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sldIdLst>
    <p:sldId id="281" r:id="rId4"/>
    <p:sldId id="259" r:id="rId5"/>
    <p:sldId id="273" r:id="rId6"/>
    <p:sldId id="260" r:id="rId7"/>
    <p:sldId id="264" r:id="rId8"/>
    <p:sldId id="271" r:id="rId9"/>
    <p:sldId id="282" r:id="rId10"/>
    <p:sldId id="283" r:id="rId11"/>
    <p:sldId id="284" r:id="rId12"/>
    <p:sldId id="285" r:id="rId13"/>
    <p:sldId id="286" r:id="rId14"/>
    <p:sldId id="261" r:id="rId15"/>
    <p:sldId id="268" r:id="rId16"/>
    <p:sldId id="287" r:id="rId17"/>
    <p:sldId id="288" r:id="rId18"/>
    <p:sldId id="275" r:id="rId19"/>
    <p:sldId id="290" r:id="rId20"/>
    <p:sldId id="257" r:id="rId21"/>
    <p:sldId id="274" r:id="rId22"/>
    <p:sldId id="292" r:id="rId23"/>
    <p:sldId id="291" r:id="rId24"/>
    <p:sldId id="263" r:id="rId25"/>
    <p:sldId id="270" r:id="rId26"/>
    <p:sldId id="279" r:id="rId27"/>
    <p:sldId id="280" r:id="rId28"/>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UTM Avo" panose="02040603050506020204" pitchFamily="18" charset="0"/>
      <p:regular r:id="rId35"/>
      <p:bold r:id="rId36"/>
      <p:italic r:id="rId37"/>
      <p:boldItalic r:id="rId38"/>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4"/>
  </p:normalViewPr>
  <p:slideViewPr>
    <p:cSldViewPr snapToGrid="0">
      <p:cViewPr varScale="1">
        <p:scale>
          <a:sx n="76" d="100"/>
          <a:sy n="76" d="100"/>
        </p:scale>
        <p:origin x="132" y="1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ieng-viet-4-tap-2/1/388/22/"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2/1/388/22/"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21/"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ieng-viet-4-tap-2/1/388/21/"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0.jpg"/><Relationship Id="rId1" Type="http://schemas.openxmlformats.org/officeDocument/2006/relationships/slideLayout" Target="../slideLayouts/slideLayout23.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21/"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0471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21</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Kể chuyện: Chiếc tẩu</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65;p10">
            <a:extLst>
              <a:ext uri="{FF2B5EF4-FFF2-40B4-BE49-F238E27FC236}">
                <a16:creationId xmlns:a16="http://schemas.microsoft.com/office/drawing/2014/main" id="{97EE2BEC-0B44-651D-A396-D76CB2DF6427}"/>
              </a:ext>
            </a:extLst>
          </p:cNvPr>
          <p:cNvSpPr/>
          <p:nvPr/>
        </p:nvSpPr>
        <p:spPr>
          <a:xfrm>
            <a:off x="752673" y="1854200"/>
            <a:ext cx="10686653" cy="4438650"/>
          </a:xfrm>
          <a:prstGeom prst="roundRect">
            <a:avLst>
              <a:gd name="adj" fmla="val 7986"/>
            </a:avLst>
          </a:prstGeom>
          <a:solidFill>
            <a:srgbClr val="FFFFFF"/>
          </a:solidFill>
          <a:ln w="9525" cap="flat" cmpd="sng">
            <a:solidFill>
              <a:srgbClr val="FD8033"/>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30467" rIns="240000" bIns="120000" anchor="ctr" anchorCtr="0">
            <a:noAutofit/>
          </a:bodyPr>
          <a:lstStyle/>
          <a:p>
            <a:pPr algn="just">
              <a:lnSpc>
                <a:spcPct val="150000"/>
              </a:lnSpc>
            </a:pPr>
            <a:r>
              <a:rPr lang="vi-VN" sz="2400" dirty="0">
                <a:solidFill>
                  <a:schemeClr val="bg1"/>
                </a:solidFill>
                <a:latin typeface="UTM Avo" panose="02040603050506020204" pitchFamily="18"/>
              </a:rPr>
              <a:t>5. Gioi-xơ nhảy khỏi chiếc xích đu và cắm cổ chạy. Cậu dừng lại trước cửa tiệm vừa lúc ông Đan đứng ở đó. Ông mỉm cười. Nụ cười thân thiện ấy như gây khó khăn cho việc cậu sắp làm. Gioi-xơ hoang mang ít phút... Rồi đột nhiên, cậu giơ cái tẩu lên:</a:t>
            </a:r>
            <a:endParaRPr sz="2400" dirty="0">
              <a:solidFill>
                <a:schemeClr val="bg1"/>
              </a:solidFill>
              <a:latin typeface="UTM Avo" panose="02040603050506020204" pitchFamily="18"/>
            </a:endParaRPr>
          </a:p>
          <a:p>
            <a:pPr algn="just">
              <a:lnSpc>
                <a:spcPct val="150000"/>
              </a:lnSpc>
            </a:pPr>
            <a:r>
              <a:rPr lang="vi-VN" sz="2400" dirty="0">
                <a:solidFill>
                  <a:schemeClr val="bg1"/>
                </a:solidFill>
                <a:latin typeface="UTM Avo" panose="02040603050506020204" pitchFamily="18"/>
              </a:rPr>
              <a:t>- Ông Đan... Cháu không cố ý lấy nó.</a:t>
            </a:r>
            <a:endParaRPr sz="2400" dirty="0">
              <a:solidFill>
                <a:schemeClr val="bg1"/>
              </a:solidFill>
              <a:latin typeface="UTM Avo" panose="02040603050506020204" pitchFamily="18"/>
            </a:endParaRPr>
          </a:p>
          <a:p>
            <a:pPr algn="just">
              <a:lnSpc>
                <a:spcPct val="150000"/>
              </a:lnSpc>
            </a:pPr>
            <a:r>
              <a:rPr lang="vi-VN" sz="2400" dirty="0">
                <a:solidFill>
                  <a:schemeClr val="bg1"/>
                </a:solidFill>
                <a:latin typeface="UTM Avo" panose="02040603050506020204" pitchFamily="18"/>
              </a:rPr>
              <a:t>Cảm ơn Gioi-xơ. – Ông Đan nói và nhẹ nhàng cầm cái tẩu – Ở lại giúp ông đóng cửa hàng nhé!</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159524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2;p11">
            <a:extLst>
              <a:ext uri="{FF2B5EF4-FFF2-40B4-BE49-F238E27FC236}">
                <a16:creationId xmlns:a16="http://schemas.microsoft.com/office/drawing/2014/main" id="{EA811922-545F-AC4B-DCFC-5A196EF7D06C}"/>
              </a:ext>
            </a:extLst>
          </p:cNvPr>
          <p:cNvSpPr/>
          <p:nvPr/>
        </p:nvSpPr>
        <p:spPr>
          <a:xfrm>
            <a:off x="1346596" y="1727200"/>
            <a:ext cx="9498806" cy="1473200"/>
          </a:xfrm>
          <a:prstGeom prst="roundRect">
            <a:avLst>
              <a:gd name="adj" fmla="val 7986"/>
            </a:avLst>
          </a:prstGeom>
          <a:solidFill>
            <a:srgbClr val="FFFFFF"/>
          </a:solidFill>
          <a:ln w="9525" cap="flat" cmpd="sng">
            <a:solidFill>
              <a:srgbClr val="FD8033"/>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30467" rIns="240000" bIns="120000" anchor="ctr" anchorCtr="0">
            <a:noAutofit/>
          </a:bodyPr>
          <a:lstStyle/>
          <a:p>
            <a:pPr algn="just">
              <a:lnSpc>
                <a:spcPct val="150000"/>
              </a:lnSpc>
            </a:pPr>
            <a:r>
              <a:rPr lang="vi-VN" sz="2400" dirty="0">
                <a:solidFill>
                  <a:schemeClr val="bg1"/>
                </a:solidFill>
                <a:latin typeface="UTM Avo" panose="02040603050506020204" pitchFamily="18"/>
              </a:rPr>
              <a:t>6. Gioi-xơ cảm thấy bàn tay của ông Đan đặt trên vai mình, tin cậy. Hình như vai cậu đang rộng hơn và khoẻ hơn lên...</a:t>
            </a:r>
            <a:endParaRPr sz="2400" dirty="0">
              <a:solidFill>
                <a:schemeClr val="bg1"/>
              </a:solidFill>
              <a:latin typeface="UTM Avo" panose="02040603050506020204" pitchFamily="18"/>
            </a:endParaRPr>
          </a:p>
        </p:txBody>
      </p:sp>
      <p:pic>
        <p:nvPicPr>
          <p:cNvPr id="5" name="Google Shape;173;p11">
            <a:extLst>
              <a:ext uri="{FF2B5EF4-FFF2-40B4-BE49-F238E27FC236}">
                <a16:creationId xmlns:a16="http://schemas.microsoft.com/office/drawing/2014/main" id="{9499A884-7DAE-5830-A0F2-6C8D57119592}"/>
              </a:ext>
            </a:extLst>
          </p:cNvPr>
          <p:cNvPicPr preferRelativeResize="0"/>
          <p:nvPr/>
        </p:nvPicPr>
        <p:blipFill rotWithShape="1">
          <a:blip r:embed="rId3">
            <a:alphaModFix/>
          </a:blip>
          <a:srcRect/>
          <a:stretch/>
        </p:blipFill>
        <p:spPr>
          <a:xfrm>
            <a:off x="2109773" y="3429000"/>
            <a:ext cx="7972453" cy="3200400"/>
          </a:xfrm>
          <a:prstGeom prst="rect">
            <a:avLst/>
          </a:prstGeom>
          <a:noFill/>
          <a:ln>
            <a:noFill/>
          </a:ln>
        </p:spPr>
      </p:pic>
    </p:spTree>
    <p:extLst>
      <p:ext uri="{BB962C8B-B14F-4D97-AF65-F5344CB8AC3E}">
        <p14:creationId xmlns:p14="http://schemas.microsoft.com/office/powerpoint/2010/main" val="207066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6EC60C-BF68-6EC1-FE90-D310BCF2A93F}"/>
              </a:ext>
            </a:extLst>
          </p:cNvPr>
          <p:cNvPicPr>
            <a:picLocks noChangeAspect="1"/>
          </p:cNvPicPr>
          <p:nvPr/>
        </p:nvPicPr>
        <p:blipFill>
          <a:blip r:embed="rId4"/>
          <a:stretch>
            <a:fillRect/>
          </a:stretch>
        </p:blipFill>
        <p:spPr>
          <a:xfrm>
            <a:off x="9232519" y="843752"/>
            <a:ext cx="3111881" cy="1721648"/>
          </a:xfrm>
          <a:prstGeom prst="rect">
            <a:avLst/>
          </a:prstGeom>
        </p:spPr>
      </p:pic>
    </p:spTree>
    <p:extLst>
      <p:ext uri="{BB962C8B-B14F-4D97-AF65-F5344CB8AC3E}">
        <p14:creationId xmlns:p14="http://schemas.microsoft.com/office/powerpoint/2010/main" val="42876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9;p12">
            <a:extLst>
              <a:ext uri="{FF2B5EF4-FFF2-40B4-BE49-F238E27FC236}">
                <a16:creationId xmlns:a16="http://schemas.microsoft.com/office/drawing/2014/main" id="{8D4D404B-463C-747B-8089-0ACE20C1F366}"/>
              </a:ext>
            </a:extLst>
          </p:cNvPr>
          <p:cNvSpPr txBox="1"/>
          <p:nvPr/>
        </p:nvSpPr>
        <p:spPr>
          <a:xfrm>
            <a:off x="5976144" y="2736502"/>
            <a:ext cx="4724400" cy="1384995"/>
          </a:xfrm>
          <a:prstGeom prst="rect">
            <a:avLst/>
          </a:prstGeom>
          <a:noFill/>
          <a:ln>
            <a:noFill/>
          </a:ln>
        </p:spPr>
        <p:txBody>
          <a:bodyPr spcFirstLastPara="1" wrap="square" lIns="0" tIns="0" rIns="0" bIns="0" anchor="t" anchorCtr="0">
            <a:spAutoFit/>
          </a:bodyPr>
          <a:lstStyle/>
          <a:p>
            <a:pPr algn="ctr">
              <a:lnSpc>
                <a:spcPct val="150000"/>
              </a:lnSpc>
            </a:pPr>
            <a:r>
              <a:rPr lang="vi-VN" sz="6000" b="1" dirty="0">
                <a:solidFill>
                  <a:schemeClr val="bg1"/>
                </a:solidFill>
                <a:latin typeface="UTM Avo" panose="02040603050506020204" pitchFamily="18"/>
              </a:rPr>
              <a:t>KỂ CHUYỆN</a:t>
            </a:r>
            <a:endParaRPr sz="6000" b="1" dirty="0">
              <a:solidFill>
                <a:schemeClr val="bg1"/>
              </a:solidFill>
              <a:latin typeface="UTM Avo" panose="02040603050506020204" pitchFamily="18"/>
            </a:endParaRPr>
          </a:p>
        </p:txBody>
      </p:sp>
      <p:sp>
        <p:nvSpPr>
          <p:cNvPr id="5" name="Google Shape;180;p12">
            <a:extLst>
              <a:ext uri="{FF2B5EF4-FFF2-40B4-BE49-F238E27FC236}">
                <a16:creationId xmlns:a16="http://schemas.microsoft.com/office/drawing/2014/main" id="{4C8B6361-A027-4CFC-E4C0-EA453E42A7E1}"/>
              </a:ext>
            </a:extLst>
          </p:cNvPr>
          <p:cNvSpPr/>
          <p:nvPr/>
        </p:nvSpPr>
        <p:spPr>
          <a:xfrm>
            <a:off x="1362110" y="1489262"/>
            <a:ext cx="4220334" cy="4741952"/>
          </a:xfrm>
          <a:custGeom>
            <a:avLst/>
            <a:gdLst/>
            <a:ahLst/>
            <a:cxnLst/>
            <a:rect l="l" t="t" r="r" b="b"/>
            <a:pathLst>
              <a:path w="1141041" h="1282069" extrusionOk="0">
                <a:moveTo>
                  <a:pt x="0" y="0"/>
                </a:moveTo>
                <a:lnTo>
                  <a:pt x="1141041" y="0"/>
                </a:lnTo>
                <a:lnTo>
                  <a:pt x="1141041" y="1282069"/>
                </a:lnTo>
                <a:lnTo>
                  <a:pt x="0" y="1282069"/>
                </a:lnTo>
                <a:lnTo>
                  <a:pt x="0" y="0"/>
                </a:lnTo>
                <a:close/>
              </a:path>
            </a:pathLst>
          </a:custGeom>
          <a:blipFill rotWithShape="1">
            <a:blip r:embed="rId3">
              <a:alphaModFix/>
            </a:blip>
            <a:stretch>
              <a:fillRect/>
            </a:stretch>
          </a:blipFill>
          <a:ln>
            <a:noFill/>
          </a:ln>
          <a:effectLst>
            <a:outerShdw blurRad="50800" dist="38100" dir="5400000" algn="t" rotWithShape="0">
              <a:srgbClr val="000000">
                <a:alpha val="40000"/>
              </a:srgbClr>
            </a:outerShdw>
          </a:effectLst>
        </p:spPr>
        <p:txBody>
          <a:bodyPr/>
          <a:lstStyle/>
          <a:p>
            <a:endParaRPr lang="en-US"/>
          </a:p>
        </p:txBody>
      </p:sp>
    </p:spTree>
    <p:extLst>
      <p:ext uri="{BB962C8B-B14F-4D97-AF65-F5344CB8AC3E}">
        <p14:creationId xmlns:p14="http://schemas.microsoft.com/office/powerpoint/2010/main" val="129213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85;p13">
            <a:extLst>
              <a:ext uri="{FF2B5EF4-FFF2-40B4-BE49-F238E27FC236}">
                <a16:creationId xmlns:a16="http://schemas.microsoft.com/office/drawing/2014/main" id="{9CB507F4-550B-5B5F-9694-31E27108D78C}"/>
              </a:ext>
            </a:extLst>
          </p:cNvPr>
          <p:cNvSpPr/>
          <p:nvPr/>
        </p:nvSpPr>
        <p:spPr>
          <a:xfrm>
            <a:off x="2146697" y="2107289"/>
            <a:ext cx="7898606" cy="1542645"/>
          </a:xfrm>
          <a:prstGeom prst="roundRect">
            <a:avLst>
              <a:gd name="adj" fmla="val 16667"/>
            </a:avLst>
          </a:prstGeom>
          <a:solidFill>
            <a:schemeClr val="lt1"/>
          </a:solidFill>
          <a:ln w="9525" cap="flat" cmpd="sng">
            <a:solidFill>
              <a:srgbClr val="FD8033"/>
            </a:solidFill>
            <a:prstDash val="solid"/>
            <a:round/>
            <a:headEnd type="none" w="sm" len="sm"/>
            <a:tailEnd type="none" w="sm" len="sm"/>
          </a:ln>
        </p:spPr>
        <p:txBody>
          <a:bodyPr spcFirstLastPara="1" wrap="square" lIns="240000" tIns="30467" rIns="240000" bIns="144000" anchor="ctr" anchorCtr="0">
            <a:noAutofit/>
          </a:bodyPr>
          <a:lstStyle/>
          <a:p>
            <a:pPr algn="just">
              <a:lnSpc>
                <a:spcPct val="150000"/>
              </a:lnSpc>
            </a:pPr>
            <a:r>
              <a:rPr lang="vi-VN" sz="2400" dirty="0">
                <a:solidFill>
                  <a:schemeClr val="bg1"/>
                </a:solidFill>
                <a:latin typeface="UTM Avo" panose="02040603050506020204" pitchFamily="18"/>
              </a:rPr>
              <a:t>Dựa theo gợi ý SGK tr.22, em hãy kể lại đầy đủ câu chuyện "Chiếc tẩu".</a:t>
            </a:r>
            <a:endParaRPr sz="2400" dirty="0">
              <a:solidFill>
                <a:schemeClr val="bg1"/>
              </a:solidFill>
              <a:latin typeface="UTM Avo" panose="02040603050506020204" pitchFamily="18"/>
            </a:endParaRPr>
          </a:p>
        </p:txBody>
      </p:sp>
      <p:sp>
        <p:nvSpPr>
          <p:cNvPr id="9" name="Google Shape;188;p13">
            <a:extLst>
              <a:ext uri="{FF2B5EF4-FFF2-40B4-BE49-F238E27FC236}">
                <a16:creationId xmlns:a16="http://schemas.microsoft.com/office/drawing/2014/main" id="{0667D141-DAE7-4014-1F95-CB5964CC5D98}"/>
              </a:ext>
            </a:extLst>
          </p:cNvPr>
          <p:cNvSpPr txBox="1"/>
          <p:nvPr/>
        </p:nvSpPr>
        <p:spPr>
          <a:xfrm>
            <a:off x="2743994" y="1568531"/>
            <a:ext cx="69596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Kể chuyện trong nhóm</a:t>
            </a:r>
            <a:endParaRPr sz="2400" b="1" dirty="0">
              <a:solidFill>
                <a:schemeClr val="bg1"/>
              </a:solidFill>
              <a:latin typeface="UTM Avo" panose="02040603050506020204" pitchFamily="18"/>
            </a:endParaRPr>
          </a:p>
        </p:txBody>
      </p:sp>
      <p:sp>
        <p:nvSpPr>
          <p:cNvPr id="10" name="Google Shape;189;p13">
            <a:extLst>
              <a:ext uri="{FF2B5EF4-FFF2-40B4-BE49-F238E27FC236}">
                <a16:creationId xmlns:a16="http://schemas.microsoft.com/office/drawing/2014/main" id="{366C7D7F-9DEE-9ACF-AF04-04DCCF2310A6}"/>
              </a:ext>
            </a:extLst>
          </p:cNvPr>
          <p:cNvSpPr>
            <a:spLocks noChangeAspect="1"/>
          </p:cNvSpPr>
          <p:nvPr/>
        </p:nvSpPr>
        <p:spPr>
          <a:xfrm>
            <a:off x="3596777" y="3819360"/>
            <a:ext cx="4998446" cy="3038640"/>
          </a:xfrm>
          <a:custGeom>
            <a:avLst/>
            <a:gdLst/>
            <a:ahLst/>
            <a:cxnLst/>
            <a:rect l="l" t="t" r="r" b="b"/>
            <a:pathLst>
              <a:path w="1552007" h="943491" extrusionOk="0">
                <a:moveTo>
                  <a:pt x="0" y="0"/>
                </a:moveTo>
                <a:lnTo>
                  <a:pt x="1552007" y="0"/>
                </a:lnTo>
                <a:lnTo>
                  <a:pt x="1552007" y="943491"/>
                </a:lnTo>
                <a:lnTo>
                  <a:pt x="0" y="943491"/>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60135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94;p14">
            <a:extLst>
              <a:ext uri="{FF2B5EF4-FFF2-40B4-BE49-F238E27FC236}">
                <a16:creationId xmlns:a16="http://schemas.microsoft.com/office/drawing/2014/main" id="{DEAF0BFC-FCC3-4724-798F-7FAAC5AFC59D}"/>
              </a:ext>
            </a:extLst>
          </p:cNvPr>
          <p:cNvSpPr/>
          <p:nvPr/>
        </p:nvSpPr>
        <p:spPr>
          <a:xfrm>
            <a:off x="329101" y="2247900"/>
            <a:ext cx="4749800" cy="1278169"/>
          </a:xfrm>
          <a:prstGeom prst="roundRect">
            <a:avLst>
              <a:gd name="adj" fmla="val 16667"/>
            </a:avLst>
          </a:prstGeom>
          <a:solidFill>
            <a:schemeClr val="lt1"/>
          </a:solidFill>
          <a:ln w="9525" cap="flat" cmpd="sng">
            <a:solidFill>
              <a:srgbClr val="FD8033"/>
            </a:solidFill>
            <a:prstDash val="solid"/>
            <a:round/>
            <a:headEnd type="none" w="sm" len="sm"/>
            <a:tailEnd type="none" w="sm" len="sm"/>
          </a:ln>
        </p:spPr>
        <p:txBody>
          <a:bodyPr spcFirstLastPara="1" wrap="square" lIns="240000" tIns="30467" rIns="240000" bIns="144000" anchor="ctr" anchorCtr="0">
            <a:noAutofit/>
          </a:bodyPr>
          <a:lstStyle/>
          <a:p>
            <a:pPr algn="just">
              <a:lnSpc>
                <a:spcPct val="150000"/>
              </a:lnSpc>
            </a:pPr>
            <a:r>
              <a:rPr lang="vi-VN" sz="2400">
                <a:solidFill>
                  <a:schemeClr val="bg1"/>
                </a:solidFill>
                <a:latin typeface="UTM Avo" panose="02040603050506020204" pitchFamily="18"/>
              </a:rPr>
              <a:t>1. Gioi-xơ đã lấy chiếc tẩu như thế nào?</a:t>
            </a:r>
            <a:endParaRPr sz="2400">
              <a:solidFill>
                <a:schemeClr val="bg1"/>
              </a:solidFill>
              <a:latin typeface="UTM Avo" panose="02040603050506020204" pitchFamily="18"/>
            </a:endParaRPr>
          </a:p>
        </p:txBody>
      </p:sp>
      <p:sp>
        <p:nvSpPr>
          <p:cNvPr id="3" name="Google Shape;195;p14">
            <a:extLst>
              <a:ext uri="{FF2B5EF4-FFF2-40B4-BE49-F238E27FC236}">
                <a16:creationId xmlns:a16="http://schemas.microsoft.com/office/drawing/2014/main" id="{7BB47612-6F05-685E-8EA8-0DE3CA7AFE98}"/>
              </a:ext>
            </a:extLst>
          </p:cNvPr>
          <p:cNvSpPr txBox="1"/>
          <p:nvPr/>
        </p:nvSpPr>
        <p:spPr>
          <a:xfrm>
            <a:off x="4926501" y="1442950"/>
            <a:ext cx="20828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Gợi ý</a:t>
            </a:r>
            <a:endParaRPr sz="2800" b="1" dirty="0">
              <a:solidFill>
                <a:schemeClr val="bg1"/>
              </a:solidFill>
              <a:latin typeface="UTM Avo" panose="02040603050506020204" pitchFamily="18"/>
            </a:endParaRPr>
          </a:p>
        </p:txBody>
      </p:sp>
      <p:sp>
        <p:nvSpPr>
          <p:cNvPr id="4" name="Google Shape;196;p14">
            <a:extLst>
              <a:ext uri="{FF2B5EF4-FFF2-40B4-BE49-F238E27FC236}">
                <a16:creationId xmlns:a16="http://schemas.microsoft.com/office/drawing/2014/main" id="{A594D392-09A8-C7DE-F345-0BB06DA7802D}"/>
              </a:ext>
            </a:extLst>
          </p:cNvPr>
          <p:cNvSpPr/>
          <p:nvPr/>
        </p:nvSpPr>
        <p:spPr>
          <a:xfrm>
            <a:off x="6196501" y="2230150"/>
            <a:ext cx="5410200" cy="1295919"/>
          </a:xfrm>
          <a:prstGeom prst="roundRect">
            <a:avLst>
              <a:gd name="adj" fmla="val 16667"/>
            </a:avLst>
          </a:prstGeom>
          <a:solidFill>
            <a:schemeClr val="lt1"/>
          </a:solidFill>
          <a:ln w="9525" cap="flat" cmpd="sng">
            <a:solidFill>
              <a:srgbClr val="FD8033"/>
            </a:solidFill>
            <a:prstDash val="solid"/>
            <a:round/>
            <a:headEnd type="none" w="sm" len="sm"/>
            <a:tailEnd type="none" w="sm" len="sm"/>
          </a:ln>
        </p:spPr>
        <p:txBody>
          <a:bodyPr spcFirstLastPara="1" wrap="square" lIns="240000" tIns="30467" rIns="240000" bIns="144000" anchor="ctr" anchorCtr="0">
            <a:noAutofit/>
          </a:bodyPr>
          <a:lstStyle/>
          <a:p>
            <a:pPr algn="just">
              <a:lnSpc>
                <a:spcPct val="150000"/>
              </a:lnSpc>
            </a:pPr>
            <a:r>
              <a:rPr lang="vi-VN" sz="2400">
                <a:solidFill>
                  <a:schemeClr val="bg1"/>
                </a:solidFill>
                <a:latin typeface="UTM Avo" panose="02040603050506020204" pitchFamily="18"/>
              </a:rPr>
              <a:t>2. Cậu bé có cảm nghĩ gì khi nhận ra mình đã lấy chiếc tẩu?</a:t>
            </a:r>
            <a:endParaRPr sz="2400">
              <a:solidFill>
                <a:schemeClr val="bg1"/>
              </a:solidFill>
              <a:latin typeface="UTM Avo" panose="02040603050506020204" pitchFamily="18"/>
            </a:endParaRPr>
          </a:p>
        </p:txBody>
      </p:sp>
      <p:sp>
        <p:nvSpPr>
          <p:cNvPr id="5" name="Google Shape;197;p14">
            <a:extLst>
              <a:ext uri="{FF2B5EF4-FFF2-40B4-BE49-F238E27FC236}">
                <a16:creationId xmlns:a16="http://schemas.microsoft.com/office/drawing/2014/main" id="{1209C598-5899-AC61-2B31-1A560253AB86}"/>
              </a:ext>
            </a:extLst>
          </p:cNvPr>
          <p:cNvSpPr/>
          <p:nvPr/>
        </p:nvSpPr>
        <p:spPr>
          <a:xfrm>
            <a:off x="329101" y="3843309"/>
            <a:ext cx="4749800" cy="1278169"/>
          </a:xfrm>
          <a:prstGeom prst="roundRect">
            <a:avLst>
              <a:gd name="adj" fmla="val 16667"/>
            </a:avLst>
          </a:prstGeom>
          <a:solidFill>
            <a:schemeClr val="lt1"/>
          </a:solidFill>
          <a:ln w="9525" cap="flat" cmpd="sng">
            <a:solidFill>
              <a:srgbClr val="FD8033"/>
            </a:solidFill>
            <a:prstDash val="solid"/>
            <a:round/>
            <a:headEnd type="none" w="sm" len="sm"/>
            <a:tailEnd type="none" w="sm" len="sm"/>
          </a:ln>
        </p:spPr>
        <p:txBody>
          <a:bodyPr spcFirstLastPara="1" wrap="square" lIns="240000" tIns="30467" rIns="240000" bIns="144000" anchor="ctr" anchorCtr="0">
            <a:noAutofit/>
          </a:bodyPr>
          <a:lstStyle/>
          <a:p>
            <a:pPr>
              <a:lnSpc>
                <a:spcPct val="150000"/>
              </a:lnSpc>
            </a:pPr>
            <a:r>
              <a:rPr lang="vi-VN" sz="2400">
                <a:solidFill>
                  <a:schemeClr val="bg1"/>
                </a:solidFill>
                <a:latin typeface="UTM Avo" panose="02040603050506020204" pitchFamily="18"/>
              </a:rPr>
              <a:t>4. Cậu bé trả chiếc tẩu cho ông Đan như thế nào?</a:t>
            </a:r>
            <a:endParaRPr sz="2400">
              <a:solidFill>
                <a:schemeClr val="bg1"/>
              </a:solidFill>
              <a:latin typeface="UTM Avo" panose="02040603050506020204" pitchFamily="18"/>
            </a:endParaRPr>
          </a:p>
        </p:txBody>
      </p:sp>
      <p:sp>
        <p:nvSpPr>
          <p:cNvPr id="6" name="Google Shape;198;p14">
            <a:extLst>
              <a:ext uri="{FF2B5EF4-FFF2-40B4-BE49-F238E27FC236}">
                <a16:creationId xmlns:a16="http://schemas.microsoft.com/office/drawing/2014/main" id="{2F6D2745-4B44-A27E-4280-0952B0BAF118}"/>
              </a:ext>
            </a:extLst>
          </p:cNvPr>
          <p:cNvSpPr/>
          <p:nvPr/>
        </p:nvSpPr>
        <p:spPr>
          <a:xfrm>
            <a:off x="6196501" y="3843309"/>
            <a:ext cx="5410200" cy="1278169"/>
          </a:xfrm>
          <a:prstGeom prst="roundRect">
            <a:avLst>
              <a:gd name="adj" fmla="val 16667"/>
            </a:avLst>
          </a:prstGeom>
          <a:solidFill>
            <a:schemeClr val="lt1"/>
          </a:solidFill>
          <a:ln w="9525" cap="flat" cmpd="sng">
            <a:solidFill>
              <a:srgbClr val="FD8033"/>
            </a:solidFill>
            <a:prstDash val="solid"/>
            <a:round/>
            <a:headEnd type="none" w="sm" len="sm"/>
            <a:tailEnd type="none" w="sm" len="sm"/>
          </a:ln>
        </p:spPr>
        <p:txBody>
          <a:bodyPr spcFirstLastPara="1" wrap="square" lIns="240000" tIns="30467" rIns="240000" bIns="144000" anchor="ctr" anchorCtr="0">
            <a:noAutofit/>
          </a:bodyPr>
          <a:lstStyle/>
          <a:p>
            <a:pPr algn="just">
              <a:lnSpc>
                <a:spcPct val="150000"/>
              </a:lnSpc>
            </a:pPr>
            <a:r>
              <a:rPr lang="vi-VN" sz="2400" dirty="0">
                <a:solidFill>
                  <a:schemeClr val="bg1"/>
                </a:solidFill>
                <a:latin typeface="UTM Avo" panose="02040603050506020204" pitchFamily="18"/>
              </a:rPr>
              <a:t>3. Cậu bé nghĩ đến câu nói nào mẹ thường nói với cậu?</a:t>
            </a:r>
            <a:endParaRPr sz="2400" dirty="0">
              <a:solidFill>
                <a:schemeClr val="bg1"/>
              </a:solidFill>
              <a:latin typeface="UTM Avo" panose="02040603050506020204" pitchFamily="18"/>
            </a:endParaRPr>
          </a:p>
        </p:txBody>
      </p:sp>
      <p:sp>
        <p:nvSpPr>
          <p:cNvPr id="7" name="Google Shape;199;p14">
            <a:extLst>
              <a:ext uri="{FF2B5EF4-FFF2-40B4-BE49-F238E27FC236}">
                <a16:creationId xmlns:a16="http://schemas.microsoft.com/office/drawing/2014/main" id="{9045F29F-A50D-D1C4-2FAE-FFEB3381409C}"/>
              </a:ext>
            </a:extLst>
          </p:cNvPr>
          <p:cNvSpPr/>
          <p:nvPr/>
        </p:nvSpPr>
        <p:spPr>
          <a:xfrm>
            <a:off x="5307501" y="2667000"/>
            <a:ext cx="660400" cy="254000"/>
          </a:xfrm>
          <a:prstGeom prst="rightArrow">
            <a:avLst>
              <a:gd name="adj1" fmla="val 50000"/>
              <a:gd name="adj2" fmla="val 50000"/>
            </a:avLst>
          </a:prstGeom>
          <a:solidFill>
            <a:srgbClr val="FD8033"/>
          </a:solidFill>
          <a:ln>
            <a:noFill/>
          </a:ln>
        </p:spPr>
        <p:txBody>
          <a:bodyPr spcFirstLastPara="1" wrap="square" lIns="60950" tIns="30467" rIns="60950" bIns="30467" anchor="ctr" anchorCtr="0">
            <a:noAutofit/>
          </a:bodyPr>
          <a:lstStyle/>
          <a:p>
            <a:pPr algn="ctr"/>
            <a:endParaRPr sz="2400">
              <a:solidFill>
                <a:schemeClr val="bg1"/>
              </a:solidFill>
              <a:latin typeface="UTM Avo" panose="02040603050506020204" pitchFamily="18"/>
              <a:ea typeface="Calibri"/>
              <a:cs typeface="Calibri"/>
              <a:sym typeface="Calibri"/>
            </a:endParaRPr>
          </a:p>
        </p:txBody>
      </p:sp>
      <p:sp>
        <p:nvSpPr>
          <p:cNvPr id="8" name="Google Shape;200;p14">
            <a:extLst>
              <a:ext uri="{FF2B5EF4-FFF2-40B4-BE49-F238E27FC236}">
                <a16:creationId xmlns:a16="http://schemas.microsoft.com/office/drawing/2014/main" id="{DD41BDB3-B4B9-5CBB-5DD0-FA29DDA92D0D}"/>
              </a:ext>
            </a:extLst>
          </p:cNvPr>
          <p:cNvSpPr/>
          <p:nvPr/>
        </p:nvSpPr>
        <p:spPr>
          <a:xfrm flipH="1">
            <a:off x="5307501" y="4487631"/>
            <a:ext cx="660400" cy="254000"/>
          </a:xfrm>
          <a:prstGeom prst="rightArrow">
            <a:avLst>
              <a:gd name="adj1" fmla="val 50000"/>
              <a:gd name="adj2" fmla="val 50000"/>
            </a:avLst>
          </a:prstGeom>
          <a:solidFill>
            <a:srgbClr val="FD8033"/>
          </a:solidFill>
          <a:ln>
            <a:noFill/>
          </a:ln>
        </p:spPr>
        <p:txBody>
          <a:bodyPr spcFirstLastPara="1" wrap="square" lIns="60950" tIns="30467" rIns="60950" bIns="30467" anchor="ctr" anchorCtr="0">
            <a:noAutofit/>
          </a:bodyPr>
          <a:lstStyle/>
          <a:p>
            <a:pPr algn="ctr"/>
            <a:endParaRPr sz="2400">
              <a:solidFill>
                <a:schemeClr val="bg1"/>
              </a:solidFill>
              <a:latin typeface="UTM Avo" panose="02040603050506020204" pitchFamily="18"/>
              <a:ea typeface="Calibri"/>
              <a:cs typeface="Calibri"/>
              <a:sym typeface="Calibri"/>
            </a:endParaRPr>
          </a:p>
        </p:txBody>
      </p:sp>
      <p:sp>
        <p:nvSpPr>
          <p:cNvPr id="9" name="Google Shape;201;p14">
            <a:extLst>
              <a:ext uri="{FF2B5EF4-FFF2-40B4-BE49-F238E27FC236}">
                <a16:creationId xmlns:a16="http://schemas.microsoft.com/office/drawing/2014/main" id="{9E3477E4-9968-313B-DAE0-E2EC056FD589}"/>
              </a:ext>
            </a:extLst>
          </p:cNvPr>
          <p:cNvSpPr/>
          <p:nvPr/>
        </p:nvSpPr>
        <p:spPr>
          <a:xfrm>
            <a:off x="11606701" y="2975177"/>
            <a:ext cx="355600" cy="1542645"/>
          </a:xfrm>
          <a:prstGeom prst="curvedLeftArrow">
            <a:avLst>
              <a:gd name="adj1" fmla="val 25000"/>
              <a:gd name="adj2" fmla="val 50000"/>
              <a:gd name="adj3" fmla="val 25000"/>
            </a:avLst>
          </a:prstGeom>
          <a:solidFill>
            <a:srgbClr val="FD8033"/>
          </a:solidFill>
          <a:ln>
            <a:noFill/>
          </a:ln>
        </p:spPr>
        <p:txBody>
          <a:bodyPr spcFirstLastPara="1" wrap="square" lIns="60950" tIns="30467" rIns="60950" bIns="30467" anchor="ctr" anchorCtr="0">
            <a:noAutofit/>
          </a:bodyPr>
          <a:lstStyle/>
          <a:p>
            <a:pPr algn="ctr"/>
            <a:endParaRPr sz="2400">
              <a:solidFill>
                <a:schemeClr val="bg1"/>
              </a:solidFill>
              <a:latin typeface="UTM Avo" panose="02040603050506020204" pitchFamily="18"/>
              <a:ea typeface="Calibri"/>
              <a:cs typeface="Calibri"/>
              <a:sym typeface="Calibri"/>
            </a:endParaRPr>
          </a:p>
        </p:txBody>
      </p:sp>
      <p:sp>
        <p:nvSpPr>
          <p:cNvPr id="10" name="Google Shape;202;p14">
            <a:extLst>
              <a:ext uri="{FF2B5EF4-FFF2-40B4-BE49-F238E27FC236}">
                <a16:creationId xmlns:a16="http://schemas.microsoft.com/office/drawing/2014/main" id="{3B5BA605-26C9-D99B-63FA-E90F7C57597E}"/>
              </a:ext>
            </a:extLst>
          </p:cNvPr>
          <p:cNvSpPr/>
          <p:nvPr/>
        </p:nvSpPr>
        <p:spPr>
          <a:xfrm>
            <a:off x="3291987" y="5271394"/>
            <a:ext cx="5609614" cy="1542645"/>
          </a:xfrm>
          <a:custGeom>
            <a:avLst/>
            <a:gdLst/>
            <a:ahLst/>
            <a:cxnLst/>
            <a:rect l="l" t="t" r="r" b="b"/>
            <a:pathLst>
              <a:path w="2565766" h="705586" extrusionOk="0">
                <a:moveTo>
                  <a:pt x="0" y="0"/>
                </a:moveTo>
                <a:lnTo>
                  <a:pt x="2565766" y="0"/>
                </a:lnTo>
                <a:lnTo>
                  <a:pt x="2565766" y="705586"/>
                </a:lnTo>
                <a:lnTo>
                  <a:pt x="0" y="705586"/>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59997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oogle Shape;207;p16">
            <a:extLst>
              <a:ext uri="{FF2B5EF4-FFF2-40B4-BE49-F238E27FC236}">
                <a16:creationId xmlns:a16="http://schemas.microsoft.com/office/drawing/2014/main" id="{4D8EE29E-51BC-0E3F-A425-BA8AFEF1A21F}"/>
              </a:ext>
            </a:extLst>
          </p:cNvPr>
          <p:cNvGrpSpPr/>
          <p:nvPr/>
        </p:nvGrpSpPr>
        <p:grpSpPr>
          <a:xfrm>
            <a:off x="1328811" y="2127618"/>
            <a:ext cx="9534377" cy="4222382"/>
            <a:chOff x="0" y="-76200"/>
            <a:chExt cx="3766667" cy="1970608"/>
          </a:xfrm>
        </p:grpSpPr>
        <p:sp>
          <p:nvSpPr>
            <p:cNvPr id="6" name="Google Shape;208;p16">
              <a:extLst>
                <a:ext uri="{FF2B5EF4-FFF2-40B4-BE49-F238E27FC236}">
                  <a16:creationId xmlns:a16="http://schemas.microsoft.com/office/drawing/2014/main" id="{9A420ABD-92DC-33F6-1F86-C15548A5B82F}"/>
                </a:ext>
              </a:extLst>
            </p:cNvPr>
            <p:cNvSpPr/>
            <p:nvPr/>
          </p:nvSpPr>
          <p:spPr>
            <a:xfrm>
              <a:off x="0" y="0"/>
              <a:ext cx="3766667" cy="1894408"/>
            </a:xfrm>
            <a:custGeom>
              <a:avLst/>
              <a:gdLst/>
              <a:ahLst/>
              <a:cxnLst/>
              <a:rect l="l" t="t" r="r" b="b"/>
              <a:pathLst>
                <a:path w="3766667" h="1894408" extrusionOk="0">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FD8033"/>
            </a:solidFill>
            <a:ln>
              <a:noFill/>
            </a:ln>
          </p:spPr>
          <p:txBody>
            <a:bodyPr spcFirstLastPara="1" wrap="square" lIns="60950" tIns="60950" rIns="60950" bIns="60950" anchor="ctr" anchorCtr="0">
              <a:noAutofit/>
            </a:bodyPr>
            <a:lstStyle/>
            <a:p>
              <a:endParaRPr sz="2400">
                <a:solidFill>
                  <a:schemeClr val="bg1"/>
                </a:solidFill>
                <a:latin typeface="UTM Avo" panose="02040603050506020204" pitchFamily="18"/>
              </a:endParaRPr>
            </a:p>
          </p:txBody>
        </p:sp>
        <p:sp>
          <p:nvSpPr>
            <p:cNvPr id="7" name="Google Shape;209;p16">
              <a:extLst>
                <a:ext uri="{FF2B5EF4-FFF2-40B4-BE49-F238E27FC236}">
                  <a16:creationId xmlns:a16="http://schemas.microsoft.com/office/drawing/2014/main" id="{8EF1E3F9-FBE1-13FC-7E73-CB248C8CB7F8}"/>
                </a:ext>
              </a:extLst>
            </p:cNvPr>
            <p:cNvSpPr txBox="1"/>
            <p:nvPr/>
          </p:nvSpPr>
          <p:spPr>
            <a:xfrm>
              <a:off x="0" y="-76200"/>
              <a:ext cx="3766667" cy="1780579"/>
            </a:xfrm>
            <a:prstGeom prst="rect">
              <a:avLst/>
            </a:prstGeom>
            <a:solidFill>
              <a:srgbClr val="FD8033"/>
            </a:solidFill>
            <a:ln>
              <a:noFill/>
            </a:ln>
          </p:spPr>
          <p:txBody>
            <a:bodyPr spcFirstLastPara="1" wrap="square" lIns="33867" tIns="33867" rIns="33867" bIns="33867" anchor="ctr" anchorCtr="0">
              <a:noAutofit/>
            </a:bodyPr>
            <a:lstStyle/>
            <a:p>
              <a:pPr algn="ctr">
                <a:lnSpc>
                  <a:spcPct val="147722"/>
                </a:lnSpc>
              </a:pPr>
              <a:endParaRPr sz="2400">
                <a:solidFill>
                  <a:schemeClr val="bg1"/>
                </a:solidFill>
                <a:latin typeface="UTM Avo" panose="02040603050506020204" pitchFamily="18"/>
              </a:endParaRPr>
            </a:p>
          </p:txBody>
        </p:sp>
      </p:grpSp>
      <p:sp>
        <p:nvSpPr>
          <p:cNvPr id="8" name="Google Shape;210;p16">
            <a:extLst>
              <a:ext uri="{FF2B5EF4-FFF2-40B4-BE49-F238E27FC236}">
                <a16:creationId xmlns:a16="http://schemas.microsoft.com/office/drawing/2014/main" id="{C73530D7-771A-F522-1F02-6520324BA5C6}"/>
              </a:ext>
            </a:extLst>
          </p:cNvPr>
          <p:cNvSpPr/>
          <p:nvPr/>
        </p:nvSpPr>
        <p:spPr>
          <a:xfrm>
            <a:off x="2054426" y="2905057"/>
            <a:ext cx="3440711" cy="2671418"/>
          </a:xfrm>
          <a:prstGeom prst="roundRect">
            <a:avLst>
              <a:gd name="adj" fmla="val 5733"/>
            </a:avLst>
          </a:prstGeom>
          <a:solidFill>
            <a:schemeClr val="lt1"/>
          </a:solidFill>
          <a:ln w="9525" cap="flat" cmpd="sng">
            <a:solidFill>
              <a:srgbClr val="FD8033"/>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Kể nối tiếp </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theo từng đoạn </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(mỗi HS kể 1 đoạn)</a:t>
            </a:r>
            <a:endParaRPr sz="2400" dirty="0">
              <a:solidFill>
                <a:schemeClr val="bg1"/>
              </a:solidFill>
              <a:latin typeface="UTM Avo" panose="02040603050506020204" pitchFamily="18"/>
            </a:endParaRPr>
          </a:p>
        </p:txBody>
      </p:sp>
      <p:sp>
        <p:nvSpPr>
          <p:cNvPr id="9" name="Google Shape;211;p16">
            <a:extLst>
              <a:ext uri="{FF2B5EF4-FFF2-40B4-BE49-F238E27FC236}">
                <a16:creationId xmlns:a16="http://schemas.microsoft.com/office/drawing/2014/main" id="{298D80BB-B6FE-26F7-D179-1A76E362E462}"/>
              </a:ext>
            </a:extLst>
          </p:cNvPr>
          <p:cNvSpPr txBox="1"/>
          <p:nvPr/>
        </p:nvSpPr>
        <p:spPr>
          <a:xfrm>
            <a:off x="3301947" y="1580515"/>
            <a:ext cx="570718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Kể theo nhóm đôi</a:t>
            </a:r>
            <a:endParaRPr sz="2800" b="1" dirty="0">
              <a:solidFill>
                <a:schemeClr val="bg1"/>
              </a:solidFill>
              <a:latin typeface="UTM Avo" panose="02040603050506020204" pitchFamily="18"/>
            </a:endParaRPr>
          </a:p>
        </p:txBody>
      </p:sp>
      <p:sp>
        <p:nvSpPr>
          <p:cNvPr id="10" name="Google Shape;212;p16">
            <a:extLst>
              <a:ext uri="{FF2B5EF4-FFF2-40B4-BE49-F238E27FC236}">
                <a16:creationId xmlns:a16="http://schemas.microsoft.com/office/drawing/2014/main" id="{28CAD02B-FD72-6E90-6F71-A89EC491913E}"/>
              </a:ext>
            </a:extLst>
          </p:cNvPr>
          <p:cNvSpPr/>
          <p:nvPr/>
        </p:nvSpPr>
        <p:spPr>
          <a:xfrm>
            <a:off x="6815938" y="2905057"/>
            <a:ext cx="3440710" cy="2671418"/>
          </a:xfrm>
          <a:prstGeom prst="roundRect">
            <a:avLst>
              <a:gd name="adj" fmla="val 6208"/>
            </a:avLst>
          </a:prstGeom>
          <a:solidFill>
            <a:schemeClr val="lt1"/>
          </a:solidFill>
          <a:ln w="9525" cap="flat" cmpd="sng">
            <a:solidFill>
              <a:srgbClr val="FD8033"/>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Kể nối tiếp 2 đoạn (mỗi HS kể 2 đoạn)</a:t>
            </a:r>
            <a:endParaRPr sz="2400" dirty="0">
              <a:solidFill>
                <a:schemeClr val="bg1"/>
              </a:solidFill>
              <a:latin typeface="UTM Avo" panose="02040603050506020204" pitchFamily="18"/>
            </a:endParaRPr>
          </a:p>
        </p:txBody>
      </p:sp>
      <p:sp>
        <p:nvSpPr>
          <p:cNvPr id="11" name="Google Shape;213;p16">
            <a:extLst>
              <a:ext uri="{FF2B5EF4-FFF2-40B4-BE49-F238E27FC236}">
                <a16:creationId xmlns:a16="http://schemas.microsoft.com/office/drawing/2014/main" id="{67E98C40-3A3D-A14D-F1CD-811BB774A57D}"/>
              </a:ext>
            </a:extLst>
          </p:cNvPr>
          <p:cNvSpPr/>
          <p:nvPr/>
        </p:nvSpPr>
        <p:spPr>
          <a:xfrm>
            <a:off x="5647537" y="3960275"/>
            <a:ext cx="1016000" cy="615553"/>
          </a:xfrm>
          <a:prstGeom prst="rightArrow">
            <a:avLst>
              <a:gd name="adj1" fmla="val 50000"/>
              <a:gd name="adj2" fmla="val 50000"/>
            </a:avLst>
          </a:prstGeom>
          <a:solidFill>
            <a:schemeClr val="lt1"/>
          </a:solidFill>
          <a:ln w="25400" cap="flat" cmpd="sng">
            <a:no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0950" tIns="30467" rIns="60950" bIns="30467" anchor="ctr" anchorCtr="0">
            <a:noAutofit/>
          </a:bodyPr>
          <a:lstStyle/>
          <a:p>
            <a:pPr algn="ctr"/>
            <a:endParaRPr sz="2400">
              <a:solidFill>
                <a:schemeClr val="bg1"/>
              </a:solidFill>
              <a:latin typeface="UTM Avo" panose="02040603050506020204" pitchFamily="18"/>
            </a:endParaRPr>
          </a:p>
        </p:txBody>
      </p:sp>
      <p:sp>
        <p:nvSpPr>
          <p:cNvPr id="12" name="Google Shape;214;p16">
            <a:extLst>
              <a:ext uri="{FF2B5EF4-FFF2-40B4-BE49-F238E27FC236}">
                <a16:creationId xmlns:a16="http://schemas.microsoft.com/office/drawing/2014/main" id="{1ADDC5C8-8C5D-5248-DCC7-FF49999148F6}"/>
              </a:ext>
            </a:extLst>
          </p:cNvPr>
          <p:cNvSpPr/>
          <p:nvPr/>
        </p:nvSpPr>
        <p:spPr>
          <a:xfrm>
            <a:off x="281684" y="2576017"/>
            <a:ext cx="1655187" cy="4082681"/>
          </a:xfrm>
          <a:custGeom>
            <a:avLst/>
            <a:gdLst/>
            <a:ahLst/>
            <a:cxnLst/>
            <a:rect l="l" t="t" r="r" b="b"/>
            <a:pathLst>
              <a:path w="486744" h="1200602" extrusionOk="0">
                <a:moveTo>
                  <a:pt x="0" y="0"/>
                </a:moveTo>
                <a:lnTo>
                  <a:pt x="486743" y="0"/>
                </a:lnTo>
                <a:lnTo>
                  <a:pt x="486743" y="1200602"/>
                </a:lnTo>
                <a:lnTo>
                  <a:pt x="0" y="1200602"/>
                </a:lnTo>
                <a:lnTo>
                  <a:pt x="0" y="0"/>
                </a:lnTo>
                <a:close/>
              </a:path>
            </a:pathLst>
          </a:custGeom>
          <a:blipFill rotWithShape="1">
            <a:blip r:embed="rId3">
              <a:alphaModFix/>
            </a:blip>
            <a:stretch>
              <a:fillRect/>
            </a:stretch>
          </a:blipFill>
          <a:ln>
            <a:noFill/>
          </a:ln>
        </p:spPr>
        <p:txBody>
          <a:bodyPr/>
          <a:lstStyle/>
          <a:p>
            <a:endParaRPr lang="en-US"/>
          </a:p>
        </p:txBody>
      </p:sp>
      <p:sp>
        <p:nvSpPr>
          <p:cNvPr id="13" name="Google Shape;215;p16">
            <a:extLst>
              <a:ext uri="{FF2B5EF4-FFF2-40B4-BE49-F238E27FC236}">
                <a16:creationId xmlns:a16="http://schemas.microsoft.com/office/drawing/2014/main" id="{05A64579-2F24-1A52-4433-D4B7466C2C16}"/>
              </a:ext>
            </a:extLst>
          </p:cNvPr>
          <p:cNvSpPr/>
          <p:nvPr/>
        </p:nvSpPr>
        <p:spPr>
          <a:xfrm>
            <a:off x="10374204" y="2576017"/>
            <a:ext cx="1536111" cy="4082681"/>
          </a:xfrm>
          <a:custGeom>
            <a:avLst/>
            <a:gdLst/>
            <a:ahLst/>
            <a:cxnLst/>
            <a:rect l="l" t="t" r="r" b="b"/>
            <a:pathLst>
              <a:path w="437239" h="1162097" extrusionOk="0">
                <a:moveTo>
                  <a:pt x="0" y="0"/>
                </a:moveTo>
                <a:lnTo>
                  <a:pt x="437239" y="0"/>
                </a:lnTo>
                <a:lnTo>
                  <a:pt x="437239" y="1162097"/>
                </a:lnTo>
                <a:lnTo>
                  <a:pt x="0" y="1162097"/>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6425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oogle Shape;220;p17">
            <a:extLst>
              <a:ext uri="{FF2B5EF4-FFF2-40B4-BE49-F238E27FC236}">
                <a16:creationId xmlns:a16="http://schemas.microsoft.com/office/drawing/2014/main" id="{C232CF97-C74E-27A3-C011-0B8BA088D379}"/>
              </a:ext>
            </a:extLst>
          </p:cNvPr>
          <p:cNvGrpSpPr/>
          <p:nvPr/>
        </p:nvGrpSpPr>
        <p:grpSpPr>
          <a:xfrm>
            <a:off x="1423191" y="1981200"/>
            <a:ext cx="9534377" cy="4876800"/>
            <a:chOff x="0" y="-76200"/>
            <a:chExt cx="3766667" cy="1970608"/>
          </a:xfrm>
        </p:grpSpPr>
        <p:sp>
          <p:nvSpPr>
            <p:cNvPr id="18" name="Google Shape;221;p17">
              <a:extLst>
                <a:ext uri="{FF2B5EF4-FFF2-40B4-BE49-F238E27FC236}">
                  <a16:creationId xmlns:a16="http://schemas.microsoft.com/office/drawing/2014/main" id="{ABB63D58-E308-F2EB-74F2-B3BD5C0064F1}"/>
                </a:ext>
              </a:extLst>
            </p:cNvPr>
            <p:cNvSpPr/>
            <p:nvPr/>
          </p:nvSpPr>
          <p:spPr>
            <a:xfrm>
              <a:off x="0" y="0"/>
              <a:ext cx="3766667" cy="1894408"/>
            </a:xfrm>
            <a:prstGeom prst="roundRect">
              <a:avLst>
                <a:gd name="adj" fmla="val 16667"/>
              </a:avLst>
            </a:prstGeom>
            <a:solidFill>
              <a:srgbClr val="FD8033"/>
            </a:solidFill>
            <a:ln>
              <a:noFill/>
            </a:ln>
          </p:spPr>
          <p:txBody>
            <a:bodyPr spcFirstLastPara="1" wrap="square" lIns="60950" tIns="60950" rIns="60950" bIns="60950" anchor="ctr" anchorCtr="0">
              <a:noAutofit/>
            </a:bodyPr>
            <a:lstStyle/>
            <a:p>
              <a:endParaRPr sz="622">
                <a:solidFill>
                  <a:schemeClr val="bg1"/>
                </a:solidFill>
                <a:latin typeface="UTM Avo" panose="02040603050506020204" pitchFamily="18"/>
              </a:endParaRPr>
            </a:p>
          </p:txBody>
        </p:sp>
        <p:sp>
          <p:nvSpPr>
            <p:cNvPr id="19" name="Google Shape;222;p17">
              <a:extLst>
                <a:ext uri="{FF2B5EF4-FFF2-40B4-BE49-F238E27FC236}">
                  <a16:creationId xmlns:a16="http://schemas.microsoft.com/office/drawing/2014/main" id="{7B714800-0FD1-D297-FDB9-00CBCE7B795D}"/>
                </a:ext>
              </a:extLst>
            </p:cNvPr>
            <p:cNvSpPr/>
            <p:nvPr/>
          </p:nvSpPr>
          <p:spPr>
            <a:xfrm>
              <a:off x="0" y="-76200"/>
              <a:ext cx="3766667" cy="1970608"/>
            </a:xfrm>
            <a:prstGeom prst="roundRect">
              <a:avLst>
                <a:gd name="adj" fmla="val 16667"/>
              </a:avLst>
            </a:prstGeom>
            <a:solidFill>
              <a:srgbClr val="FD8033"/>
            </a:solidFill>
            <a:ln>
              <a:noFill/>
            </a:ln>
          </p:spPr>
          <p:txBody>
            <a:bodyPr spcFirstLastPara="1" wrap="square" lIns="33867" tIns="33867" rIns="33867" bIns="33867" anchor="ctr" anchorCtr="0">
              <a:noAutofit/>
            </a:bodyPr>
            <a:lstStyle/>
            <a:p>
              <a:pPr algn="ctr">
                <a:lnSpc>
                  <a:spcPct val="147722"/>
                </a:lnSpc>
              </a:pPr>
              <a:endParaRPr sz="1200">
                <a:solidFill>
                  <a:schemeClr val="bg1"/>
                </a:solidFill>
                <a:latin typeface="UTM Avo" panose="02040603050506020204" pitchFamily="18"/>
              </a:endParaRPr>
            </a:p>
          </p:txBody>
        </p:sp>
      </p:grpSp>
      <p:sp>
        <p:nvSpPr>
          <p:cNvPr id="20" name="Google Shape;223;p17">
            <a:extLst>
              <a:ext uri="{FF2B5EF4-FFF2-40B4-BE49-F238E27FC236}">
                <a16:creationId xmlns:a16="http://schemas.microsoft.com/office/drawing/2014/main" id="{32701B1E-5012-72BB-F2D1-690088E852A7}"/>
              </a:ext>
            </a:extLst>
          </p:cNvPr>
          <p:cNvSpPr/>
          <p:nvPr/>
        </p:nvSpPr>
        <p:spPr>
          <a:xfrm>
            <a:off x="2282939" y="2256376"/>
            <a:ext cx="7814880" cy="871236"/>
          </a:xfrm>
          <a:prstGeom prst="roundRect">
            <a:avLst>
              <a:gd name="adj" fmla="val 16667"/>
            </a:avLst>
          </a:prstGeom>
          <a:solidFill>
            <a:schemeClr val="lt1"/>
          </a:solidFill>
          <a:ln w="9525" cap="flat" cmpd="sng">
            <a:solidFill>
              <a:srgbClr val="FD8033"/>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933" dirty="0">
                <a:solidFill>
                  <a:schemeClr val="bg1"/>
                </a:solidFill>
                <a:latin typeface="UTM Avo" panose="02040603050506020204" pitchFamily="18"/>
              </a:rPr>
              <a:t>Kể toàn bộ (một đoạn) của câu chuyện.</a:t>
            </a:r>
            <a:endParaRPr sz="2933" dirty="0">
              <a:solidFill>
                <a:schemeClr val="bg1"/>
              </a:solidFill>
              <a:latin typeface="UTM Avo" panose="02040603050506020204" pitchFamily="18"/>
            </a:endParaRPr>
          </a:p>
        </p:txBody>
      </p:sp>
      <p:sp>
        <p:nvSpPr>
          <p:cNvPr id="21" name="Google Shape;224;p17">
            <a:extLst>
              <a:ext uri="{FF2B5EF4-FFF2-40B4-BE49-F238E27FC236}">
                <a16:creationId xmlns:a16="http://schemas.microsoft.com/office/drawing/2014/main" id="{BA0E529E-91A2-7079-81CE-BC873DFF19B1}"/>
              </a:ext>
            </a:extLst>
          </p:cNvPr>
          <p:cNvSpPr txBox="1"/>
          <p:nvPr/>
        </p:nvSpPr>
        <p:spPr>
          <a:xfrm>
            <a:off x="3242410" y="1360196"/>
            <a:ext cx="570718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Kể trước lớp</a:t>
            </a:r>
            <a:endParaRPr sz="2800" b="1" dirty="0">
              <a:solidFill>
                <a:schemeClr val="bg1"/>
              </a:solidFill>
              <a:latin typeface="UTM Avo" panose="02040603050506020204" pitchFamily="18"/>
            </a:endParaRPr>
          </a:p>
        </p:txBody>
      </p:sp>
      <p:sp>
        <p:nvSpPr>
          <p:cNvPr id="22" name="Google Shape;225;p17">
            <a:extLst>
              <a:ext uri="{FF2B5EF4-FFF2-40B4-BE49-F238E27FC236}">
                <a16:creationId xmlns:a16="http://schemas.microsoft.com/office/drawing/2014/main" id="{B6F61AC0-2D4E-D156-6B9A-A005F630C318}"/>
              </a:ext>
            </a:extLst>
          </p:cNvPr>
          <p:cNvSpPr/>
          <p:nvPr/>
        </p:nvSpPr>
        <p:spPr>
          <a:xfrm>
            <a:off x="3625445" y="3224052"/>
            <a:ext cx="5129871" cy="3610149"/>
          </a:xfrm>
          <a:custGeom>
            <a:avLst/>
            <a:gdLst/>
            <a:ahLst/>
            <a:cxnLst/>
            <a:rect l="l" t="t" r="r" b="b"/>
            <a:pathLst>
              <a:path w="1385001" h="974695" extrusionOk="0">
                <a:moveTo>
                  <a:pt x="0" y="0"/>
                </a:moveTo>
                <a:lnTo>
                  <a:pt x="1385001" y="0"/>
                </a:lnTo>
                <a:lnTo>
                  <a:pt x="1385001" y="974695"/>
                </a:lnTo>
                <a:lnTo>
                  <a:pt x="0" y="97469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189805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F3B7E75C-C3E7-6B23-261F-4E50659728AA}"/>
              </a:ext>
            </a:extLst>
          </p:cNvPr>
          <p:cNvPicPr>
            <a:picLocks noChangeAspect="1"/>
          </p:cNvPicPr>
          <p:nvPr/>
        </p:nvPicPr>
        <p:blipFill>
          <a:blip r:embed="rId4"/>
          <a:stretch>
            <a:fillRect/>
          </a:stretch>
        </p:blipFill>
        <p:spPr>
          <a:xfrm>
            <a:off x="9232519" y="843752"/>
            <a:ext cx="3111881" cy="1721648"/>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oogle Shape;232;p19">
            <a:extLst>
              <a:ext uri="{FF2B5EF4-FFF2-40B4-BE49-F238E27FC236}">
                <a16:creationId xmlns:a16="http://schemas.microsoft.com/office/drawing/2014/main" id="{3F2724E4-2696-0F17-ED96-99F1094115DF}"/>
              </a:ext>
            </a:extLst>
          </p:cNvPr>
          <p:cNvGrpSpPr/>
          <p:nvPr/>
        </p:nvGrpSpPr>
        <p:grpSpPr>
          <a:xfrm>
            <a:off x="559593" y="1723542"/>
            <a:ext cx="5182730" cy="4384583"/>
            <a:chOff x="1295399" y="1781809"/>
            <a:chExt cx="7774095" cy="6576875"/>
          </a:xfrm>
        </p:grpSpPr>
        <p:sp>
          <p:nvSpPr>
            <p:cNvPr id="5" name="Google Shape;233;p19">
              <a:extLst>
                <a:ext uri="{FF2B5EF4-FFF2-40B4-BE49-F238E27FC236}">
                  <a16:creationId xmlns:a16="http://schemas.microsoft.com/office/drawing/2014/main" id="{DFC1ACFF-3126-083A-6494-50658AE23D6C}"/>
                </a:ext>
              </a:extLst>
            </p:cNvPr>
            <p:cNvSpPr/>
            <p:nvPr/>
          </p:nvSpPr>
          <p:spPr>
            <a:xfrm>
              <a:off x="2058247" y="6980735"/>
              <a:ext cx="6248400" cy="1377949"/>
            </a:xfrm>
            <a:prstGeom prst="roundRect">
              <a:avLst>
                <a:gd name="adj" fmla="val 16667"/>
              </a:avLst>
            </a:prstGeom>
            <a:solidFill>
              <a:srgbClr val="FFFFFF"/>
            </a:solidFill>
            <a:ln w="9525" cap="flat" cmpd="sng">
              <a:solidFill>
                <a:srgbClr val="FD8033"/>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THẢO LUẬN NHÓM</a:t>
              </a:r>
              <a:endParaRPr sz="2400">
                <a:solidFill>
                  <a:schemeClr val="bg1"/>
                </a:solidFill>
                <a:latin typeface="UTM Avo" panose="02040603050506020204" pitchFamily="18"/>
              </a:endParaRPr>
            </a:p>
          </p:txBody>
        </p:sp>
        <p:sp>
          <p:nvSpPr>
            <p:cNvPr id="6" name="Google Shape;234;p19">
              <a:extLst>
                <a:ext uri="{FF2B5EF4-FFF2-40B4-BE49-F238E27FC236}">
                  <a16:creationId xmlns:a16="http://schemas.microsoft.com/office/drawing/2014/main" id="{18B04AAB-0359-E076-F93B-FEE8CA8D5654}"/>
                </a:ext>
              </a:extLst>
            </p:cNvPr>
            <p:cNvSpPr/>
            <p:nvPr/>
          </p:nvSpPr>
          <p:spPr>
            <a:xfrm>
              <a:off x="1295399" y="1781809"/>
              <a:ext cx="7774095" cy="5198926"/>
            </a:xfrm>
            <a:custGeom>
              <a:avLst/>
              <a:gdLst/>
              <a:ahLst/>
              <a:cxnLst/>
              <a:rect l="l" t="t" r="r" b="b"/>
              <a:pathLst>
                <a:path w="1376685" h="920658" extrusionOk="0">
                  <a:moveTo>
                    <a:pt x="0" y="0"/>
                  </a:moveTo>
                  <a:lnTo>
                    <a:pt x="1376685" y="0"/>
                  </a:lnTo>
                  <a:lnTo>
                    <a:pt x="1376685" y="920658"/>
                  </a:lnTo>
                  <a:lnTo>
                    <a:pt x="0" y="920658"/>
                  </a:lnTo>
                  <a:lnTo>
                    <a:pt x="0" y="0"/>
                  </a:lnTo>
                  <a:close/>
                </a:path>
              </a:pathLst>
            </a:custGeom>
            <a:blipFill rotWithShape="1">
              <a:blip r:embed="rId3">
                <a:alphaModFix/>
              </a:blip>
              <a:stretch>
                <a:fillRect/>
              </a:stretch>
            </a:blipFill>
            <a:ln>
              <a:noFill/>
            </a:ln>
          </p:spPr>
          <p:txBody>
            <a:bodyPr/>
            <a:lstStyle/>
            <a:p>
              <a:endParaRPr lang="en-US"/>
            </a:p>
          </p:txBody>
        </p:sp>
      </p:grpSp>
      <p:sp>
        <p:nvSpPr>
          <p:cNvPr id="7" name="Google Shape;235;p19">
            <a:extLst>
              <a:ext uri="{FF2B5EF4-FFF2-40B4-BE49-F238E27FC236}">
                <a16:creationId xmlns:a16="http://schemas.microsoft.com/office/drawing/2014/main" id="{4E483CAF-011E-00D4-3F21-D7A74FC9635B}"/>
              </a:ext>
            </a:extLst>
          </p:cNvPr>
          <p:cNvSpPr/>
          <p:nvPr/>
        </p:nvSpPr>
        <p:spPr>
          <a:xfrm>
            <a:off x="6096000" y="2125134"/>
            <a:ext cx="5434470" cy="1892300"/>
          </a:xfrm>
          <a:prstGeom prst="wedgeRoundRectCallout">
            <a:avLst>
              <a:gd name="adj1" fmla="val -20132"/>
              <a:gd name="adj2" fmla="val 48125"/>
              <a:gd name="adj3" fmla="val 0"/>
            </a:avLst>
          </a:prstGeom>
          <a:solidFill>
            <a:schemeClr val="lt1"/>
          </a:solidFill>
          <a:ln w="25400" cap="flat" cmpd="sng">
            <a:solidFill>
              <a:srgbClr val="FD8033"/>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dirty="0">
                <a:solidFill>
                  <a:schemeClr val="bg1"/>
                </a:solidFill>
                <a:latin typeface="UTM Avo" panose="02040603050506020204" pitchFamily="18"/>
              </a:rPr>
              <a:t>a. Vì sao cậu bé có cảm giác "hình như vai cậu đang rộng hơn và khỏe hơn lên"?</a:t>
            </a:r>
            <a:endParaRPr sz="2400" dirty="0">
              <a:solidFill>
                <a:schemeClr val="bg1"/>
              </a:solidFill>
              <a:latin typeface="UTM Avo" panose="02040603050506020204" pitchFamily="18"/>
            </a:endParaRPr>
          </a:p>
        </p:txBody>
      </p:sp>
      <p:sp>
        <p:nvSpPr>
          <p:cNvPr id="8" name="Google Shape;236;p19">
            <a:extLst>
              <a:ext uri="{FF2B5EF4-FFF2-40B4-BE49-F238E27FC236}">
                <a16:creationId xmlns:a16="http://schemas.microsoft.com/office/drawing/2014/main" id="{B762EDB1-DA1A-1A12-D357-641741987F30}"/>
              </a:ext>
            </a:extLst>
          </p:cNvPr>
          <p:cNvSpPr/>
          <p:nvPr/>
        </p:nvSpPr>
        <p:spPr>
          <a:xfrm>
            <a:off x="6096000" y="4419025"/>
            <a:ext cx="5434470" cy="1689100"/>
          </a:xfrm>
          <a:prstGeom prst="wedgeRoundRectCallout">
            <a:avLst>
              <a:gd name="adj1" fmla="val -21534"/>
              <a:gd name="adj2" fmla="val 48125"/>
              <a:gd name="adj3" fmla="val 0"/>
            </a:avLst>
          </a:prstGeom>
          <a:solidFill>
            <a:schemeClr val="lt1"/>
          </a:solidFill>
          <a:ln w="25400" cap="flat" cmpd="sng">
            <a:solidFill>
              <a:srgbClr val="FD8033"/>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dirty="0">
                <a:solidFill>
                  <a:schemeClr val="bg1"/>
                </a:solidFill>
                <a:latin typeface="UTM Avo" panose="02040603050506020204" pitchFamily="18"/>
              </a:rPr>
              <a:t>b. Theo em, Gioi-xơ có điểm nào đáng quý? </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43;p20">
            <a:extLst>
              <a:ext uri="{FF2B5EF4-FFF2-40B4-BE49-F238E27FC236}">
                <a16:creationId xmlns:a16="http://schemas.microsoft.com/office/drawing/2014/main" id="{6B81C199-002F-8372-C5CF-5956EFA0115C}"/>
              </a:ext>
            </a:extLst>
          </p:cNvPr>
          <p:cNvSpPr/>
          <p:nvPr/>
        </p:nvSpPr>
        <p:spPr>
          <a:xfrm>
            <a:off x="2381647" y="1705478"/>
            <a:ext cx="7428705" cy="1215522"/>
          </a:xfrm>
          <a:prstGeom prst="wedgeRoundRectCallout">
            <a:avLst>
              <a:gd name="adj1" fmla="val -40835"/>
              <a:gd name="adj2" fmla="val 82682"/>
              <a:gd name="adj3" fmla="val 0"/>
            </a:avLst>
          </a:prstGeom>
          <a:solidFill>
            <a:schemeClr val="lt1"/>
          </a:solidFill>
          <a:ln w="25400" cap="flat" cmpd="sng">
            <a:solidFill>
              <a:srgbClr val="FD8033"/>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dirty="0">
                <a:solidFill>
                  <a:schemeClr val="bg1"/>
                </a:solidFill>
                <a:latin typeface="UTM Avo" panose="02040603050506020204" pitchFamily="18"/>
              </a:rPr>
              <a:t>a. Vì sao cậu bé có cảm giác "hình như vai cậu đang rộng hơn và khỏe hơn lên"?</a:t>
            </a:r>
            <a:endParaRPr sz="2400" dirty="0">
              <a:solidFill>
                <a:schemeClr val="bg1"/>
              </a:solidFill>
              <a:latin typeface="UTM Avo" panose="02040603050506020204" pitchFamily="18"/>
            </a:endParaRPr>
          </a:p>
        </p:txBody>
      </p:sp>
      <p:sp>
        <p:nvSpPr>
          <p:cNvPr id="5" name="Google Shape;244;p20">
            <a:extLst>
              <a:ext uri="{FF2B5EF4-FFF2-40B4-BE49-F238E27FC236}">
                <a16:creationId xmlns:a16="http://schemas.microsoft.com/office/drawing/2014/main" id="{288FE541-DADB-4E70-E214-FB36814168FC}"/>
              </a:ext>
            </a:extLst>
          </p:cNvPr>
          <p:cNvSpPr txBox="1"/>
          <p:nvPr/>
        </p:nvSpPr>
        <p:spPr>
          <a:xfrm>
            <a:off x="4234434" y="3937001"/>
            <a:ext cx="6996906" cy="1723522"/>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dirty="0">
                <a:solidFill>
                  <a:schemeClr val="bg1"/>
                </a:solidFill>
                <a:latin typeface="UTM Avo" panose="02040603050506020204" pitchFamily="18"/>
              </a:rPr>
              <a:t>Cậu bé có cảm giác như vậy vì thấy mình đã suy nghĩ đúng, làm đúng, vượt qua chính những cám dỗ trong lòng mình để lớn lên.</a:t>
            </a:r>
            <a:endParaRPr sz="2400" dirty="0">
              <a:solidFill>
                <a:schemeClr val="bg1"/>
              </a:solidFill>
              <a:latin typeface="UTM Avo" panose="02040603050506020204" pitchFamily="18"/>
            </a:endParaRPr>
          </a:p>
        </p:txBody>
      </p:sp>
      <p:sp>
        <p:nvSpPr>
          <p:cNvPr id="6" name="Freeform 6">
            <a:extLst>
              <a:ext uri="{FF2B5EF4-FFF2-40B4-BE49-F238E27FC236}">
                <a16:creationId xmlns:a16="http://schemas.microsoft.com/office/drawing/2014/main" id="{BEA16583-23AF-A77F-40EC-FD232EF93F9F}"/>
              </a:ext>
            </a:extLst>
          </p:cNvPr>
          <p:cNvSpPr>
            <a:spLocks noChangeAspect="1"/>
          </p:cNvSpPr>
          <p:nvPr/>
        </p:nvSpPr>
        <p:spPr>
          <a:xfrm>
            <a:off x="1181100" y="3543449"/>
            <a:ext cx="3053334" cy="3325413"/>
          </a:xfrm>
          <a:custGeom>
            <a:avLst/>
            <a:gdLst/>
            <a:ahLst/>
            <a:cxnLst/>
            <a:rect l="l" t="t" r="r" b="b"/>
            <a:pathLst>
              <a:path w="6617900" h="7207614">
                <a:moveTo>
                  <a:pt x="0" y="0"/>
                </a:moveTo>
                <a:lnTo>
                  <a:pt x="6617900" y="0"/>
                </a:lnTo>
                <a:lnTo>
                  <a:pt x="6617900" y="7207614"/>
                </a:lnTo>
                <a:lnTo>
                  <a:pt x="0" y="7207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17472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251;p21">
            <a:extLst>
              <a:ext uri="{FF2B5EF4-FFF2-40B4-BE49-F238E27FC236}">
                <a16:creationId xmlns:a16="http://schemas.microsoft.com/office/drawing/2014/main" id="{3BC8D494-3B94-B794-68D0-74053CB03F20}"/>
              </a:ext>
            </a:extLst>
          </p:cNvPr>
          <p:cNvSpPr/>
          <p:nvPr/>
        </p:nvSpPr>
        <p:spPr>
          <a:xfrm>
            <a:off x="2540397" y="1867734"/>
            <a:ext cx="7111206" cy="761166"/>
          </a:xfrm>
          <a:prstGeom prst="wedgeRoundRectCallout">
            <a:avLst>
              <a:gd name="adj1" fmla="val -38870"/>
              <a:gd name="adj2" fmla="val 79169"/>
              <a:gd name="adj3" fmla="val 0"/>
            </a:avLst>
          </a:prstGeom>
          <a:solidFill>
            <a:schemeClr val="lt1"/>
          </a:solidFill>
          <a:ln w="25400" cap="flat" cmpd="sng">
            <a:solidFill>
              <a:srgbClr val="FD8033"/>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b. Theo em, Gioi-xơ có điểm nào đáng quý? </a:t>
            </a:r>
            <a:endParaRPr sz="2400" dirty="0">
              <a:solidFill>
                <a:schemeClr val="bg1"/>
              </a:solidFill>
              <a:latin typeface="UTM Avo" panose="02040603050506020204" pitchFamily="18"/>
            </a:endParaRPr>
          </a:p>
        </p:txBody>
      </p:sp>
      <p:sp>
        <p:nvSpPr>
          <p:cNvPr id="12" name="Google Shape;252;p21">
            <a:extLst>
              <a:ext uri="{FF2B5EF4-FFF2-40B4-BE49-F238E27FC236}">
                <a16:creationId xmlns:a16="http://schemas.microsoft.com/office/drawing/2014/main" id="{651F4350-8234-65DC-F501-9CF0FB332B20}"/>
              </a:ext>
            </a:extLst>
          </p:cNvPr>
          <p:cNvSpPr txBox="1"/>
          <p:nvPr/>
        </p:nvSpPr>
        <p:spPr>
          <a:xfrm>
            <a:off x="1467246" y="3019985"/>
            <a:ext cx="9784954" cy="3385516"/>
          </a:xfrm>
          <a:prstGeom prst="rect">
            <a:avLst/>
          </a:prstGeom>
          <a:noFill/>
          <a:ln>
            <a:noFill/>
          </a:ln>
        </p:spPr>
        <p:txBody>
          <a:bodyPr spcFirstLastPara="1" wrap="square" lIns="60950" tIns="30467" rIns="60950" bIns="30467" anchor="t" anchorCtr="0">
            <a:spAutoFit/>
          </a:bodyPr>
          <a:lstStyle/>
          <a:p>
            <a:pPr marL="190510" indent="-190510" algn="just">
              <a:lnSpc>
                <a:spcPct val="150000"/>
              </a:lnSpc>
              <a:buSzPct val="130000"/>
              <a:buFont typeface="Arial"/>
              <a:buChar char="•"/>
            </a:pPr>
            <a:r>
              <a:rPr lang="vi-VN" sz="2400" dirty="0">
                <a:solidFill>
                  <a:schemeClr val="bg1"/>
                </a:solidFill>
                <a:latin typeface="UTM Avo" panose="02040603050506020204" pitchFamily="18"/>
              </a:rPr>
              <a:t>Điểm đáng quý ở Gioi-xơ là dũng cảm sửa sai. </a:t>
            </a:r>
            <a:endParaRPr sz="500" dirty="0">
              <a:solidFill>
                <a:schemeClr val="bg1"/>
              </a:solidFill>
              <a:latin typeface="UTM Avo" panose="02040603050506020204" pitchFamily="18"/>
            </a:endParaRPr>
          </a:p>
          <a:p>
            <a:pPr marL="190510" indent="-190510" algn="just">
              <a:lnSpc>
                <a:spcPct val="150000"/>
              </a:lnSpc>
              <a:buSzPct val="130000"/>
              <a:buFont typeface="Arial"/>
              <a:buChar char="•"/>
            </a:pPr>
            <a:r>
              <a:rPr lang="vi-VN" sz="2400" dirty="0">
                <a:solidFill>
                  <a:schemeClr val="bg1"/>
                </a:solidFill>
                <a:latin typeface="UTM Avo" panose="02040603050506020204" pitchFamily="18"/>
              </a:rPr>
              <a:t>Ngay khi ngồi trên </a:t>
            </a:r>
            <a:r>
              <a:rPr lang="vi-VN" sz="2400">
                <a:solidFill>
                  <a:schemeClr val="bg1"/>
                </a:solidFill>
                <a:latin typeface="UTM Avo" panose="02040603050506020204" pitchFamily="18"/>
              </a:rPr>
              <a:t>chiếc </a:t>
            </a:r>
            <a:r>
              <a:rPr lang="en-US" sz="2400">
                <a:solidFill>
                  <a:schemeClr val="bg1"/>
                </a:solidFill>
                <a:latin typeface="UTM Avo" panose="02040603050506020204" pitchFamily="18"/>
              </a:rPr>
              <a:t>xích đ</a:t>
            </a:r>
            <a:r>
              <a:rPr lang="vi-VN" sz="2400">
                <a:solidFill>
                  <a:schemeClr val="bg1"/>
                </a:solidFill>
                <a:latin typeface="UTM Avo" panose="02040603050506020204" pitchFamily="18"/>
              </a:rPr>
              <a:t>u</a:t>
            </a:r>
            <a:r>
              <a:rPr lang="vi-VN" sz="2400" dirty="0">
                <a:solidFill>
                  <a:schemeClr val="bg1"/>
                </a:solidFill>
                <a:latin typeface="UTM Avo" panose="02040603050506020204" pitchFamily="18"/>
              </a:rPr>
              <a:t>, cậu bé đã thấy “một nỗi kinh hoàng trào lên” vì nhận ra rằng mình đã lấy cắp chiếc tẩu. Rồi cậu trào nước mắt nhớ đến mẹ đã tin tưởng cậu như thế nào. Cậu như bị ai châm kim vào người. Thế là cậu cắm cổ chạy về tiệm tạp hoá, trả chiếc tẩu.</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420661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A849A9B2-A5CB-B531-83C3-43F939215596}"/>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57;p22">
            <a:extLst>
              <a:ext uri="{FF2B5EF4-FFF2-40B4-BE49-F238E27FC236}">
                <a16:creationId xmlns:a16="http://schemas.microsoft.com/office/drawing/2014/main" id="{ABF5A6B1-BA4A-508A-AF09-67D4823D293F}"/>
              </a:ext>
            </a:extLst>
          </p:cNvPr>
          <p:cNvSpPr/>
          <p:nvPr/>
        </p:nvSpPr>
        <p:spPr>
          <a:xfrm rot="84612">
            <a:off x="2300554" y="2016454"/>
            <a:ext cx="8230790" cy="3639397"/>
          </a:xfrm>
          <a:custGeom>
            <a:avLst/>
            <a:gdLst/>
            <a:ahLst/>
            <a:cxnLst/>
            <a:rect l="l" t="t" r="r" b="b"/>
            <a:pathLst>
              <a:path w="9434157" h="4376119" extrusionOk="0">
                <a:moveTo>
                  <a:pt x="9309697" y="4376119"/>
                </a:moveTo>
                <a:lnTo>
                  <a:pt x="124460" y="4376119"/>
                </a:lnTo>
                <a:cubicBezTo>
                  <a:pt x="55880" y="4376119"/>
                  <a:pt x="0" y="4320239"/>
                  <a:pt x="0" y="4251659"/>
                </a:cubicBezTo>
                <a:lnTo>
                  <a:pt x="0" y="124460"/>
                </a:lnTo>
                <a:cubicBezTo>
                  <a:pt x="0" y="55880"/>
                  <a:pt x="55880" y="0"/>
                  <a:pt x="124460" y="0"/>
                </a:cubicBezTo>
                <a:lnTo>
                  <a:pt x="9309698" y="0"/>
                </a:lnTo>
                <a:cubicBezTo>
                  <a:pt x="9378277" y="0"/>
                  <a:pt x="9434157" y="55880"/>
                  <a:pt x="9434157" y="124460"/>
                </a:cubicBezTo>
                <a:lnTo>
                  <a:pt x="9434157" y="4251659"/>
                </a:lnTo>
                <a:cubicBezTo>
                  <a:pt x="9434157" y="4320239"/>
                  <a:pt x="9378277" y="4376119"/>
                  <a:pt x="9309698" y="4376119"/>
                </a:cubicBezTo>
                <a:close/>
              </a:path>
            </a:pathLst>
          </a:custGeom>
          <a:solidFill>
            <a:schemeClr val="accent2">
              <a:lumMod val="75000"/>
            </a:schemeClr>
          </a:solidFill>
          <a:ln>
            <a:noFill/>
          </a:ln>
        </p:spPr>
        <p:txBody>
          <a:bodyPr spcFirstLastPara="1" wrap="square" lIns="60950" tIns="60950" rIns="60950" bIns="60950" anchor="ctr" anchorCtr="0">
            <a:noAutofit/>
          </a:bodyPr>
          <a:lstStyle/>
          <a:p>
            <a:endParaRPr sz="500">
              <a:latin typeface="UTM Avo" panose="02040603050506020204" pitchFamily="18"/>
            </a:endParaRPr>
          </a:p>
        </p:txBody>
      </p:sp>
      <p:sp>
        <p:nvSpPr>
          <p:cNvPr id="3" name="Google Shape;258;p22">
            <a:extLst>
              <a:ext uri="{FF2B5EF4-FFF2-40B4-BE49-F238E27FC236}">
                <a16:creationId xmlns:a16="http://schemas.microsoft.com/office/drawing/2014/main" id="{2C992BF8-BC2F-E04B-5D51-F93A23E58973}"/>
              </a:ext>
            </a:extLst>
          </p:cNvPr>
          <p:cNvSpPr/>
          <p:nvPr/>
        </p:nvSpPr>
        <p:spPr>
          <a:xfrm rot="84612">
            <a:off x="2230760" y="1913351"/>
            <a:ext cx="8179114" cy="3611434"/>
          </a:xfrm>
          <a:custGeom>
            <a:avLst/>
            <a:gdLst/>
            <a:ahLst/>
            <a:cxnLst/>
            <a:rect l="l" t="t" r="r" b="b"/>
            <a:pathLst>
              <a:path w="9434157" h="4376119" extrusionOk="0">
                <a:moveTo>
                  <a:pt x="9309697" y="4376119"/>
                </a:moveTo>
                <a:lnTo>
                  <a:pt x="124460" y="4376119"/>
                </a:lnTo>
                <a:cubicBezTo>
                  <a:pt x="55880" y="4376119"/>
                  <a:pt x="0" y="4320239"/>
                  <a:pt x="0" y="4251659"/>
                </a:cubicBezTo>
                <a:lnTo>
                  <a:pt x="0" y="124460"/>
                </a:lnTo>
                <a:cubicBezTo>
                  <a:pt x="0" y="55880"/>
                  <a:pt x="55880" y="0"/>
                  <a:pt x="124460" y="0"/>
                </a:cubicBezTo>
                <a:lnTo>
                  <a:pt x="9309698" y="0"/>
                </a:lnTo>
                <a:cubicBezTo>
                  <a:pt x="9378277" y="0"/>
                  <a:pt x="9434157" y="55880"/>
                  <a:pt x="9434157" y="124460"/>
                </a:cubicBezTo>
                <a:lnTo>
                  <a:pt x="9434157" y="4251659"/>
                </a:lnTo>
                <a:cubicBezTo>
                  <a:pt x="9434157" y="4320239"/>
                  <a:pt x="9378277" y="4376119"/>
                  <a:pt x="9309698" y="4376119"/>
                </a:cubicBezTo>
                <a:close/>
              </a:path>
            </a:pathLst>
          </a:custGeom>
          <a:solidFill>
            <a:srgbClr val="FFFFFF"/>
          </a:solidFill>
          <a:ln>
            <a:noFill/>
          </a:ln>
        </p:spPr>
        <p:txBody>
          <a:bodyPr spcFirstLastPara="1" wrap="square" lIns="60950" tIns="60950" rIns="60950" bIns="60950" anchor="ctr" anchorCtr="0">
            <a:noAutofit/>
          </a:bodyPr>
          <a:lstStyle/>
          <a:p>
            <a:endParaRPr sz="500">
              <a:latin typeface="UTM Avo" panose="02040603050506020204" pitchFamily="18"/>
            </a:endParaRPr>
          </a:p>
        </p:txBody>
      </p:sp>
      <p:sp>
        <p:nvSpPr>
          <p:cNvPr id="6" name="Google Shape;261;p22">
            <a:extLst>
              <a:ext uri="{FF2B5EF4-FFF2-40B4-BE49-F238E27FC236}">
                <a16:creationId xmlns:a16="http://schemas.microsoft.com/office/drawing/2014/main" id="{76A98B50-2FAA-3FDD-F3AB-A66A46A235DC}"/>
              </a:ext>
            </a:extLst>
          </p:cNvPr>
          <p:cNvSpPr txBox="1"/>
          <p:nvPr/>
        </p:nvSpPr>
        <p:spPr>
          <a:xfrm>
            <a:off x="3586132" y="2408967"/>
            <a:ext cx="6821400" cy="2000521"/>
          </a:xfrm>
          <a:prstGeom prst="rect">
            <a:avLst/>
          </a:prstGeom>
          <a:noFill/>
          <a:ln>
            <a:noFill/>
          </a:ln>
        </p:spPr>
        <p:txBody>
          <a:bodyPr spcFirstLastPara="1" wrap="square" lIns="60950" tIns="30467" rIns="60950" bIns="30467" anchor="t" anchorCtr="0">
            <a:spAutoFit/>
          </a:bodyPr>
          <a:lstStyle/>
          <a:p>
            <a:pPr marL="381019" indent="-381019" algn="just">
              <a:lnSpc>
                <a:spcPct val="150000"/>
              </a:lnSpc>
              <a:buClr>
                <a:schemeClr val="dk1"/>
              </a:buClr>
              <a:buSzPct val="130000"/>
              <a:buFont typeface="Arial"/>
              <a:buChar char="•"/>
            </a:pPr>
            <a:r>
              <a:rPr lang="vi-VN" sz="2800" dirty="0">
                <a:solidFill>
                  <a:schemeClr val="dk1"/>
                </a:solidFill>
                <a:latin typeface="UTM Avo" panose="02040603050506020204" pitchFamily="18"/>
              </a:rPr>
              <a:t>Ôn lại kiến thức đã học</a:t>
            </a:r>
            <a:endParaRPr sz="500" dirty="0">
              <a:latin typeface="UTM Avo" panose="02040603050506020204" pitchFamily="18"/>
            </a:endParaRPr>
          </a:p>
          <a:p>
            <a:pPr marL="381019" indent="-381019" algn="just">
              <a:lnSpc>
                <a:spcPct val="150000"/>
              </a:lnSpc>
              <a:buClr>
                <a:schemeClr val="dk1"/>
              </a:buClr>
              <a:buSzPct val="130000"/>
              <a:buFont typeface="Arial"/>
              <a:buChar char="•"/>
            </a:pPr>
            <a:r>
              <a:rPr lang="vi-VN" sz="2800" dirty="0">
                <a:solidFill>
                  <a:schemeClr val="dk1"/>
                </a:solidFill>
                <a:latin typeface="UTM Avo" panose="02040603050506020204" pitchFamily="18"/>
              </a:rPr>
              <a:t>Chuẩn bị bài</a:t>
            </a:r>
            <a:endParaRPr sz="500" dirty="0">
              <a:latin typeface="UTM Avo" panose="02040603050506020204" pitchFamily="18"/>
            </a:endParaRPr>
          </a:p>
          <a:p>
            <a:pPr algn="just">
              <a:lnSpc>
                <a:spcPct val="150000"/>
              </a:lnSpc>
              <a:buSzPct val="130000"/>
            </a:pPr>
            <a:r>
              <a:rPr lang="vi-VN" sz="2800" b="1" dirty="0">
                <a:solidFill>
                  <a:schemeClr val="dk1"/>
                </a:solidFill>
                <a:latin typeface="UTM Avo" panose="02040603050506020204" pitchFamily="18"/>
              </a:rPr>
              <a:t>Bài đọc 2:</a:t>
            </a:r>
            <a:r>
              <a:rPr lang="vi-VN" sz="2800" b="1" i="1" dirty="0">
                <a:solidFill>
                  <a:schemeClr val="dk1"/>
                </a:solidFill>
                <a:latin typeface="UTM Avo" panose="02040603050506020204" pitchFamily="18"/>
              </a:rPr>
              <a:t> Xả thân cứu đoàn tàu</a:t>
            </a:r>
            <a:endParaRPr sz="2800" b="1" dirty="0">
              <a:solidFill>
                <a:schemeClr val="dk1"/>
              </a:solidFill>
              <a:latin typeface="UTM Avo" panose="02040603050506020204" pitchFamily="18"/>
            </a:endParaRPr>
          </a:p>
        </p:txBody>
      </p:sp>
      <p:sp>
        <p:nvSpPr>
          <p:cNvPr id="8" name="Freeform 6">
            <a:extLst>
              <a:ext uri="{FF2B5EF4-FFF2-40B4-BE49-F238E27FC236}">
                <a16:creationId xmlns:a16="http://schemas.microsoft.com/office/drawing/2014/main" id="{7F872125-0487-FC66-260C-030B572B8A3B}"/>
              </a:ext>
            </a:extLst>
          </p:cNvPr>
          <p:cNvSpPr>
            <a:spLocks noChangeAspect="1"/>
          </p:cNvSpPr>
          <p:nvPr/>
        </p:nvSpPr>
        <p:spPr>
          <a:xfrm flipH="1">
            <a:off x="411756" y="3216105"/>
            <a:ext cx="3052570" cy="3641895"/>
          </a:xfrm>
          <a:custGeom>
            <a:avLst/>
            <a:gdLst/>
            <a:ahLst/>
            <a:cxnLst/>
            <a:rect l="l" t="t" r="r" b="b"/>
            <a:pathLst>
              <a:path w="5723136" h="6828037">
                <a:moveTo>
                  <a:pt x="5723136" y="0"/>
                </a:moveTo>
                <a:lnTo>
                  <a:pt x="0" y="0"/>
                </a:lnTo>
                <a:lnTo>
                  <a:pt x="0" y="6828037"/>
                </a:lnTo>
                <a:lnTo>
                  <a:pt x="5723136" y="6828037"/>
                </a:lnTo>
                <a:lnTo>
                  <a:pt x="572313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9C71B016-1412-132E-B77A-9CEA9AB8A029}"/>
              </a:ext>
            </a:extLst>
          </p:cNvPr>
          <p:cNvSpPr/>
          <p:nvPr/>
        </p:nvSpPr>
        <p:spPr>
          <a:xfrm>
            <a:off x="3635320" y="1777999"/>
            <a:ext cx="8074787" cy="1905001"/>
          </a:xfrm>
          <a:prstGeom prst="roundRect">
            <a:avLst>
              <a:gd name="adj" fmla="val 7986"/>
            </a:avLst>
          </a:prstGeom>
          <a:solidFill>
            <a:schemeClr val="accent4">
              <a:lumMod val="60000"/>
              <a:lumOff val="40000"/>
            </a:schemeClr>
          </a:solidFill>
          <a:ln>
            <a:noFill/>
          </a:ln>
          <a:effectLst>
            <a:outerShdw blurRad="50800" dist="38100" dir="5400000" algn="t" rotWithShape="0">
              <a:srgbClr val="000000">
                <a:alpha val="40000"/>
              </a:srgbClr>
            </a:outerShdw>
          </a:effectLst>
        </p:spPr>
        <p:txBody>
          <a:bodyPr spcFirstLastPara="1" wrap="square" lIns="240000" tIns="30467" rIns="0" bIns="120000" anchor="ctr" anchorCtr="0">
            <a:noAutofit/>
          </a:bodyPr>
          <a:lstStyle/>
          <a:p>
            <a:pPr algn="just">
              <a:lnSpc>
                <a:spcPct val="150000"/>
              </a:lnSpc>
            </a:pPr>
            <a:r>
              <a:rPr lang="vi-VN" sz="2400" b="1" dirty="0">
                <a:solidFill>
                  <a:schemeClr val="bg1"/>
                </a:solidFill>
                <a:latin typeface="UTM Avo" panose="02040603050506020204" pitchFamily="18"/>
              </a:rPr>
              <a:t>Quan sát hình ảnh và trả lời câu hỏi: </a:t>
            </a:r>
            <a:endParaRPr sz="4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400" dirty="0">
                <a:solidFill>
                  <a:schemeClr val="bg1"/>
                </a:solidFill>
                <a:latin typeface="UTM Avo" panose="02040603050506020204" pitchFamily="18"/>
              </a:rPr>
              <a:t>Các em có biết đây là gì không? </a:t>
            </a:r>
            <a:endParaRPr sz="4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400" dirty="0">
                <a:solidFill>
                  <a:schemeClr val="bg1"/>
                </a:solidFill>
                <a:latin typeface="UTM Avo" panose="02040603050506020204" pitchFamily="18"/>
              </a:rPr>
              <a:t>Nó có công dụng gì?</a:t>
            </a:r>
            <a:endParaRPr sz="2400" dirty="0">
              <a:solidFill>
                <a:schemeClr val="bg1"/>
              </a:solidFill>
              <a:latin typeface="UTM Avo" panose="02040603050506020204" pitchFamily="18"/>
            </a:endParaRPr>
          </a:p>
        </p:txBody>
      </p:sp>
      <p:pic>
        <p:nvPicPr>
          <p:cNvPr id="4" name="Google Shape;98;p2">
            <a:extLst>
              <a:ext uri="{FF2B5EF4-FFF2-40B4-BE49-F238E27FC236}">
                <a16:creationId xmlns:a16="http://schemas.microsoft.com/office/drawing/2014/main" id="{47840E1F-6462-A5BC-D993-8CF7770AC0AC}"/>
              </a:ext>
            </a:extLst>
          </p:cNvPr>
          <p:cNvPicPr preferRelativeResize="0"/>
          <p:nvPr/>
        </p:nvPicPr>
        <p:blipFill rotWithShape="1">
          <a:blip r:embed="rId3">
            <a:alphaModFix/>
          </a:blip>
          <a:srcRect l="21265" t="19541" r="14366" b="21840"/>
          <a:stretch/>
        </p:blipFill>
        <p:spPr>
          <a:xfrm>
            <a:off x="329493" y="2260600"/>
            <a:ext cx="3123701" cy="2844800"/>
          </a:xfrm>
          <a:prstGeom prst="rect">
            <a:avLst/>
          </a:prstGeom>
          <a:noFill/>
          <a:ln>
            <a:noFill/>
          </a:ln>
        </p:spPr>
      </p:pic>
      <p:sp>
        <p:nvSpPr>
          <p:cNvPr id="5" name="Google Shape;99;p2">
            <a:extLst>
              <a:ext uri="{FF2B5EF4-FFF2-40B4-BE49-F238E27FC236}">
                <a16:creationId xmlns:a16="http://schemas.microsoft.com/office/drawing/2014/main" id="{474CE6F1-63C8-F88A-AE92-F2E7DFC278E2}"/>
              </a:ext>
            </a:extLst>
          </p:cNvPr>
          <p:cNvSpPr/>
          <p:nvPr/>
        </p:nvSpPr>
        <p:spPr>
          <a:xfrm>
            <a:off x="3635320" y="3962399"/>
            <a:ext cx="8074787" cy="1905001"/>
          </a:xfrm>
          <a:prstGeom prst="roundRect">
            <a:avLst>
              <a:gd name="adj" fmla="val 7986"/>
            </a:avLst>
          </a:prstGeom>
          <a:solidFill>
            <a:schemeClr val="accent4">
              <a:lumMod val="60000"/>
              <a:lumOff val="40000"/>
            </a:schemeClr>
          </a:solidFill>
          <a:ln>
            <a:noFill/>
          </a:ln>
          <a:effectLst>
            <a:outerShdw blurRad="50800" dist="38100" dir="5400000" algn="t" rotWithShape="0">
              <a:srgbClr val="000000">
                <a:alpha val="40000"/>
              </a:srgbClr>
            </a:outerShdw>
          </a:effectLst>
        </p:spPr>
        <p:txBody>
          <a:bodyPr spcFirstLastPara="1" wrap="square" lIns="240000" tIns="30467" rIns="0" bIns="120000" anchor="ctr" anchorCtr="0">
            <a:noAutofit/>
          </a:bodyPr>
          <a:lstStyle/>
          <a:p>
            <a:pPr marL="381019" indent="-381019" algn="just">
              <a:lnSpc>
                <a:spcPct val="150000"/>
              </a:lnSpc>
              <a:buSzPct val="130000"/>
              <a:buFont typeface="Arial"/>
              <a:buChar char="•"/>
            </a:pPr>
            <a:r>
              <a:rPr lang="vi-VN" sz="2400" dirty="0">
                <a:solidFill>
                  <a:schemeClr val="bg1"/>
                </a:solidFill>
                <a:latin typeface="UTM Avo" panose="02040603050506020204" pitchFamily="18"/>
              </a:rPr>
              <a:t>Đây là chiếc tẩu.</a:t>
            </a:r>
            <a:endParaRPr sz="24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400" dirty="0">
                <a:solidFill>
                  <a:schemeClr val="bg1"/>
                </a:solidFill>
                <a:latin typeface="UTM Avo" panose="02040603050506020204" pitchFamily="18"/>
              </a:rPr>
              <a:t>Tẩu là đồ dùng để hút thuốc phiện, thuốc lá sợi,...</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4D164AB-F23B-3D8C-C164-D62694717C43}"/>
              </a:ext>
            </a:extLst>
          </p:cNvPr>
          <p:cNvPicPr>
            <a:picLocks noChangeAspect="1"/>
          </p:cNvPicPr>
          <p:nvPr/>
        </p:nvPicPr>
        <p:blipFill>
          <a:blip r:embed="rId4"/>
          <a:stretch>
            <a:fillRect/>
          </a:stretch>
        </p:blipFill>
        <p:spPr>
          <a:xfrm>
            <a:off x="4683125" y="3080586"/>
            <a:ext cx="2825750" cy="1563346"/>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26;p5">
            <a:extLst>
              <a:ext uri="{FF2B5EF4-FFF2-40B4-BE49-F238E27FC236}">
                <a16:creationId xmlns:a16="http://schemas.microsoft.com/office/drawing/2014/main" id="{AD4766FE-C948-646E-F1D8-02A6AB6AA08D}"/>
              </a:ext>
            </a:extLst>
          </p:cNvPr>
          <p:cNvSpPr txBox="1"/>
          <p:nvPr/>
        </p:nvSpPr>
        <p:spPr>
          <a:xfrm>
            <a:off x="6096000" y="2197701"/>
            <a:ext cx="4724400" cy="2462597"/>
          </a:xfrm>
          <a:prstGeom prst="rect">
            <a:avLst/>
          </a:prstGeom>
          <a:noFill/>
          <a:ln>
            <a:noFill/>
          </a:ln>
        </p:spPr>
        <p:txBody>
          <a:bodyPr spcFirstLastPara="1" wrap="square" lIns="0" tIns="0" rIns="0" bIns="0" anchor="t" anchorCtr="0">
            <a:spAutoFit/>
          </a:bodyPr>
          <a:lstStyle/>
          <a:p>
            <a:pPr marL="304815" algn="ctr">
              <a:lnSpc>
                <a:spcPct val="150000"/>
              </a:lnSpc>
            </a:pPr>
            <a:r>
              <a:rPr lang="vi-VN" sz="5334" b="1" dirty="0">
                <a:solidFill>
                  <a:schemeClr val="bg1"/>
                </a:solidFill>
                <a:latin typeface="UTM Avo" panose="02040603050506020204" pitchFamily="18"/>
              </a:rPr>
              <a:t>NGHE </a:t>
            </a:r>
            <a:endParaRPr sz="5334" b="1" dirty="0">
              <a:solidFill>
                <a:schemeClr val="bg1"/>
              </a:solidFill>
              <a:latin typeface="UTM Avo" panose="02040603050506020204" pitchFamily="18"/>
            </a:endParaRPr>
          </a:p>
          <a:p>
            <a:pPr algn="ctr">
              <a:lnSpc>
                <a:spcPct val="150000"/>
              </a:lnSpc>
            </a:pPr>
            <a:r>
              <a:rPr lang="vi-VN" sz="5334" b="1" dirty="0">
                <a:solidFill>
                  <a:schemeClr val="bg1"/>
                </a:solidFill>
                <a:latin typeface="UTM Avo" panose="02040603050506020204" pitchFamily="18"/>
              </a:rPr>
              <a:t>KỂ CHUYỆN</a:t>
            </a:r>
            <a:endParaRPr sz="5334" b="1" dirty="0">
              <a:solidFill>
                <a:schemeClr val="bg1"/>
              </a:solidFill>
              <a:latin typeface="UTM Avo" panose="02040603050506020204" pitchFamily="18"/>
            </a:endParaRPr>
          </a:p>
        </p:txBody>
      </p:sp>
      <p:sp>
        <p:nvSpPr>
          <p:cNvPr id="4" name="Google Shape;127;p5">
            <a:extLst>
              <a:ext uri="{FF2B5EF4-FFF2-40B4-BE49-F238E27FC236}">
                <a16:creationId xmlns:a16="http://schemas.microsoft.com/office/drawing/2014/main" id="{9FD2535F-27C7-1FAC-7DAB-8E415C19D07D}"/>
              </a:ext>
            </a:extLst>
          </p:cNvPr>
          <p:cNvSpPr/>
          <p:nvPr/>
        </p:nvSpPr>
        <p:spPr>
          <a:xfrm>
            <a:off x="1371600" y="1604124"/>
            <a:ext cx="4220334" cy="4741952"/>
          </a:xfrm>
          <a:custGeom>
            <a:avLst/>
            <a:gdLst/>
            <a:ahLst/>
            <a:cxnLst/>
            <a:rect l="l" t="t" r="r" b="b"/>
            <a:pathLst>
              <a:path w="1141041" h="1282069" extrusionOk="0">
                <a:moveTo>
                  <a:pt x="0" y="0"/>
                </a:moveTo>
                <a:lnTo>
                  <a:pt x="1141041" y="0"/>
                </a:lnTo>
                <a:lnTo>
                  <a:pt x="1141041" y="1282069"/>
                </a:lnTo>
                <a:lnTo>
                  <a:pt x="0" y="1282069"/>
                </a:lnTo>
                <a:lnTo>
                  <a:pt x="0" y="0"/>
                </a:lnTo>
                <a:close/>
              </a:path>
            </a:pathLst>
          </a:custGeom>
          <a:blipFill rotWithShape="1">
            <a:blip r:embed="rId3">
              <a:alphaModFix/>
            </a:blip>
            <a:stretch>
              <a:fillRect/>
            </a:stretch>
          </a:blipFill>
          <a:ln>
            <a:noFill/>
          </a:ln>
          <a:effectLst>
            <a:outerShdw blurRad="50800" dist="38100" dir="5400000" algn="t" rotWithShape="0">
              <a:srgbClr val="000000">
                <a:alpha val="40000"/>
              </a:srgbClr>
            </a:outerShdw>
          </a:effectLst>
        </p:spPr>
        <p:txBody>
          <a:bodyPr/>
          <a:lstStyle/>
          <a:p>
            <a:endParaRPr lang="en-US"/>
          </a:p>
        </p:txBody>
      </p:sp>
    </p:spTree>
    <p:extLst>
      <p:ext uri="{BB962C8B-B14F-4D97-AF65-F5344CB8AC3E}">
        <p14:creationId xmlns:p14="http://schemas.microsoft.com/office/powerpoint/2010/main" val="6154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Google Shape;134;p6">
            <a:extLst>
              <a:ext uri="{FF2B5EF4-FFF2-40B4-BE49-F238E27FC236}">
                <a16:creationId xmlns:a16="http://schemas.microsoft.com/office/drawing/2014/main" id="{3E43A613-A5F0-5540-21DE-A851A4C3BF78}"/>
              </a:ext>
            </a:extLst>
          </p:cNvPr>
          <p:cNvSpPr txBox="1"/>
          <p:nvPr/>
        </p:nvSpPr>
        <p:spPr>
          <a:xfrm>
            <a:off x="1930400" y="1636596"/>
            <a:ext cx="8331200" cy="369332"/>
          </a:xfrm>
          <a:prstGeom prst="rect">
            <a:avLst/>
          </a:prstGeom>
          <a:noFill/>
          <a:ln>
            <a:noFill/>
          </a:ln>
        </p:spPr>
        <p:txBody>
          <a:bodyPr spcFirstLastPara="1" wrap="square" lIns="0" tIns="0" rIns="0" bIns="0" anchor="t" anchorCtr="0">
            <a:spAutoFit/>
          </a:bodyPr>
          <a:lstStyle/>
          <a:p>
            <a:pPr algn="ctr"/>
            <a:r>
              <a:rPr lang="vi-VN" sz="2400" b="1" dirty="0">
                <a:solidFill>
                  <a:schemeClr val="dk1"/>
                </a:solidFill>
                <a:latin typeface="UTM Avo" panose="02040603050506020204" pitchFamily="18"/>
              </a:rPr>
              <a:t>Em </a:t>
            </a:r>
            <a:r>
              <a:rPr lang="vi-VN" sz="2400" b="1">
                <a:solidFill>
                  <a:schemeClr val="dk1"/>
                </a:solidFill>
                <a:latin typeface="UTM Avo" panose="02040603050506020204" pitchFamily="18"/>
              </a:rPr>
              <a:t>hãy </a:t>
            </a:r>
            <a:r>
              <a:rPr lang="en-US" sz="2400" b="1">
                <a:solidFill>
                  <a:schemeClr val="dk1"/>
                </a:solidFill>
                <a:latin typeface="UTM Avo" panose="02040603050506020204" pitchFamily="18"/>
              </a:rPr>
              <a:t>nghe </a:t>
            </a:r>
            <a:r>
              <a:rPr lang="vi-VN" sz="2400" b="1">
                <a:solidFill>
                  <a:schemeClr val="dk1"/>
                </a:solidFill>
                <a:latin typeface="UTM Avo" panose="02040603050506020204" pitchFamily="18"/>
              </a:rPr>
              <a:t>kể </a:t>
            </a:r>
            <a:r>
              <a:rPr lang="vi-VN" sz="2400" b="1" dirty="0">
                <a:solidFill>
                  <a:schemeClr val="dk1"/>
                </a:solidFill>
                <a:latin typeface="UTM Avo" panose="02040603050506020204" pitchFamily="18"/>
              </a:rPr>
              <a:t>chuyện </a:t>
            </a:r>
            <a:endParaRPr sz="300" dirty="0">
              <a:latin typeface="UTM Avo" panose="02040603050506020204" pitchFamily="18"/>
            </a:endParaRPr>
          </a:p>
        </p:txBody>
      </p:sp>
      <p:pic>
        <p:nvPicPr>
          <p:cNvPr id="2" name="Kể chuyện _ Chiếc tẩu_ _ Tiếng Việt lớp 4 Mới nhất _ Bộ sách Cánh Diều _ 10 Phút Học Bài">
            <a:hlinkClick r:id="" action="ppaction://media"/>
            <a:extLst>
              <a:ext uri="{FF2B5EF4-FFF2-40B4-BE49-F238E27FC236}">
                <a16:creationId xmlns:a16="http://schemas.microsoft.com/office/drawing/2014/main" id="{8850A5A0-22BC-F934-34D9-9CD9E01894CE}"/>
              </a:ext>
            </a:extLst>
          </p:cNvPr>
          <p:cNvPicPr>
            <a:picLocks noChangeAspect="1"/>
          </p:cNvPicPr>
          <p:nvPr>
            <a:videoFile r:link="rId1"/>
            <p:extLst>
              <p:ext uri="{DAA4B4D4-6D71-4841-9C94-3DE7FCFB9230}">
                <p14:media xmlns:p14="http://schemas.microsoft.com/office/powerpoint/2010/main" r:embed="rId2">
                  <p14:trim st="25438"/>
                </p14:media>
              </p:ext>
            </p:extLst>
          </p:nvPr>
        </p:nvPicPr>
        <p:blipFill>
          <a:blip r:embed="rId5"/>
          <a:stretch>
            <a:fillRect/>
          </a:stretch>
        </p:blipFill>
        <p:spPr>
          <a:xfrm>
            <a:off x="2514600" y="2107528"/>
            <a:ext cx="8032816" cy="4518970"/>
          </a:xfrm>
          <a:prstGeom prst="rect">
            <a:avLst/>
          </a:prstGeom>
        </p:spPr>
      </p:pic>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690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fullScrn="1">
              <p:cMediaNode vol="80000">
                <p:cTn id="23"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142;p7">
            <a:extLst>
              <a:ext uri="{FF2B5EF4-FFF2-40B4-BE49-F238E27FC236}">
                <a16:creationId xmlns:a16="http://schemas.microsoft.com/office/drawing/2014/main" id="{BAF810FB-C24B-5704-ADA7-E05325F1E710}"/>
              </a:ext>
            </a:extLst>
          </p:cNvPr>
          <p:cNvSpPr/>
          <p:nvPr/>
        </p:nvSpPr>
        <p:spPr>
          <a:xfrm>
            <a:off x="1406725" y="2341006"/>
            <a:ext cx="9378543" cy="1975455"/>
          </a:xfrm>
          <a:prstGeom prst="roundRect">
            <a:avLst>
              <a:gd name="adj" fmla="val 7986"/>
            </a:avLst>
          </a:prstGeom>
          <a:solidFill>
            <a:srgbClr val="FFFFFF"/>
          </a:solidFill>
          <a:ln w="9525" cap="flat" cmpd="sng">
            <a:solidFill>
              <a:srgbClr val="FD8033"/>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30467" rIns="240000" bIns="120000" anchor="ctr" anchorCtr="0">
            <a:noAutofit/>
          </a:bodyPr>
          <a:lstStyle/>
          <a:p>
            <a:pPr algn="just">
              <a:lnSpc>
                <a:spcPct val="150000"/>
              </a:lnSpc>
            </a:pPr>
            <a:r>
              <a:rPr lang="vi-VN" sz="2400" dirty="0">
                <a:solidFill>
                  <a:schemeClr val="bg1"/>
                </a:solidFill>
                <a:latin typeface="UTM Avo" panose="02040603050506020204" pitchFamily="18"/>
              </a:rPr>
              <a:t>1. Hằng ngày, đi học về, cậu bé Gioi-xơ thường tạt vào tiệm tạp hoá của ông Đan. Ở đó có một chiếc tẩu như hút lấy cặp mắt cậu.</a:t>
            </a:r>
            <a:endParaRPr sz="2400" dirty="0">
              <a:solidFill>
                <a:schemeClr val="bg1"/>
              </a:solidFill>
              <a:latin typeface="UTM Avo" panose="02040603050506020204" pitchFamily="18"/>
            </a:endParaRPr>
          </a:p>
        </p:txBody>
      </p:sp>
      <p:sp>
        <p:nvSpPr>
          <p:cNvPr id="9" name="Google Shape;143;p7">
            <a:extLst>
              <a:ext uri="{FF2B5EF4-FFF2-40B4-BE49-F238E27FC236}">
                <a16:creationId xmlns:a16="http://schemas.microsoft.com/office/drawing/2014/main" id="{DE8DFB4F-C995-C821-7C2A-DF45082D67F5}"/>
              </a:ext>
            </a:extLst>
          </p:cNvPr>
          <p:cNvSpPr/>
          <p:nvPr/>
        </p:nvSpPr>
        <p:spPr>
          <a:xfrm>
            <a:off x="1406728" y="4593469"/>
            <a:ext cx="9378543" cy="1784955"/>
          </a:xfrm>
          <a:prstGeom prst="roundRect">
            <a:avLst>
              <a:gd name="adj" fmla="val 7986"/>
            </a:avLst>
          </a:prstGeom>
          <a:solidFill>
            <a:srgbClr val="FFFFFF"/>
          </a:solidFill>
          <a:ln w="9525" cap="flat" cmpd="sng">
            <a:solidFill>
              <a:srgbClr val="FD8033"/>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30467" rIns="240000" bIns="120000" anchor="ctr" anchorCtr="0">
            <a:noAutofit/>
          </a:bodyPr>
          <a:lstStyle/>
          <a:p>
            <a:pPr algn="just">
              <a:lnSpc>
                <a:spcPct val="150000"/>
              </a:lnSpc>
            </a:pPr>
            <a:r>
              <a:rPr lang="vi-VN" sz="2400" dirty="0">
                <a:solidFill>
                  <a:schemeClr val="bg1"/>
                </a:solidFill>
                <a:latin typeface="UTM Avo" panose="02040603050506020204" pitchFamily="18"/>
              </a:rPr>
              <a:t>2. Cậu nhìn quanh. Chẳng ai nhìn cậu. Thế rồi, cậu đặt cái tẩu vào tay mình. Cậu chỉ muốn có cảm giác về nó thôi.</a:t>
            </a:r>
            <a:endParaRPr sz="2400" dirty="0">
              <a:solidFill>
                <a:schemeClr val="bg1"/>
              </a:solidFill>
              <a:latin typeface="UTM Avo" panose="02040603050506020204" pitchFamily="18"/>
            </a:endParaRPr>
          </a:p>
        </p:txBody>
      </p:sp>
      <p:sp>
        <p:nvSpPr>
          <p:cNvPr id="10" name="Google Shape;144;p7">
            <a:extLst>
              <a:ext uri="{FF2B5EF4-FFF2-40B4-BE49-F238E27FC236}">
                <a16:creationId xmlns:a16="http://schemas.microsoft.com/office/drawing/2014/main" id="{0128CE37-18E3-A229-950E-F89EDF541448}"/>
              </a:ext>
            </a:extLst>
          </p:cNvPr>
          <p:cNvSpPr txBox="1"/>
          <p:nvPr/>
        </p:nvSpPr>
        <p:spPr>
          <a:xfrm rot="10078">
            <a:off x="4013206" y="1627007"/>
            <a:ext cx="4165583"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Chiếc tẩu</a:t>
            </a:r>
            <a:endParaRPr sz="2800" b="1" dirty="0">
              <a:solidFill>
                <a:schemeClr val="bg1"/>
              </a:solidFill>
              <a:latin typeface="UTM Avo" panose="02040603050506020204" pitchFamily="18"/>
            </a:endParaRPr>
          </a:p>
        </p:txBody>
      </p:sp>
    </p:spTree>
    <p:extLst>
      <p:ext uri="{BB962C8B-B14F-4D97-AF65-F5344CB8AC3E}">
        <p14:creationId xmlns:p14="http://schemas.microsoft.com/office/powerpoint/2010/main" val="21781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51;p8">
            <a:extLst>
              <a:ext uri="{FF2B5EF4-FFF2-40B4-BE49-F238E27FC236}">
                <a16:creationId xmlns:a16="http://schemas.microsoft.com/office/drawing/2014/main" id="{8B6D5435-EE07-11C8-E1FE-6D227904578F}"/>
              </a:ext>
            </a:extLst>
          </p:cNvPr>
          <p:cNvSpPr/>
          <p:nvPr/>
        </p:nvSpPr>
        <p:spPr>
          <a:xfrm>
            <a:off x="1029097" y="2006600"/>
            <a:ext cx="10133806" cy="3911600"/>
          </a:xfrm>
          <a:prstGeom prst="roundRect">
            <a:avLst>
              <a:gd name="adj" fmla="val 7986"/>
            </a:avLst>
          </a:prstGeom>
          <a:solidFill>
            <a:srgbClr val="FFFFFF"/>
          </a:solidFill>
          <a:ln w="9525" cap="flat" cmpd="sng">
            <a:solidFill>
              <a:srgbClr val="FD8033"/>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30467" rIns="240000" bIns="120000" anchor="ctr" anchorCtr="0">
            <a:noAutofit/>
          </a:bodyPr>
          <a:lstStyle/>
          <a:p>
            <a:pPr algn="just">
              <a:lnSpc>
                <a:spcPct val="150000"/>
              </a:lnSpc>
            </a:pPr>
            <a:r>
              <a:rPr lang="vi-VN" sz="2400" dirty="0">
                <a:solidFill>
                  <a:schemeClr val="bg1"/>
                </a:solidFill>
                <a:latin typeface="UTM Avo" panose="02040603050506020204" pitchFamily="18"/>
              </a:rPr>
              <a:t>3. Bỗng Gioi-xơ thấy chân mình chuyển động, đưa cậu ra khỏi tiệm. Cậu không biết mình đang làm gì. Cậu đi về phía sân chơi, gieo mình vào một chiếc xích đu.</a:t>
            </a:r>
            <a:endParaRPr sz="2400" dirty="0">
              <a:solidFill>
                <a:schemeClr val="bg1"/>
              </a:solidFill>
              <a:latin typeface="UTM Avo" panose="02040603050506020204" pitchFamily="18"/>
            </a:endParaRPr>
          </a:p>
          <a:p>
            <a:pPr algn="just">
              <a:lnSpc>
                <a:spcPct val="150000"/>
              </a:lnSpc>
            </a:pPr>
            <a:r>
              <a:rPr lang="vi-VN" sz="2400" dirty="0">
                <a:solidFill>
                  <a:schemeClr val="bg1"/>
                </a:solidFill>
                <a:latin typeface="UTM Avo" panose="02040603050506020204" pitchFamily="18"/>
              </a:rPr>
              <a:t>Một nỗi kinh hoàng trào lên: Cậu đã ăn cắp. Nhưng cậu không định bụng lấy. Ban đầu, cậu chỉ muốn sờ vào nó một tẹo...</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82525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58;p9">
            <a:extLst>
              <a:ext uri="{FF2B5EF4-FFF2-40B4-BE49-F238E27FC236}">
                <a16:creationId xmlns:a16="http://schemas.microsoft.com/office/drawing/2014/main" id="{D700B4DC-4929-ED2E-C866-655EBD990688}"/>
              </a:ext>
            </a:extLst>
          </p:cNvPr>
          <p:cNvSpPr/>
          <p:nvPr/>
        </p:nvSpPr>
        <p:spPr>
          <a:xfrm>
            <a:off x="813197" y="1968500"/>
            <a:ext cx="10565606" cy="3390900"/>
          </a:xfrm>
          <a:prstGeom prst="roundRect">
            <a:avLst>
              <a:gd name="adj" fmla="val 7986"/>
            </a:avLst>
          </a:prstGeom>
          <a:solidFill>
            <a:srgbClr val="FFFFFF"/>
          </a:solidFill>
          <a:ln w="9525" cap="flat" cmpd="sng">
            <a:solidFill>
              <a:srgbClr val="FD8033"/>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240000" tIns="30467" rIns="240000" bIns="120000" anchor="ctr" anchorCtr="0">
            <a:noAutofit/>
          </a:bodyPr>
          <a:lstStyle/>
          <a:p>
            <a:pPr algn="just">
              <a:lnSpc>
                <a:spcPct val="150000"/>
              </a:lnSpc>
            </a:pPr>
            <a:r>
              <a:rPr lang="vi-VN" sz="2400" dirty="0">
                <a:solidFill>
                  <a:schemeClr val="bg1"/>
                </a:solidFill>
                <a:latin typeface="UTM Avo" panose="02040603050506020204" pitchFamily="18"/>
              </a:rPr>
              <a:t>4. Mặt Trời trượt nhanh xuống các hàng cây. Đã đến lúc phải về. Một giọt nước mắt nóng hổi lăn xuống má Gioi-xơ. Cậu nhớ cái câu mà mẹ thường nói: “Gioi-xơ, con bây giờ thực sự là một người đàn ông rồi.”. Mẹ tin cậu. Cậu như bị ai châm kim vào người...</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16930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769</Words>
  <PresentationFormat>Widescreen</PresentationFormat>
  <Paragraphs>53</Paragraphs>
  <Slides>25</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Calibri</vt:lpstr>
      <vt:lpstr>Arial</vt:lpstr>
      <vt:lpstr>UTM Avo</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2023-10-19T01:39:18Z</dcterms:created>
  <dcterms:modified xsi:type="dcterms:W3CDTF">2024-01-04T07:08:12Z</dcterms:modified>
</cp:coreProperties>
</file>