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3" r:id="rId4"/>
    <p:sldId id="322" r:id="rId5"/>
    <p:sldId id="325" r:id="rId6"/>
    <p:sldId id="336" r:id="rId7"/>
    <p:sldId id="328" r:id="rId8"/>
    <p:sldId id="262" r:id="rId9"/>
    <p:sldId id="264" r:id="rId10"/>
    <p:sldId id="335" r:id="rId11"/>
    <p:sldId id="270" r:id="rId12"/>
  </p:sldIdLst>
  <p:sldSz cx="9753600" cy="73152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Overpass Light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C98"/>
    <a:srgbClr val="EC4F34"/>
    <a:srgbClr val="80CFF2"/>
    <a:srgbClr val="E8BB41"/>
    <a:srgbClr val="3F6484"/>
    <a:srgbClr val="FDE8CA"/>
    <a:srgbClr val="36B67E"/>
    <a:srgbClr val="193C36"/>
    <a:srgbClr val="FDF2EB"/>
    <a:srgbClr val="FAC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463" autoAdjust="0"/>
  </p:normalViewPr>
  <p:slideViewPr>
    <p:cSldViewPr>
      <p:cViewPr varScale="1">
        <p:scale>
          <a:sx n="61" d="100"/>
          <a:sy n="61" d="100"/>
        </p:scale>
        <p:origin x="13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433F-D58A-4D4D-9D46-75ECF6F09312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894FF-1B81-004E-9FD4-8984B581DFD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3371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2.svg"/><Relationship Id="rId18" Type="http://schemas.openxmlformats.org/officeDocument/2006/relationships/image" Target="../media/image9.png"/><Relationship Id="rId3" Type="http://schemas.openxmlformats.org/officeDocument/2006/relationships/image" Target="../media/image12.svg"/><Relationship Id="rId21" Type="http://schemas.openxmlformats.org/officeDocument/2006/relationships/image" Target="../media/image28.svg"/><Relationship Id="rId7" Type="http://schemas.openxmlformats.org/officeDocument/2006/relationships/image" Target="../media/image16.svg"/><Relationship Id="rId12" Type="http://schemas.openxmlformats.org/officeDocument/2006/relationships/image" Target="../media/image6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19" Type="http://schemas.openxmlformats.org/officeDocument/2006/relationships/image" Target="../media/image26.svg"/><Relationship Id="rId4" Type="http://schemas.openxmlformats.org/officeDocument/2006/relationships/image" Target="../media/image2.png"/><Relationship Id="rId9" Type="http://schemas.openxmlformats.org/officeDocument/2006/relationships/image" Target="../media/image1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0.sv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50.png"/><Relationship Id="rId17" Type="http://schemas.openxmlformats.org/officeDocument/2006/relationships/image" Target="../media/image114.svg"/><Relationship Id="rId2" Type="http://schemas.openxmlformats.org/officeDocument/2006/relationships/image" Target="../media/image4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8.svg"/><Relationship Id="rId5" Type="http://schemas.openxmlformats.org/officeDocument/2006/relationships/image" Target="../media/image28.svg"/><Relationship Id="rId15" Type="http://schemas.openxmlformats.org/officeDocument/2006/relationships/image" Target="../media/image112.svg"/><Relationship Id="rId10" Type="http://schemas.openxmlformats.org/officeDocument/2006/relationships/image" Target="../media/image49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3.svg"/><Relationship Id="rId7" Type="http://schemas.openxmlformats.org/officeDocument/2006/relationships/image" Target="../media/image4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svg"/><Relationship Id="rId10" Type="http://schemas.openxmlformats.org/officeDocument/2006/relationships/image" Target="../media/image48.sv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0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71.svg"/><Relationship Id="rId4" Type="http://schemas.openxmlformats.org/officeDocument/2006/relationships/image" Target="../media/image58.sv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0.svg"/><Relationship Id="rId3" Type="http://schemas.openxmlformats.org/officeDocument/2006/relationships/image" Target="../media/image48.svg"/><Relationship Id="rId7" Type="http://schemas.openxmlformats.org/officeDocument/2006/relationships/image" Target="../media/image67.svg"/><Relationship Id="rId12" Type="http://schemas.openxmlformats.org/officeDocument/2006/relationships/image" Target="../media/image7.png"/><Relationship Id="rId17" Type="http://schemas.openxmlformats.org/officeDocument/2006/relationships/image" Target="../media/image14.jpeg"/><Relationship Id="rId2" Type="http://schemas.openxmlformats.org/officeDocument/2006/relationships/image" Target="../media/image1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75.svg"/><Relationship Id="rId5" Type="http://schemas.openxmlformats.org/officeDocument/2006/relationships/image" Target="../media/image20.svg"/><Relationship Id="rId15" Type="http://schemas.openxmlformats.org/officeDocument/2006/relationships/image" Target="../media/image77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73.sv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71.svg"/><Relationship Id="rId7" Type="http://schemas.openxmlformats.org/officeDocument/2006/relationships/image" Target="../media/image7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5.jpeg"/><Relationship Id="rId5" Type="http://schemas.openxmlformats.org/officeDocument/2006/relationships/image" Target="../media/image84.svg"/><Relationship Id="rId10" Type="http://schemas.openxmlformats.org/officeDocument/2006/relationships/image" Target="../media/image34.jpeg"/><Relationship Id="rId4" Type="http://schemas.openxmlformats.org/officeDocument/2006/relationships/image" Target="../media/image31.pn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33.svg"/><Relationship Id="rId7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3.jpeg"/><Relationship Id="rId3" Type="http://schemas.openxmlformats.org/officeDocument/2006/relationships/image" Target="../media/image14.svg"/><Relationship Id="rId7" Type="http://schemas.openxmlformats.org/officeDocument/2006/relationships/image" Target="../media/image100.svg"/><Relationship Id="rId12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02.svg"/><Relationship Id="rId5" Type="http://schemas.openxmlformats.org/officeDocument/2006/relationships/image" Target="../media/image53.sv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98.svg"/><Relationship Id="rId3" Type="http://schemas.openxmlformats.org/officeDocument/2006/relationships/image" Target="../media/image26.svg"/><Relationship Id="rId7" Type="http://schemas.openxmlformats.org/officeDocument/2006/relationships/image" Target="../media/image10.svg"/><Relationship Id="rId12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8.svg"/><Relationship Id="rId5" Type="http://schemas.openxmlformats.org/officeDocument/2006/relationships/image" Target="../media/image22.sv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30336">
            <a:off x="7314726" y="5045677"/>
            <a:ext cx="2695700" cy="307600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9493" y="1861088"/>
            <a:ext cx="9134613" cy="2963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400" b="1" dirty="0">
                <a:solidFill>
                  <a:srgbClr val="FEF1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 ĐỘNG  </a:t>
            </a:r>
          </a:p>
          <a:p>
            <a:pPr algn="ctr">
              <a:lnSpc>
                <a:spcPts val="8000"/>
              </a:lnSpc>
            </a:pPr>
            <a:r>
              <a:rPr lang="en-US" sz="5400" b="1" dirty="0">
                <a:solidFill>
                  <a:srgbClr val="FEF1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 MẶT TRỜI </a:t>
            </a:r>
          </a:p>
          <a:p>
            <a:pPr algn="ctr">
              <a:lnSpc>
                <a:spcPts val="8000"/>
              </a:lnSpc>
            </a:pPr>
            <a:r>
              <a:rPr lang="en-US" sz="5400" b="1" dirty="0">
                <a:solidFill>
                  <a:srgbClr val="FEF1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 TRÁI ĐẤT VÀ HỆ QUẢ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29558" y="-1350522"/>
            <a:ext cx="2332482" cy="21586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405316" y="5330892"/>
            <a:ext cx="1290483" cy="2035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-151274" y="4772160"/>
            <a:ext cx="1225283" cy="25430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569397">
            <a:off x="6497662" y="-481724"/>
            <a:ext cx="3838206" cy="17865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022094" y="5465282"/>
            <a:ext cx="1149041" cy="12271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59652" y="6133990"/>
            <a:ext cx="621530" cy="6498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823610" y="356109"/>
            <a:ext cx="810562" cy="3256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168116" y="5849820"/>
            <a:ext cx="466537" cy="4580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0284" y="-703230"/>
            <a:ext cx="2002517" cy="22295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793F4D-E675-204C-AB0A-E545F7F92235}"/>
              </a:ext>
            </a:extLst>
          </p:cNvPr>
          <p:cNvSpPr/>
          <p:nvPr/>
        </p:nvSpPr>
        <p:spPr>
          <a:xfrm>
            <a:off x="3964527" y="1169805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EF1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7: </a:t>
            </a:r>
            <a:endParaRPr lang="en-VN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36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158.jpg" descr="Image result for Sá»± váº­n Äá»ng cá»§a TrÃ¡i Äáº¥t quanh máº·t trá»i">
            <a:extLst>
              <a:ext uri="{FF2B5EF4-FFF2-40B4-BE49-F238E27FC236}">
                <a16:creationId xmlns:a16="http://schemas.microsoft.com/office/drawing/2014/main" id="{D394FC6D-29EF-BC43-BEB8-70D779E9A76B}"/>
              </a:ext>
            </a:extLst>
          </p:cNvPr>
          <p:cNvPicPr/>
          <p:nvPr/>
        </p:nvPicPr>
        <p:blipFill rotWithShape="1">
          <a:blip r:embed="rId2"/>
          <a:srcRect l="9838" r="11891" b="-2"/>
          <a:stretch/>
        </p:blipFill>
        <p:spPr>
          <a:xfrm>
            <a:off x="198627" y="457200"/>
            <a:ext cx="5829096" cy="3930290"/>
          </a:xfrm>
          <a:prstGeom prst="rect">
            <a:avLst/>
          </a:prstGeom>
        </p:spPr>
      </p:pic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61376" y="3558258"/>
            <a:ext cx="2633472" cy="341376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722" y="664826"/>
            <a:ext cx="3209738" cy="598174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2DDD3A-D994-F74F-BFCD-691755BE007B}"/>
              </a:ext>
            </a:extLst>
          </p:cNvPr>
          <p:cNvSpPr/>
          <p:nvPr/>
        </p:nvSpPr>
        <p:spPr>
          <a:xfrm>
            <a:off x="6441997" y="1127082"/>
            <a:ext cx="2558128" cy="3334129"/>
          </a:xfrm>
          <a:prstGeom prst="rect">
            <a:avLst/>
          </a:prstGeom>
          <a:solidFill>
            <a:srgbClr val="193C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LUYỆN TẬP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CB2FA49C-3394-5242-9E60-45C61FD85ABB}"/>
              </a:ext>
            </a:extLst>
          </p:cNvPr>
          <p:cNvSpPr/>
          <p:nvPr/>
        </p:nvSpPr>
        <p:spPr>
          <a:xfrm>
            <a:off x="391565" y="4804393"/>
            <a:ext cx="5829096" cy="2510807"/>
          </a:xfrm>
          <a:prstGeom prst="cloudCallout">
            <a:avLst>
              <a:gd name="adj1" fmla="val 14356"/>
              <a:gd name="adj2" fmla="val -101369"/>
            </a:avLst>
          </a:prstGeom>
          <a:solidFill>
            <a:srgbClr val="193C3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Bán Cầu Bắc các lần lượt là mùa Xuân, hạ, thu, đông thì các mùa diễn ra như thế nào ở Bán Cầu Nam?</a:t>
            </a:r>
          </a:p>
        </p:txBody>
      </p:sp>
    </p:spTree>
    <p:extLst>
      <p:ext uri="{BB962C8B-B14F-4D97-AF65-F5344CB8AC3E}">
        <p14:creationId xmlns:p14="http://schemas.microsoft.com/office/powerpoint/2010/main" val="13846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64359" y="-177688"/>
            <a:ext cx="5981297" cy="6817204"/>
            <a:chOff x="-1586355" y="-2041566"/>
            <a:chExt cx="7975066" cy="9089605"/>
          </a:xfrm>
        </p:grpSpPr>
        <p:sp>
          <p:nvSpPr>
            <p:cNvPr id="3" name="TextBox 3"/>
            <p:cNvSpPr txBox="1"/>
            <p:nvPr/>
          </p:nvSpPr>
          <p:spPr>
            <a:xfrm>
              <a:off x="-1586355" y="-2041566"/>
              <a:ext cx="7975066" cy="46256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000" b="1" dirty="0" err="1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Cảm</a:t>
              </a:r>
              <a:r>
                <a:rPr lang="en-US" sz="8000" b="1" dirty="0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8000" b="1" dirty="0" err="1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ơn</a:t>
              </a:r>
              <a:r>
                <a:rPr lang="en-US" sz="8000" b="1" dirty="0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8000" b="1" dirty="0" err="1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8000" b="1" dirty="0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8000" b="1" dirty="0" err="1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8000" b="1" dirty="0">
                  <a:solidFill>
                    <a:srgbClr val="FEF1EB"/>
                  </a:solidFill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44337" y="3961784"/>
              <a:ext cx="3180480" cy="443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400" u="sng" dirty="0">
                  <a:solidFill>
                    <a:srgbClr val="FEF1EB"/>
                  </a:solidFill>
                  <a:latin typeface="Overpass Light Bold"/>
                </a:rPr>
                <a:t>EMAIL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32512" y="4741759"/>
              <a:ext cx="5605896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FEF1EB"/>
                  </a:solidFill>
                  <a:latin typeface="Overpass Light Bold"/>
                </a:rPr>
                <a:t>nhung20011992@gmail.com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73325" y="6023068"/>
              <a:ext cx="3180480" cy="443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400" u="sng" dirty="0">
                  <a:solidFill>
                    <a:srgbClr val="FEF1EB"/>
                  </a:solidFill>
                  <a:latin typeface="Overpass Light Bold"/>
                </a:rPr>
                <a:t>PHONE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18474" y="6661356"/>
              <a:ext cx="3180480" cy="38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FEF1EB"/>
                  </a:solidFill>
                  <a:latin typeface="Overpass Light Bold"/>
                </a:rPr>
                <a:t>123-456-7890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14829" y="3147125"/>
            <a:ext cx="1677106" cy="34807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05052" y="1880598"/>
            <a:ext cx="2275144" cy="25330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539586" y="4023669"/>
            <a:ext cx="540795" cy="6806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80382" y="731520"/>
            <a:ext cx="941698" cy="3783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982959">
            <a:off x="-1613187" y="1276053"/>
            <a:ext cx="3158696" cy="292323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1442504" y="6229227"/>
            <a:ext cx="1391028" cy="21939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89546" y="3189058"/>
            <a:ext cx="1905915" cy="24491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40066" y="1113773"/>
            <a:ext cx="448919" cy="4794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1136">
            <a:off x="7677747" y="4948973"/>
            <a:ext cx="2164969" cy="23121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24800" y="972872"/>
            <a:ext cx="1420670" cy="15055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08130" y="1165717"/>
            <a:ext cx="1778240" cy="1018446"/>
          </a:xfrm>
          <a:prstGeom prst="rect">
            <a:avLst/>
          </a:prstGeom>
        </p:spPr>
      </p:pic>
      <p:pic>
        <p:nvPicPr>
          <p:cNvPr id="1028" name="Picture 4" descr="Trái Đất đang quay chậm dần một cách nguy hiểm?">
            <a:extLst>
              <a:ext uri="{FF2B5EF4-FFF2-40B4-BE49-F238E27FC236}">
                <a16:creationId xmlns:a16="http://schemas.microsoft.com/office/drawing/2014/main" id="{2C396ABC-1F75-A945-9567-192D55AA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1" y="2254791"/>
            <a:ext cx="8357011" cy="4864111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964FEE-68CD-1142-9501-ABF8EDE02D79}"/>
              </a:ext>
            </a:extLst>
          </p:cNvPr>
          <p:cNvSpPr txBox="1"/>
          <p:nvPr/>
        </p:nvSpPr>
        <p:spPr>
          <a:xfrm>
            <a:off x="1" y="64669"/>
            <a:ext cx="9753599" cy="1077218"/>
          </a:xfrm>
          <a:prstGeom prst="rect">
            <a:avLst/>
          </a:prstGeom>
          <a:solidFill>
            <a:srgbClr val="FDF2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CHUYỂN ĐỘNG QUANH MẶT TRỜI </a:t>
            </a:r>
          </a:p>
          <a:p>
            <a:pPr algn="ctr"/>
            <a:r>
              <a:rPr lang="en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 TRÁI ĐẤT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7434" y="5147451"/>
            <a:ext cx="1314059" cy="9093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10200" y="4828520"/>
            <a:ext cx="1752600" cy="19512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051628" y="1028335"/>
            <a:ext cx="648626" cy="678222"/>
          </a:xfrm>
          <a:prstGeom prst="rect">
            <a:avLst/>
          </a:prstGeom>
        </p:spPr>
      </p:pic>
      <p:pic>
        <p:nvPicPr>
          <p:cNvPr id="7" name="image158.jpg" descr="Image result for Sá»± váº­n Äá»ng cá»§a TrÃ¡i Äáº¥t quanh máº·t trá»i">
            <a:extLst>
              <a:ext uri="{FF2B5EF4-FFF2-40B4-BE49-F238E27FC236}">
                <a16:creationId xmlns:a16="http://schemas.microsoft.com/office/drawing/2014/main" id="{A7DF6FCA-1FBE-FA4A-8A9A-A73B49AF5B3B}"/>
              </a:ext>
            </a:extLst>
          </p:cNvPr>
          <p:cNvPicPr/>
          <p:nvPr/>
        </p:nvPicPr>
        <p:blipFill rotWithShape="1">
          <a:blip r:embed="rId8"/>
          <a:srcRect b="11406"/>
          <a:stretch/>
        </p:blipFill>
        <p:spPr>
          <a:xfrm>
            <a:off x="114300" y="65355"/>
            <a:ext cx="9525000" cy="4688762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D24FD2-CCE8-BB41-8173-BBA60642C1D2}"/>
              </a:ext>
            </a:extLst>
          </p:cNvPr>
          <p:cNvSpPr txBox="1"/>
          <p:nvPr/>
        </p:nvSpPr>
        <p:spPr>
          <a:xfrm>
            <a:off x="1295400" y="4711859"/>
            <a:ext cx="7696200" cy="369332"/>
          </a:xfrm>
          <a:prstGeom prst="rect">
            <a:avLst/>
          </a:prstGeom>
          <a:solidFill>
            <a:srgbClr val="FDF2EB"/>
          </a:solidFill>
        </p:spPr>
        <p:txBody>
          <a:bodyPr wrap="square" rtlCol="0">
            <a:spAutoFit/>
          </a:bodyPr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7.1. Chuyển động của Trái Đất quanh Mặt Trời và các mùa ở Bán Cầu Bắc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2BB78-3D93-6A4F-B9E8-AB3844F24C67}"/>
              </a:ext>
            </a:extLst>
          </p:cNvPr>
          <p:cNvSpPr txBox="1"/>
          <p:nvPr/>
        </p:nvSpPr>
        <p:spPr>
          <a:xfrm>
            <a:off x="304800" y="6069401"/>
            <a:ext cx="9296400" cy="1077218"/>
          </a:xfrm>
          <a:prstGeom prst="rect">
            <a:avLst/>
          </a:prstGeom>
          <a:solidFill>
            <a:srgbClr val="C7D4C2"/>
          </a:solidFill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hãy mô tả lại chuyển động của Trái Đất quanh Mặt Trời?  </a:t>
            </a: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80928748-9EB5-9449-8760-F6A7132F92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763000" y="5692108"/>
            <a:ext cx="596473" cy="10876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27709" b="3696"/>
          <a:stretch>
            <a:fillRect/>
          </a:stretch>
        </p:blipFill>
        <p:spPr>
          <a:xfrm>
            <a:off x="7239000" y="-15432"/>
            <a:ext cx="2514600" cy="7317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285628" y="58083"/>
            <a:ext cx="1323497" cy="1473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96635" y="3394462"/>
            <a:ext cx="526384" cy="6624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31520" y="2906313"/>
            <a:ext cx="765199" cy="75128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7EE6E24-4E9E-3045-BE4E-662E29693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5324"/>
              </p:ext>
            </p:extLst>
          </p:nvPr>
        </p:nvGraphicFramePr>
        <p:xfrm>
          <a:off x="86158" y="807506"/>
          <a:ext cx="9786750" cy="66919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7417">
                  <a:extLst>
                    <a:ext uri="{9D8B030D-6E8A-4147-A177-3AD203B41FA5}">
                      <a16:colId xmlns:a16="http://schemas.microsoft.com/office/drawing/2014/main" val="2902046760"/>
                    </a:ext>
                  </a:extLst>
                </a:gridCol>
                <a:gridCol w="1864143">
                  <a:extLst>
                    <a:ext uri="{9D8B030D-6E8A-4147-A177-3AD203B41FA5}">
                      <a16:colId xmlns:a16="http://schemas.microsoft.com/office/drawing/2014/main" val="2278967859"/>
                    </a:ext>
                  </a:extLst>
                </a:gridCol>
                <a:gridCol w="1577390">
                  <a:extLst>
                    <a:ext uri="{9D8B030D-6E8A-4147-A177-3AD203B41FA5}">
                      <a16:colId xmlns:a16="http://schemas.microsoft.com/office/drawing/2014/main" val="26233566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802242165"/>
                    </a:ext>
                  </a:extLst>
                </a:gridCol>
                <a:gridCol w="1731984">
                  <a:extLst>
                    <a:ext uri="{9D8B030D-6E8A-4147-A177-3AD203B41FA5}">
                      <a16:colId xmlns:a16="http://schemas.microsoft.com/office/drawing/2014/main" val="3400131730"/>
                    </a:ext>
                  </a:extLst>
                </a:gridCol>
                <a:gridCol w="1087416">
                  <a:extLst>
                    <a:ext uri="{9D8B030D-6E8A-4147-A177-3AD203B41FA5}">
                      <a16:colId xmlns:a16="http://schemas.microsoft.com/office/drawing/2014/main" val="975296659"/>
                    </a:ext>
                  </a:extLst>
                </a:gridCol>
              </a:tblGrid>
              <a:tr h="112678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VN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VN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</a:t>
                      </a:r>
                      <a:endParaRPr lang="en-VN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VN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 của nửa cầu so với Mặt Trời</a:t>
                      </a:r>
                      <a:endParaRPr lang="en-VN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 nhiệt và ánh sáng nhận được</a:t>
                      </a:r>
                      <a:endParaRPr lang="en-VN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VN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94467"/>
                  </a:ext>
                </a:extLst>
              </a:tr>
              <a:tr h="55067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22/6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Bắc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 chí 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về MT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Nhiều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74011"/>
                  </a:ext>
                </a:extLst>
              </a:tr>
              <a:tr h="55067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Nam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 chí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Chếch xa MT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Ít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12621"/>
                  </a:ext>
                </a:extLst>
              </a:tr>
              <a:tr h="445530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22/12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Bắc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 chí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Chếch xa MT 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77326"/>
                  </a:ext>
                </a:extLst>
              </a:tr>
              <a:tr h="55067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Nam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Hạ chí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về MT 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945697"/>
                  </a:ext>
                </a:extLst>
              </a:tr>
              <a:tr h="55067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21/3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Bắc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 phân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nửa cầu hướng về MT như nhau </a:t>
                      </a: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 nhau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1579"/>
                  </a:ext>
                </a:extLst>
              </a:tr>
              <a:tr h="55067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Nam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phân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896924"/>
                  </a:ext>
                </a:extLst>
              </a:tr>
              <a:tr h="671192"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23/9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Bắc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phân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00836"/>
                  </a:ext>
                </a:extLst>
              </a:tr>
              <a:tr h="13957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Nam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 phân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03446"/>
                  </a:ext>
                </a:extLst>
              </a:tr>
              <a:tr h="55067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 cầu Nam</a:t>
                      </a:r>
                      <a:endParaRPr lang="en-VN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 phân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 </a:t>
                      </a:r>
                      <a:endParaRPr lang="en-VN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24" marR="6312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165060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FA04104C-F4AD-914E-A5AC-964A94E2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449" y="55262"/>
            <a:ext cx="4876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HỌC TẬP SỐ 2</a:t>
            </a:r>
            <a:endParaRPr kumimoji="0" lang="vi-VN" altLang="en-VN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570D775-3557-0542-AB64-6D495F11F3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3150" y="-708001"/>
            <a:ext cx="1529869" cy="1621249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96284649-9F28-8B45-B40A-9A941E59C8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149908" y="83049"/>
            <a:ext cx="1323497" cy="6160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0A36FA-3491-774D-A923-D6913DCA3D79}"/>
              </a:ext>
            </a:extLst>
          </p:cNvPr>
          <p:cNvSpPr/>
          <p:nvPr/>
        </p:nvSpPr>
        <p:spPr>
          <a:xfrm>
            <a:off x="3048000" y="1952386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90894-41EF-C84C-8E59-BE53949487D7}"/>
              </a:ext>
            </a:extLst>
          </p:cNvPr>
          <p:cNvSpPr/>
          <p:nvPr/>
        </p:nvSpPr>
        <p:spPr>
          <a:xfrm>
            <a:off x="3061854" y="2568513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B016AF-7961-DD49-AE54-E782B2332EEF}"/>
              </a:ext>
            </a:extLst>
          </p:cNvPr>
          <p:cNvSpPr/>
          <p:nvPr/>
        </p:nvSpPr>
        <p:spPr>
          <a:xfrm>
            <a:off x="3061854" y="3238307"/>
            <a:ext cx="1371600" cy="41129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107DA5-1B6C-2947-B14A-C683D92AA31D}"/>
              </a:ext>
            </a:extLst>
          </p:cNvPr>
          <p:cNvSpPr/>
          <p:nvPr/>
        </p:nvSpPr>
        <p:spPr>
          <a:xfrm>
            <a:off x="3048000" y="3801294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FC64B6-43BE-0847-96A6-ED53118592BD}"/>
              </a:ext>
            </a:extLst>
          </p:cNvPr>
          <p:cNvSpPr/>
          <p:nvPr/>
        </p:nvSpPr>
        <p:spPr>
          <a:xfrm>
            <a:off x="3048000" y="4421443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07A0D4-67D0-6548-972A-EA184F4C7931}"/>
              </a:ext>
            </a:extLst>
          </p:cNvPr>
          <p:cNvSpPr/>
          <p:nvPr/>
        </p:nvSpPr>
        <p:spPr>
          <a:xfrm>
            <a:off x="3061854" y="5114267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A860D8-8A30-184A-9801-F24269FB9F25}"/>
              </a:ext>
            </a:extLst>
          </p:cNvPr>
          <p:cNvSpPr/>
          <p:nvPr/>
        </p:nvSpPr>
        <p:spPr>
          <a:xfrm>
            <a:off x="3061854" y="5730336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1694CB-288E-994D-B8F2-55439E0F7A0C}"/>
              </a:ext>
            </a:extLst>
          </p:cNvPr>
          <p:cNvSpPr/>
          <p:nvPr/>
        </p:nvSpPr>
        <p:spPr>
          <a:xfrm>
            <a:off x="3034146" y="6462813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8611D-AD12-F34E-B566-1A106D721FCE}"/>
              </a:ext>
            </a:extLst>
          </p:cNvPr>
          <p:cNvSpPr/>
          <p:nvPr/>
        </p:nvSpPr>
        <p:spPr>
          <a:xfrm>
            <a:off x="4724400" y="1952386"/>
            <a:ext cx="19812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082663-EE52-994A-AAA8-926545F3099E}"/>
              </a:ext>
            </a:extLst>
          </p:cNvPr>
          <p:cNvSpPr/>
          <p:nvPr/>
        </p:nvSpPr>
        <p:spPr>
          <a:xfrm>
            <a:off x="4724400" y="2623931"/>
            <a:ext cx="19812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DBA607-6011-1741-ADFC-F3418EB64851}"/>
              </a:ext>
            </a:extLst>
          </p:cNvPr>
          <p:cNvSpPr/>
          <p:nvPr/>
        </p:nvSpPr>
        <p:spPr>
          <a:xfrm>
            <a:off x="4724400" y="3241729"/>
            <a:ext cx="1981200" cy="41129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2B4B6A-2EB8-7F41-9EEC-3B51071842B1}"/>
              </a:ext>
            </a:extLst>
          </p:cNvPr>
          <p:cNvSpPr/>
          <p:nvPr/>
        </p:nvSpPr>
        <p:spPr>
          <a:xfrm>
            <a:off x="4717473" y="3829289"/>
            <a:ext cx="19812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45DBC9-13C6-1D40-A7B1-E5EB196F23C7}"/>
              </a:ext>
            </a:extLst>
          </p:cNvPr>
          <p:cNvSpPr/>
          <p:nvPr/>
        </p:nvSpPr>
        <p:spPr>
          <a:xfrm>
            <a:off x="4745182" y="5222090"/>
            <a:ext cx="2112818" cy="72150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F2580F-D66D-BF47-826A-8DB940AAE525}"/>
              </a:ext>
            </a:extLst>
          </p:cNvPr>
          <p:cNvSpPr/>
          <p:nvPr/>
        </p:nvSpPr>
        <p:spPr>
          <a:xfrm>
            <a:off x="7103918" y="1976196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38809-EA93-514D-A21A-0C184467DA22}"/>
              </a:ext>
            </a:extLst>
          </p:cNvPr>
          <p:cNvSpPr/>
          <p:nvPr/>
        </p:nvSpPr>
        <p:spPr>
          <a:xfrm>
            <a:off x="7124700" y="2608265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01C040-F514-2B48-B24B-F82D01B41825}"/>
              </a:ext>
            </a:extLst>
          </p:cNvPr>
          <p:cNvSpPr/>
          <p:nvPr/>
        </p:nvSpPr>
        <p:spPr>
          <a:xfrm>
            <a:off x="7145482" y="3240334"/>
            <a:ext cx="1371600" cy="41269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4624FC-0161-D94B-82BB-7F263345D456}"/>
              </a:ext>
            </a:extLst>
          </p:cNvPr>
          <p:cNvSpPr/>
          <p:nvPr/>
        </p:nvSpPr>
        <p:spPr>
          <a:xfrm>
            <a:off x="7145482" y="3837600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A84122-6757-9845-A1B1-4BD9A851518E}"/>
              </a:ext>
            </a:extLst>
          </p:cNvPr>
          <p:cNvSpPr/>
          <p:nvPr/>
        </p:nvSpPr>
        <p:spPr>
          <a:xfrm>
            <a:off x="7214755" y="5693893"/>
            <a:ext cx="13716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553B66-1583-1043-8581-1AEDDC90D92E}"/>
              </a:ext>
            </a:extLst>
          </p:cNvPr>
          <p:cNvSpPr/>
          <p:nvPr/>
        </p:nvSpPr>
        <p:spPr>
          <a:xfrm>
            <a:off x="8808028" y="1948487"/>
            <a:ext cx="9144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DCF61E-6A7F-7447-A672-E60266EE0E28}"/>
              </a:ext>
            </a:extLst>
          </p:cNvPr>
          <p:cNvSpPr/>
          <p:nvPr/>
        </p:nvSpPr>
        <p:spPr>
          <a:xfrm>
            <a:off x="8818418" y="2634866"/>
            <a:ext cx="914400" cy="4860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DA2E77-7B89-264B-82C2-38C9DAC28754}"/>
              </a:ext>
            </a:extLst>
          </p:cNvPr>
          <p:cNvSpPr/>
          <p:nvPr/>
        </p:nvSpPr>
        <p:spPr>
          <a:xfrm>
            <a:off x="8797636" y="3210326"/>
            <a:ext cx="914400" cy="4392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2E5772-49D0-8C43-A8AF-5C779DFF8406}"/>
              </a:ext>
            </a:extLst>
          </p:cNvPr>
          <p:cNvSpPr/>
          <p:nvPr/>
        </p:nvSpPr>
        <p:spPr>
          <a:xfrm>
            <a:off x="8776854" y="3785786"/>
            <a:ext cx="914400" cy="4392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F769C3-AB2E-C745-B840-7F88A66E7485}"/>
              </a:ext>
            </a:extLst>
          </p:cNvPr>
          <p:cNvSpPr/>
          <p:nvPr/>
        </p:nvSpPr>
        <p:spPr>
          <a:xfrm>
            <a:off x="8808028" y="4435585"/>
            <a:ext cx="914400" cy="4392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CD7350-D5A8-DD4A-A1ED-8CDFA06E2066}"/>
              </a:ext>
            </a:extLst>
          </p:cNvPr>
          <p:cNvSpPr/>
          <p:nvPr/>
        </p:nvSpPr>
        <p:spPr>
          <a:xfrm>
            <a:off x="8839202" y="5085384"/>
            <a:ext cx="914400" cy="4392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8DD78F-6E09-6D44-A2DA-08E84155F283}"/>
              </a:ext>
            </a:extLst>
          </p:cNvPr>
          <p:cNvSpPr/>
          <p:nvPr/>
        </p:nvSpPr>
        <p:spPr>
          <a:xfrm>
            <a:off x="8811490" y="5936900"/>
            <a:ext cx="914400" cy="4392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42F85C3-A469-D540-B589-D231680645BC}"/>
              </a:ext>
            </a:extLst>
          </p:cNvPr>
          <p:cNvSpPr/>
          <p:nvPr/>
        </p:nvSpPr>
        <p:spPr>
          <a:xfrm>
            <a:off x="8783778" y="6788416"/>
            <a:ext cx="914400" cy="4392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9684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F9B972-6BC6-A346-9152-5B4E75042898}"/>
              </a:ext>
            </a:extLst>
          </p:cNvPr>
          <p:cNvSpPr/>
          <p:nvPr/>
        </p:nvSpPr>
        <p:spPr>
          <a:xfrm>
            <a:off x="228600" y="2239964"/>
            <a:ext cx="421043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Nửa cầu </a:t>
            </a:r>
            <a:r>
              <a:rPr lang="vi-VN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về phía Mặt Trời </a:t>
            </a: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được nhiều ánh sáng là mùa </a:t>
            </a:r>
            <a:r>
              <a:rPr lang="vi-VN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nóng.</a:t>
            </a:r>
          </a:p>
          <a:p>
            <a:pPr algn="just"/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Nửa cầu </a:t>
            </a:r>
            <a:r>
              <a:rPr lang="vi-VN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chếch xa mặt trời</a:t>
            </a: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được ít ánh sáng là mùa </a:t>
            </a:r>
            <a:r>
              <a:rPr lang="vi-VN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lạnh.</a:t>
            </a:r>
          </a:p>
          <a:p>
            <a:pPr algn="just"/>
            <a:endParaRPr lang="vi-VN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vi-VN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đối lập </a:t>
            </a: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 </a:t>
            </a:r>
            <a:r>
              <a:rPr lang="vi-VN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 nửa cầu</a:t>
            </a: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một năm.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năm có </a:t>
            </a:r>
            <a:r>
              <a:rPr lang="vi-VN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mùa</a:t>
            </a: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Xuân, Hạ, Thu, Đông.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914B7-F9BD-3547-A4C4-01C00AC6CB81}"/>
              </a:ext>
            </a:extLst>
          </p:cNvPr>
          <p:cNvSpPr txBox="1"/>
          <p:nvPr/>
        </p:nvSpPr>
        <p:spPr>
          <a:xfrm>
            <a:off x="1215462" y="1625508"/>
            <a:ext cx="218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 hiện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D6793EEC-7850-5B42-A635-A1B4834B5B17}"/>
              </a:ext>
            </a:extLst>
          </p:cNvPr>
          <p:cNvSpPr/>
          <p:nvPr/>
        </p:nvSpPr>
        <p:spPr>
          <a:xfrm rot="10800000">
            <a:off x="118872" y="1427574"/>
            <a:ext cx="4499583" cy="5058981"/>
          </a:xfrm>
          <a:prstGeom prst="round2DiagRect">
            <a:avLst>
              <a:gd name="adj1" fmla="val 32495"/>
              <a:gd name="adj2" fmla="val 0"/>
            </a:avLst>
          </a:prstGeom>
          <a:noFill/>
          <a:ln>
            <a:solidFill>
              <a:srgbClr val="FDF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BFD629E-FACE-3D46-9F19-09E159EEE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80327" y="6432559"/>
            <a:ext cx="596473" cy="1087687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B7E64086-3A1E-C147-8155-DA36AF879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331694">
            <a:off x="4898492" y="1197395"/>
            <a:ext cx="953496" cy="443809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A18DCBEF-3E65-F044-BBEB-FFC9AFD32A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276600" y="1631211"/>
            <a:ext cx="650294" cy="656260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1FB494EE-379D-CC46-B644-D099DC792B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27759" y="-1222"/>
            <a:ext cx="783657" cy="830465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516EEEE2-6DE2-BC4D-B3A4-842F4D250D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445906" y="-1530002"/>
            <a:ext cx="3110366" cy="2878502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A002CDDE-632A-C14D-BEA6-29F941C48F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226227" y="6282542"/>
            <a:ext cx="663582" cy="693860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4A557719-4F0E-EC4A-92EB-0E3782874E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0824205">
            <a:off x="6738677" y="6845148"/>
            <a:ext cx="2629078" cy="511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4047DE-691C-3044-8489-D585A5D0175E}"/>
              </a:ext>
            </a:extLst>
          </p:cNvPr>
          <p:cNvSpPr txBox="1"/>
          <p:nvPr/>
        </p:nvSpPr>
        <p:spPr>
          <a:xfrm>
            <a:off x="1943507" y="27597"/>
            <a:ext cx="64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VN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Hiện tượng mùa</a:t>
            </a:r>
          </a:p>
        </p:txBody>
      </p:sp>
      <p:pic>
        <p:nvPicPr>
          <p:cNvPr id="17" name="Picture 1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3611D56F-D8E2-5443-A556-470F9CA637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51" y="950920"/>
            <a:ext cx="3565612" cy="262408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8" name="Picture 4" descr="Trái Đất đang quay chậm dần một cách nguy hiểm?">
            <a:extLst>
              <a:ext uri="{FF2B5EF4-FFF2-40B4-BE49-F238E27FC236}">
                <a16:creationId xmlns:a16="http://schemas.microsoft.com/office/drawing/2014/main" id="{F53ECF93-13D3-9349-AB57-8245B1CB7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61" y="3740197"/>
            <a:ext cx="4862583" cy="3431101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9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8CA">
            <a:alpha val="599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991FD02E-3BAA-C749-8954-5A46DE180AFD}"/>
              </a:ext>
            </a:extLst>
          </p:cNvPr>
          <p:cNvSpPr/>
          <p:nvPr/>
        </p:nvSpPr>
        <p:spPr>
          <a:xfrm>
            <a:off x="209028" y="1470240"/>
            <a:ext cx="5058650" cy="3344403"/>
          </a:xfrm>
          <a:prstGeom prst="round2DiagRect">
            <a:avLst>
              <a:gd name="adj1" fmla="val 31571"/>
              <a:gd name="adj2" fmla="val 0"/>
            </a:avLst>
          </a:prstGeom>
          <a:solidFill>
            <a:srgbClr val="3F6484"/>
          </a:solidFill>
          <a:ln>
            <a:solidFill>
              <a:srgbClr val="FDF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1FB494EE-379D-CC46-B644-D099DC79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896600" y="-1201471"/>
            <a:ext cx="2267504" cy="2402942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A002CDDE-632A-C14D-BEA6-29F941C48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15829" y="5588922"/>
            <a:ext cx="1270496" cy="843892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4A557719-4F0E-EC4A-92EB-0E3782874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824205">
            <a:off x="6738677" y="6845148"/>
            <a:ext cx="2629078" cy="511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4047DE-691C-3044-8489-D585A5D0175E}"/>
              </a:ext>
            </a:extLst>
          </p:cNvPr>
          <p:cNvSpPr txBox="1"/>
          <p:nvPr/>
        </p:nvSpPr>
        <p:spPr>
          <a:xfrm>
            <a:off x="1355692" y="20722"/>
            <a:ext cx="6697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C4F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VN" sz="4400" b="1" dirty="0">
                <a:solidFill>
                  <a:srgbClr val="EC4F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Hiện tượng mùa</a:t>
            </a:r>
          </a:p>
        </p:txBody>
      </p:sp>
      <p:pic>
        <p:nvPicPr>
          <p:cNvPr id="17" name="Picture 16" descr="A picture containing tree, outdoor, sky, plant&#10;&#10;Description automatically generated">
            <a:extLst>
              <a:ext uri="{FF2B5EF4-FFF2-40B4-BE49-F238E27FC236}">
                <a16:creationId xmlns:a16="http://schemas.microsoft.com/office/drawing/2014/main" id="{580608E0-214F-F040-885A-B8E2ADFD03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3165795" y="5389915"/>
            <a:ext cx="1948117" cy="1948117"/>
          </a:xfrm>
          <a:prstGeom prst="ellipse">
            <a:avLst/>
          </a:prstGeom>
        </p:spPr>
      </p:pic>
      <p:pic>
        <p:nvPicPr>
          <p:cNvPr id="19" name="Picture 18" descr="A field of flowers&#10;&#10;Description automatically generated with medium confidence">
            <a:extLst>
              <a:ext uri="{FF2B5EF4-FFF2-40B4-BE49-F238E27FC236}">
                <a16:creationId xmlns:a16="http://schemas.microsoft.com/office/drawing/2014/main" id="{53AE9077-6C73-FF4E-B77E-B2FE57538D8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045475" y="2382175"/>
            <a:ext cx="6015479" cy="6015479"/>
          </a:xfrm>
          <a:prstGeom prst="ellipse">
            <a:avLst/>
          </a:prstGeom>
        </p:spPr>
      </p:pic>
      <p:pic>
        <p:nvPicPr>
          <p:cNvPr id="21" name="Picture 20" descr="A bird on a tree branch&#10;&#10;Description automatically generated with medium confidence">
            <a:extLst>
              <a:ext uri="{FF2B5EF4-FFF2-40B4-BE49-F238E27FC236}">
                <a16:creationId xmlns:a16="http://schemas.microsoft.com/office/drawing/2014/main" id="{FD276FAD-8474-9E40-8BE9-CC47A00DDC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t="16193" r="467" b="17141"/>
          <a:stretch/>
        </p:blipFill>
        <p:spPr>
          <a:xfrm>
            <a:off x="8449872" y="1077925"/>
            <a:ext cx="1304250" cy="1304250"/>
          </a:xfrm>
          <a:prstGeom prst="ellipse">
            <a:avLst/>
          </a:prstGeom>
        </p:spPr>
      </p:pic>
      <p:pic>
        <p:nvPicPr>
          <p:cNvPr id="23" name="Picture 22" descr="A picture containing tree, grass, outdoor, sky&#10;&#10;Description automatically generated">
            <a:extLst>
              <a:ext uri="{FF2B5EF4-FFF2-40B4-BE49-F238E27FC236}">
                <a16:creationId xmlns:a16="http://schemas.microsoft.com/office/drawing/2014/main" id="{862086FE-6B54-A244-84E5-0199B6441E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6" b="16706"/>
          <a:stretch/>
        </p:blipFill>
        <p:spPr>
          <a:xfrm>
            <a:off x="5838790" y="1201471"/>
            <a:ext cx="1304250" cy="1304250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79FE0D-EDC6-D14D-BDF6-E04E2800646F}"/>
              </a:ext>
            </a:extLst>
          </p:cNvPr>
          <p:cNvSpPr txBox="1"/>
          <p:nvPr/>
        </p:nvSpPr>
        <p:spPr>
          <a:xfrm>
            <a:off x="1151077" y="146611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 dirty="0">
                <a:solidFill>
                  <a:srgbClr val="EC4F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 nhân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BFF152-A568-424E-A655-FB7BF466F84C}"/>
              </a:ext>
            </a:extLst>
          </p:cNvPr>
          <p:cNvSpPr/>
          <p:nvPr/>
        </p:nvSpPr>
        <p:spPr>
          <a:xfrm>
            <a:off x="303846" y="2108322"/>
            <a:ext cx="48485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4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01136">
            <a:off x="11541315" y="3698468"/>
            <a:ext cx="2164969" cy="2312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FA410A-1D2E-6E4E-BF0F-20E73DEC745D}"/>
              </a:ext>
            </a:extLst>
          </p:cNvPr>
          <p:cNvSpPr txBox="1"/>
          <p:nvPr/>
        </p:nvSpPr>
        <p:spPr>
          <a:xfrm>
            <a:off x="139623" y="0"/>
            <a:ext cx="1068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EC4F34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Hiện tượng ngày đêm dài ngắn theo mùa</a:t>
            </a:r>
          </a:p>
        </p:txBody>
      </p:sp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F1DB2E40-B59B-9C46-91B0-F9FECEF38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8" y="895406"/>
            <a:ext cx="9141764" cy="4821161"/>
          </a:xfrm>
          <a:prstGeom prst="rect">
            <a:avLst/>
          </a:prstGeom>
          <a:solidFill>
            <a:srgbClr val="81D0F2"/>
          </a:solidFill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284133" y="4882228"/>
            <a:ext cx="1420670" cy="15055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05918" y="1190448"/>
            <a:ext cx="1022241" cy="585465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8A63A7D3-9E59-A949-A97D-D6877CC1A655}"/>
              </a:ext>
            </a:extLst>
          </p:cNvPr>
          <p:cNvSpPr/>
          <p:nvPr/>
        </p:nvSpPr>
        <p:spPr>
          <a:xfrm>
            <a:off x="3810000" y="5533494"/>
            <a:ext cx="5943600" cy="1796397"/>
          </a:xfrm>
          <a:prstGeom prst="cloud">
            <a:avLst/>
          </a:prstGeom>
          <a:solidFill>
            <a:srgbClr val="2B9C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xác định trục Trái Đất (B – N) và đường phân chia sáng tối (ST)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A6DBCC8-18C9-F643-B0FA-A65E9B920B90}"/>
              </a:ext>
            </a:extLst>
          </p:cNvPr>
          <p:cNvSpPr/>
          <p:nvPr/>
        </p:nvSpPr>
        <p:spPr>
          <a:xfrm>
            <a:off x="115225" y="5353231"/>
            <a:ext cx="5943600" cy="1969733"/>
          </a:xfrm>
          <a:prstGeom prst="cloud">
            <a:avLst/>
          </a:prstGeom>
          <a:solidFill>
            <a:srgbClr val="81D0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22-6 MT chiếu vuông góc tại địa điểm nào? Tại thời điểm đó Bán cầu nào có ngày dài hơn đêm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AB1D1E74-1DC3-4342-AE6D-CD7046A38667}"/>
              </a:ext>
            </a:extLst>
          </p:cNvPr>
          <p:cNvSpPr/>
          <p:nvPr/>
        </p:nvSpPr>
        <p:spPr>
          <a:xfrm>
            <a:off x="139624" y="5368233"/>
            <a:ext cx="5943600" cy="1969733"/>
          </a:xfrm>
          <a:prstGeom prst="cloud">
            <a:avLst/>
          </a:prstGeom>
          <a:solidFill>
            <a:srgbClr val="2B9C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22-12 MT chiếu vuông góc tại địa điểm nào? Tại thời điểm đó Bán cầu nào có ngày dài hơn đêm</a:t>
            </a:r>
          </a:p>
        </p:txBody>
      </p:sp>
    </p:spTree>
    <p:extLst>
      <p:ext uri="{BB962C8B-B14F-4D97-AF65-F5344CB8AC3E}">
        <p14:creationId xmlns:p14="http://schemas.microsoft.com/office/powerpoint/2010/main" val="26716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14400" y="-954078"/>
            <a:ext cx="1919203" cy="17761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84696" y="5579726"/>
            <a:ext cx="2412226" cy="171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921866">
            <a:off x="8579352" y="2926"/>
            <a:ext cx="1245305" cy="16002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763000" y="4805769"/>
            <a:ext cx="840508" cy="3377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300507" y="6879657"/>
            <a:ext cx="2238775" cy="435543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BFF1F58-ECED-264B-B12C-C9B323890BE5}"/>
              </a:ext>
            </a:extLst>
          </p:cNvPr>
          <p:cNvGrpSpPr/>
          <p:nvPr/>
        </p:nvGrpSpPr>
        <p:grpSpPr>
          <a:xfrm>
            <a:off x="-1451793" y="1202734"/>
            <a:ext cx="7010400" cy="7543800"/>
            <a:chOff x="-20782" y="1915014"/>
            <a:chExt cx="7308273" cy="7543800"/>
          </a:xfrm>
        </p:grpSpPr>
        <p:pic>
          <p:nvPicPr>
            <p:cNvPr id="37" name="Picture 36" descr="Chart, radar chart&#10;&#10;Description automatically generated">
              <a:extLst>
                <a:ext uri="{FF2B5EF4-FFF2-40B4-BE49-F238E27FC236}">
                  <a16:creationId xmlns:a16="http://schemas.microsoft.com/office/drawing/2014/main" id="{575F0D40-9A62-4A4A-BD69-B5189DAA3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18" r="-12959" b="-43751"/>
            <a:stretch>
              <a:fillRect/>
            </a:stretch>
          </p:blipFill>
          <p:spPr>
            <a:xfrm>
              <a:off x="-20782" y="1915014"/>
              <a:ext cx="7308273" cy="7543800"/>
            </a:xfrm>
            <a:custGeom>
              <a:avLst/>
              <a:gdLst>
                <a:gd name="connsiteX0" fmla="*/ 1320889 w 7903039"/>
                <a:gd name="connsiteY0" fmla="*/ 1767326 h 7667694"/>
                <a:gd name="connsiteX1" fmla="*/ 1706897 w 7903039"/>
                <a:gd name="connsiteY1" fmla="*/ 1934684 h 7667694"/>
                <a:gd name="connsiteX2" fmla="*/ 1706897 w 7903039"/>
                <a:gd name="connsiteY2" fmla="*/ 5334000 h 7667694"/>
                <a:gd name="connsiteX3" fmla="*/ 7192216 w 7903039"/>
                <a:gd name="connsiteY3" fmla="*/ 5334000 h 7667694"/>
                <a:gd name="connsiteX4" fmla="*/ 7192216 w 7903039"/>
                <a:gd name="connsiteY4" fmla="*/ 4312897 h 7667694"/>
                <a:gd name="connsiteX5" fmla="*/ 7903039 w 7903039"/>
                <a:gd name="connsiteY5" fmla="*/ 4621082 h 7667694"/>
                <a:gd name="connsiteX6" fmla="*/ 6582150 w 7903039"/>
                <a:gd name="connsiteY6" fmla="*/ 7667694 h 7667694"/>
                <a:gd name="connsiteX7" fmla="*/ 0 w 7903039"/>
                <a:gd name="connsiteY7" fmla="*/ 4813939 h 7667694"/>
                <a:gd name="connsiteX8" fmla="*/ 1706897 w 7903039"/>
                <a:gd name="connsiteY8" fmla="*/ 0 h 7667694"/>
                <a:gd name="connsiteX9" fmla="*/ 7192216 w 7903039"/>
                <a:gd name="connsiteY9" fmla="*/ 0 h 7667694"/>
                <a:gd name="connsiteX10" fmla="*/ 7192216 w 7903039"/>
                <a:gd name="connsiteY10" fmla="*/ 4312897 h 7667694"/>
                <a:gd name="connsiteX11" fmla="*/ 1706897 w 7903039"/>
                <a:gd name="connsiteY11" fmla="*/ 1934684 h 766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3039" h="7667694">
                  <a:moveTo>
                    <a:pt x="1320889" y="1767326"/>
                  </a:moveTo>
                  <a:lnTo>
                    <a:pt x="1706897" y="1934684"/>
                  </a:lnTo>
                  <a:lnTo>
                    <a:pt x="1706897" y="5334000"/>
                  </a:lnTo>
                  <a:lnTo>
                    <a:pt x="7192216" y="5334000"/>
                  </a:lnTo>
                  <a:lnTo>
                    <a:pt x="7192216" y="4312897"/>
                  </a:lnTo>
                  <a:lnTo>
                    <a:pt x="7903039" y="4621082"/>
                  </a:lnTo>
                  <a:lnTo>
                    <a:pt x="6582150" y="7667694"/>
                  </a:lnTo>
                  <a:lnTo>
                    <a:pt x="0" y="4813939"/>
                  </a:lnTo>
                  <a:close/>
                  <a:moveTo>
                    <a:pt x="1706897" y="0"/>
                  </a:moveTo>
                  <a:lnTo>
                    <a:pt x="7192216" y="0"/>
                  </a:lnTo>
                  <a:lnTo>
                    <a:pt x="7192216" y="4312897"/>
                  </a:lnTo>
                  <a:lnTo>
                    <a:pt x="1706897" y="1934684"/>
                  </a:lnTo>
                  <a:close/>
                </a:path>
              </a:pathLst>
            </a:custGeom>
            <a:ln>
              <a:noFill/>
            </a:ln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91AB8D2-7800-DF48-BD9C-6A9EB98BCF59}"/>
                </a:ext>
              </a:extLst>
            </p:cNvPr>
            <p:cNvGrpSpPr/>
            <p:nvPr/>
          </p:nvGrpSpPr>
          <p:grpSpPr>
            <a:xfrm>
              <a:off x="1437161" y="2430778"/>
              <a:ext cx="3704224" cy="2220509"/>
              <a:chOff x="1437161" y="2430778"/>
              <a:chExt cx="3704224" cy="222050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A4EAD2-2245-454F-87B1-199F98061516}"/>
                  </a:ext>
                </a:extLst>
              </p:cNvPr>
              <p:cNvSpPr txBox="1"/>
              <p:nvPr/>
            </p:nvSpPr>
            <p:spPr>
              <a:xfrm rot="1647610">
                <a:off x="1439418" y="3581541"/>
                <a:ext cx="434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VN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V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7340B4-2F15-734B-AA13-BC9D3CF377BB}"/>
                  </a:ext>
                </a:extLst>
              </p:cNvPr>
              <p:cNvSpPr txBox="1"/>
              <p:nvPr/>
            </p:nvSpPr>
            <p:spPr>
              <a:xfrm rot="1647610">
                <a:off x="1437161" y="2900377"/>
                <a:ext cx="120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en-VN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27’ B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5CEEDD-8CA0-0548-BCAF-6FFCCFABB628}"/>
                  </a:ext>
                </a:extLst>
              </p:cNvPr>
              <p:cNvSpPr txBox="1"/>
              <p:nvPr/>
            </p:nvSpPr>
            <p:spPr>
              <a:xfrm rot="1647610">
                <a:off x="2546028" y="2430778"/>
                <a:ext cx="120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66</a:t>
                </a:r>
                <a:r>
                  <a:rPr lang="en-VN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33’ B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3FFE07C-120E-7E4D-916E-F42D39DEE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3242" y="3330108"/>
                <a:ext cx="2868143" cy="132117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CA63434-22B4-FB49-9EDA-22EB1AF57C13}"/>
              </a:ext>
            </a:extLst>
          </p:cNvPr>
          <p:cNvSpPr/>
          <p:nvPr/>
        </p:nvSpPr>
        <p:spPr>
          <a:xfrm>
            <a:off x="13943" y="5437508"/>
            <a:ext cx="4939057" cy="1384995"/>
          </a:xfrm>
          <a:prstGeom prst="rect">
            <a:avLst/>
          </a:prstGeom>
          <a:solidFill>
            <a:srgbClr val="C7D4C2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Nhóm 1,5: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Quan sát hình trên kết hợp SGK hoàn thành phiếu học tập số 3</a:t>
            </a:r>
            <a:endParaRPr lang="en-VN" sz="2800" dirty="0">
              <a:latin typeface="+mj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7AB8383-32EE-A444-8086-61947B224FE1}"/>
              </a:ext>
            </a:extLst>
          </p:cNvPr>
          <p:cNvSpPr/>
          <p:nvPr/>
        </p:nvSpPr>
        <p:spPr>
          <a:xfrm>
            <a:off x="13943" y="1121772"/>
            <a:ext cx="4939057" cy="4210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C85DE9-58ED-0E41-A7FE-41C42283F5DE}"/>
              </a:ext>
            </a:extLst>
          </p:cNvPr>
          <p:cNvSpPr txBox="1"/>
          <p:nvPr/>
        </p:nvSpPr>
        <p:spPr>
          <a:xfrm rot="1535268">
            <a:off x="590343" y="3941034"/>
            <a:ext cx="1766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22-6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E0747D-1A23-FF4E-944B-690F3FE2E308}"/>
              </a:ext>
            </a:extLst>
          </p:cNvPr>
          <p:cNvGrpSpPr/>
          <p:nvPr/>
        </p:nvGrpSpPr>
        <p:grpSpPr>
          <a:xfrm>
            <a:off x="4648200" y="-1496124"/>
            <a:ext cx="6705600" cy="6747632"/>
            <a:chOff x="4876800" y="-1438510"/>
            <a:chExt cx="6705600" cy="6747632"/>
          </a:xfrm>
        </p:grpSpPr>
        <p:pic>
          <p:nvPicPr>
            <p:cNvPr id="54" name="Picture 53" descr="Chart, radar chart&#10;&#10;Description automatically generated">
              <a:extLst>
                <a:ext uri="{FF2B5EF4-FFF2-40B4-BE49-F238E27FC236}">
                  <a16:creationId xmlns:a16="http://schemas.microsoft.com/office/drawing/2014/main" id="{BEC150DE-0ECA-FF4F-BE0B-EC4CDF389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684" t="-44429" r="-29229"/>
            <a:stretch>
              <a:fillRect/>
            </a:stretch>
          </p:blipFill>
          <p:spPr>
            <a:xfrm>
              <a:off x="4876800" y="-1438510"/>
              <a:ext cx="6705600" cy="6683347"/>
            </a:xfrm>
            <a:custGeom>
              <a:avLst/>
              <a:gdLst>
                <a:gd name="connsiteX0" fmla="*/ 430304 w 5189796"/>
                <a:gd name="connsiteY0" fmla="*/ 2818496 h 5172573"/>
                <a:gd name="connsiteX1" fmla="*/ 4051709 w 5189796"/>
                <a:gd name="connsiteY1" fmla="*/ 4384130 h 5172573"/>
                <a:gd name="connsiteX2" fmla="*/ 4113304 w 5189796"/>
                <a:gd name="connsiteY2" fmla="*/ 4241657 h 5172573"/>
                <a:gd name="connsiteX3" fmla="*/ 4113304 w 5189796"/>
                <a:gd name="connsiteY3" fmla="*/ 5172573 h 5172573"/>
                <a:gd name="connsiteX4" fmla="*/ 430304 w 5189796"/>
                <a:gd name="connsiteY4" fmla="*/ 5172573 h 5172573"/>
                <a:gd name="connsiteX5" fmla="*/ 430304 w 5189796"/>
                <a:gd name="connsiteY5" fmla="*/ 1637144 h 5172573"/>
                <a:gd name="connsiteX6" fmla="*/ 430304 w 5189796"/>
                <a:gd name="connsiteY6" fmla="*/ 2818496 h 5172573"/>
                <a:gd name="connsiteX7" fmla="*/ 0 w 5189796"/>
                <a:gd name="connsiteY7" fmla="*/ 2632463 h 5172573"/>
                <a:gd name="connsiteX8" fmla="*/ 430304 w 5189796"/>
                <a:gd name="connsiteY8" fmla="*/ 1591173 h 5172573"/>
                <a:gd name="connsiteX9" fmla="*/ 450179 w 5189796"/>
                <a:gd name="connsiteY9" fmla="*/ 1591173 h 5172573"/>
                <a:gd name="connsiteX10" fmla="*/ 430304 w 5189796"/>
                <a:gd name="connsiteY10" fmla="*/ 1637144 h 5172573"/>
                <a:gd name="connsiteX11" fmla="*/ 1138087 w 5189796"/>
                <a:gd name="connsiteY11" fmla="*/ 0 h 5172573"/>
                <a:gd name="connsiteX12" fmla="*/ 5189796 w 5189796"/>
                <a:gd name="connsiteY12" fmla="*/ 1751667 h 5172573"/>
                <a:gd name="connsiteX13" fmla="*/ 4113304 w 5189796"/>
                <a:gd name="connsiteY13" fmla="*/ 4241657 h 5172573"/>
                <a:gd name="connsiteX14" fmla="*/ 4113304 w 5189796"/>
                <a:gd name="connsiteY14" fmla="*/ 1591173 h 5172573"/>
                <a:gd name="connsiteX15" fmla="*/ 450179 w 5189796"/>
                <a:gd name="connsiteY15" fmla="*/ 1591173 h 517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9796" h="5172573">
                  <a:moveTo>
                    <a:pt x="430304" y="2818496"/>
                  </a:moveTo>
                  <a:lnTo>
                    <a:pt x="4051709" y="4384130"/>
                  </a:lnTo>
                  <a:lnTo>
                    <a:pt x="4113304" y="4241657"/>
                  </a:lnTo>
                  <a:lnTo>
                    <a:pt x="4113304" y="5172573"/>
                  </a:lnTo>
                  <a:lnTo>
                    <a:pt x="430304" y="5172573"/>
                  </a:lnTo>
                  <a:close/>
                  <a:moveTo>
                    <a:pt x="430304" y="1637144"/>
                  </a:moveTo>
                  <a:lnTo>
                    <a:pt x="430304" y="2818496"/>
                  </a:lnTo>
                  <a:lnTo>
                    <a:pt x="0" y="2632463"/>
                  </a:lnTo>
                  <a:close/>
                  <a:moveTo>
                    <a:pt x="430304" y="1591173"/>
                  </a:moveTo>
                  <a:lnTo>
                    <a:pt x="450179" y="1591173"/>
                  </a:lnTo>
                  <a:lnTo>
                    <a:pt x="430304" y="1637144"/>
                  </a:lnTo>
                  <a:close/>
                  <a:moveTo>
                    <a:pt x="1138087" y="0"/>
                  </a:moveTo>
                  <a:lnTo>
                    <a:pt x="5189796" y="1751667"/>
                  </a:lnTo>
                  <a:lnTo>
                    <a:pt x="4113304" y="4241657"/>
                  </a:lnTo>
                  <a:lnTo>
                    <a:pt x="4113304" y="1591173"/>
                  </a:lnTo>
                  <a:lnTo>
                    <a:pt x="450179" y="1591173"/>
                  </a:lnTo>
                  <a:close/>
                </a:path>
              </a:pathLst>
            </a:cu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C9BE12E-E9DB-244C-BDE5-F3BCEEB98246}"/>
                </a:ext>
              </a:extLst>
            </p:cNvPr>
            <p:cNvSpPr/>
            <p:nvPr/>
          </p:nvSpPr>
          <p:spPr>
            <a:xfrm>
              <a:off x="5419894" y="1179386"/>
              <a:ext cx="4562305" cy="41297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C3EF3C-DB23-C74C-ADC3-188A6A9ABD90}"/>
                </a:ext>
              </a:extLst>
            </p:cNvPr>
            <p:cNvCxnSpPr>
              <a:cxnSpLocks/>
            </p:cNvCxnSpPr>
            <p:nvPr/>
          </p:nvCxnSpPr>
          <p:spPr>
            <a:xfrm>
              <a:off x="5633395" y="3053927"/>
              <a:ext cx="2520005" cy="1087162"/>
            </a:xfrm>
            <a:prstGeom prst="line">
              <a:avLst/>
            </a:prstGeom>
            <a:ln w="38100">
              <a:solidFill>
                <a:srgbClr val="193C3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FE5E9E1-0421-AE49-A264-7819707F84CA}"/>
                </a:ext>
              </a:extLst>
            </p:cNvPr>
            <p:cNvCxnSpPr>
              <a:cxnSpLocks/>
            </p:cNvCxnSpPr>
            <p:nvPr/>
          </p:nvCxnSpPr>
          <p:spPr>
            <a:xfrm>
              <a:off x="6029495" y="4119247"/>
              <a:ext cx="1119548" cy="457758"/>
            </a:xfrm>
            <a:prstGeom prst="line">
              <a:avLst/>
            </a:prstGeom>
            <a:ln w="38100">
              <a:solidFill>
                <a:srgbClr val="193C3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F447024-378C-964D-B4C5-45997AE1230C}"/>
                </a:ext>
              </a:extLst>
            </p:cNvPr>
            <p:cNvSpPr txBox="1"/>
            <p:nvPr/>
          </p:nvSpPr>
          <p:spPr>
            <a:xfrm rot="1498969">
              <a:off x="8047640" y="4292348"/>
              <a:ext cx="1145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r>
                <a:rPr lang="en-VN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27’ N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99189C6-34E8-674A-8C61-9607AB3A2763}"/>
                </a:ext>
              </a:extLst>
            </p:cNvPr>
            <p:cNvSpPr txBox="1"/>
            <p:nvPr/>
          </p:nvSpPr>
          <p:spPr>
            <a:xfrm rot="1498969">
              <a:off x="7234670" y="4694742"/>
              <a:ext cx="1145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66</a:t>
              </a:r>
              <a:r>
                <a:rPr lang="en-VN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lang="en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33’ 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CADFBF7-DC25-2C41-A14E-2A534C957C8E}"/>
                </a:ext>
              </a:extLst>
            </p:cNvPr>
            <p:cNvSpPr txBox="1"/>
            <p:nvPr/>
          </p:nvSpPr>
          <p:spPr>
            <a:xfrm>
              <a:off x="6802868" y="4805769"/>
              <a:ext cx="892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22-6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42F4AC27-530E-1442-A804-72DC054D0385}"/>
              </a:ext>
            </a:extLst>
          </p:cNvPr>
          <p:cNvSpPr/>
          <p:nvPr/>
        </p:nvSpPr>
        <p:spPr>
          <a:xfrm>
            <a:off x="5181644" y="5437507"/>
            <a:ext cx="4939057" cy="1384995"/>
          </a:xfrm>
          <a:prstGeom prst="rect">
            <a:avLst/>
          </a:prstGeom>
          <a:solidFill>
            <a:srgbClr val="C7D4C2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Nhóm 2,6: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Quan sát hình trên kết hợp SGK hoàn thành phiếu học tập số 3</a:t>
            </a:r>
            <a:endParaRPr lang="en-VN" sz="2800" dirty="0"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5873AA-F6F5-B44B-91BF-63D56CFF8E3B}"/>
              </a:ext>
            </a:extLst>
          </p:cNvPr>
          <p:cNvSpPr txBox="1"/>
          <p:nvPr/>
        </p:nvSpPr>
        <p:spPr>
          <a:xfrm>
            <a:off x="2990809" y="279844"/>
            <a:ext cx="5515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EC4F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NHÓM</a:t>
            </a:r>
          </a:p>
        </p:txBody>
      </p:sp>
      <p:pic>
        <p:nvPicPr>
          <p:cNvPr id="73" name="Picture 2" descr="Kỹ năng làm việc nhóm hiệu quả nhất">
            <a:extLst>
              <a:ext uri="{FF2B5EF4-FFF2-40B4-BE49-F238E27FC236}">
                <a16:creationId xmlns:a16="http://schemas.microsoft.com/office/drawing/2014/main" id="{0FF6A627-56F2-0847-821D-B82CB4B9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130" y="6096"/>
            <a:ext cx="1618385" cy="10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591601" y="1094939"/>
            <a:ext cx="4203396" cy="3615525"/>
            <a:chOff x="0" y="-591611"/>
            <a:chExt cx="5604527" cy="4820704"/>
          </a:xfrm>
        </p:grpSpPr>
        <p:sp>
          <p:nvSpPr>
            <p:cNvPr id="5" name="TextBox 5"/>
            <p:cNvSpPr txBox="1"/>
            <p:nvPr/>
          </p:nvSpPr>
          <p:spPr>
            <a:xfrm>
              <a:off x="718675" y="-591611"/>
              <a:ext cx="4817811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rgbClr val="193C3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2800" b="1" dirty="0">
                  <a:solidFill>
                    <a:srgbClr val="193C3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193C3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endParaRPr lang="en-US" sz="2800" b="1" dirty="0">
                <a:solidFill>
                  <a:srgbClr val="193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80244"/>
              <a:ext cx="4817812" cy="3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  <a:spcBef>
                  <a:spcPct val="0"/>
                </a:spcBef>
              </a:pPr>
              <a:endParaRPr lang="en-US" sz="1600" dirty="0">
                <a:solidFill>
                  <a:srgbClr val="193C36"/>
                </a:solidFill>
                <a:latin typeface="Overpass Light Bold"/>
              </a:endParaRPr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AB545F9F-5014-DB49-A893-C66F9B6CEC90}"/>
                </a:ext>
              </a:extLst>
            </p:cNvPr>
            <p:cNvSpPr txBox="1"/>
            <p:nvPr/>
          </p:nvSpPr>
          <p:spPr>
            <a:xfrm>
              <a:off x="605620" y="129583"/>
              <a:ext cx="4212189" cy="34432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94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400" b="1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r>
                <a:rPr lang="en-US" sz="2400" b="1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400" b="1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2400" b="1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TĐ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nửa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nửa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dirty="0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193C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24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BA365A30-9F3F-6049-97A7-B112B52AC622}"/>
                </a:ext>
              </a:extLst>
            </p:cNvPr>
            <p:cNvSpPr txBox="1"/>
            <p:nvPr/>
          </p:nvSpPr>
          <p:spPr>
            <a:xfrm>
              <a:off x="786716" y="3733230"/>
              <a:ext cx="4817811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rgbClr val="193C3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sz="2800" b="1" dirty="0">
                  <a:solidFill>
                    <a:srgbClr val="193C3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193C3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hiện</a:t>
              </a:r>
              <a:endParaRPr lang="en-US" sz="2800" b="1" dirty="0">
                <a:solidFill>
                  <a:srgbClr val="193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06144" y="6315718"/>
            <a:ext cx="800690" cy="7861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6151" y="5897621"/>
            <a:ext cx="1052869" cy="11244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998446" y="5783144"/>
            <a:ext cx="541149" cy="565840"/>
          </a:xfrm>
          <a:prstGeom prst="rect">
            <a:avLst/>
          </a:prstGeom>
        </p:spPr>
      </p:pic>
      <p:pic>
        <p:nvPicPr>
          <p:cNvPr id="14" name="Picture 13" descr="A picture containing tree, grass, outdoor, sky&#10;&#10;Description automatically generated">
            <a:extLst>
              <a:ext uri="{FF2B5EF4-FFF2-40B4-BE49-F238E27FC236}">
                <a16:creationId xmlns:a16="http://schemas.microsoft.com/office/drawing/2014/main" id="{F968220E-7D52-CE40-8C65-D2F503ADD3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82" y="731520"/>
            <a:ext cx="3159142" cy="5852160"/>
          </a:xfrm>
          <a:prstGeom prst="rect">
            <a:avLst/>
          </a:prstGeom>
        </p:spPr>
      </p:pic>
      <p:pic>
        <p:nvPicPr>
          <p:cNvPr id="16" name="Picture 15" descr="A picture containing sky, outdoor, sunset, sun&#10;&#10;Description automatically generated">
            <a:extLst>
              <a:ext uri="{FF2B5EF4-FFF2-40B4-BE49-F238E27FC236}">
                <a16:creationId xmlns:a16="http://schemas.microsoft.com/office/drawing/2014/main" id="{125E75BF-5430-FF49-A0CB-FE1E74E46C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1333" r="11578"/>
          <a:stretch/>
        </p:blipFill>
        <p:spPr>
          <a:xfrm>
            <a:off x="9634" y="731520"/>
            <a:ext cx="1718236" cy="58643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1E4B399-610E-914E-AE9C-AC7CDDB619B6}"/>
              </a:ext>
            </a:extLst>
          </p:cNvPr>
          <p:cNvSpPr/>
          <p:nvPr/>
        </p:nvSpPr>
        <p:spPr>
          <a:xfrm>
            <a:off x="5350023" y="1296366"/>
            <a:ext cx="656801" cy="1358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D4DC11-FA4E-214C-8FD7-B123FCC67713}"/>
              </a:ext>
            </a:extLst>
          </p:cNvPr>
          <p:cNvSpPr txBox="1"/>
          <p:nvPr/>
        </p:nvSpPr>
        <p:spPr>
          <a:xfrm>
            <a:off x="5715000" y="4931196"/>
            <a:ext cx="3489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100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1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100" b="1" dirty="0">
              <a:solidFill>
                <a:srgbClr val="193C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331444-C58F-BA4F-AACC-0D474C1335B5}"/>
              </a:ext>
            </a:extLst>
          </p:cNvPr>
          <p:cNvSpPr/>
          <p:nvPr/>
        </p:nvSpPr>
        <p:spPr>
          <a:xfrm>
            <a:off x="5705856" y="5719971"/>
            <a:ext cx="349910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1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100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100" b="1" dirty="0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93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VN" sz="2100" b="1" dirty="0">
              <a:solidFill>
                <a:srgbClr val="193C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A3F89A-030B-A044-8BA0-2BFF03FDE510}"/>
              </a:ext>
            </a:extLst>
          </p:cNvPr>
          <p:cNvSpPr/>
          <p:nvPr/>
        </p:nvSpPr>
        <p:spPr>
          <a:xfrm>
            <a:off x="5350023" y="4506982"/>
            <a:ext cx="656801" cy="1358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7E4DA154-4A6A-184C-8D2B-12AE01D705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570476">
            <a:off x="9208597" y="634397"/>
            <a:ext cx="596473" cy="1087687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4BDD36DB-44B9-7842-8DC8-29C6D96965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086250" y="5685920"/>
            <a:ext cx="505349" cy="9617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97A8148-6161-7A4D-9989-C1EF1778AE04}"/>
              </a:ext>
            </a:extLst>
          </p:cNvPr>
          <p:cNvSpPr txBox="1"/>
          <p:nvPr/>
        </p:nvSpPr>
        <p:spPr>
          <a:xfrm>
            <a:off x="-1" y="84970"/>
            <a:ext cx="974396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Hiện tượng ngày và đêm dài ngắn theo mùa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548</Words>
  <PresentationFormat>Custom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Wingdings</vt:lpstr>
      <vt:lpstr>Tahoma</vt:lpstr>
      <vt:lpstr>Times New Roman</vt:lpstr>
      <vt:lpstr>Georgia</vt:lpstr>
      <vt:lpstr>Overpass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2021-08-22T13:31:39Z</dcterms:modified>
  <dc:identifier>DAEnKPEW-kY</dc:identifier>
</cp:coreProperties>
</file>