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5" r:id="rId3"/>
    <p:sldId id="268" r:id="rId4"/>
    <p:sldId id="276" r:id="rId5"/>
    <p:sldId id="277" r:id="rId6"/>
    <p:sldId id="291" r:id="rId7"/>
    <p:sldId id="278" r:id="rId8"/>
    <p:sldId id="279" r:id="rId9"/>
    <p:sldId id="302" r:id="rId10"/>
    <p:sldId id="269" r:id="rId11"/>
    <p:sldId id="303" r:id="rId12"/>
    <p:sldId id="305" r:id="rId13"/>
    <p:sldId id="308" r:id="rId14"/>
    <p:sldId id="306" r:id="rId15"/>
    <p:sldId id="281" r:id="rId16"/>
    <p:sldId id="304" r:id="rId17"/>
    <p:sldId id="285" r:id="rId18"/>
    <p:sldId id="301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5" d="100"/>
          <a:sy n="15" d="100"/>
        </p:scale>
        <p:origin x="46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0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F6AE963-C803-03BB-E585-11C03C40021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1E33622-9123-6480-7EB2-C404241DD930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64B04A3E-5F2B-9BB2-90A1-10F6C373FCE6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6e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75" y="2274837"/>
            <a:ext cx="66341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200" b="1" dirty="0">
                <a:solidFill>
                  <a:srgbClr val="00B050"/>
                </a:solidFill>
                <a:latin typeface="Calibri" pitchFamily="34" charset="0"/>
              </a:rPr>
              <a:t>Lesson 6e: Grammar (cont.)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111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778" y="454821"/>
            <a:ext cx="1129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E6B3"/>
                </a:solidFill>
              </a:rPr>
              <a:t>5 </a:t>
            </a:r>
            <a:r>
              <a:rPr lang="en-US" sz="2800" b="1" dirty="0">
                <a:solidFill>
                  <a:srgbClr val="000000"/>
                </a:solidFill>
              </a:rPr>
              <a:t>Put the verbs in brackets into the </a:t>
            </a:r>
            <a:r>
              <a:rPr lang="en-US" sz="2800" b="1" i="1" dirty="0">
                <a:solidFill>
                  <a:srgbClr val="000000"/>
                </a:solidFill>
              </a:rPr>
              <a:t>Present Simple </a:t>
            </a:r>
            <a:r>
              <a:rPr lang="en-US" sz="2800" b="1" dirty="0">
                <a:solidFill>
                  <a:srgbClr val="000000"/>
                </a:solidFill>
              </a:rPr>
              <a:t>or </a:t>
            </a:r>
            <a:r>
              <a:rPr lang="en-US" sz="2800" b="1" i="1" dirty="0">
                <a:solidFill>
                  <a:srgbClr val="000000"/>
                </a:solidFill>
              </a:rPr>
              <a:t>Future Simple</a:t>
            </a:r>
            <a:r>
              <a:rPr lang="en-US" sz="2800" b="1" dirty="0">
                <a:solidFill>
                  <a:srgbClr val="000000"/>
                </a:solidFill>
              </a:rPr>
              <a:t>. Put commas where necessary.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19431" y="1424482"/>
            <a:ext cx="112972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33CC"/>
                </a:solidFill>
              </a:rPr>
              <a:t>1 </a:t>
            </a:r>
            <a:r>
              <a:rPr lang="en-US" sz="2600" dirty="0">
                <a:solidFill>
                  <a:srgbClr val="0033CC"/>
                </a:solidFill>
              </a:rPr>
              <a:t>If we _________________ </a:t>
            </a:r>
            <a:r>
              <a:rPr lang="en-US" sz="2600" b="1" dirty="0">
                <a:solidFill>
                  <a:srgbClr val="0033CC"/>
                </a:solidFill>
              </a:rPr>
              <a:t>(go) </a:t>
            </a:r>
            <a:r>
              <a:rPr lang="en-US" sz="2600" dirty="0">
                <a:solidFill>
                  <a:srgbClr val="0033CC"/>
                </a:solidFill>
              </a:rPr>
              <a:t>to the stadium</a:t>
            </a:r>
            <a:r>
              <a:rPr lang="en-US" sz="2600" dirty="0">
                <a:solidFill>
                  <a:srgbClr val="FF0000"/>
                </a:solidFill>
              </a:rPr>
              <a:t>,</a:t>
            </a:r>
            <a:r>
              <a:rPr lang="en-US" sz="2600" dirty="0">
                <a:solidFill>
                  <a:srgbClr val="0033CC"/>
                </a:solidFill>
              </a:rPr>
              <a:t> we _________________ </a:t>
            </a:r>
            <a:r>
              <a:rPr lang="en-US" sz="2600" b="1" dirty="0">
                <a:solidFill>
                  <a:srgbClr val="0033CC"/>
                </a:solidFill>
              </a:rPr>
              <a:t>(see) </a:t>
            </a:r>
            <a:r>
              <a:rPr lang="en-US" sz="2600" dirty="0">
                <a:solidFill>
                  <a:srgbClr val="0033CC"/>
                </a:solidFill>
              </a:rPr>
              <a:t>our </a:t>
            </a:r>
            <a:r>
              <a:rPr lang="en-US" sz="2600" dirty="0" err="1">
                <a:solidFill>
                  <a:srgbClr val="0033CC"/>
                </a:solidFill>
              </a:rPr>
              <a:t>favourite</a:t>
            </a:r>
            <a:r>
              <a:rPr lang="en-US" sz="2600" dirty="0">
                <a:solidFill>
                  <a:srgbClr val="0033CC"/>
                </a:solidFill>
              </a:rPr>
              <a:t> band perform live.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2 </a:t>
            </a:r>
            <a:r>
              <a:rPr lang="en-US" sz="2600" dirty="0">
                <a:solidFill>
                  <a:srgbClr val="0033CC"/>
                </a:solidFill>
              </a:rPr>
              <a:t>The teacher _________________ </a:t>
            </a:r>
            <a:r>
              <a:rPr lang="en-US" sz="2600" b="1" dirty="0">
                <a:solidFill>
                  <a:srgbClr val="0033CC"/>
                </a:solidFill>
              </a:rPr>
              <a:t>(explain) </a:t>
            </a:r>
            <a:r>
              <a:rPr lang="en-US" sz="2600" dirty="0">
                <a:solidFill>
                  <a:srgbClr val="0033CC"/>
                </a:solidFill>
              </a:rPr>
              <a:t>the exercise to you if you _________________ </a:t>
            </a:r>
            <a:r>
              <a:rPr lang="en-US" sz="2600" b="1" dirty="0">
                <a:solidFill>
                  <a:srgbClr val="0033CC"/>
                </a:solidFill>
              </a:rPr>
              <a:t>(ask) </a:t>
            </a:r>
            <a:r>
              <a:rPr lang="en-US" sz="2600" dirty="0">
                <a:solidFill>
                  <a:srgbClr val="0033CC"/>
                </a:solidFill>
              </a:rPr>
              <a:t>him.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3 </a:t>
            </a:r>
            <a:r>
              <a:rPr lang="en-US" sz="2600" dirty="0">
                <a:solidFill>
                  <a:srgbClr val="0033CC"/>
                </a:solidFill>
              </a:rPr>
              <a:t>I _________________ </a:t>
            </a:r>
            <a:r>
              <a:rPr lang="en-US" sz="2600" b="1" dirty="0">
                <a:solidFill>
                  <a:srgbClr val="0033CC"/>
                </a:solidFill>
              </a:rPr>
              <a:t>(not/lend) </a:t>
            </a:r>
            <a:r>
              <a:rPr lang="en-US" sz="2600" dirty="0">
                <a:solidFill>
                  <a:srgbClr val="0033CC"/>
                </a:solidFill>
              </a:rPr>
              <a:t>you my camera unless you ________________ </a:t>
            </a:r>
            <a:r>
              <a:rPr lang="en-US" sz="2600" b="1" dirty="0">
                <a:solidFill>
                  <a:srgbClr val="0033CC"/>
                </a:solidFill>
              </a:rPr>
              <a:t>(be) </a:t>
            </a:r>
            <a:r>
              <a:rPr lang="en-US" sz="2600" dirty="0">
                <a:solidFill>
                  <a:srgbClr val="0033CC"/>
                </a:solidFill>
              </a:rPr>
              <a:t>careful with it.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4 </a:t>
            </a:r>
            <a:r>
              <a:rPr lang="en-US" sz="2600" dirty="0">
                <a:solidFill>
                  <a:srgbClr val="0033CC"/>
                </a:solidFill>
              </a:rPr>
              <a:t>I ___________________ </a:t>
            </a:r>
            <a:r>
              <a:rPr lang="en-US" sz="2600" b="1" dirty="0">
                <a:solidFill>
                  <a:srgbClr val="0033CC"/>
                </a:solidFill>
              </a:rPr>
              <a:t>(come) </a:t>
            </a:r>
            <a:r>
              <a:rPr lang="en-US" sz="2600" dirty="0">
                <a:solidFill>
                  <a:srgbClr val="0033CC"/>
                </a:solidFill>
              </a:rPr>
              <a:t>to your party if my parents _________________ </a:t>
            </a:r>
            <a:r>
              <a:rPr lang="en-US" sz="2600" b="1" dirty="0">
                <a:solidFill>
                  <a:srgbClr val="0033CC"/>
                </a:solidFill>
              </a:rPr>
              <a:t>(let) </a:t>
            </a:r>
            <a:r>
              <a:rPr lang="en-US" sz="2600" dirty="0">
                <a:solidFill>
                  <a:srgbClr val="0033CC"/>
                </a:solidFill>
              </a:rPr>
              <a:t>me.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5 </a:t>
            </a:r>
            <a:r>
              <a:rPr lang="en-US" sz="2600" dirty="0">
                <a:solidFill>
                  <a:srgbClr val="0033CC"/>
                </a:solidFill>
              </a:rPr>
              <a:t>If I _________________ </a:t>
            </a:r>
            <a:r>
              <a:rPr lang="en-US" sz="2600" b="1" dirty="0">
                <a:solidFill>
                  <a:srgbClr val="0033CC"/>
                </a:solidFill>
              </a:rPr>
              <a:t>(meet) </a:t>
            </a:r>
            <a:r>
              <a:rPr lang="en-US" sz="2600" dirty="0">
                <a:solidFill>
                  <a:srgbClr val="0033CC"/>
                </a:solidFill>
              </a:rPr>
              <a:t>Joe tonight</a:t>
            </a:r>
            <a:r>
              <a:rPr lang="en-US" sz="2600" dirty="0">
                <a:solidFill>
                  <a:srgbClr val="FF0000"/>
                </a:solidFill>
              </a:rPr>
              <a:t>,</a:t>
            </a:r>
            <a:r>
              <a:rPr lang="en-US" sz="2600" dirty="0">
                <a:solidFill>
                  <a:srgbClr val="0033CC"/>
                </a:solidFill>
              </a:rPr>
              <a:t> I _________________ </a:t>
            </a:r>
            <a:r>
              <a:rPr lang="en-US" sz="2600" b="1" dirty="0">
                <a:solidFill>
                  <a:srgbClr val="0033CC"/>
                </a:solidFill>
              </a:rPr>
              <a:t>(tell) </a:t>
            </a:r>
            <a:r>
              <a:rPr lang="en-US" sz="2600" dirty="0">
                <a:solidFill>
                  <a:srgbClr val="0033CC"/>
                </a:solidFill>
              </a:rPr>
              <a:t>him the good news.</a:t>
            </a:r>
          </a:p>
          <a:p>
            <a:r>
              <a:rPr lang="en-US" sz="2600" b="1" dirty="0">
                <a:solidFill>
                  <a:srgbClr val="0033CC"/>
                </a:solidFill>
              </a:rPr>
              <a:t>6 </a:t>
            </a:r>
            <a:r>
              <a:rPr lang="en-US" sz="2600" dirty="0">
                <a:solidFill>
                  <a:srgbClr val="0033CC"/>
                </a:solidFill>
              </a:rPr>
              <a:t>If Kathy _________________ </a:t>
            </a:r>
            <a:r>
              <a:rPr lang="en-US" sz="2600" b="1" dirty="0">
                <a:solidFill>
                  <a:srgbClr val="0033CC"/>
                </a:solidFill>
              </a:rPr>
              <a:t>(visit) </a:t>
            </a:r>
            <a:r>
              <a:rPr lang="en-US" sz="2600" dirty="0">
                <a:solidFill>
                  <a:srgbClr val="0033CC"/>
                </a:solidFill>
              </a:rPr>
              <a:t>us</a:t>
            </a:r>
            <a:r>
              <a:rPr lang="en-US" sz="2600" dirty="0">
                <a:solidFill>
                  <a:srgbClr val="FF0000"/>
                </a:solidFill>
              </a:rPr>
              <a:t>,</a:t>
            </a:r>
            <a:r>
              <a:rPr lang="en-US" sz="2600" dirty="0">
                <a:solidFill>
                  <a:srgbClr val="0033CC"/>
                </a:solidFill>
              </a:rPr>
              <a:t> we _________________ </a:t>
            </a:r>
            <a:r>
              <a:rPr lang="en-US" sz="2600" b="1" dirty="0">
                <a:solidFill>
                  <a:srgbClr val="0033CC"/>
                </a:solidFill>
              </a:rPr>
              <a:t>(order) </a:t>
            </a:r>
            <a:r>
              <a:rPr lang="en-US" sz="2600" dirty="0">
                <a:solidFill>
                  <a:srgbClr val="0033CC"/>
                </a:solidFill>
              </a:rPr>
              <a:t>pizza for dinner.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6434" y="1395931"/>
            <a:ext cx="543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2068" y="1409734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see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3240" y="2187523"/>
            <a:ext cx="1878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explain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2946" y="2587715"/>
            <a:ext cx="678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068" y="2999528"/>
            <a:ext cx="209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won‘t lend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6926" y="2992934"/>
            <a:ext cx="66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9235" y="3782825"/>
            <a:ext cx="161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come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8818" y="3775295"/>
            <a:ext cx="576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9207" y="4549458"/>
            <a:ext cx="961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5838" y="4575827"/>
            <a:ext cx="127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tell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0268" y="5361463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visits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153" y="5361463"/>
            <a:ext cx="1616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order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02A594-B743-61C7-3513-0BCC60B6E4CD}"/>
              </a:ext>
            </a:extLst>
          </p:cNvPr>
          <p:cNvCxnSpPr>
            <a:cxnSpLocks/>
          </p:cNvCxnSpPr>
          <p:nvPr/>
        </p:nvCxnSpPr>
        <p:spPr>
          <a:xfrm>
            <a:off x="7073900" y="1856552"/>
            <a:ext cx="17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2978F1-A079-6053-149D-5A02F4A1BE3F}"/>
              </a:ext>
            </a:extLst>
          </p:cNvPr>
          <p:cNvCxnSpPr>
            <a:cxnSpLocks/>
          </p:cNvCxnSpPr>
          <p:nvPr/>
        </p:nvCxnSpPr>
        <p:spPr>
          <a:xfrm>
            <a:off x="6633634" y="5072678"/>
            <a:ext cx="17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7F398A-335F-EB69-F4AE-AABCAD077326}"/>
              </a:ext>
            </a:extLst>
          </p:cNvPr>
          <p:cNvCxnSpPr>
            <a:cxnSpLocks/>
          </p:cNvCxnSpPr>
          <p:nvPr/>
        </p:nvCxnSpPr>
        <p:spPr>
          <a:xfrm>
            <a:off x="6007100" y="5855285"/>
            <a:ext cx="17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93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181" y="629387"/>
            <a:ext cx="7505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6 Put the verbs in brackets into the correct tense.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24462" y="1604134"/>
            <a:ext cx="11705303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If Joe isn't busy, he ______________ </a:t>
            </a:r>
            <a:r>
              <a:rPr lang="en-US" sz="2800" b="1" dirty="0">
                <a:solidFill>
                  <a:srgbClr val="0033CC"/>
                </a:solidFill>
              </a:rPr>
              <a:t>(help) </a:t>
            </a:r>
            <a:r>
              <a:rPr lang="en-US" sz="2800" dirty="0">
                <a:solidFill>
                  <a:srgbClr val="0033CC"/>
                </a:solidFill>
              </a:rPr>
              <a:t>you.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If it rains, we ______________ </a:t>
            </a:r>
            <a:r>
              <a:rPr lang="en-US" sz="2800" b="1" dirty="0">
                <a:solidFill>
                  <a:srgbClr val="0033CC"/>
                </a:solidFill>
              </a:rPr>
              <a:t>(not/go) </a:t>
            </a:r>
            <a:r>
              <a:rPr lang="en-US" sz="2800" dirty="0">
                <a:solidFill>
                  <a:srgbClr val="0033CC"/>
                </a:solidFill>
              </a:rPr>
              <a:t>to the exhibition </a:t>
            </a:r>
            <a:r>
              <a:rPr lang="en-US" sz="2800" dirty="0" err="1">
                <a:solidFill>
                  <a:srgbClr val="0033CC"/>
                </a:solidFill>
              </a:rPr>
              <a:t>centre</a:t>
            </a:r>
            <a:r>
              <a:rPr lang="en-US" sz="2800" dirty="0">
                <a:solidFill>
                  <a:srgbClr val="0033CC"/>
                </a:solidFill>
              </a:rPr>
              <a:t> tomorrow.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My parents won't let me come to the circus unless I _____________ </a:t>
            </a:r>
            <a:r>
              <a:rPr lang="en-US" sz="2800" b="1" dirty="0">
                <a:solidFill>
                  <a:srgbClr val="0033CC"/>
                </a:solidFill>
              </a:rPr>
              <a:t>(do) </a:t>
            </a:r>
            <a:r>
              <a:rPr lang="en-US" sz="2800" dirty="0">
                <a:solidFill>
                  <a:srgbClr val="0033CC"/>
                </a:solidFill>
              </a:rPr>
              <a:t>my homework first.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If you’re hot, I _______________ </a:t>
            </a:r>
            <a:r>
              <a:rPr lang="en-US" sz="2800" b="1" dirty="0">
                <a:solidFill>
                  <a:srgbClr val="0033CC"/>
                </a:solidFill>
              </a:rPr>
              <a:t>(open) </a:t>
            </a:r>
            <a:r>
              <a:rPr lang="en-US" sz="2800" dirty="0">
                <a:solidFill>
                  <a:srgbClr val="0033CC"/>
                </a:solidFill>
              </a:rPr>
              <a:t>the window.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If the tickets _____________ </a:t>
            </a:r>
            <a:r>
              <a:rPr lang="en-US" sz="2800" b="1" dirty="0">
                <a:solidFill>
                  <a:srgbClr val="0033CC"/>
                </a:solidFill>
              </a:rPr>
              <a:t>(not/be) </a:t>
            </a:r>
            <a:r>
              <a:rPr lang="en-US" sz="2800" dirty="0">
                <a:solidFill>
                  <a:srgbClr val="0033CC"/>
                </a:solidFill>
              </a:rPr>
              <a:t>expensive, we’ll go to the theatre.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8099" y="1640643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help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191" y="2331751"/>
            <a:ext cx="153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won’t go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5555" y="2986051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9072" y="4183434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open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191" y="4841284"/>
            <a:ext cx="115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aren't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76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0183" y="629681"/>
            <a:ext cx="501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E6B3"/>
                </a:solidFill>
              </a:rPr>
              <a:t>3 </a:t>
            </a:r>
            <a:r>
              <a:rPr lang="en-US" sz="2800" dirty="0">
                <a:solidFill>
                  <a:srgbClr val="00E6B3"/>
                </a:solidFill>
              </a:rPr>
              <a:t>★ </a:t>
            </a:r>
            <a:r>
              <a:rPr lang="en-US" sz="2800" b="1" dirty="0">
                <a:solidFill>
                  <a:srgbClr val="000000"/>
                </a:solidFill>
              </a:rPr>
              <a:t>Underline the correct tense.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3460"/>
            <a:ext cx="1932039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WB p. 58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439" y="1647098"/>
            <a:ext cx="1106129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If we </a:t>
            </a:r>
            <a:r>
              <a:rPr lang="en-US" sz="2800" b="1" dirty="0">
                <a:solidFill>
                  <a:srgbClr val="0033CC"/>
                </a:solidFill>
              </a:rPr>
              <a:t>book/will book </a:t>
            </a:r>
            <a:r>
              <a:rPr lang="en-US" sz="2800" dirty="0">
                <a:solidFill>
                  <a:srgbClr val="0033CC"/>
                </a:solidFill>
              </a:rPr>
              <a:t>our tickets now, we will pay less.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If you water plants, they </a:t>
            </a:r>
            <a:r>
              <a:rPr lang="en-US" sz="2800" b="1" dirty="0">
                <a:solidFill>
                  <a:srgbClr val="0033CC"/>
                </a:solidFill>
              </a:rPr>
              <a:t>’ll keep/keep </a:t>
            </a:r>
            <a:r>
              <a:rPr lang="en-US" sz="2800" dirty="0">
                <a:solidFill>
                  <a:srgbClr val="0033CC"/>
                </a:solidFill>
              </a:rPr>
              <a:t>growing.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Dan and Estelle will go for a swim later if the water </a:t>
            </a:r>
            <a:r>
              <a:rPr lang="en-US" sz="2800" b="1" dirty="0">
                <a:solidFill>
                  <a:srgbClr val="0033CC"/>
                </a:solidFill>
              </a:rPr>
              <a:t>is/will be </a:t>
            </a:r>
            <a:r>
              <a:rPr lang="en-US" sz="2800" dirty="0">
                <a:solidFill>
                  <a:srgbClr val="0033CC"/>
                </a:solidFill>
              </a:rPr>
              <a:t>warm.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They </a:t>
            </a:r>
            <a:r>
              <a:rPr lang="en-US" sz="2800" b="1" dirty="0">
                <a:solidFill>
                  <a:srgbClr val="0033CC"/>
                </a:solidFill>
              </a:rPr>
              <a:t>will become/become </a:t>
            </a:r>
            <a:r>
              <a:rPr lang="en-US" sz="2800" dirty="0">
                <a:solidFill>
                  <a:srgbClr val="0033CC"/>
                </a:solidFill>
              </a:rPr>
              <a:t>tired soon if they keep running that fast.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Unless Liam can find his football boots, he </a:t>
            </a:r>
            <a:r>
              <a:rPr lang="en-US" sz="2800" b="1" dirty="0">
                <a:solidFill>
                  <a:srgbClr val="0033CC"/>
                </a:solidFill>
              </a:rPr>
              <a:t>is not/won’t be </a:t>
            </a:r>
            <a:r>
              <a:rPr lang="en-US" sz="2800" dirty="0">
                <a:solidFill>
                  <a:srgbClr val="0033CC"/>
                </a:solidFill>
              </a:rPr>
              <a:t>able to play.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If I miss the 10 o’clock bus, I </a:t>
            </a:r>
            <a:r>
              <a:rPr lang="en-US" sz="2800" b="1" dirty="0">
                <a:solidFill>
                  <a:srgbClr val="0033CC"/>
                </a:solidFill>
              </a:rPr>
              <a:t>have/’ll have </a:t>
            </a:r>
            <a:r>
              <a:rPr lang="en-US" sz="2800" dirty="0">
                <a:solidFill>
                  <a:srgbClr val="0033CC"/>
                </a:solidFill>
              </a:rPr>
              <a:t>to call a taxi.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66569" y="2182761"/>
            <a:ext cx="8111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80560" y="2890684"/>
            <a:ext cx="1035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219766" y="3583859"/>
            <a:ext cx="422785" cy="4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51821" y="4306529"/>
            <a:ext cx="1828798" cy="4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7978140" y="5019368"/>
            <a:ext cx="1333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920740" y="5712542"/>
            <a:ext cx="1001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824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3460"/>
            <a:ext cx="1932039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WB p. 58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052" y="1374121"/>
            <a:ext cx="11636477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If we play well, we _________ </a:t>
            </a:r>
            <a:r>
              <a:rPr lang="en-US" sz="2800" b="1" dirty="0">
                <a:solidFill>
                  <a:srgbClr val="0033CC"/>
                </a:solidFill>
              </a:rPr>
              <a:t>(win)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I ___________ </a:t>
            </a:r>
            <a:r>
              <a:rPr lang="en-US" sz="2800" b="1" dirty="0">
                <a:solidFill>
                  <a:srgbClr val="0033CC"/>
                </a:solidFill>
              </a:rPr>
              <a:t>(let) </a:t>
            </a:r>
            <a:r>
              <a:rPr lang="en-US" sz="2800" dirty="0">
                <a:solidFill>
                  <a:srgbClr val="0033CC"/>
                </a:solidFill>
              </a:rPr>
              <a:t>you borrow my laptop if you promise to give it back.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We’ll leave if the show _____________ </a:t>
            </a:r>
            <a:r>
              <a:rPr lang="en-US" sz="2800" b="1" dirty="0">
                <a:solidFill>
                  <a:srgbClr val="0033CC"/>
                </a:solidFill>
              </a:rPr>
              <a:t>(not/begin) </a:t>
            </a:r>
            <a:r>
              <a:rPr lang="en-US" sz="2800" dirty="0">
                <a:solidFill>
                  <a:srgbClr val="0033CC"/>
                </a:solidFill>
              </a:rPr>
              <a:t>in the next five minutes.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If you go to Paris, you __________ </a:t>
            </a:r>
            <a:r>
              <a:rPr lang="en-US" sz="2800" b="1" dirty="0">
                <a:solidFill>
                  <a:srgbClr val="0033CC"/>
                </a:solidFill>
              </a:rPr>
              <a:t>(see) </a:t>
            </a:r>
            <a:r>
              <a:rPr lang="en-US" sz="2800" dirty="0">
                <a:solidFill>
                  <a:srgbClr val="0033CC"/>
                </a:solidFill>
              </a:rPr>
              <a:t>the Eiffel Tower.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If Sam doesn’t find his </a:t>
            </a:r>
            <a:r>
              <a:rPr lang="en-US" sz="2800" dirty="0" err="1">
                <a:solidFill>
                  <a:srgbClr val="0033CC"/>
                </a:solidFill>
              </a:rPr>
              <a:t>favourite</a:t>
            </a:r>
            <a:r>
              <a:rPr lang="en-US" sz="2800" dirty="0">
                <a:solidFill>
                  <a:srgbClr val="0033CC"/>
                </a:solidFill>
              </a:rPr>
              <a:t> film on DVD, he _____________ </a:t>
            </a:r>
            <a:r>
              <a:rPr lang="en-US" sz="2800" b="1" dirty="0">
                <a:solidFill>
                  <a:srgbClr val="0033CC"/>
                </a:solidFill>
              </a:rPr>
              <a:t>(not/buy)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</a:rPr>
              <a:t>anything.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I __________ </a:t>
            </a:r>
            <a:r>
              <a:rPr lang="en-US" sz="2800" b="1" dirty="0">
                <a:solidFill>
                  <a:srgbClr val="0033CC"/>
                </a:solidFill>
              </a:rPr>
              <a:t>(eat) </a:t>
            </a:r>
            <a:r>
              <a:rPr lang="en-US" sz="2800" dirty="0">
                <a:solidFill>
                  <a:srgbClr val="0033CC"/>
                </a:solidFill>
              </a:rPr>
              <a:t>pizza if I’m hungry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0023" y="506570"/>
            <a:ext cx="9016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4 </a:t>
            </a:r>
            <a:r>
              <a:rPr lang="en-US" sz="2800" dirty="0"/>
              <a:t>★★ </a:t>
            </a:r>
            <a:r>
              <a:rPr lang="en-US" sz="2800" b="1" dirty="0"/>
              <a:t>Complete the sentences with the verbs in brackets.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5870" y="1447861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win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412" y="2105351"/>
            <a:ext cx="119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let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0804" y="2717472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doesn’t begin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0804" y="3351302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see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8303" y="3978997"/>
            <a:ext cx="1683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won‘t buy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5412" y="5222269"/>
            <a:ext cx="127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 eat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0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9" y="558416"/>
            <a:ext cx="8905802" cy="57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5789" y="3094516"/>
            <a:ext cx="282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28102566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6618" y="2304334"/>
            <a:ext cx="8839201" cy="253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0000"/>
                </a:solidFill>
              </a:rPr>
              <a:t>Continue the story.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dirty="0">
                <a:solidFill>
                  <a:srgbClr val="0033CC"/>
                </a:solidFill>
              </a:rPr>
              <a:t>S1: If it’s hot tomorrow, I will go to the beach.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dirty="0">
                <a:solidFill>
                  <a:srgbClr val="0033CC"/>
                </a:solidFill>
              </a:rPr>
              <a:t>S2: If I go to the beach, …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22" y="742720"/>
            <a:ext cx="213389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7044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021" y="2168013"/>
            <a:ext cx="1160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Make 5 sentences using Conditional (type 1) to predict what may happen next week.</a:t>
            </a:r>
          </a:p>
        </p:txBody>
      </p:sp>
    </p:spTree>
    <p:extLst>
      <p:ext uri="{BB962C8B-B14F-4D97-AF65-F5344CB8AC3E}">
        <p14:creationId xmlns:p14="http://schemas.microsoft.com/office/powerpoint/2010/main" val="341606166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566530"/>
            <a:ext cx="10058400" cy="5774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677" y="1951143"/>
            <a:ext cx="11135033" cy="2754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</a:rPr>
              <a:t>Conditional (type 1)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</a:rPr>
              <a:t>Form: </a:t>
            </a:r>
            <a:r>
              <a:rPr lang="en-US" sz="2800" b="1" i="1" dirty="0">
                <a:solidFill>
                  <a:srgbClr val="0033CC"/>
                </a:solidFill>
              </a:rPr>
              <a:t>if </a:t>
            </a:r>
            <a:r>
              <a:rPr lang="en-US" sz="2800" b="1" dirty="0">
                <a:solidFill>
                  <a:srgbClr val="0033CC"/>
                </a:solidFill>
              </a:rPr>
              <a:t>+ Present Simple </a:t>
            </a:r>
            <a:r>
              <a:rPr lang="en-US" sz="2800" dirty="0">
                <a:solidFill>
                  <a:srgbClr val="0033CC"/>
                </a:solidFill>
              </a:rPr>
              <a:t>➝ </a:t>
            </a:r>
            <a:r>
              <a:rPr lang="en-US" sz="2800" b="1" dirty="0">
                <a:solidFill>
                  <a:srgbClr val="0033CC"/>
                </a:solidFill>
              </a:rPr>
              <a:t>Future Simple (</a:t>
            </a:r>
            <a:r>
              <a:rPr lang="en-US" sz="2800" b="1" i="1" dirty="0">
                <a:solidFill>
                  <a:srgbClr val="0033CC"/>
                </a:solidFill>
              </a:rPr>
              <a:t>will </a:t>
            </a:r>
            <a:r>
              <a:rPr lang="en-US" sz="2800" b="1" dirty="0">
                <a:solidFill>
                  <a:srgbClr val="0033CC"/>
                </a:solidFill>
              </a:rPr>
              <a:t>+ infinitive without </a:t>
            </a:r>
            <a:r>
              <a:rPr lang="en-US" sz="2800" b="1" i="1" dirty="0">
                <a:solidFill>
                  <a:srgbClr val="0033CC"/>
                </a:solidFill>
              </a:rPr>
              <a:t>to</a:t>
            </a:r>
            <a:r>
              <a:rPr lang="en-US" sz="2800" b="1" dirty="0">
                <a:solidFill>
                  <a:srgbClr val="0033CC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</a:rPr>
              <a:t>Note: </a:t>
            </a:r>
            <a:r>
              <a:rPr lang="en-US" sz="2800" dirty="0">
                <a:solidFill>
                  <a:srgbClr val="0033CC"/>
                </a:solidFill>
              </a:rPr>
              <a:t>unless = if not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3115" y="167173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46223" y="26825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49332" y="458911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61775" y="565591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639999" y="364671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664885" y="55516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49" y="430530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971" y="1880803"/>
            <a:ext cx="11872029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 err="1">
                <a:solidFill>
                  <a:srgbClr val="0033CC"/>
                </a:solidFill>
              </a:rPr>
              <a:t>Practise</a:t>
            </a:r>
            <a:r>
              <a:rPr lang="en-US" sz="3600" i="1" dirty="0">
                <a:solidFill>
                  <a:srgbClr val="0033CC"/>
                </a:solidFill>
              </a:rPr>
              <a:t> grammar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Do the exercises in </a:t>
            </a:r>
            <a:r>
              <a:rPr lang="en-US" sz="3600" b="1" i="1" dirty="0">
                <a:solidFill>
                  <a:srgbClr val="0033CC"/>
                </a:solidFill>
              </a:rPr>
              <a:t>TA 6 Right on WB </a:t>
            </a:r>
            <a:r>
              <a:rPr lang="en-US" sz="3600" i="1" dirty="0">
                <a:solidFill>
                  <a:srgbClr val="0033CC"/>
                </a:solidFill>
              </a:rPr>
              <a:t>(p. 58).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Complete grammar notes in </a:t>
            </a:r>
            <a:r>
              <a:rPr lang="en-US" sz="3600" b="1" i="1" dirty="0">
                <a:solidFill>
                  <a:srgbClr val="0033CC"/>
                </a:solidFill>
              </a:rPr>
              <a:t>TA 6 Right on Notebook</a:t>
            </a:r>
            <a:r>
              <a:rPr lang="en-US" sz="3600" i="1" dirty="0">
                <a:solidFill>
                  <a:srgbClr val="0033CC"/>
                </a:solidFill>
              </a:rPr>
              <a:t> (p. 58).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Prepare the next lesson (p. 112 SB).</a:t>
            </a: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242" y="2581801"/>
            <a:ext cx="10188829" cy="18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</a:t>
            </a:r>
            <a:r>
              <a:rPr lang="vi-VN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</a:t>
            </a: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Conditional (type 1).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vi-VN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en-US" sz="36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 to continue a story</a:t>
            </a:r>
            <a:r>
              <a:rPr lang="vi-VN" sz="3600" i="1" dirty="0">
                <a:solidFill>
                  <a:srgbClr val="0033CC"/>
                </a:solidFill>
              </a:rPr>
              <a:t>.</a:t>
            </a:r>
            <a:endParaRPr lang="en-US" sz="3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9322904" cy="57749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6245" y="431897"/>
            <a:ext cx="10137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Rewrite the sentences. Use </a:t>
            </a:r>
            <a:r>
              <a:rPr lang="en-US" sz="2800" i="1" dirty="0">
                <a:solidFill>
                  <a:srgbClr val="000000"/>
                </a:solidFill>
              </a:rPr>
              <a:t>should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</a:rPr>
              <a:t>shouldn’t </a:t>
            </a:r>
            <a:r>
              <a:rPr lang="en-US" sz="2800" b="1" dirty="0">
                <a:solidFill>
                  <a:srgbClr val="000000"/>
                </a:solidFill>
              </a:rPr>
              <a:t>or </a:t>
            </a:r>
            <a:r>
              <a:rPr lang="en-US" sz="2800" i="1" dirty="0">
                <a:solidFill>
                  <a:srgbClr val="000000"/>
                </a:solidFill>
              </a:rPr>
              <a:t>might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174955" y="1117345"/>
            <a:ext cx="8101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1 </a:t>
            </a:r>
            <a:r>
              <a:rPr lang="en-US" sz="2800" dirty="0">
                <a:solidFill>
                  <a:srgbClr val="0033CC"/>
                </a:solidFill>
              </a:rPr>
              <a:t>It’s possible they will go to the cinema tonight.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They ___________________________________ .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2 </a:t>
            </a:r>
            <a:r>
              <a:rPr lang="en-US" sz="2800" dirty="0">
                <a:solidFill>
                  <a:srgbClr val="0033CC"/>
                </a:solidFill>
              </a:rPr>
              <a:t>I advise you to book tickets online.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You ____________________________________ .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3 </a:t>
            </a:r>
            <a:r>
              <a:rPr lang="en-US" sz="2800" dirty="0">
                <a:solidFill>
                  <a:srgbClr val="0033CC"/>
                </a:solidFill>
              </a:rPr>
              <a:t>I advise you not to be late.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You ____________________________________ .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4 </a:t>
            </a:r>
            <a:r>
              <a:rPr lang="en-US" sz="2800" dirty="0">
                <a:solidFill>
                  <a:srgbClr val="0033CC"/>
                </a:solidFill>
              </a:rPr>
              <a:t>I advise them to arrive on time at the meeting.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They ___________________________________ .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5 </a:t>
            </a:r>
            <a:r>
              <a:rPr lang="en-US" sz="2800" dirty="0">
                <a:solidFill>
                  <a:srgbClr val="0033CC"/>
                </a:solidFill>
              </a:rPr>
              <a:t>It’s possible he will buy a new camera.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He _____________________________________ .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6 </a:t>
            </a:r>
            <a:r>
              <a:rPr lang="en-US" sz="2800" dirty="0">
                <a:solidFill>
                  <a:srgbClr val="0033CC"/>
                </a:solidFill>
              </a:rPr>
              <a:t>I advise her not to be rude to others.</a:t>
            </a:r>
          </a:p>
          <a:p>
            <a:r>
              <a:rPr lang="en-US" sz="2800" dirty="0">
                <a:solidFill>
                  <a:srgbClr val="0033CC"/>
                </a:solidFill>
              </a:rPr>
              <a:t>She ____________________________________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0175" y="1557885"/>
            <a:ext cx="478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might go to the cinema tonight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10175" y="2403661"/>
            <a:ext cx="4084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should book tickets online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10175" y="3261518"/>
            <a:ext cx="272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shouldn’t be late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052710" y="41015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should arrive on time at the meeting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793393" y="4959454"/>
            <a:ext cx="3854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might buy a new camera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921641" y="5817311"/>
            <a:ext cx="427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</a:rPr>
              <a:t>shouldn’t be rude to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9915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28" y="501445"/>
            <a:ext cx="8937522" cy="5958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9047" y="3937825"/>
            <a:ext cx="40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5" y="3106321"/>
            <a:ext cx="4596647" cy="3248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96" y="2172880"/>
            <a:ext cx="3233239" cy="2017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2327" y="509304"/>
            <a:ext cx="41588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33CC"/>
                </a:solidFill>
              </a:rPr>
              <a:t>Conditional (Type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345" y="2315498"/>
            <a:ext cx="7170694" cy="403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321" y="1135974"/>
            <a:ext cx="9812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4 Read the theory box. How do we form the First Conditional?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381244" y="1659194"/>
            <a:ext cx="9596350" cy="57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>
                <a:solidFill>
                  <a:srgbClr val="FF0000"/>
                </a:solidFill>
                <a:ea typeface="Arial" panose="020B0604020202020204" pitchFamily="34" charset="0"/>
              </a:rPr>
              <a:t>if </a:t>
            </a:r>
            <a:r>
              <a:rPr lang="en-US" sz="2800" i="1" dirty="0">
                <a:solidFill>
                  <a:srgbClr val="FF0000"/>
                </a:solidFill>
                <a:ea typeface="Arial" panose="020B0604020202020204" pitchFamily="34" charset="0"/>
              </a:rPr>
              <a:t>+ Present Simple 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Segoe UI Symbol" panose="020B0502040204020203" pitchFamily="34" charset="0"/>
              </a:rPr>
              <a:t>➞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Arial" panose="020B0604020202020204" pitchFamily="34" charset="0"/>
              </a:rPr>
              <a:t>Future Simple (</a:t>
            </a:r>
            <a:r>
              <a:rPr lang="en-US" sz="2800" b="1" i="1" dirty="0">
                <a:solidFill>
                  <a:srgbClr val="FF0000"/>
                </a:solidFill>
                <a:ea typeface="Arial" panose="020B0604020202020204" pitchFamily="34" charset="0"/>
              </a:rPr>
              <a:t>will </a:t>
            </a:r>
            <a:r>
              <a:rPr lang="en-US" sz="2800" i="1" dirty="0">
                <a:solidFill>
                  <a:srgbClr val="FF0000"/>
                </a:solidFill>
                <a:ea typeface="Arial" panose="020B0604020202020204" pitchFamily="34" charset="0"/>
              </a:rPr>
              <a:t>+ infinitive without </a:t>
            </a:r>
            <a:r>
              <a:rPr lang="en-US" sz="2800" b="1" i="1" dirty="0">
                <a:solidFill>
                  <a:srgbClr val="FF0000"/>
                </a:solidFill>
                <a:ea typeface="Arial" panose="020B0604020202020204" pitchFamily="34" charset="0"/>
              </a:rPr>
              <a:t>to</a:t>
            </a:r>
            <a:r>
              <a:rPr lang="en-US" sz="2800" i="1" dirty="0">
                <a:solidFill>
                  <a:srgbClr val="FF0000"/>
                </a:solidFill>
                <a:ea typeface="Arial" panose="020B060402020202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13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6" y="511277"/>
            <a:ext cx="8767916" cy="5845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8968" y="3638637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845</Words>
  <Application>Microsoft Office PowerPoint</Application>
  <PresentationFormat>Widescreen</PresentationFormat>
  <Paragraphs>114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98</cp:revision>
  <dcterms:created xsi:type="dcterms:W3CDTF">2021-09-24T06:18:33Z</dcterms:created>
  <dcterms:modified xsi:type="dcterms:W3CDTF">2023-08-03T07:37:47Z</dcterms:modified>
</cp:coreProperties>
</file>