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0"/>
  </p:notesMasterIdLst>
  <p:sldIdLst>
    <p:sldId id="256" r:id="rId2"/>
    <p:sldId id="287" r:id="rId3"/>
    <p:sldId id="263" r:id="rId4"/>
    <p:sldId id="258" r:id="rId5"/>
    <p:sldId id="259" r:id="rId6"/>
    <p:sldId id="266" r:id="rId7"/>
    <p:sldId id="283" r:id="rId8"/>
    <p:sldId id="288" r:id="rId9"/>
    <p:sldId id="289" r:id="rId10"/>
    <p:sldId id="290" r:id="rId11"/>
    <p:sldId id="268" r:id="rId12"/>
    <p:sldId id="291" r:id="rId13"/>
    <p:sldId id="269" r:id="rId14"/>
    <p:sldId id="293" r:id="rId15"/>
    <p:sldId id="286" r:id="rId16"/>
    <p:sldId id="270" r:id="rId17"/>
    <p:sldId id="292" r:id="rId18"/>
    <p:sldId id="279" r:id="rId19"/>
  </p:sldIdLst>
  <p:sldSz cx="9144000" cy="5143500" type="screen16x9"/>
  <p:notesSz cx="6858000" cy="9144000"/>
  <p:defaultTextStyle>
    <a:defPPr>
      <a:defRPr lang="en-US"/>
    </a:defPPr>
    <a:lvl1pPr marL="0" algn="l" defTabSz="6859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540" y="-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37977-3758-4D1B-8BE8-2BD24FE79675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ABE00-D7EF-49C6-8EDA-E2A62A626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6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DFCF9-25F9-45CB-BA53-9482F8940703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5FD9-FBD3-4478-A747-FA2768065C6B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D285-4F30-4737-8A76-831EA436AC1A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8F7C-4886-4F4C-8A50-32A7E73C8A2F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6E68-9E10-4E73-A2BB-5B1F70AA0F40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DC99-3AF5-4356-BF3A-A09979AA56CE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40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40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A9AF-E316-41DC-B84F-5F0A4A7842F5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7CA5-7C42-4379-8441-DC5B45B4EF35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C506-3457-4AE3-85DA-09FABFB961B8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91" indent="0">
              <a:buNone/>
              <a:defRPr sz="900"/>
            </a:lvl2pPr>
            <a:lvl3pPr marL="685983" indent="0">
              <a:buNone/>
              <a:defRPr sz="800"/>
            </a:lvl3pPr>
            <a:lvl4pPr marL="1028974" indent="0">
              <a:buNone/>
              <a:defRPr sz="700"/>
            </a:lvl4pPr>
            <a:lvl5pPr marL="1371966" indent="0">
              <a:buNone/>
              <a:defRPr sz="700"/>
            </a:lvl5pPr>
            <a:lvl6pPr marL="1714957" indent="0">
              <a:buNone/>
              <a:defRPr sz="700"/>
            </a:lvl6pPr>
            <a:lvl7pPr marL="2057949" indent="0">
              <a:buNone/>
              <a:defRPr sz="700"/>
            </a:lvl7pPr>
            <a:lvl8pPr marL="2400940" indent="0">
              <a:buNone/>
              <a:defRPr sz="700"/>
            </a:lvl8pPr>
            <a:lvl9pPr marL="274393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3955C-8C13-4591-BA26-0693B4E927CA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3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91" indent="0">
              <a:buNone/>
              <a:defRPr sz="2100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100"/>
            </a:lvl1pPr>
            <a:lvl2pPr marL="342991" indent="0">
              <a:buNone/>
              <a:defRPr sz="900"/>
            </a:lvl2pPr>
            <a:lvl3pPr marL="685983" indent="0">
              <a:buNone/>
              <a:defRPr sz="800"/>
            </a:lvl3pPr>
            <a:lvl4pPr marL="1028974" indent="0">
              <a:buNone/>
              <a:defRPr sz="700"/>
            </a:lvl4pPr>
            <a:lvl5pPr marL="1371966" indent="0">
              <a:buNone/>
              <a:defRPr sz="700"/>
            </a:lvl5pPr>
            <a:lvl6pPr marL="1714957" indent="0">
              <a:buNone/>
              <a:defRPr sz="700"/>
            </a:lvl6pPr>
            <a:lvl7pPr marL="2057949" indent="0">
              <a:buNone/>
              <a:defRPr sz="700"/>
            </a:lvl7pPr>
            <a:lvl8pPr marL="2400940" indent="0">
              <a:buNone/>
              <a:defRPr sz="700"/>
            </a:lvl8pPr>
            <a:lvl9pPr marL="274393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66A1-DE81-460B-9011-AEE4126ABB6E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8598" tIns="34299" rIns="68598" bIns="3429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3"/>
          </a:xfrm>
          <a:prstGeom prst="rect">
            <a:avLst/>
          </a:prstGeom>
        </p:spPr>
        <p:txBody>
          <a:bodyPr vert="horz" lIns="68598" tIns="34299" rIns="68598" bIns="342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3"/>
          </a:xfrm>
          <a:prstGeom prst="rect">
            <a:avLst/>
          </a:prstGeom>
        </p:spPr>
        <p:txBody>
          <a:bodyPr vert="horz" lIns="68598" tIns="34299" rIns="68598" bIns="3429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904AB-59B5-4A12-A0CB-D7CCF133016F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3"/>
          </a:xfrm>
          <a:prstGeom prst="rect">
            <a:avLst/>
          </a:prstGeom>
        </p:spPr>
        <p:txBody>
          <a:bodyPr vert="horz" lIns="68598" tIns="34299" rIns="68598" bIns="3429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3"/>
          </a:xfrm>
          <a:prstGeom prst="rect">
            <a:avLst/>
          </a:prstGeom>
        </p:spPr>
        <p:txBody>
          <a:bodyPr vert="horz" lIns="68598" tIns="34299" rIns="68598" bIns="3429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055C-3B21-4ABD-9BF8-28B86BB5C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6859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44" indent="-257244" algn="l" defTabSz="6859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defTabSz="6859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10" Type="http://schemas.openxmlformats.org/officeDocument/2006/relationships/image" Target="../../word/media/image2.svg"/></Relationships>
</file>

<file path=ppt/slides/_rels/slide12.xml.rels><?xml version="1.0" encoding="UTF-8" standalone="yes"?>
<Relationships xmlns="http://schemas.openxmlformats.org/package/2006/relationships"><Relationship Id="rId12" Type="http://schemas.openxmlformats.org/officeDocument/2006/relationships/image" Target="../../word/media/image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je12cpnxqw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iMMWrlbrz8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j3XPNFzPH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jf8cuxefV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8322" y="-176348"/>
            <a:ext cx="4068410" cy="1335255"/>
          </a:xfrm>
          <a:prstGeom prst="rect">
            <a:avLst/>
          </a:prstGeom>
        </p:spPr>
        <p:txBody>
          <a:bodyPr wrap="square" lIns="68598" tIns="34299" rIns="68598" bIns="34299">
            <a:spAutoFit/>
          </a:bodyPr>
          <a:lstStyle/>
          <a:p>
            <a:pPr algn="ctr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</a:pPr>
            <a:endParaRPr lang="en-US" sz="15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</a:pPr>
            <a:r>
              <a:rPr lang="vi-VN" sz="2400" b="1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Môn học:</a:t>
            </a:r>
            <a:r>
              <a:rPr lang="en-US" sz="2400" b="1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KHTN - L</a:t>
            </a:r>
            <a:r>
              <a:rPr lang="vi-VN" sz="24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ớp:</a:t>
            </a:r>
            <a:r>
              <a:rPr lang="en-US" sz="24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7</a:t>
            </a:r>
            <a:endParaRPr lang="en-US" sz="2400" b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</a:pPr>
            <a:r>
              <a:rPr lang="vi-VN" sz="2400" b="1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Thời gian thực hiện: </a:t>
            </a:r>
            <a:r>
              <a:rPr lang="en-US" sz="2400" b="1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0</a:t>
            </a:r>
            <a:r>
              <a:rPr lang="vi-VN" sz="2400" b="1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tiết</a:t>
            </a:r>
            <a:endParaRPr lang="en-US" sz="24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" y="1949631"/>
            <a:ext cx="9144000" cy="532408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98" tIns="34299" rIns="68598" bIns="34299">
            <a:spAutoFit/>
          </a:bodyPr>
          <a:lstStyle/>
          <a:p>
            <a:pPr algn="ctr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</a:pPr>
            <a:r>
              <a:rPr lang="vi-VN" sz="2700" b="1" dirty="0" smtClean="0">
                <a:solidFill>
                  <a:schemeClr val="bg2">
                    <a:lumMod val="1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2700" b="1" dirty="0" smtClean="0">
                <a:solidFill>
                  <a:schemeClr val="bg2">
                    <a:lumMod val="1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09</a:t>
            </a:r>
            <a:r>
              <a:rPr lang="vi-VN" sz="2700" b="1" dirty="0" smtClean="0">
                <a:solidFill>
                  <a:schemeClr val="bg2">
                    <a:lumMod val="1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: SỰ TRUYỀN ÂM</a:t>
            </a:r>
            <a:endParaRPr lang="en-US" sz="2700" dirty="0">
              <a:solidFill>
                <a:schemeClr val="bg2">
                  <a:lumMod val="10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62CC-3EDF-440A-B446-5F0F52C166CB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7078"/>
            <a:ext cx="9144000" cy="2723321"/>
          </a:xfrm>
        </p:spPr>
        <p:txBody>
          <a:bodyPr>
            <a:noAutofit/>
          </a:bodyPr>
          <a:lstStyle/>
          <a:p>
            <a:pPr algn="l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spc="-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spc="-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spc="-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spc="-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âmđã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8F7C-4886-4F4C-8A50-32A7E73C8A2F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2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err="1" smtClean="0">
                <a:solidFill>
                  <a:srgbClr val="0000CC"/>
                </a:solidFill>
              </a:rPr>
              <a:t>Trò</a:t>
            </a:r>
            <a:r>
              <a:rPr lang="en-US" altLang="en-US" dirty="0" smtClean="0">
                <a:solidFill>
                  <a:srgbClr val="0000CC"/>
                </a:solidFill>
              </a:rPr>
              <a:t> </a:t>
            </a:r>
            <a:r>
              <a:rPr lang="en-US" altLang="en-US" dirty="0" err="1" smtClean="0">
                <a:solidFill>
                  <a:srgbClr val="0000CC"/>
                </a:solidFill>
              </a:rPr>
              <a:t>chơi</a:t>
            </a:r>
            <a:r>
              <a:rPr lang="en-US" altLang="en-US" dirty="0" smtClean="0">
                <a:solidFill>
                  <a:srgbClr val="0000CC"/>
                </a:solidFill>
              </a:rPr>
              <a:t>: “</a:t>
            </a:r>
            <a:r>
              <a:rPr lang="vi-VN" altLang="en-US" dirty="0" smtClean="0">
                <a:solidFill>
                  <a:srgbClr val="0000CC"/>
                </a:solidFill>
              </a:rPr>
              <a:t>giải cứu ếch xanh</a:t>
            </a:r>
            <a:r>
              <a:rPr lang="en-US" altLang="en-US" dirty="0" smtClean="0">
                <a:solidFill>
                  <a:srgbClr val="0000CC"/>
                </a:solidFill>
              </a:rPr>
              <a:t>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442" y="1023938"/>
            <a:ext cx="8448261" cy="944562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en-US" altLang="en-US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Luật</a:t>
            </a:r>
            <a:r>
              <a:rPr lang="en-US" alt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Graphic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10"/>
              </a:ext>
            </a:extLst>
          </a:blip>
          <a:stretch>
            <a:fillRect/>
          </a:stretch>
        </p:blipFill>
        <p:spPr>
          <a:xfrm>
            <a:off x="2884209" y="1809750"/>
            <a:ext cx="35147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8F7C-4886-4F4C-8A50-32A7E73C8A2F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Graphic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asvg="http://schemas.microsoft.com/office/drawing/2016/SVG/main" xmlns:lc="http://schemas.openxmlformats.org/drawingml/2006/lockedCanvas" r:embed="rId12"/>
              </a:ext>
            </a:extLst>
          </a:blip>
          <a:stretch>
            <a:fillRect/>
          </a:stretch>
        </p:blipFill>
        <p:spPr>
          <a:xfrm>
            <a:off x="1891360" y="1078914"/>
            <a:ext cx="5454483" cy="32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013825" cy="2647950"/>
          </a:xfrm>
        </p:spPr>
        <p:txBody>
          <a:bodyPr rtlCol="0">
            <a:noAutofit/>
          </a:bodyPr>
          <a:lstStyle/>
          <a:p>
            <a:pPr algn="ctr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vi-VN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IẾU HỌC TẬP</a:t>
            </a:r>
            <a:r>
              <a:rPr lang="vi-VN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3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Chọn</a:t>
            </a:r>
            <a:r>
              <a:rPr lang="en-US" sz="13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đáp</a:t>
            </a:r>
            <a:r>
              <a:rPr lang="en-US" sz="13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án</a:t>
            </a:r>
            <a:r>
              <a:rPr lang="en-US" sz="13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13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3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3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3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3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13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TRẮC NGHIỆM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A.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B.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loãng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C.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D.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B.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			D.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pPr marL="0" indent="0">
              <a:buNone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			B.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			D.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 .......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……………….</a:t>
            </a:r>
          </a:p>
          <a:p>
            <a:pPr marL="0" indent="0">
              <a:buNone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.........................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</a:p>
          <a:p>
            <a:pPr marL="0" indent="0">
              <a:buNone/>
            </a:pP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1/20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A. 35 m        B. 17 m        C. 75 m        D. 305 m</a:t>
            </a:r>
          </a:p>
          <a:p>
            <a:pPr marL="0" indent="0">
              <a:buNone/>
            </a:pP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2km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ray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6100 m/s.</a:t>
            </a:r>
          </a:p>
          <a:p>
            <a:pPr marL="0" indent="0">
              <a:buNone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A. 1200 s        B. 3050 s        C. 305 s        D. 0,328 s</a:t>
            </a:r>
          </a:p>
        </p:txBody>
      </p:sp>
    </p:spTree>
    <p:extLst>
      <p:ext uri="{BB962C8B-B14F-4D97-AF65-F5344CB8AC3E}">
        <p14:creationId xmlns:p14="http://schemas.microsoft.com/office/powerpoint/2010/main" val="337524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3725" y="1722533"/>
            <a:ext cx="8608979" cy="1614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ÀI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09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SỰ TRUYỀN ÂM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lvl="0" algn="ctr" defTabSz="91440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82268" y="1722533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0234" y="1722533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1733550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 defTabSz="914400">
              <a:spcBef>
                <a:spcPct val="0"/>
              </a:spcBef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1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962150"/>
            <a:ext cx="4419600" cy="1219200"/>
          </a:xfrm>
        </p:spPr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Vận dụng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2869" y="63500"/>
            <a:ext cx="8958262" cy="993775"/>
          </a:xfrm>
        </p:spPr>
        <p:txBody>
          <a:bodyPr/>
          <a:lstStyle/>
          <a:p>
            <a:pPr algn="ctr" eaLnBrk="1" hangingPunct="1"/>
            <a:r>
              <a:rPr lang="vi-VN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SAU</a:t>
            </a:r>
            <a:r>
              <a:rPr lang="vi-VN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000" b="1" i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1</a:t>
            </a:r>
            <a:r>
              <a:rPr lang="en-US" altLang="en-US" sz="2000" b="1" i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_je12cpnxq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5775" y="1057275"/>
            <a:ext cx="81724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7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8F7C-4886-4F4C-8A50-32A7E73C8A2F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66700" y="4321107"/>
            <a:ext cx="2124075" cy="4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495550" y="4059309"/>
            <a:ext cx="6648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de-DE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</a:t>
            </a:r>
            <a:r>
              <a:rPr lang="de-D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chứng tỏ âm truyền trong chất rắn nhanh hơn trong chất lỏng, trong chất lỏng nhanh hơn trong chất khí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7" y="41961"/>
            <a:ext cx="1628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</a:t>
            </a:r>
            <a:r>
              <a:rPr lang="vi-VN" altLang="en-US" sz="2000" b="1" i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 i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/>
          </a:p>
        </p:txBody>
      </p:sp>
      <p:pic>
        <p:nvPicPr>
          <p:cNvPr id="10" name="-iMMWrlbrz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7700" y="467627"/>
            <a:ext cx="7915275" cy="33177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3825" y="4033753"/>
            <a:ext cx="2867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nội dung “Em có biết”</a:t>
            </a: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3650" y="423072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thích tốc độ truyền âm trong các môi </a:t>
            </a:r>
            <a:r>
              <a:rPr lang="de-DE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0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642100" y="96838"/>
            <a:ext cx="3565525" cy="387350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</a:t>
            </a:r>
            <a:r>
              <a:rPr lang="vi-VN" sz="2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r>
              <a:rPr lang="en-US" sz="2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TRUYỀN ÂM</a:t>
            </a:r>
            <a:endParaRPr 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841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35000" y="1081088"/>
            <a:ext cx="4675188" cy="1610807"/>
            <a:chOff x="389482" y="864156"/>
            <a:chExt cx="8365035" cy="1778897"/>
          </a:xfrm>
        </p:grpSpPr>
        <p:sp>
          <p:nvSpPr>
            <p:cNvPr id="4" name="Rectangle 3"/>
            <p:cNvSpPr/>
            <p:nvPr/>
          </p:nvSpPr>
          <p:spPr>
            <a:xfrm>
              <a:off x="389482" y="864156"/>
              <a:ext cx="4489652" cy="441609"/>
            </a:xfrm>
            <a:prstGeom prst="rect">
              <a:avLst/>
            </a:prstGeom>
            <a:ln>
              <a:noFill/>
            </a:ln>
          </p:spPr>
          <p:txBody>
            <a:bodyPr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err="1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2000" b="1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000" b="1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000" b="1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000" b="1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7" name="Rectangle 131"/>
            <p:cNvSpPr>
              <a:spLocks noChangeArrowheads="1"/>
            </p:cNvSpPr>
            <p:nvPr/>
          </p:nvSpPr>
          <p:spPr bwMode="auto">
            <a:xfrm>
              <a:off x="389482" y="1521404"/>
              <a:ext cx="8365035" cy="1121649"/>
            </a:xfrm>
            <a:prstGeom prst="rect">
              <a:avLst/>
            </a:prstGeom>
            <a:noFill/>
            <a:ln w="28575" cmpd="thinThick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marL="342900" indent="-342900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Wingdings 2" panose="05020102010507070707" pitchFamily="18" charset="2"/>
                <a:buChar char="³"/>
                <a:defRPr/>
              </a:pPr>
              <a:r>
                <a:rPr lang="en-US" altLang="en-US" sz="2000" b="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Học</a:t>
              </a:r>
              <a:r>
                <a:rPr lang="en-US" altLang="en-US" sz="2000" b="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altLang="en-US" sz="2000" b="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bài</a:t>
              </a:r>
              <a:r>
                <a:rPr lang="en-US" altLang="en-US" sz="2000" b="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altLang="en-US" sz="2000" b="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và</a:t>
              </a:r>
              <a:r>
                <a:rPr lang="en-US" altLang="en-US" sz="2000" b="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altLang="en-US" sz="2000" b="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làm</a:t>
              </a:r>
              <a:r>
                <a:rPr lang="en-US" altLang="en-US" sz="2000" b="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altLang="en-US" sz="2000" b="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các</a:t>
              </a:r>
              <a:r>
                <a:rPr lang="en-US" altLang="en-US" sz="2000" b="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altLang="en-US" sz="2000" b="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bài</a:t>
              </a:r>
              <a:r>
                <a:rPr lang="en-US" altLang="en-US" sz="2000" b="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altLang="en-US" sz="2000" b="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tập</a:t>
              </a:r>
              <a:r>
                <a:rPr lang="en-US" altLang="en-US" sz="2000" b="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altLang="en-US" sz="2000" b="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trong</a:t>
              </a:r>
              <a:r>
                <a:rPr lang="en-US" altLang="en-US" sz="2000" b="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SBT.</a:t>
              </a:r>
            </a:p>
            <a:p>
              <a:pPr marL="342900" indent="-342900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Wingdings 2" panose="05020102010507070707" pitchFamily="18" charset="2"/>
                <a:buChar char="³"/>
                <a:defRPr/>
              </a:pPr>
              <a:r>
                <a:rPr lang="en-US" altLang="en-US" sz="2000" b="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Đọc</a:t>
              </a:r>
              <a:r>
                <a:rPr lang="en-US" altLang="en-US" sz="2000" b="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altLang="en-US" sz="2000" b="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trước</a:t>
              </a:r>
              <a:r>
                <a:rPr lang="en-US" altLang="en-US" sz="2000" b="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altLang="en-US" sz="2000" b="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bài</a:t>
              </a:r>
              <a:r>
                <a:rPr lang="en-US" altLang="en-US" sz="2000" b="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vi-VN" altLang="en-US" sz="2000" b="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10</a:t>
              </a:r>
              <a:r>
                <a:rPr lang="en-US" altLang="en-US" sz="2000" b="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: </a:t>
              </a:r>
              <a:r>
                <a:rPr lang="vi-VN" altLang="en-US" sz="2000" b="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Biên độ, tần số, độ cao và độ to của âm.</a:t>
              </a:r>
              <a:endParaRPr lang="en-US" altLang="en-US" sz="20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170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 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97169"/>
            <a:ext cx="9144000" cy="43439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249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en-US" sz="1800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0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" y="1"/>
            <a:ext cx="4561949" cy="590886"/>
          </a:xfrm>
          <a:prstGeom prst="rect">
            <a:avLst/>
          </a:prstGeom>
        </p:spPr>
        <p:txBody>
          <a:bodyPr wrap="square" lIns="68598" tIns="34299" rIns="68598" bIns="34299">
            <a:spAutoFit/>
          </a:bodyPr>
          <a:lstStyle/>
          <a:p>
            <a:pPr algn="just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1800" b="1" u="sng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</a:t>
            </a:r>
            <a:r>
              <a:rPr lang="vi-VN" sz="1800" b="1" u="sng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vi-VN" sz="1800" b="1" u="sng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SỰ TRUYỀN ÂM TRONG KHÔNG KHÍ</a:t>
            </a:r>
            <a:r>
              <a:rPr lang="en-US" sz="1800" b="1" u="sng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1800" u="sng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</a:pPr>
            <a:endParaRPr lang="en-US" sz="8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51463"/>
            <a:ext cx="5359036" cy="345947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r>
              <a:rPr lang="vi-VN" sz="1800" b="1" i="1" u="sng" dirty="0" smtClean="0">
                <a:latin typeface="Times New Roman" pitchFamily="18" charset="0"/>
                <a:cs typeface="Times New Roman" pitchFamily="18" charset="0"/>
              </a:rPr>
              <a:t>1.Tạo sóng âm</a:t>
            </a:r>
            <a:endParaRPr lang="en-US" sz="1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508" y="611102"/>
            <a:ext cx="4446061" cy="623266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>
              <a:buFontTx/>
              <a:buChar char="-"/>
            </a:pP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b="1" i="1" dirty="0" smtClean="0">
                <a:latin typeface="Times New Roman" pitchFamily="18" charset="0"/>
                <a:cs typeface="Times New Roman" pitchFamily="18" charset="0"/>
              </a:rPr>
              <a:t>Nguồn âm là gì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1800" b="1" i="1" dirty="0" smtClean="0">
                <a:latin typeface="Times New Roman" pitchFamily="18" charset="0"/>
                <a:cs typeface="Times New Roman" pitchFamily="18" charset="0"/>
              </a:rPr>
              <a:t> Đặc điểm của nguồn âm?</a:t>
            </a:r>
            <a:endParaRPr lang="en-US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1800" b="1" i="1" dirty="0" smtClean="0">
                <a:latin typeface="Times New Roman" pitchFamily="18" charset="0"/>
                <a:cs typeface="Times New Roman" pitchFamily="18" charset="0"/>
              </a:rPr>
              <a:t>ao động là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741086"/>
            <a:ext cx="313508" cy="438581"/>
          </a:xfrm>
          <a:prstGeom prst="rect">
            <a:avLst/>
          </a:prstGeom>
          <a:solidFill>
            <a:srgbClr val="FFFF00"/>
          </a:solidFill>
        </p:spPr>
        <p:txBody>
          <a:bodyPr wrap="square" lIns="68598" tIns="34299" rIns="68598" bIns="34299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50+ hình nền đàn Guitar cực đẹp cực nét cho máy tính và điện thoạ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9036" y="2576945"/>
            <a:ext cx="3283527" cy="219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ơi bán Âm Thoa giá rẻ, uy tín, chất lượng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8013" y="2576945"/>
            <a:ext cx="2872915" cy="219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Trống đỏ Dùi Trống Bằng Gỗ Minh Họa Hoạt Hình Minh Họa Nhạc Cụ PNG  , Minh Họa âm Nhạc, Dùi Trống Bằng Gỗ, Cụ PNG miễn phí tải tậ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90" y="2576945"/>
            <a:ext cx="1860261" cy="219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75459" y="545297"/>
            <a:ext cx="43023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b="1" i="1" u="sng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Trả lời:</a:t>
            </a:r>
          </a:p>
          <a:p>
            <a:r>
              <a:rPr lang="vi-VN" sz="1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Dao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6383" y="259971"/>
            <a:ext cx="5649821" cy="734065"/>
          </a:xfrm>
          <a:prstGeom prst="rect">
            <a:avLst/>
          </a:prstGeom>
        </p:spPr>
        <p:txBody>
          <a:bodyPr wrap="square" lIns="68598" tIns="34299" rIns="68598" bIns="34299">
            <a:spAutoFit/>
          </a:bodyPr>
          <a:lstStyle/>
          <a:p>
            <a:pPr algn="just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1800" b="1" i="1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Một viên bi được treo ở đầu sợi dây nhẹ, dao động như hình 9.3. Vị trí cân bằng của viên bi là vị trí nào?</a:t>
            </a:r>
            <a:endParaRPr lang="en-US" sz="1800" i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4C7E-8AD6-4FFB-B962-BA442D61CD24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15102" y="1518558"/>
            <a:ext cx="764177" cy="284448"/>
          </a:xfrm>
          <a:prstGeom prst="rect">
            <a:avLst/>
          </a:prstGeom>
          <a:solidFill>
            <a:schemeClr val="bg1"/>
          </a:solidFill>
        </p:spPr>
        <p:txBody>
          <a:bodyPr wrap="square" lIns="68598" tIns="34299" rIns="68598" bIns="34299" rtlCol="0">
            <a:spAutoFit/>
          </a:bodyPr>
          <a:lstStyle/>
          <a:p>
            <a:endParaRPr lang="en-US" dirty="0"/>
          </a:p>
        </p:txBody>
      </p:sp>
      <p:pic>
        <p:nvPicPr>
          <p:cNvPr id="2052" name="Picture 4" descr="Giải bài 9 Sự truyền âm | Giải khoa học tự nhiên 7 cánh diều - Tech12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8710" y="797170"/>
            <a:ext cx="2298090" cy="335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566" y="1660782"/>
            <a:ext cx="4863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lời:</a:t>
            </a:r>
          </a:p>
          <a:p>
            <a:r>
              <a:rPr lang="vi-VN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616" y="388662"/>
            <a:ext cx="313508" cy="438581"/>
          </a:xfrm>
          <a:prstGeom prst="rect">
            <a:avLst/>
          </a:prstGeom>
          <a:solidFill>
            <a:srgbClr val="FFFF00"/>
          </a:solidFill>
        </p:spPr>
        <p:txBody>
          <a:bodyPr wrap="square" lIns="68598" tIns="34299" rIns="68598" bIns="34299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4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302" y="2294"/>
            <a:ext cx="8951119" cy="981312"/>
          </a:xfrm>
          <a:prstGeom prst="rect">
            <a:avLst/>
          </a:prstGeom>
        </p:spPr>
        <p:txBody>
          <a:bodyPr wrap="square" lIns="68598" tIns="34299" rIns="68598" bIns="34299">
            <a:spAutoFit/>
          </a:bodyPr>
          <a:lstStyle/>
          <a:p>
            <a:pPr algn="just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</a:pPr>
            <a:r>
              <a:rPr lang="vi-VN" sz="1800" b="1" i="1" u="sng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</a:t>
            </a:r>
            <a:r>
              <a:rPr lang="vi-VN" sz="1800" b="1" i="1" u="sng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Sự truyền âm trong không khí</a:t>
            </a:r>
            <a:endParaRPr lang="en-US" sz="1800" i="1" u="sng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48F-6731-4636-913E-62DFF9DBABD3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uj3XPNFzPH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9969" y="1125415"/>
            <a:ext cx="8557846" cy="36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34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8F7C-4886-4F4C-8A50-32A7E73C8A2F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3576" y="187245"/>
            <a:ext cx="8746599" cy="992598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91" indent="-342991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91" indent="-342991">
              <a:buAutoNum type="arabicPeriod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3576" y="829812"/>
            <a:ext cx="8190486" cy="1649188"/>
          </a:xfrm>
          <a:prstGeom prst="rect">
            <a:avLst/>
          </a:prstGeom>
        </p:spPr>
        <p:txBody>
          <a:bodyPr wrap="square" lIns="68598" tIns="34299" rIns="68598" bIns="34299">
            <a:spAutoFit/>
          </a:bodyPr>
          <a:lstStyle/>
          <a:p>
            <a:pPr marL="214370" indent="-214370" algn="just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2000" b="1" i="1" u="sng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Trả</a:t>
            </a:r>
            <a:r>
              <a:rPr lang="en-US" sz="2000" b="1" i="1" u="sng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lời</a:t>
            </a:r>
            <a:r>
              <a:rPr lang="vi-VN" sz="2000" i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</a:p>
          <a:p>
            <a:pPr marL="214370" indent="-214370" algn="just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</a:pP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14370" indent="-214370" algn="just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</a:pP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576" y="187245"/>
            <a:ext cx="313508" cy="438581"/>
          </a:xfrm>
          <a:prstGeom prst="rect">
            <a:avLst/>
          </a:prstGeom>
          <a:solidFill>
            <a:srgbClr val="FFFF00"/>
          </a:solidFill>
        </p:spPr>
        <p:txBody>
          <a:bodyPr wrap="square" lIns="68598" tIns="34299" rIns="68598" bIns="34299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3725" y="1722533"/>
            <a:ext cx="8608979" cy="1614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ÀI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09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SỰ TRUYỀN ÂM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lvl="0" algn="ctr" defTabSz="91440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2)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82268" y="1722533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0234" y="1722533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1733550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 defTabSz="914400">
              <a:spcBef>
                <a:spcPct val="0"/>
              </a:spcBef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39" y="146985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8F7C-4886-4F4C-8A50-32A7E73C8A2F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Giải bài 9 Sự truyền âm | Giải khoa học tự nhiên 7 cánh diều - Tech12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435510"/>
            <a:ext cx="8028039" cy="186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961" y="717405"/>
            <a:ext cx="8028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Môi trường truyền âm là gì? Sự truyền âm trong chất rắn, chất lỏng, chất  khí và vận tốc truyền âm - Vật lý 7 bài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496" y="3490003"/>
            <a:ext cx="3837039" cy="15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iao nhận vận chuyển Door to Door | LE QUAN LOGIST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3445" y="3490003"/>
            <a:ext cx="3411794" cy="159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058" y="373126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8F7C-4886-4F4C-8A50-32A7E73C8A2F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rjf8cuxefV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474839"/>
            <a:ext cx="8003458" cy="329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7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461</Words>
  <PresentationFormat>On-screen Show (16:9)</PresentationFormat>
  <Paragraphs>85</Paragraphs>
  <Slides>18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Sự truyền âm trong chất rắn và chất lỏng 1. Sự truyền âm trong chất rắn </vt:lpstr>
      <vt:lpstr>2. Sự truyền âm trong chất lỏng - Âm truyền được trong môi trường chất lỏng. - Ví dụ: người chăn nuôi khi cho cá ăn thường gõ vào thuyền gọi cá, chứng tỏ âm gõ truyền vào nước đến tai cá. </vt:lpstr>
      <vt:lpstr>     *Kết luận chung về sự truyền âm:  - Âm truyền được trong các chất rắn, lỏng, khí, âm không truyền được trong chân không.  - Sự dao động của nguồn âmđã làm lan truyền sự nén, giãn không khí, tức làm lan truyền âm từ nguồn âm ra xung quanh.</vt:lpstr>
      <vt:lpstr>Trò chơi: “giải cứu ếch xanh” </vt:lpstr>
      <vt:lpstr>PowerPoint Presentation</vt:lpstr>
      <vt:lpstr>PowerPoint Presentation</vt:lpstr>
      <vt:lpstr>PowerPoint Presentation</vt:lpstr>
      <vt:lpstr>Vận dụng</vt:lpstr>
      <vt:lpstr>QUAN SÁT CÁC THÍ NGHIỆM SAU Thí nghiệm 1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2022-08-16T05:15:31Z</dcterms:created>
  <dcterms:modified xsi:type="dcterms:W3CDTF">2022-08-16T05:15:45Z</dcterms:modified>
</cp:coreProperties>
</file>