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3" r:id="rId2"/>
    <p:sldId id="292" r:id="rId3"/>
    <p:sldId id="285" r:id="rId4"/>
    <p:sldId id="286" r:id="rId5"/>
    <p:sldId id="287" r:id="rId6"/>
    <p:sldId id="288" r:id="rId7"/>
    <p:sldId id="289" r:id="rId8"/>
    <p:sldId id="290" r:id="rId9"/>
    <p:sldId id="299" r:id="rId10"/>
    <p:sldId id="300" r:id="rId11"/>
    <p:sldId id="291" r:id="rId12"/>
    <p:sldId id="301" r:id="rId13"/>
    <p:sldId id="302" r:id="rId14"/>
    <p:sldId id="304" r:id="rId15"/>
    <p:sldId id="305" r:id="rId16"/>
    <p:sldId id="281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315"/>
    <a:srgbClr val="0033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0" autoAdjust="0"/>
    <p:restoredTop sz="93402" autoAdjust="0"/>
  </p:normalViewPr>
  <p:slideViewPr>
    <p:cSldViewPr snapToGrid="0">
      <p:cViewPr varScale="1">
        <p:scale>
          <a:sx n="63" d="100"/>
          <a:sy n="63" d="100"/>
        </p:scale>
        <p:origin x="7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E1838-0877-4346-BE70-1FE8525C7F7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0DB2B-5556-4AA2-BECF-D8789B14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0DB2B-5556-4AA2-BECF-D8789B14F8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7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0DB2B-5556-4AA2-BECF-D8789B14F8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59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0DB2B-5556-4AA2-BECF-D8789B14F8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4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6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3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4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5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0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7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5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6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E0C2-336D-42B4-AFBB-0EF40970B86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5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4E0C2-336D-42B4-AFBB-0EF40970B86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3E3F3-5313-43EF-89B2-B813A9D1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3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oleObject" Target="../embeddings/oleObject42.bin"/><Relationship Id="rId3" Type="http://schemas.openxmlformats.org/officeDocument/2006/relationships/image" Target="../media/image46.png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png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48.wmf"/><Relationship Id="rId15" Type="http://schemas.openxmlformats.org/officeDocument/2006/relationships/image" Target="../media/image54.png"/><Relationship Id="rId10" Type="http://schemas.openxmlformats.org/officeDocument/2006/relationships/image" Target="../media/image50.emf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46.bin"/><Relationship Id="rId3" Type="http://schemas.openxmlformats.org/officeDocument/2006/relationships/image" Target="../media/image33.png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17.png"/><Relationship Id="rId10" Type="http://schemas.openxmlformats.org/officeDocument/2006/relationships/image" Target="../media/image56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33.png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61.wmf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49.bin"/><Relationship Id="rId4" Type="http://schemas.openxmlformats.org/officeDocument/2006/relationships/image" Target="../media/image34.png"/><Relationship Id="rId9" Type="http://schemas.openxmlformats.org/officeDocument/2006/relationships/image" Target="../media/image6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67.w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57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52.bin"/><Relationship Id="rId5" Type="http://schemas.openxmlformats.org/officeDocument/2006/relationships/image" Target="../media/image34.png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33.png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65.wmf"/><Relationship Id="rId22" Type="http://schemas.openxmlformats.org/officeDocument/2006/relationships/image" Target="../media/image6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2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png"/><Relationship Id="rId11" Type="http://schemas.openxmlformats.org/officeDocument/2006/relationships/image" Target="../media/image74.png"/><Relationship Id="rId5" Type="http://schemas.openxmlformats.org/officeDocument/2006/relationships/image" Target="../media/image34.png"/><Relationship Id="rId15" Type="http://schemas.openxmlformats.org/officeDocument/2006/relationships/image" Target="../media/image73.wmf"/><Relationship Id="rId10" Type="http://schemas.openxmlformats.org/officeDocument/2006/relationships/image" Target="../media/image71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59.bin"/><Relationship Id="rId14" Type="http://schemas.openxmlformats.org/officeDocument/2006/relationships/oleObject" Target="../embeddings/oleObject6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76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7.png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.png"/><Relationship Id="rId11" Type="http://schemas.openxmlformats.org/officeDocument/2006/relationships/image" Target="../media/image75.emf"/><Relationship Id="rId5" Type="http://schemas.openxmlformats.org/officeDocument/2006/relationships/image" Target="../media/image34.png"/><Relationship Id="rId10" Type="http://schemas.openxmlformats.org/officeDocument/2006/relationships/oleObject" Target="../embeddings/oleObject63.bin"/><Relationship Id="rId4" Type="http://schemas.openxmlformats.org/officeDocument/2006/relationships/image" Target="../media/image33.png"/><Relationship Id="rId9" Type="http://schemas.openxmlformats.org/officeDocument/2006/relationships/image" Target="../media/image7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image" Target="../media/image9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3.wmf"/><Relationship Id="rId5" Type="http://schemas.openxmlformats.org/officeDocument/2006/relationships/image" Target="../media/image17.png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0.wmf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4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18.wmf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26.bin"/><Relationship Id="rId3" Type="http://schemas.openxmlformats.org/officeDocument/2006/relationships/image" Target="../media/image33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8.wmf"/><Relationship Id="rId5" Type="http://schemas.openxmlformats.org/officeDocument/2006/relationships/image" Target="../media/image17.png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32.wmf"/><Relationship Id="rId4" Type="http://schemas.openxmlformats.org/officeDocument/2006/relationships/image" Target="../media/image34.png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9.wmf"/><Relationship Id="rId3" Type="http://schemas.openxmlformats.org/officeDocument/2006/relationships/image" Target="../media/image25.pn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25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577" y="3648108"/>
            <a:ext cx="1278980" cy="103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8727" y="3247998"/>
            <a:ext cx="659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>
                <a:solidFill>
                  <a:srgbClr val="213315"/>
                </a:solidFill>
              </a:rPr>
              <a:t>VECTƠ VÀ HỆ TRỤC TOẠ ĐỘ TRONG KHÔNG GIAN.</a:t>
            </a:r>
            <a:endParaRPr lang="en-US" sz="2000">
              <a:solidFill>
                <a:srgbClr val="21331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697" y="2353947"/>
            <a:ext cx="5425910" cy="109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5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467" y="66293"/>
            <a:ext cx="12051299" cy="1777207"/>
            <a:chOff x="156614" y="172819"/>
            <a:chExt cx="9443189" cy="1396750"/>
          </a:xfrm>
        </p:grpSpPr>
        <p:sp>
          <p:nvSpPr>
            <p:cNvPr id="5" name="Rounded Rectangle 4"/>
            <p:cNvSpPr/>
            <p:nvPr/>
          </p:nvSpPr>
          <p:spPr>
            <a:xfrm>
              <a:off x="689429" y="175686"/>
              <a:ext cx="8910374" cy="1393883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FFE5D8">
                    <a:shade val="30000"/>
                    <a:satMod val="115000"/>
                  </a:srgbClr>
                </a:gs>
                <a:gs pos="31000">
                  <a:srgbClr val="FFE5D8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74090" y="172819"/>
              <a:ext cx="1376986" cy="1396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56614" y="209667"/>
              <a:ext cx="1284471" cy="1307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4281" y="542695"/>
              <a:ext cx="1131985" cy="65310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2.36</a:t>
              </a:r>
              <a:endParaRPr lang="en-US" sz="4800" b="1" cap="none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06" y="386108"/>
            <a:ext cx="1371719" cy="3901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825368" y="334350"/>
            <a:ext cx="10122786" cy="494974"/>
            <a:chOff x="2196595" y="2282281"/>
            <a:chExt cx="10122786" cy="494974"/>
          </a:xfrm>
        </p:grpSpPr>
        <p:sp>
          <p:nvSpPr>
            <p:cNvPr id="4" name="Rectangle 3"/>
            <p:cNvSpPr/>
            <p:nvPr/>
          </p:nvSpPr>
          <p:spPr>
            <a:xfrm>
              <a:off x="2196595" y="2304323"/>
              <a:ext cx="970189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/>
                <a:t>Cho tứ diện </a:t>
              </a:r>
              <a:r>
                <a:rPr 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ABCD,</a:t>
              </a:r>
              <a:r>
                <a:rPr lang="en-US" sz="2400"/>
                <a:t> </a:t>
              </a:r>
              <a:r>
                <a:rPr lang="en-US" sz="2400" b="1"/>
                <a:t>lấy hai điểm </a:t>
              </a:r>
              <a:r>
                <a:rPr 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M, N </a:t>
              </a:r>
              <a:r>
                <a:rPr lang="en-US" sz="2400" b="1"/>
                <a:t>thoả mãn</a:t>
              </a:r>
              <a:r>
                <a:rPr lang="en-US" sz="2400"/>
                <a:t>                 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5488047"/>
                </p:ext>
              </p:extLst>
            </p:nvPr>
          </p:nvGraphicFramePr>
          <p:xfrm>
            <a:off x="8953558" y="2282281"/>
            <a:ext cx="3365823" cy="494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9" name="Equation" r:id="rId4" imgW="1726920" imgH="253800" progId="Equation.DSMT4">
                    <p:embed/>
                  </p:oleObj>
                </mc:Choice>
                <mc:Fallback>
                  <p:oleObj name="Equation" r:id="rId4" imgW="17269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953558" y="2282281"/>
                          <a:ext cx="3365823" cy="4949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82156" y="881082"/>
                <a:ext cx="4932761" cy="509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Hãy biểu diễn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MN</m:t>
                        </m:r>
                      </m:e>
                    </m:acc>
                  </m:oMath>
                </a14:m>
                <a:r>
                  <a:rPr lang="en-US" sz="2400"/>
                  <a:t> </a:t>
                </a:r>
                <a:r>
                  <a:rPr lang="en-US" sz="2400" b="1"/>
                  <a:t>theo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AD</m:t>
                        </m:r>
                      </m:e>
                    </m:acc>
                  </m:oMath>
                </a14:m>
                <a:r>
                  <a:rPr lang="en-US" sz="2400"/>
                  <a:t> </a:t>
                </a:r>
                <a:r>
                  <a:rPr lang="en-US" sz="2400" b="1"/>
                  <a:t>và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40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156" y="881082"/>
                <a:ext cx="4932761" cy="509755"/>
              </a:xfrm>
              <a:prstGeom prst="rect">
                <a:avLst/>
              </a:prstGeom>
              <a:blipFill>
                <a:blip r:embed="rId6"/>
                <a:stretch>
                  <a:fillRect l="-1978" r="-1360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597505"/>
              </p:ext>
            </p:extLst>
          </p:nvPr>
        </p:nvGraphicFramePr>
        <p:xfrm>
          <a:off x="2261265" y="2484196"/>
          <a:ext cx="6360418" cy="42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" name="Equation" r:id="rId7" imgW="3263951" imgH="219126" progId="Equation.DSMT4">
                  <p:embed/>
                </p:oleObj>
              </mc:Choice>
              <mc:Fallback>
                <p:oleObj name="Equation" r:id="rId7" imgW="3263951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61265" y="2484196"/>
                        <a:ext cx="6360418" cy="426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67181"/>
              </p:ext>
            </p:extLst>
          </p:nvPr>
        </p:nvGraphicFramePr>
        <p:xfrm>
          <a:off x="5445328" y="2955704"/>
          <a:ext cx="2669768" cy="42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" name="Equation" r:id="rId9" imgW="1370320" imgH="219126" progId="Equation.DSMT4">
                  <p:embed/>
                </p:oleObj>
              </mc:Choice>
              <mc:Fallback>
                <p:oleObj name="Equation" r:id="rId9" imgW="1370320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45328" y="2955704"/>
                        <a:ext cx="2669768" cy="426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227126"/>
              </p:ext>
            </p:extLst>
          </p:nvPr>
        </p:nvGraphicFramePr>
        <p:xfrm>
          <a:off x="2440455" y="3576804"/>
          <a:ext cx="77231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" name="Equation" r:id="rId11" imgW="3962160" imgH="304560" progId="Equation.DSMT4">
                  <p:embed/>
                </p:oleObj>
              </mc:Choice>
              <mc:Fallback>
                <p:oleObj name="Equation" r:id="rId11" imgW="39621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40455" y="3576804"/>
                        <a:ext cx="772318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812463"/>
              </p:ext>
            </p:extLst>
          </p:nvPr>
        </p:nvGraphicFramePr>
        <p:xfrm>
          <a:off x="5441474" y="4260241"/>
          <a:ext cx="28225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Equation" r:id="rId13" imgW="1447560" imgH="393480" progId="Equation.DSMT4">
                  <p:embed/>
                </p:oleObj>
              </mc:Choice>
              <mc:Fallback>
                <p:oleObj name="Equation" r:id="rId13" imgW="1447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41474" y="4260241"/>
                        <a:ext cx="282257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9822" y="2047178"/>
            <a:ext cx="1298561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04941" flipH="1">
            <a:off x="-800107" y="244175"/>
            <a:ext cx="2291371" cy="145097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1575" y="57489"/>
            <a:ext cx="11387497" cy="1721209"/>
          </a:xfrm>
          <a:prstGeom prst="roundRect">
            <a:avLst>
              <a:gd name="adj" fmla="val 9218"/>
            </a:avLst>
          </a:prstGeom>
          <a:gradFill flip="none" rotWithShape="1">
            <a:gsLst>
              <a:gs pos="0">
                <a:srgbClr val="CDE0C9">
                  <a:shade val="30000"/>
                  <a:satMod val="115000"/>
                </a:srgbClr>
              </a:gs>
              <a:gs pos="35000">
                <a:srgbClr val="CDE0C9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6255" y="39928"/>
            <a:ext cx="1633016" cy="1738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102895"/>
            <a:ext cx="1661530" cy="15905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5061" y="502804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8" y="392581"/>
            <a:ext cx="1369731" cy="3901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015" y="1979675"/>
            <a:ext cx="1298561" cy="310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57075" y="258466"/>
                <a:ext cx="10148711" cy="1279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400" b="1"/>
                  <a:t>Cho hình hộp </a:t>
                </a:r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ABCD.A'B'C'D', </a:t>
                </a:r>
                <a:r>
                  <a:rPr lang="en-US" sz="2400" b="1"/>
                  <a:t>gọi </a:t>
                </a:r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/>
                  <a:t> là trọng tâm của tam giác </a:t>
                </a:r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BDA'.</a:t>
                </a:r>
              </a:p>
              <a:p>
                <a:r>
                  <a:rPr lang="en-US" sz="2400" b="1"/>
                  <a:t>   a) Biểu diễn</a:t>
                </a:r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AG</m:t>
                        </m:r>
                      </m:e>
                    </m:acc>
                  </m:oMath>
                </a14:m>
                <a:r>
                  <a:rPr lang="en-US" sz="2400" b="1"/>
                  <a:t> theo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AD</m:t>
                        </m:r>
                      </m:e>
                    </m:acc>
                  </m:oMath>
                </a14:m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/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AA</m:t>
                        </m:r>
                      </m:e>
                    </m:acc>
                  </m:oMath>
                </a14:m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b="1"/>
                  <a:t>   b) Từ câu a, hãy chứng tỏ ba điểm </a:t>
                </a:r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G </a:t>
                </a:r>
                <a:r>
                  <a:rPr lang="en-US" sz="2400" b="1"/>
                  <a:t>và </a:t>
                </a:r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C' </a:t>
                </a:r>
                <a:r>
                  <a:rPr lang="en-US" sz="2400" b="1"/>
                  <a:t>thẳng hàng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75" y="258466"/>
                <a:ext cx="10148711" cy="1279389"/>
              </a:xfrm>
              <a:prstGeom prst="rect">
                <a:avLst/>
              </a:prstGeom>
              <a:blipFill>
                <a:blip r:embed="rId6"/>
                <a:stretch>
                  <a:fillRect l="-781" t="-3810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765950"/>
              </p:ext>
            </p:extLst>
          </p:nvPr>
        </p:nvGraphicFramePr>
        <p:xfrm>
          <a:off x="2038052" y="2426880"/>
          <a:ext cx="27479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" name="Equation" r:id="rId7" imgW="1409400" imgH="241200" progId="Equation.DSMT4">
                  <p:embed/>
                </p:oleObj>
              </mc:Choice>
              <mc:Fallback>
                <p:oleObj name="Equation" r:id="rId7" imgW="1409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38052" y="2426880"/>
                        <a:ext cx="2747963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302331"/>
              </p:ext>
            </p:extLst>
          </p:nvPr>
        </p:nvGraphicFramePr>
        <p:xfrm>
          <a:off x="4786015" y="2413429"/>
          <a:ext cx="46275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" name="Equation" r:id="rId9" imgW="2374560" imgH="215640" progId="Equation.DSMT4">
                  <p:embed/>
                </p:oleObj>
              </mc:Choice>
              <mc:Fallback>
                <p:oleObj name="Equation" r:id="rId9" imgW="23745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86015" y="2413429"/>
                        <a:ext cx="4627563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88239"/>
              </p:ext>
            </p:extLst>
          </p:nvPr>
        </p:nvGraphicFramePr>
        <p:xfrm>
          <a:off x="4786015" y="2948963"/>
          <a:ext cx="34893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2" name="Equation" r:id="rId11" imgW="1790640" imgH="393480" progId="Equation.DSMT4">
                  <p:embed/>
                </p:oleObj>
              </mc:Choice>
              <mc:Fallback>
                <p:oleObj name="Equation" r:id="rId11" imgW="1790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86015" y="2948963"/>
                        <a:ext cx="3489325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905398"/>
              </p:ext>
            </p:extLst>
          </p:nvPr>
        </p:nvGraphicFramePr>
        <p:xfrm>
          <a:off x="3795470" y="4340335"/>
          <a:ext cx="44291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" name="Equation" r:id="rId13" imgW="2273040" imgH="215640" progId="Equation.DSMT4">
                  <p:embed/>
                </p:oleObj>
              </mc:Choice>
              <mc:Fallback>
                <p:oleObj name="Equation" r:id="rId13" imgW="22730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95470" y="4340335"/>
                        <a:ext cx="442912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154784" y="4889722"/>
            <a:ext cx="3859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cs typeface="Times New Roman" panose="02020603050405020304" pitchFamily="18" charset="0"/>
              </a:rPr>
              <a:t>Vậy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A, G </a:t>
            </a:r>
            <a:r>
              <a:rPr lang="en-US" sz="2400" b="1"/>
              <a:t>và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C' </a:t>
            </a:r>
            <a:r>
              <a:rPr lang="en-US" sz="2400" b="1"/>
              <a:t>thẳng hàng</a:t>
            </a:r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2038052" y="3715726"/>
            <a:ext cx="7109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/>
              <a:t>Theo câu a, và theo quy tắc hình hộp thì </a:t>
            </a:r>
          </a:p>
        </p:txBody>
      </p:sp>
    </p:spTree>
    <p:extLst>
      <p:ext uri="{BB962C8B-B14F-4D97-AF65-F5344CB8AC3E}">
        <p14:creationId xmlns:p14="http://schemas.microsoft.com/office/powerpoint/2010/main" val="38181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04941" flipH="1">
            <a:off x="-574629" y="389921"/>
            <a:ext cx="2291371" cy="145097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66419" y="57489"/>
            <a:ext cx="11480425" cy="1721209"/>
          </a:xfrm>
          <a:prstGeom prst="roundRect">
            <a:avLst>
              <a:gd name="adj" fmla="val 9218"/>
            </a:avLst>
          </a:prstGeom>
          <a:gradFill flip="none" rotWithShape="1">
            <a:gsLst>
              <a:gs pos="0">
                <a:srgbClr val="CDE0C9">
                  <a:shade val="30000"/>
                  <a:satMod val="115000"/>
                </a:srgbClr>
              </a:gs>
              <a:gs pos="35000">
                <a:srgbClr val="CDE0C9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6255" y="39928"/>
            <a:ext cx="1633016" cy="1738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102895"/>
            <a:ext cx="1661530" cy="15905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155" y="587670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8" y="392581"/>
            <a:ext cx="1369731" cy="3901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719" y="1812558"/>
            <a:ext cx="1298561" cy="3109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5526" y="113331"/>
            <a:ext cx="104091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400" b="1"/>
              <a:t>Trong không gian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Oxyz,</a:t>
            </a:r>
            <a:r>
              <a:rPr lang="vi-VN" sz="2400" b="1"/>
              <a:t> cho các điểm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(2; -1; 3),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(1; 1; -1)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(-1; 0; 2).</a:t>
            </a:r>
          </a:p>
          <a:p>
            <a:r>
              <a:rPr lang="en-US" sz="2400" b="1"/>
              <a:t>    </a:t>
            </a:r>
            <a:r>
              <a:rPr lang="vi-VN" sz="2400" b="1"/>
              <a:t>a) Tìm toạ độ trọng tâm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b="1"/>
              <a:t> của tam giác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ABC.</a:t>
            </a:r>
          </a:p>
          <a:p>
            <a:r>
              <a:rPr lang="en-US" sz="2400" b="1"/>
              <a:t>    </a:t>
            </a:r>
            <a:r>
              <a:rPr lang="vi-VN" sz="2400" b="1"/>
              <a:t>b) Tìm toạ độ điểm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vi-VN" sz="2400" b="1"/>
              <a:t>thuộc trục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Oz </a:t>
            </a:r>
            <a:r>
              <a:rPr lang="vi-VN" sz="2400" b="1"/>
              <a:t>sao cho đường thẳng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BM </a:t>
            </a:r>
            <a:r>
              <a:rPr lang="vi-VN" sz="2400" b="1"/>
              <a:t>vuông</a:t>
            </a:r>
            <a:endParaRPr lang="en-US" sz="2400" b="1"/>
          </a:p>
          <a:p>
            <a:r>
              <a:rPr lang="vi-VN" sz="2400" b="1"/>
              <a:t> </a:t>
            </a:r>
            <a:r>
              <a:rPr lang="en-US" sz="2400" b="1"/>
              <a:t>       </a:t>
            </a:r>
            <a:r>
              <a:rPr lang="vi-VN" sz="2400" b="1"/>
              <a:t>góc với đường thẳng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1674" y="2567001"/>
            <a:ext cx="1511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a) Ta có: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970068"/>
              </p:ext>
            </p:extLst>
          </p:nvPr>
        </p:nvGraphicFramePr>
        <p:xfrm>
          <a:off x="3437195" y="2418761"/>
          <a:ext cx="1614854" cy="8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1" name="Equation" r:id="rId6" imgW="827947" imgH="437892" progId="Equation.DSMT4">
                  <p:embed/>
                </p:oleObj>
              </mc:Choice>
              <mc:Fallback>
                <p:oleObj name="Equation" r:id="rId6" imgW="827947" imgH="4378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37195" y="2418761"/>
                        <a:ext cx="1614854" cy="8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031674" y="3420833"/>
            <a:ext cx="8749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b) Vì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/>
              <a:t> thuộc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Oz</a:t>
            </a:r>
            <a:r>
              <a:rPr lang="en-US" sz="2400" b="1"/>
              <a:t> nên toạ độ của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b="1"/>
              <a:t>có dạng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(0; 0; t). </a:t>
            </a:r>
            <a:r>
              <a:rPr lang="en-US" sz="2400" b="1"/>
              <a:t>Suy ra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810604"/>
              </p:ext>
            </p:extLst>
          </p:nvPr>
        </p:nvGraphicFramePr>
        <p:xfrm>
          <a:off x="2390144" y="4038203"/>
          <a:ext cx="2465590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Equation" r:id="rId8" imgW="1265658" imgH="256906" progId="Equation.DSMT4">
                  <p:embed/>
                </p:oleObj>
              </mc:Choice>
              <mc:Fallback>
                <p:oleObj name="Equation" r:id="rId8" imgW="1265658" imgH="256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90144" y="4038203"/>
                        <a:ext cx="2465590" cy="50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005681"/>
              </p:ext>
            </p:extLst>
          </p:nvPr>
        </p:nvGraphicFramePr>
        <p:xfrm>
          <a:off x="4855734" y="4030738"/>
          <a:ext cx="5172479" cy="42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" name="Equation" r:id="rId10" imgW="2654280" imgH="215640" progId="Equation.DSMT4">
                  <p:embed/>
                </p:oleObj>
              </mc:Choice>
              <mc:Fallback>
                <p:oleObj name="Equation" r:id="rId10" imgW="26542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55734" y="4030738"/>
                        <a:ext cx="5172479" cy="420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450403" y="4683895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Vậy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(0; 0; 1).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850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04941" flipH="1">
            <a:off x="-574629" y="389921"/>
            <a:ext cx="2291371" cy="145097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1574" y="183270"/>
            <a:ext cx="11387497" cy="1721209"/>
          </a:xfrm>
          <a:prstGeom prst="roundRect">
            <a:avLst>
              <a:gd name="adj" fmla="val 9218"/>
            </a:avLst>
          </a:prstGeom>
          <a:gradFill flip="none" rotWithShape="1">
            <a:gsLst>
              <a:gs pos="0">
                <a:srgbClr val="CDE0C9">
                  <a:shade val="30000"/>
                  <a:satMod val="115000"/>
                </a:srgbClr>
              </a:gs>
              <a:gs pos="35000">
                <a:srgbClr val="CDE0C9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126254" y="165709"/>
            <a:ext cx="1633016" cy="1738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1" y="228676"/>
            <a:ext cx="1661530" cy="15905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154" y="713451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97" y="518362"/>
            <a:ext cx="1369731" cy="3901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957" y="2117812"/>
            <a:ext cx="1298561" cy="3109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6148" y="443709"/>
            <a:ext cx="9875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/>
              <a:t>Trong không gian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xyz,</a:t>
            </a:r>
            <a:r>
              <a:rPr lang="en-US" sz="2400" b="1" i="1"/>
              <a:t> </a:t>
            </a:r>
            <a:r>
              <a:rPr lang="en-US" sz="2400" b="1"/>
              <a:t>cho hình hộp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OABC. O'A'B'C' </a:t>
            </a:r>
            <a:r>
              <a:rPr lang="en-US" sz="2400" b="1"/>
              <a:t>và các điểm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(2; 3; 1),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(-1; 2; 3) </a:t>
            </a:r>
            <a:r>
              <a:rPr lang="en-US" sz="2400" b="1"/>
              <a:t>và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'(1; −2; 2). </a:t>
            </a:r>
            <a:r>
              <a:rPr lang="en-US" sz="2400" b="1"/>
              <a:t>Tìm toạ độ các đỉnh còn lại của hình hộp.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099223"/>
              </p:ext>
            </p:extLst>
          </p:nvPr>
        </p:nvGraphicFramePr>
        <p:xfrm>
          <a:off x="1109134" y="2606662"/>
          <a:ext cx="475138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5" name="Equation" r:id="rId7" imgW="2438280" imgH="266400" progId="Equation.DSMT4">
                  <p:embed/>
                </p:oleObj>
              </mc:Choice>
              <mc:Fallback>
                <p:oleObj name="Equation" r:id="rId7" imgW="2438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9134" y="2606662"/>
                        <a:ext cx="4751388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236884"/>
              </p:ext>
            </p:extLst>
          </p:nvPr>
        </p:nvGraphicFramePr>
        <p:xfrm>
          <a:off x="5855759" y="2641587"/>
          <a:ext cx="49006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Equation" r:id="rId9" imgW="2514600" imgH="266400" progId="Equation.DSMT4">
                  <p:embed/>
                </p:oleObj>
              </mc:Choice>
              <mc:Fallback>
                <p:oleObj name="Equation" r:id="rId9" imgW="2514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55759" y="2641587"/>
                        <a:ext cx="4900613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398582"/>
              </p:ext>
            </p:extLst>
          </p:nvPr>
        </p:nvGraphicFramePr>
        <p:xfrm>
          <a:off x="1059922" y="3162286"/>
          <a:ext cx="51228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name="Equation" r:id="rId11" imgW="2628720" imgH="266400" progId="Equation.DSMT4">
                  <p:embed/>
                </p:oleObj>
              </mc:Choice>
              <mc:Fallback>
                <p:oleObj name="Equation" r:id="rId11" imgW="26287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59922" y="3162286"/>
                        <a:ext cx="5122862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512075"/>
              </p:ext>
            </p:extLst>
          </p:nvPr>
        </p:nvGraphicFramePr>
        <p:xfrm>
          <a:off x="6154209" y="3224199"/>
          <a:ext cx="574198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" name="Equation" r:id="rId13" imgW="2946240" imgH="266400" progId="Equation.DSMT4">
                  <p:embed/>
                </p:oleObj>
              </mc:Choice>
              <mc:Fallback>
                <p:oleObj name="Equation" r:id="rId13" imgW="29462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54209" y="3224199"/>
                        <a:ext cx="5741988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082A66D1-9607-4DB2-9660-1F110A45AEDF}"/>
              </a:ext>
            </a:extLst>
          </p:cNvPr>
          <p:cNvGrpSpPr/>
          <p:nvPr/>
        </p:nvGrpSpPr>
        <p:grpSpPr>
          <a:xfrm>
            <a:off x="0" y="4264980"/>
            <a:ext cx="12099072" cy="1738770"/>
            <a:chOff x="0" y="4264980"/>
            <a:chExt cx="12099072" cy="1738770"/>
          </a:xfrm>
        </p:grpSpPr>
        <p:sp>
          <p:nvSpPr>
            <p:cNvPr id="37" name="Oval 36"/>
            <p:cNvSpPr/>
            <p:nvPr/>
          </p:nvSpPr>
          <p:spPr>
            <a:xfrm>
              <a:off x="126255" y="4264980"/>
              <a:ext cx="1633016" cy="1738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7B8DCAE-0B45-4D35-A6DD-5846C2C5EE5B}"/>
                </a:ext>
              </a:extLst>
            </p:cNvPr>
            <p:cNvGrpSpPr/>
            <p:nvPr/>
          </p:nvGrpSpPr>
          <p:grpSpPr>
            <a:xfrm>
              <a:off x="0" y="4282541"/>
              <a:ext cx="12099072" cy="1721209"/>
              <a:chOff x="0" y="4282541"/>
              <a:chExt cx="12099072" cy="1721209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711575" y="4282541"/>
                <a:ext cx="11387497" cy="1721209"/>
              </a:xfrm>
              <a:prstGeom prst="roundRect">
                <a:avLst>
                  <a:gd name="adj" fmla="val 9218"/>
                </a:avLst>
              </a:prstGeom>
              <a:gradFill flip="none" rotWithShape="1">
                <a:gsLst>
                  <a:gs pos="0">
                    <a:srgbClr val="CDE0C9">
                      <a:shade val="30000"/>
                      <a:satMod val="115000"/>
                    </a:srgbClr>
                  </a:gs>
                  <a:gs pos="35000">
                    <a:srgbClr val="CDE0C9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0" y="4327947"/>
                <a:ext cx="1661530" cy="15905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186368" y="4812722"/>
              <a:ext cx="133312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2.40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898" y="4617633"/>
              <a:ext cx="1369731" cy="390178"/>
            </a:xfrm>
            <a:prstGeom prst="rect">
              <a:avLst/>
            </a:prstGeom>
          </p:spPr>
        </p:pic>
      </p:grpSp>
      <p:sp>
        <p:nvSpPr>
          <p:cNvPr id="43" name="Rectangle 42"/>
          <p:cNvSpPr/>
          <p:nvPr/>
        </p:nvSpPr>
        <p:spPr>
          <a:xfrm>
            <a:off x="1835552" y="4386800"/>
            <a:ext cx="9875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/>
              <a:t>Trong không gian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xyz,</a:t>
            </a:r>
            <a:r>
              <a:rPr lang="en-US" sz="2400" b="1" i="1"/>
              <a:t> </a:t>
            </a:r>
            <a:r>
              <a:rPr lang="en-US" sz="2400" b="1"/>
              <a:t>cho 2 vectơ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932735"/>
              </p:ext>
            </p:extLst>
          </p:nvPr>
        </p:nvGraphicFramePr>
        <p:xfrm>
          <a:off x="7476781" y="4344344"/>
          <a:ext cx="3756184" cy="546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" name="Equation" r:id="rId15" imgW="1752480" imgH="266400" progId="Equation.DSMT4">
                  <p:embed/>
                </p:oleObj>
              </mc:Choice>
              <mc:Fallback>
                <p:oleObj name="Equation" r:id="rId15" imgW="1752480" imgH="266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76781" y="4344344"/>
                        <a:ext cx="3756184" cy="546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596481"/>
              </p:ext>
            </p:extLst>
          </p:nvPr>
        </p:nvGraphicFramePr>
        <p:xfrm>
          <a:off x="2268151" y="5114729"/>
          <a:ext cx="2252133" cy="494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" name="Equation" r:id="rId17" imgW="1155600" imgH="253800" progId="Equation.DSMT4">
                  <p:embed/>
                </p:oleObj>
              </mc:Choice>
              <mc:Fallback>
                <p:oleObj name="Equation" r:id="rId17" imgW="1155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68151" y="5114729"/>
                        <a:ext cx="2252133" cy="494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433948"/>
              </p:ext>
            </p:extLst>
          </p:nvPr>
        </p:nvGraphicFramePr>
        <p:xfrm>
          <a:off x="4701572" y="5114729"/>
          <a:ext cx="3217332" cy="47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Equation" r:id="rId19" imgW="1650960" imgH="241200" progId="Equation.DSMT4">
                  <p:embed/>
                </p:oleObj>
              </mc:Choice>
              <mc:Fallback>
                <p:oleObj name="Equation" r:id="rId19" imgW="1650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01572" y="5114729"/>
                        <a:ext cx="3217332" cy="470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34520"/>
              </p:ext>
            </p:extLst>
          </p:nvPr>
        </p:nvGraphicFramePr>
        <p:xfrm>
          <a:off x="8136731" y="4912454"/>
          <a:ext cx="3489567" cy="89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Equation" r:id="rId21" imgW="1790640" imgH="457200" progId="Equation.DSMT4">
                  <p:embed/>
                </p:oleObj>
              </mc:Choice>
              <mc:Fallback>
                <p:oleObj name="Equation" r:id="rId21" imgW="17906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136731" y="4912454"/>
                        <a:ext cx="3489567" cy="890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87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04941" flipH="1">
            <a:off x="-787939" y="444599"/>
            <a:ext cx="2291371" cy="145097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1574" y="183270"/>
            <a:ext cx="11387497" cy="1721209"/>
          </a:xfrm>
          <a:prstGeom prst="roundRect">
            <a:avLst>
              <a:gd name="adj" fmla="val 9218"/>
            </a:avLst>
          </a:prstGeom>
          <a:gradFill flip="none" rotWithShape="1">
            <a:gsLst>
              <a:gs pos="0">
                <a:srgbClr val="CDE0C9">
                  <a:shade val="30000"/>
                  <a:satMod val="115000"/>
                </a:srgbClr>
              </a:gs>
              <a:gs pos="35000">
                <a:srgbClr val="CDE0C9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126254" y="165709"/>
            <a:ext cx="1633016" cy="1738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1" y="228676"/>
            <a:ext cx="1661530" cy="15905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154" y="713451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2.41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97" y="518362"/>
            <a:ext cx="1369731" cy="3901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6" y="1922040"/>
            <a:ext cx="1298561" cy="3258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65176" y="704762"/>
            <a:ext cx="10282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/>
              <a:t>Trong không gian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xyz,</a:t>
            </a:r>
            <a:r>
              <a:rPr lang="en-US" sz="2400" b="1" i="1"/>
              <a:t> </a:t>
            </a:r>
            <a:r>
              <a:rPr lang="en-US" sz="2400" b="1"/>
              <a:t>cho các điểm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(4; 2; -1),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(1; -1; 2),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(0; −2; 3). </a:t>
            </a:r>
            <a:endParaRPr lang="en-US" sz="2400" b="1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439693"/>
              </p:ext>
            </p:extLst>
          </p:nvPr>
        </p:nvGraphicFramePr>
        <p:xfrm>
          <a:off x="1759270" y="2547278"/>
          <a:ext cx="63595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7" imgW="3263760" imgH="279360" progId="Equation.DSMT4">
                  <p:embed/>
                </p:oleObj>
              </mc:Choice>
              <mc:Fallback>
                <p:oleObj name="Equation" r:id="rId7" imgW="32637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9270" y="2547278"/>
                        <a:ext cx="6359525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850878"/>
              </p:ext>
            </p:extLst>
          </p:nvPr>
        </p:nvGraphicFramePr>
        <p:xfrm>
          <a:off x="1814061" y="3151598"/>
          <a:ext cx="5048737" cy="519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9" imgW="2590560" imgH="266400" progId="Equation.DSMT4">
                  <p:embed/>
                </p:oleObj>
              </mc:Choice>
              <mc:Fallback>
                <p:oleObj name="Equation" r:id="rId9" imgW="2590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14061" y="3151598"/>
                        <a:ext cx="5048737" cy="519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59270" y="3830345"/>
                <a:ext cx="7795724" cy="509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/>
                  <a:t>Vì </a:t>
                </a:r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B, N</a:t>
                </a:r>
                <a:r>
                  <a:rPr lang="vi-VN" sz="2400" b="1"/>
                  <a:t> thẳng hàng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AN</m:t>
                        </m:r>
                      </m:e>
                    </m:acc>
                  </m:oMath>
                </a14:m>
                <a:r>
                  <a:rPr lang="en-US" sz="2400" b="1"/>
                  <a:t> </a:t>
                </a:r>
                <a:r>
                  <a:rPr lang="vi-VN" sz="2400" b="1"/>
                  <a:t>cùng phương</a:t>
                </a:r>
                <a:r>
                  <a:rPr lang="en-US" sz="2400" b="1"/>
                  <a:t> và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270" y="3830345"/>
                <a:ext cx="7795724" cy="509755"/>
              </a:xfrm>
              <a:prstGeom prst="rect">
                <a:avLst/>
              </a:prstGeom>
              <a:blipFill>
                <a:blip r:embed="rId11"/>
                <a:stretch>
                  <a:fillRect l="-1252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639951"/>
              </p:ext>
            </p:extLst>
          </p:nvPr>
        </p:nvGraphicFramePr>
        <p:xfrm>
          <a:off x="9309343" y="3870933"/>
          <a:ext cx="1447800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12" imgW="742346" imgH="256906" progId="Equation.DSMT4">
                  <p:embed/>
                </p:oleObj>
              </mc:Choice>
              <mc:Fallback>
                <p:oleObj name="Equation" r:id="rId12" imgW="742346" imgH="256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09343" y="3870933"/>
                        <a:ext cx="1447800" cy="50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10846"/>
              </p:ext>
            </p:extLst>
          </p:nvPr>
        </p:nvGraphicFramePr>
        <p:xfrm>
          <a:off x="2290213" y="4373564"/>
          <a:ext cx="584041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14" imgW="2997000" imgH="393480" progId="Equation.DSMT4">
                  <p:embed/>
                </p:oleObj>
              </mc:Choice>
              <mc:Fallback>
                <p:oleObj name="Equation" r:id="rId14" imgW="2997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90213" y="4373564"/>
                        <a:ext cx="5840413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388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04941" flipH="1">
            <a:off x="-787939" y="444599"/>
            <a:ext cx="2291371" cy="145097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1574" y="183270"/>
            <a:ext cx="11387497" cy="1721209"/>
          </a:xfrm>
          <a:prstGeom prst="roundRect">
            <a:avLst>
              <a:gd name="adj" fmla="val 9218"/>
            </a:avLst>
          </a:prstGeom>
          <a:gradFill flip="none" rotWithShape="1">
            <a:gsLst>
              <a:gs pos="0">
                <a:srgbClr val="CDE0C9">
                  <a:shade val="30000"/>
                  <a:satMod val="115000"/>
                </a:srgbClr>
              </a:gs>
              <a:gs pos="35000">
                <a:srgbClr val="CDE0C9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126254" y="165709"/>
            <a:ext cx="1633016" cy="1738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1" y="228676"/>
            <a:ext cx="1661530" cy="15905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154" y="713451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2.42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97" y="518362"/>
            <a:ext cx="1369731" cy="3901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855" y="2145450"/>
            <a:ext cx="1298561" cy="3258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429" y="152138"/>
            <a:ext cx="10572594" cy="17436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1827" y="2526985"/>
            <a:ext cx="114072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/>
              <a:t>a) Chọn hệ trục toạ độ </a:t>
            </a:r>
            <a:r>
              <a:rPr lang="en-US" sz="2400"/>
              <a:t>Oxyz</a:t>
            </a:r>
            <a:r>
              <a:rPr lang="vi-VN" sz="2400"/>
              <a:t> sao cho </a:t>
            </a:r>
            <a:r>
              <a:rPr lang="en-US" sz="2400"/>
              <a:t>O</a:t>
            </a:r>
            <a:r>
              <a:rPr lang="vi-VN" sz="2400"/>
              <a:t> là góc nhà phía trên trần nhà (điểm giao của hai bức tường và trần nhà) và trục </a:t>
            </a:r>
            <a:r>
              <a:rPr lang="en-US" sz="2400"/>
              <a:t>Ox</a:t>
            </a:r>
            <a:r>
              <a:rPr lang="vi-VN" sz="2400"/>
              <a:t> là giao của bức tường bên trái với trần nhà; trục </a:t>
            </a:r>
            <a:r>
              <a:rPr lang="en-US" sz="2400"/>
              <a:t>Oy</a:t>
            </a:r>
            <a:r>
              <a:rPr lang="vi-VN" sz="2400"/>
              <a:t> là điểm giao của bức tường bên phải với trần nhà; trục </a:t>
            </a:r>
            <a:r>
              <a:rPr lang="en-US" sz="2400"/>
              <a:t>Oz</a:t>
            </a:r>
            <a:r>
              <a:rPr lang="vi-VN" sz="2400"/>
              <a:t> là giao của 2 bức tường; đơn vị trên mỗi trục đều là mét. Khi đó, toạ độ của cái đèn ở vị trí ban đầu là</a:t>
            </a:r>
            <a:endParaRPr lang="en-US" sz="240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821654"/>
              </p:ext>
            </p:extLst>
          </p:nvPr>
        </p:nvGraphicFramePr>
        <p:xfrm>
          <a:off x="1714429" y="3989240"/>
          <a:ext cx="2020112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8" imgW="1037271" imgH="256906" progId="Equation.DSMT4">
                  <p:embed/>
                </p:oleObj>
              </mc:Choice>
              <mc:Fallback>
                <p:oleObj name="Equation" r:id="rId8" imgW="1037271" imgH="256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14429" y="3989240"/>
                        <a:ext cx="2020112" cy="50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3697284" y="3986662"/>
            <a:ext cx="4744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Toạ độ của cái đèn ở vị trí mới là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704341"/>
              </p:ext>
            </p:extLst>
          </p:nvPr>
        </p:nvGraphicFramePr>
        <p:xfrm>
          <a:off x="8250445" y="3984689"/>
          <a:ext cx="2020112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10" imgW="1037271" imgH="256906" progId="Equation.DSMT4">
                  <p:embed/>
                </p:oleObj>
              </mc:Choice>
              <mc:Fallback>
                <p:oleObj name="Equation" r:id="rId10" imgW="1037271" imgH="256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50445" y="3984689"/>
                        <a:ext cx="2020112" cy="50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711573" y="4589635"/>
            <a:ext cx="11085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b) Khoảng cách của hai vị trí của đèn lúc đầu và lúc sau là: 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256642"/>
              </p:ext>
            </p:extLst>
          </p:nvPr>
        </p:nvGraphicFramePr>
        <p:xfrm>
          <a:off x="3959740" y="5050286"/>
          <a:ext cx="3430789" cy="8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12" imgW="1760555" imgH="437892" progId="Equation.DSMT4">
                  <p:embed/>
                </p:oleObj>
              </mc:Choice>
              <mc:Fallback>
                <p:oleObj name="Equation" r:id="rId12" imgW="1760555" imgH="4378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59740" y="5050286"/>
                        <a:ext cx="3430789" cy="8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76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304067" y="5156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9116656" y="4902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9116656" y="4902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24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26" name="Rectangle 15"/>
          <p:cNvSpPr/>
          <p:nvPr/>
        </p:nvSpPr>
        <p:spPr>
          <a:xfrm rot="1132070">
            <a:off x="5711904" y="-2083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856805" y="728979"/>
            <a:ext cx="2213008" cy="39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788549" y="1507274"/>
            <a:ext cx="3342991" cy="44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621530" y="1096773"/>
            <a:ext cx="723665" cy="46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2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04067" y="5156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16656" y="4902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>
            <a:off x="9116656" y="4902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3"/>
          <p:cNvSpPr/>
          <p:nvPr/>
        </p:nvSpPr>
        <p:spPr>
          <a:xfrm rot="873630">
            <a:off x="-722889" y="-198733"/>
            <a:ext cx="4347358" cy="6706705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10" name="Rectangle 15"/>
          <p:cNvSpPr/>
          <p:nvPr/>
        </p:nvSpPr>
        <p:spPr>
          <a:xfrm rot="1661095">
            <a:off x="2910965" y="-239738"/>
            <a:ext cx="1299432" cy="7348358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11" name="Rectangle 15"/>
          <p:cNvSpPr/>
          <p:nvPr/>
        </p:nvSpPr>
        <p:spPr>
          <a:xfrm rot="1702745">
            <a:off x="4375012" y="-248127"/>
            <a:ext cx="1415663" cy="7415219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893263" y="783235"/>
            <a:ext cx="2213008" cy="39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825007" y="1561530"/>
            <a:ext cx="3342991" cy="44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657988" y="1151029"/>
            <a:ext cx="723665" cy="46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95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54" y="110571"/>
            <a:ext cx="12123823" cy="1777207"/>
            <a:chOff x="33454" y="110571"/>
            <a:chExt cx="12123823" cy="1777207"/>
          </a:xfrm>
        </p:grpSpPr>
        <p:grpSp>
          <p:nvGrpSpPr>
            <p:cNvPr id="3" name="Group 2"/>
            <p:cNvGrpSpPr/>
            <p:nvPr/>
          </p:nvGrpSpPr>
          <p:grpSpPr>
            <a:xfrm>
              <a:off x="33454" y="110571"/>
              <a:ext cx="12051299" cy="1777207"/>
              <a:chOff x="156614" y="172819"/>
              <a:chExt cx="9443189" cy="139675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89429" y="175686"/>
                <a:ext cx="8910374" cy="1393883"/>
              </a:xfrm>
              <a:prstGeom prst="roundRect">
                <a:avLst>
                  <a:gd name="adj" fmla="val 9218"/>
                </a:avLst>
              </a:prstGeom>
              <a:gradFill flip="none" rotWithShape="1">
                <a:gsLst>
                  <a:gs pos="0">
                    <a:srgbClr val="FFE5D8">
                      <a:shade val="30000"/>
                      <a:satMod val="115000"/>
                    </a:srgbClr>
                  </a:gs>
                  <a:gs pos="31000">
                    <a:srgbClr val="FFE5D8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74090" y="172819"/>
                <a:ext cx="1376986" cy="13967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6614" y="209667"/>
                <a:ext cx="1284471" cy="13070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0449" y="498549"/>
                <a:ext cx="1131984" cy="65310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b="1" spc="5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2</a:t>
                </a:r>
                <a:r>
                  <a:rPr lang="en-US" sz="4800" b="1" cap="none" spc="5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.25</a:t>
                </a: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606255" y="596565"/>
              <a:ext cx="95510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sz="2400" b="1"/>
                <a:t>Cho </a:t>
              </a:r>
              <a:r>
                <a:rPr lang="en-US" sz="2400" b="1"/>
                <a:t>tứ diện </a:t>
              </a:r>
              <a:r>
                <a:rPr 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ABCD. </a:t>
              </a:r>
              <a:r>
                <a:rPr lang="en-US" sz="2400" b="1">
                  <a:cs typeface="Times New Roman" panose="02020603050405020304" pitchFamily="18" charset="0"/>
                </a:rPr>
                <a:t>Lấy</a:t>
              </a:r>
              <a:r>
                <a:rPr 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G </a:t>
              </a:r>
              <a:r>
                <a:rPr lang="en-US" sz="2400" b="1"/>
                <a:t>là trọng tâm </a:t>
              </a:r>
              <a:r>
                <a:rPr lang="vi-VN" sz="2400" b="1"/>
                <a:t> </a:t>
              </a:r>
              <a:r>
                <a:rPr lang="en-US" sz="2400" b="1"/>
                <a:t>tam giác </a:t>
              </a:r>
              <a:r>
                <a:rPr 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BCD</a:t>
              </a:r>
            </a:p>
            <a:p>
              <a:r>
                <a:rPr lang="en-US" sz="2400" b="1">
                  <a:latin typeface="+mj-lt"/>
                </a:rPr>
                <a:t>     </a:t>
              </a:r>
              <a:r>
                <a:rPr lang="en-US" sz="2400" b="1"/>
                <a:t>Khẳng định </a:t>
              </a:r>
              <a:r>
                <a:rPr lang="vi-VN" sz="2400" b="1"/>
                <a:t>nào dưới đây là </a:t>
              </a:r>
              <a:r>
                <a:rPr lang="en-US" sz="2400" b="1"/>
                <a:t>sai</a:t>
              </a:r>
              <a:r>
                <a:rPr lang="vi-VN" sz="2400" b="1"/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66556" y="1982580"/>
            <a:ext cx="553425" cy="626968"/>
            <a:chOff x="1174619" y="1902604"/>
            <a:chExt cx="608767" cy="689665"/>
          </a:xfrm>
        </p:grpSpPr>
        <p:sp>
          <p:nvSpPr>
            <p:cNvPr id="22" name="Oval 21"/>
            <p:cNvSpPr/>
            <p:nvPr/>
          </p:nvSpPr>
          <p:spPr>
            <a:xfrm>
              <a:off x="1174619" y="2016148"/>
              <a:ext cx="608767" cy="5761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70C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24885" y="1902604"/>
              <a:ext cx="386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200" b="1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26239" y="2059290"/>
            <a:ext cx="553425" cy="605794"/>
            <a:chOff x="1174619" y="3484866"/>
            <a:chExt cx="608767" cy="666373"/>
          </a:xfrm>
        </p:grpSpPr>
        <p:sp>
          <p:nvSpPr>
            <p:cNvPr id="24" name="Oval 23"/>
            <p:cNvSpPr/>
            <p:nvPr/>
          </p:nvSpPr>
          <p:spPr>
            <a:xfrm>
              <a:off x="1174619" y="3575118"/>
              <a:ext cx="608767" cy="5761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70C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08843" y="3484866"/>
              <a:ext cx="386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200" b="1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66556" y="3016147"/>
            <a:ext cx="553425" cy="605794"/>
            <a:chOff x="1174619" y="2722266"/>
            <a:chExt cx="608767" cy="666373"/>
          </a:xfrm>
        </p:grpSpPr>
        <p:sp>
          <p:nvSpPr>
            <p:cNvPr id="26" name="Oval 25"/>
            <p:cNvSpPr/>
            <p:nvPr/>
          </p:nvSpPr>
          <p:spPr>
            <a:xfrm>
              <a:off x="1174619" y="2812518"/>
              <a:ext cx="608767" cy="5761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70C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36917" y="2722266"/>
              <a:ext cx="386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200" b="1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60106" y="2999285"/>
            <a:ext cx="553425" cy="605794"/>
            <a:chOff x="1174748" y="4259154"/>
            <a:chExt cx="608767" cy="666373"/>
          </a:xfrm>
        </p:grpSpPr>
        <p:sp>
          <p:nvSpPr>
            <p:cNvPr id="28" name="Oval 27"/>
            <p:cNvSpPr/>
            <p:nvPr/>
          </p:nvSpPr>
          <p:spPr>
            <a:xfrm>
              <a:off x="1174748" y="4349406"/>
              <a:ext cx="608767" cy="5761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25014" y="4259154"/>
              <a:ext cx="386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200" b="1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7145891" y="2928444"/>
            <a:ext cx="4298873" cy="829522"/>
          </a:xfrm>
          <a:prstGeom prst="roundRect">
            <a:avLst>
              <a:gd name="adj" fmla="val 2204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836" y="4211346"/>
            <a:ext cx="1298561" cy="310923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071609"/>
              </p:ext>
            </p:extLst>
          </p:nvPr>
        </p:nvGraphicFramePr>
        <p:xfrm>
          <a:off x="3816708" y="2031488"/>
          <a:ext cx="2640689" cy="49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Equation" r:id="rId4" imgW="1231560" imgH="228600" progId="Equation.DSMT4">
                  <p:embed/>
                </p:oleObj>
              </mc:Choice>
              <mc:Fallback>
                <p:oleObj name="Equation" r:id="rId4" imgW="1231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6708" y="2031488"/>
                        <a:ext cx="2640689" cy="49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051506"/>
              </p:ext>
            </p:extLst>
          </p:nvPr>
        </p:nvGraphicFramePr>
        <p:xfrm>
          <a:off x="3849286" y="3074197"/>
          <a:ext cx="3021818" cy="49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Equation" r:id="rId6" imgW="1409400" imgH="228600" progId="Equation.DSMT4">
                  <p:embed/>
                </p:oleObj>
              </mc:Choice>
              <mc:Fallback>
                <p:oleObj name="Equation" r:id="rId6" imgW="1409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49286" y="3074197"/>
                        <a:ext cx="3021818" cy="49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556888"/>
              </p:ext>
            </p:extLst>
          </p:nvPr>
        </p:nvGraphicFramePr>
        <p:xfrm>
          <a:off x="8042836" y="3081187"/>
          <a:ext cx="3321276" cy="49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Equation" r:id="rId8" imgW="1549080" imgH="228600" progId="Equation.DSMT4">
                  <p:embed/>
                </p:oleObj>
              </mc:Choice>
              <mc:Fallback>
                <p:oleObj name="Equation" r:id="rId8" imgW="1549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42836" y="3081187"/>
                        <a:ext cx="3321276" cy="49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944465"/>
              </p:ext>
            </p:extLst>
          </p:nvPr>
        </p:nvGraphicFramePr>
        <p:xfrm>
          <a:off x="8042836" y="2097908"/>
          <a:ext cx="2232331" cy="49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Equation" r:id="rId10" imgW="1041120" imgH="228600" progId="Equation.DSMT4">
                  <p:embed/>
                </p:oleObj>
              </mc:Choice>
              <mc:Fallback>
                <p:oleObj name="Equation" r:id="rId10" imgW="1041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42836" y="2097908"/>
                        <a:ext cx="2232331" cy="49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476722"/>
              </p:ext>
            </p:extLst>
          </p:nvPr>
        </p:nvGraphicFramePr>
        <p:xfrm>
          <a:off x="5775216" y="4677303"/>
          <a:ext cx="32131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Equation" r:id="rId12" imgW="1498320" imgH="228600" progId="Equation.DSMT4">
                  <p:embed/>
                </p:oleObj>
              </mc:Choice>
              <mc:Fallback>
                <p:oleObj name="Equation" r:id="rId12" imgW="1498320" imgH="2286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75216" y="4677303"/>
                        <a:ext cx="321310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1503348" y="4779001"/>
            <a:ext cx="4386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Gọi M là trung điểm CD. Ta có </a:t>
            </a:r>
          </a:p>
        </p:txBody>
      </p:sp>
    </p:spTree>
    <p:extLst>
      <p:ext uri="{BB962C8B-B14F-4D97-AF65-F5344CB8AC3E}">
        <p14:creationId xmlns:p14="http://schemas.microsoft.com/office/powerpoint/2010/main" val="30097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5806"/>
            <a:ext cx="12099072" cy="1738770"/>
            <a:chOff x="-252274" y="4905332"/>
            <a:chExt cx="12099072" cy="1738770"/>
          </a:xfrm>
        </p:grpSpPr>
        <p:sp>
          <p:nvSpPr>
            <p:cNvPr id="4" name="Rounded Rectangle 3"/>
            <p:cNvSpPr/>
            <p:nvPr/>
          </p:nvSpPr>
          <p:spPr>
            <a:xfrm>
              <a:off x="459301" y="4922893"/>
              <a:ext cx="11387497" cy="1721209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-126019" y="4905332"/>
              <a:ext cx="1633016" cy="1738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-252274" y="4968299"/>
              <a:ext cx="1661530" cy="15905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26019" y="5261627"/>
              <a:ext cx="145334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800" b="1" spc="67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2.26</a:t>
              </a: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057329"/>
              </p:ext>
            </p:extLst>
          </p:nvPr>
        </p:nvGraphicFramePr>
        <p:xfrm>
          <a:off x="8351838" y="2011888"/>
          <a:ext cx="26416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" name="Equation" r:id="rId3" imgW="1231560" imgH="419040" progId="Equation.DSMT4">
                  <p:embed/>
                </p:oleObj>
              </mc:Choice>
              <mc:Fallback>
                <p:oleObj name="Equation" r:id="rId3" imgW="1231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51838" y="2011888"/>
                        <a:ext cx="2641600" cy="90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/>
          <p:cNvSpPr/>
          <p:nvPr/>
        </p:nvSpPr>
        <p:spPr>
          <a:xfrm>
            <a:off x="3285281" y="3312025"/>
            <a:ext cx="465029" cy="4161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0" name="TextBox 19"/>
          <p:cNvSpPr txBox="1"/>
          <p:nvPr/>
        </p:nvSpPr>
        <p:spPr>
          <a:xfrm>
            <a:off x="3326768" y="3266523"/>
            <a:ext cx="35130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7731741" y="2287903"/>
            <a:ext cx="443614" cy="4161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2" name="TextBox 21"/>
          <p:cNvSpPr txBox="1"/>
          <p:nvPr/>
        </p:nvSpPr>
        <p:spPr>
          <a:xfrm>
            <a:off x="7753720" y="2231112"/>
            <a:ext cx="38169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Oval 22"/>
          <p:cNvSpPr/>
          <p:nvPr/>
        </p:nvSpPr>
        <p:spPr>
          <a:xfrm>
            <a:off x="3275452" y="2281994"/>
            <a:ext cx="465029" cy="435532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4" name="TextBox 23"/>
          <p:cNvSpPr txBox="1"/>
          <p:nvPr/>
        </p:nvSpPr>
        <p:spPr>
          <a:xfrm>
            <a:off x="3312564" y="2219830"/>
            <a:ext cx="35130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Oval 24"/>
          <p:cNvSpPr/>
          <p:nvPr/>
        </p:nvSpPr>
        <p:spPr>
          <a:xfrm>
            <a:off x="7786936" y="3324836"/>
            <a:ext cx="465029" cy="4161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6" name="TextBox 25"/>
          <p:cNvSpPr txBox="1"/>
          <p:nvPr/>
        </p:nvSpPr>
        <p:spPr>
          <a:xfrm>
            <a:off x="7824048" y="3266523"/>
            <a:ext cx="35130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042" y="4247093"/>
            <a:ext cx="1298561" cy="310923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3171852" y="3062998"/>
            <a:ext cx="3445727" cy="91421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06698" y="475198"/>
            <a:ext cx="10192374" cy="830997"/>
            <a:chOff x="763132" y="3738816"/>
            <a:chExt cx="9904868" cy="830997"/>
          </a:xfrm>
        </p:grpSpPr>
        <p:sp>
          <p:nvSpPr>
            <p:cNvPr id="3" name="Rectangle 2"/>
            <p:cNvSpPr/>
            <p:nvPr/>
          </p:nvSpPr>
          <p:spPr>
            <a:xfrm>
              <a:off x="763132" y="3738816"/>
              <a:ext cx="99048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b="1"/>
                <a:t>Cho hình hộp 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ABCD.A'B'C'D'. </a:t>
              </a:r>
              <a:r>
                <a:rPr lang="vi-VN" sz="2400" b="1"/>
                <a:t>Lấy 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vi-VN" sz="2400" b="1"/>
                <a:t> là trung điểm của đoạn thẳng 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CC'. </a:t>
              </a:r>
              <a:r>
                <a:rPr lang="vi-VN" sz="2400" b="1"/>
                <a:t>Vectơ </a:t>
              </a:r>
              <a:r>
                <a:rPr lang="en-US" sz="2400" b="1"/>
                <a:t>         </a:t>
              </a:r>
              <a:r>
                <a:rPr lang="vi-VN" sz="2400" b="1"/>
                <a:t>bằng</a:t>
              </a:r>
              <a:endParaRPr lang="en-US" sz="2400" b="1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6975323"/>
                </p:ext>
              </p:extLst>
            </p:nvPr>
          </p:nvGraphicFramePr>
          <p:xfrm>
            <a:off x="1779745" y="4032809"/>
            <a:ext cx="62706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" name="Equation" r:id="rId6" imgW="291960" imgH="215640" progId="Equation.DSMT4">
                    <p:embed/>
                  </p:oleObj>
                </mc:Choice>
                <mc:Fallback>
                  <p:oleObj name="Equation" r:id="rId6" imgW="291960" imgH="215640" progId="Equation.DSMT4">
                    <p:embed/>
                    <p:pic>
                      <p:nvPicPr>
                        <p:cNvPr id="15" name="Object 1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779745" y="4032809"/>
                          <a:ext cx="627062" cy="463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536589"/>
              </p:ext>
            </p:extLst>
          </p:nvPr>
        </p:nvGraphicFramePr>
        <p:xfrm>
          <a:off x="4038974" y="3043666"/>
          <a:ext cx="23971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" name="Equation" r:id="rId8" imgW="1117440" imgH="419040" progId="Equation.DSMT4">
                  <p:embed/>
                </p:oleObj>
              </mc:Choice>
              <mc:Fallback>
                <p:oleObj name="Equation" r:id="rId8" imgW="1117440" imgH="4190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8974" y="3043666"/>
                        <a:ext cx="2397125" cy="90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588334"/>
              </p:ext>
            </p:extLst>
          </p:nvPr>
        </p:nvGraphicFramePr>
        <p:xfrm>
          <a:off x="4038974" y="2219830"/>
          <a:ext cx="21256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" name="Equation" r:id="rId10" imgW="990360" imgH="228600" progId="Equation.DSMT4">
                  <p:embed/>
                </p:oleObj>
              </mc:Choice>
              <mc:Fallback>
                <p:oleObj name="Equation" r:id="rId10" imgW="990360" imgH="2286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38974" y="2219830"/>
                        <a:ext cx="2125662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858477"/>
              </p:ext>
            </p:extLst>
          </p:nvPr>
        </p:nvGraphicFramePr>
        <p:xfrm>
          <a:off x="8428919" y="3031872"/>
          <a:ext cx="23971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" name="Equation" r:id="rId12" imgW="1117440" imgH="419040" progId="Equation.DSMT4">
                  <p:embed/>
                </p:oleObj>
              </mc:Choice>
              <mc:Fallback>
                <p:oleObj name="Equation" r:id="rId12" imgW="1117440" imgH="41904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28919" y="3031872"/>
                        <a:ext cx="2397125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794443"/>
              </p:ext>
            </p:extLst>
          </p:nvPr>
        </p:nvGraphicFramePr>
        <p:xfrm>
          <a:off x="5964553" y="4701428"/>
          <a:ext cx="520541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" name="Equation" r:id="rId14" imgW="2425680" imgH="419040" progId="Equation.DSMT4">
                  <p:embed/>
                </p:oleObj>
              </mc:Choice>
              <mc:Fallback>
                <p:oleObj name="Equation" r:id="rId14" imgW="2425680" imgH="41904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64553" y="4701428"/>
                        <a:ext cx="5205413" cy="90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830130"/>
              </p:ext>
            </p:extLst>
          </p:nvPr>
        </p:nvGraphicFramePr>
        <p:xfrm>
          <a:off x="2149790" y="4706588"/>
          <a:ext cx="381476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" name="Equation" r:id="rId16" imgW="1777680" imgH="419040" progId="Equation.DSMT4">
                  <p:embed/>
                </p:oleObj>
              </mc:Choice>
              <mc:Fallback>
                <p:oleObj name="Equation" r:id="rId16" imgW="1777680" imgH="41904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49790" y="4706588"/>
                        <a:ext cx="3814763" cy="90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74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1315" y="62722"/>
            <a:ext cx="12146431" cy="1784685"/>
            <a:chOff x="33454" y="103093"/>
            <a:chExt cx="12146431" cy="1784685"/>
          </a:xfrm>
        </p:grpSpPr>
        <p:grpSp>
          <p:nvGrpSpPr>
            <p:cNvPr id="12" name="Group 11"/>
            <p:cNvGrpSpPr/>
            <p:nvPr/>
          </p:nvGrpSpPr>
          <p:grpSpPr>
            <a:xfrm>
              <a:off x="33454" y="103093"/>
              <a:ext cx="12146431" cy="1784685"/>
              <a:chOff x="-22302" y="103093"/>
              <a:chExt cx="12146431" cy="178468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-22302" y="103093"/>
                <a:ext cx="12146431" cy="1784685"/>
                <a:chOff x="156614" y="166942"/>
                <a:chExt cx="9517733" cy="1402627"/>
              </a:xfrm>
            </p:grpSpPr>
            <p:sp>
              <p:nvSpPr>
                <p:cNvPr id="5" name="Rounded Rectangle 4"/>
                <p:cNvSpPr/>
                <p:nvPr/>
              </p:nvSpPr>
              <p:spPr>
                <a:xfrm>
                  <a:off x="763973" y="166942"/>
                  <a:ext cx="8910374" cy="1393883"/>
                </a:xfrm>
                <a:prstGeom prst="roundRect">
                  <a:avLst>
                    <a:gd name="adj" fmla="val 9218"/>
                  </a:avLst>
                </a:prstGeom>
                <a:gradFill flip="none" rotWithShape="1">
                  <a:gsLst>
                    <a:gs pos="0">
                      <a:srgbClr val="FFE5D8">
                        <a:shade val="30000"/>
                        <a:satMod val="115000"/>
                      </a:srgbClr>
                    </a:gs>
                    <a:gs pos="31000">
                      <a:srgbClr val="FFE5D8">
                        <a:shade val="67500"/>
                        <a:satMod val="115000"/>
                      </a:srgb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ln w="3175"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174090" y="172819"/>
                  <a:ext cx="1376986" cy="13967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156614" y="209667"/>
                  <a:ext cx="1284471" cy="13070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44859" y="551277"/>
                  <a:ext cx="1131984" cy="65310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4800" b="1" spc="50">
                      <a:ln w="11430"/>
                      <a:solidFill>
                        <a:srgbClr val="FF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rPr>
                    <a:t>2.27</a:t>
                  </a:r>
                  <a:endParaRPr lang="en-US" sz="4800" b="1" cap="none" spc="5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endParaRPr>
                </a:p>
              </p:txBody>
            </p: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02" y="385084"/>
                <a:ext cx="1461002" cy="388498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2150895" y="648977"/>
              <a:ext cx="100289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sz="2400" b="1"/>
                <a:t>Cho hình hộp 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ABCD.A'B'C'D'. </a:t>
              </a:r>
              <a:r>
                <a:rPr lang="en-US" sz="2400" b="1"/>
                <a:t>Khẳng định nào sau đây là sai</a:t>
              </a:r>
              <a:r>
                <a:rPr lang="vi-VN" sz="2400" b="1"/>
                <a:t>?</a:t>
              </a:r>
            </a:p>
          </p:txBody>
        </p:sp>
      </p:grpSp>
      <p:sp>
        <p:nvSpPr>
          <p:cNvPr id="22" name="Oval 21"/>
          <p:cNvSpPr/>
          <p:nvPr/>
        </p:nvSpPr>
        <p:spPr>
          <a:xfrm>
            <a:off x="1975981" y="2313481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27293" y="2220098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6371348" y="2301086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6423" y="2223622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6" name="Oval 25"/>
          <p:cNvSpPr/>
          <p:nvPr/>
        </p:nvSpPr>
        <p:spPr>
          <a:xfrm>
            <a:off x="1975981" y="3373502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28174" y="3328378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6438991" y="3343404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6904" y="3278512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D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638808"/>
              </p:ext>
            </p:extLst>
          </p:nvPr>
        </p:nvGraphicFramePr>
        <p:xfrm>
          <a:off x="2867731" y="2325870"/>
          <a:ext cx="217963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" name="Equation" r:id="rId4" imgW="1015920" imgH="228600" progId="Equation.DSMT4">
                  <p:embed/>
                </p:oleObj>
              </mc:Choice>
              <mc:Fallback>
                <p:oleObj name="Equation" r:id="rId4" imgW="101592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7731" y="2325870"/>
                        <a:ext cx="2179638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4257" y="4068198"/>
            <a:ext cx="1298561" cy="31092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259511" y="3238682"/>
            <a:ext cx="3943085" cy="688334"/>
          </a:xfrm>
          <a:prstGeom prst="roundRect">
            <a:avLst>
              <a:gd name="adj" fmla="val 2204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59046"/>
              </p:ext>
            </p:extLst>
          </p:nvPr>
        </p:nvGraphicFramePr>
        <p:xfrm>
          <a:off x="2840038" y="3403600"/>
          <a:ext cx="22336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" name="Equation" r:id="rId7" imgW="1041120" imgH="215640" progId="Equation.DSMT4">
                  <p:embed/>
                </p:oleObj>
              </mc:Choice>
              <mc:Fallback>
                <p:oleObj name="Equation" r:id="rId7" imgW="1041120" imgH="2156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40038" y="3403600"/>
                        <a:ext cx="2233612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221404"/>
              </p:ext>
            </p:extLst>
          </p:nvPr>
        </p:nvGraphicFramePr>
        <p:xfrm>
          <a:off x="7174266" y="2325869"/>
          <a:ext cx="29416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" name="Equation" r:id="rId9" imgW="1371600" imgH="228600" progId="Equation.DSMT4">
                  <p:embed/>
                </p:oleObj>
              </mc:Choice>
              <mc:Fallback>
                <p:oleObj name="Equation" r:id="rId9" imgW="1371600" imgH="2286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74266" y="2325869"/>
                        <a:ext cx="2941637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70761"/>
              </p:ext>
            </p:extLst>
          </p:nvPr>
        </p:nvGraphicFramePr>
        <p:xfrm>
          <a:off x="7310348" y="3348916"/>
          <a:ext cx="22066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" name="Equation" r:id="rId11" imgW="1028520" imgH="228600" progId="Equation.DSMT4">
                  <p:embed/>
                </p:oleObj>
              </mc:Choice>
              <mc:Fallback>
                <p:oleObj name="Equation" r:id="rId11" imgW="1028520" imgH="22860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10348" y="3348916"/>
                        <a:ext cx="220662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260297" y="4615350"/>
            <a:ext cx="7520869" cy="521531"/>
            <a:chOff x="606569" y="4684800"/>
            <a:chExt cx="7520869" cy="521531"/>
          </a:xfrm>
        </p:grpSpPr>
        <p:sp>
          <p:nvSpPr>
            <p:cNvPr id="4" name="Rectangle 3"/>
            <p:cNvSpPr/>
            <p:nvPr/>
          </p:nvSpPr>
          <p:spPr>
            <a:xfrm>
              <a:off x="606569" y="4744666"/>
              <a:ext cx="72279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400"/>
                <a:t> </a:t>
              </a:r>
              <a:r>
                <a:rPr lang="en-US" sz="2400" b="1"/>
                <a:t>Theo quy tắc hình hộp, ta có</a:t>
              </a:r>
              <a:r>
                <a:rPr lang="en-US" sz="2400"/>
                <a:t>: </a:t>
              </a:r>
            </a:p>
          </p:txBody>
        </p: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5287880"/>
                </p:ext>
              </p:extLst>
            </p:nvPr>
          </p:nvGraphicFramePr>
          <p:xfrm>
            <a:off x="5185801" y="4684800"/>
            <a:ext cx="2941637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0" name="Equation" r:id="rId13" imgW="1371600" imgH="228600" progId="Equation.DSMT4">
                    <p:embed/>
                  </p:oleObj>
                </mc:Choice>
                <mc:Fallback>
                  <p:oleObj name="Equation" r:id="rId13" imgW="1371600" imgH="228600" progId="Equation.DSMT4">
                    <p:embed/>
                    <p:pic>
                      <p:nvPicPr>
                        <p:cNvPr id="46" name="Object 4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185801" y="4684800"/>
                          <a:ext cx="2941637" cy="490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886858"/>
              </p:ext>
            </p:extLst>
          </p:nvPr>
        </p:nvGraphicFramePr>
        <p:xfrm>
          <a:off x="1328031" y="5189137"/>
          <a:ext cx="49879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" name="Equation" r:id="rId15" imgW="2323800" imgH="253800" progId="Equation.DSMT4">
                  <p:embed/>
                </p:oleObj>
              </mc:Choice>
              <mc:Fallback>
                <p:oleObj name="Equation" r:id="rId15" imgW="2323800" imgH="25380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28031" y="5189137"/>
                        <a:ext cx="4987925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622230"/>
              </p:ext>
            </p:extLst>
          </p:nvPr>
        </p:nvGraphicFramePr>
        <p:xfrm>
          <a:off x="1396206" y="5844048"/>
          <a:ext cx="51212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" name="Equation" r:id="rId17" imgW="2387520" imgH="253800" progId="Equation.DSMT4">
                  <p:embed/>
                </p:oleObj>
              </mc:Choice>
              <mc:Fallback>
                <p:oleObj name="Equation" r:id="rId17" imgW="2387520" imgH="2538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96206" y="5844048"/>
                        <a:ext cx="5121275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1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04941" flipH="1">
            <a:off x="-574629" y="389921"/>
            <a:ext cx="2291371" cy="145097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1575" y="57489"/>
            <a:ext cx="11387497" cy="1721209"/>
          </a:xfrm>
          <a:prstGeom prst="roundRect">
            <a:avLst>
              <a:gd name="adj" fmla="val 9218"/>
            </a:avLst>
          </a:prstGeom>
          <a:gradFill flip="none" rotWithShape="1">
            <a:gsLst>
              <a:gs pos="0">
                <a:srgbClr val="CDE0C9">
                  <a:shade val="30000"/>
                  <a:satMod val="115000"/>
                </a:srgbClr>
              </a:gs>
              <a:gs pos="35000">
                <a:srgbClr val="CDE0C9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6255" y="39928"/>
            <a:ext cx="1633016" cy="1738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102895"/>
            <a:ext cx="1661530" cy="15905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5062" y="502804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2.28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28" y="324218"/>
            <a:ext cx="1369731" cy="390178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4555328" y="2312254"/>
            <a:ext cx="465029" cy="4161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0" name="TextBox 19"/>
          <p:cNvSpPr txBox="1"/>
          <p:nvPr/>
        </p:nvSpPr>
        <p:spPr>
          <a:xfrm>
            <a:off x="4592440" y="2243431"/>
            <a:ext cx="35130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6690583" y="2279216"/>
            <a:ext cx="443614" cy="4161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2" name="TextBox 21"/>
          <p:cNvSpPr txBox="1"/>
          <p:nvPr/>
        </p:nvSpPr>
        <p:spPr>
          <a:xfrm>
            <a:off x="6712562" y="2222425"/>
            <a:ext cx="38169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Oval 22"/>
          <p:cNvSpPr/>
          <p:nvPr/>
        </p:nvSpPr>
        <p:spPr>
          <a:xfrm>
            <a:off x="2255784" y="2296604"/>
            <a:ext cx="465029" cy="435532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4" name="TextBox 23"/>
          <p:cNvSpPr txBox="1"/>
          <p:nvPr/>
        </p:nvSpPr>
        <p:spPr>
          <a:xfrm>
            <a:off x="2292896" y="2234440"/>
            <a:ext cx="35130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Oval 24"/>
          <p:cNvSpPr/>
          <p:nvPr/>
        </p:nvSpPr>
        <p:spPr>
          <a:xfrm>
            <a:off x="8873641" y="2276243"/>
            <a:ext cx="465029" cy="4161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6" name="TextBox 25"/>
          <p:cNvSpPr txBox="1"/>
          <p:nvPr/>
        </p:nvSpPr>
        <p:spPr>
          <a:xfrm>
            <a:off x="8910753" y="2217930"/>
            <a:ext cx="35130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47" y="3423176"/>
            <a:ext cx="1298561" cy="310923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4296080" y="2090910"/>
            <a:ext cx="1754704" cy="9448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32160" y="324218"/>
            <a:ext cx="10343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400" b="1"/>
              <a:t>Cho tứ diện đều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vi-VN" sz="2400" b="1"/>
              <a:t>có độ dài cạnh bằng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b="1"/>
              <a:t>, gọi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2400" b="1"/>
              <a:t>là trung điểm </a:t>
            </a:r>
            <a:endParaRPr lang="en-US" sz="2400" b="1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420492"/>
              </p:ext>
            </p:extLst>
          </p:nvPr>
        </p:nvGraphicFramePr>
        <p:xfrm>
          <a:off x="7551046" y="785559"/>
          <a:ext cx="11112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" name="Equation" r:id="rId6" imgW="520560" imgH="228600" progId="Equation.DSMT4">
                  <p:embed/>
                </p:oleObj>
              </mc:Choice>
              <mc:Fallback>
                <p:oleObj name="Equation" r:id="rId6" imgW="520560" imgH="2286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1046" y="785559"/>
                        <a:ext cx="11112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292896" y="858000"/>
            <a:ext cx="7313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/>
              <a:t>của đoạn thẳng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vi-VN" sz="2400" b="1"/>
              <a:t>. Tích vô hướng</a:t>
            </a:r>
            <a:r>
              <a:rPr lang="en-US" sz="2400" b="1"/>
              <a:t>               bằng</a:t>
            </a: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154873"/>
              </p:ext>
            </p:extLst>
          </p:nvPr>
        </p:nvGraphicFramePr>
        <p:xfrm>
          <a:off x="2963682" y="2035061"/>
          <a:ext cx="4619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" name="Equation" r:id="rId8" imgW="215640" imgH="419040" progId="Equation.DSMT4">
                  <p:embed/>
                </p:oleObj>
              </mc:Choice>
              <mc:Fallback>
                <p:oleObj name="Equation" r:id="rId8" imgW="215640" imgH="4190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63682" y="2035061"/>
                        <a:ext cx="461963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48313"/>
              </p:ext>
            </p:extLst>
          </p:nvPr>
        </p:nvGraphicFramePr>
        <p:xfrm>
          <a:off x="5254198" y="2062686"/>
          <a:ext cx="4619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" name="Equation" r:id="rId10" imgW="215640" imgH="419040" progId="Equation.DSMT4">
                  <p:embed/>
                </p:oleObj>
              </mc:Choice>
              <mc:Fallback>
                <p:oleObj name="Equation" r:id="rId10" imgW="215640" imgH="419040" progId="Equation.DSMT4">
                  <p:embed/>
                  <p:pic>
                    <p:nvPicPr>
                      <p:cNvPr id="60" name="Object 5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54198" y="2062686"/>
                        <a:ext cx="461963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86096"/>
              </p:ext>
            </p:extLst>
          </p:nvPr>
        </p:nvGraphicFramePr>
        <p:xfrm>
          <a:off x="7368038" y="2016009"/>
          <a:ext cx="4619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4" name="Equation" r:id="rId12" imgW="215640" imgH="419040" progId="Equation.DSMT4">
                  <p:embed/>
                </p:oleObj>
              </mc:Choice>
              <mc:Fallback>
                <p:oleObj name="Equation" r:id="rId12" imgW="215640" imgH="419040" progId="Equation.DSMT4">
                  <p:embed/>
                  <p:pic>
                    <p:nvPicPr>
                      <p:cNvPr id="61" name="Object 6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68038" y="2016009"/>
                        <a:ext cx="461963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800587"/>
              </p:ext>
            </p:extLst>
          </p:nvPr>
        </p:nvGraphicFramePr>
        <p:xfrm>
          <a:off x="9612313" y="2216671"/>
          <a:ext cx="381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" name="Equation" r:id="rId14" imgW="177480" imgH="215640" progId="Equation.DSMT4">
                  <p:embed/>
                </p:oleObj>
              </mc:Choice>
              <mc:Fallback>
                <p:oleObj name="Equation" r:id="rId14" imgW="177480" imgH="215640" progId="Equation.DSMT4">
                  <p:embed/>
                  <p:pic>
                    <p:nvPicPr>
                      <p:cNvPr id="62" name="Object 6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612313" y="2216671"/>
                        <a:ext cx="381000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167033" y="4049562"/>
            <a:ext cx="964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Ta có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881413"/>
              </p:ext>
            </p:extLst>
          </p:nvPr>
        </p:nvGraphicFramePr>
        <p:xfrm>
          <a:off x="2116504" y="3860452"/>
          <a:ext cx="60896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" name="Equation" r:id="rId16" imgW="3124080" imgH="419040" progId="Equation.DSMT4">
                  <p:embed/>
                </p:oleObj>
              </mc:Choice>
              <mc:Fallback>
                <p:oleObj name="Equation" r:id="rId16" imgW="3124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6504" y="3860452"/>
                        <a:ext cx="6089650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163542"/>
              </p:ext>
            </p:extLst>
          </p:nvPr>
        </p:nvGraphicFramePr>
        <p:xfrm>
          <a:off x="5485179" y="4802780"/>
          <a:ext cx="43307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7" name="Equation" r:id="rId18" imgW="2222280" imgH="419040" progId="Equation.DSMT4">
                  <p:embed/>
                </p:oleObj>
              </mc:Choice>
              <mc:Fallback>
                <p:oleObj name="Equation" r:id="rId18" imgW="2222280" imgH="419040" progId="Equation.DSMT4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85179" y="4802780"/>
                        <a:ext cx="4330700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30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5757" y="110571"/>
            <a:ext cx="12028996" cy="1777207"/>
            <a:chOff x="55757" y="110571"/>
            <a:chExt cx="12028996" cy="1777207"/>
          </a:xfrm>
        </p:grpSpPr>
        <p:grpSp>
          <p:nvGrpSpPr>
            <p:cNvPr id="12" name="Group 11"/>
            <p:cNvGrpSpPr/>
            <p:nvPr/>
          </p:nvGrpSpPr>
          <p:grpSpPr>
            <a:xfrm>
              <a:off x="55757" y="110571"/>
              <a:ext cx="12028996" cy="1777207"/>
              <a:chOff x="1" y="110571"/>
              <a:chExt cx="12028996" cy="177720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" y="110571"/>
                <a:ext cx="12028996" cy="1777207"/>
                <a:chOff x="174090" y="172819"/>
                <a:chExt cx="9425713" cy="1396750"/>
              </a:xfrm>
            </p:grpSpPr>
            <p:sp>
              <p:nvSpPr>
                <p:cNvPr id="5" name="Rounded Rectangle 4"/>
                <p:cNvSpPr/>
                <p:nvPr/>
              </p:nvSpPr>
              <p:spPr>
                <a:xfrm>
                  <a:off x="689429" y="175686"/>
                  <a:ext cx="8910374" cy="1393883"/>
                </a:xfrm>
                <a:prstGeom prst="roundRect">
                  <a:avLst>
                    <a:gd name="adj" fmla="val 9218"/>
                  </a:avLst>
                </a:prstGeom>
                <a:gradFill flip="none" rotWithShape="1">
                  <a:gsLst>
                    <a:gs pos="0">
                      <a:srgbClr val="FFE5D8">
                        <a:shade val="30000"/>
                        <a:satMod val="115000"/>
                      </a:srgbClr>
                    </a:gs>
                    <a:gs pos="31000">
                      <a:srgbClr val="FFE5D8">
                        <a:shade val="67500"/>
                        <a:satMod val="115000"/>
                      </a:srgb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ln w="3175"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174090" y="172819"/>
                  <a:ext cx="1376986" cy="13967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183421" y="204676"/>
                  <a:ext cx="1284471" cy="13070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32279" y="541230"/>
                  <a:ext cx="1131984" cy="65310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4800" b="1" spc="50">
                      <a:ln w="11430"/>
                      <a:solidFill>
                        <a:srgbClr val="FF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rPr>
                    <a:t>2.29</a:t>
                  </a:r>
                  <a:endParaRPr lang="en-US" sz="6000" b="1" cap="none" spc="5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endParaRPr>
                </a:p>
              </p:txBody>
            </p: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02" y="385084"/>
                <a:ext cx="1461002" cy="388498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1942567" y="343016"/>
              <a:ext cx="48857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sz="2400" b="1"/>
                <a:t>Trong không gian 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vi-V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xyz, </a:t>
              </a:r>
              <a:r>
                <a:rPr lang="vi-VN" sz="2400" b="1"/>
                <a:t>cho </a:t>
              </a:r>
            </a:p>
          </p:txBody>
        </p:sp>
      </p:grpSp>
      <p:sp>
        <p:nvSpPr>
          <p:cNvPr id="22" name="Oval 21"/>
          <p:cNvSpPr/>
          <p:nvPr/>
        </p:nvSpPr>
        <p:spPr>
          <a:xfrm>
            <a:off x="3173568" y="2412173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24880" y="2318790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7568740" y="2412173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04010" y="2322314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6" name="Oval 25"/>
          <p:cNvSpPr/>
          <p:nvPr/>
        </p:nvSpPr>
        <p:spPr>
          <a:xfrm>
            <a:off x="3173568" y="3321363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25761" y="3242655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7615499" y="3400524"/>
            <a:ext cx="553425" cy="5237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66811" y="3321816"/>
            <a:ext cx="351307" cy="5316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200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D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356667"/>
              </p:ext>
            </p:extLst>
          </p:nvPr>
        </p:nvGraphicFramePr>
        <p:xfrm>
          <a:off x="6440109" y="273810"/>
          <a:ext cx="36782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9" name="Equation" r:id="rId4" imgW="1714320" imgH="279360" progId="Equation.DSMT4">
                  <p:embed/>
                </p:oleObj>
              </mc:Choice>
              <mc:Fallback>
                <p:oleObj name="Equation" r:id="rId4" imgW="1714320" imgH="27936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40109" y="273810"/>
                        <a:ext cx="3678238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7436899" y="2217846"/>
            <a:ext cx="2937589" cy="879459"/>
          </a:xfrm>
          <a:prstGeom prst="roundRect">
            <a:avLst>
              <a:gd name="adj" fmla="val 1179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9439" y="888986"/>
            <a:ext cx="4963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/>
              <a:t>Khẳng định nào dưới đây là sai?</a:t>
            </a:r>
            <a:endParaRPr lang="en-US" sz="2400" b="1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405619"/>
              </p:ext>
            </p:extLst>
          </p:nvPr>
        </p:nvGraphicFramePr>
        <p:xfrm>
          <a:off x="4040592" y="2368206"/>
          <a:ext cx="23701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0" name="Equation" r:id="rId6" imgW="1104840" imgH="279360" progId="Equation.DSMT4">
                  <p:embed/>
                </p:oleObj>
              </mc:Choice>
              <mc:Fallback>
                <p:oleObj name="Equation" r:id="rId6" imgW="1104840" imgH="27936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40592" y="2368206"/>
                        <a:ext cx="2370138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276710"/>
              </p:ext>
            </p:extLst>
          </p:nvPr>
        </p:nvGraphicFramePr>
        <p:xfrm>
          <a:off x="4069971" y="3283198"/>
          <a:ext cx="23701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1" name="Equation" r:id="rId8" imgW="1104840" imgH="279360" progId="Equation.DSMT4">
                  <p:embed/>
                </p:oleObj>
              </mc:Choice>
              <mc:Fallback>
                <p:oleObj name="Equation" r:id="rId8" imgW="1104840" imgH="27936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69971" y="3283198"/>
                        <a:ext cx="2370138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986094"/>
              </p:ext>
            </p:extLst>
          </p:nvPr>
        </p:nvGraphicFramePr>
        <p:xfrm>
          <a:off x="8404377" y="2368206"/>
          <a:ext cx="18796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2" name="Equation" r:id="rId10" imgW="876240" imgH="279360" progId="Equation.DSMT4">
                  <p:embed/>
                </p:oleObj>
              </mc:Choice>
              <mc:Fallback>
                <p:oleObj name="Equation" r:id="rId10" imgW="876240" imgH="27936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04377" y="2368206"/>
                        <a:ext cx="187960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627321"/>
              </p:ext>
            </p:extLst>
          </p:nvPr>
        </p:nvGraphicFramePr>
        <p:xfrm>
          <a:off x="8482013" y="3294063"/>
          <a:ext cx="23971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3" name="Equation" r:id="rId12" imgW="1117440" imgH="279360" progId="Equation.DSMT4">
                  <p:embed/>
                </p:oleObj>
              </mc:Choice>
              <mc:Fallback>
                <p:oleObj name="Equation" r:id="rId12" imgW="1117440" imgH="27936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82013" y="3294063"/>
                        <a:ext cx="23971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72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454" y="110571"/>
            <a:ext cx="12051299" cy="1777207"/>
            <a:chOff x="-22302" y="110571"/>
            <a:chExt cx="12051299" cy="1777207"/>
          </a:xfrm>
        </p:grpSpPr>
        <p:grpSp>
          <p:nvGrpSpPr>
            <p:cNvPr id="3" name="Group 2"/>
            <p:cNvGrpSpPr/>
            <p:nvPr/>
          </p:nvGrpSpPr>
          <p:grpSpPr>
            <a:xfrm>
              <a:off x="-22302" y="110571"/>
              <a:ext cx="12051299" cy="1777207"/>
              <a:chOff x="156614" y="172819"/>
              <a:chExt cx="9443189" cy="139675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89429" y="175686"/>
                <a:ext cx="8910374" cy="1393883"/>
              </a:xfrm>
              <a:prstGeom prst="roundRect">
                <a:avLst>
                  <a:gd name="adj" fmla="val 9218"/>
                </a:avLst>
              </a:prstGeom>
              <a:gradFill flip="none" rotWithShape="1">
                <a:gsLst>
                  <a:gs pos="0">
                    <a:srgbClr val="FFE5D8">
                      <a:shade val="30000"/>
                      <a:satMod val="115000"/>
                    </a:srgbClr>
                  </a:gs>
                  <a:gs pos="31000">
                    <a:srgbClr val="FFE5D8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74090" y="172819"/>
                <a:ext cx="1376986" cy="13967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6614" y="209667"/>
                <a:ext cx="1284471" cy="13070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7537" y="525526"/>
                <a:ext cx="1234983" cy="72566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400" b="1" spc="5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2.30</a:t>
                </a:r>
                <a:endParaRPr lang="en-US" sz="6600" b="1" cap="none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02" y="385084"/>
              <a:ext cx="1461002" cy="388498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701504" y="2219679"/>
            <a:ext cx="608767" cy="714501"/>
            <a:chOff x="1174619" y="1877768"/>
            <a:chExt cx="608767" cy="714501"/>
          </a:xfrm>
        </p:grpSpPr>
        <p:sp>
          <p:nvSpPr>
            <p:cNvPr id="22" name="Oval 21"/>
            <p:cNvSpPr/>
            <p:nvPr/>
          </p:nvSpPr>
          <p:spPr>
            <a:xfrm>
              <a:off x="1174619" y="2016148"/>
              <a:ext cx="608767" cy="5761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0070C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24885" y="1877768"/>
              <a:ext cx="386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600" b="1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408971" y="2364287"/>
            <a:ext cx="608767" cy="666373"/>
            <a:chOff x="1174619" y="3484866"/>
            <a:chExt cx="608767" cy="666373"/>
          </a:xfrm>
        </p:grpSpPr>
        <p:sp>
          <p:nvSpPr>
            <p:cNvPr id="24" name="Oval 23"/>
            <p:cNvSpPr/>
            <p:nvPr/>
          </p:nvSpPr>
          <p:spPr>
            <a:xfrm>
              <a:off x="1174619" y="3575118"/>
              <a:ext cx="608767" cy="5761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0070C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08843" y="3484866"/>
              <a:ext cx="386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600" b="1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701504" y="3097329"/>
            <a:ext cx="608767" cy="666373"/>
            <a:chOff x="1174619" y="2722266"/>
            <a:chExt cx="608767" cy="666373"/>
          </a:xfrm>
        </p:grpSpPr>
        <p:sp>
          <p:nvSpPr>
            <p:cNvPr id="26" name="Oval 25"/>
            <p:cNvSpPr/>
            <p:nvPr/>
          </p:nvSpPr>
          <p:spPr>
            <a:xfrm>
              <a:off x="1174619" y="2812518"/>
              <a:ext cx="608767" cy="5761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0070C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36917" y="2722266"/>
              <a:ext cx="386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600" b="1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408971" y="3236548"/>
            <a:ext cx="608767" cy="666373"/>
            <a:chOff x="1174748" y="4259154"/>
            <a:chExt cx="608767" cy="666373"/>
          </a:xfrm>
        </p:grpSpPr>
        <p:sp>
          <p:nvSpPr>
            <p:cNvPr id="28" name="Oval 27"/>
            <p:cNvSpPr/>
            <p:nvPr/>
          </p:nvSpPr>
          <p:spPr>
            <a:xfrm>
              <a:off x="1174748" y="4349406"/>
              <a:ext cx="608767" cy="5761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50800"/>
              <a:bevelB w="8255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25014" y="4259154"/>
              <a:ext cx="386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0"/>
                </a:lightRig>
              </a:scene3d>
              <a:sp3d extrusionH="57150">
                <a:bevelT w="158750" h="38100"/>
              </a:sp3d>
            </a:bodyPr>
            <a:lstStyle/>
            <a:p>
              <a:r>
                <a:rPr lang="en-US" sz="3600" b="1">
                  <a:ln w="9525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25400" dist="25400" dir="5400000" algn="t" rotWithShape="0">
                      <a:prstClr val="black">
                        <a:alpha val="47000"/>
                      </a:prstClr>
                    </a:outerShdw>
                  </a:effectLst>
                  <a:latin typeface="VNI-DOS Sample Font " pitchFamily="2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7061480" y="2327838"/>
            <a:ext cx="3075942" cy="829522"/>
          </a:xfrm>
          <a:prstGeom prst="roundRect">
            <a:avLst>
              <a:gd name="adj" fmla="val 2204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09154" y="446120"/>
            <a:ext cx="9798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/>
              <a:t>Trong không gian</a:t>
            </a:r>
            <a:r>
              <a:rPr lang="en-US" sz="2400"/>
              <a:t>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Oxyz</a:t>
            </a:r>
            <a:r>
              <a:rPr lang="en-US" sz="2400"/>
              <a:t>, </a:t>
            </a:r>
            <a:r>
              <a:rPr lang="en-US" sz="2400" b="1"/>
              <a:t>cho hình bình hành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2400"/>
              <a:t> </a:t>
            </a:r>
            <a:r>
              <a:rPr lang="en-US" sz="2400" b="1"/>
              <a:t>có</a:t>
            </a:r>
            <a:r>
              <a:rPr lang="en-US" sz="2400"/>
              <a:t>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(−1; 0; 3),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(2; 1; −1) </a:t>
            </a:r>
            <a:r>
              <a:rPr lang="en-US" sz="2400" b="1"/>
              <a:t>và</a:t>
            </a:r>
            <a:r>
              <a:rPr lang="en-US" sz="2400"/>
              <a:t>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(3; 2; 2) </a:t>
            </a:r>
            <a:r>
              <a:rPr lang="en-US" sz="2400"/>
              <a:t>. </a:t>
            </a:r>
            <a:r>
              <a:rPr lang="en-US" sz="2400" b="1"/>
              <a:t>Tọa độ của điểm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/>
              <a:t> </a:t>
            </a:r>
            <a:r>
              <a:rPr lang="en-US" sz="2400" b="1"/>
              <a:t>là</a:t>
            </a:r>
            <a:r>
              <a:rPr lang="en-US" sz="2400"/>
              <a:t>:</a:t>
            </a:r>
          </a:p>
          <a:p>
            <a:endParaRPr lang="en-US" sz="24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070694"/>
              </p:ext>
            </p:extLst>
          </p:nvPr>
        </p:nvGraphicFramePr>
        <p:xfrm>
          <a:off x="3846580" y="2345402"/>
          <a:ext cx="1225062" cy="59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tion" r:id="rId4" imgW="571320" imgH="279360" progId="Equation.DSMT4">
                  <p:embed/>
                </p:oleObj>
              </mc:Choice>
              <mc:Fallback>
                <p:oleObj name="Equation" r:id="rId4" imgW="571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6580" y="2345402"/>
                        <a:ext cx="1225062" cy="598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592470"/>
              </p:ext>
            </p:extLst>
          </p:nvPr>
        </p:nvGraphicFramePr>
        <p:xfrm>
          <a:off x="3846580" y="3165214"/>
          <a:ext cx="14160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6" imgW="660240" imgH="279360" progId="Equation.DSMT4">
                  <p:embed/>
                </p:oleObj>
              </mc:Choice>
              <mc:Fallback>
                <p:oleObj name="Equation" r:id="rId6" imgW="660240" imgH="2793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46580" y="3165214"/>
                        <a:ext cx="1416050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951567"/>
              </p:ext>
            </p:extLst>
          </p:nvPr>
        </p:nvGraphicFramePr>
        <p:xfrm>
          <a:off x="8758238" y="2432050"/>
          <a:ext cx="10064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8" imgW="469800" imgH="279360" progId="Equation.DSMT4">
                  <p:embed/>
                </p:oleObj>
              </mc:Choice>
              <mc:Fallback>
                <p:oleObj name="Equation" r:id="rId8" imgW="469800" imgH="27936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58238" y="2432050"/>
                        <a:ext cx="1006475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77836"/>
              </p:ext>
            </p:extLst>
          </p:nvPr>
        </p:nvGraphicFramePr>
        <p:xfrm>
          <a:off x="8770938" y="3344863"/>
          <a:ext cx="11985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10" imgW="558720" imgH="279360" progId="Equation.DSMT4">
                  <p:embed/>
                </p:oleObj>
              </mc:Choice>
              <mc:Fallback>
                <p:oleObj name="Equation" r:id="rId10" imgW="558720" imgH="2793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770938" y="3344863"/>
                        <a:ext cx="1198562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53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804941" flipH="1">
            <a:off x="-645506" y="298535"/>
            <a:ext cx="2291371" cy="1450974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4620204" y="2248425"/>
            <a:ext cx="465029" cy="4161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0" name="TextBox 19"/>
          <p:cNvSpPr txBox="1"/>
          <p:nvPr/>
        </p:nvSpPr>
        <p:spPr>
          <a:xfrm>
            <a:off x="4657316" y="2179602"/>
            <a:ext cx="35130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6755459" y="2215387"/>
            <a:ext cx="443614" cy="4161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2" name="TextBox 21"/>
          <p:cNvSpPr txBox="1"/>
          <p:nvPr/>
        </p:nvSpPr>
        <p:spPr>
          <a:xfrm>
            <a:off x="6777438" y="2158596"/>
            <a:ext cx="38169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Oval 22"/>
          <p:cNvSpPr/>
          <p:nvPr/>
        </p:nvSpPr>
        <p:spPr>
          <a:xfrm>
            <a:off x="2320660" y="2232775"/>
            <a:ext cx="465029" cy="435532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4" name="TextBox 23"/>
          <p:cNvSpPr txBox="1"/>
          <p:nvPr/>
        </p:nvSpPr>
        <p:spPr>
          <a:xfrm>
            <a:off x="2357772" y="2170611"/>
            <a:ext cx="35130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Oval 24"/>
          <p:cNvSpPr/>
          <p:nvPr/>
        </p:nvSpPr>
        <p:spPr>
          <a:xfrm>
            <a:off x="8938517" y="2212414"/>
            <a:ext cx="465029" cy="4161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6" name="TextBox 25"/>
          <p:cNvSpPr txBox="1"/>
          <p:nvPr/>
        </p:nvSpPr>
        <p:spPr>
          <a:xfrm>
            <a:off x="8975629" y="2154101"/>
            <a:ext cx="35130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2400" b="1">
                <a:ln w="9525">
                  <a:solidFill>
                    <a:schemeClr val="bg1"/>
                  </a:solidFill>
                </a:ln>
                <a:solidFill>
                  <a:srgbClr val="D26106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156841" y="2095197"/>
            <a:ext cx="2075812" cy="71068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8423" y="98206"/>
            <a:ext cx="12047312" cy="1640792"/>
            <a:chOff x="-8423" y="98206"/>
            <a:chExt cx="12047312" cy="1640792"/>
          </a:xfrm>
        </p:grpSpPr>
        <p:sp>
          <p:nvSpPr>
            <p:cNvPr id="4" name="Rounded Rectangle 3"/>
            <p:cNvSpPr/>
            <p:nvPr/>
          </p:nvSpPr>
          <p:spPr>
            <a:xfrm>
              <a:off x="651392" y="140523"/>
              <a:ext cx="11387497" cy="1571037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6255" y="107662"/>
              <a:ext cx="1633016" cy="1631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-8423" y="98206"/>
              <a:ext cx="1661530" cy="15859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6989" y="591175"/>
              <a:ext cx="134754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2.31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898" y="392581"/>
              <a:ext cx="1369731" cy="39017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872382" y="424883"/>
              <a:ext cx="993533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400" b="1"/>
                <a:t>Trong không gian </a:t>
              </a:r>
              <a:r>
                <a:rPr 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Oxyz, </a:t>
              </a:r>
              <a:r>
                <a:rPr lang="en-US" sz="2400" b="1"/>
                <a:t>cho </a:t>
              </a:r>
              <a:r>
                <a:rPr 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(1; 0; -1), </a:t>
              </a:r>
              <a:r>
                <a:rPr 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(0; -1; 2) </a:t>
              </a:r>
              <a:r>
                <a:rPr lang="en-US" sz="2400" b="1"/>
                <a:t>và </a:t>
              </a:r>
              <a:r>
                <a:rPr 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(2; 1; 0). </a:t>
              </a:r>
            </a:p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400" b="1"/>
                <a:t>Biết tam giác </a:t>
              </a:r>
              <a:r>
                <a:rPr 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ABC </a:t>
              </a:r>
              <a:r>
                <a:rPr lang="en-US" sz="2400" b="1"/>
                <a:t>có trọng tâm là điểm </a:t>
              </a:r>
              <a:r>
                <a:rPr 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400" b="1"/>
                <a:t>. Toạ độ của điểm </a:t>
              </a:r>
              <a:r>
                <a:rPr 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b="1"/>
                <a:t> là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897611" y="2263892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(5; 4; -1).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22345" y="2271935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(-5; -4; 1).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264832" y="2241639"/>
            <a:ext cx="12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(1; 2;-1).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553465" y="2196894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(-1; -2; 1).</a:t>
            </a:r>
          </a:p>
        </p:txBody>
      </p:sp>
    </p:spTree>
    <p:extLst>
      <p:ext uri="{BB962C8B-B14F-4D97-AF65-F5344CB8AC3E}">
        <p14:creationId xmlns:p14="http://schemas.microsoft.com/office/powerpoint/2010/main" val="185817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467" y="66293"/>
            <a:ext cx="12051299" cy="1777207"/>
            <a:chOff x="156614" y="172819"/>
            <a:chExt cx="9443189" cy="1396750"/>
          </a:xfrm>
        </p:grpSpPr>
        <p:sp>
          <p:nvSpPr>
            <p:cNvPr id="5" name="Rounded Rectangle 4"/>
            <p:cNvSpPr/>
            <p:nvPr/>
          </p:nvSpPr>
          <p:spPr>
            <a:xfrm>
              <a:off x="689429" y="175686"/>
              <a:ext cx="8910374" cy="1393883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FFE5D8">
                    <a:shade val="30000"/>
                    <a:satMod val="115000"/>
                  </a:srgbClr>
                </a:gs>
                <a:gs pos="31000">
                  <a:srgbClr val="FFE5D8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74090" y="172819"/>
              <a:ext cx="1376986" cy="1396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56614" y="209667"/>
              <a:ext cx="1284471" cy="1307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5731" y="542695"/>
              <a:ext cx="1049082" cy="6047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2.35</a:t>
              </a:r>
              <a:endParaRPr lang="en-US" sz="4400" b="1" cap="none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06" y="386108"/>
            <a:ext cx="1371719" cy="3901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46027" y="297507"/>
            <a:ext cx="10385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/>
              <a:t>Cho hình chóp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S.ABCD </a:t>
            </a:r>
            <a:r>
              <a:rPr lang="en-US" sz="2400" b="1"/>
              <a:t>có đáy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2400" b="1"/>
              <a:t> là hình chữ nhật. Chứng minh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902252"/>
              </p:ext>
            </p:extLst>
          </p:nvPr>
        </p:nvGraphicFramePr>
        <p:xfrm>
          <a:off x="4808633" y="776286"/>
          <a:ext cx="2326379" cy="44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4" imgW="1193760" imgH="228600" progId="Equation.DSMT4">
                  <p:embed/>
                </p:oleObj>
              </mc:Choice>
              <mc:Fallback>
                <p:oleObj name="Equation" r:id="rId4" imgW="1193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8633" y="776286"/>
                        <a:ext cx="2326379" cy="445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746027" y="2518120"/>
            <a:ext cx="9937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Gọi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/>
              <a:t> là giao điểm của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2400"/>
              <a:t> và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sz="2400"/>
              <a:t> thì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/>
              <a:t> là trung điểm của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2400"/>
              <a:t>và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sz="2400"/>
              <a:t>. </a:t>
            </a:r>
          </a:p>
          <a:p>
            <a:r>
              <a:rPr lang="en-US" sz="2400"/>
              <a:t>Ta có: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886970"/>
              </p:ext>
            </p:extLst>
          </p:nvPr>
        </p:nvGraphicFramePr>
        <p:xfrm>
          <a:off x="3762028" y="3472108"/>
          <a:ext cx="5254150" cy="155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6" imgW="2450880" imgH="736560" progId="Equation.DSMT4">
                  <p:embed/>
                </p:oleObj>
              </mc:Choice>
              <mc:Fallback>
                <p:oleObj name="Equation" r:id="rId6" imgW="24508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62028" y="3472108"/>
                        <a:ext cx="5254150" cy="155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2541" y="2071066"/>
            <a:ext cx="1298561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770</Words>
  <Application>Microsoft Office PowerPoint</Application>
  <PresentationFormat>Widescreen</PresentationFormat>
  <Paragraphs>89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.VnCentury SchoolbookH</vt:lpstr>
      <vt:lpstr>Arial</vt:lpstr>
      <vt:lpstr>Calibri</vt:lpstr>
      <vt:lpstr>Cambria Math</vt:lpstr>
      <vt:lpstr>Times New Roman</vt:lpstr>
      <vt:lpstr>VNI-DOS Sample Font 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176</cp:revision>
  <dcterms:created xsi:type="dcterms:W3CDTF">2023-05-22T08:04:31Z</dcterms:created>
  <dcterms:modified xsi:type="dcterms:W3CDTF">2024-08-14T01:05:36Z</dcterms:modified>
</cp:coreProperties>
</file>