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1" r:id="rId2"/>
    <p:sldId id="256" r:id="rId3"/>
    <p:sldId id="275" r:id="rId4"/>
    <p:sldId id="302" r:id="rId5"/>
    <p:sldId id="367" r:id="rId6"/>
    <p:sldId id="279" r:id="rId7"/>
    <p:sldId id="355" r:id="rId8"/>
    <p:sldId id="368" r:id="rId9"/>
    <p:sldId id="315" r:id="rId10"/>
    <p:sldId id="281" r:id="rId11"/>
    <p:sldId id="357" r:id="rId12"/>
    <p:sldId id="283" r:id="rId13"/>
    <p:sldId id="335" r:id="rId14"/>
    <p:sldId id="336" r:id="rId15"/>
    <p:sldId id="337" r:id="rId16"/>
    <p:sldId id="358" r:id="rId17"/>
    <p:sldId id="359" r:id="rId18"/>
    <p:sldId id="360" r:id="rId19"/>
    <p:sldId id="361" r:id="rId20"/>
    <p:sldId id="362" r:id="rId21"/>
    <p:sldId id="369" r:id="rId22"/>
    <p:sldId id="313" r:id="rId23"/>
    <p:sldId id="340" r:id="rId24"/>
    <p:sldId id="341" r:id="rId25"/>
    <p:sldId id="370" r:id="rId26"/>
    <p:sldId id="365" r:id="rId27"/>
    <p:sldId id="371" r:id="rId28"/>
    <p:sldId id="314" r:id="rId29"/>
    <p:sldId id="330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0FB7BD"/>
    <a:srgbClr val="48C0B6"/>
    <a:srgbClr val="00A9A5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</a:t>
          </a:r>
          <a:r>
            <a:rPr lang="en-US"/>
            <a:t>community </a:t>
          </a:r>
          <a:r>
            <a:rPr lang="en-US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community </a:t>
          </a:r>
          <a:r>
            <a:rPr lang="en-US" dirty="0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</a:t>
          </a:r>
          <a:r>
            <a:rPr lang="en-US" sz="2800" kern="1200"/>
            <a:t>community </a:t>
          </a:r>
          <a:r>
            <a:rPr lang="en-US" sz="2800" kern="1200" smtClean="0"/>
            <a:t>activities </a:t>
          </a:r>
          <a:endParaRPr lang="en-US" sz="2800" kern="1200" dirty="0"/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community </a:t>
          </a:r>
          <a:r>
            <a:rPr lang="en-US" sz="2800" kern="1200" dirty="0" smtClean="0"/>
            <a:t>activities </a:t>
          </a:r>
          <a:endParaRPr lang="en-US" sz="2800" kern="1200" dirty="0"/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047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pick up </a:t>
            </a:r>
            <a:r>
              <a:rPr lang="en-US" sz="40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(phr.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v</a:t>
            </a:r>
            <a:r>
              <a:rPr lang="en-US" sz="40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706" y="4371976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 smtClean="0"/>
              <a:t>lên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8556" y="3206912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pɪk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 smtClean="0">
                <a:solidFill>
                  <a:srgbClr val="0FB7BD"/>
                </a:solidFill>
              </a:rPr>
              <a:t>ʌp</a:t>
            </a:r>
            <a:r>
              <a:rPr lang="en-US" sz="3600" b="1" dirty="0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194" name="Picture 2" descr="Picking Up Things - Fitness365">
            <a:extLst>
              <a:ext uri="{FF2B5EF4-FFF2-40B4-BE49-F238E27FC236}">
                <a16:creationId xmlns:a16="http://schemas.microsoft.com/office/drawing/2014/main" id="{4393ABED-F411-43F7-A5FB-D281D18E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37" y="-220555"/>
            <a:ext cx="9179497" cy="5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k up ">
            <a:hlinkClick r:id="" action="ppaction://media"/>
            <a:extLst>
              <a:ext uri="{FF2B5EF4-FFF2-40B4-BE49-F238E27FC236}">
                <a16:creationId xmlns:a16="http://schemas.microsoft.com/office/drawing/2014/main" id="{9303FDDF-F18E-41F8-B32F-57EA4963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6566" y="5402354"/>
            <a:ext cx="921414" cy="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0389" y="171136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tutor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048" y="4218799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kèm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66174" y="3132220"/>
            <a:ext cx="1867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tjuːtə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218" name="Picture 2" descr="Teacher Clipart PNG images, Cartoon Teachers, Students And Teacher - Free  Transparent PNG Logos">
            <a:extLst>
              <a:ext uri="{FF2B5EF4-FFF2-40B4-BE49-F238E27FC236}">
                <a16:creationId xmlns:a16="http://schemas.microsoft.com/office/drawing/2014/main" id="{67122A16-6014-4481-A260-0356E8E9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86" y="1711365"/>
            <a:ext cx="4334348" cy="41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tor">
            <a:hlinkClick r:id="" action="ppaction://media"/>
            <a:extLst>
              <a:ext uri="{FF2B5EF4-FFF2-40B4-BE49-F238E27FC236}">
                <a16:creationId xmlns:a16="http://schemas.microsoft.com/office/drawing/2014/main" id="{00C9566D-B87C-4DF3-A164-07D9D82E9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5462" y="5305378"/>
            <a:ext cx="866306" cy="8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54194"/>
              </p:ext>
            </p:extLst>
          </p:nvPr>
        </p:nvGraphicFramePr>
        <p:xfrm>
          <a:off x="1312879" y="2133652"/>
          <a:ext cx="9810221" cy="3276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58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exchange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/ɪks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ʧeɪnʤ/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trao đổi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pick up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(phr.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/pɪk ʌp/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nhặt lên, hái (hoa)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tutor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/ˈtjuːtə/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dạy kèm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xchange">
            <a:hlinkClick r:id="" action="ppaction://media"/>
            <a:extLst>
              <a:ext uri="{FF2B5EF4-FFF2-40B4-BE49-F238E27FC236}">
                <a16:creationId xmlns:a16="http://schemas.microsoft.com/office/drawing/2014/main" id="{A9A27343-B5D9-4D24-9711-D1FA684D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2908106"/>
            <a:ext cx="595143" cy="595143"/>
          </a:xfrm>
          <a:prstGeom prst="rect">
            <a:avLst/>
          </a:prstGeom>
        </p:spPr>
      </p:pic>
      <p:pic>
        <p:nvPicPr>
          <p:cNvPr id="8" name="pick up ">
            <a:hlinkClick r:id="" action="ppaction://media"/>
            <a:extLst>
              <a:ext uri="{FF2B5EF4-FFF2-40B4-BE49-F238E27FC236}">
                <a16:creationId xmlns:a16="http://schemas.microsoft.com/office/drawing/2014/main" id="{DC1ACA4F-F9AF-4F3C-A054-C7A880EF3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3771792"/>
            <a:ext cx="595143" cy="595143"/>
          </a:xfrm>
          <a:prstGeom prst="rect">
            <a:avLst/>
          </a:prstGeom>
        </p:spPr>
      </p:pic>
      <p:pic>
        <p:nvPicPr>
          <p:cNvPr id="9" name="tutor">
            <a:hlinkClick r:id="" action="ppaction://media"/>
            <a:extLst>
              <a:ext uri="{FF2B5EF4-FFF2-40B4-BE49-F238E27FC236}">
                <a16:creationId xmlns:a16="http://schemas.microsoft.com/office/drawing/2014/main" id="{031EAC3A-DC8C-4BDC-BFD7-F5A044403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4635478"/>
            <a:ext cx="595143" cy="5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verb in a with a word or phrase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277" y="196283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31731" y="285659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31731" y="360963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31731" y="441896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31731" y="5219351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92809-35D2-45BE-A656-1844E1E2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76" y="2172226"/>
            <a:ext cx="6837201" cy="3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5247" y="1282060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5611" y="1261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396" y="1158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51899" y="1908034"/>
            <a:ext cx="8207299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tutor	    litter	     water        donate	   used </a:t>
            </a:r>
            <a:r>
              <a:rPr lang="en-US" sz="2400" dirty="0"/>
              <a:t>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566995" y="2600821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Minh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2698559" y="2842164"/>
            <a:ext cx="1618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5301723" y="3564336"/>
            <a:ext cx="409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used paper for 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3804065" y="4311027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695783" y="5050641"/>
            <a:ext cx="225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4669262" y="5778312"/>
            <a:ext cx="1678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tutor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9005" y="1362780"/>
            <a:ext cx="108335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D8C24-476E-4895-B4B1-5EC71B47FE97}"/>
              </a:ext>
            </a:extLst>
          </p:cNvPr>
          <p:cNvSpPr txBox="1"/>
          <p:nvPr/>
        </p:nvSpPr>
        <p:spPr>
          <a:xfrm>
            <a:off x="5304079" y="5300110"/>
            <a:ext cx="6887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 </a:t>
            </a:r>
          </a:p>
          <a:p>
            <a:r>
              <a:rPr lang="en-US" sz="2400" i="1" smtClean="0">
                <a:latin typeface="ChronicaPro-Medium"/>
              </a:rPr>
              <a:t>0. L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-Book"/>
              </a:rPr>
              <a:t>an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is watering vegetables in the school garden.</a:t>
            </a:r>
            <a:r>
              <a:rPr lang="en-US" sz="24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542" r="3097" b="1292"/>
          <a:stretch/>
        </p:blipFill>
        <p:spPr>
          <a:xfrm>
            <a:off x="5989692" y="2356548"/>
            <a:ext cx="5852904" cy="25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73931"/>
            <a:ext cx="106440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60709-6751-4D9C-9C33-BA593BFD6E04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DCE4F-8F28-4A86-BBB4-54D6086F5BEF}"/>
              </a:ext>
            </a:extLst>
          </p:cNvPr>
          <p:cNvSpPr txBox="1"/>
          <p:nvPr/>
        </p:nvSpPr>
        <p:spPr>
          <a:xfrm>
            <a:off x="6532745" y="5373977"/>
            <a:ext cx="528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1. She’s reading books to the elderly.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58" t="5812" r="3765" b="4475"/>
          <a:stretch/>
        </p:blipFill>
        <p:spPr>
          <a:xfrm>
            <a:off x="7440645" y="2556484"/>
            <a:ext cx="3848375" cy="2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96234"/>
            <a:ext cx="103429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74331-5F3C-4404-AD3F-F3FA131AE806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30059-D819-4E46-B087-27B5A5A4E899}"/>
              </a:ext>
            </a:extLst>
          </p:cNvPr>
          <p:cNvSpPr txBox="1"/>
          <p:nvPr/>
        </p:nvSpPr>
        <p:spPr>
          <a:xfrm>
            <a:off x="7038721" y="5496480"/>
            <a:ext cx="479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2</a:t>
            </a:r>
            <a:r>
              <a:rPr lang="en-US" sz="2400" b="1">
                <a:solidFill>
                  <a:schemeClr val="accent2"/>
                </a:solidFill>
              </a:rPr>
              <a:t>. They’re giving gifts to old </a:t>
            </a:r>
            <a:r>
              <a:rPr lang="en-US" sz="2400" b="1" smtClean="0">
                <a:solidFill>
                  <a:schemeClr val="accent2"/>
                </a:solidFill>
              </a:rPr>
              <a:t>people.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365" r="9752" b="3443"/>
          <a:stretch/>
        </p:blipFill>
        <p:spPr>
          <a:xfrm>
            <a:off x="7472162" y="2575675"/>
            <a:ext cx="3440681" cy="2920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741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162" y="2556484"/>
            <a:ext cx="4333875" cy="288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73931"/>
            <a:ext cx="10376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C23C1-0F71-460D-9BA3-B975C0A69646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A54D7-D6EE-473C-9FC4-958770742B42}"/>
              </a:ext>
            </a:extLst>
          </p:cNvPr>
          <p:cNvSpPr txBox="1"/>
          <p:nvPr/>
        </p:nvSpPr>
        <p:spPr>
          <a:xfrm>
            <a:off x="7195162" y="5443323"/>
            <a:ext cx="4569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3</a:t>
            </a:r>
            <a:r>
              <a:rPr lang="en-US" sz="2400" b="1">
                <a:solidFill>
                  <a:schemeClr val="accent2"/>
                </a:solidFill>
              </a:rPr>
              <a:t>. </a:t>
            </a:r>
            <a:r>
              <a:rPr lang="en-US" sz="2400" b="1" smtClean="0">
                <a:solidFill>
                  <a:schemeClr val="accent2"/>
                </a:solidFill>
              </a:rPr>
              <a:t>They are </a:t>
            </a:r>
            <a:r>
              <a:rPr lang="en-US" sz="2400" b="1" dirty="0">
                <a:solidFill>
                  <a:schemeClr val="accent2"/>
                </a:solidFill>
              </a:rPr>
              <a:t>exchanging used </a:t>
            </a:r>
            <a:r>
              <a:rPr lang="en-US" sz="2400" b="1">
                <a:solidFill>
                  <a:schemeClr val="accent2"/>
                </a:solidFill>
              </a:rPr>
              <a:t>paper </a:t>
            </a:r>
            <a:endParaRPr lang="en-US" sz="2400" b="1" smtClean="0">
              <a:solidFill>
                <a:schemeClr val="accent2"/>
              </a:solidFill>
            </a:endParaRPr>
          </a:p>
          <a:p>
            <a:r>
              <a:rPr lang="en-US" sz="2400" b="1" smtClean="0">
                <a:solidFill>
                  <a:schemeClr val="accent2"/>
                </a:solidFill>
              </a:rPr>
              <a:t>for </a:t>
            </a:r>
            <a:r>
              <a:rPr lang="en-US" sz="2400" b="1" dirty="0">
                <a:solidFill>
                  <a:schemeClr val="accent2"/>
                </a:solidFill>
              </a:rPr>
              <a:t>notebooks.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455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98" y="2703052"/>
            <a:ext cx="5021791" cy="2550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73931"/>
            <a:ext cx="106328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0D609-BB37-4D23-AB64-AE4821D82D5F}"/>
              </a:ext>
            </a:extLst>
          </p:cNvPr>
          <p:cNvSpPr txBox="1"/>
          <p:nvPr/>
        </p:nvSpPr>
        <p:spPr>
          <a:xfrm>
            <a:off x="6090961" y="2703052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518F3-0511-49C4-A4C1-605D92062E01}"/>
              </a:ext>
            </a:extLst>
          </p:cNvPr>
          <p:cNvSpPr txBox="1"/>
          <p:nvPr/>
        </p:nvSpPr>
        <p:spPr>
          <a:xfrm>
            <a:off x="6218058" y="5233361"/>
            <a:ext cx="609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4. They’re donating clothes to poor children.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875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8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36011"/>
              </p:ext>
            </p:extLst>
          </p:nvPr>
        </p:nvGraphicFramePr>
        <p:xfrm>
          <a:off x="1031673" y="1533721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4" t="4880" r="8433" b="5177"/>
          <a:stretch/>
        </p:blipFill>
        <p:spPr>
          <a:xfrm>
            <a:off x="6636798" y="2186260"/>
            <a:ext cx="4951142" cy="3401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62780"/>
            <a:ext cx="104990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7D96B-7635-4B61-A13B-6AA093CDF443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14D6C-CE70-4CF1-BF60-FD9EE8ED681E}"/>
              </a:ext>
            </a:extLst>
          </p:cNvPr>
          <p:cNvSpPr txBox="1"/>
          <p:nvPr/>
        </p:nvSpPr>
        <p:spPr>
          <a:xfrm>
            <a:off x="7015223" y="5484776"/>
            <a:ext cx="4664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5. She’s planting trees in the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42667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9501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D PRONUNCIATION. Past tense pronunciation for the… | by Lingoville  Learning Hub | Medium">
            <a:extLst>
              <a:ext uri="{FF2B5EF4-FFF2-40B4-BE49-F238E27FC236}">
                <a16:creationId xmlns:a16="http://schemas.microsoft.com/office/drawing/2014/main" id="{212481F4-7162-4A0D-AEC7-29BC6B9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49" y="1487024"/>
            <a:ext cx="2388428" cy="4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71" y="2189919"/>
            <a:ext cx="2919820" cy="29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251" y="1389208"/>
            <a:ext cx="98755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/t/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/d/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err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ɪd</a:t>
            </a:r>
            <a:r>
              <a:rPr lang="en-US" sz="24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E507A-BDDF-4215-ABCD-20E5CD50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042" y="2340294"/>
            <a:ext cx="6942921" cy="2947323"/>
          </a:xfrm>
          <a:prstGeom prst="rect">
            <a:avLst/>
          </a:prstGeom>
        </p:spPr>
      </p:pic>
      <p:pic>
        <p:nvPicPr>
          <p:cNvPr id="13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065A0D2D-5B3E-49E1-949D-0AE15F8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686405"/>
            <a:ext cx="2014410" cy="2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8982" y="1275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275" y="1239630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29736-975E-4662-8BB2-64C9AE12D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20" y="2400663"/>
            <a:ext cx="11364685" cy="2974949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3A2F7619-06B7-41AB-9207-3337359F79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2566" y="2936303"/>
            <a:ext cx="443001" cy="4430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A0C72A0-21EE-48B0-913E-F4FE5C926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584" y="3379304"/>
            <a:ext cx="443001" cy="44300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9C1EBF6C-3DC6-4965-9C7A-EF1E0F9E3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1393" y="3822305"/>
            <a:ext cx="443001" cy="44300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6332BDF-9C13-4D75-B423-2A8DCBADE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1392" y="4318086"/>
            <a:ext cx="443001" cy="44300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36D3EF1B-602D-4FD4-9809-15F2F74BF5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583" y="4761087"/>
            <a:ext cx="443001" cy="443001"/>
          </a:xfrm>
          <a:prstGeom prst="rect">
            <a:avLst/>
          </a:prstGeom>
        </p:spPr>
      </p:pic>
      <p:pic>
        <p:nvPicPr>
          <p:cNvPr id="3" name="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40137" y="157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130+ Funny Telephone Game Phrase Ideas - Meebily">
            <a:extLst>
              <a:ext uri="{FF2B5EF4-FFF2-40B4-BE49-F238E27FC236}">
                <a16:creationId xmlns:a16="http://schemas.microsoft.com/office/drawing/2014/main" id="{62FF7EE0-E1BD-46BF-BA16-656ACC57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2426792"/>
            <a:ext cx="5330446" cy="3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487067" y="1609810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Broken telephone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7C60BC-8E98-4D07-AA31-E787104C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4223"/>
              </p:ext>
            </p:extLst>
          </p:nvPr>
        </p:nvGraphicFramePr>
        <p:xfrm>
          <a:off x="758743" y="3146082"/>
          <a:ext cx="5082486" cy="215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162">
                  <a:extLst>
                    <a:ext uri="{9D8B030D-6E8A-4147-A177-3AD203B41FA5}">
                      <a16:colId xmlns:a16="http://schemas.microsoft.com/office/drawing/2014/main" val="3946572671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2385108086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1035175791"/>
                    </a:ext>
                  </a:extLst>
                </a:gridCol>
              </a:tblGrid>
              <a:tr h="536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/t/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r>
                        <a:rPr lang="vi-VN" sz="36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</a:t>
                      </a: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93688"/>
                  </a:ext>
                </a:extLst>
              </a:tr>
              <a:tr h="1609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picked, booked, helped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tutored, watered, exchanged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donated, planted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55978" y="5936242"/>
            <a:ext cx="1950733" cy="6623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9842" y="598596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31346" y="5503128"/>
            <a:ext cx="1409437" cy="4331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2661F7-8560-4930-A608-9E41BB69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11174"/>
              </p:ext>
            </p:extLst>
          </p:nvPr>
        </p:nvGraphicFramePr>
        <p:xfrm>
          <a:off x="827500" y="64899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504" y="2204004"/>
            <a:ext cx="1042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can you do to make your </a:t>
            </a: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be a greener place? Write at least 3 activities.</a:t>
            </a:r>
            <a:endParaRPr lang="en-US" sz="40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4" y="3519429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49298" y="2303795"/>
            <a:ext cx="111735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/>
              <a:t>use the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/>
              <a:t>correctly pronounce the sounds: </a:t>
            </a:r>
            <a:r>
              <a:rPr lang="en-US" sz="3000" b="1" dirty="0">
                <a:solidFill>
                  <a:srgbClr val="0070C0"/>
                </a:solidFill>
              </a:rPr>
              <a:t>/t/ ,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0070C0"/>
                </a:solidFill>
              </a:rPr>
              <a:t>/d/ , </a:t>
            </a:r>
            <a:r>
              <a:rPr lang="en-US" sz="3000" b="1" dirty="0" smtClean="0">
                <a:solidFill>
                  <a:srgbClr val="0070C0"/>
                </a:solidFill>
              </a:rPr>
              <a:t>/</a:t>
            </a:r>
            <a:r>
              <a:rPr lang="en-US" sz="3000" b="1" dirty="0" err="1">
                <a:solidFill>
                  <a:srgbClr val="0070C0"/>
                </a:solidFill>
              </a:rPr>
              <a:t>ɪ</a:t>
            </a:r>
            <a:r>
              <a:rPr lang="en-US" sz="3000" b="1" dirty="0" err="1" smtClean="0">
                <a:solidFill>
                  <a:srgbClr val="0070C0"/>
                </a:solidFill>
              </a:rPr>
              <a:t>d</a:t>
            </a:r>
            <a:r>
              <a:rPr lang="en-US" sz="3000" b="1" dirty="0" smtClean="0">
                <a:solidFill>
                  <a:srgbClr val="0070C0"/>
                </a:solidFill>
              </a:rPr>
              <a:t>/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55978" y="5936242"/>
            <a:ext cx="1950733" cy="6623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9842" y="598596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31346" y="5503128"/>
            <a:ext cx="1409437" cy="4331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38351" y="103398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0" y="3194502"/>
            <a:ext cx="52237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>
                <a:cs typeface="Calibri" panose="020F0502020204030204" pitchFamily="34" charset="0"/>
              </a:rPr>
              <a:t>to </a:t>
            </a:r>
            <a:r>
              <a:rPr lang="en-US" sz="2800" dirty="0">
                <a:cs typeface="Calibri" panose="020F0502020204030204" pitchFamily="34" charset="0"/>
              </a:rPr>
              <a:t>recall students’ vocabulary on </a:t>
            </a:r>
            <a:r>
              <a:rPr lang="en-US" sz="2800">
                <a:cs typeface="Calibri" panose="020F0502020204030204" pitchFamily="34" charset="0"/>
              </a:rPr>
              <a:t>community </a:t>
            </a:r>
            <a:r>
              <a:rPr lang="en-US" sz="2800" smtClean="0">
                <a:cs typeface="Calibri" panose="020F0502020204030204" pitchFamily="34" charset="0"/>
              </a:rPr>
              <a:t>activities</a:t>
            </a:r>
            <a:endParaRPr lang="en-US" sz="2800" dirty="0">
              <a:cs typeface="Calibri" panose="020F0502020204030204" pitchFamily="34" charset="0"/>
            </a:endParaRPr>
          </a:p>
        </p:txBody>
      </p:sp>
      <p:pic>
        <p:nvPicPr>
          <p:cNvPr id="31" name="Picture 2" descr="Integrate STEM into Community Activities">
            <a:extLst>
              <a:ext uri="{FF2B5EF4-FFF2-40B4-BE49-F238E27FC236}">
                <a16:creationId xmlns:a16="http://schemas.microsoft.com/office/drawing/2014/main" id="{361A49D3-B7DD-46D3-9365-DFA93CE9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3" y="2580049"/>
            <a:ext cx="5268146" cy="31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782351" y="1354480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65F5EF-9A01-4BCD-88F4-CCBD4EE7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82267"/>
              </p:ext>
            </p:extLst>
          </p:nvPr>
        </p:nvGraphicFramePr>
        <p:xfrm>
          <a:off x="3189743" y="2248967"/>
          <a:ext cx="5812513" cy="8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011">
                  <a:extLst>
                    <a:ext uri="{9D8B030D-6E8A-4147-A177-3AD203B41FA5}">
                      <a16:colId xmlns:a16="http://schemas.microsoft.com/office/drawing/2014/main" val="3445841706"/>
                    </a:ext>
                  </a:extLst>
                </a:gridCol>
                <a:gridCol w="1934436">
                  <a:extLst>
                    <a:ext uri="{9D8B030D-6E8A-4147-A177-3AD203B41FA5}">
                      <a16:colId xmlns:a16="http://schemas.microsoft.com/office/drawing/2014/main" val="1340819205"/>
                    </a:ext>
                  </a:extLst>
                </a:gridCol>
                <a:gridCol w="1937066">
                  <a:extLst>
                    <a:ext uri="{9D8B030D-6E8A-4147-A177-3AD203B41FA5}">
                      <a16:colId xmlns:a16="http://schemas.microsoft.com/office/drawing/2014/main" val="3495621926"/>
                    </a:ext>
                  </a:extLst>
                </a:gridCol>
              </a:tblGrid>
              <a:tr h="829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recycle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help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plant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346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12E1E0-0DCA-4813-9A7F-E4DE4D6A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33150"/>
              </p:ext>
            </p:extLst>
          </p:nvPr>
        </p:nvGraphicFramePr>
        <p:xfrm>
          <a:off x="846103" y="3779983"/>
          <a:ext cx="1029708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234">
                  <a:extLst>
                    <a:ext uri="{9D8B030D-6E8A-4147-A177-3AD203B41FA5}">
                      <a16:colId xmlns:a16="http://schemas.microsoft.com/office/drawing/2014/main" val="2328449315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1232814332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139125746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48441697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trees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vegetables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small children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old people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8109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books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bottles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cans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homeless children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9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782351" y="1354480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181F93-81AE-4DE1-8E8C-7B1185969AF3}"/>
              </a:ext>
            </a:extLst>
          </p:cNvPr>
          <p:cNvSpPr/>
          <p:nvPr/>
        </p:nvSpPr>
        <p:spPr>
          <a:xfrm>
            <a:off x="1611311" y="2305907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recycle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5AD0CD-6E8A-4D5D-BDD2-0CE22C76EF2D}"/>
              </a:ext>
            </a:extLst>
          </p:cNvPr>
          <p:cNvSpPr/>
          <p:nvPr/>
        </p:nvSpPr>
        <p:spPr>
          <a:xfrm>
            <a:off x="4106310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books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E5588E-DD73-4ACE-B91C-90B46B0A97DE}"/>
              </a:ext>
            </a:extLst>
          </p:cNvPr>
          <p:cNvSpPr/>
          <p:nvPr/>
        </p:nvSpPr>
        <p:spPr>
          <a:xfrm>
            <a:off x="6153356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bottles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A501F2-DE8E-4173-B1DE-5834DD10ADC7}"/>
              </a:ext>
            </a:extLst>
          </p:cNvPr>
          <p:cNvSpPr/>
          <p:nvPr/>
        </p:nvSpPr>
        <p:spPr>
          <a:xfrm>
            <a:off x="8200402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447F95-794E-448B-9723-CE97DBDF0211}"/>
              </a:ext>
            </a:extLst>
          </p:cNvPr>
          <p:cNvSpPr/>
          <p:nvPr/>
        </p:nvSpPr>
        <p:spPr>
          <a:xfrm>
            <a:off x="1611311" y="3613631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help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03B9D-CA72-4A1E-9CB2-E89B5DE5BB03}"/>
              </a:ext>
            </a:extLst>
          </p:cNvPr>
          <p:cNvSpPr/>
          <p:nvPr/>
        </p:nvSpPr>
        <p:spPr>
          <a:xfrm>
            <a:off x="4106310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 children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D41B9D-8925-4FD9-864E-7B2148221BD2}"/>
              </a:ext>
            </a:extLst>
          </p:cNvPr>
          <p:cNvSpPr/>
          <p:nvPr/>
        </p:nvSpPr>
        <p:spPr>
          <a:xfrm>
            <a:off x="6153356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homeless children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17488C-15DA-48FD-853B-8EA1ADFC7E5A}"/>
              </a:ext>
            </a:extLst>
          </p:cNvPr>
          <p:cNvSpPr/>
          <p:nvPr/>
        </p:nvSpPr>
        <p:spPr>
          <a:xfrm>
            <a:off x="8200402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old people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F0FE73-9A62-4AC2-B50D-579509C8F77E}"/>
              </a:ext>
            </a:extLst>
          </p:cNvPr>
          <p:cNvSpPr/>
          <p:nvPr/>
        </p:nvSpPr>
        <p:spPr>
          <a:xfrm>
            <a:off x="1611311" y="4921354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plant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1A5C73-799A-4E04-8AB7-5847BCF0F01F}"/>
              </a:ext>
            </a:extLst>
          </p:cNvPr>
          <p:cNvSpPr/>
          <p:nvPr/>
        </p:nvSpPr>
        <p:spPr>
          <a:xfrm>
            <a:off x="4106310" y="5018860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trees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1DA66D-A1F8-4130-A831-0319C0D97CDC}"/>
              </a:ext>
            </a:extLst>
          </p:cNvPr>
          <p:cNvSpPr/>
          <p:nvPr/>
        </p:nvSpPr>
        <p:spPr>
          <a:xfrm>
            <a:off x="6153356" y="5018860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1887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26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040DD14D-8F8A-4AEE-97F7-B295826B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09" y="3744753"/>
            <a:ext cx="5793981" cy="28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07059" y="15789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exchange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43" y="4078505"/>
            <a:ext cx="590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trao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51898" y="2960479"/>
            <a:ext cx="2639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ɪksˈʧeɪnʤ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7170" name="Picture 2" descr="Shopping vocabulary | Baamboozle">
            <a:extLst>
              <a:ext uri="{FF2B5EF4-FFF2-40B4-BE49-F238E27FC236}">
                <a16:creationId xmlns:a16="http://schemas.microsoft.com/office/drawing/2014/main" id="{2656D668-0CE5-449B-B601-90B1D34D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79" y="1578902"/>
            <a:ext cx="4226507" cy="42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">
            <a:hlinkClick r:id="" action="ppaction://media"/>
            <a:extLst>
              <a:ext uri="{FF2B5EF4-FFF2-40B4-BE49-F238E27FC236}">
                <a16:creationId xmlns:a16="http://schemas.microsoft.com/office/drawing/2014/main" id="{803C370E-29AE-47DD-ABC9-3197D4E7D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6667" y="5196531"/>
            <a:ext cx="818295" cy="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1404</Words>
  <PresentationFormat>Widescreen</PresentationFormat>
  <Paragraphs>264</Paragraphs>
  <Slides>30</Slides>
  <Notes>21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Adobe Gothic Std B</vt:lpstr>
      <vt:lpstr>Arial</vt:lpstr>
      <vt:lpstr>Arial (Body)</vt:lpstr>
      <vt:lpstr>Calibri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2023-04-19T03:37:09Z</dcterms:modified>
</cp:coreProperties>
</file>