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71" r:id="rId2"/>
    <p:sldId id="256" r:id="rId3"/>
    <p:sldId id="302" r:id="rId4"/>
    <p:sldId id="279" r:id="rId5"/>
    <p:sldId id="376" r:id="rId6"/>
    <p:sldId id="316" r:id="rId7"/>
    <p:sldId id="371" r:id="rId8"/>
    <p:sldId id="377" r:id="rId9"/>
    <p:sldId id="379" r:id="rId10"/>
    <p:sldId id="380" r:id="rId11"/>
    <p:sldId id="381" r:id="rId12"/>
    <p:sldId id="373" r:id="rId13"/>
    <p:sldId id="362" r:id="rId14"/>
    <p:sldId id="374" r:id="rId15"/>
    <p:sldId id="375" r:id="rId16"/>
    <p:sldId id="378" r:id="rId17"/>
    <p:sldId id="314" r:id="rId18"/>
    <p:sldId id="330" r:id="rId19"/>
    <p:sldId id="35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648"/>
    <a:srgbClr val="6D9FB1"/>
    <a:srgbClr val="F7931D"/>
    <a:srgbClr val="FBC864"/>
    <a:srgbClr val="F8B417"/>
    <a:srgbClr val="FEE3AF"/>
    <a:srgbClr val="77ADC0"/>
    <a:srgbClr val="0087B2"/>
    <a:srgbClr val="F16649"/>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74" autoAdjust="0"/>
    <p:restoredTop sz="94684"/>
  </p:normalViewPr>
  <p:slideViewPr>
    <p:cSldViewPr snapToGrid="0" showGuides="1">
      <p:cViewPr varScale="1">
        <p:scale>
          <a:sx n="55" d="100"/>
          <a:sy n="55" d="100"/>
        </p:scale>
        <p:origin x="724"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953540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1792565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98020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2F80D-C22F-5696-F612-092A0DCE9D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54C43-E7D4-6EBA-1365-C5EB5EA9D07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3B06CB7-4D0D-E4B7-12AA-5142ADA8E1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71F36C-3006-C830-4E8B-947183EC3E29}"/>
              </a:ext>
            </a:extLst>
          </p:cNvPr>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540039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FA4DE-0011-1C72-9D69-4A112AFC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22FA5E-BB8B-DCAB-D4E6-D57F8D7D0CF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1838770-E64A-D477-1710-0F0DBA9980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1EFF5B-E9EA-81D4-C691-FA9BCADE84F5}"/>
              </a:ext>
            </a:extLst>
          </p:cNvPr>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506285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63371-6A6A-87E3-C797-C599082065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A11031-E27D-5C8F-481C-651074C21A4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6554A35-D8CF-DA9C-1DB1-CD63A16D76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D54403-B8D6-F247-6FE3-BB68F883ED6E}"/>
              </a:ext>
            </a:extLst>
          </p:cNvPr>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964003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095884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4083706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3/6/2024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CBEDB-1440-7061-2686-F561B0785369}"/>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B512B593-1930-7F4A-52CB-39EBECB0FB38}"/>
              </a:ext>
            </a:extLst>
          </p:cNvPr>
          <p:cNvGrpSpPr/>
          <p:nvPr/>
        </p:nvGrpSpPr>
        <p:grpSpPr>
          <a:xfrm>
            <a:off x="-1172" y="-7619"/>
            <a:ext cx="12192000" cy="797668"/>
            <a:chOff x="7620" y="-7620"/>
            <a:chExt cx="12192000" cy="1083309"/>
          </a:xfrm>
        </p:grpSpPr>
        <p:sp>
          <p:nvSpPr>
            <p:cNvPr id="4" name="Round Single Corner Rectangle 3">
              <a:extLst>
                <a:ext uri="{FF2B5EF4-FFF2-40B4-BE49-F238E27FC236}">
                  <a16:creationId xmlns:a16="http://schemas.microsoft.com/office/drawing/2014/main" id="{5857A723-0C2E-1AD4-9908-0DF8C7AD2548}"/>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5">
              <a:extLst>
                <a:ext uri="{FF2B5EF4-FFF2-40B4-BE49-F238E27FC236}">
                  <a16:creationId xmlns:a16="http://schemas.microsoft.com/office/drawing/2014/main" id="{F2FD78A0-DB5F-D2FD-D143-9D6FD12DEAB4}"/>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a:extLst>
                <a:ext uri="{FF2B5EF4-FFF2-40B4-BE49-F238E27FC236}">
                  <a16:creationId xmlns:a16="http://schemas.microsoft.com/office/drawing/2014/main" id="{C18C1B0D-18AA-4D69-36A9-3BFDE7A80D55}"/>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10FB9F41-12DE-9497-BAB9-8DD5305DE499}"/>
              </a:ext>
            </a:extLst>
          </p:cNvPr>
          <p:cNvSpPr txBox="1"/>
          <p:nvPr/>
        </p:nvSpPr>
        <p:spPr>
          <a:xfrm>
            <a:off x="1171744" y="866978"/>
            <a:ext cx="10338245" cy="954107"/>
          </a:xfrm>
          <a:prstGeom prst="rect">
            <a:avLst/>
          </a:prstGeom>
          <a:noFill/>
          <a:effectLst/>
        </p:spPr>
        <p:txBody>
          <a:bodyPr wrap="square" rtlCol="0">
            <a:spAutoFit/>
          </a:bodyPr>
          <a:lstStyle/>
          <a:p>
            <a:r>
              <a:rPr lang="en-US" sz="2800" b="1" dirty="0">
                <a:solidFill>
                  <a:schemeClr val="tx1"/>
                </a:solidFill>
                <a:ea typeface="Calibri" panose="020F0502020204030204" pitchFamily="34" charset="0"/>
                <a:cs typeface="Calibri" panose="020F0502020204030204" pitchFamily="34" charset="0"/>
              </a:rPr>
              <a:t>Read the posts by three friends about their camping activities and match their names with the experiences. </a:t>
            </a:r>
            <a:endParaRPr lang="en-US" sz="2800" b="1" dirty="0">
              <a:solidFill>
                <a:schemeClr val="tx1"/>
              </a:solidFill>
              <a:effectLst/>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6B0FC481-6266-6CFA-2D08-51904CB86E45}"/>
              </a:ext>
            </a:extLst>
          </p:cNvPr>
          <p:cNvSpPr txBox="1"/>
          <p:nvPr/>
        </p:nvSpPr>
        <p:spPr>
          <a:xfrm>
            <a:off x="487067" y="194965"/>
            <a:ext cx="11433186" cy="1200329"/>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EXPERIENCES OF YOUR CLASS CAMPING DAY </a:t>
            </a:r>
          </a:p>
          <a:p>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id="{38EFFAE1-D4E1-EADB-1DEB-64612AF4B7FC}"/>
              </a:ext>
            </a:extLst>
          </p:cNvPr>
          <p:cNvSpPr/>
          <p:nvPr/>
        </p:nvSpPr>
        <p:spPr>
          <a:xfrm>
            <a:off x="566961" y="902404"/>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9" name="TextBox 8">
            <a:extLst>
              <a:ext uri="{FF2B5EF4-FFF2-40B4-BE49-F238E27FC236}">
                <a16:creationId xmlns:a16="http://schemas.microsoft.com/office/drawing/2014/main" id="{0A7178B1-A4B3-C194-4051-E16E2855BA44}"/>
              </a:ext>
            </a:extLst>
          </p:cNvPr>
          <p:cNvSpPr txBox="1"/>
          <p:nvPr/>
        </p:nvSpPr>
        <p:spPr>
          <a:xfrm>
            <a:off x="619747" y="7813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 name="Rectangle: Rounded Corners 2">
            <a:extLst>
              <a:ext uri="{FF2B5EF4-FFF2-40B4-BE49-F238E27FC236}">
                <a16:creationId xmlns:a16="http://schemas.microsoft.com/office/drawing/2014/main" id="{997F1D38-0498-60F6-F0CE-C452827FA65C}"/>
              </a:ext>
            </a:extLst>
          </p:cNvPr>
          <p:cNvSpPr/>
          <p:nvPr/>
        </p:nvSpPr>
        <p:spPr>
          <a:xfrm>
            <a:off x="328905" y="3224979"/>
            <a:ext cx="11591348" cy="325447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1730" algn="ctr"/>
            <a:r>
              <a:rPr lang="en-GB" sz="3500" b="1" i="1" u="none" strike="noStrike" baseline="0" dirty="0">
                <a:solidFill>
                  <a:schemeClr val="tx1"/>
                </a:solidFill>
              </a:rPr>
              <a:t>Tom</a:t>
            </a:r>
          </a:p>
          <a:p>
            <a:pPr marR="1730" algn="just"/>
            <a:r>
              <a:rPr lang="en-GB" sz="3500" b="0" i="0" u="none" strike="noStrike" baseline="0" dirty="0">
                <a:solidFill>
                  <a:schemeClr val="tx1"/>
                </a:solidFill>
              </a:rPr>
              <a:t>I haven’t had many exciting experiences like that b</a:t>
            </a:r>
            <a:r>
              <a:rPr lang="vi-VN" sz="3500" dirty="0" err="1">
                <a:solidFill>
                  <a:schemeClr val="tx1"/>
                </a:solidFill>
              </a:rPr>
              <a:t>efore</a:t>
            </a:r>
            <a:r>
              <a:rPr lang="vi-VN" sz="3500" dirty="0">
                <a:solidFill>
                  <a:schemeClr val="tx1"/>
                </a:solidFill>
              </a:rPr>
              <a:t>.</a:t>
            </a:r>
            <a:r>
              <a:rPr lang="vi-VN" sz="3500" b="0" i="0" u="none" strike="noStrike" baseline="0" dirty="0">
                <a:solidFill>
                  <a:schemeClr val="tx1"/>
                </a:solidFill>
              </a:rPr>
              <a:t> </a:t>
            </a:r>
            <a:r>
              <a:rPr lang="en-GB" sz="3500" b="0" i="0" u="none" strike="noStrike" baseline="0" dirty="0">
                <a:solidFill>
                  <a:schemeClr val="tx1"/>
                </a:solidFill>
              </a:rPr>
              <a:t>We got to a beautiful site in Ninh Binh. We put up the tents and did unforgettable team building activities. We also hired bikes and cycled around the area. It was so relaxing.</a:t>
            </a:r>
            <a:endParaRPr lang="vi-VN" sz="3500" b="0" i="0" u="none" strike="noStrike" baseline="0" dirty="0">
              <a:solidFill>
                <a:schemeClr val="tx1"/>
              </a:solidFill>
            </a:endParaRPr>
          </a:p>
        </p:txBody>
      </p:sp>
      <p:pic>
        <p:nvPicPr>
          <p:cNvPr id="14" name="Picture 13">
            <a:extLst>
              <a:ext uri="{FF2B5EF4-FFF2-40B4-BE49-F238E27FC236}">
                <a16:creationId xmlns:a16="http://schemas.microsoft.com/office/drawing/2014/main" id="{1C8DCA6D-8EBA-7087-A081-58F30BC8FBC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73722" y="2104584"/>
            <a:ext cx="1501713" cy="1440000"/>
          </a:xfrm>
          <a:prstGeom prst="rect">
            <a:avLst/>
          </a:prstGeom>
        </p:spPr>
      </p:pic>
    </p:spTree>
    <p:extLst>
      <p:ext uri="{BB962C8B-B14F-4D97-AF65-F5344CB8AC3E}">
        <p14:creationId xmlns:p14="http://schemas.microsoft.com/office/powerpoint/2010/main" val="886205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51817-70A7-006B-CB35-B533187D2F52}"/>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88F88484-071C-11C5-9356-79C520E78CDC}"/>
              </a:ext>
            </a:extLst>
          </p:cNvPr>
          <p:cNvGrpSpPr/>
          <p:nvPr/>
        </p:nvGrpSpPr>
        <p:grpSpPr>
          <a:xfrm>
            <a:off x="-1172" y="-7620"/>
            <a:ext cx="12192000" cy="1083309"/>
            <a:chOff x="7620" y="-7620"/>
            <a:chExt cx="12192000" cy="1083309"/>
          </a:xfrm>
        </p:grpSpPr>
        <p:sp>
          <p:nvSpPr>
            <p:cNvPr id="4" name="Round Single Corner Rectangle 3">
              <a:extLst>
                <a:ext uri="{FF2B5EF4-FFF2-40B4-BE49-F238E27FC236}">
                  <a16:creationId xmlns:a16="http://schemas.microsoft.com/office/drawing/2014/main" id="{86DD4B7F-CDED-17DB-C323-6936FC44D3E4}"/>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5">
              <a:extLst>
                <a:ext uri="{FF2B5EF4-FFF2-40B4-BE49-F238E27FC236}">
                  <a16:creationId xmlns:a16="http://schemas.microsoft.com/office/drawing/2014/main" id="{0297BECA-2077-EF8C-21B3-58330C1C8B42}"/>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a:extLst>
                <a:ext uri="{FF2B5EF4-FFF2-40B4-BE49-F238E27FC236}">
                  <a16:creationId xmlns:a16="http://schemas.microsoft.com/office/drawing/2014/main" id="{40F1BA39-57C9-F7DE-3AF7-05D2058C7416}"/>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1448C39F-A02B-AC15-CF86-EF22783BC539}"/>
              </a:ext>
            </a:extLst>
          </p:cNvPr>
          <p:cNvSpPr txBox="1"/>
          <p:nvPr/>
        </p:nvSpPr>
        <p:spPr>
          <a:xfrm>
            <a:off x="1177792" y="1162156"/>
            <a:ext cx="10338245" cy="954107"/>
          </a:xfrm>
          <a:prstGeom prst="rect">
            <a:avLst/>
          </a:prstGeom>
          <a:noFill/>
          <a:effectLst/>
        </p:spPr>
        <p:txBody>
          <a:bodyPr wrap="square" rtlCol="0">
            <a:spAutoFit/>
          </a:bodyPr>
          <a:lstStyle/>
          <a:p>
            <a:r>
              <a:rPr lang="en-US" sz="2800" b="1" dirty="0">
                <a:solidFill>
                  <a:schemeClr val="tx1"/>
                </a:solidFill>
                <a:ea typeface="Calibri" panose="020F0502020204030204" pitchFamily="34" charset="0"/>
                <a:cs typeface="Calibri" panose="020F0502020204030204" pitchFamily="34" charset="0"/>
              </a:rPr>
              <a:t>Read the posts by three friends about their camping activities and match their names with the experiences. </a:t>
            </a:r>
            <a:endParaRPr lang="en-US" sz="2800" b="1" dirty="0">
              <a:solidFill>
                <a:schemeClr val="tx1"/>
              </a:solidFill>
              <a:effectLst/>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5F8A2BD-8C66-EA85-BF76-4A60ABA06168}"/>
              </a:ext>
            </a:extLst>
          </p:cNvPr>
          <p:cNvSpPr txBox="1"/>
          <p:nvPr/>
        </p:nvSpPr>
        <p:spPr>
          <a:xfrm>
            <a:off x="487067" y="194965"/>
            <a:ext cx="11433186" cy="1200329"/>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EXPERIENCES OF YOUR CLASS CAMPING DAY </a:t>
            </a:r>
          </a:p>
          <a:p>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id="{C381FF19-EBDF-972B-54AC-E1168E211555}"/>
              </a:ext>
            </a:extLst>
          </p:cNvPr>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9" name="TextBox 8">
            <a:extLst>
              <a:ext uri="{FF2B5EF4-FFF2-40B4-BE49-F238E27FC236}">
                <a16:creationId xmlns:a16="http://schemas.microsoft.com/office/drawing/2014/main" id="{26E06631-38FE-972F-08B1-1B07F88AB0AD}"/>
              </a:ext>
            </a:extLst>
          </p:cNvPr>
          <p:cNvSpPr txBox="1"/>
          <p:nvPr/>
        </p:nvSpPr>
        <p:spPr>
          <a:xfrm>
            <a:off x="630888" y="1027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 name="Rectangle: Rounded Corners 2">
            <a:extLst>
              <a:ext uri="{FF2B5EF4-FFF2-40B4-BE49-F238E27FC236}">
                <a16:creationId xmlns:a16="http://schemas.microsoft.com/office/drawing/2014/main" id="{994B64AE-BDE9-7CB7-3511-8E6AAB74005D}"/>
              </a:ext>
            </a:extLst>
          </p:cNvPr>
          <p:cNvSpPr/>
          <p:nvPr/>
        </p:nvSpPr>
        <p:spPr>
          <a:xfrm>
            <a:off x="328905" y="3224979"/>
            <a:ext cx="11591348" cy="3559279"/>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i="1" u="none" strike="noStrike" baseline="0" dirty="0">
                <a:solidFill>
                  <a:schemeClr val="tx1"/>
                </a:solidFill>
              </a:rPr>
              <a:t>Minh</a:t>
            </a:r>
          </a:p>
          <a:p>
            <a:pPr algn="l"/>
            <a:r>
              <a:rPr lang="en-GB" sz="3200" b="0" i="0" u="none" strike="noStrike" baseline="0" dirty="0">
                <a:solidFill>
                  <a:schemeClr val="tx1"/>
                </a:solidFill>
              </a:rPr>
              <a:t>I had a brilliant experience by the sea with my class last year. We joined team building activities in the morning. In the afternoon, an instructor taught some of us snorkelling. It was exhilarating. It was also wonderful to see a coral reef and many types of colourful fishes swimming around. It’s the best experience I’ve ever had.</a:t>
            </a:r>
          </a:p>
        </p:txBody>
      </p:sp>
      <p:pic>
        <p:nvPicPr>
          <p:cNvPr id="14" name="Picture 13">
            <a:extLst>
              <a:ext uri="{FF2B5EF4-FFF2-40B4-BE49-F238E27FC236}">
                <a16:creationId xmlns:a16="http://schemas.microsoft.com/office/drawing/2014/main" id="{4049FCFC-8095-E136-1017-94EBF3DEDE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91276" y="2104584"/>
            <a:ext cx="1466605" cy="1440000"/>
          </a:xfrm>
          <a:prstGeom prst="rect">
            <a:avLst/>
          </a:prstGeom>
        </p:spPr>
      </p:pic>
    </p:spTree>
    <p:extLst>
      <p:ext uri="{BB962C8B-B14F-4D97-AF65-F5344CB8AC3E}">
        <p14:creationId xmlns:p14="http://schemas.microsoft.com/office/powerpoint/2010/main" val="76263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EE0BB50-B5E9-C385-CDE9-3072B1BD84C7}"/>
              </a:ext>
            </a:extLst>
          </p:cNvPr>
          <p:cNvGraphicFramePr>
            <a:graphicFrameLocks noGrp="1"/>
          </p:cNvGraphicFramePr>
          <p:nvPr>
            <p:extLst>
              <p:ext uri="{D42A27DB-BD31-4B8C-83A1-F6EECF244321}">
                <p14:modId xmlns:p14="http://schemas.microsoft.com/office/powerpoint/2010/main" val="576481803"/>
              </p:ext>
            </p:extLst>
          </p:nvPr>
        </p:nvGraphicFramePr>
        <p:xfrm>
          <a:off x="1080709" y="2199712"/>
          <a:ext cx="9980581" cy="4279746"/>
        </p:xfrm>
        <a:graphic>
          <a:graphicData uri="http://schemas.openxmlformats.org/drawingml/2006/table">
            <a:tbl>
              <a:tblPr firstRow="1" bandRow="1">
                <a:tableStyleId>{5C22544A-7EE6-4342-B048-85BDC9FD1C3A}</a:tableStyleId>
              </a:tblPr>
              <a:tblGrid>
                <a:gridCol w="1671576">
                  <a:extLst>
                    <a:ext uri="{9D8B030D-6E8A-4147-A177-3AD203B41FA5}">
                      <a16:colId xmlns:a16="http://schemas.microsoft.com/office/drawing/2014/main" val="1592409986"/>
                    </a:ext>
                  </a:extLst>
                </a:gridCol>
                <a:gridCol w="8309005">
                  <a:extLst>
                    <a:ext uri="{9D8B030D-6E8A-4147-A177-3AD203B41FA5}">
                      <a16:colId xmlns:a16="http://schemas.microsoft.com/office/drawing/2014/main" val="1108434950"/>
                    </a:ext>
                  </a:extLst>
                </a:gridCol>
              </a:tblGrid>
              <a:tr h="713291">
                <a:tc rowSpan="2">
                  <a:txBody>
                    <a:bodyPr/>
                    <a:lstStyle/>
                    <a:p>
                      <a:endParaRPr lang="en-GB" sz="3000" b="0" dirty="0">
                        <a:solidFill>
                          <a:schemeClr val="tx1"/>
                        </a:solidFill>
                        <a:latin typeface="Calibri" panose="020F0502020204030204" pitchFamily="34" charset="0"/>
                        <a:cs typeface="Calibri" panose="020F0502020204030204" pitchFamily="34" charset="0"/>
                      </a:endParaRPr>
                    </a:p>
                    <a:p>
                      <a:r>
                        <a:rPr lang="en-GB" sz="3000" b="0" dirty="0">
                          <a:solidFill>
                            <a:schemeClr val="tx1"/>
                          </a:solidFill>
                          <a:latin typeface="Calibri" panose="020F0502020204030204" pitchFamily="34" charset="0"/>
                          <a:cs typeface="Calibri" panose="020F0502020204030204" pitchFamily="34" charset="0"/>
                        </a:rPr>
                        <a:t>Mai</a:t>
                      </a:r>
                      <a:endParaRPr lang="vi-VN" sz="3000" b="0" dirty="0">
                        <a:solidFill>
                          <a:schemeClr val="tx1"/>
                        </a:solidFill>
                        <a:latin typeface="Calibri" panose="020F0502020204030204" pitchFamily="34" charset="0"/>
                        <a:cs typeface="Calibri" panose="020F0502020204030204" pitchFamily="34" charset="0"/>
                      </a:endParaRP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b="0" i="0" u="none" strike="noStrike" kern="1200" baseline="0" dirty="0">
                          <a:solidFill>
                            <a:schemeClr val="tx1"/>
                          </a:solidFill>
                          <a:latin typeface="Calibri" panose="020F0502020204030204" pitchFamily="34" charset="0"/>
                          <a:ea typeface="+mn-ea"/>
                          <a:cs typeface="Calibri" panose="020F0502020204030204" pitchFamily="34" charset="0"/>
                        </a:rPr>
                        <a:t>a. exciting experiences in an area</a:t>
                      </a:r>
                    </a:p>
                  </a:txBody>
                  <a:tcPr>
                    <a:solidFill>
                      <a:schemeClr val="accent2">
                        <a:lumMod val="40000"/>
                        <a:lumOff val="60000"/>
                      </a:schemeClr>
                    </a:solidFill>
                  </a:tcPr>
                </a:tc>
                <a:extLst>
                  <a:ext uri="{0D108BD9-81ED-4DB2-BD59-A6C34878D82A}">
                    <a16:rowId xmlns:a16="http://schemas.microsoft.com/office/drawing/2014/main" val="3964504669"/>
                  </a:ext>
                </a:extLst>
              </a:tr>
              <a:tr h="713291">
                <a:tc vMerge="1">
                  <a:txBody>
                    <a:bodyPr/>
                    <a:lstStyle/>
                    <a:p>
                      <a:endParaRPr lang="vi-VN" dirty="0"/>
                    </a:p>
                  </a:txBody>
                  <a:tcPr>
                    <a:solidFill>
                      <a:schemeClr val="accent1">
                        <a:lumMod val="40000"/>
                        <a:lumOff val="60000"/>
                      </a:schemeClr>
                    </a:solidFill>
                  </a:tcPr>
                </a:tc>
                <a:tc>
                  <a:txBody>
                    <a:bodyPr/>
                    <a:lstStyle/>
                    <a:p>
                      <a:r>
                        <a:rPr lang="en-GB" sz="3000" b="0" i="0" u="none" strike="noStrike" kern="1200" baseline="0" dirty="0">
                          <a:solidFill>
                            <a:schemeClr val="tx1"/>
                          </a:solidFill>
                          <a:latin typeface="Calibri" panose="020F0502020204030204" pitchFamily="34" charset="0"/>
                          <a:ea typeface="+mn-ea"/>
                          <a:cs typeface="Calibri" panose="020F0502020204030204" pitchFamily="34" charset="0"/>
                        </a:rPr>
                        <a:t>b. a terrible experience at the </a:t>
                      </a:r>
                      <a:r>
                        <a:rPr lang="vi-VN" sz="3000" b="0" i="0" u="none" strike="noStrike" kern="1200" baseline="0" dirty="0" err="1">
                          <a:solidFill>
                            <a:schemeClr val="tx1"/>
                          </a:solidFill>
                          <a:latin typeface="Calibri" panose="020F0502020204030204" pitchFamily="34" charset="0"/>
                          <a:ea typeface="+mn-ea"/>
                          <a:cs typeface="Calibri" panose="020F0502020204030204" pitchFamily="34" charset="0"/>
                        </a:rPr>
                        <a:t>campsite</a:t>
                      </a:r>
                      <a:endParaRPr lang="vi-VN" sz="3000" b="0" i="0" u="none" strike="noStrike" kern="1200" baseline="0" dirty="0">
                        <a:solidFill>
                          <a:schemeClr val="tx1"/>
                        </a:solidFill>
                        <a:latin typeface="Calibri" panose="020F0502020204030204" pitchFamily="34" charset="0"/>
                        <a:ea typeface="+mn-ea"/>
                        <a:cs typeface="Calibri" panose="020F0502020204030204" pitchFamily="34" charset="0"/>
                      </a:endParaRPr>
                    </a:p>
                  </a:txBody>
                  <a:tcPr>
                    <a:solidFill>
                      <a:schemeClr val="accent2">
                        <a:lumMod val="40000"/>
                        <a:lumOff val="60000"/>
                      </a:schemeClr>
                    </a:solidFill>
                  </a:tcPr>
                </a:tc>
                <a:extLst>
                  <a:ext uri="{0D108BD9-81ED-4DB2-BD59-A6C34878D82A}">
                    <a16:rowId xmlns:a16="http://schemas.microsoft.com/office/drawing/2014/main" val="2752886574"/>
                  </a:ext>
                </a:extLst>
              </a:tr>
              <a:tr h="713291">
                <a:tc rowSpan="2">
                  <a:txBody>
                    <a:bodyPr/>
                    <a:lstStyle/>
                    <a:p>
                      <a:endParaRPr lang="en-GB" sz="3000" dirty="0">
                        <a:solidFill>
                          <a:schemeClr val="tx1"/>
                        </a:solidFill>
                        <a:latin typeface="Calibri" panose="020F0502020204030204" pitchFamily="34" charset="0"/>
                        <a:cs typeface="Calibri" panose="020F0502020204030204" pitchFamily="34" charset="0"/>
                      </a:endParaRPr>
                    </a:p>
                    <a:p>
                      <a:r>
                        <a:rPr lang="en-GB" sz="3000" dirty="0">
                          <a:solidFill>
                            <a:schemeClr val="tx1"/>
                          </a:solidFill>
                          <a:latin typeface="Calibri" panose="020F0502020204030204" pitchFamily="34" charset="0"/>
                          <a:cs typeface="Calibri" panose="020F0502020204030204" pitchFamily="34" charset="0"/>
                        </a:rPr>
                        <a:t>Tom</a:t>
                      </a:r>
                      <a:endParaRPr lang="vi-VN" sz="3000" dirty="0">
                        <a:solidFill>
                          <a:schemeClr val="tx1"/>
                        </a:solidFill>
                        <a:latin typeface="Calibri" panose="020F0502020204030204" pitchFamily="34" charset="0"/>
                        <a:cs typeface="Calibri" panose="020F0502020204030204" pitchFamily="34" charset="0"/>
                      </a:endParaRP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b="0" i="0" u="none" strike="noStrike" kern="1200" baseline="0" dirty="0">
                          <a:solidFill>
                            <a:schemeClr val="tx1"/>
                          </a:solidFill>
                          <a:latin typeface="Calibri" panose="020F0502020204030204" pitchFamily="34" charset="0"/>
                          <a:ea typeface="+mn-ea"/>
                          <a:cs typeface="Calibri" panose="020F0502020204030204" pitchFamily="34" charset="0"/>
                        </a:rPr>
                        <a:t>c. a brilliant experience by the sea</a:t>
                      </a:r>
                    </a:p>
                  </a:txBody>
                  <a:tcPr>
                    <a:solidFill>
                      <a:schemeClr val="accent2">
                        <a:lumMod val="40000"/>
                        <a:lumOff val="60000"/>
                      </a:schemeClr>
                    </a:solidFill>
                  </a:tcPr>
                </a:tc>
                <a:extLst>
                  <a:ext uri="{0D108BD9-81ED-4DB2-BD59-A6C34878D82A}">
                    <a16:rowId xmlns:a16="http://schemas.microsoft.com/office/drawing/2014/main" val="2730084171"/>
                  </a:ext>
                </a:extLst>
              </a:tr>
              <a:tr h="713291">
                <a:tc vMerge="1">
                  <a:txBody>
                    <a:bodyPr/>
                    <a:lstStyle/>
                    <a:p>
                      <a:endParaRPr lang="vi-VN" dirty="0"/>
                    </a:p>
                  </a:txBody>
                  <a:tcPr>
                    <a:solidFill>
                      <a:schemeClr val="accent1">
                        <a:lumMod val="40000"/>
                        <a:lumOff val="60000"/>
                      </a:schemeClr>
                    </a:solidFill>
                  </a:tcPr>
                </a:tc>
                <a:tc>
                  <a:txBody>
                    <a:bodyPr/>
                    <a:lstStyle/>
                    <a:p>
                      <a:r>
                        <a:rPr lang="en-GB" sz="3000" b="0" i="0" u="none" strike="noStrike" kern="1200" baseline="0" dirty="0">
                          <a:solidFill>
                            <a:schemeClr val="tx1"/>
                          </a:solidFill>
                          <a:latin typeface="Calibri" panose="020F0502020204030204" pitchFamily="34" charset="0"/>
                          <a:ea typeface="+mn-ea"/>
                          <a:cs typeface="Calibri" panose="020F0502020204030204" pitchFamily="34" charset="0"/>
                        </a:rPr>
                        <a:t>d. an exhilarating experience of </a:t>
                      </a:r>
                      <a:r>
                        <a:rPr lang="vi-VN" sz="3000" b="0" i="0" u="none" strike="noStrike" kern="1200" baseline="0" dirty="0" err="1">
                          <a:solidFill>
                            <a:schemeClr val="tx1"/>
                          </a:solidFill>
                          <a:latin typeface="Calibri" panose="020F0502020204030204" pitchFamily="34" charset="0"/>
                          <a:ea typeface="+mn-ea"/>
                          <a:cs typeface="Calibri" panose="020F0502020204030204" pitchFamily="34" charset="0"/>
                        </a:rPr>
                        <a:t>snorkelling</a:t>
                      </a:r>
                      <a:endParaRPr lang="vi-VN" sz="3000" b="0" i="0" u="none" strike="noStrike" kern="1200" baseline="0" dirty="0">
                        <a:solidFill>
                          <a:schemeClr val="tx1"/>
                        </a:solidFill>
                        <a:latin typeface="Calibri" panose="020F0502020204030204" pitchFamily="34" charset="0"/>
                        <a:ea typeface="+mn-ea"/>
                        <a:cs typeface="Calibri" panose="020F0502020204030204" pitchFamily="34" charset="0"/>
                      </a:endParaRPr>
                    </a:p>
                  </a:txBody>
                  <a:tcPr>
                    <a:solidFill>
                      <a:schemeClr val="accent2">
                        <a:lumMod val="40000"/>
                        <a:lumOff val="60000"/>
                      </a:schemeClr>
                    </a:solidFill>
                  </a:tcPr>
                </a:tc>
                <a:extLst>
                  <a:ext uri="{0D108BD9-81ED-4DB2-BD59-A6C34878D82A}">
                    <a16:rowId xmlns:a16="http://schemas.microsoft.com/office/drawing/2014/main" val="3595642383"/>
                  </a:ext>
                </a:extLst>
              </a:tr>
              <a:tr h="713291">
                <a:tc rowSpan="2">
                  <a:txBody>
                    <a:bodyPr/>
                    <a:lstStyle/>
                    <a:p>
                      <a:endParaRPr lang="vi-VN" sz="3000" dirty="0">
                        <a:solidFill>
                          <a:schemeClr val="tx1"/>
                        </a:solidFill>
                        <a:latin typeface="Calibri" panose="020F0502020204030204" pitchFamily="34" charset="0"/>
                        <a:cs typeface="Calibri" panose="020F0502020204030204" pitchFamily="34" charset="0"/>
                      </a:endParaRPr>
                    </a:p>
                    <a:p>
                      <a:r>
                        <a:rPr lang="en-GB" sz="3000" dirty="0">
                          <a:solidFill>
                            <a:schemeClr val="tx1"/>
                          </a:solidFill>
                          <a:latin typeface="Calibri" panose="020F0502020204030204" pitchFamily="34" charset="0"/>
                          <a:cs typeface="Calibri" panose="020F0502020204030204" pitchFamily="34" charset="0"/>
                        </a:rPr>
                        <a:t>Minh</a:t>
                      </a:r>
                      <a:endParaRPr lang="vi-VN" sz="3000" dirty="0">
                        <a:solidFill>
                          <a:schemeClr val="tx1"/>
                        </a:solidFill>
                        <a:latin typeface="Calibri" panose="020F0502020204030204" pitchFamily="34" charset="0"/>
                        <a:cs typeface="Calibri" panose="020F0502020204030204" pitchFamily="34" charset="0"/>
                      </a:endParaRPr>
                    </a:p>
                  </a:txBody>
                  <a:tcPr>
                    <a:solidFill>
                      <a:schemeClr val="accent1">
                        <a:lumMod val="40000"/>
                        <a:lumOff val="60000"/>
                      </a:schemeClr>
                    </a:solidFill>
                  </a:tcPr>
                </a:tc>
                <a:tc>
                  <a:txBody>
                    <a:bodyPr/>
                    <a:lstStyle/>
                    <a:p>
                      <a:r>
                        <a:rPr lang="en-GB" sz="3000" b="0" i="0" u="none" strike="noStrike" kern="1200" baseline="0" dirty="0">
                          <a:solidFill>
                            <a:schemeClr val="tx1"/>
                          </a:solidFill>
                          <a:latin typeface="Calibri" panose="020F0502020204030204" pitchFamily="34" charset="0"/>
                          <a:ea typeface="+mn-ea"/>
                          <a:cs typeface="Calibri" panose="020F0502020204030204" pitchFamily="34" charset="0"/>
                        </a:rPr>
                        <a:t>e. an experience of watching </a:t>
                      </a:r>
                      <a:r>
                        <a:rPr lang="vi-VN" sz="3000" b="0" i="0" u="none" strike="noStrike" kern="1200" baseline="0" dirty="0" err="1">
                          <a:solidFill>
                            <a:schemeClr val="tx1"/>
                          </a:solidFill>
                          <a:latin typeface="Calibri" panose="020F0502020204030204" pitchFamily="34" charset="0"/>
                          <a:ea typeface="+mn-ea"/>
                          <a:cs typeface="Calibri" panose="020F0502020204030204" pitchFamily="34" charset="0"/>
                        </a:rPr>
                        <a:t>team</a:t>
                      </a:r>
                      <a:r>
                        <a:rPr lang="vi-VN" sz="3000" b="0" i="0" u="none" strike="noStrike" kern="1200" baseline="0" dirty="0">
                          <a:solidFill>
                            <a:schemeClr val="tx1"/>
                          </a:solidFill>
                          <a:latin typeface="Calibri" panose="020F0502020204030204" pitchFamily="34" charset="0"/>
                          <a:ea typeface="+mn-ea"/>
                          <a:cs typeface="Calibri" panose="020F0502020204030204" pitchFamily="34" charset="0"/>
                        </a:rPr>
                        <a:t> </a:t>
                      </a:r>
                      <a:r>
                        <a:rPr lang="vi-VN" sz="3000" b="0" i="0" u="none" strike="noStrike" kern="1200" baseline="0" dirty="0" err="1">
                          <a:solidFill>
                            <a:schemeClr val="tx1"/>
                          </a:solidFill>
                          <a:latin typeface="Calibri" panose="020F0502020204030204" pitchFamily="34" charset="0"/>
                          <a:ea typeface="+mn-ea"/>
                          <a:cs typeface="Calibri" panose="020F0502020204030204" pitchFamily="34" charset="0"/>
                        </a:rPr>
                        <a:t>building</a:t>
                      </a:r>
                      <a:r>
                        <a:rPr lang="vi-VN" sz="3000" b="0" i="0" u="none" strike="noStrike" kern="1200" baseline="0" dirty="0">
                          <a:solidFill>
                            <a:schemeClr val="tx1"/>
                          </a:solidFill>
                          <a:latin typeface="Calibri" panose="020F0502020204030204" pitchFamily="34" charset="0"/>
                          <a:ea typeface="+mn-ea"/>
                          <a:cs typeface="Calibri" panose="020F0502020204030204" pitchFamily="34" charset="0"/>
                        </a:rPr>
                        <a:t> </a:t>
                      </a:r>
                      <a:r>
                        <a:rPr lang="vi-VN" sz="3000" b="0" i="0" u="none" strike="noStrike" kern="1200" baseline="0" dirty="0" err="1">
                          <a:solidFill>
                            <a:schemeClr val="tx1"/>
                          </a:solidFill>
                          <a:latin typeface="Calibri" panose="020F0502020204030204" pitchFamily="34" charset="0"/>
                          <a:ea typeface="+mn-ea"/>
                          <a:cs typeface="Calibri" panose="020F0502020204030204" pitchFamily="34" charset="0"/>
                        </a:rPr>
                        <a:t>activities</a:t>
                      </a:r>
                      <a:endParaRPr lang="vi-VN" sz="3000" b="0" i="0" u="none" strike="noStrike" kern="1200" baseline="0" dirty="0">
                        <a:solidFill>
                          <a:schemeClr val="tx1"/>
                        </a:solidFill>
                        <a:latin typeface="Calibri" panose="020F0502020204030204" pitchFamily="34" charset="0"/>
                        <a:ea typeface="+mn-ea"/>
                        <a:cs typeface="Calibri" panose="020F0502020204030204" pitchFamily="34" charset="0"/>
                      </a:endParaRPr>
                    </a:p>
                  </a:txBody>
                  <a:tcPr>
                    <a:solidFill>
                      <a:schemeClr val="accent2">
                        <a:lumMod val="40000"/>
                        <a:lumOff val="60000"/>
                      </a:schemeClr>
                    </a:solidFill>
                  </a:tcPr>
                </a:tc>
                <a:extLst>
                  <a:ext uri="{0D108BD9-81ED-4DB2-BD59-A6C34878D82A}">
                    <a16:rowId xmlns:a16="http://schemas.microsoft.com/office/drawing/2014/main" val="1421469061"/>
                  </a:ext>
                </a:extLst>
              </a:tr>
              <a:tr h="713291">
                <a:tc vMerge="1">
                  <a:txBody>
                    <a:bodyPr/>
                    <a:lstStyle/>
                    <a:p>
                      <a:endParaRPr lang="vi-VN" dirty="0"/>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b="0" i="0" u="none" strike="noStrike" kern="1200" baseline="0" dirty="0">
                          <a:solidFill>
                            <a:schemeClr val="tx1"/>
                          </a:solidFill>
                          <a:latin typeface="Calibri" panose="020F0502020204030204" pitchFamily="34" charset="0"/>
                          <a:ea typeface="+mn-ea"/>
                          <a:cs typeface="Calibri" panose="020F0502020204030204" pitchFamily="34" charset="0"/>
                        </a:rPr>
                        <a:t>f. a relaxing bike riding experience</a:t>
                      </a:r>
                    </a:p>
                  </a:txBody>
                  <a:tcPr>
                    <a:solidFill>
                      <a:schemeClr val="accent2">
                        <a:lumMod val="40000"/>
                        <a:lumOff val="60000"/>
                      </a:schemeClr>
                    </a:solidFill>
                  </a:tcPr>
                </a:tc>
                <a:extLst>
                  <a:ext uri="{0D108BD9-81ED-4DB2-BD59-A6C34878D82A}">
                    <a16:rowId xmlns:a16="http://schemas.microsoft.com/office/drawing/2014/main" val="4214192492"/>
                  </a:ext>
                </a:extLst>
              </a:tr>
            </a:tbl>
          </a:graphicData>
        </a:graphic>
      </p:graphicFrame>
      <p:grpSp>
        <p:nvGrpSpPr>
          <p:cNvPr id="2" name="Group 1">
            <a:extLst>
              <a:ext uri="{FF2B5EF4-FFF2-40B4-BE49-F238E27FC236}">
                <a16:creationId xmlns:a16="http://schemas.microsoft.com/office/drawing/2014/main" id="{20935C3A-A0B8-01FE-1627-1AC78606DBF4}"/>
              </a:ext>
            </a:extLst>
          </p:cNvPr>
          <p:cNvGrpSpPr/>
          <p:nvPr/>
        </p:nvGrpSpPr>
        <p:grpSpPr>
          <a:xfrm>
            <a:off x="-1172" y="-7620"/>
            <a:ext cx="12192000" cy="1083309"/>
            <a:chOff x="7620" y="-7620"/>
            <a:chExt cx="12192000" cy="1083309"/>
          </a:xfrm>
        </p:grpSpPr>
        <p:sp>
          <p:nvSpPr>
            <p:cNvPr id="4" name="Round Single Corner Rectangle 3">
              <a:extLst>
                <a:ext uri="{FF2B5EF4-FFF2-40B4-BE49-F238E27FC236}">
                  <a16:creationId xmlns:a16="http://schemas.microsoft.com/office/drawing/2014/main" id="{771FC8B0-D874-8E97-42EB-30D08F467F6A}"/>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5">
              <a:extLst>
                <a:ext uri="{FF2B5EF4-FFF2-40B4-BE49-F238E27FC236}">
                  <a16:creationId xmlns:a16="http://schemas.microsoft.com/office/drawing/2014/main" id="{5BEB0A08-64CF-6B06-2396-1B7DFAA082B5}"/>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a:extLst>
                <a:ext uri="{FF2B5EF4-FFF2-40B4-BE49-F238E27FC236}">
                  <a16:creationId xmlns:a16="http://schemas.microsoft.com/office/drawing/2014/main" id="{4FA6A09A-092F-01E0-A7A7-A20EF1FC44D8}"/>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77792" y="1049862"/>
            <a:ext cx="10338245" cy="954107"/>
          </a:xfrm>
          <a:prstGeom prst="rect">
            <a:avLst/>
          </a:prstGeom>
          <a:noFill/>
          <a:effectLst/>
        </p:spPr>
        <p:txBody>
          <a:bodyPr wrap="square" rtlCol="0">
            <a:spAutoFit/>
          </a:bodyPr>
          <a:lstStyle/>
          <a:p>
            <a:r>
              <a:rPr lang="en-US" sz="2800" b="1" dirty="0">
                <a:solidFill>
                  <a:schemeClr val="tx1"/>
                </a:solidFill>
                <a:ea typeface="Calibri" panose="020F0502020204030204" pitchFamily="34" charset="0"/>
                <a:cs typeface="Calibri" panose="020F0502020204030204" pitchFamily="34" charset="0"/>
              </a:rPr>
              <a:t>Read the posts by three friends about their camping activities and match their names with the experiences. </a:t>
            </a:r>
            <a:endParaRPr lang="en-US" sz="2800" b="1" dirty="0">
              <a:solidFill>
                <a:schemeClr val="tx1"/>
              </a:solidFill>
              <a:effectLst/>
              <a:ea typeface="Calibri" panose="020F0502020204030204" pitchFamily="34" charset="0"/>
              <a:cs typeface="Calibri" panose="020F0502020204030204" pitchFamily="34" charset="0"/>
            </a:endParaRPr>
          </a:p>
        </p:txBody>
      </p:sp>
      <p:sp>
        <p:nvSpPr>
          <p:cNvPr id="11" name="TextBox 10"/>
          <p:cNvSpPr txBox="1"/>
          <p:nvPr/>
        </p:nvSpPr>
        <p:spPr>
          <a:xfrm>
            <a:off x="487067" y="194965"/>
            <a:ext cx="11433186" cy="1200329"/>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EXPERIENCES OF YOUR CLASS CAMPING DAY </a:t>
            </a:r>
          </a:p>
          <a:p>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id="{C5ADF17A-D698-C114-F38A-9F0C222603CB}"/>
              </a:ext>
            </a:extLst>
          </p:cNvPr>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9" name="TextBox 8">
            <a:extLst>
              <a:ext uri="{FF2B5EF4-FFF2-40B4-BE49-F238E27FC236}">
                <a16:creationId xmlns:a16="http://schemas.microsoft.com/office/drawing/2014/main" id="{9E58F257-6ED3-92DF-2C23-B5F8E8FE4C3B}"/>
              </a:ext>
            </a:extLst>
          </p:cNvPr>
          <p:cNvSpPr txBox="1"/>
          <p:nvPr/>
        </p:nvSpPr>
        <p:spPr>
          <a:xfrm>
            <a:off x="630888" y="1027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cxnSp>
        <p:nvCxnSpPr>
          <p:cNvPr id="15" name="Straight Arrow Connector 14">
            <a:extLst>
              <a:ext uri="{FF2B5EF4-FFF2-40B4-BE49-F238E27FC236}">
                <a16:creationId xmlns:a16="http://schemas.microsoft.com/office/drawing/2014/main" id="{D439A2AE-5620-29B9-F9C9-F66F1006F9AD}"/>
              </a:ext>
            </a:extLst>
          </p:cNvPr>
          <p:cNvCxnSpPr>
            <a:cxnSpLocks/>
          </p:cNvCxnSpPr>
          <p:nvPr/>
        </p:nvCxnSpPr>
        <p:spPr>
          <a:xfrm>
            <a:off x="2025445" y="3063568"/>
            <a:ext cx="819349" cy="15158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D77842E-2F26-4F65-930A-A284E58E2CC3}"/>
              </a:ext>
            </a:extLst>
          </p:cNvPr>
          <p:cNvCxnSpPr>
            <a:cxnSpLocks/>
          </p:cNvCxnSpPr>
          <p:nvPr/>
        </p:nvCxnSpPr>
        <p:spPr>
          <a:xfrm flipV="1">
            <a:off x="2025445" y="2571199"/>
            <a:ext cx="747252" cy="1883359"/>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F7BAB3E-E8D9-A221-065B-21871FBDB909}"/>
              </a:ext>
            </a:extLst>
          </p:cNvPr>
          <p:cNvCxnSpPr>
            <a:cxnSpLocks/>
          </p:cNvCxnSpPr>
          <p:nvPr/>
        </p:nvCxnSpPr>
        <p:spPr>
          <a:xfrm flipV="1">
            <a:off x="2025445" y="3887328"/>
            <a:ext cx="819349" cy="2029195"/>
          </a:xfrm>
          <a:prstGeom prst="straightConnector1">
            <a:avLst/>
          </a:prstGeom>
          <a:ln w="38100">
            <a:solidFill>
              <a:srgbClr val="FF788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D317F60-2074-A18E-7CC3-D0E2DFCDFB6D}"/>
              </a:ext>
            </a:extLst>
          </p:cNvPr>
          <p:cNvCxnSpPr>
            <a:cxnSpLocks/>
          </p:cNvCxnSpPr>
          <p:nvPr/>
        </p:nvCxnSpPr>
        <p:spPr>
          <a:xfrm>
            <a:off x="2025445" y="3060700"/>
            <a:ext cx="747252" cy="237653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2585B0B-AAB7-5652-C0BD-BF56B251784B}"/>
              </a:ext>
            </a:extLst>
          </p:cNvPr>
          <p:cNvCxnSpPr>
            <a:cxnSpLocks/>
          </p:cNvCxnSpPr>
          <p:nvPr/>
        </p:nvCxnSpPr>
        <p:spPr>
          <a:xfrm>
            <a:off x="2025445" y="4454558"/>
            <a:ext cx="819349" cy="157343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C11D26C-6DFD-0037-CDD8-47145D39337C}"/>
              </a:ext>
            </a:extLst>
          </p:cNvPr>
          <p:cNvCxnSpPr>
            <a:cxnSpLocks/>
          </p:cNvCxnSpPr>
          <p:nvPr/>
        </p:nvCxnSpPr>
        <p:spPr>
          <a:xfrm flipV="1">
            <a:off x="2025445" y="4645465"/>
            <a:ext cx="819349" cy="1237344"/>
          </a:xfrm>
          <a:prstGeom prst="straightConnector1">
            <a:avLst/>
          </a:prstGeom>
          <a:ln w="38100">
            <a:solidFill>
              <a:srgbClr val="FF788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88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20"/>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0417" y="1150334"/>
            <a:ext cx="11060411" cy="954107"/>
          </a:xfrm>
          <a:prstGeom prst="rect">
            <a:avLst/>
          </a:prstGeom>
          <a:noFill/>
          <a:effectLst/>
        </p:spPr>
        <p:txBody>
          <a:bodyPr wrap="square" rtlCol="0">
            <a:spAutoFit/>
          </a:bodyPr>
          <a:lstStyle/>
          <a:p>
            <a:r>
              <a:rPr lang="en-US" sz="2800" b="1" dirty="0">
                <a:effectLst/>
                <a:ea typeface="Times New Roman" panose="02020603050405020304" pitchFamily="18" charset="0"/>
              </a:rPr>
              <a:t>Work in pairs. Ask and answer questions about the experiences of Mai, Tom, and Minh. You can use the questions below. </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194965"/>
            <a:ext cx="1132175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EXPERIENCES OF YOUR CLASS CAMPING DAY </a:t>
            </a:r>
          </a:p>
        </p:txBody>
      </p:sp>
      <p:sp>
        <p:nvSpPr>
          <p:cNvPr id="21" name="Content Placeholder 2"/>
          <p:cNvSpPr>
            <a:spLocks noGrp="1"/>
          </p:cNvSpPr>
          <p:nvPr>
            <p:ph idx="1"/>
          </p:nvPr>
        </p:nvSpPr>
        <p:spPr>
          <a:xfrm>
            <a:off x="630888" y="2211849"/>
            <a:ext cx="11820277" cy="3779448"/>
          </a:xfrm>
        </p:spPr>
        <p:txBody>
          <a:bodyPr>
            <a:noAutofit/>
          </a:bodyPr>
          <a:lstStyle/>
          <a:p>
            <a:pPr>
              <a:lnSpc>
                <a:spcPct val="150000"/>
              </a:lnSpc>
            </a:pPr>
            <a:r>
              <a:rPr lang="en-US" sz="3200" dirty="0">
                <a:effectLst/>
              </a:rPr>
              <a:t>Where did he / she go? </a:t>
            </a:r>
            <a:endParaRPr lang="en-US" sz="3200" dirty="0"/>
          </a:p>
          <a:p>
            <a:pPr>
              <a:lnSpc>
                <a:spcPct val="150000"/>
              </a:lnSpc>
            </a:pPr>
            <a:r>
              <a:rPr lang="en-US" sz="3200" dirty="0">
                <a:effectLst/>
              </a:rPr>
              <a:t>What did he / she do? </a:t>
            </a:r>
            <a:endParaRPr lang="en-US" sz="3200" dirty="0"/>
          </a:p>
          <a:p>
            <a:pPr>
              <a:lnSpc>
                <a:spcPct val="150000"/>
              </a:lnSpc>
            </a:pPr>
            <a:r>
              <a:rPr lang="en-US" sz="3200" dirty="0">
                <a:effectLst/>
              </a:rPr>
              <a:t>How was his / her experience? </a:t>
            </a:r>
            <a:endParaRPr lang="en-US" sz="3200" dirty="0"/>
          </a:p>
          <a:p>
            <a:pPr>
              <a:lnSpc>
                <a:spcPct val="150000"/>
              </a:lnSpc>
            </a:pPr>
            <a:r>
              <a:rPr lang="en-US" sz="3200" dirty="0">
                <a:effectLst/>
              </a:rPr>
              <a:t>Has he / she ever had that experience before? </a:t>
            </a:r>
            <a:endParaRPr lang="en-US" sz="3200" dirty="0"/>
          </a:p>
        </p:txBody>
      </p:sp>
    </p:spTree>
    <p:extLst>
      <p:ext uri="{BB962C8B-B14F-4D97-AF65-F5344CB8AC3E}">
        <p14:creationId xmlns:p14="http://schemas.microsoft.com/office/powerpoint/2010/main" val="3931684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20"/>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0417" y="1150334"/>
            <a:ext cx="11060411" cy="954107"/>
          </a:xfrm>
          <a:prstGeom prst="rect">
            <a:avLst/>
          </a:prstGeom>
          <a:noFill/>
          <a:effectLst/>
        </p:spPr>
        <p:txBody>
          <a:bodyPr wrap="square" rtlCol="0">
            <a:spAutoFit/>
          </a:bodyPr>
          <a:lstStyle/>
          <a:p>
            <a:r>
              <a:rPr lang="en-US" sz="2800" b="1" dirty="0">
                <a:effectLst/>
                <a:ea typeface="Times New Roman" panose="02020603050405020304" pitchFamily="18" charset="0"/>
              </a:rPr>
              <a:t>Work in pairs. Ask and answer questions about the experiences of Mai, Tom, and Minh. You can use the questions below. </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194965"/>
            <a:ext cx="1132175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EXPERIENCES OF YOUR CLASS CAMPING DAY </a:t>
            </a:r>
          </a:p>
        </p:txBody>
      </p:sp>
      <p:sp>
        <p:nvSpPr>
          <p:cNvPr id="21" name="Content Placeholder 2"/>
          <p:cNvSpPr>
            <a:spLocks noGrp="1"/>
          </p:cNvSpPr>
          <p:nvPr>
            <p:ph idx="1"/>
          </p:nvPr>
        </p:nvSpPr>
        <p:spPr>
          <a:xfrm>
            <a:off x="630888" y="2055976"/>
            <a:ext cx="11820277" cy="3779448"/>
          </a:xfrm>
        </p:spPr>
        <p:txBody>
          <a:bodyPr>
            <a:noAutofit/>
          </a:bodyPr>
          <a:lstStyle/>
          <a:p>
            <a:pPr marL="0" indent="0">
              <a:lnSpc>
                <a:spcPct val="100000"/>
              </a:lnSpc>
              <a:buNone/>
            </a:pPr>
            <a:r>
              <a:rPr lang="en-US" sz="3200" b="1" dirty="0">
                <a:solidFill>
                  <a:srgbClr val="0070C0"/>
                </a:solidFill>
              </a:rPr>
              <a:t>         Example:</a:t>
            </a:r>
          </a:p>
          <a:p>
            <a:pPr marL="0" indent="0">
              <a:lnSpc>
                <a:spcPct val="100000"/>
              </a:lnSpc>
              <a:buNone/>
            </a:pPr>
            <a:endParaRPr lang="en-US" sz="3200" b="1" dirty="0">
              <a:solidFill>
                <a:srgbClr val="0070C0"/>
              </a:solidFill>
            </a:endParaRPr>
          </a:p>
          <a:p>
            <a:pPr marL="0" indent="0">
              <a:lnSpc>
                <a:spcPct val="100000"/>
              </a:lnSpc>
              <a:buNone/>
            </a:pPr>
            <a:endParaRPr lang="en-US" sz="3200" b="1" dirty="0">
              <a:solidFill>
                <a:srgbClr val="0070C0"/>
              </a:solidFill>
            </a:endParaRPr>
          </a:p>
        </p:txBody>
      </p:sp>
      <p:sp>
        <p:nvSpPr>
          <p:cNvPr id="4" name="TextBox 3">
            <a:extLst>
              <a:ext uri="{FF2B5EF4-FFF2-40B4-BE49-F238E27FC236}">
                <a16:creationId xmlns:a16="http://schemas.microsoft.com/office/drawing/2014/main" id="{E8E29284-C9E8-6AAE-9F66-A99644A7DE7E}"/>
              </a:ext>
            </a:extLst>
          </p:cNvPr>
          <p:cNvSpPr txBox="1"/>
          <p:nvPr/>
        </p:nvSpPr>
        <p:spPr>
          <a:xfrm>
            <a:off x="1080708" y="2640764"/>
            <a:ext cx="11489397" cy="3539430"/>
          </a:xfrm>
          <a:prstGeom prst="rect">
            <a:avLst/>
          </a:prstGeom>
          <a:noFill/>
        </p:spPr>
        <p:txBody>
          <a:bodyPr wrap="square">
            <a:spAutoFit/>
          </a:bodyPr>
          <a:lstStyle/>
          <a:p>
            <a:pPr marL="0" indent="0">
              <a:lnSpc>
                <a:spcPct val="100000"/>
              </a:lnSpc>
              <a:buNone/>
            </a:pPr>
            <a:r>
              <a:rPr lang="en-US" sz="2800" b="1" i="1" dirty="0"/>
              <a:t>A: </a:t>
            </a:r>
            <a:r>
              <a:rPr lang="en-US" sz="2800" dirty="0"/>
              <a:t>Where did Mai go?</a:t>
            </a:r>
          </a:p>
          <a:p>
            <a:pPr marL="0" indent="0">
              <a:lnSpc>
                <a:spcPct val="100000"/>
              </a:lnSpc>
              <a:buNone/>
            </a:pPr>
            <a:r>
              <a:rPr lang="en-US" sz="2800" b="1" i="1" dirty="0"/>
              <a:t>B:</a:t>
            </a:r>
            <a:r>
              <a:rPr lang="en-US" sz="2800" dirty="0"/>
              <a:t> She went on a camping trip with her class.</a:t>
            </a:r>
          </a:p>
          <a:p>
            <a:pPr marL="0" indent="0">
              <a:lnSpc>
                <a:spcPct val="100000"/>
              </a:lnSpc>
              <a:buNone/>
            </a:pPr>
            <a:r>
              <a:rPr lang="en-US" sz="2800" b="1" i="1" dirty="0"/>
              <a:t>A:</a:t>
            </a:r>
            <a:r>
              <a:rPr lang="en-US" sz="2800" dirty="0"/>
              <a:t> What happened to her?</a:t>
            </a:r>
          </a:p>
          <a:p>
            <a:pPr marL="0" indent="0">
              <a:lnSpc>
                <a:spcPct val="100000"/>
              </a:lnSpc>
              <a:buNone/>
            </a:pPr>
            <a:r>
              <a:rPr lang="en-US" sz="2800" b="1" i="1" dirty="0"/>
              <a:t>B:</a:t>
            </a:r>
            <a:r>
              <a:rPr lang="en-US" sz="2800" dirty="0"/>
              <a:t> She slipped and hurt her ankle.</a:t>
            </a:r>
          </a:p>
          <a:p>
            <a:pPr marL="0" indent="0">
              <a:lnSpc>
                <a:spcPct val="100000"/>
              </a:lnSpc>
              <a:buNone/>
            </a:pPr>
            <a:r>
              <a:rPr lang="en-US" sz="2800" b="1" i="1" dirty="0"/>
              <a:t>A:</a:t>
            </a:r>
            <a:r>
              <a:rPr lang="en-US" sz="2800" dirty="0"/>
              <a:t> What did she do then?</a:t>
            </a:r>
          </a:p>
          <a:p>
            <a:pPr marL="0" indent="0">
              <a:lnSpc>
                <a:spcPct val="100000"/>
              </a:lnSpc>
              <a:buNone/>
            </a:pPr>
            <a:r>
              <a:rPr lang="en-US" sz="2800" b="1" i="1" dirty="0"/>
              <a:t>B:</a:t>
            </a:r>
            <a:r>
              <a:rPr lang="en-US" sz="2800" dirty="0"/>
              <a:t> She stayed inside the camp. She couldn’t join the team building activities.</a:t>
            </a:r>
          </a:p>
          <a:p>
            <a:pPr marL="0" indent="0">
              <a:lnSpc>
                <a:spcPct val="100000"/>
              </a:lnSpc>
              <a:buNone/>
            </a:pPr>
            <a:r>
              <a:rPr lang="en-US" sz="2800" b="1" i="1" dirty="0"/>
              <a:t>A:</a:t>
            </a:r>
            <a:r>
              <a:rPr lang="en-US" sz="2800" dirty="0"/>
              <a:t> How did she feel?</a:t>
            </a:r>
          </a:p>
          <a:p>
            <a:pPr marL="0" indent="0">
              <a:lnSpc>
                <a:spcPct val="100000"/>
              </a:lnSpc>
              <a:buNone/>
            </a:pPr>
            <a:r>
              <a:rPr lang="en-US" sz="2800" b="1" i="1" dirty="0"/>
              <a:t>B:</a:t>
            </a:r>
            <a:r>
              <a:rPr lang="en-US" sz="2800" dirty="0"/>
              <a:t> She felt helpless. It was a terrible day for her.</a:t>
            </a:r>
          </a:p>
        </p:txBody>
      </p:sp>
    </p:spTree>
    <p:extLst>
      <p:ext uri="{BB962C8B-B14F-4D97-AF65-F5344CB8AC3E}">
        <p14:creationId xmlns:p14="http://schemas.microsoft.com/office/powerpoint/2010/main" val="782096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19"/>
            <a:ext cx="12192000" cy="848916"/>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08" y="971583"/>
            <a:ext cx="11060411" cy="954107"/>
          </a:xfrm>
          <a:prstGeom prst="rect">
            <a:avLst/>
          </a:prstGeom>
          <a:noFill/>
          <a:effectLst/>
        </p:spPr>
        <p:txBody>
          <a:bodyPr wrap="square" rtlCol="0">
            <a:spAutoFit/>
          </a:bodyPr>
          <a:lstStyle/>
          <a:p>
            <a:r>
              <a:rPr lang="en-US" sz="2800" b="1" dirty="0">
                <a:effectLst/>
                <a:ea typeface="Times New Roman" panose="02020603050405020304" pitchFamily="18" charset="0"/>
              </a:rPr>
              <a:t>Work in groups. Take turns to ask and answer about one another’s experiences of a trip he / she has had. Use similar questions to those in 4.</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67" y="194965"/>
            <a:ext cx="1132175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EXPERIENCES OF YOUR CLASS CAMPING DAY </a:t>
            </a:r>
          </a:p>
        </p:txBody>
      </p:sp>
      <p:sp>
        <p:nvSpPr>
          <p:cNvPr id="21" name="Content Placeholder 2"/>
          <p:cNvSpPr>
            <a:spLocks noGrp="1"/>
          </p:cNvSpPr>
          <p:nvPr>
            <p:ph idx="1"/>
          </p:nvPr>
        </p:nvSpPr>
        <p:spPr>
          <a:xfrm>
            <a:off x="578103" y="2055976"/>
            <a:ext cx="11820277" cy="3779448"/>
          </a:xfrm>
        </p:spPr>
        <p:txBody>
          <a:bodyPr>
            <a:noAutofit/>
          </a:bodyPr>
          <a:lstStyle/>
          <a:p>
            <a:pPr marL="0" indent="0">
              <a:lnSpc>
                <a:spcPct val="100000"/>
              </a:lnSpc>
              <a:buNone/>
            </a:pPr>
            <a:r>
              <a:rPr lang="en-US" sz="3200" b="1" dirty="0">
                <a:solidFill>
                  <a:srgbClr val="0070C0"/>
                </a:solidFill>
              </a:rPr>
              <a:t>Example:</a:t>
            </a:r>
          </a:p>
          <a:p>
            <a:pPr marL="0" indent="0">
              <a:lnSpc>
                <a:spcPct val="100000"/>
              </a:lnSpc>
              <a:buNone/>
            </a:pPr>
            <a:endParaRPr lang="en-US" sz="3200" b="1" dirty="0">
              <a:solidFill>
                <a:srgbClr val="0070C0"/>
              </a:solidFill>
            </a:endParaRPr>
          </a:p>
          <a:p>
            <a:pPr marL="0" indent="0">
              <a:lnSpc>
                <a:spcPct val="100000"/>
              </a:lnSpc>
              <a:buNone/>
            </a:pPr>
            <a:endParaRPr lang="en-US" sz="3200" b="1" dirty="0">
              <a:solidFill>
                <a:srgbClr val="0070C0"/>
              </a:solidFill>
            </a:endParaRPr>
          </a:p>
        </p:txBody>
      </p:sp>
      <p:sp>
        <p:nvSpPr>
          <p:cNvPr id="4" name="TextBox 3">
            <a:extLst>
              <a:ext uri="{FF2B5EF4-FFF2-40B4-BE49-F238E27FC236}">
                <a16:creationId xmlns:a16="http://schemas.microsoft.com/office/drawing/2014/main" id="{E8E29284-C9E8-6AAE-9F66-A99644A7DE7E}"/>
              </a:ext>
            </a:extLst>
          </p:cNvPr>
          <p:cNvSpPr txBox="1"/>
          <p:nvPr/>
        </p:nvSpPr>
        <p:spPr>
          <a:xfrm>
            <a:off x="578102" y="2692717"/>
            <a:ext cx="11613897" cy="3539430"/>
          </a:xfrm>
          <a:prstGeom prst="rect">
            <a:avLst/>
          </a:prstGeom>
          <a:noFill/>
        </p:spPr>
        <p:txBody>
          <a:bodyPr wrap="square">
            <a:spAutoFit/>
          </a:bodyPr>
          <a:lstStyle/>
          <a:p>
            <a:pPr marL="0" indent="0">
              <a:lnSpc>
                <a:spcPct val="100000"/>
              </a:lnSpc>
              <a:buNone/>
            </a:pPr>
            <a:r>
              <a:rPr lang="en-US" sz="2800" b="1" i="1" dirty="0"/>
              <a:t>Linh: </a:t>
            </a:r>
            <a:r>
              <a:rPr lang="en-US" sz="2800" dirty="0"/>
              <a:t>Mai, where did you go?</a:t>
            </a:r>
          </a:p>
          <a:p>
            <a:pPr marL="0" indent="0">
              <a:lnSpc>
                <a:spcPct val="100000"/>
              </a:lnSpc>
              <a:buNone/>
            </a:pPr>
            <a:r>
              <a:rPr lang="en-US" sz="2800" b="1" i="1" dirty="0"/>
              <a:t>Mai: </a:t>
            </a:r>
            <a:r>
              <a:rPr lang="en-US" sz="2800" dirty="0"/>
              <a:t>We went on a camping trip in </a:t>
            </a:r>
            <a:r>
              <a:rPr lang="en-US" sz="2800" dirty="0" err="1"/>
              <a:t>Ninh</a:t>
            </a:r>
            <a:r>
              <a:rPr lang="en-US" sz="2800" dirty="0"/>
              <a:t> </a:t>
            </a:r>
            <a:r>
              <a:rPr lang="en-US" sz="2800" dirty="0" err="1"/>
              <a:t>Binh</a:t>
            </a:r>
            <a:r>
              <a:rPr lang="en-US" sz="2800" dirty="0"/>
              <a:t>.</a:t>
            </a:r>
          </a:p>
          <a:p>
            <a:pPr marL="0" indent="0">
              <a:lnSpc>
                <a:spcPct val="100000"/>
              </a:lnSpc>
              <a:buNone/>
            </a:pPr>
            <a:r>
              <a:rPr lang="en-US" sz="2800" b="1" i="1" dirty="0"/>
              <a:t>Linh: </a:t>
            </a:r>
            <a:r>
              <a:rPr lang="en-US" sz="2800" dirty="0"/>
              <a:t>When was that?</a:t>
            </a:r>
          </a:p>
          <a:p>
            <a:pPr marL="0" indent="0">
              <a:lnSpc>
                <a:spcPct val="100000"/>
              </a:lnSpc>
              <a:buNone/>
            </a:pPr>
            <a:r>
              <a:rPr lang="en-US" sz="2800" b="1" i="1" dirty="0"/>
              <a:t>Mai:</a:t>
            </a:r>
            <a:r>
              <a:rPr lang="en-US" sz="2800" dirty="0"/>
              <a:t> Last year.</a:t>
            </a:r>
          </a:p>
          <a:p>
            <a:pPr marL="0" indent="0">
              <a:lnSpc>
                <a:spcPct val="100000"/>
              </a:lnSpc>
              <a:buNone/>
            </a:pPr>
            <a:r>
              <a:rPr lang="en-US" sz="2800" b="1" i="1" dirty="0"/>
              <a:t>Linh: </a:t>
            </a:r>
            <a:r>
              <a:rPr lang="en-US" sz="2800" dirty="0"/>
              <a:t>What happened then? / What did you do then?</a:t>
            </a:r>
          </a:p>
          <a:p>
            <a:pPr marL="0" indent="0">
              <a:lnSpc>
                <a:spcPct val="100000"/>
              </a:lnSpc>
              <a:buNone/>
            </a:pPr>
            <a:r>
              <a:rPr lang="en-US" sz="2800" b="1" i="1" dirty="0"/>
              <a:t>Mai:</a:t>
            </a:r>
            <a:r>
              <a:rPr lang="en-US" sz="2800" dirty="0"/>
              <a:t> We put up tents and joined team building activities. </a:t>
            </a:r>
          </a:p>
          <a:p>
            <a:pPr marL="0" indent="0">
              <a:lnSpc>
                <a:spcPct val="100000"/>
              </a:lnSpc>
              <a:buNone/>
            </a:pPr>
            <a:r>
              <a:rPr lang="en-US" sz="2800" b="1" i="1" dirty="0"/>
              <a:t>Linh: </a:t>
            </a:r>
            <a:r>
              <a:rPr lang="en-US" sz="2800" dirty="0"/>
              <a:t>How did you feel?</a:t>
            </a:r>
          </a:p>
          <a:p>
            <a:pPr marL="0" indent="0">
              <a:lnSpc>
                <a:spcPct val="100000"/>
              </a:lnSpc>
              <a:buNone/>
            </a:pPr>
            <a:r>
              <a:rPr lang="en-US" sz="2800" b="1" i="1" dirty="0"/>
              <a:t>Mai: </a:t>
            </a:r>
            <a:r>
              <a:rPr lang="en-US" sz="2800" dirty="0"/>
              <a:t>It was an amazing experience for me. I have never felt so excited like that.</a:t>
            </a:r>
          </a:p>
        </p:txBody>
      </p:sp>
    </p:spTree>
    <p:extLst>
      <p:ext uri="{BB962C8B-B14F-4D97-AF65-F5344CB8AC3E}">
        <p14:creationId xmlns:p14="http://schemas.microsoft.com/office/powerpoint/2010/main" val="2418997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57554-0B7F-C656-3D41-ED5FF25A3959}"/>
            </a:ext>
          </a:extLst>
        </p:cNvPr>
        <p:cNvGrpSpPr/>
        <p:nvPr/>
      </p:nvGrpSpPr>
      <p:grpSpPr>
        <a:xfrm>
          <a:off x="0" y="0"/>
          <a:ext cx="0" cy="0"/>
          <a:chOff x="0" y="0"/>
          <a:chExt cx="0" cy="0"/>
        </a:xfrm>
      </p:grpSpPr>
      <p:sp>
        <p:nvSpPr>
          <p:cNvPr id="10" name="Freeform 9">
            <a:extLst>
              <a:ext uri="{FF2B5EF4-FFF2-40B4-BE49-F238E27FC236}">
                <a16:creationId xmlns:a16="http://schemas.microsoft.com/office/drawing/2014/main" id="{274F15A3-0A87-3E58-EA30-52FDD47BFC3E}"/>
              </a:ext>
            </a:extLst>
          </p:cNvPr>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a:extLst>
              <a:ext uri="{FF2B5EF4-FFF2-40B4-BE49-F238E27FC236}">
                <a16:creationId xmlns:a16="http://schemas.microsoft.com/office/drawing/2014/main" id="{7238BD7D-8E88-697E-2A84-0F4E51DA48D2}"/>
              </a:ext>
            </a:extLst>
          </p:cNvPr>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a:extLst>
              <a:ext uri="{FF2B5EF4-FFF2-40B4-BE49-F238E27FC236}">
                <a16:creationId xmlns:a16="http://schemas.microsoft.com/office/drawing/2014/main" id="{22B03A26-8E4D-80C2-B2BC-B139564E0003}"/>
              </a:ext>
            </a:extLst>
          </p:cNvPr>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a:extLst>
              <a:ext uri="{FF2B5EF4-FFF2-40B4-BE49-F238E27FC236}">
                <a16:creationId xmlns:a16="http://schemas.microsoft.com/office/drawing/2014/main" id="{B79E46C6-513F-B824-06A4-24110CADEF13}"/>
              </a:ext>
            </a:extLst>
          </p:cNvPr>
          <p:cNvSpPr/>
          <p:nvPr/>
        </p:nvSpPr>
        <p:spPr>
          <a:xfrm>
            <a:off x="2163511" y="2342851"/>
            <a:ext cx="1835914" cy="61760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EVERYDAY ENGLISH </a:t>
            </a:r>
          </a:p>
        </p:txBody>
      </p:sp>
      <p:sp>
        <p:nvSpPr>
          <p:cNvPr id="18" name="Rounded Rectangle 17">
            <a:extLst>
              <a:ext uri="{FF2B5EF4-FFF2-40B4-BE49-F238E27FC236}">
                <a16:creationId xmlns:a16="http://schemas.microsoft.com/office/drawing/2014/main" id="{CC724D2A-18EB-BDCE-955C-F0597F72C177}"/>
              </a:ext>
            </a:extLst>
          </p:cNvPr>
          <p:cNvSpPr/>
          <p:nvPr/>
        </p:nvSpPr>
        <p:spPr>
          <a:xfrm>
            <a:off x="69667" y="3767212"/>
            <a:ext cx="2801737" cy="722283"/>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EXPERIENCES OF YOUR CLASS CAMPING DAY </a:t>
            </a:r>
          </a:p>
        </p:txBody>
      </p:sp>
      <p:sp>
        <p:nvSpPr>
          <p:cNvPr id="19" name="Rounded Rectangle 18">
            <a:extLst>
              <a:ext uri="{FF2B5EF4-FFF2-40B4-BE49-F238E27FC236}">
                <a16:creationId xmlns:a16="http://schemas.microsoft.com/office/drawing/2014/main" id="{57720DDA-04B4-C680-C384-579D72173CDC}"/>
              </a:ext>
            </a:extLst>
          </p:cNvPr>
          <p:cNvSpPr/>
          <p:nvPr/>
        </p:nvSpPr>
        <p:spPr>
          <a:xfrm>
            <a:off x="2360580" y="5212567"/>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sp>
        <p:nvSpPr>
          <p:cNvPr id="20" name="Rectangle 19">
            <a:extLst>
              <a:ext uri="{FF2B5EF4-FFF2-40B4-BE49-F238E27FC236}">
                <a16:creationId xmlns:a16="http://schemas.microsoft.com/office/drawing/2014/main" id="{4517DA55-E5C9-6083-F026-3610A0408921}"/>
              </a:ext>
            </a:extLst>
          </p:cNvPr>
          <p:cNvSpPr/>
          <p:nvPr/>
        </p:nvSpPr>
        <p:spPr>
          <a:xfrm>
            <a:off x="4549488" y="1030992"/>
            <a:ext cx="7506174" cy="618004"/>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Sentence forming </a:t>
            </a:r>
          </a:p>
        </p:txBody>
      </p:sp>
      <p:sp>
        <p:nvSpPr>
          <p:cNvPr id="22" name="Rectangle 21">
            <a:extLst>
              <a:ext uri="{FF2B5EF4-FFF2-40B4-BE49-F238E27FC236}">
                <a16:creationId xmlns:a16="http://schemas.microsoft.com/office/drawing/2014/main" id="{D478E638-2637-0A5C-5782-F2F54BF49415}"/>
              </a:ext>
            </a:extLst>
          </p:cNvPr>
          <p:cNvSpPr/>
          <p:nvPr/>
        </p:nvSpPr>
        <p:spPr>
          <a:xfrm>
            <a:off x="4549488" y="1755498"/>
            <a:ext cx="7506174" cy="1618476"/>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EVERYDAY ENGLISH </a:t>
            </a:r>
          </a:p>
          <a:p>
            <a:r>
              <a:rPr lang="vi-VN"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1: </a:t>
            </a: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Listen and read the conversations. Pay attention to the 	highlighted parts.</a:t>
            </a:r>
          </a:p>
          <a:p>
            <a:r>
              <a:rPr lang="en-US" sz="2000" dirty="0">
                <a:solidFill>
                  <a:schemeClr val="tx1"/>
                </a:solidFill>
                <a:latin typeface="Calibri" panose="020F0502020204030204" pitchFamily="34" charset="0"/>
                <a:cs typeface="Calibri" panose="020F0502020204030204" pitchFamily="34" charset="0"/>
              </a:rPr>
              <a:t>Task 2:	Work in pairs. Make similar conversations with the</a:t>
            </a:r>
          </a:p>
          <a:p>
            <a:r>
              <a:rPr lang="en-US" sz="2000" dirty="0">
                <a:solidFill>
                  <a:schemeClr val="tx1"/>
                </a:solidFill>
                <a:latin typeface="Calibri" panose="020F0502020204030204" pitchFamily="34" charset="0"/>
                <a:cs typeface="Calibri" panose="020F0502020204030204" pitchFamily="34" charset="0"/>
              </a:rPr>
              <a:t>                following situations.</a:t>
            </a:r>
          </a:p>
        </p:txBody>
      </p:sp>
      <p:sp>
        <p:nvSpPr>
          <p:cNvPr id="23" name="Rectangle 22">
            <a:extLst>
              <a:ext uri="{FF2B5EF4-FFF2-40B4-BE49-F238E27FC236}">
                <a16:creationId xmlns:a16="http://schemas.microsoft.com/office/drawing/2014/main" id="{B6D70E28-A8E9-EC2F-E225-8D95E5318710}"/>
              </a:ext>
            </a:extLst>
          </p:cNvPr>
          <p:cNvSpPr/>
          <p:nvPr/>
        </p:nvSpPr>
        <p:spPr>
          <a:xfrm>
            <a:off x="4549488" y="3467404"/>
            <a:ext cx="7506173" cy="2641521"/>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dirty="0">
                <a:solidFill>
                  <a:schemeClr val="tx1"/>
                </a:solidFill>
                <a:cs typeface="Calibri" panose="020F0502020204030204" pitchFamily="34" charset="0"/>
              </a:rPr>
              <a:t>EXPERIENCES OF YOUR CLASS CAMPING DAY </a:t>
            </a:r>
          </a:p>
          <a:p>
            <a:r>
              <a:rPr lang="en-US" sz="1900" dirty="0">
                <a:solidFill>
                  <a:schemeClr val="tx1"/>
                </a:solidFill>
                <a:cs typeface="Calibri" panose="020F0502020204030204" pitchFamily="34" charset="0"/>
              </a:rPr>
              <a:t>Task 3: 	</a:t>
            </a:r>
            <a:r>
              <a:rPr lang="en-US" sz="1900" dirty="0">
                <a:solidFill>
                  <a:schemeClr val="tx1"/>
                </a:solidFill>
                <a:effectLst/>
                <a:ea typeface="Times New Roman" panose="02020603050405020304" pitchFamily="18" charset="0"/>
              </a:rPr>
              <a:t>Read the posts by three friends about their camping activities 	and match their names with the experiences</a:t>
            </a:r>
            <a:r>
              <a:rPr lang="en-US" sz="1900" dirty="0">
                <a:solidFill>
                  <a:schemeClr val="tx1"/>
                </a:solidFill>
                <a:cs typeface="Calibri" panose="020F0502020204030204" pitchFamily="34" charset="0"/>
              </a:rPr>
              <a:t>.</a:t>
            </a:r>
          </a:p>
          <a:p>
            <a:r>
              <a:rPr lang="en-US" sz="1900" dirty="0">
                <a:solidFill>
                  <a:schemeClr val="tx1"/>
                </a:solidFill>
                <a:cs typeface="Calibri" panose="020F0502020204030204" pitchFamily="34" charset="0"/>
              </a:rPr>
              <a:t>Task 4:    </a:t>
            </a:r>
            <a:r>
              <a:rPr lang="en-US" sz="1900" dirty="0">
                <a:solidFill>
                  <a:schemeClr val="tx1"/>
                </a:solidFill>
                <a:effectLst/>
                <a:ea typeface="Times New Roman" panose="02020603050405020304" pitchFamily="18" charset="0"/>
              </a:rPr>
              <a:t>Work in pairs. Ask and answer questions about the </a:t>
            </a:r>
          </a:p>
          <a:p>
            <a:r>
              <a:rPr lang="en-US" sz="1900" dirty="0">
                <a:solidFill>
                  <a:schemeClr val="tx1"/>
                </a:solidFill>
                <a:cs typeface="Calibri" panose="020F0502020204030204" pitchFamily="34" charset="0"/>
              </a:rPr>
              <a:t>                </a:t>
            </a:r>
            <a:r>
              <a:rPr lang="en-US" sz="1900" dirty="0">
                <a:solidFill>
                  <a:schemeClr val="tx1"/>
                </a:solidFill>
                <a:effectLst/>
                <a:ea typeface="Times New Roman" panose="02020603050405020304" pitchFamily="18" charset="0"/>
              </a:rPr>
              <a:t>experiences of Mai, Tom, and Minh. You can use the questions </a:t>
            </a:r>
          </a:p>
          <a:p>
            <a:r>
              <a:rPr lang="en-US" sz="1900" dirty="0">
                <a:solidFill>
                  <a:schemeClr val="tx1"/>
                </a:solidFill>
                <a:cs typeface="Calibri" panose="020F0502020204030204" pitchFamily="34" charset="0"/>
              </a:rPr>
              <a:t>                </a:t>
            </a:r>
            <a:r>
              <a:rPr lang="en-US" sz="1900" dirty="0">
                <a:solidFill>
                  <a:schemeClr val="tx1"/>
                </a:solidFill>
                <a:effectLst/>
                <a:ea typeface="Times New Roman" panose="02020603050405020304" pitchFamily="18" charset="0"/>
              </a:rPr>
              <a:t>below</a:t>
            </a:r>
            <a:r>
              <a:rPr lang="en-US" sz="1900" dirty="0">
                <a:solidFill>
                  <a:schemeClr val="tx1"/>
                </a:solidFill>
                <a:cs typeface="Calibri" panose="020F0502020204030204" pitchFamily="34" charset="0"/>
              </a:rPr>
              <a:t>.</a:t>
            </a:r>
          </a:p>
          <a:p>
            <a:r>
              <a:rPr lang="en-US" sz="1900" dirty="0">
                <a:solidFill>
                  <a:schemeClr val="tx1"/>
                </a:solidFill>
                <a:cs typeface="Calibri" panose="020F0502020204030204" pitchFamily="34" charset="0"/>
              </a:rPr>
              <a:t>Task 5: 	</a:t>
            </a:r>
            <a:r>
              <a:rPr lang="en-US" sz="1900" dirty="0">
                <a:solidFill>
                  <a:schemeClr val="tx1"/>
                </a:solidFill>
                <a:effectLst/>
                <a:ea typeface="Times New Roman" panose="02020603050405020304" pitchFamily="18" charset="0"/>
              </a:rPr>
              <a:t>Work in groups. Take turns to ask and answer about one 	another’s experiences of a trip he / she has had. </a:t>
            </a:r>
            <a:r>
              <a:rPr lang="vi-VN" sz="1900" dirty="0">
                <a:solidFill>
                  <a:schemeClr val="tx1"/>
                </a:solidFill>
                <a:effectLst/>
                <a:ea typeface="Times New Roman" panose="02020603050405020304" pitchFamily="18" charset="0"/>
              </a:rPr>
              <a:t>U</a:t>
            </a:r>
            <a:r>
              <a:rPr lang="en-US" sz="1900" dirty="0">
                <a:solidFill>
                  <a:schemeClr val="tx1"/>
                </a:solidFill>
                <a:effectLst/>
                <a:ea typeface="Times New Roman" panose="02020603050405020304" pitchFamily="18" charset="0"/>
              </a:rPr>
              <a:t>se similar 	questions to those in 4</a:t>
            </a:r>
            <a:r>
              <a:rPr lang="en-US" sz="1900" dirty="0">
                <a:solidFill>
                  <a:schemeClr val="tx1"/>
                </a:solidFill>
                <a:cs typeface="Calibri" panose="020F0502020204030204" pitchFamily="34" charset="0"/>
              </a:rPr>
              <a:t>.</a:t>
            </a:r>
          </a:p>
        </p:txBody>
      </p:sp>
      <p:cxnSp>
        <p:nvCxnSpPr>
          <p:cNvPr id="24" name="Curved Connector 23">
            <a:extLst>
              <a:ext uri="{FF2B5EF4-FFF2-40B4-BE49-F238E27FC236}">
                <a16:creationId xmlns:a16="http://schemas.microsoft.com/office/drawing/2014/main" id="{9A6D8462-399E-8F46-318E-6B6B80650390}"/>
              </a:ext>
            </a:extLst>
          </p:cNvPr>
          <p:cNvCxnSpPr>
            <a:stCxn id="16" idx="3"/>
            <a:endCxn id="17" idx="0"/>
          </p:cNvCxnSpPr>
          <p:nvPr/>
        </p:nvCxnSpPr>
        <p:spPr>
          <a:xfrm>
            <a:off x="2505075" y="1409153"/>
            <a:ext cx="576393" cy="933698"/>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a:extLst>
              <a:ext uri="{FF2B5EF4-FFF2-40B4-BE49-F238E27FC236}">
                <a16:creationId xmlns:a16="http://schemas.microsoft.com/office/drawing/2014/main" id="{4F4E8E34-571B-1B5D-76D7-4F083706E75D}"/>
              </a:ext>
            </a:extLst>
          </p:cNvPr>
          <p:cNvCxnSpPr>
            <a:cxnSpLocks/>
            <a:stCxn id="17" idx="1"/>
            <a:endCxn id="18" idx="0"/>
          </p:cNvCxnSpPr>
          <p:nvPr/>
        </p:nvCxnSpPr>
        <p:spPr>
          <a:xfrm rot="10800000" flipV="1">
            <a:off x="1470537" y="2651654"/>
            <a:ext cx="692975" cy="1115557"/>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a:extLst>
              <a:ext uri="{FF2B5EF4-FFF2-40B4-BE49-F238E27FC236}">
                <a16:creationId xmlns:a16="http://schemas.microsoft.com/office/drawing/2014/main" id="{4FF649CD-954D-311F-AE26-A7F77AD0D5BE}"/>
              </a:ext>
            </a:extLst>
          </p:cNvPr>
          <p:cNvCxnSpPr>
            <a:cxnSpLocks/>
            <a:stCxn id="18" idx="3"/>
            <a:endCxn id="19" idx="0"/>
          </p:cNvCxnSpPr>
          <p:nvPr/>
        </p:nvCxnSpPr>
        <p:spPr>
          <a:xfrm>
            <a:off x="2871404" y="4128354"/>
            <a:ext cx="407133" cy="1084213"/>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a:extLst>
              <a:ext uri="{FF2B5EF4-FFF2-40B4-BE49-F238E27FC236}">
                <a16:creationId xmlns:a16="http://schemas.microsoft.com/office/drawing/2014/main" id="{0F6C71B1-C0B7-C9FA-4AD4-0AFDD41869A2}"/>
              </a:ext>
            </a:extLst>
          </p:cNvPr>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9" name="Rectangle 28">
            <a:extLst>
              <a:ext uri="{FF2B5EF4-FFF2-40B4-BE49-F238E27FC236}">
                <a16:creationId xmlns:a16="http://schemas.microsoft.com/office/drawing/2014/main" id="{4270E7FD-1668-214E-7A54-8A0E4D170608}"/>
              </a:ext>
            </a:extLst>
          </p:cNvPr>
          <p:cNvSpPr/>
          <p:nvPr/>
        </p:nvSpPr>
        <p:spPr>
          <a:xfrm>
            <a:off x="4567839" y="6212058"/>
            <a:ext cx="7487822" cy="519957"/>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Wrap-up</a:t>
            </a:r>
          </a:p>
          <a:p>
            <a:r>
              <a:rPr lang="en-US" sz="2000" dirty="0">
                <a:solidFill>
                  <a:schemeClr val="tx1"/>
                </a:solidFill>
              </a:rPr>
              <a:t>Homework</a:t>
            </a:r>
            <a:endParaRPr lang="en-GB" sz="2000" dirty="0">
              <a:solidFill>
                <a:schemeClr val="tx1"/>
              </a:solidFill>
            </a:endParaRPr>
          </a:p>
        </p:txBody>
      </p:sp>
      <p:sp>
        <p:nvSpPr>
          <p:cNvPr id="30" name="Rounded Rectangle 29">
            <a:extLst>
              <a:ext uri="{FF2B5EF4-FFF2-40B4-BE49-F238E27FC236}">
                <a16:creationId xmlns:a16="http://schemas.microsoft.com/office/drawing/2014/main" id="{86591A12-718C-FD2D-91B3-6F14E646CDCC}"/>
              </a:ext>
            </a:extLst>
          </p:cNvPr>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F80CE02-8379-68F8-FE8E-AC3BA557AE9F}"/>
              </a:ext>
            </a:extLst>
          </p:cNvPr>
          <p:cNvSpPr txBox="1"/>
          <p:nvPr/>
        </p:nvSpPr>
        <p:spPr>
          <a:xfrm>
            <a:off x="4151494" y="282785"/>
            <a:ext cx="4712984" cy="523220"/>
          </a:xfrm>
          <a:prstGeom prst="rect">
            <a:avLst/>
          </a:prstGeom>
          <a:noFill/>
        </p:spPr>
        <p:txBody>
          <a:bodyPr wrap="square" rtlCol="0">
            <a:spAutoFit/>
          </a:bodyPr>
          <a:lstStyle/>
          <a:p>
            <a:r>
              <a:rPr lang="en-US" sz="2800" b="1" dirty="0">
                <a:solidFill>
                  <a:schemeClr val="bg1"/>
                </a:solidFill>
              </a:rPr>
              <a:t>LESSON 4: COMMUNICATION</a:t>
            </a:r>
          </a:p>
        </p:txBody>
      </p:sp>
      <p:grpSp>
        <p:nvGrpSpPr>
          <p:cNvPr id="37" name="Group 36">
            <a:extLst>
              <a:ext uri="{FF2B5EF4-FFF2-40B4-BE49-F238E27FC236}">
                <a16:creationId xmlns:a16="http://schemas.microsoft.com/office/drawing/2014/main" id="{4D7B5B76-73C1-DB94-DF96-A5FC00E1392E}"/>
              </a:ext>
            </a:extLst>
          </p:cNvPr>
          <p:cNvGrpSpPr/>
          <p:nvPr/>
        </p:nvGrpSpPr>
        <p:grpSpPr>
          <a:xfrm>
            <a:off x="3081468" y="95603"/>
            <a:ext cx="990895" cy="941618"/>
            <a:chOff x="2766630" y="1746890"/>
            <a:chExt cx="990895" cy="941618"/>
          </a:xfrm>
        </p:grpSpPr>
        <p:pic>
          <p:nvPicPr>
            <p:cNvPr id="38" name="Picture 37">
              <a:extLst>
                <a:ext uri="{FF2B5EF4-FFF2-40B4-BE49-F238E27FC236}">
                  <a16:creationId xmlns:a16="http://schemas.microsoft.com/office/drawing/2014/main" id="{BAC8CEBF-F8FD-3E3E-9529-E8ADD95A8B19}"/>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a:extLst>
                <a:ext uri="{FF2B5EF4-FFF2-40B4-BE49-F238E27FC236}">
                  <a16:creationId xmlns:a16="http://schemas.microsoft.com/office/drawing/2014/main" id="{E2ABF218-6FE7-42C7-4696-69DA1F685A3B}"/>
                </a:ext>
              </a:extLst>
            </p:cNvPr>
            <p:cNvPicPr>
              <a:picLocks noChangeAspect="1"/>
            </p:cNvPicPr>
            <p:nvPr/>
          </p:nvPicPr>
          <p:blipFill rotWithShape="1">
            <a:blip r:embed="rId4"/>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1120762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7375" y="1289230"/>
            <a:ext cx="2285582" cy="646331"/>
          </a:xfrm>
          <a:prstGeom prst="rect">
            <a:avLst/>
          </a:prstGeom>
          <a:noFill/>
          <a:effectLst/>
        </p:spPr>
        <p:txBody>
          <a:bodyPr wrap="square" rtlCol="0">
            <a:spAutoFit/>
          </a:bodyPr>
          <a:lstStyle/>
          <a:p>
            <a:r>
              <a:rPr lang="en-US" sz="3600" b="1" dirty="0">
                <a:effectLst>
                  <a:glow rad="88900">
                    <a:schemeClr val="bg1"/>
                  </a:glow>
                </a:effectLst>
                <a:cs typeface="Arial" panose="020B0604020202020204" pitchFamily="34" charset="0"/>
              </a:rPr>
              <a:t>Wrap-up</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487067" y="2344581"/>
            <a:ext cx="11445622" cy="1668405"/>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t>How to </a:t>
            </a:r>
            <a:r>
              <a:rPr lang="en-US" sz="3600" dirty="0" err="1"/>
              <a:t>apologise</a:t>
            </a:r>
            <a:r>
              <a:rPr lang="en-US" sz="3600" dirty="0"/>
              <a:t> and respond to apologies.</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4504" y="1099348"/>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5" y="1278761"/>
            <a:ext cx="2428324" cy="646331"/>
          </a:xfrm>
          <a:prstGeom prst="rect">
            <a:avLst/>
          </a:prstGeom>
          <a:noFill/>
          <a:effectLst/>
        </p:spPr>
        <p:txBody>
          <a:bodyPr wrap="square" rtlCol="0">
            <a:spAutoFit/>
          </a:bodyPr>
          <a:lstStyle/>
          <a:p>
            <a:r>
              <a:rPr lang="en-US" sz="3600" b="1" dirty="0">
                <a:effectLst>
                  <a:glow rad="88900">
                    <a:schemeClr val="bg1"/>
                  </a:glow>
                </a:effectLst>
                <a:cs typeface="Arial" panose="020B0604020202020204" pitchFamily="34" charset="0"/>
              </a:rPr>
              <a:t>Homework</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67" y="2109596"/>
            <a:ext cx="7516391" cy="2499467"/>
          </a:xfrm>
          <a:prstGeom prst="rect">
            <a:avLst/>
          </a:prstGeom>
          <a:noFill/>
        </p:spPr>
        <p:txBody>
          <a:bodyPr wrap="square" rtlCol="0">
            <a:spAutoFit/>
          </a:bodyPr>
          <a:lstStyle/>
          <a:p>
            <a:pPr marL="571500" indent="-571500">
              <a:lnSpc>
                <a:spcPct val="150000"/>
              </a:lnSpc>
              <a:buFont typeface="Wingdings" pitchFamily="2" charset="2"/>
              <a:buChar char="ü"/>
            </a:pPr>
            <a:r>
              <a:rPr lang="en-US" sz="3600" dirty="0"/>
              <a:t>Do exercises in the workbook;</a:t>
            </a:r>
          </a:p>
          <a:p>
            <a:pPr marL="571500" indent="-571500">
              <a:lnSpc>
                <a:spcPct val="150000"/>
              </a:lnSpc>
              <a:buFont typeface="Wingdings" pitchFamily="2" charset="2"/>
              <a:buChar char="ü"/>
            </a:pPr>
            <a:r>
              <a:rPr lang="en-US" sz="3600" dirty="0"/>
              <a:t>Write down the results and feedback of the previous interviews.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2180" y="3220064"/>
            <a:ext cx="3409200" cy="3409200"/>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extLst>
      <p:ext uri="{BB962C8B-B14F-4D97-AF65-F5344CB8AC3E}">
        <p14:creationId xmlns:p14="http://schemas.microsoft.com/office/powerpoint/2010/main" val="2453337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311098" y="1904878"/>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36656" y="1940421"/>
            <a:ext cx="4712984" cy="523220"/>
          </a:xfrm>
          <a:prstGeom prst="rect">
            <a:avLst/>
          </a:prstGeom>
          <a:noFill/>
        </p:spPr>
        <p:txBody>
          <a:bodyPr wrap="square" rtlCol="0">
            <a:spAutoFit/>
          </a:bodyPr>
          <a:lstStyle/>
          <a:p>
            <a:r>
              <a:rPr lang="en-US" sz="2800" b="1" dirty="0">
                <a:solidFill>
                  <a:schemeClr val="bg1"/>
                </a:solidFill>
              </a:rPr>
              <a:t>LESSON 4: COMMUNICATION</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dirty="0">
                <a:solidFill>
                  <a:schemeClr val="bg1"/>
                </a:solidFill>
                <a:latin typeface="Myriad Pro" pitchFamily="34" charset="0"/>
              </a:rPr>
              <a:t>OUR EXPERIENCES</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95637"/>
            <a:ext cx="730394" cy="707886"/>
          </a:xfrm>
          <a:prstGeom prst="rect">
            <a:avLst/>
          </a:prstGeom>
          <a:noFill/>
        </p:spPr>
        <p:txBody>
          <a:bodyPr wrap="square" rtlCol="0">
            <a:spAutoFit/>
          </a:bodyPr>
          <a:lstStyle/>
          <a:p>
            <a:pPr algn="ctr"/>
            <a:r>
              <a:rPr lang="en-US" sz="4000" b="1">
                <a:solidFill>
                  <a:schemeClr val="bg1"/>
                </a:solidFill>
                <a:latin typeface="Myriad Pro" pitchFamily="34" charset="0"/>
              </a:rPr>
              <a:t>5</a:t>
            </a:r>
            <a:endParaRPr lang="en-US" sz="4000" b="1" dirty="0">
              <a:solidFill>
                <a:schemeClr val="bg1"/>
              </a:solidFill>
              <a:latin typeface="Myriad Pro" pitchFamily="34" charset="0"/>
            </a:endParaRPr>
          </a:p>
        </p:txBody>
      </p:sp>
      <p:grpSp>
        <p:nvGrpSpPr>
          <p:cNvPr id="7" name="Group 6"/>
          <p:cNvGrpSpPr/>
          <p:nvPr/>
        </p:nvGrpSpPr>
        <p:grpSpPr>
          <a:xfrm>
            <a:off x="2766630" y="1753239"/>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pic>
        <p:nvPicPr>
          <p:cNvPr id="1026" name="Picture 2" descr="650+ Kid Saying Sorry Stock Illustrations, Royalty-Free Vector Graphics &amp; Clip  Art - iStock">
            <a:extLst>
              <a:ext uri="{FF2B5EF4-FFF2-40B4-BE49-F238E27FC236}">
                <a16:creationId xmlns:a16="http://schemas.microsoft.com/office/drawing/2014/main" id="{DA9603C8-2A2A-E216-0C66-7B70DE48D4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5324" y="2730400"/>
            <a:ext cx="6335648" cy="3799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2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3014418" y="2541677"/>
            <a:ext cx="1835914" cy="61760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EVERYDAY ENGLISH </a:t>
            </a:r>
          </a:p>
        </p:txBody>
      </p:sp>
      <p:sp>
        <p:nvSpPr>
          <p:cNvPr id="18" name="Rounded Rectangle 17"/>
          <p:cNvSpPr/>
          <p:nvPr/>
        </p:nvSpPr>
        <p:spPr>
          <a:xfrm>
            <a:off x="373387" y="3893408"/>
            <a:ext cx="2801737" cy="722283"/>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EXPERIENCES OF YOUR CLASS CAMPING DAY </a:t>
            </a:r>
          </a:p>
        </p:txBody>
      </p:sp>
      <p:sp>
        <p:nvSpPr>
          <p:cNvPr id="19" name="Rounded Rectangle 18"/>
          <p:cNvSpPr/>
          <p:nvPr/>
        </p:nvSpPr>
        <p:spPr>
          <a:xfrm>
            <a:off x="3056306" y="5414429"/>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sp>
        <p:nvSpPr>
          <p:cNvPr id="20" name="Rectangle 19"/>
          <p:cNvSpPr/>
          <p:nvPr/>
        </p:nvSpPr>
        <p:spPr>
          <a:xfrm>
            <a:off x="5098810" y="1112528"/>
            <a:ext cx="6973351" cy="618004"/>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Sentence forming </a:t>
            </a:r>
          </a:p>
        </p:txBody>
      </p:sp>
      <p:sp>
        <p:nvSpPr>
          <p:cNvPr id="22" name="Rectangle 21"/>
          <p:cNvSpPr/>
          <p:nvPr/>
        </p:nvSpPr>
        <p:spPr>
          <a:xfrm>
            <a:off x="5083277" y="1825707"/>
            <a:ext cx="6990736" cy="1618476"/>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EVERYDAY ENGLISH </a:t>
            </a:r>
          </a:p>
          <a:p>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1: </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Listen and read the conversations. Pay attention to the 	highlighted parts.</a:t>
            </a:r>
          </a:p>
          <a:p>
            <a:r>
              <a:rPr lang="en-US" dirty="0">
                <a:solidFill>
                  <a:schemeClr val="tx1"/>
                </a:solidFill>
                <a:latin typeface="Calibri" panose="020F0502020204030204" pitchFamily="34" charset="0"/>
                <a:cs typeface="Calibri" panose="020F0502020204030204" pitchFamily="34" charset="0"/>
              </a:rPr>
              <a:t>Task 2:	Work in pairs. Make similar conversations with the following 	situations.</a:t>
            </a:r>
          </a:p>
        </p:txBody>
      </p:sp>
      <p:sp>
        <p:nvSpPr>
          <p:cNvPr id="23" name="Rectangle 22"/>
          <p:cNvSpPr/>
          <p:nvPr/>
        </p:nvSpPr>
        <p:spPr>
          <a:xfrm>
            <a:off x="5095672" y="3539359"/>
            <a:ext cx="6976864" cy="2386944"/>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cs typeface="Calibri" panose="020F0502020204030204" pitchFamily="34" charset="0"/>
              </a:rPr>
              <a:t>EXPERIENCES OF YOUR CLASS CAMPING DAY </a:t>
            </a:r>
          </a:p>
          <a:p>
            <a:r>
              <a:rPr lang="en-US" dirty="0">
                <a:solidFill>
                  <a:schemeClr val="tx1"/>
                </a:solidFill>
                <a:cs typeface="Calibri" panose="020F0502020204030204" pitchFamily="34" charset="0"/>
              </a:rPr>
              <a:t>Task 3: 	</a:t>
            </a:r>
            <a:r>
              <a:rPr lang="en-US" dirty="0">
                <a:solidFill>
                  <a:schemeClr val="tx1"/>
                </a:solidFill>
                <a:effectLst/>
                <a:ea typeface="Times New Roman" panose="02020603050405020304" pitchFamily="18" charset="0"/>
              </a:rPr>
              <a:t>Read the posts by three friends about their camping activities 	and match their names with the experiences</a:t>
            </a:r>
            <a:r>
              <a:rPr lang="en-US" dirty="0">
                <a:solidFill>
                  <a:schemeClr val="tx1"/>
                </a:solidFill>
                <a:cs typeface="Calibri" panose="020F0502020204030204" pitchFamily="34" charset="0"/>
              </a:rPr>
              <a:t>.</a:t>
            </a:r>
          </a:p>
          <a:p>
            <a:r>
              <a:rPr lang="en-US" dirty="0">
                <a:solidFill>
                  <a:schemeClr val="tx1"/>
                </a:solidFill>
                <a:cs typeface="Calibri" panose="020F0502020204030204" pitchFamily="34" charset="0"/>
              </a:rPr>
              <a:t>Task 4: 	</a:t>
            </a:r>
            <a:r>
              <a:rPr lang="en-US" dirty="0">
                <a:solidFill>
                  <a:schemeClr val="tx1"/>
                </a:solidFill>
                <a:effectLst/>
                <a:ea typeface="Times New Roman" panose="02020603050405020304" pitchFamily="18" charset="0"/>
              </a:rPr>
              <a:t>Work in pairs. Ask and answer questions about the experiences 	of Mai, Tom, and Minh. You can use the questions below</a:t>
            </a:r>
            <a:r>
              <a:rPr lang="en-US" dirty="0">
                <a:solidFill>
                  <a:schemeClr val="tx1"/>
                </a:solidFill>
                <a:cs typeface="Calibri" panose="020F0502020204030204" pitchFamily="34" charset="0"/>
              </a:rPr>
              <a:t>.</a:t>
            </a:r>
          </a:p>
          <a:p>
            <a:r>
              <a:rPr lang="en-US" dirty="0">
                <a:solidFill>
                  <a:schemeClr val="tx1"/>
                </a:solidFill>
                <a:cs typeface="Calibri" panose="020F0502020204030204" pitchFamily="34" charset="0"/>
              </a:rPr>
              <a:t>Task 5: 	</a:t>
            </a:r>
            <a:r>
              <a:rPr lang="en-US" dirty="0">
                <a:solidFill>
                  <a:schemeClr val="tx1"/>
                </a:solidFill>
                <a:effectLst/>
                <a:ea typeface="Times New Roman" panose="02020603050405020304" pitchFamily="18" charset="0"/>
              </a:rPr>
              <a:t>Work in groups. Take turns to ask and answer about one 	another’s experiences of a trip he / she has had. </a:t>
            </a:r>
            <a:r>
              <a:rPr lang="vi-VN" dirty="0">
                <a:solidFill>
                  <a:schemeClr val="tx1"/>
                </a:solidFill>
                <a:effectLst/>
                <a:ea typeface="Times New Roman" panose="02020603050405020304" pitchFamily="18" charset="0"/>
              </a:rPr>
              <a:t>U</a:t>
            </a:r>
            <a:r>
              <a:rPr lang="en-US" dirty="0">
                <a:solidFill>
                  <a:schemeClr val="tx1"/>
                </a:solidFill>
                <a:effectLst/>
                <a:ea typeface="Times New Roman" panose="02020603050405020304" pitchFamily="18" charset="0"/>
              </a:rPr>
              <a:t>se similar 	questions to those in 4</a:t>
            </a:r>
            <a:r>
              <a:rPr lang="en-US" dirty="0">
                <a:solidFill>
                  <a:schemeClr val="tx1"/>
                </a:solidFill>
                <a:cs typeface="Calibri" panose="020F0502020204030204" pitchFamily="34" charset="0"/>
              </a:rPr>
              <a:t>.</a:t>
            </a:r>
          </a:p>
        </p:txBody>
      </p:sp>
      <p:cxnSp>
        <p:nvCxnSpPr>
          <p:cNvPr id="24" name="Curved Connector 23"/>
          <p:cNvCxnSpPr>
            <a:stCxn id="16" idx="3"/>
            <a:endCxn id="17" idx="0"/>
          </p:cNvCxnSpPr>
          <p:nvPr/>
        </p:nvCxnSpPr>
        <p:spPr>
          <a:xfrm>
            <a:off x="2505075" y="1409153"/>
            <a:ext cx="1427300" cy="1132524"/>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cxnSpLocks/>
            <a:stCxn id="17" idx="1"/>
            <a:endCxn id="18" idx="0"/>
          </p:cNvCxnSpPr>
          <p:nvPr/>
        </p:nvCxnSpPr>
        <p:spPr>
          <a:xfrm rot="10800000" flipV="1">
            <a:off x="1774256" y="2850480"/>
            <a:ext cx="1240162" cy="1042927"/>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cxnSpLocks/>
            <a:stCxn id="18" idx="3"/>
            <a:endCxn id="19" idx="0"/>
          </p:cNvCxnSpPr>
          <p:nvPr/>
        </p:nvCxnSpPr>
        <p:spPr>
          <a:xfrm>
            <a:off x="3175124" y="4254550"/>
            <a:ext cx="799139" cy="1159879"/>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9" name="Rectangle 28"/>
          <p:cNvSpPr/>
          <p:nvPr/>
        </p:nvSpPr>
        <p:spPr>
          <a:xfrm>
            <a:off x="5098810" y="6015876"/>
            <a:ext cx="6973351" cy="684962"/>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Wrap-up</a:t>
            </a:r>
          </a:p>
          <a:p>
            <a:r>
              <a:rPr lang="en-US" dirty="0">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3220"/>
          </a:xfrm>
          <a:prstGeom prst="rect">
            <a:avLst/>
          </a:prstGeom>
          <a:noFill/>
        </p:spPr>
        <p:txBody>
          <a:bodyPr wrap="square" rtlCol="0">
            <a:spAutoFit/>
          </a:bodyPr>
          <a:lstStyle/>
          <a:p>
            <a:r>
              <a:rPr lang="en-US" sz="2800" b="1" dirty="0">
                <a:solidFill>
                  <a:schemeClr val="bg1"/>
                </a:solidFill>
              </a:rPr>
              <a:t>LESSON 4: COMMUNICATION</a:t>
            </a: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65820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21" name="TextBox 20">
            <a:extLst>
              <a:ext uri="{FF2B5EF4-FFF2-40B4-BE49-F238E27FC236}">
                <a16:creationId xmlns:a16="http://schemas.microsoft.com/office/drawing/2014/main" id="{A982B3A6-EACF-42EF-B0CF-D6FC910459A8}"/>
              </a:ext>
            </a:extLst>
          </p:cNvPr>
          <p:cNvSpPr txBox="1"/>
          <p:nvPr/>
        </p:nvSpPr>
        <p:spPr>
          <a:xfrm>
            <a:off x="3611512" y="2133707"/>
            <a:ext cx="8401516" cy="4448013"/>
          </a:xfrm>
          <a:prstGeom prst="rect">
            <a:avLst/>
          </a:prstGeom>
          <a:noFill/>
        </p:spPr>
        <p:txBody>
          <a:bodyPr wrap="square">
            <a:spAutoFit/>
          </a:bodyPr>
          <a:lstStyle/>
          <a:p>
            <a:pPr marL="514350" indent="-514350">
              <a:lnSpc>
                <a:spcPct val="150000"/>
              </a:lnSpc>
              <a:buClr>
                <a:srgbClr val="0070C0"/>
              </a:buClr>
              <a:buFont typeface="Wingdings" pitchFamily="2" charset="2"/>
              <a:buChar char="ü"/>
            </a:pPr>
            <a:r>
              <a:rPr lang="en-US" sz="3200" dirty="0"/>
              <a:t>Play in 2 teams. </a:t>
            </a:r>
          </a:p>
          <a:p>
            <a:pPr marL="514350" indent="-514350">
              <a:lnSpc>
                <a:spcPct val="150000"/>
              </a:lnSpc>
              <a:buClr>
                <a:srgbClr val="0070C0"/>
              </a:buClr>
              <a:buFont typeface="Wingdings" pitchFamily="2" charset="2"/>
              <a:buChar char="ü"/>
            </a:pPr>
            <a:r>
              <a:rPr lang="en-US" sz="3200" dirty="0"/>
              <a:t>Team A says a verb in past participle form, and team B uses that verb to say a sentence about his / her experience. If a team cannot make a sentence as required, it loses a turn. </a:t>
            </a:r>
          </a:p>
          <a:p>
            <a:pPr marL="514350" indent="-514350">
              <a:lnSpc>
                <a:spcPct val="150000"/>
              </a:lnSpc>
              <a:buClr>
                <a:srgbClr val="0070C0"/>
              </a:buClr>
              <a:buFont typeface="Wingdings" pitchFamily="2" charset="2"/>
              <a:buChar char="ü"/>
            </a:pPr>
            <a:r>
              <a:rPr lang="en-US" sz="3200" dirty="0"/>
              <a:t> The team with the most correct answers wins.</a:t>
            </a:r>
          </a:p>
        </p:txBody>
      </p:sp>
      <p:sp>
        <p:nvSpPr>
          <p:cNvPr id="4" name="TextBox 3">
            <a:extLst>
              <a:ext uri="{FF2B5EF4-FFF2-40B4-BE49-F238E27FC236}">
                <a16:creationId xmlns:a16="http://schemas.microsoft.com/office/drawing/2014/main" id="{90A3E95A-3D5D-4E3E-A00D-CA3CAC576081}"/>
              </a:ext>
            </a:extLst>
          </p:cNvPr>
          <p:cNvSpPr txBox="1"/>
          <p:nvPr/>
        </p:nvSpPr>
        <p:spPr>
          <a:xfrm>
            <a:off x="4672172" y="1252214"/>
            <a:ext cx="6511643" cy="861774"/>
          </a:xfrm>
          <a:prstGeom prst="rect">
            <a:avLst/>
          </a:prstGeom>
          <a:noFill/>
        </p:spPr>
        <p:txBody>
          <a:bodyPr wrap="square" rtlCol="0">
            <a:spAutoFit/>
          </a:bodyPr>
          <a:lstStyle/>
          <a:p>
            <a:r>
              <a:rPr lang="en-US" sz="5000" b="1" dirty="0">
                <a:solidFill>
                  <a:schemeClr val="accent2"/>
                </a:solidFill>
              </a:rPr>
              <a:t>SENTENCE FORMING!!</a:t>
            </a:r>
          </a:p>
        </p:txBody>
      </p:sp>
      <p:sp>
        <p:nvSpPr>
          <p:cNvPr id="5" name="TextBox 4">
            <a:extLst>
              <a:ext uri="{FF2B5EF4-FFF2-40B4-BE49-F238E27FC236}">
                <a16:creationId xmlns:a16="http://schemas.microsoft.com/office/drawing/2014/main" id="{337A5E1E-3CA0-4464-8CDD-31E8FAFCE4DB}"/>
              </a:ext>
            </a:extLst>
          </p:cNvPr>
          <p:cNvSpPr txBox="1"/>
          <p:nvPr/>
        </p:nvSpPr>
        <p:spPr>
          <a:xfrm>
            <a:off x="499246" y="3772680"/>
            <a:ext cx="3312576" cy="1323439"/>
          </a:xfrm>
          <a:prstGeom prst="rect">
            <a:avLst/>
          </a:prstGeom>
          <a:noFill/>
        </p:spPr>
        <p:txBody>
          <a:bodyPr wrap="square" rtlCol="0">
            <a:spAutoFit/>
          </a:bodyPr>
          <a:lstStyle/>
          <a:p>
            <a:pPr algn="ctr"/>
            <a:r>
              <a:rPr lang="en-US" sz="4000" b="1" dirty="0">
                <a:solidFill>
                  <a:srgbClr val="C00000"/>
                </a:solidFill>
                <a:effectLst>
                  <a:outerShdw blurRad="38100" dist="38100" dir="2700000" algn="tl">
                    <a:srgbClr val="000000">
                      <a:alpha val="43137"/>
                    </a:srgbClr>
                  </a:outerShdw>
                </a:effectLst>
              </a:rPr>
              <a:t>OUR</a:t>
            </a:r>
          </a:p>
          <a:p>
            <a:pPr algn="ctr"/>
            <a:r>
              <a:rPr lang="en-US" sz="4000" b="1" dirty="0">
                <a:solidFill>
                  <a:srgbClr val="C00000"/>
                </a:solidFill>
                <a:effectLst>
                  <a:outerShdw blurRad="38100" dist="38100" dir="2700000" algn="tl">
                    <a:srgbClr val="000000">
                      <a:alpha val="43137"/>
                    </a:srgbClr>
                  </a:outerShdw>
                </a:effectLst>
              </a:rPr>
              <a:t>EXPERIENCES</a:t>
            </a: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barn(inVertical)">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barn(inVertical)">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7918C-F52A-5757-253C-A7A4E5678DCF}"/>
            </a:ext>
          </a:extLst>
        </p:cNvPr>
        <p:cNvGrpSpPr/>
        <p:nvPr/>
      </p:nvGrpSpPr>
      <p:grpSpPr>
        <a:xfrm>
          <a:off x="0" y="0"/>
          <a:ext cx="0" cy="0"/>
          <a:chOff x="0" y="0"/>
          <a:chExt cx="0" cy="0"/>
        </a:xfrm>
      </p:grpSpPr>
      <p:sp>
        <p:nvSpPr>
          <p:cNvPr id="10" name="Freeform 9">
            <a:extLst>
              <a:ext uri="{FF2B5EF4-FFF2-40B4-BE49-F238E27FC236}">
                <a16:creationId xmlns:a16="http://schemas.microsoft.com/office/drawing/2014/main" id="{8EF5501F-03EE-BB64-3980-ACA4CB3E92B8}"/>
              </a:ext>
            </a:extLst>
          </p:cNvPr>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a:extLst>
              <a:ext uri="{FF2B5EF4-FFF2-40B4-BE49-F238E27FC236}">
                <a16:creationId xmlns:a16="http://schemas.microsoft.com/office/drawing/2014/main" id="{18AB7630-6253-83AC-B3CB-D01D8E07C146}"/>
              </a:ext>
            </a:extLst>
          </p:cNvPr>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a:extLst>
              <a:ext uri="{FF2B5EF4-FFF2-40B4-BE49-F238E27FC236}">
                <a16:creationId xmlns:a16="http://schemas.microsoft.com/office/drawing/2014/main" id="{B18EAF7A-28AC-E89A-013E-B679E3CEB23C}"/>
              </a:ext>
            </a:extLst>
          </p:cNvPr>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a typeface="Adobe Gothic Std B" panose="020B0800000000000000" pitchFamily="34" charset="-128"/>
              </a:rPr>
              <a:t>WARM-UP</a:t>
            </a:r>
            <a:endParaRPr lang="en-GB" sz="2400" b="1" dirty="0">
              <a:solidFill>
                <a:schemeClr val="tx1"/>
              </a:solidFill>
              <a:ea typeface="Adobe Gothic Std B" panose="020B0800000000000000" pitchFamily="34" charset="-128"/>
            </a:endParaRPr>
          </a:p>
        </p:txBody>
      </p:sp>
      <p:sp>
        <p:nvSpPr>
          <p:cNvPr id="17" name="Rounded Rectangle 16">
            <a:extLst>
              <a:ext uri="{FF2B5EF4-FFF2-40B4-BE49-F238E27FC236}">
                <a16:creationId xmlns:a16="http://schemas.microsoft.com/office/drawing/2014/main" id="{09E187A3-ACFF-9CF0-935B-D4A5174256A4}"/>
              </a:ext>
            </a:extLst>
          </p:cNvPr>
          <p:cNvSpPr/>
          <p:nvPr/>
        </p:nvSpPr>
        <p:spPr>
          <a:xfrm>
            <a:off x="1782501" y="2435834"/>
            <a:ext cx="2368993" cy="925578"/>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EVERYDAY ENGLISH </a:t>
            </a:r>
          </a:p>
        </p:txBody>
      </p:sp>
      <p:sp>
        <p:nvSpPr>
          <p:cNvPr id="20" name="Rectangle 19">
            <a:extLst>
              <a:ext uri="{FF2B5EF4-FFF2-40B4-BE49-F238E27FC236}">
                <a16:creationId xmlns:a16="http://schemas.microsoft.com/office/drawing/2014/main" id="{7DB0F948-FB26-1A29-64F0-18CD554C325F}"/>
              </a:ext>
            </a:extLst>
          </p:cNvPr>
          <p:cNvSpPr/>
          <p:nvPr/>
        </p:nvSpPr>
        <p:spPr>
          <a:xfrm>
            <a:off x="4567840" y="1112528"/>
            <a:ext cx="7504322" cy="618004"/>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Sentence forming </a:t>
            </a:r>
          </a:p>
        </p:txBody>
      </p:sp>
      <p:sp>
        <p:nvSpPr>
          <p:cNvPr id="22" name="Rectangle 21">
            <a:extLst>
              <a:ext uri="{FF2B5EF4-FFF2-40B4-BE49-F238E27FC236}">
                <a16:creationId xmlns:a16="http://schemas.microsoft.com/office/drawing/2014/main" id="{11D62264-29F7-4B51-A9C0-5DD83279D312}"/>
              </a:ext>
            </a:extLst>
          </p:cNvPr>
          <p:cNvSpPr/>
          <p:nvPr/>
        </p:nvSpPr>
        <p:spPr>
          <a:xfrm>
            <a:off x="4567840" y="1999503"/>
            <a:ext cx="7504322" cy="2919913"/>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EVERYDAY ENGLISH </a:t>
            </a:r>
          </a:p>
          <a:p>
            <a:r>
              <a:rPr lang="vi-VN"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1: </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Listen and read the conversations. Pay</a:t>
            </a:r>
          </a:p>
          <a:p>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attention to the highlighted parts.</a:t>
            </a:r>
          </a:p>
          <a:p>
            <a:r>
              <a:rPr lang="en-US" sz="2800" dirty="0">
                <a:solidFill>
                  <a:schemeClr val="tx1"/>
                </a:solidFill>
                <a:latin typeface="Calibri" panose="020F0502020204030204" pitchFamily="34" charset="0"/>
                <a:cs typeface="Calibri" panose="020F0502020204030204" pitchFamily="34" charset="0"/>
              </a:rPr>
              <a:t>Task 2:  Work in pairs. Make similar conversations</a:t>
            </a:r>
          </a:p>
          <a:p>
            <a:r>
              <a:rPr lang="en-US" sz="2800" dirty="0">
                <a:solidFill>
                  <a:schemeClr val="tx1"/>
                </a:solidFill>
                <a:latin typeface="Calibri" panose="020F0502020204030204" pitchFamily="34" charset="0"/>
                <a:cs typeface="Calibri" panose="020F0502020204030204" pitchFamily="34" charset="0"/>
              </a:rPr>
              <a:t>              with the following situations.</a:t>
            </a:r>
          </a:p>
        </p:txBody>
      </p:sp>
      <p:cxnSp>
        <p:nvCxnSpPr>
          <p:cNvPr id="24" name="Curved Connector 23">
            <a:extLst>
              <a:ext uri="{FF2B5EF4-FFF2-40B4-BE49-F238E27FC236}">
                <a16:creationId xmlns:a16="http://schemas.microsoft.com/office/drawing/2014/main" id="{218A2023-8D5E-AACB-E3D2-BE4724B996A2}"/>
              </a:ext>
            </a:extLst>
          </p:cNvPr>
          <p:cNvCxnSpPr>
            <a:cxnSpLocks/>
            <a:stCxn id="16" idx="3"/>
            <a:endCxn id="17" idx="0"/>
          </p:cNvCxnSpPr>
          <p:nvPr/>
        </p:nvCxnSpPr>
        <p:spPr>
          <a:xfrm>
            <a:off x="2505075" y="1409153"/>
            <a:ext cx="461923" cy="1026681"/>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a:extLst>
              <a:ext uri="{FF2B5EF4-FFF2-40B4-BE49-F238E27FC236}">
                <a16:creationId xmlns:a16="http://schemas.microsoft.com/office/drawing/2014/main" id="{81E71895-9DEB-AE90-A993-1233F8031DCE}"/>
              </a:ext>
            </a:extLst>
          </p:cNvPr>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30" name="Rounded Rectangle 29">
            <a:extLst>
              <a:ext uri="{FF2B5EF4-FFF2-40B4-BE49-F238E27FC236}">
                <a16:creationId xmlns:a16="http://schemas.microsoft.com/office/drawing/2014/main" id="{A19B8310-334E-075E-5F16-7FBCFD2E173A}"/>
              </a:ext>
            </a:extLst>
          </p:cNvPr>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779BA88-DE59-75BD-9223-59E869E33AD6}"/>
              </a:ext>
            </a:extLst>
          </p:cNvPr>
          <p:cNvSpPr txBox="1"/>
          <p:nvPr/>
        </p:nvSpPr>
        <p:spPr>
          <a:xfrm>
            <a:off x="4151494" y="282785"/>
            <a:ext cx="4712984" cy="523220"/>
          </a:xfrm>
          <a:prstGeom prst="rect">
            <a:avLst/>
          </a:prstGeom>
          <a:noFill/>
        </p:spPr>
        <p:txBody>
          <a:bodyPr wrap="square" rtlCol="0">
            <a:spAutoFit/>
          </a:bodyPr>
          <a:lstStyle/>
          <a:p>
            <a:r>
              <a:rPr lang="en-US" sz="2800" b="1" dirty="0">
                <a:solidFill>
                  <a:schemeClr val="bg1"/>
                </a:solidFill>
              </a:rPr>
              <a:t>LESSON 4: COMMUNICATION</a:t>
            </a:r>
          </a:p>
        </p:txBody>
      </p:sp>
      <p:grpSp>
        <p:nvGrpSpPr>
          <p:cNvPr id="37" name="Group 36">
            <a:extLst>
              <a:ext uri="{FF2B5EF4-FFF2-40B4-BE49-F238E27FC236}">
                <a16:creationId xmlns:a16="http://schemas.microsoft.com/office/drawing/2014/main" id="{4A112CB2-0BDB-5B9C-3A85-956B0C352A02}"/>
              </a:ext>
            </a:extLst>
          </p:cNvPr>
          <p:cNvGrpSpPr/>
          <p:nvPr/>
        </p:nvGrpSpPr>
        <p:grpSpPr>
          <a:xfrm>
            <a:off x="3081468" y="95603"/>
            <a:ext cx="990895" cy="941618"/>
            <a:chOff x="2766630" y="1746890"/>
            <a:chExt cx="990895" cy="941618"/>
          </a:xfrm>
        </p:grpSpPr>
        <p:pic>
          <p:nvPicPr>
            <p:cNvPr id="38" name="Picture 37">
              <a:extLst>
                <a:ext uri="{FF2B5EF4-FFF2-40B4-BE49-F238E27FC236}">
                  <a16:creationId xmlns:a16="http://schemas.microsoft.com/office/drawing/2014/main" id="{7C48C69B-61A3-9B77-D910-0AC8DB8A035D}"/>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a:extLst>
                <a:ext uri="{FF2B5EF4-FFF2-40B4-BE49-F238E27FC236}">
                  <a16:creationId xmlns:a16="http://schemas.microsoft.com/office/drawing/2014/main" id="{53221C27-D344-4B3A-7E58-A92FA002C215}"/>
                </a:ext>
              </a:extLst>
            </p:cNvPr>
            <p:cNvPicPr>
              <a:picLocks noChangeAspect="1"/>
            </p:cNvPicPr>
            <p:nvPr/>
          </p:nvPicPr>
          <p:blipFill rotWithShape="1">
            <a:blip r:embed="rId4"/>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2304404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19"/>
            <a:ext cx="12192000" cy="815510"/>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6" y="135939"/>
            <a:ext cx="6451905"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
        <p:nvSpPr>
          <p:cNvPr id="2" name="TextBox 1">
            <a:extLst>
              <a:ext uri="{FF2B5EF4-FFF2-40B4-BE49-F238E27FC236}">
                <a16:creationId xmlns:a16="http://schemas.microsoft.com/office/drawing/2014/main" id="{B2A4E235-DE2C-1F70-A7EB-FCB80066E19A}"/>
              </a:ext>
            </a:extLst>
          </p:cNvPr>
          <p:cNvSpPr txBox="1"/>
          <p:nvPr/>
        </p:nvSpPr>
        <p:spPr>
          <a:xfrm>
            <a:off x="1079170" y="1138144"/>
            <a:ext cx="11060411" cy="523220"/>
          </a:xfrm>
          <a:prstGeom prst="rect">
            <a:avLst/>
          </a:prstGeom>
          <a:noFill/>
          <a:effectLst/>
        </p:spPr>
        <p:txBody>
          <a:bodyPr wrap="square" rtlCol="0">
            <a:spAutoFit/>
          </a:bodyPr>
          <a:lstStyle/>
          <a:p>
            <a:r>
              <a:rPr lang="en-US" sz="2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Listen and read the conversations. Pay attention to the highlighted parts.</a:t>
            </a:r>
          </a:p>
        </p:txBody>
      </p:sp>
      <p:sp>
        <p:nvSpPr>
          <p:cNvPr id="4" name="Rounded Rectangle 3">
            <a:extLst>
              <a:ext uri="{FF2B5EF4-FFF2-40B4-BE49-F238E27FC236}">
                <a16:creationId xmlns:a16="http://schemas.microsoft.com/office/drawing/2014/main" id="{3D2E8FEB-C0B5-9591-79D3-F9FDB121056D}"/>
              </a:ext>
            </a:extLst>
          </p:cNvPr>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5" name="TextBox 4">
            <a:extLst>
              <a:ext uri="{FF2B5EF4-FFF2-40B4-BE49-F238E27FC236}">
                <a16:creationId xmlns:a16="http://schemas.microsoft.com/office/drawing/2014/main" id="{1BAE71B6-7165-160F-03D6-7B6B90A5DC06}"/>
              </a:ext>
            </a:extLst>
          </p:cNvPr>
          <p:cNvSpPr txBox="1"/>
          <p:nvPr/>
        </p:nvSpPr>
        <p:spPr>
          <a:xfrm>
            <a:off x="630888" y="1027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7" name="030">
            <a:hlinkClick r:id="" action="ppaction://media"/>
            <a:extLst>
              <a:ext uri="{FF2B5EF4-FFF2-40B4-BE49-F238E27FC236}">
                <a16:creationId xmlns:a16="http://schemas.microsoft.com/office/drawing/2014/main" id="{22624022-3ACB-3675-6CFE-D3BCB5A56D3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660622" y="1736628"/>
            <a:ext cx="812800" cy="812800"/>
          </a:xfrm>
          <a:prstGeom prst="rect">
            <a:avLst/>
          </a:prstGeom>
        </p:spPr>
      </p:pic>
      <p:graphicFrame>
        <p:nvGraphicFramePr>
          <p:cNvPr id="9" name="Table 8">
            <a:extLst>
              <a:ext uri="{FF2B5EF4-FFF2-40B4-BE49-F238E27FC236}">
                <a16:creationId xmlns:a16="http://schemas.microsoft.com/office/drawing/2014/main" id="{5F958AA8-892F-E791-4DA0-876C0CEEEC11}"/>
              </a:ext>
            </a:extLst>
          </p:cNvPr>
          <p:cNvGraphicFramePr>
            <a:graphicFrameLocks noGrp="1"/>
          </p:cNvGraphicFramePr>
          <p:nvPr>
            <p:extLst>
              <p:ext uri="{D42A27DB-BD31-4B8C-83A1-F6EECF244321}">
                <p14:modId xmlns:p14="http://schemas.microsoft.com/office/powerpoint/2010/main" val="3675715955"/>
              </p:ext>
            </p:extLst>
          </p:nvPr>
        </p:nvGraphicFramePr>
        <p:xfrm>
          <a:off x="6660622" y="2688631"/>
          <a:ext cx="5257800" cy="2846928"/>
        </p:xfrm>
        <a:graphic>
          <a:graphicData uri="http://schemas.openxmlformats.org/drawingml/2006/table">
            <a:tbl>
              <a:tblPr firstRow="1" bandRow="1">
                <a:tableStyleId>{1E171933-4619-4E11-9A3F-F7608DF75F80}</a:tableStyleId>
              </a:tblPr>
              <a:tblGrid>
                <a:gridCol w="2286608">
                  <a:extLst>
                    <a:ext uri="{9D8B030D-6E8A-4147-A177-3AD203B41FA5}">
                      <a16:colId xmlns:a16="http://schemas.microsoft.com/office/drawing/2014/main" val="908741362"/>
                    </a:ext>
                  </a:extLst>
                </a:gridCol>
                <a:gridCol w="2971192">
                  <a:extLst>
                    <a:ext uri="{9D8B030D-6E8A-4147-A177-3AD203B41FA5}">
                      <a16:colId xmlns:a16="http://schemas.microsoft.com/office/drawing/2014/main" val="3110115992"/>
                    </a:ext>
                  </a:extLst>
                </a:gridCol>
              </a:tblGrid>
              <a:tr h="612630">
                <a:tc>
                  <a:txBody>
                    <a:bodyPr/>
                    <a:lstStyle/>
                    <a:p>
                      <a:r>
                        <a:rPr lang="en-US" sz="2800" dirty="0">
                          <a:solidFill>
                            <a:schemeClr val="bg1"/>
                          </a:solidFill>
                        </a:rPr>
                        <a:t>   S</a:t>
                      </a:r>
                      <a:r>
                        <a:rPr lang="en-VN" sz="2800" dirty="0">
                          <a:solidFill>
                            <a:schemeClr val="bg1"/>
                          </a:solidFill>
                        </a:rPr>
                        <a:t>truct</a:t>
                      </a:r>
                      <a:r>
                        <a:rPr lang="en-VN" sz="2800" dirty="0">
                          <a:solidFill>
                            <a:schemeClr val="bg1"/>
                          </a:solidFill>
                          <a:latin typeface="Calibri (Body)"/>
                        </a:rPr>
                        <a:t>ur</a:t>
                      </a:r>
                      <a:r>
                        <a:rPr lang="vi-VN" sz="2800" dirty="0" err="1">
                          <a:solidFill>
                            <a:schemeClr val="bg1"/>
                          </a:solidFill>
                          <a:latin typeface="Calibri (Body)"/>
                        </a:rPr>
                        <a:t>es</a:t>
                      </a:r>
                      <a:endParaRPr lang="en-VN" sz="2800" dirty="0">
                        <a:solidFill>
                          <a:schemeClr val="bg1"/>
                        </a:solidFill>
                        <a:latin typeface="Calibri (Body)"/>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1" kern="1200" dirty="0">
                          <a:solidFill>
                            <a:schemeClr val="bg1"/>
                          </a:solidFill>
                        </a:rPr>
                        <a:t>         E</a:t>
                      </a:r>
                      <a:r>
                        <a:rPr lang="en-VN" sz="2800" b="1" kern="1200" dirty="0">
                          <a:solidFill>
                            <a:schemeClr val="bg1"/>
                          </a:solidFill>
                        </a:rPr>
                        <a:t>xamples </a:t>
                      </a:r>
                      <a:endParaRPr lang="en-VN" sz="2800" b="1"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922468"/>
                  </a:ext>
                </a:extLst>
              </a:tr>
              <a:tr h="1117149">
                <a:tc>
                  <a:txBody>
                    <a:bodyPr/>
                    <a:lstStyle/>
                    <a:p>
                      <a:r>
                        <a:rPr lang="en-VN" sz="2800" dirty="0">
                          <a:solidFill>
                            <a:schemeClr val="tx1"/>
                          </a:solidFill>
                        </a:rPr>
                        <a:t>Apolosizing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solidFill>
                            <a:schemeClr val="tx1"/>
                          </a:solidFill>
                        </a:rPr>
                        <a:t>I’m really sorry …  </a:t>
                      </a:r>
                    </a:p>
                    <a:p>
                      <a:r>
                        <a:rPr lang="en-US" sz="2800" dirty="0">
                          <a:solidFill>
                            <a:schemeClr val="tx1"/>
                          </a:solidFill>
                        </a:rPr>
                        <a:t>Oops, my mistake.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0210030"/>
                  </a:ext>
                </a:extLst>
              </a:tr>
              <a:tr h="1117149">
                <a:tc>
                  <a:txBody>
                    <a:bodyPr/>
                    <a:lstStyle/>
                    <a:p>
                      <a:r>
                        <a:rPr lang="en-US" sz="2800" dirty="0">
                          <a:solidFill>
                            <a:schemeClr val="tx1"/>
                          </a:solidFill>
                        </a:rPr>
                        <a:t>Responding to apologies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solidFill>
                            <a:schemeClr val="tx1"/>
                          </a:solidFill>
                        </a:rPr>
                        <a:t>That’s okay.</a:t>
                      </a:r>
                    </a:p>
                    <a:p>
                      <a:r>
                        <a:rPr lang="en-US" sz="2800" dirty="0">
                          <a:solidFill>
                            <a:schemeClr val="tx1"/>
                          </a:solidFill>
                        </a:rPr>
                        <a:t>That’s right. </a:t>
                      </a:r>
                      <a:endParaRPr lang="en-VN"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1852796"/>
                  </a:ext>
                </a:extLst>
              </a:tr>
            </a:tbl>
          </a:graphicData>
        </a:graphic>
      </p:graphicFrame>
      <p:sp>
        <p:nvSpPr>
          <p:cNvPr id="3" name="Rectangle: Rounded Corners 2">
            <a:extLst>
              <a:ext uri="{FF2B5EF4-FFF2-40B4-BE49-F238E27FC236}">
                <a16:creationId xmlns:a16="http://schemas.microsoft.com/office/drawing/2014/main" id="{02C073F4-0012-DFD8-BF27-9E8DA41A4C2F}"/>
              </a:ext>
            </a:extLst>
          </p:cNvPr>
          <p:cNvSpPr/>
          <p:nvPr/>
        </p:nvSpPr>
        <p:spPr>
          <a:xfrm>
            <a:off x="273579" y="1983350"/>
            <a:ext cx="5822422" cy="1703747"/>
          </a:xfrm>
          <a:prstGeom prst="roundRect">
            <a:avLst/>
          </a:prstGeom>
          <a:solidFill>
            <a:schemeClr val="bg1"/>
          </a:solid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vi-VN" sz="3000" b="1" i="1" u="none" strike="noStrike" baseline="0" dirty="0">
                <a:solidFill>
                  <a:schemeClr val="tx1"/>
                </a:solidFill>
                <a:latin typeface="Calibri" panose="020F0502020204030204" pitchFamily="34" charset="0"/>
                <a:cs typeface="Calibri" panose="020F0502020204030204" pitchFamily="34" charset="0"/>
              </a:rPr>
              <a:t>1.</a:t>
            </a:r>
          </a:p>
          <a:p>
            <a:pPr algn="l"/>
            <a:r>
              <a:rPr lang="vi-VN" sz="2500" b="1" i="1" u="none" strike="noStrike" baseline="0" dirty="0">
                <a:solidFill>
                  <a:schemeClr val="tx1"/>
                </a:solidFill>
                <a:latin typeface="Calibri" panose="020F0502020204030204" pitchFamily="34" charset="0"/>
                <a:cs typeface="Calibri" panose="020F0502020204030204" pitchFamily="34" charset="0"/>
              </a:rPr>
              <a:t>Mai:</a:t>
            </a:r>
            <a:r>
              <a:rPr lang="vi-VN" sz="2500" b="1" i="0" u="none" strike="noStrike" baseline="0" dirty="0">
                <a:solidFill>
                  <a:schemeClr val="tx1"/>
                </a:solidFill>
                <a:latin typeface="Calibri" panose="020F0502020204030204" pitchFamily="34" charset="0"/>
                <a:cs typeface="Calibri" panose="020F0502020204030204" pitchFamily="34" charset="0"/>
              </a:rPr>
              <a:t> </a:t>
            </a:r>
            <a:r>
              <a:rPr lang="vi-VN" sz="2500" b="0" i="0" u="none" strike="noStrike" baseline="0" dirty="0">
                <a:solidFill>
                  <a:schemeClr val="tx1"/>
                </a:solidFill>
                <a:latin typeface="Calibri" panose="020F0502020204030204" pitchFamily="34" charset="0"/>
                <a:cs typeface="Calibri" panose="020F0502020204030204" pitchFamily="34" charset="0"/>
              </a:rPr>
              <a:t>Can I </a:t>
            </a:r>
            <a:r>
              <a:rPr lang="vi-VN" sz="2500" b="0" i="0" u="none" strike="noStrike" baseline="0" dirty="0" err="1">
                <a:solidFill>
                  <a:schemeClr val="tx1"/>
                </a:solidFill>
                <a:latin typeface="Calibri" panose="020F0502020204030204" pitchFamily="34" charset="0"/>
                <a:cs typeface="Calibri" panose="020F0502020204030204" pitchFamily="34" charset="0"/>
              </a:rPr>
              <a:t>come</a:t>
            </a:r>
            <a:r>
              <a:rPr lang="vi-VN" sz="2500" b="0" i="0" u="none" strike="noStrike" baseline="0" dirty="0">
                <a:solidFill>
                  <a:schemeClr val="tx1"/>
                </a:solidFill>
                <a:latin typeface="Calibri" panose="020F0502020204030204" pitchFamily="34" charset="0"/>
                <a:cs typeface="Calibri" panose="020F0502020204030204" pitchFamily="34" charset="0"/>
              </a:rPr>
              <a:t> in? </a:t>
            </a:r>
            <a:r>
              <a:rPr lang="vi-VN" sz="2500" b="0" i="0" u="none" strike="noStrike" baseline="0" dirty="0" err="1">
                <a:solidFill>
                  <a:schemeClr val="tx1"/>
                </a:solidFill>
                <a:highlight>
                  <a:srgbClr val="FFFF00"/>
                </a:highlight>
                <a:latin typeface="Calibri" panose="020F0502020204030204" pitchFamily="34" charset="0"/>
                <a:cs typeface="Calibri" panose="020F0502020204030204" pitchFamily="34" charset="0"/>
              </a:rPr>
              <a:t>I’m</a:t>
            </a:r>
            <a:r>
              <a:rPr lang="vi-VN" sz="2500" b="0" i="0" u="none" strike="noStrike" baseline="0" dirty="0">
                <a:solidFill>
                  <a:schemeClr val="tx1"/>
                </a:solidFill>
                <a:highlight>
                  <a:srgbClr val="FFFF00"/>
                </a:highlight>
                <a:latin typeface="Calibri" panose="020F0502020204030204" pitchFamily="34" charset="0"/>
                <a:cs typeface="Calibri" panose="020F0502020204030204" pitchFamily="34" charset="0"/>
              </a:rPr>
              <a:t> </a:t>
            </a:r>
            <a:r>
              <a:rPr lang="vi-VN" sz="2500" b="0" i="0" u="none" strike="noStrike" baseline="0" dirty="0" err="1">
                <a:solidFill>
                  <a:schemeClr val="tx1"/>
                </a:solidFill>
                <a:highlight>
                  <a:srgbClr val="FFFF00"/>
                </a:highlight>
                <a:latin typeface="Calibri" panose="020F0502020204030204" pitchFamily="34" charset="0"/>
                <a:cs typeface="Calibri" panose="020F0502020204030204" pitchFamily="34" charset="0"/>
              </a:rPr>
              <a:t>really</a:t>
            </a:r>
            <a:r>
              <a:rPr lang="vi-VN" sz="2500" b="0" i="0" u="none" strike="noStrike" baseline="0" dirty="0">
                <a:solidFill>
                  <a:schemeClr val="tx1"/>
                </a:solidFill>
                <a:highlight>
                  <a:srgbClr val="FFFF00"/>
                </a:highlight>
                <a:latin typeface="Calibri" panose="020F0502020204030204" pitchFamily="34" charset="0"/>
                <a:cs typeface="Calibri" panose="020F0502020204030204" pitchFamily="34" charset="0"/>
              </a:rPr>
              <a:t> </a:t>
            </a:r>
            <a:r>
              <a:rPr lang="vi-VN" sz="2500" b="0" i="0" u="none" strike="noStrike" baseline="0" dirty="0" err="1">
                <a:solidFill>
                  <a:schemeClr val="tx1"/>
                </a:solidFill>
                <a:highlight>
                  <a:srgbClr val="FFFF00"/>
                </a:highlight>
                <a:latin typeface="Calibri" panose="020F0502020204030204" pitchFamily="34" charset="0"/>
                <a:cs typeface="Calibri" panose="020F0502020204030204" pitchFamily="34" charset="0"/>
              </a:rPr>
              <a:t>sorry</a:t>
            </a:r>
            <a:r>
              <a:rPr lang="vi-VN" sz="2500" b="0" i="0" u="none" strike="noStrike" baseline="0" dirty="0">
                <a:solidFill>
                  <a:schemeClr val="tx1"/>
                </a:solidFill>
                <a:highlight>
                  <a:srgbClr val="FFFF00"/>
                </a:highlight>
                <a:latin typeface="Calibri" panose="020F0502020204030204" pitchFamily="34" charset="0"/>
                <a:cs typeface="Calibri" panose="020F0502020204030204" pitchFamily="34" charset="0"/>
              </a:rPr>
              <a:t>.</a:t>
            </a:r>
            <a:r>
              <a:rPr lang="vi-VN" sz="2500" b="0" i="0" u="none" strike="noStrike" baseline="0" dirty="0">
                <a:solidFill>
                  <a:schemeClr val="tx1"/>
                </a:solidFill>
                <a:latin typeface="Calibri" panose="020F0502020204030204" pitchFamily="34" charset="0"/>
                <a:cs typeface="Calibri" panose="020F0502020204030204" pitchFamily="34" charset="0"/>
              </a:rPr>
              <a:t> </a:t>
            </a:r>
          </a:p>
          <a:p>
            <a:pPr algn="l"/>
            <a:r>
              <a:rPr lang="en-GB" sz="2500" b="0" i="0" u="none" strike="noStrike" baseline="0" dirty="0">
                <a:solidFill>
                  <a:schemeClr val="tx1"/>
                </a:solidFill>
                <a:latin typeface="Calibri" panose="020F0502020204030204" pitchFamily="34" charset="0"/>
                <a:cs typeface="Calibri" panose="020F0502020204030204" pitchFamily="34" charset="0"/>
              </a:rPr>
              <a:t>I’m late. There was a lot of traffic. </a:t>
            </a:r>
          </a:p>
          <a:p>
            <a:pPr algn="l"/>
            <a:r>
              <a:rPr lang="vi-VN" sz="2500" b="1" i="1" u="none" strike="noStrike" baseline="0" dirty="0" err="1">
                <a:solidFill>
                  <a:schemeClr val="tx1"/>
                </a:solidFill>
                <a:latin typeface="Calibri" panose="020F0502020204030204" pitchFamily="34" charset="0"/>
                <a:cs typeface="Calibri" panose="020F0502020204030204" pitchFamily="34" charset="0"/>
              </a:rPr>
              <a:t>Teacher</a:t>
            </a:r>
            <a:r>
              <a:rPr lang="vi-VN" sz="2500" b="1" i="1" u="none" strike="noStrike" baseline="0" dirty="0">
                <a:solidFill>
                  <a:schemeClr val="tx1"/>
                </a:solidFill>
                <a:latin typeface="Calibri" panose="020F0502020204030204" pitchFamily="34" charset="0"/>
                <a:cs typeface="Calibri" panose="020F0502020204030204" pitchFamily="34" charset="0"/>
              </a:rPr>
              <a:t>: </a:t>
            </a:r>
            <a:r>
              <a:rPr lang="vi-VN" sz="2500" b="0" i="0" u="none" strike="noStrike" baseline="0" dirty="0" err="1">
                <a:solidFill>
                  <a:schemeClr val="tx1"/>
                </a:solidFill>
                <a:highlight>
                  <a:srgbClr val="FFFF00"/>
                </a:highlight>
                <a:latin typeface="Calibri" panose="020F0502020204030204" pitchFamily="34" charset="0"/>
                <a:cs typeface="Calibri" panose="020F0502020204030204" pitchFamily="34" charset="0"/>
              </a:rPr>
              <a:t>That’s</a:t>
            </a:r>
            <a:r>
              <a:rPr lang="vi-VN" sz="2500" b="0" i="0" u="none" strike="noStrike" baseline="0" dirty="0">
                <a:solidFill>
                  <a:schemeClr val="tx1"/>
                </a:solidFill>
                <a:highlight>
                  <a:srgbClr val="FFFF00"/>
                </a:highlight>
                <a:latin typeface="Calibri" panose="020F0502020204030204" pitchFamily="34" charset="0"/>
                <a:cs typeface="Calibri" panose="020F0502020204030204" pitchFamily="34" charset="0"/>
              </a:rPr>
              <a:t> </a:t>
            </a:r>
            <a:r>
              <a:rPr lang="vi-VN" sz="2500" b="0" i="0" u="none" strike="noStrike" baseline="0" dirty="0" err="1">
                <a:solidFill>
                  <a:schemeClr val="tx1"/>
                </a:solidFill>
                <a:highlight>
                  <a:srgbClr val="FFFF00"/>
                </a:highlight>
                <a:latin typeface="Calibri" panose="020F0502020204030204" pitchFamily="34" charset="0"/>
                <a:cs typeface="Calibri" panose="020F0502020204030204" pitchFamily="34" charset="0"/>
              </a:rPr>
              <a:t>okay</a:t>
            </a:r>
            <a:r>
              <a:rPr lang="vi-VN" sz="2500" b="0" i="0" u="none" strike="noStrike" baseline="0" dirty="0">
                <a:solidFill>
                  <a:schemeClr val="tx1"/>
                </a:solidFill>
                <a:highlight>
                  <a:srgbClr val="FFFF00"/>
                </a:highlight>
                <a:latin typeface="Calibri" panose="020F0502020204030204" pitchFamily="34" charset="0"/>
                <a:cs typeface="Calibri" panose="020F0502020204030204" pitchFamily="34" charset="0"/>
              </a:rPr>
              <a:t>,</a:t>
            </a:r>
            <a:r>
              <a:rPr lang="vi-VN" sz="2500" b="0" i="0" u="none" strike="noStrike" baseline="0" dirty="0">
                <a:solidFill>
                  <a:schemeClr val="tx1"/>
                </a:solidFill>
                <a:latin typeface="Calibri" panose="020F0502020204030204" pitchFamily="34" charset="0"/>
                <a:cs typeface="Calibri" panose="020F0502020204030204" pitchFamily="34" charset="0"/>
              </a:rPr>
              <a:t> Mai.</a:t>
            </a:r>
          </a:p>
        </p:txBody>
      </p:sp>
      <p:sp>
        <p:nvSpPr>
          <p:cNvPr id="8" name="Rectangle: Rounded Corners 7">
            <a:extLst>
              <a:ext uri="{FF2B5EF4-FFF2-40B4-BE49-F238E27FC236}">
                <a16:creationId xmlns:a16="http://schemas.microsoft.com/office/drawing/2014/main" id="{F2FC7884-DEFD-54B7-4FC8-E66566D7C5BF}"/>
              </a:ext>
            </a:extLst>
          </p:cNvPr>
          <p:cNvSpPr/>
          <p:nvPr/>
        </p:nvSpPr>
        <p:spPr>
          <a:xfrm>
            <a:off x="273579" y="3807849"/>
            <a:ext cx="5822421" cy="2914212"/>
          </a:xfrm>
          <a:prstGeom prst="roundRect">
            <a:avLst/>
          </a:prstGeom>
          <a:solidFill>
            <a:schemeClr val="bg1"/>
          </a:solid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1620"/>
            <a:r>
              <a:rPr lang="en-GB" sz="3000" b="1" i="1" dirty="0">
                <a:solidFill>
                  <a:schemeClr val="tx1"/>
                </a:solidFill>
              </a:rPr>
              <a:t>2.</a:t>
            </a:r>
            <a:endParaRPr lang="en-GB" sz="3000" b="1" i="1" u="none" strike="noStrike" baseline="0" dirty="0">
              <a:solidFill>
                <a:schemeClr val="tx1"/>
              </a:solidFill>
            </a:endParaRPr>
          </a:p>
          <a:p>
            <a:pPr marR="1620"/>
            <a:r>
              <a:rPr lang="en-GB" sz="2500" b="1" i="1" u="none" strike="noStrike" baseline="0" dirty="0">
                <a:solidFill>
                  <a:schemeClr val="tx1"/>
                </a:solidFill>
              </a:rPr>
              <a:t>Mother: </a:t>
            </a:r>
            <a:r>
              <a:rPr lang="en-GB" sz="2500" b="0" i="0" u="none" strike="noStrike" baseline="0" dirty="0">
                <a:solidFill>
                  <a:schemeClr val="tx1"/>
                </a:solidFill>
              </a:rPr>
              <a:t>Have you done the washing yet? </a:t>
            </a:r>
          </a:p>
          <a:p>
            <a:pPr marR="1620"/>
            <a:r>
              <a:rPr lang="en-GB" sz="2500" b="1" i="1" u="none" strike="noStrike" baseline="0" dirty="0">
                <a:solidFill>
                  <a:schemeClr val="tx1"/>
                </a:solidFill>
              </a:rPr>
              <a:t>Son: </a:t>
            </a:r>
            <a:r>
              <a:rPr lang="en-GB" sz="2500" b="0" i="0" u="none" strike="noStrike" baseline="0" dirty="0">
                <a:solidFill>
                  <a:schemeClr val="tx1"/>
                </a:solidFill>
                <a:highlight>
                  <a:srgbClr val="FFFF00"/>
                </a:highlight>
              </a:rPr>
              <a:t>Oops, my mistake, Mum.</a:t>
            </a:r>
            <a:r>
              <a:rPr lang="en-GB" sz="2500" b="0" i="0" u="none" strike="noStrike" baseline="0" dirty="0">
                <a:solidFill>
                  <a:schemeClr val="tx1"/>
                </a:solidFill>
              </a:rPr>
              <a:t> I thought I could do it later.</a:t>
            </a:r>
          </a:p>
          <a:p>
            <a:r>
              <a:rPr lang="en-GB" sz="2500" b="1" i="1" u="none" strike="noStrike" baseline="0" dirty="0">
                <a:solidFill>
                  <a:schemeClr val="tx1"/>
                </a:solidFill>
              </a:rPr>
              <a:t>Mother: </a:t>
            </a:r>
            <a:r>
              <a:rPr lang="en-GB" sz="2500" b="0" i="0" u="none" strike="noStrike" baseline="0" dirty="0">
                <a:solidFill>
                  <a:schemeClr val="tx1"/>
                </a:solidFill>
              </a:rPr>
              <a:t>Oh, </a:t>
            </a:r>
            <a:r>
              <a:rPr lang="en-GB" sz="2500" b="0" i="0" u="none" strike="noStrike" baseline="0" dirty="0">
                <a:solidFill>
                  <a:schemeClr val="tx1"/>
                </a:solidFill>
                <a:highlight>
                  <a:srgbClr val="FFFF00"/>
                </a:highlight>
              </a:rPr>
              <a:t>that’s right.</a:t>
            </a:r>
            <a:r>
              <a:rPr lang="en-GB" sz="2500" b="0" i="0" u="none" strike="noStrike" baseline="0" dirty="0">
                <a:solidFill>
                  <a:schemeClr val="tx1"/>
                </a:solidFill>
              </a:rPr>
              <a:t> But please do it now</a:t>
            </a:r>
            <a:r>
              <a:rPr lang="vi-VN" sz="2500" b="0" i="0" u="none" strike="noStrike" baseline="0" dirty="0">
                <a:solidFill>
                  <a:schemeClr val="tx1"/>
                </a:solidFill>
              </a:rPr>
              <a:t>.</a:t>
            </a:r>
            <a:endParaRPr lang="en-GB" sz="2500" b="0" i="0" u="none" strike="noStrike" baseline="0" dirty="0">
              <a:solidFill>
                <a:schemeClr val="tx1"/>
              </a:solidFill>
            </a:endParaRPr>
          </a:p>
        </p:txBody>
      </p:sp>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47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6" y="135939"/>
            <a:ext cx="6451905"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
        <p:nvSpPr>
          <p:cNvPr id="2" name="TextBox 1">
            <a:extLst>
              <a:ext uri="{FF2B5EF4-FFF2-40B4-BE49-F238E27FC236}">
                <a16:creationId xmlns:a16="http://schemas.microsoft.com/office/drawing/2014/main" id="{B2A4E235-DE2C-1F70-A7EB-FCB80066E19A}"/>
              </a:ext>
            </a:extLst>
          </p:cNvPr>
          <p:cNvSpPr txBox="1"/>
          <p:nvPr/>
        </p:nvSpPr>
        <p:spPr>
          <a:xfrm>
            <a:off x="1130417" y="1205752"/>
            <a:ext cx="11060411" cy="523220"/>
          </a:xfrm>
          <a:prstGeom prst="rect">
            <a:avLst/>
          </a:prstGeom>
          <a:noFill/>
          <a:effectLst/>
        </p:spPr>
        <p:txBody>
          <a:bodyPr wrap="square" rtlCol="0">
            <a:spAutoFit/>
          </a:bodyPr>
          <a:lstStyle/>
          <a:p>
            <a:r>
              <a:rPr lang="en-US" sz="2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Work in pairs. Make similar conversations with the following situations. </a:t>
            </a:r>
          </a:p>
        </p:txBody>
      </p:sp>
      <p:sp>
        <p:nvSpPr>
          <p:cNvPr id="4" name="Rounded Rectangle 3">
            <a:extLst>
              <a:ext uri="{FF2B5EF4-FFF2-40B4-BE49-F238E27FC236}">
                <a16:creationId xmlns:a16="http://schemas.microsoft.com/office/drawing/2014/main" id="{3D2E8FEB-C0B5-9591-79D3-F9FDB121056D}"/>
              </a:ext>
            </a:extLst>
          </p:cNvPr>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5" name="TextBox 4">
            <a:extLst>
              <a:ext uri="{FF2B5EF4-FFF2-40B4-BE49-F238E27FC236}">
                <a16:creationId xmlns:a16="http://schemas.microsoft.com/office/drawing/2014/main" id="{1BAE71B6-7165-160F-03D6-7B6B90A5DC06}"/>
              </a:ext>
            </a:extLst>
          </p:cNvPr>
          <p:cNvSpPr txBox="1"/>
          <p:nvPr/>
        </p:nvSpPr>
        <p:spPr>
          <a:xfrm>
            <a:off x="630888" y="1027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 name="Content Placeholder 2">
            <a:extLst>
              <a:ext uri="{FF2B5EF4-FFF2-40B4-BE49-F238E27FC236}">
                <a16:creationId xmlns:a16="http://schemas.microsoft.com/office/drawing/2014/main" id="{E85BF49B-736F-137E-86E2-D099C2F00400}"/>
              </a:ext>
            </a:extLst>
          </p:cNvPr>
          <p:cNvSpPr>
            <a:spLocks noGrp="1"/>
          </p:cNvSpPr>
          <p:nvPr>
            <p:ph idx="1"/>
          </p:nvPr>
        </p:nvSpPr>
        <p:spPr>
          <a:xfrm>
            <a:off x="609293" y="1725737"/>
            <a:ext cx="11641606" cy="3779448"/>
          </a:xfrm>
        </p:spPr>
        <p:txBody>
          <a:bodyPr>
            <a:noAutofit/>
          </a:bodyPr>
          <a:lstStyle/>
          <a:p>
            <a:pPr marL="0" indent="0">
              <a:lnSpc>
                <a:spcPct val="150000"/>
              </a:lnSpc>
              <a:buNone/>
            </a:pPr>
            <a:r>
              <a:rPr lang="en-US" sz="3200" b="1" dirty="0"/>
              <a:t>1. </a:t>
            </a:r>
            <a:r>
              <a:rPr lang="en-US" sz="3200" dirty="0"/>
              <a:t>You submit your project after the deadline. </a:t>
            </a:r>
          </a:p>
          <a:p>
            <a:pPr marL="0" indent="0">
              <a:lnSpc>
                <a:spcPct val="150000"/>
              </a:lnSpc>
              <a:buNone/>
            </a:pPr>
            <a:r>
              <a:rPr lang="en-US" sz="3200" b="1" dirty="0"/>
              <a:t>2. </a:t>
            </a:r>
            <a:r>
              <a:rPr lang="en-US" sz="3200" dirty="0"/>
              <a:t>You came home later than you promised your mum you would. </a:t>
            </a:r>
          </a:p>
          <a:p>
            <a:pPr marL="0" indent="0">
              <a:lnSpc>
                <a:spcPct val="150000"/>
              </a:lnSpc>
              <a:buNone/>
            </a:pPr>
            <a:endParaRPr lang="en-US" sz="3200" dirty="0"/>
          </a:p>
        </p:txBody>
      </p:sp>
      <p:pic>
        <p:nvPicPr>
          <p:cNvPr id="2052" name="Picture 4" descr="Thời Hạn Năng Suất Làm Việc Quản Lý Thời Gian Trong Khái Niệm Quy Trình  Kinh Doanh Nhân Vật Doanh Nhân Và Nữ Doanh Nhân Bận Rộn Hình minh họa Sẵn  có -">
            <a:extLst>
              <a:ext uri="{FF2B5EF4-FFF2-40B4-BE49-F238E27FC236}">
                <a16:creationId xmlns:a16="http://schemas.microsoft.com/office/drawing/2014/main" id="{2C3B5EB5-43D1-2785-A52C-3DA986F4C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15" y="3274343"/>
            <a:ext cx="5545606" cy="36970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370+ Eviction Stock Illustrations, Royalty-Free Vector Graphics &amp; Clip Art  - iStock | Eviction notice, Homeless, Foreclosure">
            <a:extLst>
              <a:ext uri="{FF2B5EF4-FFF2-40B4-BE49-F238E27FC236}">
                <a16:creationId xmlns:a16="http://schemas.microsoft.com/office/drawing/2014/main" id="{EF9116CB-4310-8B65-4ADE-F7A23D2AB5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6397" y="3300051"/>
            <a:ext cx="5832378" cy="3677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333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12BCF-4189-5F1F-0B0E-7D85C6E1BFC5}"/>
            </a:ext>
          </a:extLst>
        </p:cNvPr>
        <p:cNvGrpSpPr/>
        <p:nvPr/>
      </p:nvGrpSpPr>
      <p:grpSpPr>
        <a:xfrm>
          <a:off x="0" y="0"/>
          <a:ext cx="0" cy="0"/>
          <a:chOff x="0" y="0"/>
          <a:chExt cx="0" cy="0"/>
        </a:xfrm>
      </p:grpSpPr>
      <p:sp>
        <p:nvSpPr>
          <p:cNvPr id="10" name="Freeform 9">
            <a:extLst>
              <a:ext uri="{FF2B5EF4-FFF2-40B4-BE49-F238E27FC236}">
                <a16:creationId xmlns:a16="http://schemas.microsoft.com/office/drawing/2014/main" id="{FB6F66BB-A428-5502-67A0-BF67FF32B821}"/>
              </a:ext>
            </a:extLst>
          </p:cNvPr>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a:extLst>
              <a:ext uri="{FF2B5EF4-FFF2-40B4-BE49-F238E27FC236}">
                <a16:creationId xmlns:a16="http://schemas.microsoft.com/office/drawing/2014/main" id="{8587D171-2035-380F-E425-CA83D5F0E69C}"/>
              </a:ext>
            </a:extLst>
          </p:cNvPr>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a:extLst>
              <a:ext uri="{FF2B5EF4-FFF2-40B4-BE49-F238E27FC236}">
                <a16:creationId xmlns:a16="http://schemas.microsoft.com/office/drawing/2014/main" id="{C7A9A7E8-BD3C-C126-13D7-03DD79FAE710}"/>
              </a:ext>
            </a:extLst>
          </p:cNvPr>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a:extLst>
              <a:ext uri="{FF2B5EF4-FFF2-40B4-BE49-F238E27FC236}">
                <a16:creationId xmlns:a16="http://schemas.microsoft.com/office/drawing/2014/main" id="{73722CE5-0219-301A-2B1C-8ADCEC7D7FD9}"/>
              </a:ext>
            </a:extLst>
          </p:cNvPr>
          <p:cNvSpPr/>
          <p:nvPr/>
        </p:nvSpPr>
        <p:spPr>
          <a:xfrm>
            <a:off x="3014418" y="2541677"/>
            <a:ext cx="1835914" cy="61760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EVERYDAY ENGLISH </a:t>
            </a:r>
          </a:p>
        </p:txBody>
      </p:sp>
      <p:sp>
        <p:nvSpPr>
          <p:cNvPr id="18" name="Rounded Rectangle 17">
            <a:extLst>
              <a:ext uri="{FF2B5EF4-FFF2-40B4-BE49-F238E27FC236}">
                <a16:creationId xmlns:a16="http://schemas.microsoft.com/office/drawing/2014/main" id="{7A117B15-6FE1-2891-2965-9A9B14D24574}"/>
              </a:ext>
            </a:extLst>
          </p:cNvPr>
          <p:cNvSpPr/>
          <p:nvPr/>
        </p:nvSpPr>
        <p:spPr>
          <a:xfrm>
            <a:off x="373387" y="3893408"/>
            <a:ext cx="2801737" cy="722283"/>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EXPERIENCES OF YOUR CLASS CAMPING DAY </a:t>
            </a:r>
          </a:p>
        </p:txBody>
      </p:sp>
      <p:sp>
        <p:nvSpPr>
          <p:cNvPr id="20" name="Rectangle 19">
            <a:extLst>
              <a:ext uri="{FF2B5EF4-FFF2-40B4-BE49-F238E27FC236}">
                <a16:creationId xmlns:a16="http://schemas.microsoft.com/office/drawing/2014/main" id="{D5768B2F-B48D-C0EB-4918-268975D41BDF}"/>
              </a:ext>
            </a:extLst>
          </p:cNvPr>
          <p:cNvSpPr/>
          <p:nvPr/>
        </p:nvSpPr>
        <p:spPr>
          <a:xfrm>
            <a:off x="5098810" y="1112528"/>
            <a:ext cx="6973351" cy="618004"/>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Sentence forming </a:t>
            </a:r>
          </a:p>
        </p:txBody>
      </p:sp>
      <p:sp>
        <p:nvSpPr>
          <p:cNvPr id="22" name="Rectangle 21">
            <a:extLst>
              <a:ext uri="{FF2B5EF4-FFF2-40B4-BE49-F238E27FC236}">
                <a16:creationId xmlns:a16="http://schemas.microsoft.com/office/drawing/2014/main" id="{E0CF4EF5-1CFA-6338-E0D2-CF8CA5DC1160}"/>
              </a:ext>
            </a:extLst>
          </p:cNvPr>
          <p:cNvSpPr/>
          <p:nvPr/>
        </p:nvSpPr>
        <p:spPr>
          <a:xfrm>
            <a:off x="5083277" y="1825707"/>
            <a:ext cx="6990736" cy="1618476"/>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EVERYDAY ENGLISH </a:t>
            </a:r>
          </a:p>
          <a:p>
            <a:r>
              <a:rPr lang="vi-VN"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1: </a:t>
            </a: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Listen and read the conversations. Pay attention to the 	highlighted parts.</a:t>
            </a:r>
          </a:p>
          <a:p>
            <a:r>
              <a:rPr lang="en-US" sz="2000" dirty="0">
                <a:solidFill>
                  <a:schemeClr val="tx1"/>
                </a:solidFill>
                <a:latin typeface="Calibri" panose="020F0502020204030204" pitchFamily="34" charset="0"/>
                <a:cs typeface="Calibri" panose="020F0502020204030204" pitchFamily="34" charset="0"/>
              </a:rPr>
              <a:t>Task 2:	Work in pairs. Make similar conversations with the</a:t>
            </a:r>
          </a:p>
          <a:p>
            <a:r>
              <a:rPr lang="en-US" sz="2000" dirty="0">
                <a:solidFill>
                  <a:schemeClr val="tx1"/>
                </a:solidFill>
                <a:latin typeface="Calibri" panose="020F0502020204030204" pitchFamily="34" charset="0"/>
                <a:cs typeface="Calibri" panose="020F0502020204030204" pitchFamily="34" charset="0"/>
              </a:rPr>
              <a:t>                 with the following situations.</a:t>
            </a:r>
          </a:p>
        </p:txBody>
      </p:sp>
      <p:sp>
        <p:nvSpPr>
          <p:cNvPr id="23" name="Rectangle 22">
            <a:extLst>
              <a:ext uri="{FF2B5EF4-FFF2-40B4-BE49-F238E27FC236}">
                <a16:creationId xmlns:a16="http://schemas.microsoft.com/office/drawing/2014/main" id="{62A91090-3C6E-0D74-EFD1-569290020359}"/>
              </a:ext>
            </a:extLst>
          </p:cNvPr>
          <p:cNvSpPr/>
          <p:nvPr/>
        </p:nvSpPr>
        <p:spPr>
          <a:xfrm>
            <a:off x="5095672" y="3539358"/>
            <a:ext cx="6976864" cy="3071399"/>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cs typeface="Calibri" panose="020F0502020204030204" pitchFamily="34" charset="0"/>
              </a:rPr>
              <a:t>EXPERIENCES OF YOUR CLASS CAMPING DAY </a:t>
            </a:r>
          </a:p>
          <a:p>
            <a:r>
              <a:rPr lang="en-US" sz="2000" dirty="0">
                <a:solidFill>
                  <a:schemeClr val="tx1"/>
                </a:solidFill>
                <a:cs typeface="Calibri" panose="020F0502020204030204" pitchFamily="34" charset="0"/>
              </a:rPr>
              <a:t>Task 3: 	</a:t>
            </a:r>
            <a:r>
              <a:rPr lang="en-US" sz="2000" dirty="0">
                <a:solidFill>
                  <a:schemeClr val="tx1"/>
                </a:solidFill>
                <a:effectLst/>
                <a:ea typeface="Times New Roman" panose="02020603050405020304" pitchFamily="18" charset="0"/>
              </a:rPr>
              <a:t>Read the posts by three friends about their camping </a:t>
            </a:r>
          </a:p>
          <a:p>
            <a:r>
              <a:rPr lang="en-US" sz="2000" dirty="0">
                <a:solidFill>
                  <a:schemeClr val="tx1"/>
                </a:solidFill>
                <a:cs typeface="Calibri" panose="020F0502020204030204" pitchFamily="34" charset="0"/>
              </a:rPr>
              <a:t>                </a:t>
            </a:r>
            <a:r>
              <a:rPr lang="en-US" sz="2000" dirty="0">
                <a:solidFill>
                  <a:schemeClr val="tx1"/>
                </a:solidFill>
                <a:effectLst/>
                <a:ea typeface="Times New Roman" panose="02020603050405020304" pitchFamily="18" charset="0"/>
              </a:rPr>
              <a:t>activities and match their names with the experiences</a:t>
            </a:r>
            <a:r>
              <a:rPr lang="en-US" sz="2000" dirty="0">
                <a:solidFill>
                  <a:schemeClr val="tx1"/>
                </a:solidFill>
                <a:cs typeface="Calibri" panose="020F0502020204030204" pitchFamily="34" charset="0"/>
              </a:rPr>
              <a:t>.</a:t>
            </a:r>
          </a:p>
          <a:p>
            <a:r>
              <a:rPr lang="en-US" sz="2000" dirty="0">
                <a:solidFill>
                  <a:schemeClr val="tx1"/>
                </a:solidFill>
                <a:cs typeface="Calibri" panose="020F0502020204030204" pitchFamily="34" charset="0"/>
              </a:rPr>
              <a:t>Task 4: 	</a:t>
            </a:r>
            <a:r>
              <a:rPr lang="en-US" sz="2000" dirty="0">
                <a:solidFill>
                  <a:schemeClr val="tx1"/>
                </a:solidFill>
                <a:effectLst/>
                <a:ea typeface="Times New Roman" panose="02020603050405020304" pitchFamily="18" charset="0"/>
              </a:rPr>
              <a:t>Work in pairs. Ask and answer questions about the </a:t>
            </a:r>
          </a:p>
          <a:p>
            <a:r>
              <a:rPr lang="en-US" sz="2000" dirty="0">
                <a:solidFill>
                  <a:schemeClr val="tx1"/>
                </a:solidFill>
                <a:cs typeface="Calibri" panose="020F0502020204030204" pitchFamily="34" charset="0"/>
              </a:rPr>
              <a:t>                </a:t>
            </a:r>
            <a:r>
              <a:rPr lang="en-US" sz="2000" dirty="0">
                <a:solidFill>
                  <a:schemeClr val="tx1"/>
                </a:solidFill>
                <a:effectLst/>
                <a:ea typeface="Times New Roman" panose="02020603050405020304" pitchFamily="18" charset="0"/>
              </a:rPr>
              <a:t>experiences of Mai, Tom, and Minh. You can use the</a:t>
            </a:r>
          </a:p>
          <a:p>
            <a:r>
              <a:rPr lang="en-US" sz="2000" dirty="0">
                <a:solidFill>
                  <a:schemeClr val="tx1"/>
                </a:solidFill>
                <a:cs typeface="Calibri" panose="020F0502020204030204" pitchFamily="34" charset="0"/>
              </a:rPr>
              <a:t>                </a:t>
            </a:r>
            <a:r>
              <a:rPr lang="en-US" sz="2000" dirty="0">
                <a:solidFill>
                  <a:schemeClr val="tx1"/>
                </a:solidFill>
                <a:effectLst/>
                <a:ea typeface="Times New Roman" panose="02020603050405020304" pitchFamily="18" charset="0"/>
              </a:rPr>
              <a:t>questions below</a:t>
            </a:r>
            <a:r>
              <a:rPr lang="en-US" sz="2000" dirty="0">
                <a:solidFill>
                  <a:schemeClr val="tx1"/>
                </a:solidFill>
                <a:cs typeface="Calibri" panose="020F0502020204030204" pitchFamily="34" charset="0"/>
              </a:rPr>
              <a:t>.</a:t>
            </a:r>
          </a:p>
          <a:p>
            <a:r>
              <a:rPr lang="en-US" sz="2000" dirty="0">
                <a:solidFill>
                  <a:schemeClr val="tx1"/>
                </a:solidFill>
                <a:cs typeface="Calibri" panose="020F0502020204030204" pitchFamily="34" charset="0"/>
              </a:rPr>
              <a:t>Task 5: 	</a:t>
            </a:r>
            <a:r>
              <a:rPr lang="en-US" sz="2000" dirty="0">
                <a:solidFill>
                  <a:schemeClr val="tx1"/>
                </a:solidFill>
                <a:effectLst/>
                <a:ea typeface="Times New Roman" panose="02020603050405020304" pitchFamily="18" charset="0"/>
              </a:rPr>
              <a:t>Work in groups. Take turns to ask and answer about one 	another’s experiences of a trip he / she has had. </a:t>
            </a:r>
            <a:r>
              <a:rPr lang="vi-VN" sz="2000" dirty="0">
                <a:solidFill>
                  <a:schemeClr val="tx1"/>
                </a:solidFill>
                <a:effectLst/>
                <a:ea typeface="Times New Roman" panose="02020603050405020304" pitchFamily="18" charset="0"/>
              </a:rPr>
              <a:t>U</a:t>
            </a:r>
            <a:r>
              <a:rPr lang="en-US" sz="2000" dirty="0">
                <a:solidFill>
                  <a:schemeClr val="tx1"/>
                </a:solidFill>
                <a:effectLst/>
                <a:ea typeface="Times New Roman" panose="02020603050405020304" pitchFamily="18" charset="0"/>
              </a:rPr>
              <a:t>se</a:t>
            </a:r>
          </a:p>
          <a:p>
            <a:r>
              <a:rPr lang="en-US" sz="2000" dirty="0">
                <a:solidFill>
                  <a:schemeClr val="tx1"/>
                </a:solidFill>
                <a:cs typeface="Calibri" panose="020F0502020204030204" pitchFamily="34" charset="0"/>
              </a:rPr>
              <a:t>                </a:t>
            </a:r>
            <a:r>
              <a:rPr lang="en-US" sz="2000" dirty="0">
                <a:solidFill>
                  <a:schemeClr val="tx1"/>
                </a:solidFill>
                <a:effectLst/>
                <a:ea typeface="Times New Roman" panose="02020603050405020304" pitchFamily="18" charset="0"/>
              </a:rPr>
              <a:t>similar questions to those in 4</a:t>
            </a:r>
            <a:r>
              <a:rPr lang="en-US" sz="2000" dirty="0">
                <a:solidFill>
                  <a:schemeClr val="tx1"/>
                </a:solidFill>
                <a:cs typeface="Calibri" panose="020F0502020204030204" pitchFamily="34" charset="0"/>
              </a:rPr>
              <a:t>.</a:t>
            </a:r>
          </a:p>
        </p:txBody>
      </p:sp>
      <p:cxnSp>
        <p:nvCxnSpPr>
          <p:cNvPr id="24" name="Curved Connector 23">
            <a:extLst>
              <a:ext uri="{FF2B5EF4-FFF2-40B4-BE49-F238E27FC236}">
                <a16:creationId xmlns:a16="http://schemas.microsoft.com/office/drawing/2014/main" id="{314E4FBD-A626-B22F-4131-D9ADE58C303F}"/>
              </a:ext>
            </a:extLst>
          </p:cNvPr>
          <p:cNvCxnSpPr>
            <a:stCxn id="16" idx="3"/>
            <a:endCxn id="17" idx="0"/>
          </p:cNvCxnSpPr>
          <p:nvPr/>
        </p:nvCxnSpPr>
        <p:spPr>
          <a:xfrm>
            <a:off x="2505075" y="1409153"/>
            <a:ext cx="1427300" cy="1132524"/>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a:extLst>
              <a:ext uri="{FF2B5EF4-FFF2-40B4-BE49-F238E27FC236}">
                <a16:creationId xmlns:a16="http://schemas.microsoft.com/office/drawing/2014/main" id="{BA84D15F-FC74-118F-3126-09CD5A1CE500}"/>
              </a:ext>
            </a:extLst>
          </p:cNvPr>
          <p:cNvCxnSpPr>
            <a:cxnSpLocks/>
            <a:stCxn id="17" idx="1"/>
            <a:endCxn id="18" idx="0"/>
          </p:cNvCxnSpPr>
          <p:nvPr/>
        </p:nvCxnSpPr>
        <p:spPr>
          <a:xfrm rot="10800000" flipV="1">
            <a:off x="1774256" y="2850480"/>
            <a:ext cx="1240162" cy="1042927"/>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a:extLst>
              <a:ext uri="{FF2B5EF4-FFF2-40B4-BE49-F238E27FC236}">
                <a16:creationId xmlns:a16="http://schemas.microsoft.com/office/drawing/2014/main" id="{F541874B-32C0-08BE-D783-A61178D17C4D}"/>
              </a:ext>
            </a:extLst>
          </p:cNvPr>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30" name="Rounded Rectangle 29">
            <a:extLst>
              <a:ext uri="{FF2B5EF4-FFF2-40B4-BE49-F238E27FC236}">
                <a16:creationId xmlns:a16="http://schemas.microsoft.com/office/drawing/2014/main" id="{60A5C61F-2D9D-12F6-0882-40430F864449}"/>
              </a:ext>
            </a:extLst>
          </p:cNvPr>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113D48D-EC35-3B04-776C-CE34459ADA32}"/>
              </a:ext>
            </a:extLst>
          </p:cNvPr>
          <p:cNvSpPr txBox="1"/>
          <p:nvPr/>
        </p:nvSpPr>
        <p:spPr>
          <a:xfrm>
            <a:off x="4151494" y="282785"/>
            <a:ext cx="4712984" cy="523220"/>
          </a:xfrm>
          <a:prstGeom prst="rect">
            <a:avLst/>
          </a:prstGeom>
          <a:noFill/>
        </p:spPr>
        <p:txBody>
          <a:bodyPr wrap="square" rtlCol="0">
            <a:spAutoFit/>
          </a:bodyPr>
          <a:lstStyle/>
          <a:p>
            <a:r>
              <a:rPr lang="en-US" sz="2800" b="1" dirty="0">
                <a:solidFill>
                  <a:schemeClr val="bg1"/>
                </a:solidFill>
              </a:rPr>
              <a:t>LESSON 4: COMMUNICATION</a:t>
            </a:r>
          </a:p>
        </p:txBody>
      </p:sp>
      <p:grpSp>
        <p:nvGrpSpPr>
          <p:cNvPr id="37" name="Group 36">
            <a:extLst>
              <a:ext uri="{FF2B5EF4-FFF2-40B4-BE49-F238E27FC236}">
                <a16:creationId xmlns:a16="http://schemas.microsoft.com/office/drawing/2014/main" id="{9A7D6152-34BD-6C8D-6117-D3A7F840FE50}"/>
              </a:ext>
            </a:extLst>
          </p:cNvPr>
          <p:cNvGrpSpPr/>
          <p:nvPr/>
        </p:nvGrpSpPr>
        <p:grpSpPr>
          <a:xfrm>
            <a:off x="3081468" y="95603"/>
            <a:ext cx="990895" cy="941618"/>
            <a:chOff x="2766630" y="1746890"/>
            <a:chExt cx="990895" cy="941618"/>
          </a:xfrm>
        </p:grpSpPr>
        <p:pic>
          <p:nvPicPr>
            <p:cNvPr id="38" name="Picture 37">
              <a:extLst>
                <a:ext uri="{FF2B5EF4-FFF2-40B4-BE49-F238E27FC236}">
                  <a16:creationId xmlns:a16="http://schemas.microsoft.com/office/drawing/2014/main" id="{6E71A377-6609-A9E2-766A-A08E04475BD6}"/>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a:extLst>
                <a:ext uri="{FF2B5EF4-FFF2-40B4-BE49-F238E27FC236}">
                  <a16:creationId xmlns:a16="http://schemas.microsoft.com/office/drawing/2014/main" id="{D7F9B371-6262-AE2B-CD0E-C3B8E4DC4F19}"/>
                </a:ext>
              </a:extLst>
            </p:cNvPr>
            <p:cNvPicPr>
              <a:picLocks noChangeAspect="1"/>
            </p:cNvPicPr>
            <p:nvPr/>
          </p:nvPicPr>
          <p:blipFill rotWithShape="1">
            <a:blip r:embed="rId4"/>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2462319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34205-8885-8DE9-DE65-12AF02D80154}"/>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531B543D-5C18-20D4-4F1A-88938B050E2D}"/>
              </a:ext>
            </a:extLst>
          </p:cNvPr>
          <p:cNvGrpSpPr/>
          <p:nvPr/>
        </p:nvGrpSpPr>
        <p:grpSpPr>
          <a:xfrm>
            <a:off x="-1172" y="-7620"/>
            <a:ext cx="12192000" cy="797669"/>
            <a:chOff x="7620" y="-7620"/>
            <a:chExt cx="12192000" cy="1083309"/>
          </a:xfrm>
        </p:grpSpPr>
        <p:sp>
          <p:nvSpPr>
            <p:cNvPr id="4" name="Round Single Corner Rectangle 3">
              <a:extLst>
                <a:ext uri="{FF2B5EF4-FFF2-40B4-BE49-F238E27FC236}">
                  <a16:creationId xmlns:a16="http://schemas.microsoft.com/office/drawing/2014/main" id="{38C86298-84B3-DE89-48E5-578751CACD8E}"/>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5">
              <a:extLst>
                <a:ext uri="{FF2B5EF4-FFF2-40B4-BE49-F238E27FC236}">
                  <a16:creationId xmlns:a16="http://schemas.microsoft.com/office/drawing/2014/main" id="{DC7F40AE-1783-7719-3A64-9CF0EC9DF75A}"/>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a:extLst>
                <a:ext uri="{FF2B5EF4-FFF2-40B4-BE49-F238E27FC236}">
                  <a16:creationId xmlns:a16="http://schemas.microsoft.com/office/drawing/2014/main" id="{56DF3EC8-45BF-15C0-A9A6-CA7FB7C85D22}"/>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1DD35147-9ACD-48BF-D2E0-000421F69586}"/>
              </a:ext>
            </a:extLst>
          </p:cNvPr>
          <p:cNvSpPr txBox="1"/>
          <p:nvPr/>
        </p:nvSpPr>
        <p:spPr>
          <a:xfrm>
            <a:off x="1171744" y="866980"/>
            <a:ext cx="10338245" cy="954107"/>
          </a:xfrm>
          <a:prstGeom prst="rect">
            <a:avLst/>
          </a:prstGeom>
          <a:noFill/>
          <a:effectLst/>
        </p:spPr>
        <p:txBody>
          <a:bodyPr wrap="square" rtlCol="0">
            <a:spAutoFit/>
          </a:bodyPr>
          <a:lstStyle/>
          <a:p>
            <a:r>
              <a:rPr lang="en-US" sz="2800" b="1" dirty="0">
                <a:solidFill>
                  <a:schemeClr val="tx1"/>
                </a:solidFill>
                <a:ea typeface="Calibri" panose="020F0502020204030204" pitchFamily="34" charset="0"/>
                <a:cs typeface="Calibri" panose="020F0502020204030204" pitchFamily="34" charset="0"/>
              </a:rPr>
              <a:t>Read the posts by three friends about their camping activities and match their names with the experiences. </a:t>
            </a:r>
            <a:endParaRPr lang="en-US" sz="2800" b="1" dirty="0">
              <a:solidFill>
                <a:schemeClr val="tx1"/>
              </a:solidFill>
              <a:effectLst/>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9F3D4523-60AC-9EE2-A1F5-974D46D33DAA}"/>
              </a:ext>
            </a:extLst>
          </p:cNvPr>
          <p:cNvSpPr txBox="1"/>
          <p:nvPr/>
        </p:nvSpPr>
        <p:spPr>
          <a:xfrm>
            <a:off x="487067" y="194966"/>
            <a:ext cx="11330685" cy="1200329"/>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EXPERIENCES OF YOUR CLASS CAMPING DAY </a:t>
            </a:r>
          </a:p>
          <a:p>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id="{BB0DC81B-9ABB-7224-31C7-5BC15D344A40}"/>
              </a:ext>
            </a:extLst>
          </p:cNvPr>
          <p:cNvSpPr/>
          <p:nvPr/>
        </p:nvSpPr>
        <p:spPr>
          <a:xfrm>
            <a:off x="611727" y="90672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9" name="TextBox 8">
            <a:extLst>
              <a:ext uri="{FF2B5EF4-FFF2-40B4-BE49-F238E27FC236}">
                <a16:creationId xmlns:a16="http://schemas.microsoft.com/office/drawing/2014/main" id="{1EB92029-AC66-51C8-19BB-0C2F8463CA58}"/>
              </a:ext>
            </a:extLst>
          </p:cNvPr>
          <p:cNvSpPr txBox="1"/>
          <p:nvPr/>
        </p:nvSpPr>
        <p:spPr>
          <a:xfrm>
            <a:off x="664513" y="77593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 name="Rectangle: Rounded Corners 2">
            <a:extLst>
              <a:ext uri="{FF2B5EF4-FFF2-40B4-BE49-F238E27FC236}">
                <a16:creationId xmlns:a16="http://schemas.microsoft.com/office/drawing/2014/main" id="{B7F1F21D-8B26-85B8-41BC-CEF16C7D93EB}"/>
              </a:ext>
            </a:extLst>
          </p:cNvPr>
          <p:cNvSpPr/>
          <p:nvPr/>
        </p:nvSpPr>
        <p:spPr>
          <a:xfrm>
            <a:off x="328905" y="3224979"/>
            <a:ext cx="11591348" cy="3254479"/>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1780" algn="ctr"/>
            <a:r>
              <a:rPr lang="en-GB" sz="3500" b="1" i="1" u="none" strike="noStrike" baseline="0" dirty="0">
                <a:solidFill>
                  <a:schemeClr val="tx1"/>
                </a:solidFill>
              </a:rPr>
              <a:t>Mai</a:t>
            </a:r>
          </a:p>
          <a:p>
            <a:pPr marR="1780"/>
            <a:r>
              <a:rPr lang="en-GB" sz="3500" b="0" i="0" u="none" strike="noStrike" baseline="0" dirty="0">
                <a:solidFill>
                  <a:schemeClr val="tx1"/>
                </a:solidFill>
              </a:rPr>
              <a:t>It was actually a terrible day for me. I slipped and hurt my ankle, so I had to stay inside my tent. I couldn’t join any team building games at all. I have never experienced such helplessness.</a:t>
            </a:r>
          </a:p>
        </p:txBody>
      </p:sp>
      <p:pic>
        <p:nvPicPr>
          <p:cNvPr id="14" name="Picture 13">
            <a:extLst>
              <a:ext uri="{FF2B5EF4-FFF2-40B4-BE49-F238E27FC236}">
                <a16:creationId xmlns:a16="http://schemas.microsoft.com/office/drawing/2014/main" id="{AAAE54A6-63B0-9220-9B70-B07265CCAE41}"/>
              </a:ext>
            </a:extLst>
          </p:cNvPr>
          <p:cNvPicPr>
            <a:picLocks noChangeAspect="1"/>
          </p:cNvPicPr>
          <p:nvPr/>
        </p:nvPicPr>
        <p:blipFill>
          <a:blip r:embed="rId3"/>
          <a:stretch>
            <a:fillRect/>
          </a:stretch>
        </p:blipFill>
        <p:spPr>
          <a:xfrm>
            <a:off x="5439631" y="2116263"/>
            <a:ext cx="1528058" cy="1440000"/>
          </a:xfrm>
          <a:prstGeom prst="rect">
            <a:avLst/>
          </a:prstGeom>
        </p:spPr>
      </p:pic>
    </p:spTree>
    <p:extLst>
      <p:ext uri="{BB962C8B-B14F-4D97-AF65-F5344CB8AC3E}">
        <p14:creationId xmlns:p14="http://schemas.microsoft.com/office/powerpoint/2010/main" val="32789600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3752</TotalTime>
  <Words>1425</Words>
  <PresentationFormat>Widescreen</PresentationFormat>
  <Paragraphs>185</Paragraphs>
  <Slides>19</Slides>
  <Notes>13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Adobe Gothic Std B</vt:lpstr>
      <vt:lpstr>Arial</vt:lpstr>
      <vt:lpstr>Calibri</vt:lpstr>
      <vt:lpstr>Calibri (Body)</vt:lpstr>
      <vt:lpstr>Calibri Light</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2024-03-05T17:01:57Z</dcterms:modified>
</cp:coreProperties>
</file>