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0" r:id="rId2"/>
    <p:sldId id="304" r:id="rId3"/>
    <p:sldId id="302" r:id="rId4"/>
    <p:sldId id="292" r:id="rId5"/>
    <p:sldId id="349" r:id="rId6"/>
    <p:sldId id="306" r:id="rId7"/>
    <p:sldId id="351" r:id="rId8"/>
    <p:sldId id="352" r:id="rId9"/>
    <p:sldId id="301" r:id="rId10"/>
    <p:sldId id="341" r:id="rId11"/>
    <p:sldId id="333" r:id="rId12"/>
    <p:sldId id="343" r:id="rId13"/>
    <p:sldId id="337" r:id="rId14"/>
    <p:sldId id="309" r:id="rId15"/>
    <p:sldId id="344" r:id="rId16"/>
    <p:sldId id="345" r:id="rId17"/>
    <p:sldId id="346" r:id="rId18"/>
    <p:sldId id="342" r:id="rId19"/>
    <p:sldId id="310" r:id="rId20"/>
    <p:sldId id="354" r:id="rId21"/>
    <p:sldId id="353" r:id="rId22"/>
    <p:sldId id="331" r:id="rId23"/>
    <p:sldId id="295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e Ba Trung" initials="NLBT" lastIdx="1" clrIdx="0">
    <p:extLst>
      <p:ext uri="{19B8F6BF-5375-455C-9EA6-DF929625EA0E}">
        <p15:presenceInfo xmlns:p15="http://schemas.microsoft.com/office/powerpoint/2012/main" userId="Nguyen Le Ba Tr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83" autoAdjust="0"/>
  </p:normalViewPr>
  <p:slideViewPr>
    <p:cSldViewPr snapToGrid="0">
      <p:cViewPr>
        <p:scale>
          <a:sx n="17" d="100"/>
          <a:sy n="17" d="100"/>
        </p:scale>
        <p:origin x="2274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A94B96-2A9D-4FBE-8C54-1BDCB93DB1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A380D-FA20-4F76-B38F-9AA2EFF969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38123-5BBE-4AA3-A52D-CAD2F5B20AE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9A476-ED65-4511-A343-38BE39C8E0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E4BD0-7BD1-4728-AFB0-7B876ABE61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687B7-E5E8-4FFA-9C32-5DB36511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0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5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5928"/>
            <a:ext cx="16172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32428" y="-293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</a:t>
            </a:r>
            <a:r>
              <a:rPr lang="en-US" sz="4400" b="1">
                <a:solidFill>
                  <a:srgbClr val="0070C0"/>
                </a:solidFill>
              </a:rPr>
              <a:t>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1" y="261257"/>
            <a:ext cx="9986597" cy="62107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48945" y="988751"/>
            <a:ext cx="504305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4100"/>
            <a:ext cx="92760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Cambria" panose="02040503050406030204" pitchFamily="18" charset="0"/>
              </a:rPr>
              <a:t>b. Use the prompts to give advice for each problem.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9276065" y="3300124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F6AA2-C236-3E0F-D0AD-9DB45BD03D59}"/>
              </a:ext>
            </a:extLst>
          </p:cNvPr>
          <p:cNvSpPr txBox="1"/>
          <p:nvPr/>
        </p:nvSpPr>
        <p:spPr>
          <a:xfrm>
            <a:off x="0" y="766715"/>
            <a:ext cx="1277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3000" dirty="0"/>
              <a:t>1.	</a:t>
            </a:r>
            <a:r>
              <a:rPr lang="en-US" sz="3000" b="1" dirty="0"/>
              <a:t>May:</a:t>
            </a:r>
            <a:r>
              <a:rPr lang="en-US" sz="3000" dirty="0"/>
              <a:t> I have a toothache. </a:t>
            </a:r>
          </a:p>
          <a:p>
            <a:r>
              <a:rPr lang="en-US" sz="3000" b="1" dirty="0"/>
              <a:t>	Sue: </a:t>
            </a:r>
            <a:r>
              <a:rPr lang="en-US" sz="3000" dirty="0"/>
              <a:t>you/not/eat/so much/candy ______________________________________________________ </a:t>
            </a:r>
          </a:p>
          <a:p>
            <a:r>
              <a:rPr lang="en-US" sz="3000" dirty="0"/>
              <a:t>2. 	</a:t>
            </a:r>
            <a:r>
              <a:rPr lang="en-US" sz="3000" b="1" dirty="0"/>
              <a:t>John: </a:t>
            </a:r>
            <a:r>
              <a:rPr lang="en-US" sz="3000" dirty="0"/>
              <a:t>I have a headache.</a:t>
            </a:r>
          </a:p>
          <a:p>
            <a:r>
              <a:rPr lang="en-US" sz="3000" b="1" dirty="0"/>
              <a:t>	Mark: </a:t>
            </a:r>
            <a:r>
              <a:rPr lang="en-US" sz="3000" dirty="0"/>
              <a:t>you/take/medicine _______________________________________________________ </a:t>
            </a:r>
          </a:p>
          <a:p>
            <a:r>
              <a:rPr lang="en-US" sz="3000" dirty="0"/>
              <a:t>3. 	</a:t>
            </a:r>
            <a:r>
              <a:rPr lang="en-US" sz="3000" b="1" dirty="0"/>
              <a:t>Alice: </a:t>
            </a:r>
            <a:r>
              <a:rPr lang="en-US" sz="3000" dirty="0"/>
              <a:t>I want to lose weight. </a:t>
            </a:r>
          </a:p>
          <a:p>
            <a:pPr>
              <a:tabLst>
                <a:tab pos="914400" algn="l"/>
              </a:tabLst>
            </a:pPr>
            <a:r>
              <a:rPr lang="en-US" sz="3000" b="1" dirty="0"/>
              <a:t>	Claire: </a:t>
            </a:r>
            <a:r>
              <a:rPr lang="en-US" sz="3000" dirty="0"/>
              <a:t>you/not/eat/junk food </a:t>
            </a:r>
          </a:p>
          <a:p>
            <a:r>
              <a:rPr lang="en-US" sz="3000" dirty="0"/>
              <a:t>_______________________________________________________ </a:t>
            </a:r>
          </a:p>
          <a:p>
            <a:r>
              <a:rPr lang="en-US" sz="3000" dirty="0"/>
              <a:t>4. 	</a:t>
            </a:r>
            <a:r>
              <a:rPr lang="en-US" sz="3000" b="1" dirty="0"/>
              <a:t>Jess: </a:t>
            </a:r>
            <a:r>
              <a:rPr lang="en-US" sz="3000" dirty="0"/>
              <a:t>I feel sick. </a:t>
            </a:r>
          </a:p>
          <a:p>
            <a:r>
              <a:rPr lang="en-US" sz="3000" b="1" dirty="0"/>
              <a:t>	Lucy: </a:t>
            </a:r>
            <a:r>
              <a:rPr lang="en-US" sz="3000" dirty="0"/>
              <a:t>you/see/doctor </a:t>
            </a:r>
          </a:p>
          <a:p>
            <a:r>
              <a:rPr lang="en-US" sz="3000" dirty="0"/>
              <a:t>_______________________________________________________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9EAEFF-D4D6-CC3A-13F7-1CB7863183F3}"/>
              </a:ext>
            </a:extLst>
          </p:cNvPr>
          <p:cNvSpPr/>
          <p:nvPr/>
        </p:nvSpPr>
        <p:spPr>
          <a:xfrm>
            <a:off x="389993" y="1671905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eat so much candy.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CBECB3-CE4B-2C7D-A68E-D2AB98C0F30F}"/>
              </a:ext>
            </a:extLst>
          </p:cNvPr>
          <p:cNvSpPr/>
          <p:nvPr/>
        </p:nvSpPr>
        <p:spPr>
          <a:xfrm>
            <a:off x="389993" y="3026481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(some) medicine.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9DCF8B-ACFF-C36B-484D-53DDC7820CAC}"/>
              </a:ext>
            </a:extLst>
          </p:cNvPr>
          <p:cNvSpPr/>
          <p:nvPr/>
        </p:nvSpPr>
        <p:spPr>
          <a:xfrm>
            <a:off x="389993" y="4381057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eat junk food.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DE66B2-411C-CCAD-7534-F97890C9BEE2}"/>
              </a:ext>
            </a:extLst>
          </p:cNvPr>
          <p:cNvSpPr/>
          <p:nvPr/>
        </p:nvSpPr>
        <p:spPr>
          <a:xfrm>
            <a:off x="389993" y="5684562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see a doctor.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33B17-7DCB-DB18-8CDB-121192483F56}"/>
              </a:ext>
            </a:extLst>
          </p:cNvPr>
          <p:cNvSpPr txBox="1"/>
          <p:nvPr/>
        </p:nvSpPr>
        <p:spPr>
          <a:xfrm>
            <a:off x="10982739" y="4952476"/>
            <a:ext cx="1209261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32437950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9276065" y="3300124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F6AA2-C236-3E0F-D0AD-9DB45BD03D59}"/>
              </a:ext>
            </a:extLst>
          </p:cNvPr>
          <p:cNvSpPr txBox="1"/>
          <p:nvPr/>
        </p:nvSpPr>
        <p:spPr>
          <a:xfrm>
            <a:off x="79513" y="302375"/>
            <a:ext cx="12779327" cy="625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5. </a:t>
            </a:r>
            <a:r>
              <a:rPr lang="en-US" sz="3000" b="1" dirty="0"/>
              <a:t>Sam: </a:t>
            </a:r>
            <a:r>
              <a:rPr lang="en-US" sz="3000" dirty="0"/>
              <a:t>I can't read that writing. It's too small. 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John: </a:t>
            </a:r>
            <a:r>
              <a:rPr lang="en-US" sz="3000" dirty="0"/>
              <a:t>you/take/eye test _______________________________________________________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6. </a:t>
            </a:r>
            <a:r>
              <a:rPr lang="en-US" sz="3000" b="1" dirty="0"/>
              <a:t>John: </a:t>
            </a:r>
            <a:r>
              <a:rPr lang="en-US" sz="3000" dirty="0"/>
              <a:t>My back hurts.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Sophie: </a:t>
            </a:r>
            <a:r>
              <a:rPr lang="en-US" sz="3000" dirty="0"/>
              <a:t>you/not/sit down/all day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_______________________________________________________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7. </a:t>
            </a:r>
            <a:r>
              <a:rPr lang="en-US" sz="3000" b="1" dirty="0"/>
              <a:t>Daisy: </a:t>
            </a:r>
            <a:r>
              <a:rPr lang="en-US" sz="3000" dirty="0"/>
              <a:t>I feel weak.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Bob: </a:t>
            </a:r>
            <a:r>
              <a:rPr lang="en-US" sz="3000" dirty="0"/>
              <a:t>you/eat/something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_______________________________________________________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4C37F3-E00F-79F4-1BE4-C3AA6D627D83}"/>
              </a:ext>
            </a:extLst>
          </p:cNvPr>
          <p:cNvSpPr/>
          <p:nvPr/>
        </p:nvSpPr>
        <p:spPr>
          <a:xfrm>
            <a:off x="228600" y="1757764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an eye test.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2A96E-9B36-499C-BA53-FB0C3603514B}"/>
              </a:ext>
            </a:extLst>
          </p:cNvPr>
          <p:cNvSpPr/>
          <p:nvPr/>
        </p:nvSpPr>
        <p:spPr>
          <a:xfrm>
            <a:off x="228600" y="3813317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not sit down all day.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B7A2E-0620-A773-7F2E-AD43792D55A4}"/>
              </a:ext>
            </a:extLst>
          </p:cNvPr>
          <p:cNvSpPr/>
          <p:nvPr/>
        </p:nvSpPr>
        <p:spPr>
          <a:xfrm>
            <a:off x="228600" y="5868870"/>
            <a:ext cx="81606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eat something.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D654B-DF8C-53AD-E2BB-B3F2EA64DF5C}"/>
              </a:ext>
            </a:extLst>
          </p:cNvPr>
          <p:cNvSpPr txBox="1"/>
          <p:nvPr/>
        </p:nvSpPr>
        <p:spPr>
          <a:xfrm>
            <a:off x="10982739" y="4952476"/>
            <a:ext cx="1209261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19368823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6010B2-8A21-B6AE-480E-CC299D2F7DE9}"/>
              </a:ext>
            </a:extLst>
          </p:cNvPr>
          <p:cNvSpPr txBox="1"/>
          <p:nvPr/>
        </p:nvSpPr>
        <p:spPr>
          <a:xfrm>
            <a:off x="365908" y="236062"/>
            <a:ext cx="83925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c. Fill in the blanks using </a:t>
            </a:r>
            <a:r>
              <a:rPr lang="en-US" sz="3300" b="1" i="1" dirty="0">
                <a:solidFill>
                  <a:srgbClr val="0070C0"/>
                </a:solidFill>
              </a:rPr>
              <a:t>should</a:t>
            </a:r>
            <a:r>
              <a:rPr lang="en-US" sz="3300" b="1" dirty="0">
                <a:solidFill>
                  <a:srgbClr val="0070C0"/>
                </a:solidFill>
              </a:rPr>
              <a:t> or </a:t>
            </a:r>
            <a:r>
              <a:rPr lang="en-US" sz="3300" b="1" i="1" dirty="0">
                <a:solidFill>
                  <a:srgbClr val="0070C0"/>
                </a:solidFill>
              </a:rPr>
              <a:t>shouldn’t</a:t>
            </a:r>
            <a:r>
              <a:rPr lang="en-US" sz="33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9DA88-11F6-2A65-5859-2735684743DE}"/>
              </a:ext>
            </a:extLst>
          </p:cNvPr>
          <p:cNvSpPr txBox="1"/>
          <p:nvPr/>
        </p:nvSpPr>
        <p:spPr>
          <a:xfrm>
            <a:off x="0" y="965569"/>
            <a:ext cx="12192000" cy="492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1. I have a sore throat. 		– You ________ take some medicine.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2. You ________ eat too much junk food. It's unhealthy.</a:t>
            </a:r>
          </a:p>
          <a:p>
            <a:pPr>
              <a:lnSpc>
                <a:spcPct val="120000"/>
              </a:lnSpc>
              <a:tabLst>
                <a:tab pos="7315200" algn="l"/>
              </a:tabLst>
            </a:pPr>
            <a:r>
              <a:rPr lang="en-US" sz="3300" dirty="0">
                <a:solidFill>
                  <a:srgbClr val="0070C0"/>
                </a:solidFill>
              </a:rPr>
              <a:t>3. What _______ I do to lose weight? 	– You ________ eat more 	fruit and vegetables.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4. __________ I join a gym? 	– Yes, you ________.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5. You look very tired. You __________ get some rest.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6. I have a toothache. 		– You ________ go to the dentist.</a:t>
            </a:r>
          </a:p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70C0"/>
                </a:solidFill>
              </a:rPr>
              <a:t>7. I have a stomachache. 		– You ________ drink so much soda.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0E7D6D-1861-85CB-EF74-98003B39AABA}"/>
              </a:ext>
            </a:extLst>
          </p:cNvPr>
          <p:cNvSpPr txBox="1"/>
          <p:nvPr/>
        </p:nvSpPr>
        <p:spPr>
          <a:xfrm>
            <a:off x="6575043" y="1026205"/>
            <a:ext cx="15314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5387A-4F5E-1A00-9ECA-5E729D5B392A}"/>
              </a:ext>
            </a:extLst>
          </p:cNvPr>
          <p:cNvSpPr txBox="1"/>
          <p:nvPr/>
        </p:nvSpPr>
        <p:spPr>
          <a:xfrm>
            <a:off x="1245141" y="1649144"/>
            <a:ext cx="182855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92A285-99B8-1439-422B-EB2D8620639B}"/>
              </a:ext>
            </a:extLst>
          </p:cNvPr>
          <p:cNvSpPr txBox="1"/>
          <p:nvPr/>
        </p:nvSpPr>
        <p:spPr>
          <a:xfrm>
            <a:off x="823426" y="3470705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21C39B-A6C8-9DFF-04DD-774980584C8C}"/>
              </a:ext>
            </a:extLst>
          </p:cNvPr>
          <p:cNvSpPr txBox="1"/>
          <p:nvPr/>
        </p:nvSpPr>
        <p:spPr>
          <a:xfrm>
            <a:off x="7370495" y="3465608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BB779-0F54-914A-5F69-3FF5E68552F9}"/>
              </a:ext>
            </a:extLst>
          </p:cNvPr>
          <p:cNvSpPr txBox="1"/>
          <p:nvPr/>
        </p:nvSpPr>
        <p:spPr>
          <a:xfrm>
            <a:off x="1536602" y="2215450"/>
            <a:ext cx="15563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A868C-D708-223A-054E-F16EEFEAD9CA}"/>
              </a:ext>
            </a:extLst>
          </p:cNvPr>
          <p:cNvSpPr txBox="1"/>
          <p:nvPr/>
        </p:nvSpPr>
        <p:spPr>
          <a:xfrm>
            <a:off x="9076019" y="6066322"/>
            <a:ext cx="30869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FD77E-D45F-6AF3-0A9D-D1143D4F8A38}"/>
              </a:ext>
            </a:extLst>
          </p:cNvPr>
          <p:cNvSpPr txBox="1"/>
          <p:nvPr/>
        </p:nvSpPr>
        <p:spPr>
          <a:xfrm>
            <a:off x="8106492" y="2249308"/>
            <a:ext cx="20816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551D6E-7598-99CC-C275-5FD2BA8F5DC3}"/>
              </a:ext>
            </a:extLst>
          </p:cNvPr>
          <p:cNvSpPr txBox="1"/>
          <p:nvPr/>
        </p:nvSpPr>
        <p:spPr>
          <a:xfrm>
            <a:off x="4812289" y="4057001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459324-CA01-ED68-6648-912D2527BF80}"/>
              </a:ext>
            </a:extLst>
          </p:cNvPr>
          <p:cNvSpPr txBox="1"/>
          <p:nvPr/>
        </p:nvSpPr>
        <p:spPr>
          <a:xfrm>
            <a:off x="6718570" y="4633230"/>
            <a:ext cx="13879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92C491-D89B-5D1B-8A3F-C475615AB8BA}"/>
              </a:ext>
            </a:extLst>
          </p:cNvPr>
          <p:cNvSpPr txBox="1"/>
          <p:nvPr/>
        </p:nvSpPr>
        <p:spPr>
          <a:xfrm>
            <a:off x="6556417" y="5223471"/>
            <a:ext cx="18557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shouldn’t</a:t>
            </a:r>
            <a:endParaRPr lang="en-US" sz="33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18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8782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7984810" y="5925028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474271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Unscramble the sentences.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1" y="1743115"/>
            <a:ext cx="12192000" cy="348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3100" dirty="0">
                <a:solidFill>
                  <a:srgbClr val="0070C0"/>
                </a:solidFill>
              </a:rPr>
              <a:t>I have a sore throat.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shout/much./You/so/shouldn't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2. I feel weak.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take/should/You/vitamins./some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0" y="2870536"/>
            <a:ext cx="6319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shouldn’t shout so much. 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36687" y="4542143"/>
            <a:ext cx="5685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some vitamins.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0" y="1283963"/>
            <a:ext cx="12192000" cy="520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3. I have a stomachache.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You/medicine./take/should/some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4. I have a fever.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a/see/doctor./You/should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5. I'm always watching TV. 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	should/exercise./do/You/more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482213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Unscramble the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132156" y="2428390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take some medicine. 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20299" y="4157592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You should see a doctor.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132156" y="5879440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You should do more exercise.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0D1600-6601-BD87-9C0E-F65CC58AA24C}"/>
              </a:ext>
            </a:extLst>
          </p:cNvPr>
          <p:cNvSpPr txBox="1"/>
          <p:nvPr/>
        </p:nvSpPr>
        <p:spPr>
          <a:xfrm>
            <a:off x="-1" y="1778708"/>
            <a:ext cx="11976147" cy="424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Lily feels sick today. She has a cough and a sore throat. She eats a little fruit and vegetables every day. She sleeps five hours a night. She watches a lot of TV.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1619" y="288176"/>
            <a:ext cx="905452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Read Lily and Jacob's health problems. Use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shouldn't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to give them your advice. Write full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0" y="3515264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Lily should get some rest.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-2" y="4182374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She should eat more fruit and vegetables.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0" y="4767149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She should sleep seven hours a night.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10921-A8FD-CF5F-8DAA-FC2DCB33E734}"/>
              </a:ext>
            </a:extLst>
          </p:cNvPr>
          <p:cNvSpPr txBox="1"/>
          <p:nvPr/>
        </p:nvSpPr>
        <p:spPr>
          <a:xfrm>
            <a:off x="0" y="5393092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She shouldn’t watch much TV.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6B677DE-2750-C393-A724-CF9537DC3008}"/>
              </a:ext>
            </a:extLst>
          </p:cNvPr>
          <p:cNvSpPr txBox="1"/>
          <p:nvPr/>
        </p:nvSpPr>
        <p:spPr>
          <a:xfrm>
            <a:off x="0" y="1838700"/>
            <a:ext cx="12550814" cy="4252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Jacob feels weak. He has a stomachache and feels sick. He doesn't eat breakfast. He eats a lot of fast food and drinks soda every day.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</a:rPr>
              <a:t>___________________________________________________________</a:t>
            </a:r>
          </a:p>
          <a:p>
            <a:pPr>
              <a:lnSpc>
                <a:spcPct val="120000"/>
              </a:lnSpc>
            </a:pPr>
            <a:endParaRPr lang="en-US" sz="31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8586693" y="6009679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1619" y="288176"/>
            <a:ext cx="905452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Read Lily and Jacob's health problems. Use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shouldn't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to give them your advice. Write full sentences.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127354" y="3059577"/>
            <a:ext cx="6835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Jacob should take some medicine.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127354" y="3686696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 eat breakfast.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8F9CD-53CC-0CBE-62E0-420A7F84651F}"/>
              </a:ext>
            </a:extLst>
          </p:cNvPr>
          <p:cNvSpPr txBox="1"/>
          <p:nvPr/>
        </p:nvSpPr>
        <p:spPr>
          <a:xfrm>
            <a:off x="127354" y="4280454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shouldn’t eat fast food.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E813A-9D0D-D093-89F1-CCCCD01B3849}"/>
              </a:ext>
            </a:extLst>
          </p:cNvPr>
          <p:cNvSpPr txBox="1"/>
          <p:nvPr/>
        </p:nvSpPr>
        <p:spPr>
          <a:xfrm>
            <a:off x="115497" y="4893175"/>
            <a:ext cx="74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Cambria" panose="02040503050406030204" pitchFamily="18" charset="0"/>
              </a:rPr>
              <a:t>He shouldn’t drink soda every day.</a:t>
            </a:r>
          </a:p>
        </p:txBody>
      </p:sp>
    </p:spTree>
    <p:extLst>
      <p:ext uri="{BB962C8B-B14F-4D97-AF65-F5344CB8AC3E}">
        <p14:creationId xmlns:p14="http://schemas.microsoft.com/office/powerpoint/2010/main" val="16313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6" y="310736"/>
            <a:ext cx="9241972" cy="61613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6840187" y="1115759"/>
            <a:ext cx="53619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6442"/>
            <a:ext cx="12191999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</a:rPr>
              <a:t>In pairs: Ask for and give your partner advice using the prompts.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B75B9-5421-9F5D-232A-A305CA395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803" y="3166766"/>
            <a:ext cx="7179216" cy="3160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E50BE-F487-63FB-2316-2C9FB127D7E0}"/>
              </a:ext>
            </a:extLst>
          </p:cNvPr>
          <p:cNvSpPr txBox="1"/>
          <p:nvPr/>
        </p:nvSpPr>
        <p:spPr>
          <a:xfrm>
            <a:off x="176824" y="1716046"/>
            <a:ext cx="10448106" cy="11991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fever			stomachache	earache		backache	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70C0"/>
                </a:solidFill>
              </a:rPr>
              <a:t>sore throat		headache		very tired		toothache</a:t>
            </a:r>
          </a:p>
        </p:txBody>
      </p:sp>
    </p:spTree>
    <p:extLst>
      <p:ext uri="{BB962C8B-B14F-4D97-AF65-F5344CB8AC3E}">
        <p14:creationId xmlns:p14="http://schemas.microsoft.com/office/powerpoint/2010/main" val="11608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144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82642" y="4937854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0" name="Round Diagonal Corner Rectangle 10">
            <a:extLst>
              <a:ext uri="{FF2B5EF4-FFF2-40B4-BE49-F238E27FC236}">
                <a16:creationId xmlns:a16="http://schemas.microsoft.com/office/drawing/2014/main" id="{2C914BEF-AE9F-CE72-E3FE-DC4EB9C030C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Presentation</a:t>
            </a:r>
          </a:p>
        </p:txBody>
      </p:sp>
      <p:sp>
        <p:nvSpPr>
          <p:cNvPr id="12" name="Round Diagonal Corner Rectangle 10">
            <a:extLst>
              <a:ext uri="{FF2B5EF4-FFF2-40B4-BE49-F238E27FC236}">
                <a16:creationId xmlns:a16="http://schemas.microsoft.com/office/drawing/2014/main" id="{39A86975-21C4-FBA7-D4D6-DFDF5E8E96AD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3" name="Round Diagonal Corner Rectangle 10">
            <a:extLst>
              <a:ext uri="{FF2B5EF4-FFF2-40B4-BE49-F238E27FC236}">
                <a16:creationId xmlns:a16="http://schemas.microsoft.com/office/drawing/2014/main" id="{FB35C917-6D93-44E4-3FB5-EE525A2E54BD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34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90462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21594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08" y="1683124"/>
            <a:ext cx="9202601" cy="41136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6592" y="530470"/>
            <a:ext cx="231237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LET’S PLAY! </a:t>
            </a:r>
            <a:endParaRPr lang="en-US" sz="32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0337" y="3631223"/>
            <a:ext cx="19079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Click here to play the games.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88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" y="273132"/>
            <a:ext cx="9091749" cy="61989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676" y="36844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</a:rPr>
              <a:t>Today’s lesson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10F94-4611-55DE-60EE-76AB313930B5}"/>
              </a:ext>
            </a:extLst>
          </p:cNvPr>
          <p:cNvSpPr/>
          <p:nvPr/>
        </p:nvSpPr>
        <p:spPr>
          <a:xfrm>
            <a:off x="6443935" y="3667157"/>
            <a:ext cx="279136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+mj-lt"/>
              </a:rPr>
              <a:t>infinitive verb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2D3BB-6BDE-D8C7-B32F-EB50DEE234F2}"/>
              </a:ext>
            </a:extLst>
          </p:cNvPr>
          <p:cNvSpPr txBox="1"/>
          <p:nvPr/>
        </p:nvSpPr>
        <p:spPr>
          <a:xfrm>
            <a:off x="4716163" y="3574825"/>
            <a:ext cx="1486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+</a:t>
            </a:r>
            <a:endParaRPr lang="en-US" sz="48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8724F-0E08-362F-5158-F0A850C46091}"/>
              </a:ext>
            </a:extLst>
          </p:cNvPr>
          <p:cNvSpPr txBox="1"/>
          <p:nvPr/>
        </p:nvSpPr>
        <p:spPr>
          <a:xfrm>
            <a:off x="439387" y="3254244"/>
            <a:ext cx="3696687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D1998-9FEC-4A29-1282-535A795F8607}"/>
              </a:ext>
            </a:extLst>
          </p:cNvPr>
          <p:cNvSpPr txBox="1"/>
          <p:nvPr/>
        </p:nvSpPr>
        <p:spPr>
          <a:xfrm>
            <a:off x="439387" y="4224532"/>
            <a:ext cx="3696687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SHOULDN’T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7373FE-A2B2-0B30-BA1D-0F47D362F4E0}"/>
              </a:ext>
            </a:extLst>
          </p:cNvPr>
          <p:cNvSpPr txBox="1"/>
          <p:nvPr/>
        </p:nvSpPr>
        <p:spPr>
          <a:xfrm>
            <a:off x="2089695" y="1291772"/>
            <a:ext cx="6509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Calibri"/>
              </a:rPr>
              <a:t>We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SHOULD and SHOULDN’T to ask for and give advice.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086" y="1547840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grammar point SHOULD and SHOULDN’T at home by making as many examples as you can.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309924"/>
            <a:ext cx="5980924" cy="6155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588368"/>
            <a:ext cx="5980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SHOULD and SHOULDN’T to ask for and give advice.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" y="285008"/>
            <a:ext cx="9040761" cy="61977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6428793" y="490574"/>
            <a:ext cx="571382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4D17C1-1F1A-33A6-037F-6F6DD3FB13A6}"/>
              </a:ext>
            </a:extLst>
          </p:cNvPr>
          <p:cNvSpPr/>
          <p:nvPr/>
        </p:nvSpPr>
        <p:spPr>
          <a:xfrm>
            <a:off x="0" y="611923"/>
            <a:ext cx="8618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Complete the sentences.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44162-861D-66A5-D8A5-A2CDFAF7772E}"/>
              </a:ext>
            </a:extLst>
          </p:cNvPr>
          <p:cNvSpPr/>
          <p:nvPr/>
        </p:nvSpPr>
        <p:spPr>
          <a:xfrm>
            <a:off x="0" y="1124935"/>
            <a:ext cx="12000322" cy="500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1. When your body becomes hotter and hotter, you _ _ _ _   _  _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2. When you have a cold, you need to  _ _ _ _  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3. When you don’t go to bed early, you _ _ _ _  _ _ 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4. When you can’t do exercise, you feel  _ _ _ _.</a:t>
            </a:r>
          </a:p>
          <a:p>
            <a:pPr marL="396875" indent="-396875"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5. When you have _  _ _ _ _  _ _ _ _ _ _, </a:t>
            </a:r>
            <a:r>
              <a:rPr lang="en-US" sz="3100" dirty="0">
                <a:solidFill>
                  <a:srgbClr val="0070C0"/>
                </a:solidFill>
                <a:ea typeface="Cambria" panose="02040503050406030204" pitchFamily="18" charset="0"/>
              </a:rPr>
              <a:t>you can’t speak because your throat hurts.</a:t>
            </a:r>
            <a:endParaRPr lang="en-US" sz="3100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6. When you are sick, you need to take  _ _ _ _ _ _ _ _.</a:t>
            </a:r>
          </a:p>
          <a:p>
            <a:pPr>
              <a:lnSpc>
                <a:spcPct val="130000"/>
              </a:lnSpc>
            </a:pPr>
            <a:r>
              <a:rPr lang="en-US" sz="310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7. You should take _ _ _ _ _ _ _ _ to help your body become healthy.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867CED-869C-7FEE-2A10-EE49EB471E24}"/>
              </a:ext>
            </a:extLst>
          </p:cNvPr>
          <p:cNvSpPr/>
          <p:nvPr/>
        </p:nvSpPr>
        <p:spPr>
          <a:xfrm>
            <a:off x="1994170" y="206040"/>
            <a:ext cx="8618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VOCABULARY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50387-54D5-CA07-8FE4-639A18AA25DD}"/>
              </a:ext>
            </a:extLst>
          </p:cNvPr>
          <p:cNvSpPr/>
          <p:nvPr/>
        </p:nvSpPr>
        <p:spPr>
          <a:xfrm>
            <a:off x="8270879" y="1196039"/>
            <a:ext cx="34427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h a v e  a  f e v e 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767858-1575-6CA0-9C5D-B6F7A0A74958}"/>
              </a:ext>
            </a:extLst>
          </p:cNvPr>
          <p:cNvSpPr/>
          <p:nvPr/>
        </p:nvSpPr>
        <p:spPr>
          <a:xfrm>
            <a:off x="6096000" y="1814852"/>
            <a:ext cx="29020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k e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e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p  w a r 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6A7FC-B3A3-A1FF-DE07-5739E6D4664D}"/>
              </a:ext>
            </a:extLst>
          </p:cNvPr>
          <p:cNvSpPr/>
          <p:nvPr/>
        </p:nvSpPr>
        <p:spPr>
          <a:xfrm>
            <a:off x="6303524" y="2443049"/>
            <a:ext cx="31031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s t a y  u p  l a t 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6D3FAE-E4EC-F36F-8957-96D6C69FEF94}"/>
              </a:ext>
            </a:extLst>
          </p:cNvPr>
          <p:cNvSpPr/>
          <p:nvPr/>
        </p:nvSpPr>
        <p:spPr>
          <a:xfrm>
            <a:off x="6303523" y="3055966"/>
            <a:ext cx="14396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w e a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7451BA-9370-C994-3D08-9D7E66969BED}"/>
              </a:ext>
            </a:extLst>
          </p:cNvPr>
          <p:cNvSpPr/>
          <p:nvPr/>
        </p:nvSpPr>
        <p:spPr>
          <a:xfrm>
            <a:off x="2957209" y="3666986"/>
            <a:ext cx="35214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a  s o r e  t h r o a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D9805-720F-E436-A72C-9A9199C66658}"/>
              </a:ext>
            </a:extLst>
          </p:cNvPr>
          <p:cNvSpPr/>
          <p:nvPr/>
        </p:nvSpPr>
        <p:spPr>
          <a:xfrm>
            <a:off x="6218299" y="4897767"/>
            <a:ext cx="25194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m e d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c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n 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D4259D-2DB9-D9AD-B074-69E2AE0575D9}"/>
              </a:ext>
            </a:extLst>
          </p:cNvPr>
          <p:cNvSpPr/>
          <p:nvPr/>
        </p:nvSpPr>
        <p:spPr>
          <a:xfrm>
            <a:off x="3026220" y="5509736"/>
            <a:ext cx="25194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v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t a m </a:t>
            </a:r>
            <a:r>
              <a:rPr lang="en-US" sz="3300" b="1" dirty="0" err="1">
                <a:solidFill>
                  <a:srgbClr val="FF0000"/>
                </a:solidFill>
                <a:ea typeface="Cambria" panose="02040503050406030204" pitchFamily="18" charset="0"/>
              </a:rPr>
              <a:t>i</a:t>
            </a:r>
            <a:r>
              <a:rPr lang="en-US" sz="3300" b="1" dirty="0">
                <a:solidFill>
                  <a:srgbClr val="FF0000"/>
                </a:solidFill>
                <a:ea typeface="Cambria" panose="02040503050406030204" pitchFamily="18" charset="0"/>
              </a:rPr>
              <a:t> n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62781-F2D4-268E-1A7B-A049245BCDD7}"/>
              </a:ext>
            </a:extLst>
          </p:cNvPr>
          <p:cNvSpPr txBox="1"/>
          <p:nvPr/>
        </p:nvSpPr>
        <p:spPr>
          <a:xfrm>
            <a:off x="8837736" y="5993593"/>
            <a:ext cx="3354264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26572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77990"/>
            <a:ext cx="9120250" cy="62183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63E3D6-C6A0-548B-D26C-8668AAE1FC20}"/>
              </a:ext>
            </a:extLst>
          </p:cNvPr>
          <p:cNvSpPr/>
          <p:nvPr/>
        </p:nvSpPr>
        <p:spPr>
          <a:xfrm>
            <a:off x="5723901" y="886865"/>
            <a:ext cx="64897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9AB035-A4A4-0FF4-F06E-3BEB3BCEFCB8}"/>
              </a:ext>
            </a:extLst>
          </p:cNvPr>
          <p:cNvSpPr/>
          <p:nvPr/>
        </p:nvSpPr>
        <p:spPr>
          <a:xfrm>
            <a:off x="3982874" y="2334705"/>
            <a:ext cx="4084490" cy="13145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The boy looks healthy. Does the boy often do exercise?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BB9EF-1A7F-7A99-27AB-37CF909D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10" y="317959"/>
            <a:ext cx="6703047" cy="37704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B863E8-2BA9-D3EE-A6AE-3F17D0DC1D93}"/>
              </a:ext>
            </a:extLst>
          </p:cNvPr>
          <p:cNvSpPr/>
          <p:nvPr/>
        </p:nvSpPr>
        <p:spPr>
          <a:xfrm>
            <a:off x="0" y="317959"/>
            <a:ext cx="411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read and answer the question. </a:t>
            </a:r>
            <a:endParaRPr lang="en-US" sz="25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 flipH="1">
            <a:off x="193427" y="1529862"/>
            <a:ext cx="5216771" cy="931984"/>
          </a:xfrm>
          <a:prstGeom prst="wedgeRoundRectCallout">
            <a:avLst>
              <a:gd name="adj1" fmla="val -42747"/>
              <a:gd name="adj2" fmla="val 7764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boy looks healthy. Does he do exercise?</a:t>
            </a:r>
          </a:p>
        </p:txBody>
      </p:sp>
      <p:sp>
        <p:nvSpPr>
          <p:cNvPr id="21" name="Rounded Rectangular Callout 20"/>
          <p:cNvSpPr/>
          <p:nvPr/>
        </p:nvSpPr>
        <p:spPr>
          <a:xfrm flipH="1">
            <a:off x="3328137" y="2792069"/>
            <a:ext cx="7029200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Yes, he does. He plays on the playground every day! Do you want to be healthy?</a:t>
            </a: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193427" y="3486049"/>
            <a:ext cx="2162912" cy="931984"/>
          </a:xfrm>
          <a:prstGeom prst="wedgeRoundRectCallout">
            <a:avLst>
              <a:gd name="adj1" fmla="val -51284"/>
              <a:gd name="adj2" fmla="val 6538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Yes, I do.</a:t>
            </a:r>
          </a:p>
        </p:txBody>
      </p:sp>
      <p:sp>
        <p:nvSpPr>
          <p:cNvPr id="23" name="Rounded Rectangular Callout 22"/>
          <p:cNvSpPr/>
          <p:nvPr/>
        </p:nvSpPr>
        <p:spPr>
          <a:xfrm flipH="1">
            <a:off x="3604562" y="4538484"/>
            <a:ext cx="5216771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That’s easy. You </a:t>
            </a:r>
            <a:r>
              <a:rPr lang="en-US" sz="2800" b="1" u="sng" dirty="0">
                <a:solidFill>
                  <a:srgbClr val="002060"/>
                </a:solidFill>
              </a:rPr>
              <a:t>should</a:t>
            </a:r>
            <a:r>
              <a:rPr lang="en-US" sz="2800" dirty="0"/>
              <a:t> do exercise every day like him!</a:t>
            </a:r>
          </a:p>
        </p:txBody>
      </p:sp>
    </p:spTree>
    <p:extLst>
      <p:ext uri="{BB962C8B-B14F-4D97-AF65-F5344CB8AC3E}">
        <p14:creationId xmlns:p14="http://schemas.microsoft.com/office/powerpoint/2010/main" val="35171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F7ECE-78EE-BEFE-3665-67AE1CBD6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66" y="317959"/>
            <a:ext cx="4596472" cy="61286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0B83B0-5FA2-8F6C-0A77-8FCBD2C93824}"/>
              </a:ext>
            </a:extLst>
          </p:cNvPr>
          <p:cNvSpPr/>
          <p:nvPr/>
        </p:nvSpPr>
        <p:spPr>
          <a:xfrm>
            <a:off x="0" y="317959"/>
            <a:ext cx="411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read and answer the question. </a:t>
            </a:r>
            <a:endParaRPr lang="en-US" sz="25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 flipH="1">
            <a:off x="193426" y="1529862"/>
            <a:ext cx="5671042" cy="931984"/>
          </a:xfrm>
          <a:prstGeom prst="wedgeRoundRectCallout">
            <a:avLst>
              <a:gd name="adj1" fmla="val -42747"/>
              <a:gd name="adj2" fmla="val 7764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Does he drink bubble tea every day?</a:t>
            </a: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193426" y="3382273"/>
            <a:ext cx="7029200" cy="931984"/>
          </a:xfrm>
          <a:prstGeom prst="wedgeRoundRectCallout">
            <a:avLst>
              <a:gd name="adj1" fmla="val 49613"/>
              <a:gd name="adj2" fmla="val 814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No, he doesn’t. He drinks juice instead. You </a:t>
            </a:r>
            <a:r>
              <a:rPr lang="en-US" sz="2800" b="1" u="sng" dirty="0">
                <a:solidFill>
                  <a:srgbClr val="002060"/>
                </a:solidFill>
              </a:rPr>
              <a:t>shouldn’t</a:t>
            </a:r>
            <a:r>
              <a:rPr lang="en-US" sz="2800" dirty="0"/>
              <a:t> drink bubble tea every day!</a:t>
            </a:r>
          </a:p>
        </p:txBody>
      </p:sp>
    </p:spTree>
    <p:extLst>
      <p:ext uri="{BB962C8B-B14F-4D97-AF65-F5344CB8AC3E}">
        <p14:creationId xmlns:p14="http://schemas.microsoft.com/office/powerpoint/2010/main" val="308023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9829"/>
            <a:ext cx="440120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listen and repeat. </a:t>
            </a:r>
            <a:b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</a:br>
            <a:r>
              <a:rPr lang="en-US" sz="25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(Click here for the audio)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845D7-BDE5-898B-B056-BC6DE8E05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24714"/>
            <a:ext cx="6876254" cy="185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F276CF-84FE-2774-F7AD-26A3BB959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638" y="323280"/>
            <a:ext cx="5277560" cy="3702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62464-4D04-8591-691A-B915A97EEC7B}"/>
              </a:ext>
            </a:extLst>
          </p:cNvPr>
          <p:cNvSpPr txBox="1"/>
          <p:nvPr/>
        </p:nvSpPr>
        <p:spPr>
          <a:xfrm>
            <a:off x="194551" y="3902353"/>
            <a:ext cx="886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I/You/We/They/	should </a:t>
            </a:r>
            <a:r>
              <a:rPr lang="en-US" sz="3200" b="1" dirty="0">
                <a:solidFill>
                  <a:schemeClr val="accent5"/>
                </a:solidFill>
              </a:rPr>
              <a:t>eat fresh fruit.</a:t>
            </a:r>
          </a:p>
          <a:p>
            <a:r>
              <a:rPr lang="en-US" sz="3200" b="1" dirty="0"/>
              <a:t>He/She/It			shouldn't </a:t>
            </a:r>
            <a:r>
              <a:rPr lang="en-US" sz="3200" b="1" dirty="0">
                <a:solidFill>
                  <a:schemeClr val="accent5"/>
                </a:solidFill>
              </a:rPr>
              <a:t>eat fast food.</a:t>
            </a:r>
          </a:p>
          <a:p>
            <a:r>
              <a:rPr lang="en-US" sz="3200" dirty="0"/>
              <a:t>I have a headache. What </a:t>
            </a:r>
            <a:r>
              <a:rPr lang="en-US" sz="3200" b="1" dirty="0"/>
              <a:t>should</a:t>
            </a:r>
            <a:r>
              <a:rPr lang="en-US" sz="3200" dirty="0"/>
              <a:t> I </a:t>
            </a:r>
            <a:r>
              <a:rPr lang="en-US" sz="3200" dirty="0">
                <a:solidFill>
                  <a:schemeClr val="accent5"/>
                </a:solidFill>
              </a:rPr>
              <a:t>do</a:t>
            </a:r>
            <a:r>
              <a:rPr lang="en-US" sz="3200" dirty="0"/>
              <a:t>?</a:t>
            </a:r>
          </a:p>
          <a:p>
            <a:r>
              <a:rPr lang="en-US" sz="3200" b="1" dirty="0"/>
              <a:t>Should</a:t>
            </a:r>
            <a:r>
              <a:rPr lang="en-US" sz="3200" dirty="0"/>
              <a:t> I </a:t>
            </a:r>
            <a:r>
              <a:rPr lang="en-US" sz="3200" dirty="0">
                <a:solidFill>
                  <a:schemeClr val="accent5"/>
                </a:solidFill>
              </a:rPr>
              <a:t>take some medicine</a:t>
            </a:r>
            <a:r>
              <a:rPr lang="en-US" sz="3200" dirty="0"/>
              <a:t>?</a:t>
            </a:r>
          </a:p>
          <a:p>
            <a:r>
              <a:rPr lang="en-US" sz="3200" dirty="0"/>
              <a:t>(Yes, you </a:t>
            </a:r>
            <a:r>
              <a:rPr lang="en-US" sz="3200" b="1" dirty="0"/>
              <a:t>should</a:t>
            </a:r>
            <a:r>
              <a:rPr lang="en-US" sz="3200" dirty="0"/>
              <a:t>./ No, you </a:t>
            </a:r>
            <a:r>
              <a:rPr lang="en-US" sz="3200" b="1" dirty="0"/>
              <a:t>shouldn't</a:t>
            </a:r>
            <a:r>
              <a:rPr lang="en-US" sz="3200" dirty="0"/>
              <a:t>.)</a:t>
            </a:r>
          </a:p>
        </p:txBody>
      </p:sp>
      <p:pic>
        <p:nvPicPr>
          <p:cNvPr id="4" name="CD1-TRACK 20 SHOULD">
            <a:hlinkClick r:id="" action="ppaction://media"/>
            <a:extLst>
              <a:ext uri="{FF2B5EF4-FFF2-40B4-BE49-F238E27FC236}">
                <a16:creationId xmlns:a16="http://schemas.microsoft.com/office/drawing/2014/main" id="{8CA98ED3-D989-7166-B572-0FB6BC6BD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6738" y="180491"/>
            <a:ext cx="552450" cy="552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8651C1-4D47-CFCB-4AF6-BA06C6255ECE}"/>
              </a:ext>
            </a:extLst>
          </p:cNvPr>
          <p:cNvSpPr/>
          <p:nvPr/>
        </p:nvSpPr>
        <p:spPr>
          <a:xfrm>
            <a:off x="1070589" y="3188551"/>
            <a:ext cx="4654095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SHOULD + infinitive VERB</a:t>
            </a:r>
            <a:endParaRPr lang="en-US" sz="25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5511</TotalTime>
  <Words>1263</Words>
  <Application>Microsoft Office PowerPoint</Application>
  <PresentationFormat>Widescreen</PresentationFormat>
  <Paragraphs>166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333</cp:revision>
  <dcterms:created xsi:type="dcterms:W3CDTF">2020-12-08T03:17:05Z</dcterms:created>
  <dcterms:modified xsi:type="dcterms:W3CDTF">2023-07-27T09:03:35Z</dcterms:modified>
</cp:coreProperties>
</file>