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30" r:id="rId2"/>
  </p:sldMasterIdLst>
  <p:notesMasterIdLst>
    <p:notesMasterId r:id="rId48"/>
  </p:notesMasterIdLst>
  <p:sldIdLst>
    <p:sldId id="485" r:id="rId3"/>
    <p:sldId id="668" r:id="rId4"/>
    <p:sldId id="669" r:id="rId5"/>
    <p:sldId id="672" r:id="rId6"/>
    <p:sldId id="670" r:id="rId7"/>
    <p:sldId id="424" r:id="rId8"/>
    <p:sldId id="680" r:id="rId9"/>
    <p:sldId id="682" r:id="rId10"/>
    <p:sldId id="684" r:id="rId11"/>
    <p:sldId id="685" r:id="rId12"/>
    <p:sldId id="686" r:id="rId13"/>
    <p:sldId id="687" r:id="rId14"/>
    <p:sldId id="688" r:id="rId15"/>
    <p:sldId id="689" r:id="rId16"/>
    <p:sldId id="690" r:id="rId17"/>
    <p:sldId id="691" r:id="rId18"/>
    <p:sldId id="695" r:id="rId19"/>
    <p:sldId id="696" r:id="rId20"/>
    <p:sldId id="697" r:id="rId21"/>
    <p:sldId id="698" r:id="rId22"/>
    <p:sldId id="716" r:id="rId23"/>
    <p:sldId id="717" r:id="rId24"/>
    <p:sldId id="718" r:id="rId25"/>
    <p:sldId id="720" r:id="rId26"/>
    <p:sldId id="721" r:id="rId27"/>
    <p:sldId id="723" r:id="rId28"/>
    <p:sldId id="724" r:id="rId29"/>
    <p:sldId id="725" r:id="rId30"/>
    <p:sldId id="722" r:id="rId31"/>
    <p:sldId id="726" r:id="rId32"/>
    <p:sldId id="727" r:id="rId33"/>
    <p:sldId id="729" r:id="rId34"/>
    <p:sldId id="730" r:id="rId35"/>
    <p:sldId id="731" r:id="rId36"/>
    <p:sldId id="728" r:id="rId37"/>
    <p:sldId id="738" r:id="rId38"/>
    <p:sldId id="739" r:id="rId39"/>
    <p:sldId id="736" r:id="rId40"/>
    <p:sldId id="737" r:id="rId41"/>
    <p:sldId id="734" r:id="rId42"/>
    <p:sldId id="735" r:id="rId43"/>
    <p:sldId id="732" r:id="rId44"/>
    <p:sldId id="733" r:id="rId45"/>
    <p:sldId id="744" r:id="rId46"/>
    <p:sldId id="745"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CC99"/>
    <a:srgbClr val="FF9966"/>
    <a:srgbClr val="FF00FF"/>
    <a:srgbClr val="CCFF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24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B9864B-AE44-4CFF-A342-6CE242E77BB6}" type="datetimeFigureOut">
              <a:rPr lang="en-US" smtClean="0"/>
              <a:t>11/22/2022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E0AB5D-A78D-4A7B-88F8-4D0640FCB73F}" type="slidenum">
              <a:rPr lang="en-US" smtClean="0"/>
              <a:t>‹#›</a:t>
            </a:fld>
            <a:endParaRPr lang="en-US"/>
          </a:p>
        </p:txBody>
      </p:sp>
    </p:spTree>
    <p:extLst>
      <p:ext uri="{BB962C8B-B14F-4D97-AF65-F5344CB8AC3E}">
        <p14:creationId xmlns:p14="http://schemas.microsoft.com/office/powerpoint/2010/main" val="3535454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4270140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936963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97745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11/22/2022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9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11/22/2022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82183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11/22/2022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83578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11/22/2022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30034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11/22/2022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40207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11/22/2022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77340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11/22/2022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87106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11/22/2022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6842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857820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11/22/2022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09785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11/22/2022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48003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11/22/2022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8049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F2DCED4-6884-4DED-AA36-9F95F21F7F1F}"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75209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2DCED4-6884-4DED-AA36-9F95F21F7F1F}" type="datetimeFigureOut">
              <a:rPr lang="en-US" smtClean="0"/>
              <a:t>11/22/2022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276904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2DCED4-6884-4DED-AA36-9F95F21F7F1F}" type="datetimeFigureOut">
              <a:rPr lang="en-US" smtClean="0"/>
              <a:t>11/22/2022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11561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2DCED4-6884-4DED-AA36-9F95F21F7F1F}" type="datetimeFigureOut">
              <a:rPr lang="en-US" smtClean="0"/>
              <a:t>11/22/2022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87114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2DCED4-6884-4DED-AA36-9F95F21F7F1F}" type="datetimeFigureOut">
              <a:rPr lang="en-US" smtClean="0"/>
              <a:t>11/22/2022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929244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11/22/2022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2807554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11/22/2022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04600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DCED4-6884-4DED-AA36-9F95F21F7F1F}" type="datetimeFigureOut">
              <a:rPr lang="en-US" smtClean="0"/>
              <a:t>11/22/2022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B3AC9-D0C9-4E9C-8EDC-C0DDEEDFE8F7}" type="slidenum">
              <a:rPr lang="en-US" smtClean="0"/>
              <a:t>‹#›</a:t>
            </a:fld>
            <a:endParaRPr lang="en-US"/>
          </a:p>
        </p:txBody>
      </p:sp>
    </p:spTree>
    <p:extLst>
      <p:ext uri="{BB962C8B-B14F-4D97-AF65-F5344CB8AC3E}">
        <p14:creationId xmlns:p14="http://schemas.microsoft.com/office/powerpoint/2010/main" val="3615818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11/22/2022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8411461"/>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6">
          <p15:clr>
            <a:srgbClr val="F26B43"/>
          </p15:clr>
        </p15:guide>
        <p15:guide id="2" pos="7256">
          <p15:clr>
            <a:srgbClr val="F26B43"/>
          </p15:clr>
        </p15:guide>
        <p15:guide id="3" orient="horz" pos="648">
          <p15:clr>
            <a:srgbClr val="F26B43"/>
          </p15:clr>
        </p15:guide>
        <p15:guide id="4" orient="horz" pos="712">
          <p15:clr>
            <a:srgbClr val="F26B43"/>
          </p15:clr>
        </p15:guide>
        <p15:guide id="5" orient="horz" pos="3928">
          <p15:clr>
            <a:srgbClr val="F26B43"/>
          </p15:clr>
        </p15:guide>
        <p15:guide id="6" orient="horz" pos="3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67000" y="-2667001"/>
            <a:ext cx="6857999" cy="12192000"/>
          </a:xfrm>
          <a:prstGeom prst="rect">
            <a:avLst/>
          </a:prstGeom>
        </p:spPr>
      </p:pic>
      <p:sp>
        <p:nvSpPr>
          <p:cNvPr id="3" name="Rectangle 2"/>
          <p:cNvSpPr/>
          <p:nvPr/>
        </p:nvSpPr>
        <p:spPr>
          <a:xfrm>
            <a:off x="0" y="703830"/>
            <a:ext cx="12014578" cy="3370153"/>
          </a:xfrm>
          <a:prstGeom prst="rect">
            <a:avLst/>
          </a:prstGeom>
        </p:spPr>
        <p:txBody>
          <a:bodyPr wrap="square">
            <a:spAutoFit/>
          </a:bodyPr>
          <a:lstStyle/>
          <a:p>
            <a:pPr algn="ctr">
              <a:lnSpc>
                <a:spcPct val="150000"/>
              </a:lnSpc>
            </a:pPr>
            <a:r>
              <a:rPr lang="en-US" sz="4000" b="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ÔN TẬP</a:t>
            </a:r>
          </a:p>
          <a:p>
            <a:pPr lvl="0" algn="ctr">
              <a:lnSpc>
                <a:spcPct val="115000"/>
              </a:lnSpc>
              <a:spcBef>
                <a:spcPts val="600"/>
              </a:spcBef>
              <a:spcAft>
                <a:spcPts val="600"/>
              </a:spcAft>
            </a:pPr>
            <a:r>
              <a:rPr lang="en-US" sz="4000" b="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60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NGUYỄN TRÃI </a:t>
            </a:r>
          </a:p>
          <a:p>
            <a:pPr lvl="0" algn="ctr">
              <a:lnSpc>
                <a:spcPct val="115000"/>
              </a:lnSpc>
              <a:spcBef>
                <a:spcPts val="600"/>
              </a:spcBef>
              <a:spcAft>
                <a:spcPts val="600"/>
              </a:spcAft>
            </a:pPr>
            <a:r>
              <a:rPr lang="en-US" sz="60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“DÀNH CÒN ĐỂ TRỢ DÂN NÀY”</a:t>
            </a:r>
            <a:endParaRPr lang="en-US" sz="600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2210939" y="3971499"/>
            <a:ext cx="2593072" cy="2667972"/>
          </a:xfrm>
          <a:prstGeom prst="rect">
            <a:avLst/>
          </a:prstGeom>
          <a:noFill/>
          <a:ln>
            <a:noFill/>
          </a:ln>
        </p:spPr>
      </p:pic>
      <p:pic>
        <p:nvPicPr>
          <p:cNvPr id="6" name="Picture 5" descr="Thơ Nôm của Đại thi hào Nguyễn Trãi: Những châu ngọc của thơ ca thời trung đại - ảnh 1"/>
          <p:cNvPicPr/>
          <p:nvPr/>
        </p:nvPicPr>
        <p:blipFill>
          <a:blip r:embed="rId4">
            <a:extLst>
              <a:ext uri="{28A0092B-C50C-407E-A947-70E740481C1C}">
                <a14:useLocalDpi xmlns:a14="http://schemas.microsoft.com/office/drawing/2010/main" val="0"/>
              </a:ext>
            </a:extLst>
          </a:blip>
          <a:srcRect/>
          <a:stretch>
            <a:fillRect/>
          </a:stretch>
        </p:blipFill>
        <p:spPr bwMode="auto">
          <a:xfrm>
            <a:off x="4804012" y="3971499"/>
            <a:ext cx="2579425" cy="2667972"/>
          </a:xfrm>
          <a:prstGeom prst="rect">
            <a:avLst/>
          </a:prstGeom>
          <a:noFill/>
          <a:ln>
            <a:noFill/>
          </a:ln>
        </p:spPr>
      </p:pic>
      <p:pic>
        <p:nvPicPr>
          <p:cNvPr id="7" name="Picture 6" descr="Nguyễn Trãi Toàn Tập"/>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83439" y="3971499"/>
            <a:ext cx="2506638" cy="2667972"/>
          </a:xfrm>
          <a:prstGeom prst="rect">
            <a:avLst/>
          </a:prstGeom>
          <a:noFill/>
          <a:ln>
            <a:noFill/>
          </a:ln>
        </p:spPr>
      </p:pic>
    </p:spTree>
    <p:extLst>
      <p:ext uri="{BB962C8B-B14F-4D97-AF65-F5344CB8AC3E}">
        <p14:creationId xmlns:p14="http://schemas.microsoft.com/office/powerpoint/2010/main" val="39769140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723329" y="4108329"/>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791569" y="996287"/>
            <a:ext cx="11236657" cy="5262979"/>
          </a:xfrm>
          <a:prstGeom prst="rect">
            <a:avLst/>
          </a:prstGeom>
        </p:spPr>
        <p:txBody>
          <a:bodyPr wrap="square">
            <a:spAutoFit/>
          </a:bodyPr>
          <a:lstStyle/>
          <a:p>
            <a:pPr marL="30480" marR="30480" algn="just">
              <a:lnSpc>
                <a:spcPct val="150000"/>
              </a:lnSpc>
              <a:spcAft>
                <a:spcPts val="0"/>
              </a:spcAft>
            </a:pPr>
            <a:r>
              <a:rPr lang="en-US" sz="3200" b="1">
                <a:latin typeface="Times New Roman" panose="02020603050405020304" pitchFamily="18" charset="0"/>
                <a:ea typeface="Times New Roman" panose="02020603050405020304" pitchFamily="18" charset="0"/>
                <a:cs typeface="Times New Roman" panose="02020603050405020304" pitchFamily="18" charset="0"/>
              </a:rPr>
              <a:t>Câu 4.</a:t>
            </a:r>
            <a:r>
              <a:rPr lang="en-US" sz="32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Sau khi thoát khỏi sự giam lỏng của giặc Minh, Nguyễn Trãi theo … tham gia cuộc khởi nghĩa Lam Sơn. </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Từ cần điền vào dấu … là:</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Trần Quốc Tuấn</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B. Lê Lợi</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 Nguyễn Huệ</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 Trần Nhân Tông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881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fade">
                                      <p:cBhvr>
                                        <p:cTn id="42" dur="1000"/>
                                        <p:tgtEl>
                                          <p:spTgt spid="6">
                                            <p:txEl>
                                              <p:pRg st="5" end="5"/>
                                            </p:txEl>
                                          </p:spTgt>
                                        </p:tgtEl>
                                      </p:cBhvr>
                                    </p:animEffect>
                                    <p:anim calcmode="lin" valueType="num">
                                      <p:cBhvr>
                                        <p:cTn id="43"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fade">
                                      <p:cBhvr>
                                        <p:cTn id="49" dur="1000"/>
                                        <p:tgtEl>
                                          <p:spTgt spid="7"/>
                                        </p:tgtEl>
                                      </p:cBhvr>
                                    </p:animEffect>
                                    <p:anim calcmode="lin" valueType="num">
                                      <p:cBhvr>
                                        <p:cTn id="50" dur="1000" fill="hold"/>
                                        <p:tgtEl>
                                          <p:spTgt spid="7"/>
                                        </p:tgtEl>
                                        <p:attrNameLst>
                                          <p:attrName>ppt_x</p:attrName>
                                        </p:attrNameLst>
                                      </p:cBhvr>
                                      <p:tavLst>
                                        <p:tav tm="0">
                                          <p:val>
                                            <p:strVal val="#ppt_x"/>
                                          </p:val>
                                        </p:tav>
                                        <p:tav tm="100000">
                                          <p:val>
                                            <p:strVal val="#ppt_x"/>
                                          </p:val>
                                        </p:tav>
                                      </p:tavLst>
                                    </p:anim>
                                    <p:anim calcmode="lin" valueType="num">
                                      <p:cBhvr>
                                        <p:cTn id="5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764277" y="5241093"/>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791569" y="996287"/>
            <a:ext cx="11236657" cy="5016758"/>
          </a:xfrm>
          <a:prstGeom prst="rect">
            <a:avLst/>
          </a:prstGeom>
        </p:spPr>
        <p:txBody>
          <a:bodyPr wrap="square">
            <a:spAutoFit/>
          </a:bodyPr>
          <a:lstStyle/>
          <a:p>
            <a:pPr marL="30480" marR="30480" algn="just">
              <a:lnSpc>
                <a:spcPct val="200000"/>
              </a:lnSpc>
              <a:spcAft>
                <a:spcPts val="0"/>
              </a:spcAft>
            </a:pPr>
            <a:r>
              <a:rPr lang="en-US" sz="3200" b="1">
                <a:latin typeface="Times New Roman" panose="02020603050405020304" pitchFamily="18" charset="0"/>
                <a:ea typeface="Times New Roman" panose="02020603050405020304" pitchFamily="18" charset="0"/>
                <a:cs typeface="Times New Roman" panose="02020603050405020304" pitchFamily="18" charset="0"/>
              </a:rPr>
              <a:t>Câu 5.</a:t>
            </a:r>
            <a:r>
              <a:rPr lang="en-US" sz="32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Nguyễn Trãi xin về ở ẩn tại Côn Sơn vào năm:</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200000"/>
              </a:lnSpc>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1432</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200000"/>
              </a:lnSpc>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 1434</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200000"/>
              </a:lnSpc>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 1437</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20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D. 1439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9267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709681" y="3917260"/>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750625" y="614149"/>
            <a:ext cx="11236657" cy="6001643"/>
          </a:xfrm>
          <a:prstGeom prst="rect">
            <a:avLst/>
          </a:prstGeom>
        </p:spPr>
        <p:txBody>
          <a:bodyPr wrap="square">
            <a:spAutoFit/>
          </a:bodyPr>
          <a:lstStyle/>
          <a:p>
            <a:pPr marL="30480" marR="30480" algn="just">
              <a:lnSpc>
                <a:spcPct val="200000"/>
              </a:lnSpc>
              <a:spcAft>
                <a:spcPts val="0"/>
              </a:spcAft>
            </a:pPr>
            <a:r>
              <a:rPr lang="en-US" sz="3200" b="1">
                <a:latin typeface="Times New Roman" panose="02020603050405020304" pitchFamily="18" charset="0"/>
                <a:ea typeface="Times New Roman" panose="02020603050405020304" pitchFamily="18" charset="0"/>
                <a:cs typeface="Times New Roman" panose="02020603050405020304" pitchFamily="18" charset="0"/>
              </a:rPr>
              <a:t>Câu 6. </a:t>
            </a: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Dòng nào sau đây nêu đúng năm sinh, năm mất của Nguyễn Trãi?</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200000"/>
              </a:lnSpc>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1378 – 1440</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20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B. 1380 – 1442</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200000"/>
              </a:lnSpc>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 1382 – 1440</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200000"/>
              </a:lnSpc>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 1382 – 1442</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6215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750625" y="4826383"/>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791569" y="996287"/>
            <a:ext cx="11236657" cy="4524315"/>
          </a:xfrm>
          <a:prstGeom prst="rect">
            <a:avLst/>
          </a:prstGeom>
        </p:spPr>
        <p:txBody>
          <a:bodyPr wrap="square">
            <a:spAutoFit/>
          </a:bodyPr>
          <a:lstStyle/>
          <a:p>
            <a:pPr marL="30480" marR="30480" algn="just">
              <a:lnSpc>
                <a:spcPct val="150000"/>
              </a:lnSpc>
              <a:spcAft>
                <a:spcPts val="0"/>
              </a:spcAft>
            </a:pPr>
            <a:r>
              <a:rPr lang="en-US" sz="3200" b="1">
                <a:latin typeface="Times New Roman" panose="02020603050405020304" pitchFamily="18" charset="0"/>
                <a:ea typeface="Times New Roman" panose="02020603050405020304" pitchFamily="18" charset="0"/>
                <a:cs typeface="Times New Roman" panose="02020603050405020304" pitchFamily="18" charset="0"/>
              </a:rPr>
              <a:t>Câu 7. </a:t>
            </a: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Dòng nào sau đây khái quát không đúng về số phận, con người Nguyễn Trãi?</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Đắc chí bao nhiêu thì bất đắc chí bấy nhiêu.</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 Đắc chí nhiều mà bất đắc chí cũng nhiều.</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 Vừa đắc chí vừa bất đắc chí.</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D. Bất đắc chí nhiều hơn đắc chí.</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185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729019" y="4899899"/>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750627" y="961612"/>
            <a:ext cx="11236657" cy="5016758"/>
          </a:xfrm>
          <a:prstGeom prst="rect">
            <a:avLst/>
          </a:prstGeom>
        </p:spPr>
        <p:txBody>
          <a:bodyPr wrap="square">
            <a:spAutoFit/>
          </a:bodyPr>
          <a:lstStyle/>
          <a:p>
            <a:pPr marL="30480" marR="30480" algn="just">
              <a:spcAft>
                <a:spcPts val="0"/>
              </a:spcAft>
            </a:pPr>
            <a:r>
              <a:rPr lang="en-US" sz="3200" b="1">
                <a:latin typeface="Times New Roman" panose="02020603050405020304" pitchFamily="18" charset="0"/>
                <a:ea typeface="Times New Roman" panose="02020603050405020304" pitchFamily="18" charset="0"/>
                <a:cs typeface="Times New Roman" panose="02020603050405020304" pitchFamily="18" charset="0"/>
              </a:rPr>
              <a:t>Câu 8. </a:t>
            </a: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Lí do trực tiếp làm cho Nguyễn Trãi phải cáo quan về ở ẩn và chịu oan sai, không thực hiện được hoài bão của mình là gì?</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Vì chế độ quân chủ không dung nạp được những người sống quá nhân nghĩa và ngay thẳng như Nguyễn Trãi.</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 Vì cuộc đời của người anh hùng thời nào cũng thường phải chịu nhiều thử thách và lắm bi kịch.</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 Vì tài năng, nhân cách của Nguyễn Trãi vượt quá khuôn khổ xã hội và chế độ quân chủ thường thù nghịch với người tài.</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spcAft>
                <a:spcPts val="0"/>
              </a:spcAft>
              <a:tabLst>
                <a:tab pos="2347913" algn="l"/>
              </a:tabLst>
            </a:pPr>
            <a:r>
              <a:rPr lang="en-US" sz="3200">
                <a:latin typeface="Times New Roman" panose="02020603050405020304" pitchFamily="18" charset="0"/>
                <a:ea typeface="Times New Roman" panose="02020603050405020304" pitchFamily="18" charset="0"/>
                <a:cs typeface="Times New Roman" panose="02020603050405020304" pitchFamily="18" charset="0"/>
              </a:rPr>
              <a:t>D. Vì bọn triều thần gian nịnh đố kị, ghen ghét tài năng, nhân cách của Nguyễn Trãi, đã tìm mọi cách để gièm pha giá họa cho ông.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0287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736978" y="4818012"/>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791569" y="996287"/>
            <a:ext cx="11236657" cy="5262979"/>
          </a:xfrm>
          <a:prstGeom prst="rect">
            <a:avLst/>
          </a:prstGeom>
        </p:spPr>
        <p:txBody>
          <a:bodyPr wrap="square">
            <a:spAutoFit/>
          </a:bodyPr>
          <a:lstStyle/>
          <a:p>
            <a:pPr marL="30480" marR="30480" algn="just">
              <a:lnSpc>
                <a:spcPct val="150000"/>
              </a:lnSpc>
              <a:spcAft>
                <a:spcPts val="0"/>
              </a:spcAft>
            </a:pPr>
            <a:r>
              <a:rPr lang="en-US" sz="3200" b="1">
                <a:latin typeface="Times New Roman" panose="02020603050405020304" pitchFamily="18" charset="0"/>
                <a:ea typeface="Times New Roman" panose="02020603050405020304" pitchFamily="18" charset="0"/>
                <a:cs typeface="Times New Roman" panose="02020603050405020304" pitchFamily="18" charset="0"/>
              </a:rPr>
              <a:t>Câu 9. </a:t>
            </a: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Nhận xét nào không</a:t>
            </a:r>
            <a:r>
              <a:rPr lang="en-US" sz="32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đúng về Nguyễn Trãi?</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Là một bậc đại anh hùng dân tộc.</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 Là một nhân vật toàn tài hiếm có.</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 Là người đã được UNESCO công nhận là danh nhân văn hoá thế giới.</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D. Là một nhà văn có nhiều tác phẩm được dịch ra tiếng nước ngoài.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9414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2220" y="1020142"/>
            <a:ext cx="11200264" cy="5693866"/>
          </a:xfrm>
          <a:prstGeom prst="rect">
            <a:avLst/>
          </a:prstGeom>
        </p:spPr>
        <p:txBody>
          <a:bodyPr wrap="square">
            <a:spAutoFit/>
          </a:bodyPr>
          <a:lstStyle/>
          <a:p>
            <a:pPr indent="457200" algn="just">
              <a:spcAft>
                <a:spcPts val="0"/>
              </a:spcAft>
            </a:pPr>
            <a:r>
              <a:rPr lang="en-US" sz="2800"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Nguyễn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Trãi (1380 – 1442) hiệu Ức Trai, quê Chi Ngại (Chí Linh, Hải Dương), sau dời về Nhị Khê (Thường Tín, Hà Tây). Cha là Nguyễn Phi Khanh, mẹ Trần Thị Thái con Trần Nguyên Đán – một quý tộc đời Trần. Xuất thân trong một gia đình có truyền thống yêu nước, lớn lên mang mối nợ nước thù nhà khôn xiết, khắc sâu lời cha dặn nuôi chí lớn trả thù nhà, ông tìm giúp Lê Lợi hoạch định đường lối, chính sách, chiến lược sách lược khởi nghĩa chống quân Minh xâm lược, góp công lớn trong việc trong chiến thắng chung của dân tộc. Sau khởi nghĩa Lam Sơn thắng lợi, Nguyễn Trãi hy vọng sẽ cùng triều đình nhà Lê thực hiện một đường lối chính trị nhân nghĩa nhằm làm cho dân giàu nước mạnh: “Việc nhân nghĩa cốt ở yên dân; Quân điếu phạt trước lo trừ bạo”. Thế nhưng, ông lại rơi vào bi kịch, triều đình bị quần thần thao túng, những bề tôi trung lương như Nguyễn Trãi bị giết hoặc bị dồn vào con đường cô độc.</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673289" y="319501"/>
            <a:ext cx="3182538" cy="523220"/>
          </a:xfrm>
          <a:prstGeom prst="rect">
            <a:avLst/>
          </a:prstGeom>
        </p:spPr>
        <p:txBody>
          <a:bodyPr wrap="none">
            <a:spAutoFit/>
          </a:bodyPr>
          <a:lstStyle/>
          <a:p>
            <a:pPr marR="30480" algn="just">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II. ĐỌC VĂN BẢN</a:t>
            </a:r>
            <a:endParaRPr lang="en-US" sz="280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11124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2596" y="888159"/>
            <a:ext cx="10517875" cy="5193858"/>
          </a:xfrm>
          <a:prstGeom prst="rect">
            <a:avLst/>
          </a:prstGeom>
        </p:spPr>
        <p:txBody>
          <a:bodyPr wrap="square">
            <a:spAutoFit/>
          </a:bodyPr>
          <a:lstStyle/>
          <a:p>
            <a:pPr indent="457200" algn="just">
              <a:lnSpc>
                <a:spcPct val="150000"/>
              </a:lnSpc>
              <a:spcAft>
                <a:spcPts val="0"/>
              </a:spcAft>
            </a:pP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“Hư danh thực họa thù kham tiếu, Chúng bang cô trung tuyệt khả liên”. Nguyễn Trãi bị nghi oan, sau đó được thả ra nhưng không còn được tin dùng như trước. Thời thế ép buộc con người “ưu thời ái quốc ấy” phải về ở ẩn ở Côn Sơn. Thời gian này tuy mang nỗi buồn cô đơn, chỉ biết chia sẻ với cây cỏ thiên nhiên, ông vẫn canh cánh một nỗi niềm lo cho dân cho nước: “Bui một tấm lòng ưu ái cũ; Đêm ngày cuồn cuộn nước triều đông”, hơn hết là ước mong có được tiếng đàn vua Thuấn để “dân giàu đủ khắp đòi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7069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8948" y="1217222"/>
            <a:ext cx="10599761" cy="4547527"/>
          </a:xfrm>
          <a:prstGeom prst="rect">
            <a:avLst/>
          </a:prstGeom>
        </p:spPr>
        <p:txBody>
          <a:bodyPr wrap="square">
            <a:spAutoFit/>
          </a:bodyPr>
          <a:lstStyle/>
          <a:p>
            <a:pPr indent="457200" algn="just">
              <a:lnSpc>
                <a:spcPct val="150000"/>
              </a:lnSpc>
              <a:spcAft>
                <a:spcPts val="0"/>
              </a:spcAft>
            </a:pP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Nhân nghĩa theo quan điểm Nguyễn Trãi là một tư tưởng, tư tưởng vì dân và an dân, nhân nghĩa chính là yêu nước thương dân, là đánh giặc cứu nước cứu dân, là đấu tranh để cho dân tộc Việt Nam tồn tại và phát triển, và hơn nữa là xây dựng một đất nước thái bình, nhân dân có cuộc sống phồn vinh tươi đẹp, muốn như vậy phải dựa vào sức mạnh của dân đó “là cầu hiền tài”. Đó là tư tưởng cao đẹp xuyên suốt cuộc đời của ông và sức sống của nó vẫn vang mãi đến muôn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đời</a:t>
            </a:r>
            <a:r>
              <a:rPr lang="en-US" sz="2800"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63595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4274" y="166765"/>
            <a:ext cx="10781731" cy="6555641"/>
          </a:xfrm>
          <a:prstGeom prst="rect">
            <a:avLst/>
          </a:prstGeom>
        </p:spPr>
        <p:txBody>
          <a:bodyPr wrap="square">
            <a:spAutoFit/>
          </a:bodyPr>
          <a:lstStyle/>
          <a:p>
            <a:pPr indent="457200" algn="just">
              <a:lnSpc>
                <a:spcPct val="150000"/>
              </a:lnSpc>
              <a:spcAft>
                <a:spcPts val="0"/>
              </a:spcAft>
            </a:pP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 tưởng lớn về lý tưởng nhân nghĩa của Nguyễn Trãi càng lấp lánh hơn bởi một tâm hồn nhạy cảm giàu chất thơ, một tâm hồn yêu nước thương dân, một tâm hồn nhạy cảm lãng mạn đa tình, biết nâng niu, trân trọng, bảo vệ cái đẹp. Chất sâu lắng nhất kết tinh trong ông mà chúng ta có thể cảm nhận được đó là tấm lòng luôn hướng về con người với tất cả niềm thương yêu trân trọng nhất. Ông yêu thích vẻ đẹp thiên nhiên bằng một tâm hồn thanh cao, tinh tế, một thái độ trân trọng đối với những giá trị văn hóa tinh thần của dân tộc: “Ao cạn vớt bèo cấy muống; Trì thanh phát cỏ ương sen” hay “Hái cúc ương lan hương bén áo; Tìm mai đạp nguyệt tuyết xâm khăn”.</a:t>
            </a:r>
            <a:endParaRPr lang="en-US" sz="280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22174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3162262" y="2094255"/>
            <a:ext cx="5855321" cy="83099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BÁO CÁO SẢN PHẨM DỰ ÁN HỌC TẬP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NHÓM 1</a:t>
            </a: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5" name="Rounded Rectangular Callout 14"/>
          <p:cNvSpPr/>
          <p:nvPr/>
        </p:nvSpPr>
        <p:spPr>
          <a:xfrm>
            <a:off x="5438563" y="3211518"/>
            <a:ext cx="5166361" cy="1951226"/>
          </a:xfrm>
          <a:prstGeom prst="wedgeRoundRectCallout">
            <a:avLst>
              <a:gd name="adj1" fmla="val -59159"/>
              <a:gd name="adj2" fmla="val 85970"/>
              <a:gd name="adj3" fmla="val 16667"/>
            </a:avLst>
          </a:prstGeom>
          <a:ln w="28575"/>
          <a:scene3d>
            <a:camera prst="orthographicFront"/>
            <a:lightRig rig="threePt" dir="t"/>
          </a:scene3d>
          <a:sp3d>
            <a:bevelT w="139700" prst="cross"/>
          </a:sp3d>
        </p:spPr>
        <p:style>
          <a:lnRef idx="2">
            <a:schemeClr val="accent2"/>
          </a:lnRef>
          <a:fillRef idx="1">
            <a:schemeClr val="lt1"/>
          </a:fillRef>
          <a:effectRef idx="0">
            <a:schemeClr val="accent2"/>
          </a:effectRef>
          <a:fontRef idx="minor">
            <a:schemeClr val="dk1"/>
          </a:fontRef>
        </p:style>
        <p:txBody>
          <a:bodyPr rtlCol="0" anchor="ctr"/>
          <a:lstStyle/>
          <a:p>
            <a:pPr marL="0" marR="0" lvl="0" indent="0" algn="l" defTabSz="914400" rtl="0" eaLnBrk="1" fontAlgn="auto" latinLnBrk="0" hangingPunct="1">
              <a:lnSpc>
                <a:spcPct val="115000"/>
              </a:lnSpc>
              <a:spcBef>
                <a:spcPts val="0"/>
              </a:spcBef>
              <a:spcAft>
                <a:spcPts val="0"/>
              </a:spcAft>
              <a:buClrTx/>
              <a:buSzTx/>
              <a:buFontTx/>
              <a:buNone/>
              <a:tabLst>
                <a:tab pos="400050" algn="l"/>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6" name="Picture 15"/>
          <p:cNvPicPr>
            <a:picLocks noChangeAspect="1"/>
          </p:cNvPicPr>
          <p:nvPr/>
        </p:nvPicPr>
        <p:blipFill>
          <a:blip r:embed="rId2"/>
          <a:stretch>
            <a:fillRect/>
          </a:stretch>
        </p:blipFill>
        <p:spPr>
          <a:xfrm>
            <a:off x="2006220" y="3211518"/>
            <a:ext cx="2819491" cy="2820791"/>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2" name="Rectangle 1"/>
          <p:cNvSpPr/>
          <p:nvPr/>
        </p:nvSpPr>
        <p:spPr>
          <a:xfrm>
            <a:off x="5500046" y="3176509"/>
            <a:ext cx="5050285" cy="2031325"/>
          </a:xfrm>
          <a:prstGeom prst="rect">
            <a:avLst/>
          </a:prstGeom>
        </p:spPr>
        <p:txBody>
          <a:bodyPr wrap="square">
            <a:spAutoFit/>
          </a:bodyPr>
          <a:lstStyle/>
          <a:p>
            <a:pPr lvl="0" algn="just">
              <a:lnSpc>
                <a:spcPct val="150000"/>
              </a:lnSpc>
            </a:pPr>
            <a:r>
              <a:rPr lang="en-US" sz="2800">
                <a:solidFill>
                  <a:srgbClr val="0D0D0D"/>
                </a:solidFill>
                <a:latin typeface="Times New Roman" panose="02020603050405020304" pitchFamily="18" charset="0"/>
                <a:ea typeface="Times New Roman" panose="02020603050405020304" pitchFamily="18" charset="0"/>
              </a:rPr>
              <a:t>V</a:t>
            </a:r>
            <a:r>
              <a:rPr lang="en-US" sz="2800" smtClean="0">
                <a:solidFill>
                  <a:srgbClr val="0D0D0D"/>
                </a:solidFill>
                <a:latin typeface="Times New Roman" panose="02020603050405020304" pitchFamily="18" charset="0"/>
                <a:ea typeface="Times New Roman" panose="02020603050405020304" pitchFamily="18" charset="0"/>
              </a:rPr>
              <a:t>ideo </a:t>
            </a:r>
            <a:r>
              <a:rPr lang="en-US" sz="2800">
                <a:solidFill>
                  <a:srgbClr val="0D0D0D"/>
                </a:solidFill>
                <a:latin typeface="Times New Roman" panose="02020603050405020304" pitchFamily="18" charset="0"/>
                <a:ea typeface="Times New Roman" panose="02020603050405020304" pitchFamily="18" charset="0"/>
              </a:rPr>
              <a:t>giới thiệu các nét chính về cuộc đời và sự nghiệp của Nguyễn Trãi.</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0" y="300250"/>
            <a:ext cx="12192000" cy="1381917"/>
          </a:xfrm>
          <a:prstGeom prst="rect">
            <a:avLst/>
          </a:prstGeom>
        </p:spPr>
        <p:txBody>
          <a:bodyPr wrap="square">
            <a:spAutoFit/>
          </a:bodyPr>
          <a:lstStyle/>
          <a:p>
            <a:pPr algn="ctr">
              <a:lnSpc>
                <a:spcPct val="150000"/>
              </a:lnSpc>
            </a:pPr>
            <a:r>
              <a:rPr lang="en-US" sz="2800" b="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ÔN TẬP</a:t>
            </a:r>
          </a:p>
          <a:p>
            <a:pPr lvl="0" algn="ctr">
              <a:lnSpc>
                <a:spcPct val="115000"/>
              </a:lnSpc>
              <a:spcBef>
                <a:spcPts val="600"/>
              </a:spcBef>
              <a:spcAft>
                <a:spcPts val="600"/>
              </a:spcAft>
            </a:pPr>
            <a:r>
              <a:rPr lang="en-US" sz="2800" b="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NGUYỄN TRÃI “DÀNH CÒN ĐỂ TRỢ DÂN NÀY”</a:t>
            </a:r>
            <a:endParaRPr lang="en-US" sz="320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612050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6979" y="1569492"/>
            <a:ext cx="10754436" cy="4269887"/>
          </a:xfrm>
          <a:prstGeom prst="rect">
            <a:avLst/>
          </a:prstGeom>
        </p:spPr>
        <p:txBody>
          <a:bodyPr wrap="square">
            <a:spAutoFit/>
          </a:bodyPr>
          <a:lstStyle/>
          <a:p>
            <a:pPr indent="457200" algn="just">
              <a:lnSpc>
                <a:spcPct val="200000"/>
              </a:lnSpc>
              <a:spcAft>
                <a:spcPts val="0"/>
              </a:spcAft>
            </a:pP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 cuộc đời sống giản dị trong sạch “Khó khăn phải đạo cháo càng ngon”, “Cơm ăn chẳng quản dưa muối; Áo mặc nài chi gấm thêu”. Tâm hồn của Nguyễn Trãi mãi là ngôi sao sáng mà vua Lê Thánh Tông đã ca ngợi “Ức Trai tâm thượng quang Khuê tảo”.</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200000"/>
              </a:lnSpc>
              <a:spcAft>
                <a:spcPts val="0"/>
              </a:spcAft>
            </a:pPr>
            <a:r>
              <a:rPr lang="en-US" sz="2800" b="1"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Thiên Hà</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07405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641446" y="2944885"/>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736978" y="1296537"/>
            <a:ext cx="11236657" cy="4524315"/>
          </a:xfrm>
          <a:prstGeom prst="rect">
            <a:avLst/>
          </a:prstGeom>
        </p:spPr>
        <p:txBody>
          <a:bodyPr wrap="square">
            <a:spAutoFit/>
          </a:bodyPr>
          <a:lstStyle/>
          <a:p>
            <a:pPr algn="just">
              <a:lnSpc>
                <a:spcPct val="150000"/>
              </a:lnSpc>
              <a:spcAft>
                <a:spcPts val="0"/>
              </a:spcAft>
            </a:pPr>
            <a:r>
              <a:rPr lang="en-US" sz="32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1. </a:t>
            </a: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Vị vua nào đã ban tặng cho Nguyễn Trãi những lời ca ngợi “Ức Trai tâm thượng quang Khuê tảo”?</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lphaUcPeriod"/>
            </a:pPr>
            <a:r>
              <a:rPr lang="en-US" sz="3200">
                <a:latin typeface="Times New Roman" panose="02020603050405020304" pitchFamily="18" charset="0"/>
                <a:ea typeface="Times New Roman" panose="02020603050405020304" pitchFamily="18" charset="0"/>
                <a:cs typeface="Times New Roman" panose="02020603050405020304" pitchFamily="18" charset="0"/>
              </a:rPr>
              <a:t>Lê Thánh Tông</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spcAft>
                <a:spcPts val="0"/>
              </a:spcAft>
              <a:buFont typeface="+mj-lt"/>
              <a:buAutoNum type="alphaUcPeriod"/>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Lê AnhTông</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spcAft>
                <a:spcPts val="0"/>
              </a:spcAft>
              <a:buFont typeface="+mj-lt"/>
              <a:buAutoNum type="alphaUcPeriod"/>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Trần Thánh Tông</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spcAft>
                <a:spcPts val="0"/>
              </a:spcAft>
              <a:buFont typeface="+mj-lt"/>
              <a:buAutoNum type="alphaUcPeriod"/>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Trần Nhân Tông</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Rectangle 1"/>
          <p:cNvSpPr/>
          <p:nvPr/>
        </p:nvSpPr>
        <p:spPr>
          <a:xfrm>
            <a:off x="483771" y="510571"/>
            <a:ext cx="4567276" cy="523220"/>
          </a:xfrm>
          <a:prstGeom prst="rect">
            <a:avLst/>
          </a:prstGeom>
        </p:spPr>
        <p:txBody>
          <a:bodyPr wrap="non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Lựa chọn đáp án đúng nhất:</a:t>
            </a:r>
            <a:endParaRPr kumimoji="0" lang="en-US" sz="2800" b="0" i="0" u="none" strike="noStrike" kern="1200" cap="none" spc="0" normalizeH="0" baseline="0" noProof="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8693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1000"/>
                                        <p:tgtEl>
                                          <p:spTgt spid="6">
                                            <p:txEl>
                                              <p:pRg st="0" end="0"/>
                                            </p:txEl>
                                          </p:spTgt>
                                        </p:tgtEl>
                                      </p:cBhvr>
                                    </p:animEffect>
                                    <p:anim calcmode="lin" valueType="num">
                                      <p:cBhvr>
                                        <p:cTn id="13"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Effect transition="in" filter="fade">
                                      <p:cBhvr>
                                        <p:cTn id="19" dur="1000"/>
                                        <p:tgtEl>
                                          <p:spTgt spid="6">
                                            <p:txEl>
                                              <p:pRg st="1" end="1"/>
                                            </p:txEl>
                                          </p:spTgt>
                                        </p:tgtEl>
                                      </p:cBhvr>
                                    </p:animEffect>
                                    <p:anim calcmode="lin" valueType="num">
                                      <p:cBhvr>
                                        <p:cTn id="20"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6">
                                            <p:txEl>
                                              <p:pRg st="2" end="2"/>
                                            </p:txEl>
                                          </p:spTgt>
                                        </p:tgtEl>
                                        <p:attrNameLst>
                                          <p:attrName>style.visibility</p:attrName>
                                        </p:attrNameLst>
                                      </p:cBhvr>
                                      <p:to>
                                        <p:strVal val="visible"/>
                                      </p:to>
                                    </p:set>
                                    <p:animEffect transition="in" filter="fade">
                                      <p:cBhvr>
                                        <p:cTn id="26" dur="1000"/>
                                        <p:tgtEl>
                                          <p:spTgt spid="6">
                                            <p:txEl>
                                              <p:pRg st="2" end="2"/>
                                            </p:txEl>
                                          </p:spTgt>
                                        </p:tgtEl>
                                      </p:cBhvr>
                                    </p:animEffect>
                                    <p:anim calcmode="lin" valueType="num">
                                      <p:cBhvr>
                                        <p:cTn id="27"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6">
                                            <p:txEl>
                                              <p:pRg st="3" end="3"/>
                                            </p:txEl>
                                          </p:spTgt>
                                        </p:tgtEl>
                                        <p:attrNameLst>
                                          <p:attrName>style.visibility</p:attrName>
                                        </p:attrNameLst>
                                      </p:cBhvr>
                                      <p:to>
                                        <p:strVal val="visible"/>
                                      </p:to>
                                    </p:set>
                                    <p:animEffect transition="in" filter="fade">
                                      <p:cBhvr>
                                        <p:cTn id="33" dur="1000"/>
                                        <p:tgtEl>
                                          <p:spTgt spid="6">
                                            <p:txEl>
                                              <p:pRg st="3" end="3"/>
                                            </p:txEl>
                                          </p:spTgt>
                                        </p:tgtEl>
                                      </p:cBhvr>
                                    </p:animEffect>
                                    <p:anim calcmode="lin" valueType="num">
                                      <p:cBhvr>
                                        <p:cTn id="34"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6">
                                            <p:txEl>
                                              <p:pRg st="4" end="4"/>
                                            </p:txEl>
                                          </p:spTgt>
                                        </p:tgtEl>
                                        <p:attrNameLst>
                                          <p:attrName>style.visibility</p:attrName>
                                        </p:attrNameLst>
                                      </p:cBhvr>
                                      <p:to>
                                        <p:strVal val="visible"/>
                                      </p:to>
                                    </p:set>
                                    <p:animEffect transition="in" filter="fade">
                                      <p:cBhvr>
                                        <p:cTn id="40" dur="1000"/>
                                        <p:tgtEl>
                                          <p:spTgt spid="6">
                                            <p:txEl>
                                              <p:pRg st="4" end="4"/>
                                            </p:txEl>
                                          </p:spTgt>
                                        </p:tgtEl>
                                      </p:cBhvr>
                                    </p:animEffect>
                                    <p:anim calcmode="lin" valueType="num">
                                      <p:cBhvr>
                                        <p:cTn id="41"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fade">
                                      <p:cBhvr>
                                        <p:cTn id="47" dur="1000"/>
                                        <p:tgtEl>
                                          <p:spTgt spid="7"/>
                                        </p:tgtEl>
                                      </p:cBhvr>
                                    </p:animEffect>
                                    <p:anim calcmode="lin" valueType="num">
                                      <p:cBhvr>
                                        <p:cTn id="48" dur="1000" fill="hold"/>
                                        <p:tgtEl>
                                          <p:spTgt spid="7"/>
                                        </p:tgtEl>
                                        <p:attrNameLst>
                                          <p:attrName>ppt_x</p:attrName>
                                        </p:attrNameLst>
                                      </p:cBhvr>
                                      <p:tavLst>
                                        <p:tav tm="0">
                                          <p:val>
                                            <p:strVal val="#ppt_x"/>
                                          </p:val>
                                        </p:tav>
                                        <p:tav tm="100000">
                                          <p:val>
                                            <p:strVal val="#ppt_x"/>
                                          </p:val>
                                        </p:tav>
                                      </p:tavLst>
                                    </p:anim>
                                    <p:anim calcmode="lin" valueType="num">
                                      <p:cBhvr>
                                        <p:cTn id="4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696034" y="1801858"/>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791570" y="996287"/>
            <a:ext cx="10672550" cy="3970318"/>
          </a:xfrm>
          <a:prstGeom prst="rect">
            <a:avLst/>
          </a:prstGeom>
        </p:spPr>
        <p:txBody>
          <a:bodyPr wrap="square">
            <a:spAutoFit/>
          </a:bodyPr>
          <a:lstStyle/>
          <a:p>
            <a:pPr algn="just">
              <a:lnSpc>
                <a:spcPct val="150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2.</a:t>
            </a:r>
            <a:r>
              <a:rPr lang="en-US" sz="2800">
                <a:latin typeface="Times New Roman" panose="02020603050405020304" pitchFamily="18" charset="0"/>
                <a:ea typeface="Times New Roman" panose="02020603050405020304" pitchFamily="18" charset="0"/>
                <a:cs typeface="Times New Roman" panose="02020603050405020304" pitchFamily="18" charset="0"/>
              </a:rPr>
              <a:t> Nhân nghĩa với Nguyễn Trãi:</a:t>
            </a:r>
            <a:endParaRPr lang="en-US" sz="2800">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spcAft>
                <a:spcPts val="0"/>
              </a:spcAft>
              <a:buSzPts val="850"/>
            </a:pP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A. Là </a:t>
            </a:r>
            <a:r>
              <a:rPr lang="en-US" sz="2800">
                <a:latin typeface="Times New Roman" panose="02020603050405020304" pitchFamily="18" charset="0"/>
                <a:ea typeface="Times New Roman" panose="02020603050405020304" pitchFamily="18" charset="0"/>
                <a:cs typeface="Times New Roman" panose="02020603050405020304" pitchFamily="18" charset="0"/>
              </a:rPr>
              <a:t>vì dân và an dân, là yêu nước thương dân, là đánh giặc cứu nước cứu dân</a:t>
            </a:r>
            <a:endParaRPr lang="en-US" sz="2800">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50000"/>
              </a:lnSpc>
              <a:spcAft>
                <a:spcPts val="0"/>
              </a:spcAft>
              <a:buSzPts val="850"/>
            </a:pP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 Là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làm việc nghĩa</a:t>
            </a:r>
            <a:endParaRPr lang="en-US" sz="2800">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50000"/>
              </a:lnSpc>
              <a:spcAft>
                <a:spcPts val="0"/>
              </a:spcAft>
              <a:buSzPts val="850"/>
            </a:pP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 Là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thực hiện chí lớn cứu nước, giúp đời</a:t>
            </a:r>
            <a:endParaRPr lang="en-US" sz="2800">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50000"/>
              </a:lnSpc>
              <a:spcAft>
                <a:spcPts val="0"/>
              </a:spcAft>
              <a:buSzPts val="850"/>
            </a:pP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D. Là </a:t>
            </a:r>
            <a:r>
              <a:rPr lang="en-US" sz="2800">
                <a:latin typeface="Times New Roman" panose="02020603050405020304" pitchFamily="18" charset="0"/>
                <a:ea typeface="Times New Roman" panose="02020603050405020304" pitchFamily="18" charset="0"/>
                <a:cs typeface="Times New Roman" panose="02020603050405020304" pitchFamily="18" charset="0"/>
              </a:rPr>
              <a:t>đấu tranh vì công bằng, công lí</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7071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682386" y="4818013"/>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791569" y="996287"/>
            <a:ext cx="11236657" cy="4445384"/>
          </a:xfrm>
          <a:prstGeom prst="rect">
            <a:avLst/>
          </a:prstGeom>
        </p:spPr>
        <p:txBody>
          <a:bodyPr wrap="square">
            <a:spAutoFit/>
          </a:bodyPr>
          <a:lstStyle/>
          <a:p>
            <a:pPr algn="just">
              <a:lnSpc>
                <a:spcPct val="150000"/>
              </a:lnSpc>
              <a:spcAft>
                <a:spcPts val="0"/>
              </a:spcAft>
            </a:pPr>
            <a:r>
              <a:rPr lang="en-US" sz="3200" b="1">
                <a:latin typeface="Times New Roman" panose="02020603050405020304" pitchFamily="18" charset="0"/>
                <a:ea typeface="Times New Roman" panose="02020603050405020304" pitchFamily="18" charset="0"/>
                <a:cs typeface="Times New Roman" panose="02020603050405020304" pitchFamily="18" charset="0"/>
              </a:rPr>
              <a:t>Câu 3. </a:t>
            </a:r>
            <a:r>
              <a:rPr lang="en-US" sz="3200">
                <a:latin typeface="Times New Roman" panose="02020603050405020304" pitchFamily="18" charset="0"/>
                <a:ea typeface="Times New Roman" panose="02020603050405020304" pitchFamily="18" charset="0"/>
                <a:cs typeface="Times New Roman" panose="02020603050405020304" pitchFamily="18" charset="0"/>
              </a:rPr>
              <a:t>Để có thể thực hiện tư tưởng nhân nghĩa, Nguyễn Trãi cho rằng phải dựa vào:</a:t>
            </a:r>
            <a:endParaRPr lang="en-US" sz="320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lphaUcPeriod"/>
            </a:pPr>
            <a:r>
              <a:rPr lang="en-US" sz="3200">
                <a:latin typeface="Times New Roman" panose="02020603050405020304" pitchFamily="18" charset="0"/>
                <a:ea typeface="Times New Roman" panose="02020603050405020304" pitchFamily="18" charset="0"/>
                <a:cs typeface="Times New Roman" panose="02020603050405020304" pitchFamily="18" charset="0"/>
              </a:rPr>
              <a:t>Thế lực của vua</a:t>
            </a:r>
            <a:endParaRPr lang="en-US" sz="320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spcAft>
                <a:spcPts val="0"/>
              </a:spcAft>
              <a:buFont typeface="+mj-lt"/>
              <a:buAutoNum type="alphaUcPeriod"/>
            </a:pPr>
            <a:r>
              <a:rPr lang="en-US" sz="3200">
                <a:latin typeface="Times New Roman" panose="02020603050405020304" pitchFamily="18" charset="0"/>
                <a:ea typeface="Times New Roman" panose="02020603050405020304" pitchFamily="18" charset="0"/>
                <a:cs typeface="Times New Roman" panose="02020603050405020304" pitchFamily="18" charset="0"/>
              </a:rPr>
              <a:t>Những bậc đại trượng phu</a:t>
            </a:r>
            <a:endParaRPr lang="en-US" sz="320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spcAft>
                <a:spcPts val="0"/>
              </a:spcAft>
              <a:buFont typeface="+mj-lt"/>
              <a:buAutoNum type="alphaUcPeriod"/>
            </a:pPr>
            <a:r>
              <a:rPr lang="en-US" sz="3200">
                <a:latin typeface="Times New Roman" panose="02020603050405020304" pitchFamily="18" charset="0"/>
                <a:ea typeface="Times New Roman" panose="02020603050405020304" pitchFamily="18" charset="0"/>
                <a:cs typeface="Times New Roman" panose="02020603050405020304" pitchFamily="18" charset="0"/>
              </a:rPr>
              <a:t>Sức mình là chính</a:t>
            </a:r>
            <a:endParaRPr lang="en-US" sz="320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spcAft>
                <a:spcPts val="0"/>
              </a:spcAft>
              <a:buFont typeface="+mj-lt"/>
              <a:buAutoNum type="alphaUcPeriod"/>
            </a:pPr>
            <a:r>
              <a:rPr lang="en-US" sz="3200">
                <a:latin typeface="Times New Roman" panose="02020603050405020304" pitchFamily="18" charset="0"/>
                <a:ea typeface="Times New Roman" panose="02020603050405020304" pitchFamily="18" charset="0"/>
                <a:cs typeface="Times New Roman" panose="02020603050405020304" pitchFamily="18" charset="0"/>
              </a:rPr>
              <a:t>Sức mạnh của dân đó là “cầu hiền tài”</a:t>
            </a:r>
            <a:endParaRPr lang="en-US" sz="32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1955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696034" y="1938335"/>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791569" y="996287"/>
            <a:ext cx="11236657" cy="5262979"/>
          </a:xfrm>
          <a:prstGeom prst="rect">
            <a:avLst/>
          </a:prstGeom>
        </p:spPr>
        <p:txBody>
          <a:bodyPr wrap="square">
            <a:spAutoFit/>
          </a:bodyPr>
          <a:lstStyle/>
          <a:p>
            <a:pPr algn="just">
              <a:lnSpc>
                <a:spcPct val="150000"/>
              </a:lnSpc>
              <a:spcAft>
                <a:spcPts val="0"/>
              </a:spcAft>
            </a:pPr>
            <a:r>
              <a:rPr lang="en-US" sz="3200" b="1">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Câu 4. </a:t>
            </a:r>
            <a:r>
              <a:rPr lang="en-US" sz="3200">
                <a:latin typeface="Times New Roman" panose="02020603050405020304" pitchFamily="18" charset="0"/>
                <a:ea typeface="Times New Roman" panose="02020603050405020304" pitchFamily="18" charset="0"/>
                <a:cs typeface="Times New Roman" panose="02020603050405020304" pitchFamily="18" charset="0"/>
              </a:rPr>
              <a:t>Vẻ đẹp tâm hồn Nguyễn Trãi là vẻ đẹp của:</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lphaUcPeriod"/>
            </a:pPr>
            <a:r>
              <a:rPr lang="en-US" sz="3200">
                <a:latin typeface="Times New Roman" panose="02020603050405020304" pitchFamily="18" charset="0"/>
                <a:ea typeface="Times New Roman" panose="02020603050405020304" pitchFamily="18" charset="0"/>
                <a:cs typeface="Times New Roman" panose="02020603050405020304" pitchFamily="18" charset="0"/>
              </a:rPr>
              <a:t>Một tâm hồn nhạy cảm giàu chất thơ, một tâm hồn yêu nước thương dân, một tâm hồn nhạy cảm lãng mạn đa tình, biết nâng niu, trân trọng, bảo vệ cái đẹp</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spcAft>
                <a:spcPts val="0"/>
              </a:spcAft>
              <a:buFont typeface="+mj-lt"/>
              <a:buAutoNum type="alphaUcPeriod"/>
            </a:pPr>
            <a:r>
              <a:rPr lang="en-US" sz="3200">
                <a:latin typeface="Times New Roman" panose="02020603050405020304" pitchFamily="18" charset="0"/>
                <a:ea typeface="Times New Roman" panose="02020603050405020304" pitchFamily="18" charset="0"/>
                <a:cs typeface="Times New Roman" panose="02020603050405020304" pitchFamily="18" charset="0"/>
              </a:rPr>
              <a:t>Một tâm hồn trí tuệ, hài hước</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spcAft>
                <a:spcPts val="0"/>
              </a:spcAft>
              <a:buFont typeface="+mj-lt"/>
              <a:buAutoNum type="alphaUcPeriod"/>
            </a:pPr>
            <a:r>
              <a:rPr lang="en-US" sz="3200">
                <a:latin typeface="Times New Roman" panose="02020603050405020304" pitchFamily="18" charset="0"/>
                <a:ea typeface="Times New Roman" panose="02020603050405020304" pitchFamily="18" charset="0"/>
                <a:cs typeface="Times New Roman" panose="02020603050405020304" pitchFamily="18" charset="0"/>
              </a:rPr>
              <a:t>Một tâm hồn đa sầu, đa cảm, đa mang</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spcAft>
                <a:spcPts val="0"/>
              </a:spcAft>
              <a:buFont typeface="+mj-lt"/>
              <a:buAutoNum type="alphaUcPeriod"/>
            </a:pPr>
            <a:r>
              <a:rPr lang="en-US" sz="3200">
                <a:latin typeface="Times New Roman" panose="02020603050405020304" pitchFamily="18" charset="0"/>
                <a:ea typeface="Times New Roman" panose="02020603050405020304" pitchFamily="18" charset="0"/>
                <a:cs typeface="Times New Roman" panose="02020603050405020304" pitchFamily="18" charset="0"/>
              </a:rPr>
              <a:t>Một tâm hồn yếu đuối, mong manh</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326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941696" y="2658283"/>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791569" y="996287"/>
            <a:ext cx="11236657" cy="4524315"/>
          </a:xfrm>
          <a:prstGeom prst="rect">
            <a:avLst/>
          </a:prstGeom>
        </p:spPr>
        <p:txBody>
          <a:bodyPr wrap="square">
            <a:spAutoFit/>
          </a:bodyPr>
          <a:lstStyle/>
          <a:p>
            <a:pPr algn="just">
              <a:lnSpc>
                <a:spcPct val="150000"/>
              </a:lnSpc>
              <a:spcAft>
                <a:spcPts val="0"/>
              </a:spcAft>
            </a:pPr>
            <a:r>
              <a:rPr lang="en-US" sz="3200" b="1">
                <a:latin typeface="Times New Roman" panose="02020603050405020304" pitchFamily="18" charset="0"/>
                <a:ea typeface="Times New Roman" panose="02020603050405020304" pitchFamily="18" charset="0"/>
                <a:cs typeface="Times New Roman" panose="02020603050405020304" pitchFamily="18" charset="0"/>
              </a:rPr>
              <a:t>Câu 5. </a:t>
            </a:r>
            <a:r>
              <a:rPr lang="en-US" sz="3200">
                <a:latin typeface="Times New Roman" panose="02020603050405020304" pitchFamily="18" charset="0"/>
                <a:ea typeface="Times New Roman" panose="02020603050405020304" pitchFamily="18" charset="0"/>
                <a:cs typeface="Times New Roman" panose="02020603050405020304" pitchFamily="18" charset="0"/>
              </a:rPr>
              <a:t>Hai câu thơ “Bui một tấm lòng ưu ái cũ; Đêm ngày cuồn cuộn nước triều đông” thể hiện:</a:t>
            </a:r>
            <a:endParaRPr lang="en-US" sz="2400">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A. canh cánh một nỗi niềm lo cho dân cho nước</a:t>
            </a:r>
            <a:endParaRPr lang="en-US" sz="2400">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B. dâng tràn nỗi nhớ thương quê cũ</a:t>
            </a:r>
            <a:endParaRPr lang="en-US" sz="2400">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C. canh cánh một nỗi đau đời</a:t>
            </a:r>
            <a:endParaRPr lang="en-US" sz="2400">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D. ngập tràn nỗi nhớ cảnh cũ, người xưa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0848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458906" y="2661666"/>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494162" y="996287"/>
            <a:ext cx="11338447" cy="5262979"/>
          </a:xfrm>
          <a:prstGeom prst="rect">
            <a:avLst/>
          </a:prstGeom>
        </p:spPr>
        <p:txBody>
          <a:bodyPr wrap="square">
            <a:spAutoFit/>
          </a:bodyPr>
          <a:lstStyle/>
          <a:p>
            <a:pPr algn="just">
              <a:lnSpc>
                <a:spcPct val="150000"/>
              </a:lnSpc>
              <a:spcAft>
                <a:spcPts val="0"/>
              </a:spcAft>
            </a:pPr>
            <a:r>
              <a:rPr lang="en-US" sz="3200" b="1">
                <a:latin typeface="Times New Roman" panose="02020603050405020304" pitchFamily="18" charset="0"/>
                <a:ea typeface="Times New Roman" panose="02020603050405020304" pitchFamily="18" charset="0"/>
                <a:cs typeface="Times New Roman" panose="02020603050405020304" pitchFamily="18" charset="0"/>
              </a:rPr>
              <a:t>Câu 6. </a:t>
            </a:r>
            <a:r>
              <a:rPr lang="en-US" sz="3200">
                <a:latin typeface="Times New Roman" panose="02020603050405020304" pitchFamily="18" charset="0"/>
                <a:ea typeface="Times New Roman" panose="02020603050405020304" pitchFamily="18" charset="0"/>
                <a:cs typeface="Times New Roman" panose="02020603050405020304" pitchFamily="18" charset="0"/>
              </a:rPr>
              <a:t>Vẻ đẹp tâm hồn Nguyễn Trãi qua những câu thơ“Ao cạn vớt bèo cấy muống; Trì thanh phát cỏ ương sen”</a:t>
            </a:r>
            <a:endParaRPr lang="en-US" sz="2400">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spcAft>
                <a:spcPts val="0"/>
              </a:spcAft>
              <a:buClr>
                <a:srgbClr val="000000"/>
              </a:buClr>
              <a:buSzPts val="1200"/>
            </a:pPr>
            <a:r>
              <a:rPr lang="en-US" sz="3200" smtClean="0">
                <a:latin typeface="Times New Roman" panose="02020603050405020304" pitchFamily="18" charset="0"/>
                <a:ea typeface="Times New Roman" panose="02020603050405020304" pitchFamily="18" charset="0"/>
                <a:cs typeface="Times New Roman" panose="02020603050405020304" pitchFamily="18" charset="0"/>
              </a:rPr>
              <a:t>A. Tâm </a:t>
            </a:r>
            <a:r>
              <a:rPr lang="en-US" sz="3200">
                <a:latin typeface="Times New Roman" panose="02020603050405020304" pitchFamily="18" charset="0"/>
                <a:ea typeface="Times New Roman" panose="02020603050405020304" pitchFamily="18" charset="0"/>
                <a:cs typeface="Times New Roman" panose="02020603050405020304" pitchFamily="18" charset="0"/>
              </a:rPr>
              <a:t>hồn thuần hậu, trong trẻo gắn bó hòa hợp với thiên nhiên thanh sơ, mộc mạc</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50000"/>
              </a:lnSpc>
              <a:spcAft>
                <a:spcPts val="0"/>
              </a:spcAft>
              <a:buClr>
                <a:srgbClr val="000000"/>
              </a:buClr>
              <a:buSzPts val="1200"/>
            </a:pPr>
            <a:r>
              <a:rPr lang="en-US" sz="3200" smtClean="0">
                <a:latin typeface="Times New Roman" panose="02020603050405020304" pitchFamily="18" charset="0"/>
                <a:ea typeface="Times New Roman" panose="02020603050405020304" pitchFamily="18" charset="0"/>
                <a:cs typeface="Times New Roman" panose="02020603050405020304" pitchFamily="18" charset="0"/>
              </a:rPr>
              <a:t>B. Tâm </a:t>
            </a:r>
            <a:r>
              <a:rPr lang="en-US" sz="3200">
                <a:latin typeface="Times New Roman" panose="02020603050405020304" pitchFamily="18" charset="0"/>
                <a:ea typeface="Times New Roman" panose="02020603050405020304" pitchFamily="18" charset="0"/>
                <a:cs typeface="Times New Roman" panose="02020603050405020304" pitchFamily="18" charset="0"/>
              </a:rPr>
              <a:t>hồn thanh cao gắn bó, hòa hợp với thiên nhiên đẹp đẽ, mĩ lệ</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50000"/>
              </a:lnSpc>
              <a:spcAft>
                <a:spcPts val="0"/>
              </a:spcAft>
              <a:buClr>
                <a:srgbClr val="000000"/>
              </a:buClr>
              <a:buSzPts val="1200"/>
            </a:pPr>
            <a:r>
              <a:rPr lang="en-US" sz="3200" smtClean="0">
                <a:latin typeface="Times New Roman" panose="02020603050405020304" pitchFamily="18" charset="0"/>
                <a:ea typeface="Times New Roman" panose="02020603050405020304" pitchFamily="18" charset="0"/>
                <a:cs typeface="Times New Roman" panose="02020603050405020304" pitchFamily="18" charset="0"/>
              </a:rPr>
              <a:t>C. Tâm </a:t>
            </a:r>
            <a:r>
              <a:rPr lang="en-US" sz="3200">
                <a:latin typeface="Times New Roman" panose="02020603050405020304" pitchFamily="18" charset="0"/>
                <a:ea typeface="Times New Roman" panose="02020603050405020304" pitchFamily="18" charset="0"/>
                <a:cs typeface="Times New Roman" panose="02020603050405020304" pitchFamily="18" charset="0"/>
              </a:rPr>
              <a:t>hồn tươi sáng giữa thiên nhiên rực rỡ sắc màu</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50000"/>
              </a:lnSpc>
              <a:spcAft>
                <a:spcPts val="0"/>
              </a:spcAft>
              <a:buClr>
                <a:srgbClr val="000000"/>
              </a:buClr>
              <a:buSzPts val="1200"/>
            </a:pPr>
            <a:r>
              <a:rPr lang="en-US" sz="3200" smtClean="0">
                <a:latin typeface="Times New Roman" panose="02020603050405020304" pitchFamily="18" charset="0"/>
                <a:ea typeface="Times New Roman" panose="02020603050405020304" pitchFamily="18" charset="0"/>
                <a:cs typeface="Times New Roman" panose="02020603050405020304" pitchFamily="18" charset="0"/>
              </a:rPr>
              <a:t>D. Tâm </a:t>
            </a:r>
            <a:r>
              <a:rPr lang="en-US" sz="3200">
                <a:latin typeface="Times New Roman" panose="02020603050405020304" pitchFamily="18" charset="0"/>
                <a:ea typeface="Times New Roman" panose="02020603050405020304" pitchFamily="18" charset="0"/>
                <a:cs typeface="Times New Roman" panose="02020603050405020304" pitchFamily="18" charset="0"/>
              </a:rPr>
              <a:t>hồn u uất gửi vào giữa thiên nhiên u buồn man mác</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7849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573204" y="2617842"/>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614148" y="955343"/>
            <a:ext cx="11236657" cy="5262979"/>
          </a:xfrm>
          <a:prstGeom prst="rect">
            <a:avLst/>
          </a:prstGeom>
        </p:spPr>
        <p:txBody>
          <a:bodyPr wrap="square">
            <a:spAutoFit/>
          </a:bodyPr>
          <a:lstStyle/>
          <a:p>
            <a:pPr algn="just">
              <a:lnSpc>
                <a:spcPct val="150000"/>
              </a:lnSpc>
              <a:spcAft>
                <a:spcPts val="0"/>
              </a:spcAft>
            </a:pPr>
            <a:r>
              <a:rPr lang="en-US" sz="3200" b="1">
                <a:latin typeface="Times New Roman" panose="02020603050405020304" pitchFamily="18" charset="0"/>
                <a:ea typeface="Calibri" panose="020F0502020204030204" pitchFamily="34" charset="0"/>
                <a:cs typeface="Times New Roman" panose="02020603050405020304" pitchFamily="18" charset="0"/>
              </a:rPr>
              <a:t>Câu 7.  </a:t>
            </a:r>
            <a:r>
              <a:rPr lang="en-US" sz="3200">
                <a:latin typeface="Times New Roman" panose="02020603050405020304" pitchFamily="18" charset="0"/>
                <a:ea typeface="Calibri" panose="020F0502020204030204" pitchFamily="34" charset="0"/>
                <a:cs typeface="Times New Roman" panose="02020603050405020304" pitchFamily="18" charset="0"/>
              </a:rPr>
              <a:t>Nguyễn Trãi đề cao lối sống như thế nào qua những câu thơ sau: </a:t>
            </a: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“Cơm ăn chẳng quản dưa muối; Áo mặc nài chi gấm thêu”</a:t>
            </a:r>
            <a:endParaRPr lang="en-US" sz="2400">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spcAft>
                <a:spcPts val="0"/>
              </a:spcAft>
              <a:buClr>
                <a:srgbClr val="000000"/>
              </a:buClr>
              <a:buSzPts val="1200"/>
            </a:pPr>
            <a:r>
              <a:rPr lang="en-US" sz="3200" smtClean="0">
                <a:latin typeface="Times New Roman" panose="02020603050405020304" pitchFamily="18" charset="0"/>
                <a:ea typeface="Times New Roman" panose="02020603050405020304" pitchFamily="18" charset="0"/>
                <a:cs typeface="Times New Roman" panose="02020603050405020304" pitchFamily="18" charset="0"/>
              </a:rPr>
              <a:t>A. Lối </a:t>
            </a:r>
            <a:r>
              <a:rPr lang="en-US" sz="3200">
                <a:latin typeface="Times New Roman" panose="02020603050405020304" pitchFamily="18" charset="0"/>
                <a:ea typeface="Times New Roman" panose="02020603050405020304" pitchFamily="18" charset="0"/>
                <a:cs typeface="Times New Roman" panose="02020603050405020304" pitchFamily="18" charset="0"/>
              </a:rPr>
              <a:t>sống thanh đạm, giản dị không màng vật chất</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50000"/>
              </a:lnSpc>
              <a:spcAft>
                <a:spcPts val="0"/>
              </a:spcAft>
              <a:buClr>
                <a:srgbClr val="000000"/>
              </a:buClr>
              <a:buSzPts val="1200"/>
            </a:pPr>
            <a:r>
              <a:rPr lang="en-US" sz="3200" smtClean="0">
                <a:latin typeface="Times New Roman" panose="02020603050405020304" pitchFamily="18" charset="0"/>
                <a:ea typeface="Times New Roman" panose="02020603050405020304" pitchFamily="18" charset="0"/>
                <a:cs typeface="Times New Roman" panose="02020603050405020304" pitchFamily="18" charset="0"/>
              </a:rPr>
              <a:t>B. Lối </a:t>
            </a:r>
            <a:r>
              <a:rPr lang="en-US" sz="3200">
                <a:latin typeface="Times New Roman" panose="02020603050405020304" pitchFamily="18" charset="0"/>
                <a:ea typeface="Times New Roman" panose="02020603050405020304" pitchFamily="18" charset="0"/>
                <a:cs typeface="Times New Roman" panose="02020603050405020304" pitchFamily="18" charset="0"/>
              </a:rPr>
              <a:t>sống không cần quá cao sang, song cũng không thể quá kham khổ</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50000"/>
              </a:lnSpc>
              <a:spcAft>
                <a:spcPts val="0"/>
              </a:spcAft>
              <a:buClr>
                <a:srgbClr val="000000"/>
              </a:buClr>
              <a:buSzPts val="1200"/>
            </a:pPr>
            <a:r>
              <a:rPr lang="en-US" sz="3200" smtClean="0">
                <a:latin typeface="Times New Roman" panose="02020603050405020304" pitchFamily="18" charset="0"/>
                <a:ea typeface="Times New Roman" panose="02020603050405020304" pitchFamily="18" charset="0"/>
                <a:cs typeface="Times New Roman" panose="02020603050405020304" pitchFamily="18" charset="0"/>
              </a:rPr>
              <a:t>C. Lối </a:t>
            </a:r>
            <a:r>
              <a:rPr lang="en-US" sz="3200">
                <a:latin typeface="Times New Roman" panose="02020603050405020304" pitchFamily="18" charset="0"/>
                <a:ea typeface="Times New Roman" panose="02020603050405020304" pitchFamily="18" charset="0"/>
                <a:cs typeface="Times New Roman" panose="02020603050405020304" pitchFamily="18" charset="0"/>
              </a:rPr>
              <a:t>sống cao thâm của một bậc túc Nho</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50000"/>
              </a:lnSpc>
              <a:spcAft>
                <a:spcPts val="0"/>
              </a:spcAft>
              <a:buClr>
                <a:srgbClr val="000000"/>
              </a:buClr>
              <a:buSzPts val="1200"/>
            </a:pPr>
            <a:r>
              <a:rPr lang="en-US" sz="3200" smtClean="0">
                <a:latin typeface="Times New Roman" panose="02020603050405020304" pitchFamily="18" charset="0"/>
                <a:ea typeface="Times New Roman" panose="02020603050405020304" pitchFamily="18" charset="0"/>
                <a:cs typeface="Times New Roman" panose="02020603050405020304" pitchFamily="18" charset="0"/>
              </a:rPr>
              <a:t>D. Lối </a:t>
            </a:r>
            <a:r>
              <a:rPr lang="en-US" sz="3200">
                <a:latin typeface="Times New Roman" panose="02020603050405020304" pitchFamily="18" charset="0"/>
                <a:ea typeface="Times New Roman" panose="02020603050405020304" pitchFamily="18" charset="0"/>
                <a:cs typeface="Times New Roman" panose="02020603050405020304" pitchFamily="18" charset="0"/>
              </a:rPr>
              <a:t>sống không sợ uy quyền của bậc đại trượng phu</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9893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712528" y="2451495"/>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586854" y="1664142"/>
            <a:ext cx="11236657" cy="5262979"/>
          </a:xfrm>
          <a:prstGeom prst="rect">
            <a:avLst/>
          </a:prstGeom>
        </p:spPr>
        <p:txBody>
          <a:bodyPr wrap="square">
            <a:spAutoFit/>
          </a:bodyPr>
          <a:lstStyle/>
          <a:p>
            <a:pPr algn="just">
              <a:lnSpc>
                <a:spcPct val="150000"/>
              </a:lnSpc>
              <a:spcAft>
                <a:spcPts val="0"/>
              </a:spcAft>
            </a:pPr>
            <a:r>
              <a:rPr lang="en-US" sz="28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Câu 1. </a:t>
            </a:r>
            <a:r>
              <a:rPr lang="en-US" sz="2800">
                <a:latin typeface="Times New Roman" panose="02020603050405020304" pitchFamily="18" charset="0"/>
                <a:ea typeface="Times New Roman" panose="02020603050405020304" pitchFamily="18" charset="0"/>
                <a:cs typeface="Times New Roman" panose="02020603050405020304" pitchFamily="18" charset="0"/>
              </a:rPr>
              <a:t>Mục đích sử dụng của phong cách ngôn ngữ chính luận là gì?</a:t>
            </a:r>
            <a:endParaRPr lang="en-US" sz="28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A. Nhằm trình bày, đánh giá, bình luận các sự kiện, những vấn đề về chính trị, xã hội, văn hóa, tư tưởng,... theo một quan điểm chính trị nhất định.</a:t>
            </a:r>
            <a:endParaRPr lang="en-US" sz="28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B. Nhằm cung cấp thông tin một cách nhanh chóng, chính xác, kịp thời, chân thực nhất đến với người nghe.</a:t>
            </a:r>
            <a:endParaRPr lang="en-US" sz="28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C. Nhằm gợi tình, gợi cảm, miêu tả cái đẹp trong lòng người đọc.</a:t>
            </a:r>
            <a:endParaRPr lang="en-US" sz="28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D. Nhằm trao đổi thông tin, suy nghĩ, ý nghĩ, tình cảm với nhau, đáp ứng nhu cầu tự nhiên trong cuộc sống.</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423080" y="218521"/>
            <a:ext cx="11400431" cy="954107"/>
          </a:xfrm>
          <a:prstGeom prst="rect">
            <a:avLst/>
          </a:prstGeom>
        </p:spPr>
        <p:txBody>
          <a:bodyPr wrap="square">
            <a:spAutoFit/>
          </a:bodyPr>
          <a:lstStyle/>
          <a:p>
            <a:pPr algn="just">
              <a:spcAft>
                <a:spcPts val="0"/>
              </a:spcAft>
            </a:pP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KIẾN THỨC CHUNG VỀ VĂN CHÍNH LUẬN TRUNG ĐẠI VÀ “BÌNH NGÔ ĐẠI CÁO” (NGUYỄN TRÃI</a:t>
            </a: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423080" y="1172628"/>
            <a:ext cx="2826415" cy="523220"/>
          </a:xfrm>
          <a:prstGeom prst="rect">
            <a:avLst/>
          </a:prstGeom>
        </p:spPr>
        <p:txBody>
          <a:bodyPr wrap="none">
            <a:spAutoFit/>
          </a:bodyPr>
          <a:lstStyle/>
          <a:p>
            <a:r>
              <a:rPr lang="en-US" sz="2800" b="1">
                <a:solidFill>
                  <a:srgbClr val="0000FF"/>
                </a:solidFill>
                <a:latin typeface="Times New Roman" panose="02020603050405020304" pitchFamily="18" charset="0"/>
                <a:ea typeface="Times New Roman" panose="02020603050405020304" pitchFamily="18" charset="0"/>
              </a:rPr>
              <a:t>TRẮC NGHIỆM</a:t>
            </a:r>
            <a:endParaRPr lang="en-US" sz="2800"/>
          </a:p>
        </p:txBody>
      </p:sp>
    </p:spTree>
    <p:extLst>
      <p:ext uri="{BB962C8B-B14F-4D97-AF65-F5344CB8AC3E}">
        <p14:creationId xmlns:p14="http://schemas.microsoft.com/office/powerpoint/2010/main" val="336287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1000"/>
                                        <p:tgtEl>
                                          <p:spTgt spid="6">
                                            <p:txEl>
                                              <p:pRg st="0" end="0"/>
                                            </p:txEl>
                                          </p:spTgt>
                                        </p:tgtEl>
                                      </p:cBhvr>
                                    </p:animEffect>
                                    <p:anim calcmode="lin" valueType="num">
                                      <p:cBhvr>
                                        <p:cTn id="2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6">
                                            <p:txEl>
                                              <p:pRg st="1" end="1"/>
                                            </p:txEl>
                                          </p:spTgt>
                                        </p:tgtEl>
                                        <p:attrNameLst>
                                          <p:attrName>style.visibility</p:attrName>
                                        </p:attrNameLst>
                                      </p:cBhvr>
                                      <p:to>
                                        <p:strVal val="visible"/>
                                      </p:to>
                                    </p:set>
                                    <p:animEffect transition="in" filter="fade">
                                      <p:cBhvr>
                                        <p:cTn id="26" dur="1000"/>
                                        <p:tgtEl>
                                          <p:spTgt spid="6">
                                            <p:txEl>
                                              <p:pRg st="1" end="1"/>
                                            </p:txEl>
                                          </p:spTgt>
                                        </p:tgtEl>
                                      </p:cBhvr>
                                    </p:animEffect>
                                    <p:anim calcmode="lin" valueType="num">
                                      <p:cBhvr>
                                        <p:cTn id="27"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6">
                                            <p:txEl>
                                              <p:pRg st="2" end="2"/>
                                            </p:txEl>
                                          </p:spTgt>
                                        </p:tgtEl>
                                        <p:attrNameLst>
                                          <p:attrName>style.visibility</p:attrName>
                                        </p:attrNameLst>
                                      </p:cBhvr>
                                      <p:to>
                                        <p:strVal val="visible"/>
                                      </p:to>
                                    </p:set>
                                    <p:animEffect transition="in" filter="fade">
                                      <p:cBhvr>
                                        <p:cTn id="33" dur="1000"/>
                                        <p:tgtEl>
                                          <p:spTgt spid="6">
                                            <p:txEl>
                                              <p:pRg st="2" end="2"/>
                                            </p:txEl>
                                          </p:spTgt>
                                        </p:tgtEl>
                                      </p:cBhvr>
                                    </p:animEffect>
                                    <p:anim calcmode="lin" valueType="num">
                                      <p:cBhvr>
                                        <p:cTn id="34"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6">
                                            <p:txEl>
                                              <p:pRg st="3" end="3"/>
                                            </p:txEl>
                                          </p:spTgt>
                                        </p:tgtEl>
                                        <p:attrNameLst>
                                          <p:attrName>style.visibility</p:attrName>
                                        </p:attrNameLst>
                                      </p:cBhvr>
                                      <p:to>
                                        <p:strVal val="visible"/>
                                      </p:to>
                                    </p:set>
                                    <p:animEffect transition="in" filter="fade">
                                      <p:cBhvr>
                                        <p:cTn id="40" dur="1000"/>
                                        <p:tgtEl>
                                          <p:spTgt spid="6">
                                            <p:txEl>
                                              <p:pRg st="3" end="3"/>
                                            </p:txEl>
                                          </p:spTgt>
                                        </p:tgtEl>
                                      </p:cBhvr>
                                    </p:animEffect>
                                    <p:anim calcmode="lin" valueType="num">
                                      <p:cBhvr>
                                        <p:cTn id="41"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6">
                                            <p:txEl>
                                              <p:pRg st="4" end="4"/>
                                            </p:txEl>
                                          </p:spTgt>
                                        </p:tgtEl>
                                        <p:attrNameLst>
                                          <p:attrName>style.visibility</p:attrName>
                                        </p:attrNameLst>
                                      </p:cBhvr>
                                      <p:to>
                                        <p:strVal val="visible"/>
                                      </p:to>
                                    </p:set>
                                    <p:animEffect transition="in" filter="fade">
                                      <p:cBhvr>
                                        <p:cTn id="47" dur="1000"/>
                                        <p:tgtEl>
                                          <p:spTgt spid="6">
                                            <p:txEl>
                                              <p:pRg st="4" end="4"/>
                                            </p:txEl>
                                          </p:spTgt>
                                        </p:tgtEl>
                                      </p:cBhvr>
                                    </p:animEffect>
                                    <p:anim calcmode="lin" valueType="num">
                                      <p:cBhvr>
                                        <p:cTn id="48"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49"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7"/>
                                        </p:tgtEl>
                                        <p:attrNameLst>
                                          <p:attrName>style.visibility</p:attrName>
                                        </p:attrNameLst>
                                      </p:cBhvr>
                                      <p:to>
                                        <p:strVal val="visible"/>
                                      </p:to>
                                    </p:set>
                                    <p:animEffect transition="in" filter="fade">
                                      <p:cBhvr>
                                        <p:cTn id="54" dur="1000"/>
                                        <p:tgtEl>
                                          <p:spTgt spid="7"/>
                                        </p:tgtEl>
                                      </p:cBhvr>
                                    </p:animEffect>
                                    <p:anim calcmode="lin" valueType="num">
                                      <p:cBhvr>
                                        <p:cTn id="55" dur="1000" fill="hold"/>
                                        <p:tgtEl>
                                          <p:spTgt spid="7"/>
                                        </p:tgtEl>
                                        <p:attrNameLst>
                                          <p:attrName>ppt_x</p:attrName>
                                        </p:attrNameLst>
                                      </p:cBhvr>
                                      <p:tavLst>
                                        <p:tav tm="0">
                                          <p:val>
                                            <p:strVal val="#ppt_x"/>
                                          </p:val>
                                        </p:tav>
                                        <p:tav tm="100000">
                                          <p:val>
                                            <p:strVal val="#ppt_x"/>
                                          </p:val>
                                        </p:tav>
                                      </p:tavLst>
                                    </p:anim>
                                    <p:anim calcmode="lin" valueType="num">
                                      <p:cBhvr>
                                        <p:cTn id="5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955344" y="4840031"/>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791569" y="996287"/>
            <a:ext cx="11236657" cy="4524315"/>
          </a:xfrm>
          <a:prstGeom prst="rect">
            <a:avLst/>
          </a:prstGeom>
        </p:spPr>
        <p:txBody>
          <a:bodyPr wrap="square">
            <a:spAutoFit/>
          </a:bodyPr>
          <a:lstStyle/>
          <a:p>
            <a:pPr algn="just">
              <a:lnSpc>
                <a:spcPct val="150000"/>
              </a:lnSpc>
              <a:spcAft>
                <a:spcPts val="0"/>
              </a:spcAft>
            </a:pPr>
            <a:r>
              <a:rPr lang="en-US" sz="32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Câu 2. </a:t>
            </a:r>
            <a:r>
              <a:rPr lang="en-US" sz="3200">
                <a:latin typeface="Times New Roman" panose="02020603050405020304" pitchFamily="18" charset="0"/>
                <a:ea typeface="Times New Roman" panose="02020603050405020304" pitchFamily="18" charset="0"/>
                <a:cs typeface="Times New Roman" panose="02020603050405020304" pitchFamily="18" charset="0"/>
              </a:rPr>
              <a:t>Văn bản nào sau đây </a:t>
            </a:r>
            <a:r>
              <a:rPr lang="en-US" sz="3200" b="1">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a:latin typeface="Times New Roman" panose="02020603050405020304" pitchFamily="18" charset="0"/>
                <a:ea typeface="Times New Roman" panose="02020603050405020304" pitchFamily="18" charset="0"/>
                <a:cs typeface="Times New Roman" panose="02020603050405020304" pitchFamily="18" charset="0"/>
              </a:rPr>
              <a:t> phải là văn bản chính luận thời xưa?</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A. Hịch, cáo</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B. Thư, biểu</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C. Chiếu</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D. </a:t>
            </a:r>
            <a:r>
              <a:rPr lang="en-US" sz="3200">
                <a:latin typeface="Times New Roman" panose="02020603050405020304" pitchFamily="18" charset="0"/>
                <a:ea typeface="Times New Roman" panose="02020603050405020304" pitchFamily="18" charset="0"/>
                <a:cs typeface="Times New Roman" panose="02020603050405020304" pitchFamily="18" charset="0"/>
              </a:rPr>
              <a:t>Tản văn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2872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3168339" y="2098897"/>
            <a:ext cx="5855321" cy="83099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BÁO CÁO SẢN PHẨM DỰ ÁN HỌC TẬP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NHÓM 2</a:t>
            </a: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5" name="Rounded Rectangular Callout 14"/>
          <p:cNvSpPr/>
          <p:nvPr/>
        </p:nvSpPr>
        <p:spPr>
          <a:xfrm>
            <a:off x="5518277" y="3302757"/>
            <a:ext cx="5166361" cy="1960529"/>
          </a:xfrm>
          <a:prstGeom prst="wedgeRoundRectCallout">
            <a:avLst>
              <a:gd name="adj1" fmla="val -59159"/>
              <a:gd name="adj2" fmla="val 85970"/>
              <a:gd name="adj3" fmla="val 16667"/>
            </a:avLst>
          </a:prstGeom>
          <a:ln w="28575"/>
          <a:scene3d>
            <a:camera prst="orthographicFront"/>
            <a:lightRig rig="threePt" dir="t"/>
          </a:scene3d>
          <a:sp3d>
            <a:bevelT w="139700" prst="cross"/>
          </a:sp3d>
        </p:spPr>
        <p:style>
          <a:lnRef idx="2">
            <a:schemeClr val="accent2"/>
          </a:lnRef>
          <a:fillRef idx="1">
            <a:schemeClr val="lt1"/>
          </a:fillRef>
          <a:effectRef idx="0">
            <a:schemeClr val="accent2"/>
          </a:effectRef>
          <a:fontRef idx="minor">
            <a:schemeClr val="dk1"/>
          </a:fontRef>
        </p:style>
        <p:txBody>
          <a:bodyPr rtlCol="0" anchor="ctr"/>
          <a:lstStyle/>
          <a:p>
            <a:pPr marL="0" marR="0" lvl="0" indent="0" algn="l" defTabSz="914400" rtl="0" eaLnBrk="1" fontAlgn="auto" latinLnBrk="0" hangingPunct="1">
              <a:lnSpc>
                <a:spcPct val="115000"/>
              </a:lnSpc>
              <a:spcBef>
                <a:spcPts val="0"/>
              </a:spcBef>
              <a:spcAft>
                <a:spcPts val="0"/>
              </a:spcAft>
              <a:buClrTx/>
              <a:buSzTx/>
              <a:buFontTx/>
              <a:buNone/>
              <a:tabLst>
                <a:tab pos="400050" algn="l"/>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6" name="Picture 15"/>
          <p:cNvPicPr>
            <a:picLocks noChangeAspect="1"/>
          </p:cNvPicPr>
          <p:nvPr/>
        </p:nvPicPr>
        <p:blipFill>
          <a:blip r:embed="rId2"/>
          <a:stretch>
            <a:fillRect/>
          </a:stretch>
        </p:blipFill>
        <p:spPr>
          <a:xfrm>
            <a:off x="2095775" y="3302757"/>
            <a:ext cx="2790124" cy="2791411"/>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3" name="Rectangle 2"/>
          <p:cNvSpPr/>
          <p:nvPr/>
        </p:nvSpPr>
        <p:spPr>
          <a:xfrm>
            <a:off x="5518277" y="3533399"/>
            <a:ext cx="5004146" cy="1165063"/>
          </a:xfrm>
          <a:prstGeom prst="rect">
            <a:avLst/>
          </a:prstGeom>
        </p:spPr>
        <p:txBody>
          <a:bodyPr wrap="square">
            <a:spAutoFit/>
          </a:bodyPr>
          <a:lstStyle/>
          <a:p>
            <a:pPr marL="228600" algn="just">
              <a:lnSpc>
                <a:spcPct val="130000"/>
              </a:lnSpc>
              <a:spcAft>
                <a:spcPts val="0"/>
              </a:spcAft>
            </a:pPr>
            <a:r>
              <a:rPr lang="da-DK" sz="2800">
                <a:latin typeface="Times New Roman" panose="02020603050405020304" pitchFamily="18" charset="0"/>
                <a:ea typeface="Times New Roman" panose="02020603050405020304" pitchFamily="18" charset="0"/>
              </a:rPr>
              <a:t>Nguyễn Trãi – danh nhân văn hóa</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0" y="344117"/>
            <a:ext cx="12192000" cy="1381917"/>
          </a:xfrm>
          <a:prstGeom prst="rect">
            <a:avLst/>
          </a:prstGeom>
        </p:spPr>
        <p:txBody>
          <a:bodyPr wrap="square">
            <a:spAutoFit/>
          </a:bodyPr>
          <a:lstStyle/>
          <a:p>
            <a:pPr algn="ctr">
              <a:lnSpc>
                <a:spcPct val="150000"/>
              </a:lnSpc>
            </a:pPr>
            <a:r>
              <a:rPr lang="en-US" sz="2800" b="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ÔN TẬP</a:t>
            </a:r>
          </a:p>
          <a:p>
            <a:pPr lvl="0" algn="ctr">
              <a:lnSpc>
                <a:spcPct val="115000"/>
              </a:lnSpc>
              <a:spcBef>
                <a:spcPts val="600"/>
              </a:spcBef>
              <a:spcAft>
                <a:spcPts val="600"/>
              </a:spcAft>
            </a:pPr>
            <a:r>
              <a:rPr lang="en-US" sz="2800" b="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NGUYỄN TRÃI “DÀNH CÒN ĐỂ TRỢ DÂN NÀY”</a:t>
            </a:r>
            <a:endParaRPr lang="en-US" sz="320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387311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1173707" y="5077320"/>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996287" y="491880"/>
            <a:ext cx="10713492" cy="6001643"/>
          </a:xfrm>
          <a:prstGeom prst="rect">
            <a:avLst/>
          </a:prstGeom>
        </p:spPr>
        <p:txBody>
          <a:bodyPr wrap="square">
            <a:spAutoFit/>
          </a:bodyPr>
          <a:lstStyle/>
          <a:p>
            <a:pPr algn="just">
              <a:lnSpc>
                <a:spcPct val="150000"/>
              </a:lnSpc>
              <a:spcAft>
                <a:spcPts val="0"/>
              </a:spcAft>
            </a:pPr>
            <a:r>
              <a:rPr lang="en-US" sz="32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Câu 3. </a:t>
            </a: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Nghị luận và chính luận là hai khái niệm hoàn toàn khác nhau. Nghị luận là thao tác tư duy, phương tiện biểu đạt, một kiểu bài làm văn trong nhà trường, còn chính luận lại là một phong cách ngôn ngữ do cách thức sử dụng ngôn ngữ hình thành những đặc trưng, độc lập với các phong cách ngôn ngữ khác. Nhận định trên đúng hay sai?</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A. Đúng</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B. Sai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3891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780767" y="2880031"/>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627798" y="504968"/>
            <a:ext cx="10986447" cy="6001643"/>
          </a:xfrm>
          <a:prstGeom prst="rect">
            <a:avLst/>
          </a:prstGeom>
        </p:spPr>
        <p:txBody>
          <a:bodyPr wrap="square">
            <a:spAutoFit/>
          </a:bodyPr>
          <a:lstStyle/>
          <a:p>
            <a:pPr algn="just">
              <a:lnSpc>
                <a:spcPct val="150000"/>
              </a:lnSpc>
              <a:spcAft>
                <a:spcPts val="0"/>
              </a:spcAft>
            </a:pPr>
            <a:r>
              <a:rPr lang="en-US" sz="32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Câu 4. </a:t>
            </a: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Đại cáo trong nhan đề tác phẩm được hiểu là:</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 Bài văn nghị luận được vua chúa, thủ lĩnh dùng để công bố một việc, một vấn đề gì đó.</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B. Bài văn nghị luận được vua chúa, thủ lĩnh dùng để công bố những việc trọng đại đến muôn dân.</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 Bài văn nghị luận được viết bằng văn biền ngẫu có độ dài và dung lượng lớn.</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D. Bài văn nghị luận được viết ra vì đại nghiệp, đại sự.</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58327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873457" y="4517763"/>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736978" y="1405720"/>
            <a:ext cx="11236657" cy="3785652"/>
          </a:xfrm>
          <a:prstGeom prst="rect">
            <a:avLst/>
          </a:prstGeom>
        </p:spPr>
        <p:txBody>
          <a:bodyPr wrap="square">
            <a:spAutoFit/>
          </a:bodyPr>
          <a:lstStyle/>
          <a:p>
            <a:pPr algn="just">
              <a:lnSpc>
                <a:spcPct val="150000"/>
              </a:lnSpc>
              <a:spcAft>
                <a:spcPts val="0"/>
              </a:spcAft>
            </a:pPr>
            <a:r>
              <a:rPr lang="en-US" sz="32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Câu 5. </a:t>
            </a: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Ở "Bình Ngô đại cáo", Nguyễn Trãi tố cáo giặc Minh về:</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 Chủ trương đồng hóa.</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B. Chủ trương cai trị thâm độc</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 Tội ác của giặc.</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D. Cả B, C đều đúng.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4991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742665" y="5810926"/>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586852" y="436729"/>
            <a:ext cx="11236657" cy="6001643"/>
          </a:xfrm>
          <a:prstGeom prst="rect">
            <a:avLst/>
          </a:prstGeom>
        </p:spPr>
        <p:txBody>
          <a:bodyPr wrap="square">
            <a:spAutoFit/>
          </a:bodyPr>
          <a:lstStyle/>
          <a:p>
            <a:pPr algn="just">
              <a:spcAft>
                <a:spcPts val="0"/>
              </a:spcAft>
            </a:pPr>
            <a:r>
              <a:rPr lang="en-US" sz="32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Câu 6. </a:t>
            </a: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Theo bố cục, các nội dung cụ thể sau đây được sắp xếp theo trình tự thế nào trong bài “Đại cáo bình Ngô” ?</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(1) Nêu luận đề chính nghĩa.                   </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(2) Vạch rõ tội ác của kẻ thù</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(3) Kể lại quá trình chinh phạt gian khổ và tất thắng của cuộc khởi nghĩa.</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(4) Tuyên bố thành quả của kháng chiến, khẳng định sự nghiệp chính nghĩa.</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 (1) – (2) – (4) – (3)                                             </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B. (1) –(3)– (2) – (4)</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 (1) – (4) – (2) – (3)                                             </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D. (1) – (2) – (3) – (4)</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8259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fade">
                                      <p:cBhvr>
                                        <p:cTn id="42" dur="1000"/>
                                        <p:tgtEl>
                                          <p:spTgt spid="6">
                                            <p:txEl>
                                              <p:pRg st="5" end="5"/>
                                            </p:txEl>
                                          </p:spTgt>
                                        </p:tgtEl>
                                      </p:cBhvr>
                                    </p:animEffect>
                                    <p:anim calcmode="lin" valueType="num">
                                      <p:cBhvr>
                                        <p:cTn id="43"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Effect transition="in" filter="fade">
                                      <p:cBhvr>
                                        <p:cTn id="49" dur="1000"/>
                                        <p:tgtEl>
                                          <p:spTgt spid="6">
                                            <p:txEl>
                                              <p:pRg st="6" end="6"/>
                                            </p:txEl>
                                          </p:spTgt>
                                        </p:tgtEl>
                                      </p:cBhvr>
                                    </p:animEffect>
                                    <p:anim calcmode="lin" valueType="num">
                                      <p:cBhvr>
                                        <p:cTn id="50"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6">
                                            <p:txEl>
                                              <p:pRg st="7" end="7"/>
                                            </p:txEl>
                                          </p:spTgt>
                                        </p:tgtEl>
                                        <p:attrNameLst>
                                          <p:attrName>style.visibility</p:attrName>
                                        </p:attrNameLst>
                                      </p:cBhvr>
                                      <p:to>
                                        <p:strVal val="visible"/>
                                      </p:to>
                                    </p:set>
                                    <p:animEffect transition="in" filter="fade">
                                      <p:cBhvr>
                                        <p:cTn id="56" dur="1000"/>
                                        <p:tgtEl>
                                          <p:spTgt spid="6">
                                            <p:txEl>
                                              <p:pRg st="7" end="7"/>
                                            </p:txEl>
                                          </p:spTgt>
                                        </p:tgtEl>
                                      </p:cBhvr>
                                    </p:animEffect>
                                    <p:anim calcmode="lin" valueType="num">
                                      <p:cBhvr>
                                        <p:cTn id="57"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6">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6">
                                            <p:txEl>
                                              <p:pRg st="8" end="8"/>
                                            </p:txEl>
                                          </p:spTgt>
                                        </p:tgtEl>
                                        <p:attrNameLst>
                                          <p:attrName>style.visibility</p:attrName>
                                        </p:attrNameLst>
                                      </p:cBhvr>
                                      <p:to>
                                        <p:strVal val="visible"/>
                                      </p:to>
                                    </p:set>
                                    <p:animEffect transition="in" filter="fade">
                                      <p:cBhvr>
                                        <p:cTn id="63" dur="1000"/>
                                        <p:tgtEl>
                                          <p:spTgt spid="6">
                                            <p:txEl>
                                              <p:pRg st="8" end="8"/>
                                            </p:txEl>
                                          </p:spTgt>
                                        </p:tgtEl>
                                      </p:cBhvr>
                                    </p:animEffect>
                                    <p:anim calcmode="lin" valueType="num">
                                      <p:cBhvr>
                                        <p:cTn id="64" dur="1000" fill="hold"/>
                                        <p:tgtEl>
                                          <p:spTgt spid="6">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6">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7"/>
                                        </p:tgtEl>
                                        <p:attrNameLst>
                                          <p:attrName>style.visibility</p:attrName>
                                        </p:attrNameLst>
                                      </p:cBhvr>
                                      <p:to>
                                        <p:strVal val="visible"/>
                                      </p:to>
                                    </p:set>
                                    <p:animEffect transition="in" filter="fade">
                                      <p:cBhvr>
                                        <p:cTn id="70" dur="1000"/>
                                        <p:tgtEl>
                                          <p:spTgt spid="7"/>
                                        </p:tgtEl>
                                      </p:cBhvr>
                                    </p:animEffect>
                                    <p:anim calcmode="lin" valueType="num">
                                      <p:cBhvr>
                                        <p:cTn id="71" dur="1000" fill="hold"/>
                                        <p:tgtEl>
                                          <p:spTgt spid="7"/>
                                        </p:tgtEl>
                                        <p:attrNameLst>
                                          <p:attrName>ppt_x</p:attrName>
                                        </p:attrNameLst>
                                      </p:cBhvr>
                                      <p:tavLst>
                                        <p:tav tm="0">
                                          <p:val>
                                            <p:strVal val="#ppt_x"/>
                                          </p:val>
                                        </p:tav>
                                        <p:tav tm="100000">
                                          <p:val>
                                            <p:strVal val="#ppt_x"/>
                                          </p:val>
                                        </p:tav>
                                      </p:tavLst>
                                    </p:anim>
                                    <p:anim calcmode="lin" valueType="num">
                                      <p:cBhvr>
                                        <p:cTn id="7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914400" y="2170347"/>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477670" y="504967"/>
            <a:ext cx="11236657" cy="6001643"/>
          </a:xfrm>
          <a:prstGeom prst="rect">
            <a:avLst/>
          </a:prstGeom>
        </p:spPr>
        <p:txBody>
          <a:bodyPr wrap="square">
            <a:spAutoFit/>
          </a:bodyPr>
          <a:lstStyle/>
          <a:p>
            <a:pPr algn="just">
              <a:lnSpc>
                <a:spcPct val="150000"/>
              </a:lnSpc>
              <a:spcAft>
                <a:spcPts val="0"/>
              </a:spcAft>
            </a:pPr>
            <a:r>
              <a:rPr lang="en-US" sz="32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Câu 7.</a:t>
            </a: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Trong những tội ác của giặc Minh dưới đây, tội ác nào là man rợ nhất:</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2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a:latin typeface="Times New Roman" panose="02020603050405020304" pitchFamily="18" charset="0"/>
                <a:ea typeface="Times New Roman" panose="02020603050405020304" pitchFamily="18" charset="0"/>
                <a:cs typeface="Times New Roman" panose="02020603050405020304" pitchFamily="18" charset="0"/>
              </a:rPr>
              <a:t>A. Nướng dân đen trên ngọn lửa hung tàn,/ Vùi con đỏ xuống dưới hầm tai vạ.</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B. Tàn hại cả giống côn trùng, cây cỏ.</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C. Người bị đem vào núi đãi cát tìm vàng khốn nỗi rừng sâu nước độc.</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D. Tất cả đều đúng.</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0118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758589" y="3753487"/>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600502" y="1378425"/>
            <a:ext cx="11236657" cy="3785652"/>
          </a:xfrm>
          <a:prstGeom prst="rect">
            <a:avLst/>
          </a:prstGeom>
        </p:spPr>
        <p:txBody>
          <a:bodyPr wrap="square">
            <a:spAutoFit/>
          </a:bodyPr>
          <a:lstStyle/>
          <a:p>
            <a:pPr algn="just">
              <a:lnSpc>
                <a:spcPct val="150000"/>
              </a:lnSpc>
              <a:spcAft>
                <a:spcPts val="0"/>
              </a:spcAft>
            </a:pPr>
            <a:r>
              <a:rPr lang="en-US" sz="32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Câu 8.</a:t>
            </a: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Mục đích sáng tác “Đại cáo bình Ngô” là:</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 Ca ngợi Lê Lợi, chủ soái của khởi nghĩa Lam Sơn.</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B. Tố cáo tội ác của quân xâm lược.</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C. Tổng kết toàn diện cuộc kháng chiến chống quân Minh.</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D. Biểu dương sức mạnh công trạng của nghĩa quân Lam Sơn.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3032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1187355" y="3903612"/>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1009933" y="1528550"/>
            <a:ext cx="9935571" cy="3785652"/>
          </a:xfrm>
          <a:prstGeom prst="rect">
            <a:avLst/>
          </a:prstGeom>
        </p:spPr>
        <p:txBody>
          <a:bodyPr wrap="square">
            <a:spAutoFit/>
          </a:bodyPr>
          <a:lstStyle/>
          <a:p>
            <a:pPr algn="just">
              <a:lnSpc>
                <a:spcPct val="150000"/>
              </a:lnSpc>
              <a:spcAft>
                <a:spcPts val="0"/>
              </a:spcAft>
            </a:pPr>
            <a:r>
              <a:rPr lang="en-US" sz="32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Câu 9. </a:t>
            </a: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Tư tưởng bao trùm và xuyên suốt bài đại cáo là gì ?</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 Yêu nước, thương dân                              </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B. Tự hào dân tộc                 </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C. Yêu nước, nhân nghĩa</a:t>
            </a:r>
            <a:r>
              <a:rPr lang="en-US" sz="32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D. Tinh thần nhân văn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1096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963304" y="4990156"/>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818864" y="1173708"/>
            <a:ext cx="11236657" cy="4524315"/>
          </a:xfrm>
          <a:prstGeom prst="rect">
            <a:avLst/>
          </a:prstGeom>
        </p:spPr>
        <p:txBody>
          <a:bodyPr wrap="square">
            <a:spAutoFit/>
          </a:bodyPr>
          <a:lstStyle/>
          <a:p>
            <a:pPr algn="just">
              <a:lnSpc>
                <a:spcPct val="150000"/>
              </a:lnSpc>
              <a:spcAft>
                <a:spcPts val="0"/>
              </a:spcAft>
            </a:pPr>
            <a:r>
              <a:rPr lang="en-US" sz="32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Câu 10. </a:t>
            </a: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Tác phẩm nào của Nguyễn Trãi được đánh giá là “Có sức mạnh của 10 vạn quân” (Phan Huy Chú)</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 Đại cáo bình ngô</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B. Băng hồ di sự lục</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 Ức Trai thi tập</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D. Quân trung từ mệnh tập</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77011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477674" y="4531409"/>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303095" y="683878"/>
            <a:ext cx="11591498" cy="6001643"/>
          </a:xfrm>
          <a:prstGeom prst="rect">
            <a:avLst/>
          </a:prstGeom>
        </p:spPr>
        <p:txBody>
          <a:bodyPr wrap="square">
            <a:spAutoFit/>
          </a:bodyPr>
          <a:lstStyle/>
          <a:p>
            <a:pPr algn="just">
              <a:lnSpc>
                <a:spcPct val="150000"/>
              </a:lnSpc>
              <a:spcAft>
                <a:spcPts val="0"/>
              </a:spcAft>
            </a:pPr>
            <a:r>
              <a:rPr lang="en-US" sz="32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Câu 11.</a:t>
            </a: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Trong bài “Bình Ngô đại cáo”, “nhân nghĩa” của Nguyễn Trãi là?</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 Mối quan hệ tốt đẹp giữa người và người trên cơ sở tình thương và đạo </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B. Tiêu trừ tham tàn bạo ngược, bảo đảm cuộc sống yên ổn cho dân.</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C. Tiêu trừ bọn cướp nước, bán nước, mang lại cuộc sống bình yên hạnh phúc cho nhân dân.</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D. Là tình yêu thương nhân dân như con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1677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818867" y="3331458"/>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682386" y="951542"/>
            <a:ext cx="11236657" cy="5262979"/>
          </a:xfrm>
          <a:prstGeom prst="rect">
            <a:avLst/>
          </a:prstGeom>
        </p:spPr>
        <p:txBody>
          <a:bodyPr wrap="square">
            <a:spAutoFit/>
          </a:bodyPr>
          <a:lstStyle/>
          <a:p>
            <a:pPr algn="just">
              <a:lnSpc>
                <a:spcPct val="150000"/>
              </a:lnSpc>
              <a:spcAft>
                <a:spcPts val="0"/>
              </a:spcAft>
            </a:pPr>
            <a:r>
              <a:rPr lang="en-US" sz="32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Câu 12.</a:t>
            </a: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“Tuấn kiệt như sao buổi sớm /Nhân tài như lá mùa thu ý” nói:</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 Trong hàng ngũ nghĩa quân khi ấy không có nhiều người tài.</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B. Trong hàng ngũ nghĩa quân khi ấy còn rất hiếm người tài giỏi.</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 Trong hàng ngũ nghĩa quân khi ấy hiếm người văn võ toàn tài.</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D. Trong hàng ngũ nghĩa quân khi ấy các hào kiệt đã hy sinh quá nhiều.</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4578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3168339" y="2231406"/>
            <a:ext cx="5855321" cy="83099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BÁO CÁO SẢN PHẨM DỰ ÁN HỌC TẬP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NHÓM 3</a:t>
            </a: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5" name="Rounded Rectangular Callout 14"/>
          <p:cNvSpPr/>
          <p:nvPr/>
        </p:nvSpPr>
        <p:spPr>
          <a:xfrm>
            <a:off x="5301472" y="3507475"/>
            <a:ext cx="5166361" cy="1508321"/>
          </a:xfrm>
          <a:prstGeom prst="wedgeRoundRectCallout">
            <a:avLst>
              <a:gd name="adj1" fmla="val -59159"/>
              <a:gd name="adj2" fmla="val 85970"/>
              <a:gd name="adj3" fmla="val 16667"/>
            </a:avLst>
          </a:prstGeom>
          <a:ln w="28575"/>
          <a:scene3d>
            <a:camera prst="orthographicFront"/>
            <a:lightRig rig="threePt" dir="t"/>
          </a:scene3d>
          <a:sp3d>
            <a:bevelT w="139700" prst="cross"/>
          </a:sp3d>
        </p:spPr>
        <p:style>
          <a:lnRef idx="2">
            <a:schemeClr val="accent2"/>
          </a:lnRef>
          <a:fillRef idx="1">
            <a:schemeClr val="lt1"/>
          </a:fillRef>
          <a:effectRef idx="0">
            <a:schemeClr val="accent2"/>
          </a:effectRef>
          <a:fontRef idx="minor">
            <a:schemeClr val="dk1"/>
          </a:fontRef>
        </p:style>
        <p:txBody>
          <a:bodyPr rtlCol="0" anchor="ctr"/>
          <a:lstStyle/>
          <a:p>
            <a:pPr marL="0" marR="0" lvl="0" indent="0" algn="l" defTabSz="914400" rtl="0" eaLnBrk="1" fontAlgn="auto" latinLnBrk="0" hangingPunct="1">
              <a:lnSpc>
                <a:spcPct val="115000"/>
              </a:lnSpc>
              <a:spcBef>
                <a:spcPts val="0"/>
              </a:spcBef>
              <a:spcAft>
                <a:spcPts val="0"/>
              </a:spcAft>
              <a:buClrTx/>
              <a:buSzTx/>
              <a:buFontTx/>
              <a:buNone/>
              <a:tabLst>
                <a:tab pos="400050" algn="l"/>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6" name="Picture 15"/>
          <p:cNvPicPr>
            <a:picLocks noChangeAspect="1"/>
          </p:cNvPicPr>
          <p:nvPr/>
        </p:nvPicPr>
        <p:blipFill>
          <a:blip r:embed="rId2"/>
          <a:stretch>
            <a:fillRect/>
          </a:stretch>
        </p:blipFill>
        <p:spPr>
          <a:xfrm>
            <a:off x="2437980" y="3617286"/>
            <a:ext cx="2364376" cy="2365466"/>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3" name="Rectangle 2"/>
          <p:cNvSpPr/>
          <p:nvPr/>
        </p:nvSpPr>
        <p:spPr>
          <a:xfrm>
            <a:off x="5300670" y="3655315"/>
            <a:ext cx="4912820" cy="1212640"/>
          </a:xfrm>
          <a:prstGeom prst="rect">
            <a:avLst/>
          </a:prstGeom>
        </p:spPr>
        <p:txBody>
          <a:bodyPr wrap="none">
            <a:spAutoFit/>
          </a:bodyPr>
          <a:lstStyle/>
          <a:p>
            <a:pPr marL="228600" marR="0" lvl="0" indent="0" algn="just" defTabSz="914400" rtl="0" eaLnBrk="1" fontAlgn="auto" latinLnBrk="0" hangingPunct="1">
              <a:lnSpc>
                <a:spcPct val="130000"/>
              </a:lnSpc>
              <a:spcBef>
                <a:spcPts val="0"/>
              </a:spcBef>
              <a:spcAft>
                <a:spcPts val="0"/>
              </a:spcAft>
              <a:buClrTx/>
              <a:buSzTx/>
              <a:buFontTx/>
              <a:buNone/>
              <a:tabLst/>
              <a:defRPr/>
            </a:pPr>
            <a:r>
              <a:rPr kumimoji="0" lang="en-US" sz="2800" b="0" i="0" u="none" strike="noStrike" kern="1200" cap="none" spc="0" normalizeH="0" baseline="0" noProof="0" smtClean="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Video </a:t>
            </a:r>
            <a:r>
              <a:rPr kumimoji="0" lang="en-US"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giới thiệu về những </a:t>
            </a:r>
            <a:r>
              <a:rPr kumimoji="0" lang="en-US" sz="2800" b="0" i="0" u="none" strike="noStrike" kern="1200" cap="none" spc="0" normalizeH="0" baseline="0" noProof="0" smtClean="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sáng</a:t>
            </a:r>
          </a:p>
          <a:p>
            <a:pPr marL="228600" marR="0" lvl="0" indent="0" algn="just" defTabSz="914400" rtl="0" eaLnBrk="1" fontAlgn="auto" latinLnBrk="0" hangingPunct="1">
              <a:lnSpc>
                <a:spcPct val="130000"/>
              </a:lnSpc>
              <a:spcBef>
                <a:spcPts val="0"/>
              </a:spcBef>
              <a:spcAft>
                <a:spcPts val="0"/>
              </a:spcAft>
              <a:buClrTx/>
              <a:buSzTx/>
              <a:buFontTx/>
              <a:buNone/>
              <a:tabLst/>
              <a:defRPr/>
            </a:pPr>
            <a:r>
              <a:rPr kumimoji="0" lang="en-US" sz="2800" b="0" i="0" u="none" strike="noStrike" kern="1200" cap="none" spc="0" normalizeH="0" baseline="0" noProof="0" smtClean="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 thơ Nôm </a:t>
            </a:r>
            <a:r>
              <a:rPr kumimoji="0" lang="en-US" sz="2800" b="0" i="0" u="none" strike="noStrike" kern="1200" cap="none" spc="0" normalizeH="0" baseline="0" noProof="0" smtClean="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 </a:t>
            </a:r>
            <a:r>
              <a:rPr kumimoji="0" lang="en-US"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Nguyễn Trãi.</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0" y="300250"/>
            <a:ext cx="12192000" cy="1381917"/>
          </a:xfrm>
          <a:prstGeom prst="rect">
            <a:avLst/>
          </a:prstGeom>
        </p:spPr>
        <p:txBody>
          <a:bodyPr wrap="square">
            <a:spAutoFit/>
          </a:bodyPr>
          <a:lstStyle/>
          <a:p>
            <a:pPr algn="ctr">
              <a:lnSpc>
                <a:spcPct val="150000"/>
              </a:lnSpc>
            </a:pPr>
            <a:r>
              <a:rPr lang="en-US" sz="2800" b="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ÔN TẬP</a:t>
            </a:r>
          </a:p>
          <a:p>
            <a:pPr lvl="0" algn="ctr">
              <a:lnSpc>
                <a:spcPct val="115000"/>
              </a:lnSpc>
              <a:spcBef>
                <a:spcPts val="600"/>
              </a:spcBef>
              <a:spcAft>
                <a:spcPts val="600"/>
              </a:spcAft>
            </a:pPr>
            <a:r>
              <a:rPr lang="en-US" sz="2800" b="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NGUYỄN TRÃI “DÀNH CÒN ĐỂ TRỢ DÂN NÀY”</a:t>
            </a:r>
            <a:endParaRPr lang="en-US" sz="320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292753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1037230" y="5022730"/>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897909" y="1180802"/>
            <a:ext cx="10304061" cy="4524315"/>
          </a:xfrm>
          <a:prstGeom prst="rect">
            <a:avLst/>
          </a:prstGeom>
        </p:spPr>
        <p:txBody>
          <a:bodyPr wrap="square">
            <a:spAutoFit/>
          </a:bodyPr>
          <a:lstStyle/>
          <a:p>
            <a:pPr algn="just">
              <a:lnSpc>
                <a:spcPct val="150000"/>
              </a:lnSpc>
              <a:spcAft>
                <a:spcPts val="0"/>
              </a:spcAft>
            </a:pPr>
            <a:r>
              <a:rPr lang="en-US" sz="32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Câu 13.</a:t>
            </a: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Cơ sở nhân nghĩa của bài cáo thể hiện rõ và đầy đủ ý nghĩa nhất trong từ ngữ nào?</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 Điếu dân phạt tội</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B. Mưu phạt tâm công</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 Mở đường hiếu sinh</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D. Đại nghĩa, chí nhân.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4309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914401" y="4968138"/>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791570" y="996287"/>
            <a:ext cx="10563368" cy="5262979"/>
          </a:xfrm>
          <a:prstGeom prst="rect">
            <a:avLst/>
          </a:prstGeom>
        </p:spPr>
        <p:txBody>
          <a:bodyPr wrap="square">
            <a:spAutoFit/>
          </a:bodyPr>
          <a:lstStyle/>
          <a:p>
            <a:pPr algn="just">
              <a:lnSpc>
                <a:spcPct val="150000"/>
              </a:lnSpc>
              <a:spcAft>
                <a:spcPts val="0"/>
              </a:spcAft>
            </a:pPr>
            <a:r>
              <a:rPr lang="en-US" sz="28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Câu 14.</a:t>
            </a:r>
            <a:r>
              <a:rPr lang="en-US" sz="28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Trong bài “Đại cáo bình Ngô”, có đến tám lần tác giả sử dụng các từ ngữ tách dòng riêng như một kiểu câu văn đặc biệt: </a:t>
            </a:r>
            <a:r>
              <a:rPr lang="en-US" sz="2800" i="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Từng nghe, vậy nên, vừa rồi, ta đây, lại ngặt vì, thế mà, trọn hay, bởi thế. </a:t>
            </a:r>
            <a:r>
              <a:rPr lang="en-US" sz="28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Cách sử dụng loại câu văn như vậy, chủ yếu có tác dụng gì?</a:t>
            </a:r>
            <a:endParaRPr lang="en-US" sz="28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28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 Tách đoạn</a:t>
            </a:r>
            <a:endParaRPr lang="en-US" sz="28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28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B. Chuyển tiếp</a:t>
            </a:r>
            <a:endParaRPr lang="en-US" sz="28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C. Tạo sự khúc chiết, mạch lạc cho văn bản</a:t>
            </a:r>
            <a:endParaRPr lang="en-US" sz="280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50000"/>
              </a:lnSpc>
              <a:spcAft>
                <a:spcPts val="0"/>
              </a:spcAft>
            </a:pPr>
            <a:r>
              <a:rPr lang="en-US" sz="28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D. Liên kết</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0920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1228300" y="4818012"/>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791569" y="996287"/>
            <a:ext cx="11236657" cy="5262979"/>
          </a:xfrm>
          <a:prstGeom prst="rect">
            <a:avLst/>
          </a:prstGeom>
        </p:spPr>
        <p:txBody>
          <a:bodyPr wrap="square">
            <a:spAutoFit/>
          </a:bodyPr>
          <a:lstStyle/>
          <a:p>
            <a:pPr algn="just">
              <a:lnSpc>
                <a:spcPct val="150000"/>
              </a:lnSpc>
              <a:spcAft>
                <a:spcPts val="0"/>
              </a:spcAft>
            </a:pPr>
            <a:r>
              <a:rPr lang="en-US" sz="32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Câu 15.</a:t>
            </a: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Là một áng “thiên cổ hùng văn”, thành công quan trong, dễ thấy nhất của “Đại cáo bình Ngô” là đã kết hợp một cách tự nhiên, hài hòa giữa:</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 Yếu tố lịch sử và yếu tố nghệ thuật</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B. Yếu tố lí trí và yếu tố cảm xúc</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2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a:latin typeface="Times New Roman" panose="02020603050405020304" pitchFamily="18" charset="0"/>
                <a:ea typeface="Times New Roman" panose="02020603050405020304" pitchFamily="18" charset="0"/>
                <a:cs typeface="Times New Roman" panose="02020603050405020304" pitchFamily="18" charset="0"/>
              </a:rPr>
              <a:t>C. Yếu tố chính luận và yếu tố văn chương</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D. Yếu tố tự sự và yếu tố trữ tình</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07501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1160060" y="4818013"/>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791569" y="996287"/>
            <a:ext cx="11236657" cy="5262979"/>
          </a:xfrm>
          <a:prstGeom prst="rect">
            <a:avLst/>
          </a:prstGeom>
        </p:spPr>
        <p:txBody>
          <a:bodyPr wrap="square">
            <a:spAutoFit/>
          </a:bodyPr>
          <a:lstStyle/>
          <a:p>
            <a:pPr algn="just">
              <a:lnSpc>
                <a:spcPct val="150000"/>
              </a:lnSpc>
              <a:spcAft>
                <a:spcPts val="0"/>
              </a:spcAft>
            </a:pPr>
            <a:r>
              <a:rPr lang="en-US" sz="32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Câu 16. </a:t>
            </a: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Dòng nào dưới đây nói đúng nhất mối quan hệ giữa việc nhân nghĩa và yên dân được tác giả phát biểu trong câu: “Việc nhân nghĩa cốt ở yên dân/ Quân điếu phạt trước lo trừ bạo”.</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 Yên dân là mục đích của việc nhân nghĩa</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B. Yên dân là thước đo của việc nhân nghĩa</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2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a:latin typeface="Times New Roman" panose="02020603050405020304" pitchFamily="18" charset="0"/>
                <a:ea typeface="Times New Roman" panose="02020603050405020304" pitchFamily="18" charset="0"/>
                <a:cs typeface="Times New Roman" panose="02020603050405020304" pitchFamily="18" charset="0"/>
              </a:rPr>
              <a:t>C. Yên dân là cái gốc của việc nhân nghĩa</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D. Yên dân là cốt lõi của việc nhân nghĩa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6476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1034710" y="3036954"/>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699072" y="1061975"/>
            <a:ext cx="10986868" cy="5016758"/>
          </a:xfrm>
          <a:prstGeom prst="rect">
            <a:avLst/>
          </a:prstGeom>
        </p:spPr>
        <p:txBody>
          <a:bodyPr wrap="square">
            <a:spAutoFit/>
          </a:bodyPr>
          <a:lstStyle/>
          <a:p>
            <a:pPr algn="just">
              <a:spcAft>
                <a:spcPts val="0"/>
              </a:spcAft>
            </a:pPr>
            <a:r>
              <a:rPr lang="en-US" sz="32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Câu 17. </a:t>
            </a: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Câu văn nào mang ý nghĩa khái quát nhất về tội ác trời không dung đất không tha của quân Minh?</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 Bại nhân nghĩa nát cả đất trời – Nặng thuế khóa sạch không đầm núi.</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    B. Nướng dân đen trên ngọn lửa hung tàn – Vùi con đỏ xuống dưới hầm tai vạ</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C. Tàn hại cả giống côn trùng cây cỏ - Nheo nhóc thay kẻ góa bụa khốn cùng.</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D. Độc ác thay, trúc Nam Sơn không ghi hết tội – Dơ bẩn thay, nước Đông Hải không rữa sạch mùi.</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01950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1119117" y="5545918"/>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679028" y="951542"/>
            <a:ext cx="11236657" cy="5262979"/>
          </a:xfrm>
          <a:prstGeom prst="rect">
            <a:avLst/>
          </a:prstGeom>
        </p:spPr>
        <p:txBody>
          <a:bodyPr wrap="square">
            <a:spAutoFit/>
          </a:bodyPr>
          <a:lstStyle/>
          <a:p>
            <a:pPr algn="just">
              <a:lnSpc>
                <a:spcPct val="150000"/>
              </a:lnSpc>
              <a:spcAft>
                <a:spcPts val="0"/>
              </a:spcAft>
            </a:pPr>
            <a:r>
              <a:rPr lang="en-US" sz="3200" b="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Câu 18. </a:t>
            </a: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Dòng nào sau đây khái quát không đúng những đóng góp của Nguyễn Trãi trong quá trình phát triển của văn học dân tộc</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 Nghệ thuật viết văn chính luận kiệt xuất</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B. Nhà thơ trữ tình sâu sắc</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C. Là người tiên phong sáng tạo trong thơ Nôm, viết nhiều và hay nhất</a:t>
            </a:r>
            <a:endParaRPr lang="en-US" sz="240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n-US" sz="32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a:latin typeface="Times New Roman" panose="02020603050405020304" pitchFamily="18" charset="0"/>
                <a:ea typeface="Times New Roman" panose="02020603050405020304" pitchFamily="18" charset="0"/>
                <a:cs typeface="Times New Roman" panose="02020603050405020304" pitchFamily="18" charset="0"/>
              </a:rPr>
              <a:t>D. Có nhiều bài sáng tác theo thể thơ thuần chất dân tộc nhất.</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163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3168339" y="2231406"/>
            <a:ext cx="5855321" cy="83099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BÁO CÁO SẢN PHẨM DỰ ÁN HỌC TẬP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NHÓM 4</a:t>
            </a: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5" name="Rounded Rectangular Callout 14"/>
          <p:cNvSpPr/>
          <p:nvPr/>
        </p:nvSpPr>
        <p:spPr>
          <a:xfrm>
            <a:off x="5301472" y="3507475"/>
            <a:ext cx="5166361" cy="1508321"/>
          </a:xfrm>
          <a:prstGeom prst="wedgeRoundRectCallout">
            <a:avLst>
              <a:gd name="adj1" fmla="val -59159"/>
              <a:gd name="adj2" fmla="val 85970"/>
              <a:gd name="adj3" fmla="val 16667"/>
            </a:avLst>
          </a:prstGeom>
          <a:ln w="28575"/>
          <a:scene3d>
            <a:camera prst="orthographicFront"/>
            <a:lightRig rig="threePt" dir="t"/>
          </a:scene3d>
          <a:sp3d>
            <a:bevelT w="139700" prst="cross"/>
          </a:sp3d>
        </p:spPr>
        <p:style>
          <a:lnRef idx="2">
            <a:schemeClr val="accent2"/>
          </a:lnRef>
          <a:fillRef idx="1">
            <a:schemeClr val="lt1"/>
          </a:fillRef>
          <a:effectRef idx="0">
            <a:schemeClr val="accent2"/>
          </a:effectRef>
          <a:fontRef idx="minor">
            <a:schemeClr val="dk1"/>
          </a:fontRef>
        </p:style>
        <p:txBody>
          <a:bodyPr rtlCol="0" anchor="ctr"/>
          <a:lstStyle/>
          <a:p>
            <a:pPr marL="0" marR="0" lvl="0" indent="0" algn="l" defTabSz="914400" rtl="0" eaLnBrk="1" fontAlgn="auto" latinLnBrk="0" hangingPunct="1">
              <a:lnSpc>
                <a:spcPct val="115000"/>
              </a:lnSpc>
              <a:spcBef>
                <a:spcPts val="0"/>
              </a:spcBef>
              <a:spcAft>
                <a:spcPts val="0"/>
              </a:spcAft>
              <a:buClrTx/>
              <a:buSzTx/>
              <a:buFontTx/>
              <a:buNone/>
              <a:tabLst>
                <a:tab pos="400050" algn="l"/>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6" name="Picture 15"/>
          <p:cNvPicPr>
            <a:picLocks noChangeAspect="1"/>
          </p:cNvPicPr>
          <p:nvPr/>
        </p:nvPicPr>
        <p:blipFill>
          <a:blip r:embed="rId2"/>
          <a:stretch>
            <a:fillRect/>
          </a:stretch>
        </p:blipFill>
        <p:spPr>
          <a:xfrm>
            <a:off x="2437980" y="3617286"/>
            <a:ext cx="2364376" cy="2365466"/>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3" name="Rectangle 2"/>
          <p:cNvSpPr/>
          <p:nvPr/>
        </p:nvSpPr>
        <p:spPr>
          <a:xfrm>
            <a:off x="5300670" y="3655315"/>
            <a:ext cx="4912820" cy="1212640"/>
          </a:xfrm>
          <a:prstGeom prst="rect">
            <a:avLst/>
          </a:prstGeom>
        </p:spPr>
        <p:txBody>
          <a:bodyPr wrap="none">
            <a:spAutoFit/>
          </a:bodyPr>
          <a:lstStyle/>
          <a:p>
            <a:pPr marL="228600" algn="just">
              <a:lnSpc>
                <a:spcPct val="130000"/>
              </a:lnSpc>
              <a:spcAft>
                <a:spcPts val="0"/>
              </a:spcAft>
            </a:pPr>
            <a:r>
              <a:rPr lang="en-US" sz="280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Video </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giới thiệu về những </a:t>
            </a:r>
            <a:r>
              <a:rPr lang="en-US" sz="280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sáng</a:t>
            </a:r>
          </a:p>
          <a:p>
            <a:pPr marL="228600" algn="just">
              <a:lnSpc>
                <a:spcPct val="130000"/>
              </a:lnSpc>
              <a:spcAft>
                <a:spcPts val="0"/>
              </a:spcAft>
            </a:pPr>
            <a:r>
              <a:rPr lang="en-US" sz="280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tác thơ Nôm </a:t>
            </a:r>
            <a:r>
              <a:rPr lang="en-US" sz="280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của </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Nguyễn Trãi.</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0" y="300250"/>
            <a:ext cx="12192000" cy="1381917"/>
          </a:xfrm>
          <a:prstGeom prst="rect">
            <a:avLst/>
          </a:prstGeom>
        </p:spPr>
        <p:txBody>
          <a:bodyPr wrap="square">
            <a:spAutoFit/>
          </a:bodyPr>
          <a:lstStyle/>
          <a:p>
            <a:pPr algn="ctr">
              <a:lnSpc>
                <a:spcPct val="150000"/>
              </a:lnSpc>
            </a:pPr>
            <a:r>
              <a:rPr lang="en-US" sz="2800" b="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ÔN TẬP</a:t>
            </a:r>
          </a:p>
          <a:p>
            <a:pPr lvl="0" algn="ctr">
              <a:lnSpc>
                <a:spcPct val="115000"/>
              </a:lnSpc>
              <a:spcBef>
                <a:spcPts val="600"/>
              </a:spcBef>
              <a:spcAft>
                <a:spcPts val="600"/>
              </a:spcAft>
            </a:pPr>
            <a:r>
              <a:rPr lang="en-US" sz="2800" b="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NGUYỄN TRÃI “DÀNH CÒN ĐỂ TRỢ DÂN NÀY”</a:t>
            </a:r>
            <a:endParaRPr lang="en-US" sz="320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501128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34190482"/>
              </p:ext>
            </p:extLst>
          </p:nvPr>
        </p:nvGraphicFramePr>
        <p:xfrm>
          <a:off x="300247" y="1023581"/>
          <a:ext cx="11696133" cy="5466109"/>
        </p:xfrm>
        <a:graphic>
          <a:graphicData uri="http://schemas.openxmlformats.org/drawingml/2006/table">
            <a:tbl>
              <a:tblPr firstRow="1" firstCol="1" bandRow="1" bandCol="1"/>
              <a:tblGrid>
                <a:gridCol w="1733266">
                  <a:extLst>
                    <a:ext uri="{9D8B030D-6E8A-4147-A177-3AD203B41FA5}">
                      <a16:colId xmlns:a16="http://schemas.microsoft.com/office/drawing/2014/main" val="2295944347"/>
                    </a:ext>
                  </a:extLst>
                </a:gridCol>
                <a:gridCol w="9962867">
                  <a:extLst>
                    <a:ext uri="{9D8B030D-6E8A-4147-A177-3AD203B41FA5}">
                      <a16:colId xmlns:a16="http://schemas.microsoft.com/office/drawing/2014/main" val="2050408094"/>
                    </a:ext>
                  </a:extLst>
                </a:gridCol>
              </a:tblGrid>
              <a:tr h="421214">
                <a:tc>
                  <a:txBody>
                    <a:bodyPr/>
                    <a:lstStyle/>
                    <a:p>
                      <a:pPr algn="ctr">
                        <a:lnSpc>
                          <a:spcPct val="150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KĨ NĂNG</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50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CỤ THỂ</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221837507"/>
                  </a:ext>
                </a:extLst>
              </a:tr>
              <a:tr h="1263642">
                <a:tc>
                  <a:txBody>
                    <a:bodyPr/>
                    <a:lstStyle/>
                    <a:p>
                      <a:pPr>
                        <a:lnSpc>
                          <a:spcPct val="150000"/>
                        </a:lnSpc>
                        <a:spcAft>
                          <a:spcPts val="0"/>
                        </a:spcAft>
                      </a:pPr>
                      <a:r>
                        <a:rPr lang="en-US" sz="280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Đọc – hiểu văn bản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50000"/>
                        </a:lnSpc>
                        <a:spcAft>
                          <a:spcPts val="800"/>
                        </a:spcAft>
                      </a:pPr>
                      <a:r>
                        <a:rPr lang="da-DK" sz="2800" b="1" smtClean="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Đọc hiểu văn bản theo đặc trưng thể loại:</a:t>
                      </a:r>
                      <a:endParaRPr lang="en-US" sz="200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da-DK" sz="2800" smtClean="0">
                          <a:effectLst/>
                          <a:latin typeface="Times New Roman" panose="02020603050405020304" pitchFamily="18" charset="0"/>
                          <a:ea typeface="Arial" panose="020B0604020202020204" pitchFamily="34" charset="0"/>
                          <a:cs typeface="Times New Roman" panose="02020603050405020304" pitchFamily="18" charset="0"/>
                        </a:rPr>
                        <a:t>- Văn bản nghị luận trung đại</a:t>
                      </a:r>
                      <a:endParaRPr lang="en-US" sz="200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da-DK" sz="2800" smtClean="0">
                          <a:effectLst/>
                          <a:latin typeface="Times New Roman" panose="02020603050405020304" pitchFamily="18" charset="0"/>
                          <a:ea typeface="Arial" panose="020B0604020202020204" pitchFamily="34" charset="0"/>
                          <a:cs typeface="Times New Roman" panose="02020603050405020304" pitchFamily="18" charset="0"/>
                        </a:rPr>
                        <a:t>- Thơ Nôm Đường luật của Nguyễn Trãi</a:t>
                      </a:r>
                      <a:endParaRPr lang="en-US" sz="200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da-DK" sz="2800" smtClean="0">
                          <a:effectLst/>
                          <a:latin typeface="Times New Roman" panose="02020603050405020304" pitchFamily="18" charset="0"/>
                          <a:ea typeface="Arial" panose="020B0604020202020204" pitchFamily="34" charset="0"/>
                          <a:cs typeface="Times New Roman" panose="02020603050405020304" pitchFamily="18" charset="0"/>
                        </a:rPr>
                        <a:t>- Thơ chữ Hán Đường luật của Nguyễn Trãi</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718064629"/>
                  </a:ext>
                </a:extLst>
              </a:tr>
              <a:tr h="1263642">
                <a:tc>
                  <a:txBody>
                    <a:bodyPr/>
                    <a:lstStyle/>
                    <a:p>
                      <a:pPr algn="just">
                        <a:lnSpc>
                          <a:spcPct val="150000"/>
                        </a:lnSpc>
                        <a:spcAft>
                          <a:spcPts val="0"/>
                        </a:spcAft>
                      </a:pPr>
                      <a:r>
                        <a:rPr lang="da-DK" sz="28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Tiếng Việt</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50000"/>
                        </a:lnSpc>
                        <a:spcAft>
                          <a:spcPts val="0"/>
                        </a:spcAft>
                      </a:pPr>
                      <a:r>
                        <a:rPr lang="da-DK" sz="2800">
                          <a:effectLst/>
                          <a:latin typeface="Times New Roman" panose="02020603050405020304" pitchFamily="18" charset="0"/>
                          <a:ea typeface="Arial" panose="020B0604020202020204" pitchFamily="34" charset="0"/>
                          <a:cs typeface="Times New Roman" panose="02020603050405020304" pitchFamily="18" charset="0"/>
                        </a:rPr>
                        <a:t>Thực hành sử dụng từ Hán Việt</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925942450"/>
                  </a:ext>
                </a:extLst>
              </a:tr>
              <a:tr h="842428">
                <a:tc>
                  <a:txBody>
                    <a:bodyPr/>
                    <a:lstStyle/>
                    <a:p>
                      <a:pPr algn="just">
                        <a:lnSpc>
                          <a:spcPct val="150000"/>
                        </a:lnSpc>
                        <a:spcAft>
                          <a:spcPts val="0"/>
                        </a:spcAft>
                      </a:pPr>
                      <a:r>
                        <a:rPr lang="da-DK" sz="28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R="548640" algn="just">
                        <a:lnSpc>
                          <a:spcPct val="150000"/>
                        </a:lnSpc>
                        <a:spcAft>
                          <a:spcPts val="0"/>
                        </a:spcAft>
                      </a:pPr>
                      <a:r>
                        <a:rPr lang="en-US"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Viết: </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Viết văn bản nghị luận về một vấn đề xã hội</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105108683"/>
                  </a:ext>
                </a:extLst>
              </a:tr>
            </a:tbl>
          </a:graphicData>
        </a:graphic>
      </p:graphicFrame>
      <p:sp>
        <p:nvSpPr>
          <p:cNvPr id="4" name="Rectangle 3"/>
          <p:cNvSpPr/>
          <p:nvPr/>
        </p:nvSpPr>
        <p:spPr>
          <a:xfrm>
            <a:off x="4596504" y="241827"/>
            <a:ext cx="3304110" cy="523220"/>
          </a:xfrm>
          <a:prstGeom prst="rect">
            <a:avLst/>
          </a:prstGeom>
        </p:spPr>
        <p:txBody>
          <a:bodyPr wrap="none">
            <a:spAutoFit/>
          </a:bodyPr>
          <a:lstStyle/>
          <a:p>
            <a:pPr>
              <a:spcAft>
                <a:spcPts val="0"/>
              </a:spcAft>
            </a:pPr>
            <a:r>
              <a:rPr lang="da-DK" sz="2800">
                <a:solidFill>
                  <a:srgbClr val="FF0000"/>
                </a:solidFill>
                <a:latin typeface="Times New Roman" panose="02020603050405020304" pitchFamily="18" charset="0"/>
                <a:ea typeface="Times New Roman" panose="02020603050405020304" pitchFamily="18" charset="0"/>
              </a:rPr>
              <a:t>N</a:t>
            </a:r>
            <a:r>
              <a:rPr lang="da-DK" sz="2800" smtClean="0">
                <a:solidFill>
                  <a:srgbClr val="FF0000"/>
                </a:solidFill>
                <a:latin typeface="Times New Roman" panose="02020603050405020304" pitchFamily="18" charset="0"/>
                <a:ea typeface="Times New Roman" panose="02020603050405020304" pitchFamily="18" charset="0"/>
              </a:rPr>
              <a:t>ội </a:t>
            </a:r>
            <a:r>
              <a:rPr lang="da-DK" sz="2800">
                <a:solidFill>
                  <a:srgbClr val="FF0000"/>
                </a:solidFill>
                <a:latin typeface="Times New Roman" panose="02020603050405020304" pitchFamily="18" charset="0"/>
                <a:ea typeface="Times New Roman" panose="02020603050405020304" pitchFamily="18" charset="0"/>
              </a:rPr>
              <a:t>dung ôn tập bài 6</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801999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1614972" y="3979243"/>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1726999" y="2570302"/>
            <a:ext cx="8290458" cy="3323987"/>
          </a:xfrm>
          <a:prstGeom prst="rect">
            <a:avLst/>
          </a:prstGeom>
        </p:spPr>
        <p:txBody>
          <a:bodyPr wrap="square">
            <a:spAutoFit/>
          </a:bodyPr>
          <a:lstStyle/>
          <a:p>
            <a:pPr>
              <a:lnSpc>
                <a:spcPct val="150000"/>
              </a:lnSpc>
            </a:pPr>
            <a:r>
              <a:rPr lang="en-US" sz="2800" b="1">
                <a:latin typeface="Times New Roman" panose="02020603050405020304" pitchFamily="18" charset="0"/>
                <a:cs typeface="Times New Roman" panose="02020603050405020304" pitchFamily="18" charset="0"/>
              </a:rPr>
              <a:t>Câu 1. </a:t>
            </a:r>
            <a:r>
              <a:rPr lang="en-US" sz="2800">
                <a:latin typeface="Times New Roman" panose="02020603050405020304" pitchFamily="18" charset="0"/>
                <a:cs typeface="Times New Roman" panose="02020603050405020304" pitchFamily="18" charset="0"/>
              </a:rPr>
              <a:t>Nguyễn Trãi có tên hiệu là:</a:t>
            </a:r>
          </a:p>
          <a:p>
            <a:pPr>
              <a:lnSpc>
                <a:spcPct val="150000"/>
              </a:lnSpc>
            </a:pPr>
            <a:r>
              <a:rPr lang="en-US" sz="2800">
                <a:latin typeface="Times New Roman" panose="02020603050405020304" pitchFamily="18" charset="0"/>
                <a:cs typeface="Times New Roman" panose="02020603050405020304" pitchFamily="18" charset="0"/>
              </a:rPr>
              <a:t>A. Thanh Hiên</a:t>
            </a:r>
          </a:p>
          <a:p>
            <a:pPr>
              <a:lnSpc>
                <a:spcPct val="150000"/>
              </a:lnSpc>
            </a:pPr>
            <a:r>
              <a:rPr lang="en-US" sz="2800">
                <a:latin typeface="Times New Roman" panose="02020603050405020304" pitchFamily="18" charset="0"/>
                <a:cs typeface="Times New Roman" panose="02020603050405020304" pitchFamily="18" charset="0"/>
              </a:rPr>
              <a:t>B. Ức Trai</a:t>
            </a:r>
          </a:p>
          <a:p>
            <a:pPr>
              <a:lnSpc>
                <a:spcPct val="150000"/>
              </a:lnSpc>
            </a:pPr>
            <a:r>
              <a:rPr lang="en-US" sz="2800">
                <a:latin typeface="Times New Roman" panose="02020603050405020304" pitchFamily="18" charset="0"/>
                <a:cs typeface="Times New Roman" panose="02020603050405020304" pitchFamily="18" charset="0"/>
              </a:rPr>
              <a:t>C. Yên Đổ</a:t>
            </a:r>
          </a:p>
          <a:p>
            <a:pPr>
              <a:lnSpc>
                <a:spcPct val="150000"/>
              </a:lnSpc>
            </a:pPr>
            <a:r>
              <a:rPr lang="en-US" sz="2800">
                <a:latin typeface="Times New Roman" panose="02020603050405020304" pitchFamily="18" charset="0"/>
                <a:cs typeface="Times New Roman" panose="02020603050405020304" pitchFamily="18" charset="0"/>
              </a:rPr>
              <a:t>D. Bạch Vân</a:t>
            </a:r>
          </a:p>
        </p:txBody>
      </p:sp>
      <p:sp>
        <p:nvSpPr>
          <p:cNvPr id="2" name="Rectangle 1"/>
          <p:cNvSpPr/>
          <p:nvPr/>
        </p:nvSpPr>
        <p:spPr>
          <a:xfrm>
            <a:off x="586854" y="715688"/>
            <a:ext cx="8966578" cy="523220"/>
          </a:xfrm>
          <a:prstGeom prst="rect">
            <a:avLst/>
          </a:prstGeom>
        </p:spPr>
        <p:txBody>
          <a:bodyPr wrap="square">
            <a:spAutoFit/>
          </a:bodyPr>
          <a:lstStyle/>
          <a:p>
            <a:pPr algn="just">
              <a:spcAft>
                <a:spcPts val="0"/>
              </a:spcAft>
            </a:pPr>
            <a:r>
              <a:rPr lang="en-US" sz="28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8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KIẾN THỨC CHUNG VỀ </a:t>
            </a: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TÁC </a:t>
            </a:r>
            <a:r>
              <a:rPr lang="en-US" sz="28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GIẢ </a:t>
            </a: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NGUYỄN </a:t>
            </a:r>
            <a:r>
              <a:rPr lang="en-US" sz="28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TRÃI</a:t>
            </a:r>
            <a:endParaRPr lang="en-US" sz="280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744360" y="1512190"/>
            <a:ext cx="3169714" cy="523220"/>
          </a:xfrm>
          <a:prstGeom prst="rect">
            <a:avLst/>
          </a:prstGeom>
        </p:spPr>
        <p:txBody>
          <a:bodyPr wrap="none">
            <a:spAutoFit/>
          </a:bodyPr>
          <a:lstStyle/>
          <a:p>
            <a:pPr marR="30480" algn="just">
              <a:spcAft>
                <a:spcPts val="0"/>
              </a:spcAft>
            </a:pPr>
            <a:r>
              <a:rPr lang="en-US" sz="28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I. TRẮC NGHIỆM</a:t>
            </a:r>
            <a:endParaRPr lang="en-US" sz="280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06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1000"/>
                                        <p:tgtEl>
                                          <p:spTgt spid="6">
                                            <p:txEl>
                                              <p:pRg st="0" end="0"/>
                                            </p:txEl>
                                          </p:spTgt>
                                        </p:tgtEl>
                                      </p:cBhvr>
                                    </p:animEffect>
                                    <p:anim calcmode="lin" valueType="num">
                                      <p:cBhvr>
                                        <p:cTn id="2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6">
                                            <p:txEl>
                                              <p:pRg st="1" end="1"/>
                                            </p:txEl>
                                          </p:spTgt>
                                        </p:tgtEl>
                                        <p:attrNameLst>
                                          <p:attrName>style.visibility</p:attrName>
                                        </p:attrNameLst>
                                      </p:cBhvr>
                                      <p:to>
                                        <p:strVal val="visible"/>
                                      </p:to>
                                    </p:set>
                                    <p:animEffect transition="in" filter="fade">
                                      <p:cBhvr>
                                        <p:cTn id="26" dur="1000"/>
                                        <p:tgtEl>
                                          <p:spTgt spid="6">
                                            <p:txEl>
                                              <p:pRg st="1" end="1"/>
                                            </p:txEl>
                                          </p:spTgt>
                                        </p:tgtEl>
                                      </p:cBhvr>
                                    </p:animEffect>
                                    <p:anim calcmode="lin" valueType="num">
                                      <p:cBhvr>
                                        <p:cTn id="27"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6">
                                            <p:txEl>
                                              <p:pRg st="2" end="2"/>
                                            </p:txEl>
                                          </p:spTgt>
                                        </p:tgtEl>
                                        <p:attrNameLst>
                                          <p:attrName>style.visibility</p:attrName>
                                        </p:attrNameLst>
                                      </p:cBhvr>
                                      <p:to>
                                        <p:strVal val="visible"/>
                                      </p:to>
                                    </p:set>
                                    <p:animEffect transition="in" filter="fade">
                                      <p:cBhvr>
                                        <p:cTn id="33" dur="1000"/>
                                        <p:tgtEl>
                                          <p:spTgt spid="6">
                                            <p:txEl>
                                              <p:pRg st="2" end="2"/>
                                            </p:txEl>
                                          </p:spTgt>
                                        </p:tgtEl>
                                      </p:cBhvr>
                                    </p:animEffect>
                                    <p:anim calcmode="lin" valueType="num">
                                      <p:cBhvr>
                                        <p:cTn id="34"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6">
                                            <p:txEl>
                                              <p:pRg st="3" end="3"/>
                                            </p:txEl>
                                          </p:spTgt>
                                        </p:tgtEl>
                                        <p:attrNameLst>
                                          <p:attrName>style.visibility</p:attrName>
                                        </p:attrNameLst>
                                      </p:cBhvr>
                                      <p:to>
                                        <p:strVal val="visible"/>
                                      </p:to>
                                    </p:set>
                                    <p:animEffect transition="in" filter="fade">
                                      <p:cBhvr>
                                        <p:cTn id="40" dur="1000"/>
                                        <p:tgtEl>
                                          <p:spTgt spid="6">
                                            <p:txEl>
                                              <p:pRg st="3" end="3"/>
                                            </p:txEl>
                                          </p:spTgt>
                                        </p:tgtEl>
                                      </p:cBhvr>
                                    </p:animEffect>
                                    <p:anim calcmode="lin" valueType="num">
                                      <p:cBhvr>
                                        <p:cTn id="41"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6">
                                            <p:txEl>
                                              <p:pRg st="4" end="4"/>
                                            </p:txEl>
                                          </p:spTgt>
                                        </p:tgtEl>
                                        <p:attrNameLst>
                                          <p:attrName>style.visibility</p:attrName>
                                        </p:attrNameLst>
                                      </p:cBhvr>
                                      <p:to>
                                        <p:strVal val="visible"/>
                                      </p:to>
                                    </p:set>
                                    <p:animEffect transition="in" filter="fade">
                                      <p:cBhvr>
                                        <p:cTn id="47" dur="1000"/>
                                        <p:tgtEl>
                                          <p:spTgt spid="6">
                                            <p:txEl>
                                              <p:pRg st="4" end="4"/>
                                            </p:txEl>
                                          </p:spTgt>
                                        </p:tgtEl>
                                      </p:cBhvr>
                                    </p:animEffect>
                                    <p:anim calcmode="lin" valueType="num">
                                      <p:cBhvr>
                                        <p:cTn id="48"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49"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7"/>
                                        </p:tgtEl>
                                        <p:attrNameLst>
                                          <p:attrName>style.visibility</p:attrName>
                                        </p:attrNameLst>
                                      </p:cBhvr>
                                      <p:to>
                                        <p:strVal val="visible"/>
                                      </p:to>
                                    </p:set>
                                    <p:animEffect transition="in" filter="fade">
                                      <p:cBhvr>
                                        <p:cTn id="54" dur="1000"/>
                                        <p:tgtEl>
                                          <p:spTgt spid="7"/>
                                        </p:tgtEl>
                                      </p:cBhvr>
                                    </p:animEffect>
                                    <p:anim calcmode="lin" valueType="num">
                                      <p:cBhvr>
                                        <p:cTn id="55" dur="1000" fill="hold"/>
                                        <p:tgtEl>
                                          <p:spTgt spid="7"/>
                                        </p:tgtEl>
                                        <p:attrNameLst>
                                          <p:attrName>ppt_x</p:attrName>
                                        </p:attrNameLst>
                                      </p:cBhvr>
                                      <p:tavLst>
                                        <p:tav tm="0">
                                          <p:val>
                                            <p:strVal val="#ppt_x"/>
                                          </p:val>
                                        </p:tav>
                                        <p:tav tm="100000">
                                          <p:val>
                                            <p:strVal val="#ppt_x"/>
                                          </p:val>
                                        </p:tav>
                                      </p:tavLst>
                                    </p:anim>
                                    <p:anim calcmode="lin" valueType="num">
                                      <p:cBhvr>
                                        <p:cTn id="5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843317" y="4599648"/>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884261" y="1501254"/>
            <a:ext cx="11236657" cy="3785652"/>
          </a:xfrm>
          <a:prstGeom prst="rect">
            <a:avLst/>
          </a:prstGeom>
        </p:spPr>
        <p:txBody>
          <a:bodyPr wrap="square">
            <a:spAutoFit/>
          </a:bodyPr>
          <a:lstStyle/>
          <a:p>
            <a:pPr marL="30480" marR="30480" algn="just">
              <a:lnSpc>
                <a:spcPct val="150000"/>
              </a:lnSpc>
              <a:spcAft>
                <a:spcPts val="0"/>
              </a:spcAft>
            </a:pPr>
            <a:r>
              <a:rPr lang="en-US" sz="3200" b="1">
                <a:latin typeface="Times New Roman" panose="02020603050405020304" pitchFamily="18" charset="0"/>
                <a:ea typeface="Times New Roman" panose="02020603050405020304" pitchFamily="18" charset="0"/>
                <a:cs typeface="Times New Roman" panose="02020603050405020304" pitchFamily="18" charset="0"/>
              </a:rPr>
              <a:t>Câu 2.</a:t>
            </a:r>
            <a:r>
              <a:rPr lang="en-US" sz="32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Nguyễn Trãi đỗ Thái học sinh năm:</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1385</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 1390</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 1395</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D. 1400</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50441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750625" y="4272102"/>
            <a:ext cx="594814" cy="5334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Euphemia"/>
              <a:ea typeface="+mn-ea"/>
              <a:cs typeface="+mn-cs"/>
            </a:endParaRPr>
          </a:p>
        </p:txBody>
      </p:sp>
      <p:sp>
        <p:nvSpPr>
          <p:cNvPr id="6" name="Rectangle 5"/>
          <p:cNvSpPr/>
          <p:nvPr/>
        </p:nvSpPr>
        <p:spPr>
          <a:xfrm>
            <a:off x="791569" y="996287"/>
            <a:ext cx="11236657" cy="5016758"/>
          </a:xfrm>
          <a:prstGeom prst="rect">
            <a:avLst/>
          </a:prstGeom>
        </p:spPr>
        <p:txBody>
          <a:bodyPr wrap="square">
            <a:spAutoFit/>
          </a:bodyPr>
          <a:lstStyle/>
          <a:p>
            <a:pPr marL="30480" marR="30480" algn="just">
              <a:lnSpc>
                <a:spcPct val="200000"/>
              </a:lnSpc>
              <a:spcAft>
                <a:spcPts val="0"/>
              </a:spcAft>
            </a:pPr>
            <a:r>
              <a:rPr lang="en-US" sz="3200" b="1">
                <a:latin typeface="Times New Roman" panose="02020603050405020304" pitchFamily="18" charset="0"/>
                <a:ea typeface="Times New Roman" panose="02020603050405020304" pitchFamily="18" charset="0"/>
                <a:cs typeface="Times New Roman" panose="02020603050405020304" pitchFamily="18" charset="0"/>
              </a:rPr>
              <a:t>Câu 3.</a:t>
            </a:r>
            <a:r>
              <a:rPr lang="en-US" sz="32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Nguyễn Trãi cùng cha ra làm quan dưới triều đại:</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200000"/>
              </a:lnSpc>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Nhà Lý</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200000"/>
              </a:lnSpc>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 Nhà Trần</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20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C. Nhà Hồ</a:t>
            </a:r>
            <a:endParaRPr lang="en-US" sz="2400">
              <a:latin typeface="Calibri" panose="020F0502020204030204" pitchFamily="34" charset="0"/>
              <a:ea typeface="Calibri" panose="020F0502020204030204" pitchFamily="34" charset="0"/>
              <a:cs typeface="Times New Roman" panose="02020603050405020304" pitchFamily="18" charset="0"/>
            </a:endParaRPr>
          </a:p>
          <a:p>
            <a:pPr marL="30480" marR="30480" algn="just">
              <a:lnSpc>
                <a:spcPct val="200000"/>
              </a:lnSpc>
              <a:spcAft>
                <a:spcPts val="0"/>
              </a:spcAft>
            </a:pPr>
            <a:r>
              <a:rPr lang="en-US" sz="32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 Nhà Nguyễn</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4559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754</TotalTime>
  <Words>2537</Words>
  <PresentationFormat>Widescreen</PresentationFormat>
  <Paragraphs>222</Paragraphs>
  <Slides>45</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45</vt:i4>
      </vt:variant>
    </vt:vector>
  </HeadingPairs>
  <TitlesOfParts>
    <vt:vector size="53" baseType="lpstr">
      <vt:lpstr>Arial</vt:lpstr>
      <vt:lpstr>Calibri</vt:lpstr>
      <vt:lpstr>Calibri Light</vt:lpstr>
      <vt:lpstr>Euphemia</vt:lpstr>
      <vt:lpstr>Times New Roman</vt:lpstr>
      <vt:lpstr>Wingdings</vt:lpstr>
      <vt:lpstr>Office Theme</vt:lpstr>
      <vt:lpstr>4_Office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2022-06-20T07:41:40Z</dcterms:created>
  <dcterms:modified xsi:type="dcterms:W3CDTF">2022-11-22T02:59:45Z</dcterms:modified>
</cp:coreProperties>
</file>