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00" r:id="rId2"/>
    <p:sldId id="368" r:id="rId3"/>
    <p:sldId id="302" r:id="rId4"/>
    <p:sldId id="292" r:id="rId5"/>
    <p:sldId id="404" r:id="rId6"/>
    <p:sldId id="334" r:id="rId7"/>
    <p:sldId id="333" r:id="rId8"/>
    <p:sldId id="383" r:id="rId9"/>
    <p:sldId id="385" r:id="rId10"/>
    <p:sldId id="386" r:id="rId11"/>
    <p:sldId id="406" r:id="rId12"/>
    <p:sldId id="405" r:id="rId13"/>
    <p:sldId id="407" r:id="rId14"/>
    <p:sldId id="336" r:id="rId15"/>
    <p:sldId id="391" r:id="rId16"/>
    <p:sldId id="408" r:id="rId17"/>
    <p:sldId id="393" r:id="rId18"/>
    <p:sldId id="409" r:id="rId19"/>
    <p:sldId id="410" r:id="rId20"/>
    <p:sldId id="411" r:id="rId21"/>
    <p:sldId id="413" r:id="rId22"/>
    <p:sldId id="420" r:id="rId23"/>
    <p:sldId id="417" r:id="rId24"/>
    <p:sldId id="418" r:id="rId25"/>
    <p:sldId id="416" r:id="rId26"/>
    <p:sldId id="415" r:id="rId27"/>
    <p:sldId id="399" r:id="rId28"/>
    <p:sldId id="400" r:id="rId29"/>
    <p:sldId id="421" r:id="rId30"/>
    <p:sldId id="315" r:id="rId31"/>
    <p:sldId id="380" r:id="rId32"/>
    <p:sldId id="402" r:id="rId33"/>
    <p:sldId id="331" r:id="rId34"/>
    <p:sldId id="295" r:id="rId35"/>
    <p:sldId id="403" r:id="rId36"/>
    <p:sldId id="34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0" autoAdjust="0"/>
    <p:restoredTop sz="94657"/>
  </p:normalViewPr>
  <p:slideViewPr>
    <p:cSldViewPr snapToGrid="0">
      <p:cViewPr varScale="1">
        <p:scale>
          <a:sx n="60" d="100"/>
          <a:sy n="60" d="100"/>
        </p:scale>
        <p:origin x="101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30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38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975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39607" y="6503714"/>
            <a:ext cx="1818062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7 Right On!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 userDrawn="1"/>
        </p:nvSpPr>
        <p:spPr>
          <a:xfrm>
            <a:off x="-21771" y="0"/>
            <a:ext cx="12213771" cy="3868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39607" y="12064"/>
            <a:ext cx="71686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baseline="0" dirty="0">
                <a:solidFill>
                  <a:schemeClr val="bg1"/>
                </a:solidFill>
              </a:rPr>
              <a:t>Unit 3 </a:t>
            </a:r>
            <a:r>
              <a:rPr lang="en-US" sz="1400" baseline="0" dirty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10860002" y="12064"/>
            <a:ext cx="224742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9870780" y="12064"/>
            <a:ext cx="233826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baseline="0" dirty="0">
                <a:solidFill>
                  <a:schemeClr val="bg1"/>
                </a:solidFill>
              </a:rPr>
              <a:t>Lesson 3b – Grammar (Cont.)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292" cy="6859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46502" y="1905506"/>
            <a:ext cx="63436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3: Arts and Music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3b: Grammar (Cont.)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49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64525" y="558641"/>
            <a:ext cx="208422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ea typeface="Times New Roman" panose="02020603050405020304" pitchFamily="18" charset="0"/>
              </a:rPr>
              <a:t>Lead in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72836" y="1945758"/>
            <a:ext cx="11866764" cy="36257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3. How about sentence 2?</a:t>
            </a:r>
          </a:p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3600" dirty="0">
                <a:solidFill>
                  <a:srgbClr val="FF0000"/>
                </a:solidFill>
              </a:rPr>
              <a:t>Present Simple.</a:t>
            </a:r>
          </a:p>
          <a:p>
            <a:r>
              <a:rPr lang="en-US" sz="3600" dirty="0"/>
              <a:t>4. What do we use </a:t>
            </a:r>
            <a:r>
              <a:rPr lang="en-US" sz="3600" dirty="0">
                <a:solidFill>
                  <a:srgbClr val="FF0000"/>
                </a:solidFill>
              </a:rPr>
              <a:t>Present Simple </a:t>
            </a:r>
            <a:r>
              <a:rPr lang="en-US" sz="3600" dirty="0"/>
              <a:t>for?</a:t>
            </a:r>
          </a:p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 For </a:t>
            </a:r>
            <a:r>
              <a:rPr lang="en-US" sz="3600" dirty="0">
                <a:solidFill>
                  <a:srgbClr val="FF0000"/>
                </a:solidFill>
              </a:rPr>
              <a:t>timetables and schedules.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6976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495" y="476665"/>
            <a:ext cx="7238918" cy="1979957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5061059" y="5082215"/>
            <a:ext cx="6923932" cy="114207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Am/Is/Are + S + going to + bare-inf. + …?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048029" y="3765297"/>
            <a:ext cx="7143971" cy="114207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S + am/is/are + not + going to + bare-inf. + …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061059" y="2448379"/>
            <a:ext cx="6985975" cy="114207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S + am/is/are going to + bare-inf. +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00" y="638768"/>
            <a:ext cx="2766081" cy="545773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87406" y="620100"/>
            <a:ext cx="2727708" cy="5276642"/>
            <a:chOff x="414346" y="808810"/>
            <a:chExt cx="2727708" cy="5276642"/>
          </a:xfrm>
        </p:grpSpPr>
        <p:sp>
          <p:nvSpPr>
            <p:cNvPr id="13" name="Oval 12"/>
            <p:cNvSpPr/>
            <p:nvPr/>
          </p:nvSpPr>
          <p:spPr>
            <a:xfrm>
              <a:off x="414346" y="808810"/>
              <a:ext cx="2727708" cy="10103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961061" y="4795136"/>
              <a:ext cx="1083282" cy="6018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044343" y="5183962"/>
              <a:ext cx="1097711" cy="9014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V="1">
            <a:off x="2599217" y="620100"/>
            <a:ext cx="1997592" cy="283282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966746" y="1630412"/>
            <a:ext cx="19739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652898" y="2377169"/>
            <a:ext cx="12903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838612" y="3236357"/>
            <a:ext cx="4000180" cy="3540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It’s going to rain today.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47652" y="4582698"/>
            <a:ext cx="3891139" cy="3164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It isn’t going to rain today.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28296" y="5870590"/>
            <a:ext cx="3810495" cy="3454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Is it going to rain today?</a:t>
            </a:r>
          </a:p>
        </p:txBody>
      </p:sp>
      <p:sp>
        <p:nvSpPr>
          <p:cNvPr id="8" name="Oval 7"/>
          <p:cNvSpPr/>
          <p:nvPr/>
        </p:nvSpPr>
        <p:spPr>
          <a:xfrm>
            <a:off x="4418482" y="2914817"/>
            <a:ext cx="581025" cy="588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+</a:t>
            </a:r>
          </a:p>
        </p:txBody>
      </p:sp>
      <p:sp>
        <p:nvSpPr>
          <p:cNvPr id="18" name="Oval 17"/>
          <p:cNvSpPr/>
          <p:nvPr/>
        </p:nvSpPr>
        <p:spPr>
          <a:xfrm>
            <a:off x="4385721" y="4061565"/>
            <a:ext cx="581025" cy="588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-</a:t>
            </a:r>
          </a:p>
        </p:txBody>
      </p:sp>
      <p:sp>
        <p:nvSpPr>
          <p:cNvPr id="19" name="Oval 18"/>
          <p:cNvSpPr/>
          <p:nvPr/>
        </p:nvSpPr>
        <p:spPr>
          <a:xfrm>
            <a:off x="4387062" y="5358819"/>
            <a:ext cx="581025" cy="588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148631" y="3439317"/>
            <a:ext cx="177375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u="sng">
                <a:solidFill>
                  <a:srgbClr val="FF0000"/>
                </a:solidFill>
                <a:ea typeface="Times New Roman" panose="02020603050405020304" pitchFamily="18" charset="0"/>
              </a:rPr>
              <a:t>Structure:</a:t>
            </a:r>
            <a:endParaRPr lang="en-US" sz="3000" b="1" u="sng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4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26" grpId="0" animBg="1"/>
      <p:bldP spid="7" grpId="0" animBg="1"/>
      <p:bldP spid="15" grpId="0" animBg="1"/>
      <p:bldP spid="16" grpId="0" animBg="1"/>
      <p:bldP spid="8" grpId="0" animBg="1"/>
      <p:bldP spid="18" grpId="0" animBg="1"/>
      <p:bldP spid="19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132" y="637545"/>
            <a:ext cx="7219950" cy="921658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5515872" y="5074044"/>
            <a:ext cx="6531161" cy="114207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Am/Is/Are + S + V-</a:t>
            </a:r>
            <a:r>
              <a:rPr lang="en-US" sz="3000" dirty="0" err="1">
                <a:solidFill>
                  <a:schemeClr val="tx1"/>
                </a:solidFill>
              </a:rPr>
              <a:t>ing</a:t>
            </a:r>
            <a:r>
              <a:rPr lang="en-US" sz="3000" dirty="0">
                <a:solidFill>
                  <a:schemeClr val="tx1"/>
                </a:solidFill>
              </a:rPr>
              <a:t> + …?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467350" y="3765297"/>
            <a:ext cx="6579683" cy="114207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S + am/is/are + not + V-</a:t>
            </a:r>
            <a:r>
              <a:rPr lang="en-US" sz="3000" dirty="0" err="1">
                <a:solidFill>
                  <a:schemeClr val="tx1"/>
                </a:solidFill>
              </a:rPr>
              <a:t>ing</a:t>
            </a:r>
            <a:r>
              <a:rPr lang="en-US" sz="3000" dirty="0">
                <a:solidFill>
                  <a:schemeClr val="tx1"/>
                </a:solidFill>
              </a:rPr>
              <a:t> + …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515872" y="2448379"/>
            <a:ext cx="6531161" cy="114207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S + am/is/are + V-</a:t>
            </a:r>
            <a:r>
              <a:rPr lang="en-US" sz="3000" dirty="0" err="1">
                <a:solidFill>
                  <a:schemeClr val="tx1"/>
                </a:solidFill>
              </a:rPr>
              <a:t>ing</a:t>
            </a:r>
            <a:r>
              <a:rPr lang="en-US" sz="3000" dirty="0">
                <a:solidFill>
                  <a:schemeClr val="tx1"/>
                </a:solidFill>
              </a:rPr>
              <a:t> +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00" y="638768"/>
            <a:ext cx="2766081" cy="545773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11595" y="707063"/>
            <a:ext cx="2365820" cy="5276641"/>
            <a:chOff x="705018" y="808810"/>
            <a:chExt cx="2365820" cy="5276641"/>
          </a:xfrm>
        </p:grpSpPr>
        <p:sp>
          <p:nvSpPr>
            <p:cNvPr id="13" name="Oval 12"/>
            <p:cNvSpPr/>
            <p:nvPr/>
          </p:nvSpPr>
          <p:spPr>
            <a:xfrm>
              <a:off x="705018" y="808810"/>
              <a:ext cx="1928305" cy="7978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024093" y="4708173"/>
              <a:ext cx="1083282" cy="6018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044343" y="5134288"/>
              <a:ext cx="1026495" cy="951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V="1">
            <a:off x="2050920" y="883490"/>
            <a:ext cx="2437139" cy="33034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926800" y="1483025"/>
            <a:ext cx="23778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838611" y="3236357"/>
            <a:ext cx="4314297" cy="3540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We are seeing a film tonight.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47652" y="4582698"/>
            <a:ext cx="4205257" cy="3246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We aren’t seeing a film tonight.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28296" y="5870590"/>
            <a:ext cx="3810495" cy="3454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Are we seeing a film tonight?</a:t>
            </a:r>
          </a:p>
        </p:txBody>
      </p:sp>
      <p:sp>
        <p:nvSpPr>
          <p:cNvPr id="8" name="Oval 7"/>
          <p:cNvSpPr/>
          <p:nvPr/>
        </p:nvSpPr>
        <p:spPr>
          <a:xfrm>
            <a:off x="4541610" y="2891848"/>
            <a:ext cx="581025" cy="588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+</a:t>
            </a:r>
          </a:p>
        </p:txBody>
      </p:sp>
      <p:sp>
        <p:nvSpPr>
          <p:cNvPr id="18" name="Oval 17"/>
          <p:cNvSpPr/>
          <p:nvPr/>
        </p:nvSpPr>
        <p:spPr>
          <a:xfrm>
            <a:off x="4541610" y="3944637"/>
            <a:ext cx="581025" cy="588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-</a:t>
            </a:r>
          </a:p>
        </p:txBody>
      </p:sp>
      <p:sp>
        <p:nvSpPr>
          <p:cNvPr id="19" name="Oval 18"/>
          <p:cNvSpPr/>
          <p:nvPr/>
        </p:nvSpPr>
        <p:spPr>
          <a:xfrm>
            <a:off x="4590132" y="5185345"/>
            <a:ext cx="581025" cy="588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148631" y="3439317"/>
            <a:ext cx="177375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u="sng">
                <a:solidFill>
                  <a:srgbClr val="FF0000"/>
                </a:solidFill>
                <a:ea typeface="Times New Roman" panose="02020603050405020304" pitchFamily="18" charset="0"/>
              </a:rPr>
              <a:t>Structure:</a:t>
            </a:r>
            <a:endParaRPr lang="en-US" sz="3000" b="1" u="sng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33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26" grpId="0" animBg="1"/>
      <p:bldP spid="7" grpId="0" animBg="1"/>
      <p:bldP spid="15" grpId="0" animBg="1"/>
      <p:bldP spid="16" grpId="0" animBg="1"/>
      <p:bldP spid="8" grpId="0" animBg="1"/>
      <p:bldP spid="18" grpId="0" animBg="1"/>
      <p:bldP spid="19" grpId="0" animBg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23067" b="27094"/>
          <a:stretch/>
        </p:blipFill>
        <p:spPr>
          <a:xfrm>
            <a:off x="3492423" y="558260"/>
            <a:ext cx="8209453" cy="943874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5515872" y="5074044"/>
            <a:ext cx="6531161" cy="114207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Do/Does + S + V-inf + …?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467350" y="3765297"/>
            <a:ext cx="6579683" cy="114207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S + don’t/doesn’t + V-inf + …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515872" y="2448379"/>
            <a:ext cx="6531161" cy="114207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S + V-inf/V(s/es) +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00" y="638768"/>
            <a:ext cx="2766081" cy="545773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11595" y="707063"/>
            <a:ext cx="1928305" cy="4501251"/>
            <a:chOff x="705018" y="808810"/>
            <a:chExt cx="1928305" cy="4501251"/>
          </a:xfrm>
        </p:grpSpPr>
        <p:sp>
          <p:nvSpPr>
            <p:cNvPr id="13" name="Oval 12"/>
            <p:cNvSpPr/>
            <p:nvPr/>
          </p:nvSpPr>
          <p:spPr>
            <a:xfrm>
              <a:off x="705018" y="808810"/>
              <a:ext cx="1928305" cy="7978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024093" y="4708173"/>
              <a:ext cx="1083282" cy="6018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6838612" y="3236357"/>
            <a:ext cx="4408508" cy="3540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The plane lands at 7:30.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47652" y="4533500"/>
            <a:ext cx="4299468" cy="3738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The plane doesn’t land at 7:30.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28296" y="5870590"/>
            <a:ext cx="3810495" cy="3454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Does the plane land at 7:30?</a:t>
            </a:r>
          </a:p>
        </p:txBody>
      </p:sp>
      <p:sp>
        <p:nvSpPr>
          <p:cNvPr id="8" name="Oval 7"/>
          <p:cNvSpPr/>
          <p:nvPr/>
        </p:nvSpPr>
        <p:spPr>
          <a:xfrm>
            <a:off x="4541610" y="2891848"/>
            <a:ext cx="581025" cy="588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+</a:t>
            </a:r>
          </a:p>
        </p:txBody>
      </p:sp>
      <p:sp>
        <p:nvSpPr>
          <p:cNvPr id="18" name="Oval 17"/>
          <p:cNvSpPr/>
          <p:nvPr/>
        </p:nvSpPr>
        <p:spPr>
          <a:xfrm>
            <a:off x="4592627" y="4054760"/>
            <a:ext cx="581025" cy="588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-</a:t>
            </a:r>
          </a:p>
        </p:txBody>
      </p:sp>
      <p:sp>
        <p:nvSpPr>
          <p:cNvPr id="19" name="Oval 18"/>
          <p:cNvSpPr/>
          <p:nvPr/>
        </p:nvSpPr>
        <p:spPr>
          <a:xfrm>
            <a:off x="4592626" y="5394667"/>
            <a:ext cx="581025" cy="588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148631" y="3439317"/>
            <a:ext cx="177375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u="sng">
                <a:solidFill>
                  <a:srgbClr val="FF0000"/>
                </a:solidFill>
                <a:ea typeface="Times New Roman" panose="02020603050405020304" pitchFamily="18" charset="0"/>
              </a:rPr>
              <a:t>Structure:</a:t>
            </a:r>
            <a:endParaRPr lang="en-US" sz="3000" b="1" u="sng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94762" y="3236357"/>
            <a:ext cx="2182653" cy="11953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710193" y="886691"/>
            <a:ext cx="711937" cy="449633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64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26" grpId="0" animBg="1"/>
      <p:bldP spid="7" grpId="0" animBg="1"/>
      <p:bldP spid="15" grpId="0" animBg="1"/>
      <p:bldP spid="16" grpId="0" animBg="1"/>
      <p:bldP spid="8" grpId="0" animBg="1"/>
      <p:bldP spid="18" grpId="0" animBg="1"/>
      <p:bldP spid="19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239984"/>
            <a:ext cx="24726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 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9499" y="4219454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How many sentences are there?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51985" y="5025854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What are you going to do?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657117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 There are 5.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9499" y="5466861"/>
            <a:ext cx="12243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Use the affirmative or negative form of </a:t>
            </a:r>
            <a:r>
              <a:rPr lang="en-US" sz="3000" i="1" dirty="0">
                <a:solidFill>
                  <a:srgbClr val="FF0000"/>
                </a:solidFill>
                <a:sym typeface="Wingdings" panose="05000000000000000000" pitchFamily="2" charset="2"/>
              </a:rPr>
              <a:t>be going to</a:t>
            </a:r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 and the verbs to complete the sentences.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113569" y="411958"/>
            <a:ext cx="2010199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 Practice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07621" y="398712"/>
            <a:ext cx="101099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3 Complete the sentences. Use the affirmative or negative form of</a:t>
            </a:r>
          </a:p>
          <a:p>
            <a:r>
              <a:rPr lang="en-US" sz="2800" b="1" i="1" dirty="0">
                <a:solidFill>
                  <a:srgbClr val="0070C0"/>
                </a:solidFill>
                <a:latin typeface="+mj-lt"/>
              </a:rPr>
              <a:t>be going to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and the verbs in the list.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9680795" y="814636"/>
            <a:ext cx="12412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662416" y="814636"/>
            <a:ext cx="16137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28887" y="1261628"/>
            <a:ext cx="17004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81435" y="1240362"/>
            <a:ext cx="8450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930" y="1402689"/>
            <a:ext cx="813435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196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031" y="940279"/>
            <a:ext cx="11963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• be • watch • travel • buy • ride • rain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1. Tom _________________his bike. (✗)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2. Lisa ___________________ a new film. (✓)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3. It __________________ . Look at the dark clouds. (✓)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4. Mike ___________________ to Scotland by train. (✗)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5. Tomorrow, Brian and Edith _________________ their tickets for the festival. (✓)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113569" y="411958"/>
            <a:ext cx="2010199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 Practice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2307621" y="417059"/>
            <a:ext cx="10109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+mj-lt"/>
              </a:rPr>
              <a:t>Pay attention to underlined parts in each sentence.</a:t>
            </a:r>
            <a:endParaRPr lang="en-US" sz="280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5431" y="1681042"/>
            <a:ext cx="4115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  <a:sym typeface="Wingdings" panose="05000000000000000000" pitchFamily="2" charset="2"/>
              </a:rPr>
              <a:t>isn’t going to ride </a:t>
            </a:r>
            <a:endParaRPr lang="en-US" sz="3600" i="1" dirty="0">
              <a:solidFill>
                <a:srgbClr val="0070C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792912" y="1296096"/>
            <a:ext cx="838200" cy="190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50952" y="3046116"/>
            <a:ext cx="48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168398" y="3046116"/>
            <a:ext cx="7100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3982" y="3046116"/>
            <a:ext cx="7100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63481" y="2509767"/>
            <a:ext cx="4115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is going to watch 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643982" y="3878290"/>
            <a:ext cx="316850" cy="13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7318" y="3862686"/>
            <a:ext cx="7100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54012" y="3338492"/>
            <a:ext cx="4115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is going to rain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643982" y="4683186"/>
            <a:ext cx="971449" cy="26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835398" y="4746606"/>
            <a:ext cx="7100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873344" y="4141806"/>
            <a:ext cx="4115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isn’t going to travel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716820" y="5526507"/>
            <a:ext cx="28777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056595" y="6362046"/>
            <a:ext cx="7100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820830" y="4958957"/>
            <a:ext cx="4115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are going to buy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606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4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569" y="1219625"/>
            <a:ext cx="7092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How many sentences questions and</a:t>
            </a:r>
          </a:p>
          <a:p>
            <a:r>
              <a:rPr lang="en-US" sz="3000" dirty="0"/>
              <a:t>answer will you make?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568" y="2819600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What will you use?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-2" y="2235288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 4 questions and 4 answers.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" y="3433509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3000">
                <a:solidFill>
                  <a:srgbClr val="FF0000"/>
                </a:solidFill>
                <a:sym typeface="Wingdings" panose="05000000000000000000" pitchFamily="2" charset="2"/>
              </a:rPr>
              <a:t>Use </a:t>
            </a:r>
            <a:r>
              <a:rPr lang="en-US" sz="3000" i="1">
                <a:solidFill>
                  <a:srgbClr val="FF0000"/>
                </a:solidFill>
                <a:sym typeface="Wingdings" panose="05000000000000000000" pitchFamily="2" charset="2"/>
              </a:rPr>
              <a:t>be going to.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113569" y="411958"/>
            <a:ext cx="2010199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  Practice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07621" y="398712"/>
            <a:ext cx="10109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4 Ask and answer using </a:t>
            </a:r>
            <a:r>
              <a:rPr lang="en-US" sz="2800" b="1" i="1" dirty="0">
                <a:solidFill>
                  <a:srgbClr val="0070C0"/>
                </a:solidFill>
                <a:latin typeface="+mj-lt"/>
              </a:rPr>
              <a:t>be going to 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and the prompts below.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74415" y="836792"/>
            <a:ext cx="9161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41804" y="836792"/>
            <a:ext cx="5251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168" y="1463039"/>
            <a:ext cx="6053804" cy="212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901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6784" y="1271653"/>
            <a:ext cx="12078431" cy="2776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1. you / watch the fashion show this Saturday?</a:t>
            </a:r>
          </a:p>
          <a:p>
            <a:r>
              <a:rPr lang="en-US" sz="3600" i="1" dirty="0">
                <a:solidFill>
                  <a:srgbClr val="0070C0"/>
                </a:solidFill>
                <a:latin typeface="+mj-lt"/>
              </a:rPr>
              <a:t>A: Are you going to watch the fashion show this Saturday?</a:t>
            </a:r>
          </a:p>
          <a:p>
            <a:r>
              <a:rPr lang="en-US" sz="3600" i="1" dirty="0">
                <a:solidFill>
                  <a:srgbClr val="0070C0"/>
                </a:solidFill>
                <a:latin typeface="+mj-lt"/>
              </a:rPr>
              <a:t>B: No, I’m not. / Yes, I am.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2. your dad / take part in the sports match / tomorrow?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113569" y="411958"/>
            <a:ext cx="2010199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 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784" y="3962652"/>
            <a:ext cx="13033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A: Is your dad going to take part in the sports match tomorrow?</a:t>
            </a:r>
          </a:p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B: Yes, he is. / No, he isn’t.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49861" y="442735"/>
            <a:ext cx="10109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Ask and answer using </a:t>
            </a:r>
            <a:r>
              <a:rPr lang="en-US" sz="2800" b="1" i="1" dirty="0">
                <a:solidFill>
                  <a:srgbClr val="0070C0"/>
                </a:solidFill>
                <a:latin typeface="+mj-lt"/>
              </a:rPr>
              <a:t>be going to 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and the prompts below.</a:t>
            </a:r>
          </a:p>
        </p:txBody>
      </p:sp>
    </p:spTree>
    <p:extLst>
      <p:ext uri="{BB962C8B-B14F-4D97-AF65-F5344CB8AC3E}">
        <p14:creationId xmlns:p14="http://schemas.microsoft.com/office/powerpoint/2010/main" val="28399210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64008" y="981343"/>
            <a:ext cx="1207843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3. you mum / go jogging / this weekend?</a:t>
            </a:r>
          </a:p>
          <a:p>
            <a:pPr>
              <a:lnSpc>
                <a:spcPct val="150000"/>
              </a:lnSpc>
            </a:pPr>
            <a:endParaRPr lang="en-US" sz="3600" dirty="0">
              <a:solidFill>
                <a:srgbClr val="24202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4. you and your sister (brother) / watch TV / tonight?</a:t>
            </a:r>
          </a:p>
          <a:p>
            <a:pPr>
              <a:lnSpc>
                <a:spcPct val="150000"/>
              </a:lnSpc>
            </a:pPr>
            <a:endParaRPr lang="en-US" sz="3600" dirty="0">
              <a:solidFill>
                <a:srgbClr val="24202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5. your friends / play football / next weekend?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113569" y="411958"/>
            <a:ext cx="2010199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 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559" y="1720008"/>
            <a:ext cx="13033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A: Is your mum going to go jogging this weekend?</a:t>
            </a:r>
          </a:p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B: Yes, she is. / No, she isn’t.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49861" y="442735"/>
            <a:ext cx="10109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Ask and answer using </a:t>
            </a:r>
            <a:r>
              <a:rPr lang="en-US" sz="2800" b="1" i="1" dirty="0">
                <a:solidFill>
                  <a:srgbClr val="0070C0"/>
                </a:solidFill>
                <a:latin typeface="+mj-lt"/>
              </a:rPr>
              <a:t>be going to 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and the prompts below.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" y="5061346"/>
            <a:ext cx="11163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A: Are your friends going to play football next weekend?</a:t>
            </a:r>
          </a:p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B: Yes, they are. / No, they aren’t.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59" y="3429000"/>
            <a:ext cx="1207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A: Are you and your sister (brother) going to watch TV tonight?</a:t>
            </a:r>
          </a:p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B: Yes, we are. / No, we aren’t.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0489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847461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3082212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400949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381" y="494145"/>
            <a:ext cx="422777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3324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777" y="3569568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How many sentences are there?</a:t>
            </a: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525775" y="4735128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What tenses will you use?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525775" y="4123566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FF0000"/>
                </a:solidFill>
                <a:sym typeface="Wingdings" panose="05000000000000000000" pitchFamily="2" charset="2"/>
              </a:rPr>
              <a:t> Five.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159" y="5346690"/>
            <a:ext cx="81803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Present Simple or Present Continuous.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113569" y="411958"/>
            <a:ext cx="2010199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  Practice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07621" y="398712"/>
            <a:ext cx="101099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5 Put the verbs in brackets into the </a:t>
            </a:r>
            <a:r>
              <a:rPr lang="en-US" sz="2800" b="1" i="1" dirty="0">
                <a:solidFill>
                  <a:srgbClr val="0070C0"/>
                </a:solidFill>
                <a:latin typeface="+mj-lt"/>
              </a:rPr>
              <a:t>Present Simple 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or the </a:t>
            </a:r>
            <a:r>
              <a:rPr lang="en-US" sz="2800" b="1" i="1" dirty="0">
                <a:solidFill>
                  <a:srgbClr val="0070C0"/>
                </a:solidFill>
                <a:latin typeface="+mj-lt"/>
              </a:rPr>
              <a:t>Present</a:t>
            </a:r>
          </a:p>
          <a:p>
            <a:r>
              <a:rPr lang="en-US" sz="2800" b="1" i="1" dirty="0">
                <a:solidFill>
                  <a:srgbClr val="0070C0"/>
                </a:solidFill>
                <a:latin typeface="+mj-lt"/>
              </a:rPr>
              <a:t>Continuous.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10852876" y="816759"/>
            <a:ext cx="1113644" cy="9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598057" y="817742"/>
            <a:ext cx="22239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50879" y="1265358"/>
            <a:ext cx="15613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06" y="1397789"/>
            <a:ext cx="89916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297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50213"/>
            <a:ext cx="11821563" cy="545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242021"/>
                </a:solidFill>
              </a:rPr>
              <a:t>1. </a:t>
            </a:r>
            <a:r>
              <a:rPr lang="en-US" sz="3600" dirty="0">
                <a:solidFill>
                  <a:srgbClr val="242021"/>
                </a:solidFill>
              </a:rPr>
              <a:t>Ella </a:t>
            </a:r>
            <a:r>
              <a:rPr lang="en-US" sz="3600" dirty="0"/>
              <a:t>___________ </a:t>
            </a:r>
            <a:r>
              <a:rPr lang="en-US" sz="3600" b="1" dirty="0">
                <a:solidFill>
                  <a:srgbClr val="242021"/>
                </a:solidFill>
              </a:rPr>
              <a:t>(meet) </a:t>
            </a:r>
            <a:r>
              <a:rPr lang="en-US" sz="3600" dirty="0">
                <a:solidFill>
                  <a:srgbClr val="242021"/>
                </a:solidFill>
              </a:rPr>
              <a:t>Colin this afternoon.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b="1" dirty="0">
                <a:solidFill>
                  <a:srgbClr val="242021"/>
                </a:solidFill>
              </a:rPr>
              <a:t>2. </a:t>
            </a:r>
            <a:r>
              <a:rPr lang="en-US" sz="3600" dirty="0">
                <a:solidFill>
                  <a:srgbClr val="242021"/>
                </a:solidFill>
              </a:rPr>
              <a:t>Tony ___________ </a:t>
            </a:r>
            <a:r>
              <a:rPr lang="en-US" sz="3600" b="1" dirty="0">
                <a:solidFill>
                  <a:srgbClr val="242021"/>
                </a:solidFill>
              </a:rPr>
              <a:t>(come) </a:t>
            </a:r>
            <a:r>
              <a:rPr lang="en-US" sz="3600" dirty="0">
                <a:solidFill>
                  <a:srgbClr val="242021"/>
                </a:solidFill>
              </a:rPr>
              <a:t>over this evening to go to the concert.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b="1" dirty="0">
                <a:solidFill>
                  <a:srgbClr val="242021"/>
                </a:solidFill>
              </a:rPr>
              <a:t>3. </a:t>
            </a:r>
            <a:r>
              <a:rPr lang="en-US" sz="3600" dirty="0">
                <a:solidFill>
                  <a:srgbClr val="242021"/>
                </a:solidFill>
              </a:rPr>
              <a:t>The bus ___________ </a:t>
            </a:r>
            <a:r>
              <a:rPr lang="en-US" sz="3600" b="1" dirty="0">
                <a:solidFill>
                  <a:srgbClr val="242021"/>
                </a:solidFill>
              </a:rPr>
              <a:t>(leave) </a:t>
            </a:r>
            <a:r>
              <a:rPr lang="en-US" sz="3600" dirty="0">
                <a:solidFill>
                  <a:srgbClr val="242021"/>
                </a:solidFill>
              </a:rPr>
              <a:t>from Town Square at 8:15.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b="1" dirty="0">
                <a:solidFill>
                  <a:srgbClr val="242021"/>
                </a:solidFill>
              </a:rPr>
              <a:t>4. </a:t>
            </a:r>
            <a:r>
              <a:rPr lang="en-US" sz="3600" dirty="0">
                <a:solidFill>
                  <a:srgbClr val="242021"/>
                </a:solidFill>
              </a:rPr>
              <a:t>The train __________ </a:t>
            </a:r>
            <a:r>
              <a:rPr lang="en-US" sz="3600" b="1" dirty="0">
                <a:solidFill>
                  <a:srgbClr val="242021"/>
                </a:solidFill>
              </a:rPr>
              <a:t>(not/stop) </a:t>
            </a:r>
            <a:r>
              <a:rPr lang="en-US" sz="3600" dirty="0">
                <a:solidFill>
                  <a:srgbClr val="242021"/>
                </a:solidFill>
              </a:rPr>
              <a:t>at that station on Sundays.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b="1" dirty="0">
                <a:solidFill>
                  <a:srgbClr val="242021"/>
                </a:solidFill>
              </a:rPr>
              <a:t>5. </a:t>
            </a:r>
            <a:r>
              <a:rPr lang="en-US" sz="3600" dirty="0">
                <a:solidFill>
                  <a:srgbClr val="242021"/>
                </a:solidFill>
              </a:rPr>
              <a:t>I ________ </a:t>
            </a:r>
            <a:r>
              <a:rPr lang="en-US" sz="3600" b="1" dirty="0">
                <a:solidFill>
                  <a:srgbClr val="242021"/>
                </a:solidFill>
              </a:rPr>
              <a:t>(go) </a:t>
            </a:r>
            <a:r>
              <a:rPr lang="en-US" sz="3600" dirty="0">
                <a:solidFill>
                  <a:srgbClr val="242021"/>
                </a:solidFill>
              </a:rPr>
              <a:t>to the opera with my best friend tomorrow.</a:t>
            </a:r>
            <a:r>
              <a:rPr lang="en-US" sz="3600" dirty="0"/>
              <a:t> </a:t>
            </a:r>
            <a:br>
              <a:rPr lang="en-US" dirty="0"/>
            </a:b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482628" y="2826800"/>
            <a:ext cx="22092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113569" y="411958"/>
            <a:ext cx="2010199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 Practice</a:t>
            </a:r>
          </a:p>
        </p:txBody>
      </p:sp>
      <p:sp>
        <p:nvSpPr>
          <p:cNvPr id="3" name="Rectangle 2"/>
          <p:cNvSpPr/>
          <p:nvPr/>
        </p:nvSpPr>
        <p:spPr>
          <a:xfrm>
            <a:off x="2307621" y="417059"/>
            <a:ext cx="10109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+mj-lt"/>
              </a:rPr>
              <a:t>Pay attention to underlined parts in each sentence.</a:t>
            </a:r>
            <a:endParaRPr lang="en-US" sz="280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8876" y="1451425"/>
            <a:ext cx="2273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  <a:sym typeface="Wingdings" panose="05000000000000000000" pitchFamily="2" charset="2"/>
              </a:rPr>
              <a:t>is meeting</a:t>
            </a:r>
            <a:endParaRPr lang="en-US" sz="3600" i="1" dirty="0">
              <a:solidFill>
                <a:srgbClr val="0070C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42521" y="2826800"/>
            <a:ext cx="7100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34096" y="2252723"/>
            <a:ext cx="1991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is coming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42521" y="4459657"/>
            <a:ext cx="1316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608457" y="4459657"/>
            <a:ext cx="12927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95452" y="3906798"/>
            <a:ext cx="4115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leaves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642521" y="5279714"/>
            <a:ext cx="14812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492343" y="5247200"/>
            <a:ext cx="20900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21896" y="4748770"/>
            <a:ext cx="4115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doesn’t stop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843981" y="5247200"/>
            <a:ext cx="6237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6535" y="6117914"/>
            <a:ext cx="1919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608457" y="6096648"/>
            <a:ext cx="19739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8507" y="5564894"/>
            <a:ext cx="1991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am going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90415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9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113569" y="411958"/>
            <a:ext cx="2010199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 Practice</a:t>
            </a:r>
          </a:p>
        </p:txBody>
      </p:sp>
      <p:sp>
        <p:nvSpPr>
          <p:cNvPr id="3" name="Rectangle 2"/>
          <p:cNvSpPr/>
          <p:nvPr/>
        </p:nvSpPr>
        <p:spPr>
          <a:xfrm>
            <a:off x="2307621" y="417059"/>
            <a:ext cx="10109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6 Choose the correct option.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23493"/>
            <a:ext cx="11821563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242021"/>
                </a:solidFill>
              </a:rPr>
              <a:t>1. My parents </a:t>
            </a:r>
            <a:r>
              <a:rPr lang="en-US" sz="3600" b="1" dirty="0">
                <a:solidFill>
                  <a:srgbClr val="242021"/>
                </a:solidFill>
              </a:rPr>
              <a:t>buy/are going to buy </a:t>
            </a:r>
            <a:r>
              <a:rPr lang="en-US" sz="3600" dirty="0">
                <a:solidFill>
                  <a:srgbClr val="242021"/>
                </a:solidFill>
              </a:rPr>
              <a:t>a new piano next month.</a:t>
            </a:r>
          </a:p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242021"/>
                </a:solidFill>
              </a:rPr>
              <a:t>2. The performance </a:t>
            </a:r>
            <a:r>
              <a:rPr lang="en-US" sz="3600" b="1" dirty="0">
                <a:solidFill>
                  <a:srgbClr val="242021"/>
                </a:solidFill>
              </a:rPr>
              <a:t>starts/will start </a:t>
            </a:r>
            <a:r>
              <a:rPr lang="en-US" sz="3600" dirty="0">
                <a:solidFill>
                  <a:srgbClr val="242021"/>
                </a:solidFill>
              </a:rPr>
              <a:t>at 9:30.</a:t>
            </a:r>
          </a:p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242021"/>
                </a:solidFill>
              </a:rPr>
              <a:t>3. Ben </a:t>
            </a:r>
            <a:r>
              <a:rPr lang="en-US" sz="3600" b="1" dirty="0">
                <a:solidFill>
                  <a:srgbClr val="242021"/>
                </a:solidFill>
              </a:rPr>
              <a:t>won’t/isn’t going to </a:t>
            </a:r>
            <a:r>
              <a:rPr lang="en-US" sz="3600" dirty="0">
                <a:solidFill>
                  <a:srgbClr val="242021"/>
                </a:solidFill>
              </a:rPr>
              <a:t>study Drama. He doesn’t want to work as an actor.</a:t>
            </a:r>
          </a:p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242021"/>
                </a:solidFill>
              </a:rPr>
              <a:t>4. Some people believe we </a:t>
            </a:r>
            <a:r>
              <a:rPr lang="en-US" sz="3600" b="1" dirty="0">
                <a:solidFill>
                  <a:srgbClr val="242021"/>
                </a:solidFill>
              </a:rPr>
              <a:t>will/are going to </a:t>
            </a:r>
            <a:r>
              <a:rPr lang="en-US" sz="3600" dirty="0">
                <a:solidFill>
                  <a:srgbClr val="242021"/>
                </a:solidFill>
              </a:rPr>
              <a:t>have ﬂying cars </a:t>
            </a:r>
          </a:p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242021"/>
                </a:solidFill>
              </a:rPr>
              <a:t>in the future.</a:t>
            </a:r>
          </a:p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242021"/>
                </a:solidFill>
              </a:rPr>
              <a:t>5. Ann and Jane </a:t>
            </a:r>
            <a:r>
              <a:rPr lang="en-US" sz="3600" b="1" dirty="0">
                <a:solidFill>
                  <a:srgbClr val="242021"/>
                </a:solidFill>
              </a:rPr>
              <a:t>aren’t going/don’t go </a:t>
            </a:r>
            <a:r>
              <a:rPr lang="en-US" sz="3600" dirty="0">
                <a:solidFill>
                  <a:srgbClr val="242021"/>
                </a:solidFill>
              </a:rPr>
              <a:t>to the fashion show tonight.</a:t>
            </a:r>
            <a:endParaRPr lang="en-US" dirty="0"/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549220" y="1487098"/>
            <a:ext cx="1985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633875" y="940279"/>
            <a:ext cx="3147925" cy="762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222775" y="1487098"/>
            <a:ext cx="20395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63574" y="2195542"/>
            <a:ext cx="31416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737928" y="1702279"/>
            <a:ext cx="1199709" cy="6336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6813699" y="2195542"/>
            <a:ext cx="13752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63574" y="2901088"/>
            <a:ext cx="6846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534508" y="2312328"/>
            <a:ext cx="2676121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7876666" y="2903200"/>
            <a:ext cx="33856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4266" y="3636172"/>
            <a:ext cx="30163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88672" y="4319149"/>
            <a:ext cx="13062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091506" y="3730389"/>
            <a:ext cx="844838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113569" y="5043094"/>
            <a:ext cx="24209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85124" y="5737210"/>
            <a:ext cx="26035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3088796" y="5182971"/>
            <a:ext cx="2325033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79487" y="6461155"/>
            <a:ext cx="14590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6167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26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657" y="429694"/>
            <a:ext cx="1647144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27</a:t>
            </a:r>
          </a:p>
        </p:txBody>
      </p:sp>
      <p:sp>
        <p:nvSpPr>
          <p:cNvPr id="3" name="Rectangle 2"/>
          <p:cNvSpPr/>
          <p:nvPr/>
        </p:nvSpPr>
        <p:spPr>
          <a:xfrm>
            <a:off x="3061856" y="383528"/>
            <a:ext cx="90054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+mj-lt"/>
              </a:rPr>
              <a:t>Choose the correct option.</a:t>
            </a:r>
            <a:br>
              <a:rPr lang="en-US" sz="2400" b="1">
                <a:solidFill>
                  <a:srgbClr val="0070C0"/>
                </a:solidFill>
                <a:latin typeface="+mj-lt"/>
              </a:rPr>
            </a:br>
            <a:endParaRPr lang="en-US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22192"/>
            <a:ext cx="1206731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</a:rPr>
              <a:t>1 You are </a:t>
            </a:r>
            <a:r>
              <a:rPr lang="en-US" sz="3600" b="1" dirty="0">
                <a:solidFill>
                  <a:srgbClr val="242021"/>
                </a:solidFill>
              </a:rPr>
              <a:t>finding/find/will find </a:t>
            </a:r>
            <a:r>
              <a:rPr lang="en-US" sz="3600" dirty="0">
                <a:solidFill>
                  <a:srgbClr val="242021"/>
                </a:solidFill>
              </a:rPr>
              <a:t>your card on the desk!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</a:rPr>
              <a:t>2 Luke thinks he is going to </a:t>
            </a:r>
            <a:r>
              <a:rPr lang="en-US" sz="3600" b="1" dirty="0">
                <a:solidFill>
                  <a:srgbClr val="242021"/>
                </a:solidFill>
              </a:rPr>
              <a:t>win/wins/will win </a:t>
            </a:r>
            <a:r>
              <a:rPr lang="en-US" sz="3600" dirty="0">
                <a:solidFill>
                  <a:srgbClr val="242021"/>
                </a:solidFill>
              </a:rPr>
              <a:t>the song competition.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</a:rPr>
              <a:t>3 Look at the sky! It </a:t>
            </a:r>
            <a:r>
              <a:rPr lang="en-US" sz="3600" b="1" dirty="0">
                <a:solidFill>
                  <a:srgbClr val="242021"/>
                </a:solidFill>
              </a:rPr>
              <a:t>is going to rain/will rain/rains </a:t>
            </a:r>
            <a:r>
              <a:rPr lang="en-US" sz="3600" dirty="0">
                <a:solidFill>
                  <a:srgbClr val="242021"/>
                </a:solidFill>
              </a:rPr>
              <a:t>today.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</a:rPr>
              <a:t>4 I </a:t>
            </a:r>
            <a:r>
              <a:rPr lang="en-US" sz="3600" b="1" dirty="0">
                <a:solidFill>
                  <a:srgbClr val="242021"/>
                </a:solidFill>
              </a:rPr>
              <a:t>will meet/meet/am meeting </a:t>
            </a:r>
            <a:r>
              <a:rPr lang="en-US" sz="3600" dirty="0">
                <a:solidFill>
                  <a:srgbClr val="242021"/>
                </a:solidFill>
              </a:rPr>
              <a:t>Frank at noon, so I can’t go to the shop with you now.</a:t>
            </a:r>
            <a:endParaRPr lang="en-US" sz="36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47690" y="1898199"/>
            <a:ext cx="7100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389120" y="1280160"/>
            <a:ext cx="1600200" cy="762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2671242" y="2660199"/>
            <a:ext cx="3906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23050" y="2660199"/>
            <a:ext cx="10458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101840" y="2042160"/>
            <a:ext cx="16002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3364487" y="4342167"/>
            <a:ext cx="3906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90222" y="4342167"/>
            <a:ext cx="26141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701936" y="3740332"/>
            <a:ext cx="2942704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7718685" y="5136058"/>
            <a:ext cx="9649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10530" y="5136058"/>
            <a:ext cx="3600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723202" y="4589418"/>
            <a:ext cx="2409304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1358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656" y="429694"/>
            <a:ext cx="1634479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27</a:t>
            </a:r>
          </a:p>
        </p:txBody>
      </p:sp>
      <p:sp>
        <p:nvSpPr>
          <p:cNvPr id="3" name="Rectangle 2"/>
          <p:cNvSpPr/>
          <p:nvPr/>
        </p:nvSpPr>
        <p:spPr>
          <a:xfrm>
            <a:off x="3061856" y="383528"/>
            <a:ext cx="90054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+mj-lt"/>
              </a:rPr>
              <a:t>Choose the correct option.</a:t>
            </a:r>
            <a:br>
              <a:rPr lang="en-US" sz="2400" b="1">
                <a:solidFill>
                  <a:srgbClr val="0070C0"/>
                </a:solidFill>
                <a:latin typeface="+mj-lt"/>
              </a:rPr>
            </a:br>
            <a:endParaRPr lang="en-US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52859"/>
            <a:ext cx="12313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dirty="0">
                <a:solidFill>
                  <a:srgbClr val="242021"/>
                </a:solidFill>
              </a:rPr>
              <a:t>5. I promise I </a:t>
            </a:r>
            <a:r>
              <a:rPr lang="en-US" sz="3600" b="1" dirty="0">
                <a:solidFill>
                  <a:srgbClr val="242021"/>
                </a:solidFill>
              </a:rPr>
              <a:t>am going to be/will be/am</a:t>
            </a:r>
            <a:r>
              <a:rPr lang="en-US" sz="3600" dirty="0">
                <a:solidFill>
                  <a:srgbClr val="242021"/>
                </a:solidFill>
              </a:rPr>
              <a:t> careful with your tablet.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solidFill>
                  <a:srgbClr val="242021"/>
                </a:solidFill>
              </a:rPr>
              <a:t>6. </a:t>
            </a:r>
            <a:r>
              <a:rPr lang="en-US" sz="3600" b="1" dirty="0">
                <a:solidFill>
                  <a:srgbClr val="242021"/>
                </a:solidFill>
              </a:rPr>
              <a:t>Are you playing/Do you play/Will you play </a:t>
            </a:r>
            <a:r>
              <a:rPr lang="en-US" sz="3600" dirty="0">
                <a:solidFill>
                  <a:srgbClr val="242021"/>
                </a:solidFill>
              </a:rPr>
              <a:t>football tonight?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solidFill>
                  <a:srgbClr val="242021"/>
                </a:solidFill>
              </a:rPr>
              <a:t>7. What time </a:t>
            </a:r>
            <a:r>
              <a:rPr lang="en-US" sz="3600" b="1" dirty="0">
                <a:solidFill>
                  <a:srgbClr val="242021"/>
                </a:solidFill>
              </a:rPr>
              <a:t>does/will/is</a:t>
            </a:r>
            <a:r>
              <a:rPr lang="en-US" sz="3600" dirty="0">
                <a:solidFill>
                  <a:srgbClr val="242021"/>
                </a:solidFill>
              </a:rPr>
              <a:t> the show start?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solidFill>
                  <a:srgbClr val="242021"/>
                </a:solidFill>
              </a:rPr>
              <a:t>8. I am saving money because I </a:t>
            </a:r>
            <a:r>
              <a:rPr lang="en-US" sz="3600" b="1" dirty="0">
                <a:solidFill>
                  <a:srgbClr val="242021"/>
                </a:solidFill>
              </a:rPr>
              <a:t>am going to buy/buy/will buy </a:t>
            </a:r>
            <a:r>
              <a:rPr lang="en-US" sz="3600" dirty="0">
                <a:solidFill>
                  <a:srgbClr val="242021"/>
                </a:solidFill>
              </a:rPr>
              <a:t>tickets for the concert.</a:t>
            </a:r>
            <a:endParaRPr lang="en-US" sz="3600" dirty="0"/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2328530" y="1694064"/>
            <a:ext cx="2544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761308" y="1694064"/>
            <a:ext cx="14454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560828" y="1110523"/>
            <a:ext cx="1360967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0249171" y="2793497"/>
            <a:ext cx="13690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20735" y="2063396"/>
            <a:ext cx="3073069" cy="9771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567943" y="3906691"/>
            <a:ext cx="19009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582994" y="3349597"/>
            <a:ext cx="1010811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520736" y="4995424"/>
            <a:ext cx="34569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861766" y="4364558"/>
            <a:ext cx="3160314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085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6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604" y="1122193"/>
            <a:ext cx="12067310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rgbClr val="242021"/>
                </a:solidFill>
              </a:rPr>
              <a:t>1. </a:t>
            </a:r>
            <a:r>
              <a:rPr lang="en-US" sz="3600" dirty="0">
                <a:solidFill>
                  <a:srgbClr val="242021"/>
                </a:solidFill>
              </a:rPr>
              <a:t>Tom _________________</a:t>
            </a:r>
            <a:r>
              <a:rPr lang="en-US" sz="3600" b="1" dirty="0">
                <a:solidFill>
                  <a:srgbClr val="242021"/>
                </a:solidFill>
              </a:rPr>
              <a:t>(work) </a:t>
            </a:r>
            <a:r>
              <a:rPr lang="en-US" sz="3600" dirty="0">
                <a:solidFill>
                  <a:srgbClr val="242021"/>
                </a:solidFill>
              </a:rPr>
              <a:t>at a theatre next summer. He signed his contract yesterday.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b="1" dirty="0">
                <a:solidFill>
                  <a:srgbClr val="242021"/>
                </a:solidFill>
              </a:rPr>
              <a:t>2. </a:t>
            </a:r>
            <a:r>
              <a:rPr lang="en-US" sz="3600" dirty="0">
                <a:solidFill>
                  <a:srgbClr val="242021"/>
                </a:solidFill>
              </a:rPr>
              <a:t>Oh, no! It’s raining! I __________________ </a:t>
            </a:r>
            <a:r>
              <a:rPr lang="en-US" sz="3600" b="1" dirty="0">
                <a:solidFill>
                  <a:srgbClr val="242021"/>
                </a:solidFill>
              </a:rPr>
              <a:t>(not/play) </a:t>
            </a:r>
            <a:r>
              <a:rPr lang="en-US" sz="3600" dirty="0">
                <a:solidFill>
                  <a:srgbClr val="242021"/>
                </a:solidFill>
              </a:rPr>
              <a:t>football outside.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b="1" dirty="0">
                <a:solidFill>
                  <a:srgbClr val="242021"/>
                </a:solidFill>
              </a:rPr>
              <a:t>3. </a:t>
            </a:r>
            <a:r>
              <a:rPr lang="en-US" sz="3600" dirty="0">
                <a:solidFill>
                  <a:srgbClr val="242021"/>
                </a:solidFill>
              </a:rPr>
              <a:t>They _________________ </a:t>
            </a:r>
            <a:r>
              <a:rPr lang="en-US" sz="3600" b="1" dirty="0">
                <a:solidFill>
                  <a:srgbClr val="242021"/>
                </a:solidFill>
              </a:rPr>
              <a:t>(spend) </a:t>
            </a:r>
            <a:r>
              <a:rPr lang="en-US" sz="3600" dirty="0">
                <a:solidFill>
                  <a:srgbClr val="242021"/>
                </a:solidFill>
              </a:rPr>
              <a:t>a week in Ho Chi Minh City next December. They booked the tickets last week.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b="1" dirty="0">
                <a:solidFill>
                  <a:srgbClr val="242021"/>
                </a:solidFill>
              </a:rPr>
              <a:t>4. </a:t>
            </a:r>
            <a:r>
              <a:rPr lang="en-US" sz="3600" dirty="0">
                <a:solidFill>
                  <a:srgbClr val="242021"/>
                </a:solidFill>
              </a:rPr>
              <a:t>Our ﬂight ________________ </a:t>
            </a:r>
            <a:r>
              <a:rPr lang="en-US" sz="3600" b="1" dirty="0">
                <a:solidFill>
                  <a:srgbClr val="242021"/>
                </a:solidFill>
              </a:rPr>
              <a:t>(leave) </a:t>
            </a:r>
            <a:r>
              <a:rPr lang="en-US" sz="3600" dirty="0">
                <a:solidFill>
                  <a:srgbClr val="242021"/>
                </a:solidFill>
              </a:rPr>
              <a:t>at 5:30 a.m.</a:t>
            </a:r>
            <a:br>
              <a:rPr lang="en-US" sz="3600" dirty="0">
                <a:solidFill>
                  <a:srgbClr val="242021"/>
                </a:solidFill>
              </a:rPr>
            </a:b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14604" y="475862"/>
            <a:ext cx="1667359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27</a:t>
            </a:r>
          </a:p>
        </p:txBody>
      </p:sp>
      <p:sp>
        <p:nvSpPr>
          <p:cNvPr id="4" name="Rectangle 3"/>
          <p:cNvSpPr/>
          <p:nvPr/>
        </p:nvSpPr>
        <p:spPr>
          <a:xfrm>
            <a:off x="3061856" y="383528"/>
            <a:ext cx="90054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Put the verbs in brackets in the correct form of </a:t>
            </a:r>
            <a:r>
              <a:rPr lang="en-US" sz="2400" b="1" i="1" dirty="0">
                <a:solidFill>
                  <a:srgbClr val="0070C0"/>
                </a:solidFill>
                <a:latin typeface="+mj-lt"/>
              </a:rPr>
              <a:t>will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2400" b="1" i="1" dirty="0">
                <a:solidFill>
                  <a:srgbClr val="0070C0"/>
                </a:solidFill>
                <a:latin typeface="+mj-lt"/>
              </a:rPr>
              <a:t>be going to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, the Present Continuous or the Present Simple.</a:t>
            </a:r>
            <a:br>
              <a:rPr lang="en-US" sz="2400" b="1" dirty="0">
                <a:solidFill>
                  <a:srgbClr val="0070C0"/>
                </a:solidFill>
                <a:latin typeface="+mj-lt"/>
              </a:rPr>
            </a:b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8480" y="1260324"/>
            <a:ext cx="3742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  <a:sym typeface="Wingdings" panose="05000000000000000000" pitchFamily="2" charset="2"/>
              </a:rPr>
              <a:t>is going to work</a:t>
            </a:r>
            <a:endParaRPr lang="en-US" sz="3600" i="1" dirty="0">
              <a:solidFill>
                <a:srgbClr val="0070C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301886" y="1794944"/>
            <a:ext cx="22092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14694" y="1764595"/>
            <a:ext cx="7100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49101" y="2490190"/>
            <a:ext cx="60513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44729" y="3210625"/>
            <a:ext cx="19352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69709" y="5332389"/>
            <a:ext cx="27786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14694" y="4688862"/>
            <a:ext cx="7100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55140" y="5332389"/>
            <a:ext cx="60513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99596" y="2647336"/>
            <a:ext cx="2269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won’t play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78480" y="4095213"/>
            <a:ext cx="3742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are going to spend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7779187" y="6061430"/>
            <a:ext cx="20781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2953" y="6061430"/>
            <a:ext cx="16722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00043" y="5509377"/>
            <a:ext cx="3742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leaves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7401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294" y="1122193"/>
            <a:ext cx="11852706" cy="6031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242021"/>
                </a:solidFill>
              </a:rPr>
              <a:t>5. </a:t>
            </a:r>
            <a:r>
              <a:rPr lang="en-US" sz="3600" dirty="0">
                <a:solidFill>
                  <a:srgbClr val="242021"/>
                </a:solidFill>
              </a:rPr>
              <a:t>I think Julie ________________ </a:t>
            </a:r>
            <a:r>
              <a:rPr lang="en-US" sz="3600" b="1" dirty="0">
                <a:solidFill>
                  <a:srgbClr val="242021"/>
                </a:solidFill>
              </a:rPr>
              <a:t>(become) </a:t>
            </a:r>
            <a:r>
              <a:rPr lang="en-US" sz="3600" dirty="0">
                <a:solidFill>
                  <a:srgbClr val="242021"/>
                </a:solidFill>
              </a:rPr>
              <a:t>a great fashion designer.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b="1" dirty="0">
                <a:solidFill>
                  <a:srgbClr val="242021"/>
                </a:solidFill>
              </a:rPr>
              <a:t>6. </a:t>
            </a:r>
            <a:r>
              <a:rPr lang="en-US" sz="3600" dirty="0">
                <a:solidFill>
                  <a:srgbClr val="242021"/>
                </a:solidFill>
              </a:rPr>
              <a:t>We ________________ </a:t>
            </a:r>
            <a:r>
              <a:rPr lang="en-US" sz="3600" b="1" dirty="0">
                <a:solidFill>
                  <a:srgbClr val="242021"/>
                </a:solidFill>
              </a:rPr>
              <a:t>(attend) </a:t>
            </a:r>
            <a:r>
              <a:rPr lang="en-US" sz="3600" dirty="0">
                <a:solidFill>
                  <a:srgbClr val="242021"/>
                </a:solidFill>
              </a:rPr>
              <a:t>a dance performance tomorrow. Come with us.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b="1" dirty="0">
                <a:solidFill>
                  <a:srgbClr val="242021"/>
                </a:solidFill>
              </a:rPr>
              <a:t>7. </a:t>
            </a:r>
            <a:r>
              <a:rPr lang="en-US" sz="3600" dirty="0">
                <a:solidFill>
                  <a:srgbClr val="242021"/>
                </a:solidFill>
              </a:rPr>
              <a:t>I _____________________ </a:t>
            </a:r>
            <a:r>
              <a:rPr lang="en-US" sz="3600" b="1" dirty="0">
                <a:solidFill>
                  <a:srgbClr val="242021"/>
                </a:solidFill>
              </a:rPr>
              <a:t>(not/study) </a:t>
            </a:r>
            <a:r>
              <a:rPr lang="en-US" sz="3600" dirty="0">
                <a:solidFill>
                  <a:srgbClr val="242021"/>
                </a:solidFill>
              </a:rPr>
              <a:t>history at university. 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242021"/>
                </a:solidFill>
              </a:rPr>
              <a:t>I’m more interested in technology.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b="1" dirty="0">
                <a:solidFill>
                  <a:srgbClr val="242021"/>
                </a:solidFill>
              </a:rPr>
              <a:t>8. </a:t>
            </a:r>
            <a:r>
              <a:rPr lang="en-US" sz="3600" dirty="0">
                <a:solidFill>
                  <a:srgbClr val="242021"/>
                </a:solidFill>
              </a:rPr>
              <a:t>The theatre club ________________ </a:t>
            </a:r>
            <a:r>
              <a:rPr lang="en-US" sz="3600" b="1" dirty="0">
                <a:solidFill>
                  <a:srgbClr val="242021"/>
                </a:solidFill>
              </a:rPr>
              <a:t>(not/close) </a:t>
            </a:r>
            <a:r>
              <a:rPr lang="en-US" sz="3600" dirty="0">
                <a:solidFill>
                  <a:srgbClr val="242021"/>
                </a:solidFill>
              </a:rPr>
              <a:t>until 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242021"/>
                </a:solidFill>
              </a:rPr>
              <a:t>9:00 p.m. on weekdays.</a:t>
            </a:r>
            <a:r>
              <a:rPr lang="en-US" sz="3600" dirty="0"/>
              <a:t>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14604" y="475862"/>
            <a:ext cx="1603563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27</a:t>
            </a:r>
          </a:p>
        </p:txBody>
      </p:sp>
      <p:sp>
        <p:nvSpPr>
          <p:cNvPr id="4" name="Rectangle 3"/>
          <p:cNvSpPr/>
          <p:nvPr/>
        </p:nvSpPr>
        <p:spPr>
          <a:xfrm>
            <a:off x="3061856" y="383528"/>
            <a:ext cx="90054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Put the verbs in brackets in the correct form of </a:t>
            </a:r>
            <a:r>
              <a:rPr lang="en-US" sz="2400" b="1" i="1" dirty="0">
                <a:solidFill>
                  <a:srgbClr val="0070C0"/>
                </a:solidFill>
                <a:latin typeface="+mj-lt"/>
              </a:rPr>
              <a:t>will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2400" b="1" i="1" dirty="0">
                <a:solidFill>
                  <a:srgbClr val="0070C0"/>
                </a:solidFill>
                <a:latin typeface="+mj-lt"/>
              </a:rPr>
              <a:t>be going to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, the Present Continuous or the Present Simple.</a:t>
            </a:r>
            <a:br>
              <a:rPr lang="en-US" sz="2400" b="1" dirty="0">
                <a:solidFill>
                  <a:srgbClr val="0070C0"/>
                </a:solidFill>
                <a:latin typeface="+mj-lt"/>
              </a:rPr>
            </a:b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6405" y="1200109"/>
            <a:ext cx="3742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will become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21019" y="1709538"/>
            <a:ext cx="909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94666" y="1709538"/>
            <a:ext cx="7189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31050" y="2501030"/>
            <a:ext cx="3742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are attending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944707" y="3030822"/>
            <a:ext cx="5693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6913" y="3697226"/>
            <a:ext cx="19328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214889" y="3810968"/>
            <a:ext cx="4701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am not going to study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829340" y="4327729"/>
            <a:ext cx="2608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1214889" y="5016192"/>
            <a:ext cx="5419827" cy="23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636817" y="5158880"/>
            <a:ext cx="3742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doesn’t close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>
            <a:cxnSpLocks/>
          </p:cNvCxnSpPr>
          <p:nvPr/>
        </p:nvCxnSpPr>
        <p:spPr>
          <a:xfrm>
            <a:off x="1818167" y="5693491"/>
            <a:ext cx="19946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26913" y="6353869"/>
            <a:ext cx="43612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9127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26" grpId="0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39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1515"/>
            <a:ext cx="2888343" cy="9723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88343" y="533095"/>
            <a:ext cx="90578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Tell your partner two things </a:t>
            </a:r>
            <a:r>
              <a:rPr lang="en-US" sz="3200">
                <a:solidFill>
                  <a:srgbClr val="0070C0"/>
                </a:solidFill>
              </a:rPr>
              <a:t>you are/aren’t doing this weekend, you are/aren’t going to do this month.</a:t>
            </a:r>
          </a:p>
          <a:p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939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237C1C3-5F6B-4655-8FA5-8620FC379B26}"/>
              </a:ext>
            </a:extLst>
          </p:cNvPr>
          <p:cNvSpPr/>
          <p:nvPr/>
        </p:nvSpPr>
        <p:spPr>
          <a:xfrm>
            <a:off x="594217" y="942119"/>
            <a:ext cx="5153844" cy="970595"/>
          </a:xfrm>
          <a:prstGeom prst="wedgeRoundRectCallout">
            <a:avLst>
              <a:gd name="adj1" fmla="val -42820"/>
              <a:gd name="adj2" fmla="val 8615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chemeClr val="bg1"/>
                </a:solidFill>
              </a:rPr>
              <a:t>What are you doing this weekend?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5B13F7E0-FA70-485F-B476-87CB56A802F6}"/>
              </a:ext>
            </a:extLst>
          </p:cNvPr>
          <p:cNvSpPr/>
          <p:nvPr/>
        </p:nvSpPr>
        <p:spPr>
          <a:xfrm>
            <a:off x="6480941" y="906494"/>
            <a:ext cx="5225371" cy="1166441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I’m going to the theatre.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97E5772-6F80-4039-86EA-A881F72DDDB5}"/>
              </a:ext>
            </a:extLst>
          </p:cNvPr>
          <p:cNvSpPr/>
          <p:nvPr/>
        </p:nvSpPr>
        <p:spPr>
          <a:xfrm rot="1173519">
            <a:off x="5794974" y="1518316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F5D26724-3ECF-49E6-8D1C-5E34BE8712EC}"/>
              </a:ext>
            </a:extLst>
          </p:cNvPr>
          <p:cNvSpPr/>
          <p:nvPr/>
        </p:nvSpPr>
        <p:spPr>
          <a:xfrm>
            <a:off x="594217" y="2315253"/>
            <a:ext cx="5153844" cy="1079291"/>
          </a:xfrm>
          <a:prstGeom prst="wedgeRoundRectCallout">
            <a:avLst>
              <a:gd name="adj1" fmla="val -44450"/>
              <a:gd name="adj2" fmla="val 8259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chemeClr val="bg1"/>
                </a:solidFill>
              </a:rPr>
              <a:t>What aren’t you doing this weekend?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A1047FA5-5148-4C98-98A1-072F90B31F21}"/>
              </a:ext>
            </a:extLst>
          </p:cNvPr>
          <p:cNvSpPr/>
          <p:nvPr/>
        </p:nvSpPr>
        <p:spPr>
          <a:xfrm>
            <a:off x="6480941" y="2315253"/>
            <a:ext cx="5198440" cy="1079291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242021"/>
                </a:solidFill>
              </a:rPr>
              <a:t>I’m not going to the cinema.</a:t>
            </a:r>
            <a:endParaRPr lang="en-US" sz="3200" b="1">
              <a:solidFill>
                <a:srgbClr val="242021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6AAFC27-3977-4792-B8AA-4C167D853AD5}"/>
              </a:ext>
            </a:extLst>
          </p:cNvPr>
          <p:cNvSpPr/>
          <p:nvPr/>
        </p:nvSpPr>
        <p:spPr>
          <a:xfrm rot="1173519">
            <a:off x="5769940" y="2806223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A603A40D-2D53-4049-8513-60D0649A3CE4}"/>
              </a:ext>
            </a:extLst>
          </p:cNvPr>
          <p:cNvSpPr/>
          <p:nvPr/>
        </p:nvSpPr>
        <p:spPr>
          <a:xfrm>
            <a:off x="517689" y="3759622"/>
            <a:ext cx="5230372" cy="974454"/>
          </a:xfrm>
          <a:prstGeom prst="wedgeRoundRectCallout">
            <a:avLst>
              <a:gd name="adj1" fmla="val -42819"/>
              <a:gd name="adj2" fmla="val 8081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chemeClr val="bg1"/>
                </a:solidFill>
              </a:rPr>
              <a:t>What are you doing this month?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146C7FFC-31D9-4A54-A788-2B326C6D1ABC}"/>
              </a:ext>
            </a:extLst>
          </p:cNvPr>
          <p:cNvSpPr/>
          <p:nvPr/>
        </p:nvSpPr>
        <p:spPr>
          <a:xfrm>
            <a:off x="6434718" y="3649677"/>
            <a:ext cx="5244663" cy="1084399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242021"/>
                </a:solidFill>
              </a:rPr>
              <a:t>I’m going to go to the stadium with my brother. 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0937D2C-BEB2-4F8F-9588-7AA19BF3F32C}"/>
              </a:ext>
            </a:extLst>
          </p:cNvPr>
          <p:cNvSpPr/>
          <p:nvPr/>
        </p:nvSpPr>
        <p:spPr>
          <a:xfrm rot="1173519">
            <a:off x="5767039" y="4140191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5EF07B-2EF8-4B69-93B3-71C40A8F34FE}"/>
              </a:ext>
            </a:extLst>
          </p:cNvPr>
          <p:cNvSpPr txBox="1"/>
          <p:nvPr/>
        </p:nvSpPr>
        <p:spPr>
          <a:xfrm>
            <a:off x="2214303" y="308903"/>
            <a:ext cx="2120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STUDENT 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198F9B-A981-4526-ADFD-2E9DEE2C19B6}"/>
              </a:ext>
            </a:extLst>
          </p:cNvPr>
          <p:cNvSpPr txBox="1"/>
          <p:nvPr/>
        </p:nvSpPr>
        <p:spPr>
          <a:xfrm>
            <a:off x="7867178" y="308902"/>
            <a:ext cx="2102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STUDENT B</a:t>
            </a:r>
          </a:p>
        </p:txBody>
      </p:sp>
      <p:sp>
        <p:nvSpPr>
          <p:cNvPr id="14" name="Speech Bubble: Rectangle with Corners Rounded 15">
            <a:extLst>
              <a:ext uri="{FF2B5EF4-FFF2-40B4-BE49-F238E27FC236}">
                <a16:creationId xmlns:a16="http://schemas.microsoft.com/office/drawing/2014/main" id="{F5D26724-3ECF-49E6-8D1C-5E34BE8712EC}"/>
              </a:ext>
            </a:extLst>
          </p:cNvPr>
          <p:cNvSpPr/>
          <p:nvPr/>
        </p:nvSpPr>
        <p:spPr>
          <a:xfrm>
            <a:off x="512063" y="5008130"/>
            <a:ext cx="5153844" cy="1079291"/>
          </a:xfrm>
          <a:prstGeom prst="wedgeRoundRectCallout">
            <a:avLst>
              <a:gd name="adj1" fmla="val -44450"/>
              <a:gd name="adj2" fmla="val 8259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chemeClr val="bg1"/>
                </a:solidFill>
              </a:rPr>
              <a:t>What aren’t you doing this month?</a:t>
            </a:r>
          </a:p>
        </p:txBody>
      </p:sp>
      <p:sp>
        <p:nvSpPr>
          <p:cNvPr id="15" name="Speech Bubble: Rectangle with Corners Rounded 19">
            <a:extLst>
              <a:ext uri="{FF2B5EF4-FFF2-40B4-BE49-F238E27FC236}">
                <a16:creationId xmlns:a16="http://schemas.microsoft.com/office/drawing/2014/main" id="{146C7FFC-31D9-4A54-A788-2B326C6D1ABC}"/>
              </a:ext>
            </a:extLst>
          </p:cNvPr>
          <p:cNvSpPr/>
          <p:nvPr/>
        </p:nvSpPr>
        <p:spPr>
          <a:xfrm>
            <a:off x="6480941" y="5003022"/>
            <a:ext cx="5198440" cy="1084399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242021"/>
                </a:solidFill>
              </a:rPr>
              <a:t>I’m not going to go to a fashion show. </a:t>
            </a:r>
            <a:endParaRPr lang="en-US" sz="3200" dirty="0"/>
          </a:p>
        </p:txBody>
      </p:sp>
      <p:sp>
        <p:nvSpPr>
          <p:cNvPr id="22" name="Arrow: Right 20">
            <a:extLst>
              <a:ext uri="{FF2B5EF4-FFF2-40B4-BE49-F238E27FC236}">
                <a16:creationId xmlns:a16="http://schemas.microsoft.com/office/drawing/2014/main" id="{F0937D2C-BEB2-4F8F-9588-7AA19BF3F32C}"/>
              </a:ext>
            </a:extLst>
          </p:cNvPr>
          <p:cNvSpPr/>
          <p:nvPr/>
        </p:nvSpPr>
        <p:spPr>
          <a:xfrm rot="1173519">
            <a:off x="5828038" y="5438565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8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4" grpId="0" animBg="1"/>
      <p:bldP spid="15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" y="1539247"/>
            <a:ext cx="118491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070C0"/>
                </a:solidFill>
              </a:rPr>
              <a:t>- use </a:t>
            </a:r>
            <a:r>
              <a:rPr lang="en-US" sz="3600" b="1" i="1" dirty="0">
                <a:solidFill>
                  <a:srgbClr val="0070C0"/>
                </a:solidFill>
              </a:rPr>
              <a:t>be going to</a:t>
            </a:r>
            <a:r>
              <a:rPr lang="en-US" sz="3600" i="1" dirty="0">
                <a:solidFill>
                  <a:srgbClr val="0070C0"/>
                </a:solidFill>
              </a:rPr>
              <a:t>, Present Continuous, and Present Simple correctly. 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- ask and answer about future predictions, future plans, intentions, future arrangements, timetables, and schedules.</a:t>
            </a:r>
            <a:endParaRPr lang="en-US" i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73365"/>
            <a:ext cx="28444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36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12720" y="373365"/>
            <a:ext cx="9479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070C0"/>
                </a:solidFill>
              </a:rPr>
              <a:t>Now, practise the conversation with your partner.</a:t>
            </a:r>
            <a:endParaRPr lang="en-US"/>
          </a:p>
        </p:txBody>
      </p:sp>
      <p:pic>
        <p:nvPicPr>
          <p:cNvPr id="5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22" y="922191"/>
            <a:ext cx="1247428" cy="79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1450" y="1568522"/>
            <a:ext cx="11776710" cy="1668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1 </a:t>
            </a:r>
            <a:r>
              <a:rPr lang="en-US" sz="3600" dirty="0"/>
              <a:t>A: Are you going to watch the fashion show this Saturday?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B: No, I’m not. / Yes, I am.</a:t>
            </a:r>
          </a:p>
        </p:txBody>
      </p:sp>
      <p:sp>
        <p:nvSpPr>
          <p:cNvPr id="8" name="Rectangle 7"/>
          <p:cNvSpPr/>
          <p:nvPr/>
        </p:nvSpPr>
        <p:spPr>
          <a:xfrm>
            <a:off x="171450" y="3350486"/>
            <a:ext cx="125120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2 </a:t>
            </a:r>
            <a:r>
              <a:rPr lang="en-US" sz="3600" dirty="0"/>
              <a:t>A: Is your dad going to take part in the sports match 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tomorrow?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B: Yes, he is. / No, he isn’t.</a:t>
            </a:r>
          </a:p>
        </p:txBody>
      </p:sp>
    </p:spTree>
    <p:extLst>
      <p:ext uri="{BB962C8B-B14F-4D97-AF65-F5344CB8AC3E}">
        <p14:creationId xmlns:p14="http://schemas.microsoft.com/office/powerpoint/2010/main" val="40941527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73365"/>
            <a:ext cx="28444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36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12720" y="373365"/>
            <a:ext cx="9479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070C0"/>
                </a:solidFill>
              </a:rPr>
              <a:t>Now, practise the conversation with your partner.</a:t>
            </a:r>
            <a:endParaRPr lang="en-US"/>
          </a:p>
        </p:txBody>
      </p:sp>
      <p:pic>
        <p:nvPicPr>
          <p:cNvPr id="5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772" y="917510"/>
            <a:ext cx="637828" cy="49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1915" y="1019696"/>
            <a:ext cx="10706100" cy="1668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3 </a:t>
            </a:r>
            <a:r>
              <a:rPr lang="en-US" sz="3600" dirty="0"/>
              <a:t>A: Is your mum going to go jogging this weekend?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B: Yes, she is. / No, she isn’t.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15" y="2783877"/>
            <a:ext cx="12527280" cy="1668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4 </a:t>
            </a:r>
            <a:r>
              <a:rPr lang="en-US" sz="3600" dirty="0"/>
              <a:t>A: Are you and your sister (brother) going to watch TV tonight?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B: Yes, we are. / No, we aren’t.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485" y="4548058"/>
            <a:ext cx="12051030" cy="1668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5 </a:t>
            </a:r>
            <a:r>
              <a:rPr lang="en-US" sz="3600" dirty="0"/>
              <a:t>A: Are your friends going to play football next weekend?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B: Yes, they are. / No, they aren’t.</a:t>
            </a:r>
          </a:p>
        </p:txBody>
      </p:sp>
    </p:spTree>
    <p:extLst>
      <p:ext uri="{BB962C8B-B14F-4D97-AF65-F5344CB8AC3E}">
        <p14:creationId xmlns:p14="http://schemas.microsoft.com/office/powerpoint/2010/main" val="2870353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72132" y="2267154"/>
            <a:ext cx="116531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Grammar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 err="1">
                <a:solidFill>
                  <a:srgbClr val="0070C0"/>
                </a:solidFill>
              </a:rPr>
              <a:t>Practise</a:t>
            </a:r>
            <a:r>
              <a:rPr lang="en-US" sz="3600" dirty="0">
                <a:solidFill>
                  <a:srgbClr val="0070C0"/>
                </a:solidFill>
              </a:rPr>
              <a:t> and use </a:t>
            </a:r>
            <a:r>
              <a:rPr lang="en-US" sz="3600" i="1" dirty="0">
                <a:solidFill>
                  <a:srgbClr val="0070C0"/>
                </a:solidFill>
              </a:rPr>
              <a:t>be going to, Present Continuous, </a:t>
            </a:r>
            <a:r>
              <a:rPr lang="en-US" sz="3600" dirty="0">
                <a:solidFill>
                  <a:srgbClr val="0070C0"/>
                </a:solidFill>
              </a:rPr>
              <a:t>and </a:t>
            </a:r>
            <a:r>
              <a:rPr lang="en-US" sz="3600" i="1" dirty="0">
                <a:solidFill>
                  <a:srgbClr val="0070C0"/>
                </a:solidFill>
              </a:rPr>
              <a:t>Present Simple</a:t>
            </a:r>
            <a:r>
              <a:rPr lang="en-US" sz="3600" dirty="0">
                <a:solidFill>
                  <a:srgbClr val="0070C0"/>
                </a:solidFill>
              </a:rPr>
              <a:t> correctly</a:t>
            </a:r>
            <a:r>
              <a:rPr lang="en-US" sz="3600" i="1" dirty="0">
                <a:solidFill>
                  <a:srgbClr val="0070C0"/>
                </a:solidFill>
              </a:rPr>
              <a:t>. 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Speaking:</a:t>
            </a:r>
            <a:r>
              <a:rPr lang="en-US" sz="3600" dirty="0">
                <a:solidFill>
                  <a:srgbClr val="0070C0"/>
                </a:solidFill>
              </a:rPr>
              <a:t> Ask and answer about future predictions, future plans, intentions, future arrangements, timetables, and schedules.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333375" y="469900"/>
            <a:ext cx="33623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06375" y="1416050"/>
            <a:ext cx="11871325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571500" indent="-571500">
              <a:buFontTx/>
              <a:buChar char="-"/>
              <a:defRPr/>
            </a:pPr>
            <a:r>
              <a:rPr lang="en-US" sz="3600" i="1" dirty="0" err="1">
                <a:solidFill>
                  <a:srgbClr val="0000CC"/>
                </a:solidFill>
                <a:latin typeface="Calibri" pitchFamily="34" charset="0"/>
              </a:rPr>
              <a:t>Practise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 the grammar point and make sentences using them. 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Do the exercises in </a:t>
            </a:r>
            <a:r>
              <a:rPr lang="en-US" sz="3600" b="1" i="1" dirty="0">
                <a:solidFill>
                  <a:srgbClr val="0000CC"/>
                </a:solidFill>
                <a:latin typeface="Calibri" pitchFamily="34" charset="0"/>
              </a:rPr>
              <a:t>TA 7 Right on WB 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(page 27). 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Prepare the next lesson (page 50 SB).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Complete the grammar notes in </a:t>
            </a:r>
            <a:r>
              <a:rPr lang="en-US" sz="3600" b="1" i="1" dirty="0">
                <a:solidFill>
                  <a:srgbClr val="0000CC"/>
                </a:solidFill>
                <a:latin typeface="Calibri" pitchFamily="34" charset="0"/>
              </a:rPr>
              <a:t>TA 7 Right on Notebook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 (page 22).</a:t>
            </a:r>
          </a:p>
        </p:txBody>
      </p:sp>
    </p:spTree>
    <p:extLst>
      <p:ext uri="{BB962C8B-B14F-4D97-AF65-F5344CB8AC3E}">
        <p14:creationId xmlns:p14="http://schemas.microsoft.com/office/powerpoint/2010/main" val="23644626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8"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5407" y="470677"/>
            <a:ext cx="11725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MATCHING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096443"/>
            <a:ext cx="11812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Match the words in column A and words in column B to make complete phrases.  </a:t>
            </a:r>
          </a:p>
        </p:txBody>
      </p:sp>
      <p:pic>
        <p:nvPicPr>
          <p:cNvPr id="8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35" y="416733"/>
            <a:ext cx="1216866" cy="77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228572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54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587936"/>
              </p:ext>
            </p:extLst>
          </p:nvPr>
        </p:nvGraphicFramePr>
        <p:xfrm>
          <a:off x="1123949" y="2305050"/>
          <a:ext cx="9906000" cy="3598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65307470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3162429349"/>
                    </a:ext>
                  </a:extLst>
                </a:gridCol>
              </a:tblGrid>
              <a:tr h="67206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676762"/>
                  </a:ext>
                </a:extLst>
              </a:tr>
              <a:tr h="73172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1. ride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a. a film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984381"/>
                  </a:ext>
                </a:extLst>
              </a:tr>
              <a:tr h="73172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    2. watch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b. a</a:t>
                      </a:r>
                      <a:r>
                        <a:rPr lang="en-US" sz="3600" baseline="0" dirty="0"/>
                        <a:t> bike</a:t>
                      </a:r>
                      <a:endParaRPr lang="en-US" sz="36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928755"/>
                  </a:ext>
                </a:extLst>
              </a:tr>
              <a:tr h="731720"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   3. travel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c. tickets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354566"/>
                  </a:ext>
                </a:extLst>
              </a:tr>
              <a:tr h="731720"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4. buy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d. to Ha</a:t>
                      </a:r>
                      <a:r>
                        <a:rPr lang="en-US" sz="3600" baseline="0" dirty="0"/>
                        <a:t>noi</a:t>
                      </a:r>
                      <a:endParaRPr lang="en-US" sz="36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07595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0788A70-3845-4705-C6D7-EF5D223BDA01}"/>
              </a:ext>
            </a:extLst>
          </p:cNvPr>
          <p:cNvCxnSpPr>
            <a:cxnSpLocks/>
          </p:cNvCxnSpPr>
          <p:nvPr/>
        </p:nvCxnSpPr>
        <p:spPr>
          <a:xfrm>
            <a:off x="4174284" y="3382878"/>
            <a:ext cx="3523688" cy="7216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4749311-5B92-E113-EC3E-A76764F285FB}"/>
              </a:ext>
            </a:extLst>
          </p:cNvPr>
          <p:cNvCxnSpPr>
            <a:cxnSpLocks/>
          </p:cNvCxnSpPr>
          <p:nvPr/>
        </p:nvCxnSpPr>
        <p:spPr>
          <a:xfrm flipV="1">
            <a:off x="4592379" y="3419550"/>
            <a:ext cx="3105593" cy="6958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150B58B-A3F8-183F-659B-CA4A81612761}"/>
              </a:ext>
            </a:extLst>
          </p:cNvPr>
          <p:cNvCxnSpPr>
            <a:cxnSpLocks/>
          </p:cNvCxnSpPr>
          <p:nvPr/>
        </p:nvCxnSpPr>
        <p:spPr>
          <a:xfrm>
            <a:off x="4592379" y="4841738"/>
            <a:ext cx="2875539" cy="7393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2B02503-AD87-A39D-E4A7-1B3C3809A224}"/>
              </a:ext>
            </a:extLst>
          </p:cNvPr>
          <p:cNvCxnSpPr>
            <a:cxnSpLocks/>
          </p:cNvCxnSpPr>
          <p:nvPr/>
        </p:nvCxnSpPr>
        <p:spPr>
          <a:xfrm flipV="1">
            <a:off x="4174284" y="4841738"/>
            <a:ext cx="3523688" cy="7475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4489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95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89711" y="1856510"/>
            <a:ext cx="10889672" cy="23829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1. Sorry, I can’t. I</a:t>
            </a:r>
            <a:r>
              <a:rPr lang="en-US" sz="3600" i="1" u="sng" dirty="0"/>
              <a:t>’m going to</a:t>
            </a:r>
            <a:r>
              <a:rPr lang="en-US" sz="3600" i="1" dirty="0"/>
              <a:t> </a:t>
            </a:r>
            <a:r>
              <a:rPr lang="en-US" sz="3600" dirty="0"/>
              <a:t>take part in the school play. The girls </a:t>
            </a:r>
            <a:r>
              <a:rPr lang="en-US" sz="3600" i="1" u="sng" dirty="0"/>
              <a:t>are coming</a:t>
            </a:r>
            <a:r>
              <a:rPr lang="en-US" sz="3600" dirty="0"/>
              <a:t>, too.</a:t>
            </a:r>
          </a:p>
          <a:p>
            <a:r>
              <a:rPr lang="en-US" sz="3600" dirty="0"/>
              <a:t>2. The school play </a:t>
            </a:r>
            <a:r>
              <a:rPr lang="en-US" sz="3600" i="1" u="sng" dirty="0"/>
              <a:t>starts</a:t>
            </a:r>
            <a:r>
              <a:rPr lang="en-US" sz="3600" dirty="0"/>
              <a:t> at 7:00.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4224" y="805673"/>
            <a:ext cx="1111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13354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07056" y="441683"/>
            <a:ext cx="208422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ea typeface="Times New Roman" panose="02020603050405020304" pitchFamily="18" charset="0"/>
              </a:rPr>
              <a:t>Lead in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72836" y="1562986"/>
            <a:ext cx="11866764" cy="46216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1. What tense do we use in sentence 1?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3600" i="1" dirty="0">
                <a:solidFill>
                  <a:srgbClr val="FF0000"/>
                </a:solidFill>
              </a:rPr>
              <a:t>be going to</a:t>
            </a:r>
            <a:r>
              <a:rPr lang="en-US" sz="3600" dirty="0">
                <a:solidFill>
                  <a:srgbClr val="FF0000"/>
                </a:solidFill>
              </a:rPr>
              <a:t> and Present Continuous.</a:t>
            </a:r>
          </a:p>
          <a:p>
            <a:r>
              <a:rPr lang="en-US" sz="3600" dirty="0"/>
              <a:t>2. What do we use </a:t>
            </a:r>
            <a:r>
              <a:rPr lang="en-US" sz="3600" i="1" dirty="0">
                <a:solidFill>
                  <a:srgbClr val="FF0000"/>
                </a:solidFill>
              </a:rPr>
              <a:t>be going to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and </a:t>
            </a:r>
            <a:r>
              <a:rPr lang="en-US" sz="3600" dirty="0">
                <a:solidFill>
                  <a:srgbClr val="FF0000"/>
                </a:solidFill>
              </a:rPr>
              <a:t>Present Continuous </a:t>
            </a:r>
            <a:r>
              <a:rPr lang="en-US" sz="3600" dirty="0"/>
              <a:t>for?</a:t>
            </a:r>
          </a:p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3600" i="1" dirty="0">
                <a:solidFill>
                  <a:srgbClr val="FF0000"/>
                </a:solidFill>
              </a:rPr>
              <a:t>be going to</a:t>
            </a:r>
            <a:r>
              <a:rPr lang="en-US" sz="3600" dirty="0">
                <a:solidFill>
                  <a:srgbClr val="FF0000"/>
                </a:solidFill>
              </a:rPr>
              <a:t> is used for future predictions based on what we know or see; future plans &amp; intentions.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Present Continuous</a:t>
            </a:r>
            <a:r>
              <a:rPr lang="en-US" sz="3600" dirty="0">
                <a:solidFill>
                  <a:srgbClr val="FF0000"/>
                </a:solidFill>
              </a:rPr>
              <a:t> is used for fixed future arrangements.</a:t>
            </a:r>
          </a:p>
        </p:txBody>
      </p:sp>
    </p:spTree>
    <p:extLst>
      <p:ext uri="{BB962C8B-B14F-4D97-AF65-F5344CB8AC3E}">
        <p14:creationId xmlns:p14="http://schemas.microsoft.com/office/powerpoint/2010/main" val="287873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9318</TotalTime>
  <Words>1859</Words>
  <Application>Microsoft Office PowerPoint</Application>
  <PresentationFormat>Widescreen</PresentationFormat>
  <Paragraphs>219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 Nguyen Thanh</cp:lastModifiedBy>
  <cp:revision>319</cp:revision>
  <dcterms:created xsi:type="dcterms:W3CDTF">2020-12-08T03:17:05Z</dcterms:created>
  <dcterms:modified xsi:type="dcterms:W3CDTF">2022-12-21T03:22:44Z</dcterms:modified>
</cp:coreProperties>
</file>