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2" r:id="rId21"/>
    <p:sldId id="258" r:id="rId22"/>
  </p:sldIdLst>
  <p:sldSz cx="18288000" cy="10287000"/>
  <p:notesSz cx="6858000" cy="9144000"/>
  <p:embeddedFontLst>
    <p:embeddedFont>
      <p:font typeface="Calibri" panose="020F0502020204030204" charset="0"/>
      <p:regular r:id="rId26"/>
      <p:bold r:id="rId27"/>
      <p:italic r:id="rId28"/>
      <p:boldItalic r:id="rId29"/>
    </p:embeddedFont>
    <p:embeddedFont>
      <p:font typeface="Public Sans Bold"/>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0" d="100"/>
          <a:sy n="30" d="100"/>
        </p:scale>
        <p:origin x="1152"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svg"/><Relationship Id="rId7" Type="http://schemas.openxmlformats.org/officeDocument/2006/relationships/image" Target="../media/image4.png"/><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2.svg"/><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3.svg"/><Relationship Id="rId3" Type="http://schemas.openxmlformats.org/officeDocument/2006/relationships/image" Target="../media/image26.png"/><Relationship Id="rId2" Type="http://schemas.openxmlformats.org/officeDocument/2006/relationships/image" Target="../media/image12.sv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svg"/><Relationship Id="rId3" Type="http://schemas.openxmlformats.org/officeDocument/2006/relationships/image" Target="../media/image28.png"/><Relationship Id="rId2" Type="http://schemas.openxmlformats.org/officeDocument/2006/relationships/image" Target="../media/image14.sv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svg"/><Relationship Id="rId3" Type="http://schemas.openxmlformats.org/officeDocument/2006/relationships/image" Target="../media/image30.png"/><Relationship Id="rId2" Type="http://schemas.openxmlformats.org/officeDocument/2006/relationships/image" Target="../media/image16.svg"/><Relationship Id="rId1"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svg"/><Relationship Id="rId1"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sv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sv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sv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svg"/><Relationship Id="rId3" Type="http://schemas.openxmlformats.org/officeDocument/2006/relationships/image" Target="../media/image15.png"/><Relationship Id="rId2" Type="http://schemas.openxmlformats.org/officeDocument/2006/relationships/image" Target="../media/image9.svg"/><Relationship Id="rId1" Type="http://schemas.openxmlformats.org/officeDocument/2006/relationships/image" Target="../media/image1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11.sv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12.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2808811" y="-1822797"/>
            <a:ext cx="5617623" cy="542355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69390" y="7092759"/>
            <a:ext cx="6757048" cy="638848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99035" y="-1714110"/>
            <a:ext cx="5572982" cy="5015684"/>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84527" y="6065732"/>
            <a:ext cx="4956216" cy="5222067"/>
          </a:xfrm>
          <a:prstGeom prst="rect">
            <a:avLst/>
          </a:prstGeom>
        </p:spPr>
      </p:pic>
      <p:grpSp>
        <p:nvGrpSpPr>
          <p:cNvPr id="6" name="Group 6"/>
          <p:cNvGrpSpPr/>
          <p:nvPr/>
        </p:nvGrpSpPr>
        <p:grpSpPr>
          <a:xfrm>
            <a:off x="2597871" y="1516868"/>
            <a:ext cx="11673008" cy="5089299"/>
            <a:chOff x="-939361" y="-505827"/>
            <a:chExt cx="15564010" cy="6785733"/>
          </a:xfrm>
        </p:grpSpPr>
        <p:sp>
          <p:nvSpPr>
            <p:cNvPr id="7" name="TextBox 7"/>
            <p:cNvSpPr txBox="1"/>
            <p:nvPr/>
          </p:nvSpPr>
          <p:spPr>
            <a:xfrm>
              <a:off x="-939361" y="1078482"/>
              <a:ext cx="15564010" cy="5201424"/>
            </a:xfrm>
            <a:prstGeom prst="rect">
              <a:avLst/>
            </a:prstGeom>
          </p:spPr>
          <p:txBody>
            <a:bodyPr lIns="0" tIns="0" rIns="0" bIns="0" rtlCol="0" anchor="t">
              <a:spAutoFit/>
            </a:bodyPr>
            <a:lstStyle/>
            <a:p>
              <a:pPr marL="0" lvl="0" indent="0" algn="ctr">
                <a:lnSpc>
                  <a:spcPct val="150000"/>
                </a:lnSpc>
                <a:spcBef>
                  <a:spcPct val="0"/>
                </a:spcBef>
              </a:pPr>
              <a:r>
                <a:rPr lang="en-US" sz="8450" b="1">
                  <a:solidFill>
                    <a:srgbClr val="32478C"/>
                  </a:solidFill>
                  <a:latin typeface="Arial" panose="020B0604020202020204" pitchFamily="34" charset="0"/>
                  <a:cs typeface="Arial" panose="020B0604020202020204" pitchFamily="34" charset="0"/>
                </a:rPr>
                <a:t>CHÀO MỪNG THẦY CÔ VÀ CÁC EM</a:t>
              </a:r>
              <a:endParaRPr lang="en-US" sz="8450" b="1">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136834" y="-505827"/>
              <a:ext cx="7010400" cy="718145"/>
            </a:xfrm>
            <a:prstGeom prst="rect">
              <a:avLst/>
            </a:prstGeom>
          </p:spPr>
          <p:txBody>
            <a:bodyPr wrap="square" lIns="0" tIns="0" rIns="0" bIns="0" rtlCol="0" anchor="t">
              <a:spAutoFit/>
            </a:bodyPr>
            <a:lstStyle/>
            <a:p>
              <a:pPr algn="ctr">
                <a:lnSpc>
                  <a:spcPts val="4200"/>
                </a:lnSpc>
              </a:pPr>
              <a:r>
                <a:rPr lang="en-US" sz="3000" b="1" spc="120">
                  <a:solidFill>
                    <a:srgbClr val="32478C"/>
                  </a:solidFill>
                  <a:latin typeface="Arial" panose="020B0604020202020204" pitchFamily="34" charset="0"/>
                  <a:cs typeface="Arial" panose="020B0604020202020204" pitchFamily="34" charset="0"/>
                </a:rPr>
                <a:t>TRƯỜNG </a:t>
              </a:r>
              <a:endParaRPr lang="en-US" sz="3000" b="1" spc="120">
                <a:solidFill>
                  <a:srgbClr val="32478C"/>
                </a:solidFill>
                <a:latin typeface="Arial" panose="020B0604020202020204" pitchFamily="34" charset="0"/>
                <a:cs typeface="Arial" panose="020B0604020202020204" pitchFamily="34" charset="0"/>
              </a:endParaRPr>
            </a:p>
          </p:txBody>
        </p:sp>
      </p:grpSp>
      <p:sp>
        <p:nvSpPr>
          <p:cNvPr id="9" name="TextBox 9"/>
          <p:cNvSpPr txBox="1"/>
          <p:nvPr/>
        </p:nvSpPr>
        <p:spPr>
          <a:xfrm>
            <a:off x="4376783" y="8037837"/>
            <a:ext cx="7705411" cy="491481"/>
          </a:xfrm>
          <a:prstGeom prst="rect">
            <a:avLst/>
          </a:prstGeom>
        </p:spPr>
        <p:txBody>
          <a:bodyPr lIns="0" tIns="0" rIns="0" bIns="0" rtlCol="0" anchor="t">
            <a:spAutoFit/>
          </a:bodyPr>
          <a:lstStyle/>
          <a:p>
            <a:pPr algn="ctr">
              <a:lnSpc>
                <a:spcPts val="4200"/>
              </a:lnSpc>
            </a:pPr>
            <a:r>
              <a:rPr lang="en-US" sz="3000" b="1">
                <a:solidFill>
                  <a:srgbClr val="32478C"/>
                </a:solidFill>
                <a:latin typeface="Arial" panose="020B0604020202020204" pitchFamily="34" charset="0"/>
                <a:cs typeface="Arial" panose="020B0604020202020204" pitchFamily="34" charset="0"/>
              </a:rPr>
              <a:t>Giáo viên</a:t>
            </a:r>
            <a:endParaRPr lang="en-US" sz="3000" b="1">
              <a:solidFill>
                <a:srgbClr val="32478C"/>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sp>
        <p:nvSpPr>
          <p:cNvPr id="2" name="AutoShape 2"/>
          <p:cNvSpPr/>
          <p:nvPr/>
        </p:nvSpPr>
        <p:spPr>
          <a:xfrm>
            <a:off x="1028700" y="7699905"/>
            <a:ext cx="3353239" cy="1177395"/>
          </a:xfrm>
          <a:prstGeom prst="rect">
            <a:avLst/>
          </a:prstGeom>
          <a:solidFill>
            <a:srgbClr val="FFFFFF"/>
          </a:solidFill>
        </p:spPr>
        <p:txBody>
          <a:bodyPr/>
          <a:lstStyle/>
          <a:p>
            <a:pPr algn="ctr">
              <a:lnSpc>
                <a:spcPct val="150000"/>
              </a:lnSpc>
            </a:pPr>
            <a:r>
              <a:rPr lang="en-US" sz="4400" b="1">
                <a:solidFill>
                  <a:srgbClr val="000000"/>
                </a:solidFill>
                <a:latin typeface="Arial" panose="020B0604020202020204" pitchFamily="34" charset="0"/>
                <a:cs typeface="Arial" panose="020B0604020202020204" pitchFamily="34" charset="0"/>
              </a:rPr>
              <a:t>Người </a:t>
            </a:r>
            <a:r>
              <a:rPr lang="en-US" sz="4400" b="1" smtClean="0">
                <a:solidFill>
                  <a:srgbClr val="000000"/>
                </a:solidFill>
                <a:latin typeface="Arial" panose="020B0604020202020204" pitchFamily="34" charset="0"/>
                <a:cs typeface="Arial" panose="020B0604020202020204" pitchFamily="34" charset="0"/>
              </a:rPr>
              <a:t>lớn</a:t>
            </a:r>
            <a:endParaRPr lang="en-US" sz="4400" b="1">
              <a:solidFill>
                <a:srgbClr val="000000"/>
              </a:solidFill>
              <a:latin typeface="Arial" panose="020B0604020202020204" pitchFamily="34" charset="0"/>
              <a:cs typeface="Arial" panose="020B0604020202020204" pitchFamily="34" charset="0"/>
            </a:endParaRPr>
          </a:p>
        </p:txBody>
      </p:sp>
      <p:grpSp>
        <p:nvGrpSpPr>
          <p:cNvPr id="3" name="Group 3"/>
          <p:cNvGrpSpPr>
            <a:grpSpLocks noChangeAspect="1"/>
          </p:cNvGrpSpPr>
          <p:nvPr/>
        </p:nvGrpSpPr>
        <p:grpSpPr>
          <a:xfrm>
            <a:off x="1028700" y="3728221"/>
            <a:ext cx="3353239" cy="3353226"/>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
              <a:stretch>
                <a:fillRect l="-24999" r="-24999"/>
              </a:stretch>
            </a:blipFill>
          </p:spPr>
        </p:sp>
      </p:grpSp>
      <p:sp>
        <p:nvSpPr>
          <p:cNvPr id="6" name="TextBox 6"/>
          <p:cNvSpPr txBox="1"/>
          <p:nvPr/>
        </p:nvSpPr>
        <p:spPr>
          <a:xfrm>
            <a:off x="908580" y="723900"/>
            <a:ext cx="16083874" cy="1905843"/>
          </a:xfrm>
          <a:prstGeom prst="rect">
            <a:avLst/>
          </a:prstGeom>
        </p:spPr>
        <p:txBody>
          <a:bodyPr wrap="square" lIns="0" tIns="0" rIns="0" bIns="0" rtlCol="0" anchor="t">
            <a:spAutoFit/>
          </a:bodyPr>
          <a:lstStyle/>
          <a:p>
            <a:pPr marL="0" lvl="0" indent="0" algn="ctr">
              <a:lnSpc>
                <a:spcPct val="150000"/>
              </a:lnSpc>
              <a:spcBef>
                <a:spcPct val="0"/>
              </a:spcBef>
            </a:pPr>
            <a:r>
              <a:rPr lang="en-US" sz="4400" b="1" smtClean="0">
                <a:solidFill>
                  <a:schemeClr val="bg1"/>
                </a:solidFill>
                <a:latin typeface="Arial" panose="020B0604020202020204" pitchFamily="34" charset="0"/>
                <a:cs typeface="Arial" panose="020B0604020202020204" pitchFamily="34" charset="0"/>
              </a:rPr>
              <a:t>Mỗi nhóm và yêu cầu các nhóm thảo luận để xác định cách thức giao tiếp phù hợp với:</a:t>
            </a:r>
            <a:endParaRPr lang="en-US" sz="4400" b="1" smtClean="0">
              <a:solidFill>
                <a:schemeClr val="bg1"/>
              </a:solidFill>
              <a:latin typeface="Arial" panose="020B0604020202020204" pitchFamily="34" charset="0"/>
              <a:cs typeface="Arial" panose="020B0604020202020204" pitchFamily="34" charset="0"/>
            </a:endParaRPr>
          </a:p>
        </p:txBody>
      </p:sp>
      <p:grpSp>
        <p:nvGrpSpPr>
          <p:cNvPr id="8" name="Group 8"/>
          <p:cNvGrpSpPr>
            <a:grpSpLocks noChangeAspect="1"/>
          </p:cNvGrpSpPr>
          <p:nvPr/>
        </p:nvGrpSpPr>
        <p:grpSpPr>
          <a:xfrm>
            <a:off x="5321154" y="3728221"/>
            <a:ext cx="3353239" cy="3353226"/>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r="-24999"/>
              </a:stretch>
            </a:blipFill>
          </p:spPr>
        </p:sp>
      </p:grpSp>
      <p:grpSp>
        <p:nvGrpSpPr>
          <p:cNvPr id="11" name="Group 11"/>
          <p:cNvGrpSpPr>
            <a:grpSpLocks noChangeAspect="1"/>
          </p:cNvGrpSpPr>
          <p:nvPr/>
        </p:nvGrpSpPr>
        <p:grpSpPr>
          <a:xfrm>
            <a:off x="9613607" y="3728221"/>
            <a:ext cx="3353239" cy="3353226"/>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9601" r="-29601"/>
              </a:stretch>
            </a:blipFill>
          </p:spPr>
        </p:sp>
      </p:grpSp>
      <p:grpSp>
        <p:nvGrpSpPr>
          <p:cNvPr id="14" name="Group 14"/>
          <p:cNvGrpSpPr>
            <a:grpSpLocks noChangeAspect="1"/>
          </p:cNvGrpSpPr>
          <p:nvPr/>
        </p:nvGrpSpPr>
        <p:grpSpPr>
          <a:xfrm>
            <a:off x="13906061" y="3728221"/>
            <a:ext cx="3353239" cy="3353226"/>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4999" r="-24999"/>
              </a:stretch>
            </a:blipFill>
          </p:spPr>
        </p:sp>
      </p:grpSp>
      <p:sp>
        <p:nvSpPr>
          <p:cNvPr id="18" name="AutoShape 2"/>
          <p:cNvSpPr/>
          <p:nvPr/>
        </p:nvSpPr>
        <p:spPr>
          <a:xfrm>
            <a:off x="5321154" y="7699904"/>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anose="020B0604020202020204" pitchFamily="34" charset="0"/>
                <a:cs typeface="Arial" panose="020B0604020202020204" pitchFamily="34" charset="0"/>
              </a:rPr>
              <a:t>Thầy cô</a:t>
            </a:r>
            <a:endParaRPr lang="en-US" sz="4400" b="1">
              <a:solidFill>
                <a:srgbClr val="000000"/>
              </a:solidFill>
              <a:latin typeface="Arial" panose="020B0604020202020204" pitchFamily="34" charset="0"/>
              <a:cs typeface="Arial" panose="020B0604020202020204" pitchFamily="34" charset="0"/>
            </a:endParaRPr>
          </a:p>
        </p:txBody>
      </p:sp>
      <p:sp>
        <p:nvSpPr>
          <p:cNvPr id="19" name="AutoShape 2"/>
          <p:cNvSpPr/>
          <p:nvPr/>
        </p:nvSpPr>
        <p:spPr>
          <a:xfrm>
            <a:off x="9631192" y="7699905"/>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anose="020B0604020202020204" pitchFamily="34" charset="0"/>
                <a:cs typeface="Arial" panose="020B0604020202020204" pitchFamily="34" charset="0"/>
              </a:rPr>
              <a:t>Bạn bè</a:t>
            </a:r>
            <a:endParaRPr lang="en-US" sz="4400" b="1">
              <a:solidFill>
                <a:srgbClr val="000000"/>
              </a:solidFill>
              <a:latin typeface="Arial" panose="020B0604020202020204" pitchFamily="34" charset="0"/>
              <a:cs typeface="Arial" panose="020B0604020202020204" pitchFamily="34" charset="0"/>
            </a:endParaRPr>
          </a:p>
        </p:txBody>
      </p:sp>
      <p:sp>
        <p:nvSpPr>
          <p:cNvPr id="20" name="AutoShape 2"/>
          <p:cNvSpPr/>
          <p:nvPr/>
        </p:nvSpPr>
        <p:spPr>
          <a:xfrm>
            <a:off x="14097000" y="7644219"/>
            <a:ext cx="3353239" cy="1177395"/>
          </a:xfrm>
          <a:prstGeom prst="rect">
            <a:avLst/>
          </a:prstGeom>
          <a:solidFill>
            <a:srgbClr val="FFFFFF"/>
          </a:solidFill>
        </p:spPr>
        <p:txBody>
          <a:bodyPr/>
          <a:lstStyle/>
          <a:p>
            <a:pPr algn="ctr">
              <a:lnSpc>
                <a:spcPct val="150000"/>
              </a:lnSpc>
            </a:pPr>
            <a:r>
              <a:rPr lang="en-US" sz="4400" b="1" smtClean="0">
                <a:solidFill>
                  <a:srgbClr val="000000"/>
                </a:solidFill>
                <a:latin typeface="Arial" panose="020B0604020202020204" pitchFamily="34" charset="0"/>
                <a:cs typeface="Arial" panose="020B0604020202020204" pitchFamily="34" charset="0"/>
              </a:rPr>
              <a:t>Em nhỏ</a:t>
            </a:r>
            <a:endParaRPr lang="en-US" sz="4400" b="1">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427546"/>
            <a:ext cx="8444001" cy="1732269"/>
          </a:xfrm>
          <a:prstGeom prst="rect">
            <a:avLst/>
          </a:prstGeom>
        </p:spPr>
        <p:txBody>
          <a:bodyPr lIns="0" tIns="0" rIns="0" bIns="0" rtlCol="0" anchor="t">
            <a:spAutoFit/>
          </a:bodyPr>
          <a:lstStyle/>
          <a:p>
            <a:pPr algn="just">
              <a:lnSpc>
                <a:spcPct val="150000"/>
              </a:lnSpc>
            </a:pPr>
            <a:r>
              <a:rPr lang="en-US" sz="4000" b="1">
                <a:solidFill>
                  <a:srgbClr val="32478C"/>
                </a:solidFill>
                <a:latin typeface="Arial" panose="020B0604020202020204" pitchFamily="34" charset="0"/>
                <a:cs typeface="Arial" panose="020B0604020202020204" pitchFamily="34" charset="0"/>
              </a:rPr>
              <a:t>G</a:t>
            </a:r>
            <a:r>
              <a:rPr lang="en-US" sz="4000" b="1" smtClean="0">
                <a:solidFill>
                  <a:srgbClr val="32478C"/>
                </a:solidFill>
                <a:latin typeface="Arial" panose="020B0604020202020204" pitchFamily="34" charset="0"/>
                <a:cs typeface="Arial" panose="020B0604020202020204" pitchFamily="34" charset="0"/>
              </a:rPr>
              <a:t>ợi </a:t>
            </a:r>
            <a:r>
              <a:rPr lang="en-US" sz="4000" b="1">
                <a:solidFill>
                  <a:srgbClr val="32478C"/>
                </a:solidFill>
                <a:latin typeface="Arial" panose="020B0604020202020204" pitchFamily="34" charset="0"/>
                <a:cs typeface="Arial" panose="020B0604020202020204" pitchFamily="34" charset="0"/>
              </a:rPr>
              <a:t>ý những biểu hiện cần quan tâm trong cách thức giao tiếp:</a:t>
            </a:r>
            <a:endParaRPr lang="en-US" sz="4000" b="1">
              <a:solidFill>
                <a:srgbClr val="32478C"/>
              </a:solidFill>
              <a:latin typeface="Arial" panose="020B0604020202020204" pitchFamily="34" charset="0"/>
              <a:cs typeface="Arial" panose="020B0604020202020204" pitchFamily="34" charset="0"/>
            </a:endParaRPr>
          </a:p>
        </p:txBody>
      </p:sp>
      <p:sp>
        <p:nvSpPr>
          <p:cNvPr id="3" name="AutoShape 3"/>
          <p:cNvSpPr/>
          <p:nvPr/>
        </p:nvSpPr>
        <p:spPr>
          <a:xfrm>
            <a:off x="10573281" y="1028700"/>
            <a:ext cx="6686019" cy="1807327"/>
          </a:xfrm>
          <a:prstGeom prst="rect">
            <a:avLst/>
          </a:prstGeom>
          <a:solidFill>
            <a:srgbClr val="FBBE25"/>
          </a:solidFill>
        </p:spPr>
      </p:sp>
      <p:sp>
        <p:nvSpPr>
          <p:cNvPr id="4" name="TextBox 4"/>
          <p:cNvSpPr txBox="1"/>
          <p:nvPr/>
        </p:nvSpPr>
        <p:spPr>
          <a:xfrm>
            <a:off x="11161952" y="1484420"/>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Sự lắng nghe</a:t>
            </a:r>
            <a:endParaRPr lang="en-US" sz="4000">
              <a:solidFill>
                <a:srgbClr val="32478C"/>
              </a:solidFill>
              <a:latin typeface="Arial" panose="020B0604020202020204" pitchFamily="34" charset="0"/>
              <a:cs typeface="Arial" panose="020B0604020202020204" pitchFamily="34" charset="0"/>
            </a:endParaRPr>
          </a:p>
        </p:txBody>
      </p:sp>
      <p:sp>
        <p:nvSpPr>
          <p:cNvPr id="5" name="AutoShape 5"/>
          <p:cNvSpPr/>
          <p:nvPr/>
        </p:nvSpPr>
        <p:spPr>
          <a:xfrm>
            <a:off x="10573281" y="3227283"/>
            <a:ext cx="6686019" cy="1916217"/>
          </a:xfrm>
          <a:prstGeom prst="rect">
            <a:avLst/>
          </a:prstGeom>
          <a:solidFill>
            <a:srgbClr val="FBBE25"/>
          </a:solidFill>
        </p:spPr>
      </p:sp>
      <p:sp>
        <p:nvSpPr>
          <p:cNvPr id="6" name="TextBox 6"/>
          <p:cNvSpPr txBox="1"/>
          <p:nvPr/>
        </p:nvSpPr>
        <p:spPr>
          <a:xfrm>
            <a:off x="11161952" y="3648439"/>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Thái độ trong giao tiếp</a:t>
            </a:r>
            <a:endParaRPr lang="en-US" sz="4000">
              <a:solidFill>
                <a:srgbClr val="32478C"/>
              </a:solidFill>
              <a:latin typeface="Arial" panose="020B0604020202020204" pitchFamily="34" charset="0"/>
              <a:cs typeface="Arial" panose="020B0604020202020204" pitchFamily="34" charset="0"/>
            </a:endParaRPr>
          </a:p>
        </p:txBody>
      </p:sp>
      <p:sp>
        <p:nvSpPr>
          <p:cNvPr id="7" name="AutoShape 7"/>
          <p:cNvSpPr/>
          <p:nvPr/>
        </p:nvSpPr>
        <p:spPr>
          <a:xfrm>
            <a:off x="10573281" y="5484497"/>
            <a:ext cx="6686019" cy="1962969"/>
          </a:xfrm>
          <a:prstGeom prst="rect">
            <a:avLst/>
          </a:prstGeom>
          <a:solidFill>
            <a:srgbClr val="FBBE25"/>
          </a:solidFill>
        </p:spPr>
      </p:sp>
      <p:sp>
        <p:nvSpPr>
          <p:cNvPr id="8" name="TextBox 8"/>
          <p:cNvSpPr txBox="1"/>
          <p:nvPr/>
        </p:nvSpPr>
        <p:spPr>
          <a:xfrm>
            <a:off x="11161952" y="5448300"/>
            <a:ext cx="5508677" cy="1732590"/>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Lời nói, ngôn ngữ sử dụng khi giao tiếp</a:t>
            </a:r>
            <a:endParaRPr lang="en-US" sz="4000">
              <a:solidFill>
                <a:srgbClr val="32478C"/>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028700" y="5375897"/>
            <a:ext cx="4977637" cy="5475401"/>
          </a:xfrm>
          <a:prstGeom prst="rect">
            <a:avLst/>
          </a:prstGeom>
        </p:spPr>
      </p:pic>
      <p:sp>
        <p:nvSpPr>
          <p:cNvPr id="10" name="AutoShape 10"/>
          <p:cNvSpPr/>
          <p:nvPr/>
        </p:nvSpPr>
        <p:spPr>
          <a:xfrm>
            <a:off x="10573281" y="7737261"/>
            <a:ext cx="6686019" cy="1962969"/>
          </a:xfrm>
          <a:prstGeom prst="rect">
            <a:avLst/>
          </a:prstGeom>
          <a:solidFill>
            <a:srgbClr val="FBBE25"/>
          </a:solidFill>
        </p:spPr>
      </p:sp>
      <p:sp>
        <p:nvSpPr>
          <p:cNvPr id="11" name="TextBox 11"/>
          <p:cNvSpPr txBox="1"/>
          <p:nvPr/>
        </p:nvSpPr>
        <p:spPr>
          <a:xfrm>
            <a:off x="11161952" y="8166295"/>
            <a:ext cx="5508677" cy="809261"/>
          </a:xfrm>
          <a:prstGeom prst="rect">
            <a:avLst/>
          </a:prstGeom>
        </p:spPr>
        <p:txBody>
          <a:bodyPr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Hành vi trọng giao tiếp</a:t>
            </a:r>
            <a:endParaRPr lang="en-US" sz="4000">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par>
                                <p:cTn id="30" presetID="6"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785101" y="1028700"/>
            <a:ext cx="5562067" cy="6155205"/>
          </a:xfrm>
          <a:prstGeom prst="rect">
            <a:avLst/>
          </a:prstGeom>
        </p:spPr>
      </p:pic>
      <p:sp>
        <p:nvSpPr>
          <p:cNvPr id="4" name="TextBox 4"/>
          <p:cNvSpPr txBox="1"/>
          <p:nvPr/>
        </p:nvSpPr>
        <p:spPr>
          <a:xfrm>
            <a:off x="1028700" y="1275327"/>
            <a:ext cx="8926412" cy="1213922"/>
          </a:xfrm>
          <a:prstGeom prst="rect">
            <a:avLst/>
          </a:prstGeom>
        </p:spPr>
        <p:txBody>
          <a:bodyPr lIns="0" tIns="0" rIns="0" bIns="0" rtlCol="0" anchor="t">
            <a:spAutoFit/>
          </a:bodyPr>
          <a:lstStyle/>
          <a:p>
            <a:pPr marL="0" lvl="0" indent="0" algn="just">
              <a:lnSpc>
                <a:spcPct val="150000"/>
              </a:lnSpc>
              <a:spcBef>
                <a:spcPct val="0"/>
              </a:spcBef>
            </a:pPr>
            <a:r>
              <a:rPr lang="en-US" sz="6000" b="1">
                <a:solidFill>
                  <a:srgbClr val="32478C"/>
                </a:solidFill>
                <a:latin typeface="Arial" panose="020B0604020202020204" pitchFamily="34" charset="0"/>
                <a:cs typeface="Arial" panose="020B0604020202020204" pitchFamily="34" charset="0"/>
              </a:rPr>
              <a:t>KẾT LUẬN</a:t>
            </a:r>
            <a:endParaRPr lang="en-US" sz="6000" b="1">
              <a:solidFill>
                <a:srgbClr val="32478C"/>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0827" y="4981175"/>
            <a:ext cx="8292220" cy="6075935"/>
          </a:xfrm>
          <a:prstGeom prst="rect">
            <a:avLst/>
          </a:prstGeom>
        </p:spPr>
      </p:pic>
      <p:sp>
        <p:nvSpPr>
          <p:cNvPr id="6" name="AutoShape 6"/>
          <p:cNvSpPr/>
          <p:nvPr/>
        </p:nvSpPr>
        <p:spPr>
          <a:xfrm>
            <a:off x="1028700" y="3521215"/>
            <a:ext cx="4693165" cy="5737085"/>
          </a:xfrm>
          <a:prstGeom prst="rect">
            <a:avLst/>
          </a:prstGeom>
          <a:solidFill>
            <a:srgbClr val="F5ACAC"/>
          </a:solidFill>
        </p:spPr>
      </p:sp>
      <p:sp>
        <p:nvSpPr>
          <p:cNvPr id="7" name="TextBox 7"/>
          <p:cNvSpPr txBox="1"/>
          <p:nvPr/>
        </p:nvSpPr>
        <p:spPr>
          <a:xfrm>
            <a:off x="1649005" y="3771900"/>
            <a:ext cx="3577560" cy="4985980"/>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Khi giao tiếp với mọi người, em cần phải chào hỏi, thể hiện sự vui vẻ, thân thiện; </a:t>
            </a:r>
            <a:endParaRPr lang="en-US" sz="3600">
              <a:solidFill>
                <a:srgbClr val="32478C"/>
              </a:solidFill>
              <a:latin typeface="Arial" panose="020B0604020202020204" pitchFamily="34" charset="0"/>
              <a:cs typeface="Arial" panose="020B0604020202020204" pitchFamily="34" charset="0"/>
            </a:endParaRPr>
          </a:p>
        </p:txBody>
      </p:sp>
      <p:sp>
        <p:nvSpPr>
          <p:cNvPr id="8" name="AutoShape 8"/>
          <p:cNvSpPr/>
          <p:nvPr/>
        </p:nvSpPr>
        <p:spPr>
          <a:xfrm>
            <a:off x="6797417" y="3521215"/>
            <a:ext cx="4693165" cy="5737085"/>
          </a:xfrm>
          <a:prstGeom prst="rect">
            <a:avLst/>
          </a:prstGeom>
          <a:solidFill>
            <a:srgbClr val="F5ACAC"/>
          </a:solidFill>
        </p:spPr>
      </p:sp>
      <p:sp>
        <p:nvSpPr>
          <p:cNvPr id="9" name="TextBox 9"/>
          <p:cNvSpPr txBox="1"/>
          <p:nvPr/>
        </p:nvSpPr>
        <p:spPr>
          <a:xfrm>
            <a:off x="7355219" y="3771900"/>
            <a:ext cx="3577560" cy="2655920"/>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Sử dụng phối hợp các ngôn ngữ giao tiếp; </a:t>
            </a:r>
            <a:endParaRPr lang="en-US" sz="4000">
              <a:solidFill>
                <a:srgbClr val="32478C"/>
              </a:solidFill>
              <a:latin typeface="Arial" panose="020B0604020202020204" pitchFamily="34" charset="0"/>
              <a:cs typeface="Arial" panose="020B0604020202020204" pitchFamily="34" charset="0"/>
            </a:endParaRPr>
          </a:p>
        </p:txBody>
      </p:sp>
      <p:sp>
        <p:nvSpPr>
          <p:cNvPr id="10" name="AutoShape 10"/>
          <p:cNvSpPr/>
          <p:nvPr/>
        </p:nvSpPr>
        <p:spPr>
          <a:xfrm>
            <a:off x="12566135" y="3521215"/>
            <a:ext cx="4693165" cy="5737085"/>
          </a:xfrm>
          <a:prstGeom prst="rect">
            <a:avLst/>
          </a:prstGeom>
          <a:solidFill>
            <a:srgbClr val="F5ACAC"/>
          </a:solidFill>
        </p:spPr>
      </p:sp>
      <p:sp>
        <p:nvSpPr>
          <p:cNvPr id="11" name="TextBox 11"/>
          <p:cNvSpPr txBox="1"/>
          <p:nvPr/>
        </p:nvSpPr>
        <p:spPr>
          <a:xfrm>
            <a:off x="13186440" y="3771900"/>
            <a:ext cx="3577560" cy="5425909"/>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Thể hiện thái độ tôn trọng mọi người, luôn lắng nghe khi người khác nói; </a:t>
            </a:r>
            <a:endParaRPr lang="en-US" sz="4000" smtClean="0">
              <a:solidFill>
                <a:srgbClr val="32478C"/>
              </a:solidFill>
              <a:latin typeface="Arial" panose="020B0604020202020204" pitchFamily="34" charset="0"/>
              <a:cs typeface="Arial" panose="020B0604020202020204" pitchFamily="34" charset="0"/>
            </a:endParaRPr>
          </a:p>
          <a:p>
            <a:pPr algn="just">
              <a:lnSpc>
                <a:spcPct val="150000"/>
              </a:lnSpc>
            </a:pPr>
            <a:endParaRPr lang="en-US" sz="4000">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2649200" y="463459"/>
            <a:ext cx="4915647" cy="5179321"/>
          </a:xfrm>
          <a:prstGeom prst="rect">
            <a:avLst/>
          </a:prstGeom>
        </p:spPr>
      </p:pic>
      <p:sp>
        <p:nvSpPr>
          <p:cNvPr id="4" name="TextBox 4"/>
          <p:cNvSpPr txBox="1"/>
          <p:nvPr/>
        </p:nvSpPr>
        <p:spPr>
          <a:xfrm>
            <a:off x="966197" y="513162"/>
            <a:ext cx="10461883"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chemeClr val="bg1"/>
                </a:solidFill>
                <a:latin typeface="Arial" panose="020B0604020202020204" pitchFamily="34" charset="0"/>
                <a:cs typeface="Arial" panose="020B0604020202020204" pitchFamily="34" charset="0"/>
              </a:rPr>
              <a:t>KẾT LUẬN</a:t>
            </a:r>
            <a:endParaRPr lang="en-US" sz="6600" b="1">
              <a:solidFill>
                <a:schemeClr val="bg1"/>
              </a:solidFill>
              <a:latin typeface="Arial" panose="020B0604020202020204" pitchFamily="34" charset="0"/>
              <a:cs typeface="Arial" panose="020B0604020202020204" pitchFamily="34" charset="0"/>
            </a:endParaRPr>
          </a:p>
        </p:txBody>
      </p:sp>
      <p:sp>
        <p:nvSpPr>
          <p:cNvPr id="5" name="AutoShape 5"/>
          <p:cNvSpPr/>
          <p:nvPr/>
        </p:nvSpPr>
        <p:spPr>
          <a:xfrm>
            <a:off x="966197" y="2893653"/>
            <a:ext cx="4693165" cy="5337206"/>
          </a:xfrm>
          <a:prstGeom prst="rect">
            <a:avLst/>
          </a:prstGeom>
          <a:solidFill>
            <a:srgbClr val="FFFFFF"/>
          </a:solidFill>
        </p:spPr>
      </p:sp>
      <p:sp>
        <p:nvSpPr>
          <p:cNvPr id="6" name="TextBox 6"/>
          <p:cNvSpPr txBox="1"/>
          <p:nvPr/>
        </p:nvSpPr>
        <p:spPr>
          <a:xfrm>
            <a:off x="1423397" y="3430088"/>
            <a:ext cx="3653760" cy="1661993"/>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Lời nói lịch sự, tế nhị; </a:t>
            </a:r>
            <a:endParaRPr lang="en-US" sz="3600">
              <a:solidFill>
                <a:srgbClr val="32478C"/>
              </a:solidFill>
              <a:latin typeface="Arial" panose="020B0604020202020204" pitchFamily="34" charset="0"/>
              <a:cs typeface="Arial" panose="020B0604020202020204" pitchFamily="34" charset="0"/>
            </a:endParaRPr>
          </a:p>
        </p:txBody>
      </p:sp>
      <p:sp>
        <p:nvSpPr>
          <p:cNvPr id="7" name="AutoShape 7"/>
          <p:cNvSpPr/>
          <p:nvPr/>
        </p:nvSpPr>
        <p:spPr>
          <a:xfrm>
            <a:off x="6243076" y="2893653"/>
            <a:ext cx="4693165" cy="5337206"/>
          </a:xfrm>
          <a:prstGeom prst="rect">
            <a:avLst/>
          </a:prstGeom>
          <a:solidFill>
            <a:srgbClr val="FFFFFF"/>
          </a:solidFill>
        </p:spPr>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68098" y="8230859"/>
            <a:ext cx="4258639" cy="4994139"/>
          </a:xfrm>
          <a:prstGeom prst="rect">
            <a:avLst/>
          </a:prstGeom>
        </p:spPr>
      </p:pic>
      <p:sp>
        <p:nvSpPr>
          <p:cNvPr id="9" name="TextBox 9"/>
          <p:cNvSpPr txBox="1"/>
          <p:nvPr/>
        </p:nvSpPr>
        <p:spPr>
          <a:xfrm>
            <a:off x="6476999" y="3053120"/>
            <a:ext cx="4188483" cy="4985980"/>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Tuỳ hoàn cảnh, cần biết nói lời chia sẻ, cảm thông, chân thành, thiện chí, khích lệ, động viên để tạo sự tự tin; </a:t>
            </a:r>
            <a:endParaRPr lang="en-US" sz="3600">
              <a:solidFill>
                <a:srgbClr val="32478C"/>
              </a:solidFill>
              <a:latin typeface="Arial" panose="020B0604020202020204" pitchFamily="34" charset="0"/>
              <a:cs typeface="Arial" panose="020B0604020202020204" pitchFamily="34" charset="0"/>
            </a:endParaRPr>
          </a:p>
        </p:txBody>
      </p:sp>
      <p:sp>
        <p:nvSpPr>
          <p:cNvPr id="10" name="AutoShape 10"/>
          <p:cNvSpPr/>
          <p:nvPr/>
        </p:nvSpPr>
        <p:spPr>
          <a:xfrm>
            <a:off x="11490583" y="2893810"/>
            <a:ext cx="4968617" cy="5337049"/>
          </a:xfrm>
          <a:prstGeom prst="rect">
            <a:avLst/>
          </a:prstGeom>
          <a:solidFill>
            <a:srgbClr val="FFFFFF"/>
          </a:solidFill>
        </p:spPr>
      </p:sp>
      <p:sp>
        <p:nvSpPr>
          <p:cNvPr id="11" name="TextBox 11"/>
          <p:cNvSpPr txBox="1"/>
          <p:nvPr/>
        </p:nvSpPr>
        <p:spPr>
          <a:xfrm>
            <a:off x="11897553" y="3314700"/>
            <a:ext cx="4150830" cy="3323987"/>
          </a:xfrm>
          <a:prstGeom prst="rect">
            <a:avLst/>
          </a:prstGeom>
        </p:spPr>
        <p:txBody>
          <a:bodyPr wrap="square"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Tránh thể hiện thái độ, lời nói, hành vi làm tổn thương người khác;</a:t>
            </a:r>
            <a:endParaRPr lang="en-US" sz="3600">
              <a:solidFill>
                <a:srgbClr val="32478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sp>
        <p:nvSpPr>
          <p:cNvPr id="3" name="TextBox 3"/>
          <p:cNvSpPr txBox="1"/>
          <p:nvPr/>
        </p:nvSpPr>
        <p:spPr>
          <a:xfrm>
            <a:off x="1028698" y="556646"/>
            <a:ext cx="11537435"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chemeClr val="bg1"/>
                </a:solidFill>
                <a:latin typeface="Arial" panose="020B0604020202020204" pitchFamily="34" charset="0"/>
                <a:cs typeface="Arial" panose="020B0604020202020204" pitchFamily="34" charset="0"/>
              </a:rPr>
              <a:t>KẾT LUẬN</a:t>
            </a:r>
            <a:endParaRPr lang="en-US" sz="6600" b="1">
              <a:solidFill>
                <a:schemeClr val="bg1"/>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3252" y="6238991"/>
            <a:ext cx="4192853" cy="4048009"/>
          </a:xfrm>
          <a:prstGeom prst="rect">
            <a:avLst/>
          </a:prstGeom>
        </p:spPr>
      </p:pic>
      <p:sp>
        <p:nvSpPr>
          <p:cNvPr id="5" name="AutoShape 5"/>
          <p:cNvSpPr/>
          <p:nvPr/>
        </p:nvSpPr>
        <p:spPr>
          <a:xfrm>
            <a:off x="1028698" y="3086118"/>
            <a:ext cx="4693165" cy="4748323"/>
          </a:xfrm>
          <a:prstGeom prst="rect">
            <a:avLst/>
          </a:prstGeom>
          <a:solidFill>
            <a:srgbClr val="FFFFFF"/>
          </a:solidFill>
        </p:spPr>
      </p:sp>
      <p:sp>
        <p:nvSpPr>
          <p:cNvPr id="6" name="TextBox 6"/>
          <p:cNvSpPr txBox="1"/>
          <p:nvPr/>
        </p:nvSpPr>
        <p:spPr>
          <a:xfrm>
            <a:off x="1415051" y="3622553"/>
            <a:ext cx="3920460" cy="2423740"/>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Khi nói với người lớn, cần nói lời lễ phép, khiêm tốn; </a:t>
            </a:r>
            <a:endParaRPr lang="en-US" sz="3600">
              <a:solidFill>
                <a:srgbClr val="32478C"/>
              </a:solidFill>
              <a:latin typeface="Arial" panose="020B0604020202020204" pitchFamily="34" charset="0"/>
              <a:cs typeface="Arial" panose="020B0604020202020204" pitchFamily="34" charset="0"/>
            </a:endParaRPr>
          </a:p>
        </p:txBody>
      </p:sp>
      <p:sp>
        <p:nvSpPr>
          <p:cNvPr id="7" name="AutoShape 7"/>
          <p:cNvSpPr/>
          <p:nvPr/>
        </p:nvSpPr>
        <p:spPr>
          <a:xfrm>
            <a:off x="6797415" y="3086118"/>
            <a:ext cx="4693165" cy="4748323"/>
          </a:xfrm>
          <a:prstGeom prst="rect">
            <a:avLst/>
          </a:prstGeom>
          <a:solidFill>
            <a:srgbClr val="FFFFFF"/>
          </a:solidFill>
        </p:spPr>
      </p:sp>
      <p:sp>
        <p:nvSpPr>
          <p:cNvPr id="8" name="TextBox 8"/>
          <p:cNvSpPr txBox="1"/>
          <p:nvPr/>
        </p:nvSpPr>
        <p:spPr>
          <a:xfrm>
            <a:off x="7183768" y="3491041"/>
            <a:ext cx="3920460" cy="4847481"/>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Biết tỏ thái độ, hành vi chia sẻ, giúp đồ trong những trường hợp cần thiết.</a:t>
            </a:r>
            <a:endParaRPr lang="en-US" sz="3600" smtClean="0">
              <a:solidFill>
                <a:srgbClr val="32478C"/>
              </a:solidFill>
              <a:latin typeface="Arial" panose="020B0604020202020204" pitchFamily="34" charset="0"/>
              <a:cs typeface="Arial" panose="020B0604020202020204" pitchFamily="34" charset="0"/>
            </a:endParaRPr>
          </a:p>
          <a:p>
            <a:pPr algn="just">
              <a:lnSpc>
                <a:spcPct val="150000"/>
              </a:lnSpc>
            </a:pPr>
            <a:endParaRPr lang="en-US" sz="3600">
              <a:solidFill>
                <a:srgbClr val="32478C"/>
              </a:solidFill>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68400" y="247671"/>
            <a:ext cx="4831542" cy="4849175"/>
          </a:xfrm>
          <a:prstGeom prst="rect">
            <a:avLst/>
          </a:prstGeom>
        </p:spPr>
      </p:pic>
      <p:sp>
        <p:nvSpPr>
          <p:cNvPr id="10" name="AutoShape 10"/>
          <p:cNvSpPr/>
          <p:nvPr/>
        </p:nvSpPr>
        <p:spPr>
          <a:xfrm>
            <a:off x="12566133" y="3086118"/>
            <a:ext cx="4693165" cy="4748323"/>
          </a:xfrm>
          <a:prstGeom prst="rect">
            <a:avLst/>
          </a:prstGeom>
          <a:solidFill>
            <a:srgbClr val="FFFFFF"/>
          </a:solidFill>
        </p:spPr>
      </p:sp>
      <p:sp>
        <p:nvSpPr>
          <p:cNvPr id="11" name="TextBox 11"/>
          <p:cNvSpPr txBox="1"/>
          <p:nvPr/>
        </p:nvSpPr>
        <p:spPr>
          <a:xfrm>
            <a:off x="12952485" y="3622553"/>
            <a:ext cx="3920460" cy="3221331"/>
          </a:xfrm>
          <a:prstGeom prst="rect">
            <a:avLst/>
          </a:prstGeom>
        </p:spPr>
        <p:txBody>
          <a:bodyPr lIns="0" tIns="0" rIns="0" bIns="0" rtlCol="0" anchor="t">
            <a:spAutoFit/>
          </a:bodyPr>
          <a:lstStyle/>
          <a:p>
            <a:pPr algn="just">
              <a:lnSpc>
                <a:spcPct val="150000"/>
              </a:lnSpc>
            </a:pPr>
            <a:r>
              <a:rPr lang="en-US" sz="3600" smtClean="0">
                <a:solidFill>
                  <a:srgbClr val="32478C"/>
                </a:solidFill>
                <a:latin typeface="Arial" panose="020B0604020202020204" pitchFamily="34" charset="0"/>
                <a:cs typeface="Arial" panose="020B0604020202020204" pitchFamily="34" charset="0"/>
              </a:rPr>
              <a:t>Biết nói lời cảm ơn, xin lỗi đúng đúng và chân thành</a:t>
            </a:r>
            <a:endParaRPr lang="en-US" sz="3600">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BE25"/>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811000" y="2351302"/>
            <a:ext cx="6131522" cy="7190485"/>
          </a:xfrm>
          <a:prstGeom prst="rect">
            <a:avLst/>
          </a:prstGeom>
        </p:spPr>
      </p:pic>
      <p:sp>
        <p:nvSpPr>
          <p:cNvPr id="4" name="AutoShape 4"/>
          <p:cNvSpPr/>
          <p:nvPr/>
        </p:nvSpPr>
        <p:spPr>
          <a:xfrm>
            <a:off x="1" y="2328432"/>
            <a:ext cx="10515600" cy="5369569"/>
          </a:xfrm>
          <a:prstGeom prst="rect">
            <a:avLst/>
          </a:prstGeom>
          <a:solidFill>
            <a:srgbClr val="FFFFFF"/>
          </a:solidFill>
        </p:spPr>
      </p:sp>
      <p:sp>
        <p:nvSpPr>
          <p:cNvPr id="5" name="TextBox 5"/>
          <p:cNvSpPr txBox="1"/>
          <p:nvPr/>
        </p:nvSpPr>
        <p:spPr>
          <a:xfrm>
            <a:off x="419101" y="2935724"/>
            <a:ext cx="9677400" cy="4154984"/>
          </a:xfrm>
          <a:prstGeom prst="rect">
            <a:avLst/>
          </a:prstGeom>
        </p:spPr>
        <p:txBody>
          <a:bodyPr wrap="square" lIns="0" tIns="0" rIns="0" bIns="0" rtlCol="0" anchor="t">
            <a:spAutoFit/>
          </a:bodyPr>
          <a:lstStyle/>
          <a:p>
            <a:pPr algn="ctr">
              <a:lnSpc>
                <a:spcPct val="150000"/>
              </a:lnSpc>
            </a:pPr>
            <a:r>
              <a:rPr lang="en-US" sz="3600" b="1" smtClean="0">
                <a:solidFill>
                  <a:srgbClr val="32478C"/>
                </a:solidFill>
                <a:latin typeface="Arial" panose="020B0604020202020204" pitchFamily="34" charset="0"/>
                <a:cs typeface="Arial" panose="020B0604020202020204" pitchFamily="34" charset="0"/>
              </a:rPr>
              <a:t>THẢO LUẬN NHÓM </a:t>
            </a:r>
            <a:endParaRPr lang="en-US" sz="3600" b="1" smtClean="0">
              <a:solidFill>
                <a:srgbClr val="32478C"/>
              </a:solidFill>
              <a:latin typeface="Arial" panose="020B0604020202020204" pitchFamily="34" charset="0"/>
              <a:cs typeface="Arial" panose="020B0604020202020204" pitchFamily="34" charset="0"/>
            </a:endParaRPr>
          </a:p>
          <a:p>
            <a:pPr algn="just">
              <a:lnSpc>
                <a:spcPct val="150000"/>
              </a:lnSpc>
            </a:pPr>
            <a:r>
              <a:rPr lang="en-US" sz="3600" smtClean="0">
                <a:solidFill>
                  <a:srgbClr val="32478C"/>
                </a:solidFill>
                <a:latin typeface="Arial" panose="020B0604020202020204" pitchFamily="34" charset="0"/>
                <a:cs typeface="Arial" panose="020B0604020202020204" pitchFamily="34" charset="0"/>
              </a:rPr>
              <a:t>- Thời gian: 5 phút</a:t>
            </a:r>
            <a:endParaRPr lang="en-US" sz="3600" smtClean="0">
              <a:solidFill>
                <a:srgbClr val="32478C"/>
              </a:solidFill>
              <a:latin typeface="Arial" panose="020B0604020202020204" pitchFamily="34" charset="0"/>
              <a:cs typeface="Arial" panose="020B0604020202020204" pitchFamily="34" charset="0"/>
            </a:endParaRPr>
          </a:p>
          <a:p>
            <a:pPr algn="just">
              <a:lnSpc>
                <a:spcPct val="150000"/>
              </a:lnSpc>
            </a:pPr>
            <a:r>
              <a:rPr lang="en-US" sz="3600" smtClean="0">
                <a:solidFill>
                  <a:srgbClr val="32478C"/>
                </a:solidFill>
                <a:latin typeface="Arial" panose="020B0604020202020204" pitchFamily="34" charset="0"/>
                <a:cs typeface="Arial" panose="020B0604020202020204" pitchFamily="34" charset="0"/>
              </a:rPr>
              <a:t>- Nhiệm vụ: các nhóm tìm hiểu  cả hai tình huống sau để có thể tham gia chia sẻ cách giải quyết khác với nhóm được phân công sắm vai.</a:t>
            </a:r>
            <a:endParaRPr lang="en-US" sz="3600" smtClean="0">
              <a:solidFill>
                <a:srgbClr val="32478C"/>
              </a:solidFill>
              <a:latin typeface="Arial" panose="020B0604020202020204" pitchFamily="34" charset="0"/>
              <a:cs typeface="Arial" panose="020B0604020202020204" pitchFamily="34" charset="0"/>
            </a:endParaRPr>
          </a:p>
        </p:txBody>
      </p:sp>
      <p:sp>
        <p:nvSpPr>
          <p:cNvPr id="7" name="TextBox 7"/>
          <p:cNvSpPr txBox="1"/>
          <p:nvPr/>
        </p:nvSpPr>
        <p:spPr>
          <a:xfrm>
            <a:off x="2400301" y="578789"/>
            <a:ext cx="8115300" cy="1335237"/>
          </a:xfrm>
          <a:prstGeom prst="rect">
            <a:avLst/>
          </a:prstGeom>
        </p:spPr>
        <p:txBody>
          <a:bodyPr lIns="0" tIns="0" rIns="0" bIns="0" rtlCol="0" anchor="t">
            <a:spAutoFit/>
          </a:bodyPr>
          <a:lstStyle/>
          <a:p>
            <a:pPr marL="0" lvl="0" indent="0" algn="just">
              <a:lnSpc>
                <a:spcPct val="150000"/>
              </a:lnSpc>
              <a:spcBef>
                <a:spcPct val="0"/>
              </a:spcBef>
            </a:pPr>
            <a:r>
              <a:rPr lang="en-US" sz="6600" b="1" smtClean="0">
                <a:solidFill>
                  <a:srgbClr val="32478C"/>
                </a:solidFill>
                <a:latin typeface="Arial" panose="020B0604020202020204" pitchFamily="34" charset="0"/>
                <a:cs typeface="Arial" panose="020B0604020202020204" pitchFamily="34" charset="0"/>
              </a:rPr>
              <a:t>LUYỆN TẬP</a:t>
            </a:r>
            <a:endParaRPr lang="en-US" sz="6600" b="1">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15178" y="2277060"/>
            <a:ext cx="8781222" cy="7066965"/>
          </a:xfrm>
          <a:prstGeom prst="rect">
            <a:avLst/>
          </a:prstGeom>
          <a:solidFill>
            <a:srgbClr val="FBBE25"/>
          </a:solidFill>
        </p:spPr>
      </p:sp>
      <p:sp>
        <p:nvSpPr>
          <p:cNvPr id="3" name="AutoShape 3"/>
          <p:cNvSpPr/>
          <p:nvPr/>
        </p:nvSpPr>
        <p:spPr>
          <a:xfrm>
            <a:off x="9659178" y="2277060"/>
            <a:ext cx="8115300" cy="7066965"/>
          </a:xfrm>
          <a:prstGeom prst="rect">
            <a:avLst/>
          </a:prstGeom>
          <a:solidFill>
            <a:srgbClr val="FBBE25"/>
          </a:solidFill>
        </p:spPr>
      </p:sp>
      <p:sp>
        <p:nvSpPr>
          <p:cNvPr id="4" name="Rounded Rectangle 3"/>
          <p:cNvSpPr/>
          <p:nvPr/>
        </p:nvSpPr>
        <p:spPr>
          <a:xfrm>
            <a:off x="1752600" y="1333500"/>
            <a:ext cx="5486400" cy="94356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anose="020B0604020202020204" pitchFamily="34" charset="0"/>
                <a:cs typeface="Arial" panose="020B0604020202020204" pitchFamily="34" charset="0"/>
              </a:rPr>
              <a:t>TÌNH HUỐNG 1</a:t>
            </a:r>
            <a:endParaRPr lang="vi-VN" sz="4000" b="1">
              <a:solidFill>
                <a:schemeClr val="tx1"/>
              </a:solidFill>
              <a:latin typeface="Arial" panose="020B0604020202020204" pitchFamily="34" charset="0"/>
              <a:cs typeface="Arial" panose="020B0604020202020204" pitchFamily="34" charset="0"/>
            </a:endParaRPr>
          </a:p>
        </p:txBody>
      </p:sp>
      <p:sp>
        <p:nvSpPr>
          <p:cNvPr id="5" name="Rounded Rectangle 4"/>
          <p:cNvSpPr/>
          <p:nvPr/>
        </p:nvSpPr>
        <p:spPr>
          <a:xfrm>
            <a:off x="10973628" y="1309980"/>
            <a:ext cx="5486400" cy="943560"/>
          </a:xfrm>
          <a:prstGeom prst="round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smtClean="0">
                <a:solidFill>
                  <a:schemeClr val="tx1"/>
                </a:solidFill>
                <a:latin typeface="Arial" panose="020B0604020202020204" pitchFamily="34" charset="0"/>
                <a:cs typeface="Arial" panose="020B0604020202020204" pitchFamily="34" charset="0"/>
              </a:rPr>
              <a:t>TÌNH HUỐNG 2</a:t>
            </a:r>
            <a:endParaRPr lang="vi-VN" sz="4000" b="1">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658984" y="2441793"/>
            <a:ext cx="8332616" cy="6740307"/>
          </a:xfrm>
          <a:prstGeom prst="rect">
            <a:avLst/>
          </a:prstGeom>
          <a:noFill/>
        </p:spPr>
        <p:txBody>
          <a:bodyPr wrap="square" rtlCol="0">
            <a:spAutoFit/>
          </a:bodyPr>
          <a:lstStyle/>
          <a:p>
            <a:pPr algn="just">
              <a:lnSpc>
                <a:spcPct val="150000"/>
              </a:lnSpc>
            </a:pPr>
            <a:r>
              <a:rPr lang="en-US" sz="3200" smtClean="0">
                <a:latin typeface="Arial" panose="020B0604020202020204" pitchFamily="34" charset="0"/>
                <a:cs typeface="Arial" panose="020B0604020202020204" pitchFamily="34" charset="0"/>
              </a:rPr>
              <a:t>Rửa bát là việc bố mẹ phân công cho Minh. Do bận nên Minh đã nhờ em trai rửa bát hộ. Em của Minh đã cố gắng rửa bát cho sạch nhưng không may làm vỡ một cái bát. Minh nghe thấy tiếng bát vỡ, chạy ra xem và mắng: “Sao em hậu đậu thế!”. Em trai Minh bật khóc</a:t>
            </a:r>
            <a:endParaRPr lang="en-US" sz="3200" smtClean="0">
              <a:latin typeface="Arial" panose="020B0604020202020204" pitchFamily="34" charset="0"/>
              <a:cs typeface="Arial" panose="020B0604020202020204" pitchFamily="34" charset="0"/>
            </a:endParaRPr>
          </a:p>
          <a:p>
            <a:pPr algn="just">
              <a:lnSpc>
                <a:spcPct val="150000"/>
              </a:lnSpc>
            </a:pPr>
            <a:r>
              <a:rPr lang="en-US" sz="3200" i="1" smtClean="0">
                <a:latin typeface="Arial" panose="020B0604020202020204" pitchFamily="34" charset="0"/>
                <a:cs typeface="Arial" panose="020B0604020202020204" pitchFamily="34" charset="0"/>
              </a:rPr>
              <a:t>Nếu là Minh, em sẽ nói gì với em trai khi làm vỡ bát. Vì sao em nói vậy?</a:t>
            </a:r>
            <a:endParaRPr lang="vi-VN" sz="3200" i="1">
              <a:latin typeface="Arial" panose="020B0604020202020204" pitchFamily="34" charset="0"/>
              <a:cs typeface="Arial" panose="020B0604020202020204" pitchFamily="34" charset="0"/>
            </a:endParaRPr>
          </a:p>
        </p:txBody>
      </p:sp>
      <p:sp>
        <p:nvSpPr>
          <p:cNvPr id="7" name="TextBox 6"/>
          <p:cNvSpPr txBox="1"/>
          <p:nvPr/>
        </p:nvSpPr>
        <p:spPr>
          <a:xfrm>
            <a:off x="9829800" y="2441793"/>
            <a:ext cx="7696200" cy="6740307"/>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Nam đi học muộn nên cổng trường đã đóng. Đang lúng túng không biết làm thế nào thì Nam nhìn thấy bóng bác bảo vệ. Nam vội gọi và nói: “Bác mở cửa đi”</a:t>
            </a:r>
            <a:endParaRPr lang="en-US" sz="3600" smtClean="0">
              <a:latin typeface="Arial" panose="020B0604020202020204" pitchFamily="34" charset="0"/>
              <a:cs typeface="Arial" panose="020B0604020202020204" pitchFamily="34" charset="0"/>
            </a:endParaRPr>
          </a:p>
          <a:p>
            <a:pPr algn="just">
              <a:lnSpc>
                <a:spcPct val="150000"/>
              </a:lnSpc>
            </a:pPr>
            <a:r>
              <a:rPr lang="en-US" sz="3600" i="1" smtClean="0">
                <a:latin typeface="Arial" panose="020B0604020202020204" pitchFamily="34" charset="0"/>
                <a:cs typeface="Arial" panose="020B0604020202020204" pitchFamily="34" charset="0"/>
              </a:rPr>
              <a:t>Nếu ở trong tình huống của Nam, em sẽ nói gì với bác bảo vệ? Vì sao em nói như vậy?</a:t>
            </a:r>
            <a:endParaRPr lang="vi-VN" sz="3600" i="1">
              <a:latin typeface="Arial" panose="020B0604020202020204" pitchFamily="34" charset="0"/>
              <a:cs typeface="Arial" panose="020B0604020202020204" pitchFamily="34" charset="0"/>
            </a:endParaRPr>
          </a:p>
        </p:txBody>
      </p:sp>
      <p:sp>
        <p:nvSpPr>
          <p:cNvPr id="8" name="Rectangle 7"/>
          <p:cNvSpPr/>
          <p:nvPr/>
        </p:nvSpPr>
        <p:spPr>
          <a:xfrm>
            <a:off x="1150454" y="2579284"/>
            <a:ext cx="7841146" cy="6555641"/>
          </a:xfrm>
          <a:prstGeom prst="rect">
            <a:avLst/>
          </a:prstGeom>
        </p:spPr>
        <p:txBody>
          <a:bodyPr wrap="square">
            <a:spAutoFit/>
          </a:bodyPr>
          <a:lstStyle/>
          <a:p>
            <a:pPr algn="just">
              <a:lnSpc>
                <a:spcPct val="150000"/>
              </a:lnSpc>
            </a:pPr>
            <a:r>
              <a:rPr lang="vi-VN" sz="4000" smtClean="0"/>
              <a:t>Nếu là Minh em sẽ nói với em trai: không sao đâu, để đó anh dọn dẹp đống vỡ này cho, lần sau em cẩn thận hơn nhé. Em nói như vậy vì em trai sẽ thấy dễ chịu hơn và lần sau em sẽ tự giác thay đổi.</a:t>
            </a:r>
            <a:endParaRPr lang="vi-VN" sz="4000"/>
          </a:p>
        </p:txBody>
      </p:sp>
      <p:sp>
        <p:nvSpPr>
          <p:cNvPr id="9" name="Rectangle 8"/>
          <p:cNvSpPr/>
          <p:nvPr/>
        </p:nvSpPr>
        <p:spPr>
          <a:xfrm>
            <a:off x="9831457" y="2579284"/>
            <a:ext cx="7694543" cy="6819431"/>
          </a:xfrm>
          <a:prstGeom prst="rect">
            <a:avLst/>
          </a:prstGeom>
        </p:spPr>
        <p:txBody>
          <a:bodyPr wrap="square">
            <a:spAutoFit/>
          </a:bodyPr>
          <a:lstStyle/>
          <a:p>
            <a:pPr algn="just">
              <a:lnSpc>
                <a:spcPct val="150000"/>
              </a:lnSpc>
            </a:pPr>
            <a:r>
              <a:rPr lang="vi-VN" sz="3700" smtClean="0"/>
              <a:t>Em </a:t>
            </a:r>
            <a:r>
              <a:rPr lang="vi-VN" sz="3700"/>
              <a:t>sẽ nói với bác bảo vệ: “Bác ơi, cháu chào bác, hôm nay cháu có việc nên  cháu đi trễ, bác có thể cảm phiền mở cổng giúp cháu được không ạ?”. Em nói như vậy vì bác là người lớn mình phải tôn trọng bác. Hơn nữa em lại là người đi học muộn.</a:t>
            </a:r>
            <a:endParaRPr lang="vi-VN" sz="37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heel(1)">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6" grpId="1"/>
      <p:bldP spid="7" grpId="0"/>
      <p:bldP spid="7" grpId="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64841" y="114300"/>
            <a:ext cx="7547753" cy="1213922"/>
          </a:xfrm>
          <a:prstGeom prst="rect">
            <a:avLst/>
          </a:prstGeom>
        </p:spPr>
        <p:txBody>
          <a:bodyPr lIns="0" tIns="0" rIns="0" bIns="0" rtlCol="0" anchor="t">
            <a:spAutoFit/>
          </a:bodyPr>
          <a:lstStyle/>
          <a:p>
            <a:pPr marL="0" lvl="0" indent="0" algn="ctr">
              <a:lnSpc>
                <a:spcPct val="150000"/>
              </a:lnSpc>
              <a:spcBef>
                <a:spcPct val="0"/>
              </a:spcBef>
            </a:pPr>
            <a:r>
              <a:rPr lang="en-US" sz="6000" b="1">
                <a:solidFill>
                  <a:srgbClr val="32478C"/>
                </a:solidFill>
                <a:latin typeface="Arial" panose="020B0604020202020204" pitchFamily="34" charset="0"/>
                <a:cs typeface="Arial" panose="020B0604020202020204" pitchFamily="34" charset="0"/>
              </a:rPr>
              <a:t>VẬN DỤNG</a:t>
            </a:r>
            <a:endParaRPr lang="en-US" sz="6000" b="1">
              <a:solidFill>
                <a:srgbClr val="32478C"/>
              </a:solidFill>
              <a:latin typeface="Arial" panose="020B0604020202020204" pitchFamily="34" charset="0"/>
              <a:cs typeface="Arial" panose="020B0604020202020204" pitchFamily="34" charset="0"/>
            </a:endParaRPr>
          </a:p>
        </p:txBody>
      </p:sp>
      <p:grpSp>
        <p:nvGrpSpPr>
          <p:cNvPr id="3" name="Group 3"/>
          <p:cNvGrpSpPr/>
          <p:nvPr/>
        </p:nvGrpSpPr>
        <p:grpSpPr>
          <a:xfrm>
            <a:off x="1178144" y="4029754"/>
            <a:ext cx="16030272" cy="2158704"/>
            <a:chOff x="0" y="0"/>
            <a:chExt cx="21373696" cy="4834813"/>
          </a:xfrm>
        </p:grpSpPr>
        <p:sp>
          <p:nvSpPr>
            <p:cNvPr id="4" name="AutoShape 4"/>
            <p:cNvSpPr/>
            <p:nvPr/>
          </p:nvSpPr>
          <p:spPr>
            <a:xfrm>
              <a:off x="0" y="0"/>
              <a:ext cx="21373696" cy="4834813"/>
            </a:xfrm>
            <a:prstGeom prst="rect">
              <a:avLst/>
            </a:prstGeom>
            <a:solidFill>
              <a:srgbClr val="FBBE25"/>
            </a:solidFill>
          </p:spPr>
        </p:sp>
        <p:sp>
          <p:nvSpPr>
            <p:cNvPr id="5" name="TextBox 5"/>
            <p:cNvSpPr txBox="1"/>
            <p:nvPr/>
          </p:nvSpPr>
          <p:spPr>
            <a:xfrm>
              <a:off x="967891" y="480985"/>
              <a:ext cx="19358404" cy="4127891"/>
            </a:xfrm>
            <a:prstGeom prst="rect">
              <a:avLst/>
            </a:prstGeom>
          </p:spPr>
          <p:txBody>
            <a:bodyPr lIns="0" tIns="0" rIns="0" bIns="0" rtlCol="0" anchor="t">
              <a:spAutoFit/>
            </a:bodyPr>
            <a:lstStyle/>
            <a:p>
              <a:pPr algn="just">
                <a:lnSpc>
                  <a:spcPct val="150000"/>
                </a:lnSpc>
              </a:pPr>
              <a:r>
                <a:rPr lang="en-US" sz="3990" smtClean="0">
                  <a:solidFill>
                    <a:srgbClr val="32478C"/>
                  </a:solidFill>
                  <a:latin typeface="Arial" panose="020B0604020202020204" pitchFamily="34" charset="0"/>
                  <a:cs typeface="Arial" panose="020B0604020202020204" pitchFamily="34" charset="0"/>
                </a:rPr>
                <a:t>- Có </a:t>
              </a:r>
              <a:r>
                <a:rPr lang="en-US" sz="3990">
                  <a:solidFill>
                    <a:srgbClr val="32478C"/>
                  </a:solidFill>
                  <a:latin typeface="Arial" panose="020B0604020202020204" pitchFamily="34" charset="0"/>
                  <a:cs typeface="Arial" panose="020B0604020202020204" pitchFamily="34" charset="0"/>
                </a:rPr>
                <a:t>lời nói, thái độ, hành vi phù hợp để tạo sự hài lòng hoặc tránh làm tổn </a:t>
              </a:r>
              <a:r>
                <a:rPr lang="en-US" sz="3990" smtClean="0">
                  <a:solidFill>
                    <a:srgbClr val="32478C"/>
                  </a:solidFill>
                  <a:latin typeface="Arial" panose="020B0604020202020204" pitchFamily="34" charset="0"/>
                  <a:cs typeface="Arial" panose="020B0604020202020204" pitchFamily="34" charset="0"/>
                </a:rPr>
                <a:t>thương</a:t>
              </a:r>
              <a:endParaRPr lang="en-US" sz="3990">
                <a:solidFill>
                  <a:srgbClr val="32478C"/>
                </a:solidFill>
                <a:latin typeface="Arial" panose="020B0604020202020204" pitchFamily="34" charset="0"/>
                <a:cs typeface="Arial" panose="020B0604020202020204" pitchFamily="34" charset="0"/>
              </a:endParaRPr>
            </a:p>
          </p:txBody>
        </p:sp>
      </p:grpSp>
      <p:sp>
        <p:nvSpPr>
          <p:cNvPr id="6" name="TextBox 6"/>
          <p:cNvSpPr txBox="1"/>
          <p:nvPr/>
        </p:nvSpPr>
        <p:spPr>
          <a:xfrm>
            <a:off x="1533828" y="1658310"/>
            <a:ext cx="14620572" cy="1732590"/>
          </a:xfrm>
          <a:prstGeom prst="rect">
            <a:avLst/>
          </a:prstGeom>
        </p:spPr>
        <p:txBody>
          <a:bodyPr wrap="square" lIns="0" tIns="0" rIns="0" bIns="0" rtlCol="0" anchor="t">
            <a:spAutoFit/>
          </a:bodyPr>
          <a:lstStyle/>
          <a:p>
            <a:pPr algn="ctr">
              <a:lnSpc>
                <a:spcPct val="150000"/>
              </a:lnSpc>
              <a:spcBef>
                <a:spcPct val="0"/>
              </a:spcBef>
            </a:pPr>
            <a:r>
              <a:rPr lang="en-US" sz="4000" b="1" smtClean="0">
                <a:solidFill>
                  <a:srgbClr val="32478C"/>
                </a:solidFill>
                <a:latin typeface="Arial" panose="020B0604020202020204" pitchFamily="34" charset="0"/>
                <a:cs typeface="Arial" panose="020B0604020202020204" pitchFamily="34" charset="0"/>
              </a:rPr>
              <a:t>Thực hiện nói lời hay, làm việc tốt trong giao tiếp với mọi người ở trường, gia đình và cộng đồng</a:t>
            </a:r>
            <a:endParaRPr lang="en-US" sz="4000" b="1">
              <a:solidFill>
                <a:srgbClr val="32478C"/>
              </a:solidFill>
              <a:latin typeface="Arial" panose="020B0604020202020204" pitchFamily="34" charset="0"/>
              <a:cs typeface="Arial" panose="020B0604020202020204" pitchFamily="34" charset="0"/>
            </a:endParaRPr>
          </a:p>
        </p:txBody>
      </p:sp>
      <p:grpSp>
        <p:nvGrpSpPr>
          <p:cNvPr id="7" name="Group 7"/>
          <p:cNvGrpSpPr/>
          <p:nvPr/>
        </p:nvGrpSpPr>
        <p:grpSpPr>
          <a:xfrm>
            <a:off x="1191396" y="6887766"/>
            <a:ext cx="16030272" cy="2521210"/>
            <a:chOff x="0" y="0"/>
            <a:chExt cx="21373696" cy="3361613"/>
          </a:xfrm>
        </p:grpSpPr>
        <p:sp>
          <p:nvSpPr>
            <p:cNvPr id="8" name="AutoShape 8"/>
            <p:cNvSpPr/>
            <p:nvPr/>
          </p:nvSpPr>
          <p:spPr>
            <a:xfrm>
              <a:off x="0" y="0"/>
              <a:ext cx="21373696" cy="3361613"/>
            </a:xfrm>
            <a:prstGeom prst="rect">
              <a:avLst/>
            </a:prstGeom>
            <a:solidFill>
              <a:srgbClr val="FBBE25"/>
            </a:solidFill>
          </p:spPr>
        </p:sp>
        <p:sp>
          <p:nvSpPr>
            <p:cNvPr id="9" name="TextBox 9"/>
            <p:cNvSpPr txBox="1"/>
            <p:nvPr/>
          </p:nvSpPr>
          <p:spPr>
            <a:xfrm>
              <a:off x="1007647" y="528012"/>
              <a:ext cx="19358404" cy="2457425"/>
            </a:xfrm>
            <a:prstGeom prst="rect">
              <a:avLst/>
            </a:prstGeom>
          </p:spPr>
          <p:txBody>
            <a:bodyPr lIns="0" tIns="0" rIns="0" bIns="0" rtlCol="0" anchor="t">
              <a:spAutoFit/>
            </a:bodyPr>
            <a:lstStyle/>
            <a:p>
              <a:pPr marL="0" lvl="0" indent="0" algn="just">
                <a:lnSpc>
                  <a:spcPct val="150000"/>
                </a:lnSpc>
                <a:spcBef>
                  <a:spcPct val="0"/>
                </a:spcBef>
              </a:pPr>
              <a:r>
                <a:rPr lang="en-US" sz="3990" smtClean="0">
                  <a:solidFill>
                    <a:srgbClr val="32478C"/>
                  </a:solidFill>
                  <a:latin typeface="Arial" panose="020B0604020202020204" pitchFamily="34" charset="0"/>
                  <a:cs typeface="Arial" panose="020B0604020202020204" pitchFamily="34" charset="0"/>
                </a:rPr>
                <a:t>- Động </a:t>
              </a:r>
              <a:r>
                <a:rPr lang="en-US" sz="3990">
                  <a:solidFill>
                    <a:srgbClr val="32478C"/>
                  </a:solidFill>
                  <a:latin typeface="Arial" panose="020B0604020202020204" pitchFamily="34" charset="0"/>
                  <a:cs typeface="Arial" panose="020B0604020202020204" pitchFamily="34" charset="0"/>
                </a:rPr>
                <a:t>viên, khen ngợi nhằm khích lệ sự tự tin cho người cùng giao tiếp</a:t>
              </a:r>
              <a:endParaRPr lang="en-US" sz="3990">
                <a:solidFill>
                  <a:srgbClr val="32478C"/>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818669" y="1213560"/>
            <a:ext cx="8313335" cy="7859881"/>
          </a:xfrm>
          <a:prstGeom prst="rect">
            <a:avLst/>
          </a:prstGeom>
        </p:spPr>
      </p:pic>
      <p:sp>
        <p:nvSpPr>
          <p:cNvPr id="3" name="AutoShape 3"/>
          <p:cNvSpPr/>
          <p:nvPr/>
        </p:nvSpPr>
        <p:spPr>
          <a:xfrm>
            <a:off x="9354762" y="2381684"/>
            <a:ext cx="8024234" cy="6090089"/>
          </a:xfrm>
          <a:prstGeom prst="rect">
            <a:avLst/>
          </a:prstGeom>
          <a:solidFill>
            <a:srgbClr val="FBBE25"/>
          </a:solidFill>
        </p:spPr>
      </p:sp>
      <p:pic>
        <p:nvPicPr>
          <p:cNvPr id="4" name="Picture 4"/>
          <p:cNvPicPr>
            <a:picLocks noChangeAspect="1"/>
          </p:cNvPicPr>
          <p:nvPr/>
        </p:nvPicPr>
        <p:blipFill>
          <a:blip r:embed="rId2"/>
          <a:srcRect/>
          <a:stretch>
            <a:fillRect/>
          </a:stretch>
        </p:blipFill>
        <p:spPr>
          <a:xfrm>
            <a:off x="1497567" y="3691115"/>
            <a:ext cx="7008966" cy="4205380"/>
          </a:xfrm>
          <a:prstGeom prst="rect">
            <a:avLst/>
          </a:prstGeom>
        </p:spPr>
      </p:pic>
      <p:sp>
        <p:nvSpPr>
          <p:cNvPr id="5" name="TextBox 5"/>
          <p:cNvSpPr txBox="1"/>
          <p:nvPr/>
        </p:nvSpPr>
        <p:spPr>
          <a:xfrm>
            <a:off x="10078780" y="604098"/>
            <a:ext cx="6576198" cy="1335237"/>
          </a:xfrm>
          <a:prstGeom prst="rect">
            <a:avLst/>
          </a:prstGeom>
        </p:spPr>
        <p:txBody>
          <a:bodyPr lIns="0" tIns="0" rIns="0" bIns="0" rtlCol="0" anchor="t">
            <a:spAutoFit/>
          </a:bodyPr>
          <a:lstStyle/>
          <a:p>
            <a:pPr marL="0" lvl="0" indent="0" algn="ctr">
              <a:lnSpc>
                <a:spcPct val="150000"/>
              </a:lnSpc>
              <a:spcBef>
                <a:spcPct val="0"/>
              </a:spcBef>
            </a:pPr>
            <a:r>
              <a:rPr lang="en-US" sz="6600" b="1">
                <a:solidFill>
                  <a:srgbClr val="32478C"/>
                </a:solidFill>
                <a:latin typeface="Arial" panose="020B0604020202020204" pitchFamily="34" charset="0"/>
                <a:cs typeface="Arial" panose="020B0604020202020204" pitchFamily="34" charset="0"/>
              </a:rPr>
              <a:t>TỔNG KẾT</a:t>
            </a:r>
            <a:endParaRPr lang="en-US" sz="6600" b="1">
              <a:solidFill>
                <a:srgbClr val="32478C"/>
              </a:solidFill>
              <a:latin typeface="Arial" panose="020B0604020202020204" pitchFamily="34" charset="0"/>
              <a:cs typeface="Arial" panose="020B0604020202020204" pitchFamily="34" charset="0"/>
            </a:endParaRPr>
          </a:p>
        </p:txBody>
      </p:sp>
      <p:sp>
        <p:nvSpPr>
          <p:cNvPr id="6" name="TextBox 6"/>
          <p:cNvSpPr txBox="1"/>
          <p:nvPr/>
        </p:nvSpPr>
        <p:spPr>
          <a:xfrm>
            <a:off x="9753600" y="2628900"/>
            <a:ext cx="7239000" cy="6463308"/>
          </a:xfrm>
          <a:prstGeom prst="rect">
            <a:avLst/>
          </a:prstGeom>
        </p:spPr>
        <p:txBody>
          <a:bodyPr wrap="square" lIns="0" tIns="0" rIns="0" bIns="0" rtlCol="0" anchor="t">
            <a:spAutoFit/>
          </a:bodyPr>
          <a:lstStyle/>
          <a:p>
            <a:pPr algn="just">
              <a:lnSpc>
                <a:spcPct val="150000"/>
              </a:lnSpc>
            </a:pPr>
            <a:r>
              <a:rPr lang="en-US" sz="4000" smtClean="0">
                <a:solidFill>
                  <a:srgbClr val="32478C"/>
                </a:solidFill>
                <a:latin typeface="Arial" panose="020B0604020202020204" pitchFamily="34" charset="0"/>
                <a:cs typeface="Arial" panose="020B0604020202020204" pitchFamily="34" charset="0"/>
              </a:rPr>
              <a:t>Giao tiếp là một kĩ năng quan trọng của con người. Mỗi người đều cần rèn luyện kĩ năng giao tiếp phù hợp để làm cho người giao tiếp với mình hài lòng và đạt được hiệu quả.</a:t>
            </a:r>
            <a:endParaRPr lang="en-US" sz="4000" smtClean="0">
              <a:solidFill>
                <a:srgbClr val="32478C"/>
              </a:solidFill>
              <a:latin typeface="Arial" panose="020B0604020202020204" pitchFamily="34" charset="0"/>
              <a:cs typeface="Arial" panose="020B0604020202020204" pitchFamily="34" charset="0"/>
            </a:endParaRPr>
          </a:p>
          <a:p>
            <a:pPr algn="just">
              <a:lnSpc>
                <a:spcPct val="150000"/>
              </a:lnSpc>
              <a:spcBef>
                <a:spcPct val="0"/>
              </a:spcBef>
            </a:pPr>
            <a:endParaRPr lang="en-US" sz="4000">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ACAC"/>
        </a:solidFill>
        <a:effectLst/>
      </p:bgPr>
    </p:bg>
    <p:spTree>
      <p:nvGrpSpPr>
        <p:cNvPr id="1" name=""/>
        <p:cNvGrpSpPr/>
        <p:nvPr/>
      </p:nvGrpSpPr>
      <p:grpSpPr>
        <a:xfrm>
          <a:off x="0" y="0"/>
          <a:ext cx="0" cy="0"/>
          <a:chOff x="0" y="0"/>
          <a:chExt cx="0" cy="0"/>
        </a:xfrm>
      </p:grpSpPr>
      <p:sp>
        <p:nvSpPr>
          <p:cNvPr id="2" name="TextBox 2"/>
          <p:cNvSpPr txBox="1"/>
          <p:nvPr/>
        </p:nvSpPr>
        <p:spPr>
          <a:xfrm>
            <a:off x="1028700" y="1280912"/>
            <a:ext cx="11255755" cy="888641"/>
          </a:xfrm>
          <a:prstGeom prst="rect">
            <a:avLst/>
          </a:prstGeom>
        </p:spPr>
        <p:txBody>
          <a:bodyPr lIns="0" tIns="0" rIns="0" bIns="0" rtlCol="0" anchor="t">
            <a:spAutoFit/>
          </a:bodyPr>
          <a:lstStyle/>
          <a:p>
            <a:pPr marL="0" lvl="0" indent="0">
              <a:lnSpc>
                <a:spcPts val="7560"/>
              </a:lnSpc>
              <a:spcBef>
                <a:spcPct val="0"/>
              </a:spcBef>
            </a:pPr>
            <a:r>
              <a:rPr lang="en-US" sz="5400" b="1">
                <a:solidFill>
                  <a:srgbClr val="32478C"/>
                </a:solidFill>
                <a:latin typeface="Arial" panose="020B0604020202020204" pitchFamily="34" charset="0"/>
                <a:cs typeface="Arial" panose="020B0604020202020204" pitchFamily="34" charset="0"/>
              </a:rPr>
              <a:t>HƯỚNG DẪN VỀ NHÀ</a:t>
            </a:r>
            <a:endParaRPr lang="en-US" sz="5400" b="1">
              <a:solidFill>
                <a:srgbClr val="32478C"/>
              </a:solidFill>
              <a:latin typeface="Arial" panose="020B0604020202020204" pitchFamily="34" charset="0"/>
              <a:cs typeface="Arial" panose="020B0604020202020204" pitchFamily="34" charset="0"/>
            </a:endParaRPr>
          </a:p>
        </p:txBody>
      </p:sp>
      <p:grpSp>
        <p:nvGrpSpPr>
          <p:cNvPr id="3" name="Group 3"/>
          <p:cNvGrpSpPr/>
          <p:nvPr/>
        </p:nvGrpSpPr>
        <p:grpSpPr>
          <a:xfrm>
            <a:off x="1028700" y="4010416"/>
            <a:ext cx="11624608" cy="1349580"/>
            <a:chOff x="0" y="0"/>
            <a:chExt cx="10499395" cy="1799441"/>
          </a:xfrm>
        </p:grpSpPr>
        <p:sp>
          <p:nvSpPr>
            <p:cNvPr id="4" name="AutoShape 4"/>
            <p:cNvSpPr/>
            <p:nvPr/>
          </p:nvSpPr>
          <p:spPr>
            <a:xfrm>
              <a:off x="0" y="0"/>
              <a:ext cx="10499395" cy="1799441"/>
            </a:xfrm>
            <a:prstGeom prst="rect">
              <a:avLst/>
            </a:prstGeom>
            <a:solidFill>
              <a:srgbClr val="FFFFFF"/>
            </a:solidFill>
          </p:spPr>
        </p:sp>
        <p:sp>
          <p:nvSpPr>
            <p:cNvPr id="5" name="TextBox 5"/>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anose="020B0604020202020204" pitchFamily="34" charset="0"/>
                  <a:cs typeface="Arial" panose="020B0604020202020204" pitchFamily="34" charset="0"/>
                </a:rPr>
                <a:t>01</a:t>
              </a:r>
              <a:endParaRPr lang="en-US" sz="3600">
                <a:solidFill>
                  <a:srgbClr val="32478C"/>
                </a:solidFill>
                <a:latin typeface="Arial" panose="020B0604020202020204" pitchFamily="34" charset="0"/>
                <a:cs typeface="Arial" panose="020B0604020202020204" pitchFamily="34" charset="0"/>
              </a:endParaRPr>
            </a:p>
          </p:txBody>
        </p:sp>
      </p:grpSp>
      <p:grpSp>
        <p:nvGrpSpPr>
          <p:cNvPr id="6" name="Group 6"/>
          <p:cNvGrpSpPr/>
          <p:nvPr/>
        </p:nvGrpSpPr>
        <p:grpSpPr>
          <a:xfrm>
            <a:off x="1028700" y="7583449"/>
            <a:ext cx="11624608" cy="1349580"/>
            <a:chOff x="0" y="0"/>
            <a:chExt cx="10499395" cy="1799441"/>
          </a:xfrm>
        </p:grpSpPr>
        <p:sp>
          <p:nvSpPr>
            <p:cNvPr id="7" name="AutoShape 7"/>
            <p:cNvSpPr/>
            <p:nvPr/>
          </p:nvSpPr>
          <p:spPr>
            <a:xfrm>
              <a:off x="0" y="0"/>
              <a:ext cx="10499395" cy="1799441"/>
            </a:xfrm>
            <a:prstGeom prst="rect">
              <a:avLst/>
            </a:prstGeom>
            <a:solidFill>
              <a:srgbClr val="FFFFFF"/>
            </a:solidFill>
          </p:spPr>
        </p:sp>
        <p:sp>
          <p:nvSpPr>
            <p:cNvPr id="8" name="TextBox 8"/>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anose="020B0604020202020204" pitchFamily="34" charset="0"/>
                  <a:cs typeface="Arial" panose="020B0604020202020204" pitchFamily="34" charset="0"/>
                </a:rPr>
                <a:t>03</a:t>
              </a:r>
              <a:endParaRPr lang="en-US" sz="3600">
                <a:solidFill>
                  <a:srgbClr val="32478C"/>
                </a:solidFill>
                <a:latin typeface="Arial" panose="020B0604020202020204" pitchFamily="34" charset="0"/>
                <a:cs typeface="Arial" panose="020B0604020202020204" pitchFamily="34" charset="0"/>
              </a:endParaRPr>
            </a:p>
          </p:txBody>
        </p:sp>
      </p:grpSp>
      <p:grpSp>
        <p:nvGrpSpPr>
          <p:cNvPr id="9" name="Group 9"/>
          <p:cNvGrpSpPr/>
          <p:nvPr/>
        </p:nvGrpSpPr>
        <p:grpSpPr>
          <a:xfrm>
            <a:off x="1028700" y="5796933"/>
            <a:ext cx="11624608" cy="1349580"/>
            <a:chOff x="0" y="0"/>
            <a:chExt cx="10499395" cy="1799441"/>
          </a:xfrm>
        </p:grpSpPr>
        <p:sp>
          <p:nvSpPr>
            <p:cNvPr id="10" name="AutoShape 10"/>
            <p:cNvSpPr/>
            <p:nvPr/>
          </p:nvSpPr>
          <p:spPr>
            <a:xfrm>
              <a:off x="0" y="0"/>
              <a:ext cx="10499395" cy="1799441"/>
            </a:xfrm>
            <a:prstGeom prst="rect">
              <a:avLst/>
            </a:prstGeom>
            <a:solidFill>
              <a:srgbClr val="FFFFFF"/>
            </a:solidFill>
          </p:spPr>
        </p:sp>
        <p:sp>
          <p:nvSpPr>
            <p:cNvPr id="11" name="TextBox 11"/>
            <p:cNvSpPr txBox="1"/>
            <p:nvPr/>
          </p:nvSpPr>
          <p:spPr>
            <a:xfrm>
              <a:off x="613696" y="525070"/>
              <a:ext cx="1299530" cy="730250"/>
            </a:xfrm>
            <a:prstGeom prst="rect">
              <a:avLst/>
            </a:prstGeom>
          </p:spPr>
          <p:txBody>
            <a:bodyPr lIns="0" tIns="0" rIns="0" bIns="0" rtlCol="0" anchor="t">
              <a:spAutoFit/>
            </a:bodyPr>
            <a:lstStyle/>
            <a:p>
              <a:pPr>
                <a:lnSpc>
                  <a:spcPts val="4200"/>
                </a:lnSpc>
              </a:pPr>
              <a:r>
                <a:rPr lang="en-US" sz="3600">
                  <a:solidFill>
                    <a:srgbClr val="32478C"/>
                  </a:solidFill>
                  <a:latin typeface="Arial" panose="020B0604020202020204" pitchFamily="34" charset="0"/>
                  <a:cs typeface="Arial" panose="020B0604020202020204" pitchFamily="34" charset="0"/>
                </a:rPr>
                <a:t>02</a:t>
              </a:r>
              <a:endParaRPr lang="en-US" sz="3600">
                <a:solidFill>
                  <a:srgbClr val="32478C"/>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11661037" y="1214237"/>
            <a:ext cx="9082666" cy="9775864"/>
          </a:xfrm>
          <a:prstGeom prst="rect">
            <a:avLst/>
          </a:prstGeom>
        </p:spPr>
      </p:pic>
      <p:sp>
        <p:nvSpPr>
          <p:cNvPr id="19" name="TextBox 5"/>
          <p:cNvSpPr txBox="1"/>
          <p:nvPr/>
        </p:nvSpPr>
        <p:spPr>
          <a:xfrm>
            <a:off x="2648355" y="4247118"/>
            <a:ext cx="10229445" cy="830997"/>
          </a:xfrm>
          <a:prstGeom prst="rect">
            <a:avLst/>
          </a:prstGeom>
        </p:spPr>
        <p:txBody>
          <a:bodyPr lIns="0" tIns="0" rIns="0" bIns="0" rtlCol="0" anchor="t">
            <a:spAutoFit/>
          </a:bodyPr>
          <a:lstStyle/>
          <a:p>
            <a:pPr>
              <a:lnSpc>
                <a:spcPct val="150000"/>
              </a:lnSpc>
            </a:pPr>
            <a:r>
              <a:rPr lang="en-US" sz="3600">
                <a:solidFill>
                  <a:srgbClr val="000000"/>
                </a:solidFill>
                <a:latin typeface="Arial" panose="020B0604020202020204" pitchFamily="34" charset="0"/>
                <a:cs typeface="Arial" panose="020B0604020202020204" pitchFamily="34" charset="0"/>
              </a:rPr>
              <a:t>Ôn tập lại bài </a:t>
            </a:r>
            <a:r>
              <a:rPr lang="en-US" sz="3600" smtClean="0">
                <a:solidFill>
                  <a:srgbClr val="000000"/>
                </a:solidFill>
                <a:latin typeface="Arial" panose="020B0604020202020204" pitchFamily="34" charset="0"/>
                <a:cs typeface="Arial" panose="020B0604020202020204" pitchFamily="34" charset="0"/>
              </a:rPr>
              <a:t>học</a:t>
            </a:r>
            <a:endParaRPr lang="en-US" sz="3600">
              <a:solidFill>
                <a:srgbClr val="000000"/>
              </a:solidFill>
              <a:latin typeface="Arial" panose="020B0604020202020204" pitchFamily="34" charset="0"/>
              <a:cs typeface="Arial" panose="020B0604020202020204" pitchFamily="34" charset="0"/>
            </a:endParaRPr>
          </a:p>
        </p:txBody>
      </p:sp>
      <p:sp>
        <p:nvSpPr>
          <p:cNvPr id="20" name="TextBox 9"/>
          <p:cNvSpPr txBox="1"/>
          <p:nvPr/>
        </p:nvSpPr>
        <p:spPr>
          <a:xfrm>
            <a:off x="2648354" y="7810500"/>
            <a:ext cx="10229445" cy="830997"/>
          </a:xfrm>
          <a:prstGeom prst="rect">
            <a:avLst/>
          </a:prstGeom>
        </p:spPr>
        <p:txBody>
          <a:bodyPr lIns="0" tIns="0" rIns="0" bIns="0" rtlCol="0" anchor="t">
            <a:spAutoFit/>
          </a:bodyPr>
          <a:lstStyle/>
          <a:p>
            <a:pPr>
              <a:lnSpc>
                <a:spcPct val="150000"/>
              </a:lnSpc>
            </a:pPr>
            <a:r>
              <a:rPr lang="en-US" sz="3600" smtClean="0">
                <a:solidFill>
                  <a:srgbClr val="000000"/>
                </a:solidFill>
                <a:latin typeface="Arial" panose="020B0604020202020204" pitchFamily="34" charset="0"/>
                <a:cs typeface="Arial" panose="020B0604020202020204" pitchFamily="34" charset="0"/>
              </a:rPr>
              <a:t>Chuẩn bị tiết học sau: Chi tiêu hợp lí</a:t>
            </a:r>
            <a:endParaRPr lang="en-US" sz="3600">
              <a:solidFill>
                <a:srgbClr val="000000"/>
              </a:solidFill>
              <a:latin typeface="Arial" panose="020B0604020202020204" pitchFamily="34" charset="0"/>
              <a:cs typeface="Arial" panose="020B0604020202020204" pitchFamily="34" charset="0"/>
            </a:endParaRPr>
          </a:p>
        </p:txBody>
      </p:sp>
      <p:sp>
        <p:nvSpPr>
          <p:cNvPr id="21" name="TextBox 12"/>
          <p:cNvSpPr txBox="1"/>
          <p:nvPr/>
        </p:nvSpPr>
        <p:spPr>
          <a:xfrm>
            <a:off x="2608599" y="6072312"/>
            <a:ext cx="10229445" cy="830997"/>
          </a:xfrm>
          <a:prstGeom prst="rect">
            <a:avLst/>
          </a:prstGeom>
        </p:spPr>
        <p:txBody>
          <a:bodyPr lIns="0" tIns="0" rIns="0" bIns="0" rtlCol="0" anchor="t">
            <a:spAutoFit/>
          </a:bodyPr>
          <a:lstStyle/>
          <a:p>
            <a:pPr>
              <a:lnSpc>
                <a:spcPct val="150000"/>
              </a:lnSpc>
            </a:pPr>
            <a:r>
              <a:rPr lang="en-US" sz="3600" smtClean="0">
                <a:solidFill>
                  <a:srgbClr val="000000"/>
                </a:solidFill>
                <a:latin typeface="Arial" panose="020B0604020202020204" pitchFamily="34" charset="0"/>
                <a:cs typeface="Arial" panose="020B0604020202020204" pitchFamily="34" charset="0"/>
              </a:rPr>
              <a:t>Chia sẻ lại bài học cho gia đình, bạn bè</a:t>
            </a:r>
            <a:endParaRPr lang="en-US" sz="3600">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318334" y="3438342"/>
            <a:ext cx="5946645" cy="6515249"/>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97321" y="1959574"/>
            <a:ext cx="4238562" cy="3460208"/>
          </a:xfrm>
          <a:prstGeom prst="rect">
            <a:avLst/>
          </a:prstGeom>
        </p:spPr>
      </p:pic>
      <p:sp>
        <p:nvSpPr>
          <p:cNvPr id="4" name="AutoShape 4"/>
          <p:cNvSpPr/>
          <p:nvPr/>
        </p:nvSpPr>
        <p:spPr>
          <a:xfrm>
            <a:off x="7412317" y="4185478"/>
            <a:ext cx="9427883" cy="2052427"/>
          </a:xfrm>
          <a:prstGeom prst="rect">
            <a:avLst/>
          </a:prstGeom>
          <a:solidFill>
            <a:srgbClr val="FBBE25"/>
          </a:solidFill>
        </p:spPr>
      </p:sp>
      <p:sp>
        <p:nvSpPr>
          <p:cNvPr id="5" name="AutoShape 5"/>
          <p:cNvSpPr/>
          <p:nvPr/>
        </p:nvSpPr>
        <p:spPr>
          <a:xfrm>
            <a:off x="7412317" y="6695967"/>
            <a:ext cx="9427883" cy="2052427"/>
          </a:xfrm>
          <a:prstGeom prst="rect">
            <a:avLst/>
          </a:prstGeom>
          <a:solidFill>
            <a:srgbClr val="FBBE25"/>
          </a:solidFill>
        </p:spPr>
      </p:sp>
      <p:grpSp>
        <p:nvGrpSpPr>
          <p:cNvPr id="6" name="Group 6"/>
          <p:cNvGrpSpPr>
            <a:grpSpLocks noChangeAspect="1"/>
          </p:cNvGrpSpPr>
          <p:nvPr/>
        </p:nvGrpSpPr>
        <p:grpSpPr>
          <a:xfrm>
            <a:off x="1028700" y="3689678"/>
            <a:ext cx="5400181" cy="5400159"/>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3709" r="-23709"/>
              </a:stretch>
            </a:blipFill>
          </p:spPr>
        </p:sp>
      </p:grpSp>
      <p:sp>
        <p:nvSpPr>
          <p:cNvPr id="9" name="TextBox 9"/>
          <p:cNvSpPr txBox="1"/>
          <p:nvPr/>
        </p:nvSpPr>
        <p:spPr>
          <a:xfrm>
            <a:off x="1003299" y="598886"/>
            <a:ext cx="15403567" cy="3046730"/>
          </a:xfrm>
          <a:prstGeom prst="rect">
            <a:avLst/>
          </a:prstGeom>
        </p:spPr>
        <p:txBody>
          <a:bodyPr wrap="square" lIns="0" tIns="0" rIns="0" bIns="0" rtlCol="0" anchor="t">
            <a:spAutoFit/>
          </a:bodyPr>
          <a:lstStyle/>
          <a:p>
            <a:pPr marL="0" lvl="0" indent="0" algn="just">
              <a:lnSpc>
                <a:spcPct val="150000"/>
              </a:lnSpc>
              <a:spcBef>
                <a:spcPct val="0"/>
              </a:spcBef>
            </a:pPr>
            <a:r>
              <a:rPr lang="en-US" sz="6600" b="1" dirty="0">
                <a:solidFill>
                  <a:srgbClr val="32478C"/>
                </a:solidFill>
                <a:latin typeface="Arial" panose="020B0604020202020204" pitchFamily="34" charset="0"/>
                <a:cs typeface="Arial" panose="020B0604020202020204" pitchFamily="34" charset="0"/>
              </a:rPr>
              <a:t>NỘI DUNG BÀI </a:t>
            </a:r>
            <a:r>
              <a:rPr lang="en-US" sz="6600" b="1" dirty="0" smtClean="0">
                <a:solidFill>
                  <a:srgbClr val="32478C"/>
                </a:solidFill>
                <a:latin typeface="Arial" panose="020B0604020202020204" pitchFamily="34" charset="0"/>
                <a:cs typeface="Arial" panose="020B0604020202020204" pitchFamily="34" charset="0"/>
              </a:rPr>
              <a:t>HỌC</a:t>
            </a:r>
            <a:endParaRPr lang="en-US" sz="6600" b="1" dirty="0" smtClean="0">
              <a:solidFill>
                <a:srgbClr val="32478C"/>
              </a:solidFill>
              <a:latin typeface="Arial" panose="020B0604020202020204" pitchFamily="34" charset="0"/>
              <a:cs typeface="Arial" panose="020B0604020202020204" pitchFamily="34" charset="0"/>
            </a:endParaRPr>
          </a:p>
          <a:p>
            <a:pPr marL="0" lvl="0" indent="0" algn="just">
              <a:lnSpc>
                <a:spcPct val="150000"/>
              </a:lnSpc>
              <a:spcBef>
                <a:spcPct val="0"/>
              </a:spcBef>
            </a:pPr>
            <a:r>
              <a:rPr lang="en-US" sz="6600" b="1" dirty="0" err="1" smtClean="0">
                <a:solidFill>
                  <a:srgbClr val="32478C"/>
                </a:solidFill>
                <a:latin typeface="Arial" panose="020B0604020202020204" pitchFamily="34" charset="0"/>
                <a:cs typeface="Arial" panose="020B0604020202020204" pitchFamily="34" charset="0"/>
              </a:rPr>
              <a:t>Tiết</a:t>
            </a:r>
            <a:r>
              <a:rPr lang="en-US" sz="6600" b="1" dirty="0" smtClean="0">
                <a:solidFill>
                  <a:srgbClr val="32478C"/>
                </a:solidFill>
                <a:latin typeface="Arial" panose="020B0604020202020204" pitchFamily="34" charset="0"/>
                <a:cs typeface="Arial" panose="020B0604020202020204" pitchFamily="34" charset="0"/>
              </a:rPr>
              <a:t> 3:  GIAO TIẾP PHÙ HỢP</a:t>
            </a:r>
            <a:endParaRPr lang="en-US" sz="6600" b="1" dirty="0">
              <a:solidFill>
                <a:srgbClr val="32478C"/>
              </a:solidFill>
              <a:latin typeface="Arial" panose="020B0604020202020204" pitchFamily="34" charset="0"/>
              <a:cs typeface="Arial" panose="020B0604020202020204" pitchFamily="34" charset="0"/>
            </a:endParaRPr>
          </a:p>
        </p:txBody>
      </p:sp>
      <p:sp>
        <p:nvSpPr>
          <p:cNvPr id="10" name="TextBox 10"/>
          <p:cNvSpPr txBox="1"/>
          <p:nvPr/>
        </p:nvSpPr>
        <p:spPr>
          <a:xfrm>
            <a:off x="7994522" y="4359963"/>
            <a:ext cx="8412345" cy="1515992"/>
          </a:xfrm>
          <a:prstGeom prst="rect">
            <a:avLst/>
          </a:prstGeom>
        </p:spPr>
        <p:txBody>
          <a:bodyPr lIns="0" tIns="0" rIns="0" bIns="0" rtlCol="0" anchor="t">
            <a:spAutoFit/>
          </a:bodyPr>
          <a:lstStyle/>
          <a:p>
            <a:pPr algn="just">
              <a:lnSpc>
                <a:spcPct val="150000"/>
              </a:lnSpc>
            </a:pPr>
            <a:r>
              <a:rPr lang="en-US" sz="3500" b="1">
                <a:solidFill>
                  <a:srgbClr val="32478C"/>
                </a:solidFill>
                <a:latin typeface="Arial" panose="020B0604020202020204" pitchFamily="34" charset="0"/>
                <a:cs typeface="Arial" panose="020B0604020202020204" pitchFamily="34" charset="0"/>
              </a:rPr>
              <a:t>HĐ1: NHẬN BIẾT CÁC LỜI NÓI, HÀNH VI GIAO TIẾP PHÙ HỢP</a:t>
            </a:r>
            <a:endParaRPr lang="en-US" sz="3500" b="1">
              <a:solidFill>
                <a:srgbClr val="32478C"/>
              </a:solidFill>
              <a:latin typeface="Arial" panose="020B0604020202020204" pitchFamily="34" charset="0"/>
              <a:cs typeface="Arial" panose="020B0604020202020204" pitchFamily="34" charset="0"/>
            </a:endParaRPr>
          </a:p>
        </p:txBody>
      </p:sp>
      <p:sp>
        <p:nvSpPr>
          <p:cNvPr id="11" name="TextBox 11"/>
          <p:cNvSpPr txBox="1"/>
          <p:nvPr/>
        </p:nvSpPr>
        <p:spPr>
          <a:xfrm>
            <a:off x="7994522" y="6870452"/>
            <a:ext cx="8412345" cy="1515992"/>
          </a:xfrm>
          <a:prstGeom prst="rect">
            <a:avLst/>
          </a:prstGeom>
        </p:spPr>
        <p:txBody>
          <a:bodyPr lIns="0" tIns="0" rIns="0" bIns="0" rtlCol="0" anchor="t">
            <a:spAutoFit/>
          </a:bodyPr>
          <a:lstStyle/>
          <a:p>
            <a:pPr algn="just">
              <a:lnSpc>
                <a:spcPct val="150000"/>
              </a:lnSpc>
            </a:pPr>
            <a:r>
              <a:rPr lang="en-US" sz="3500" b="1">
                <a:solidFill>
                  <a:srgbClr val="32478C"/>
                </a:solidFill>
                <a:latin typeface="Arial" panose="020B0604020202020204" pitchFamily="34" charset="0"/>
                <a:cs typeface="Arial" panose="020B0604020202020204" pitchFamily="34" charset="0"/>
              </a:rPr>
              <a:t>HĐ2: XÁC ĐỊNH CÁCH THỨC GIAO TẾP PHÙ HỢP</a:t>
            </a:r>
            <a:endParaRPr lang="en-US" sz="3500" b="1">
              <a:solidFill>
                <a:srgbClr val="32478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2808811" y="-1822797"/>
            <a:ext cx="5617623" cy="5423559"/>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4169390" y="7092759"/>
            <a:ext cx="6757048" cy="638848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699035" y="-1714110"/>
            <a:ext cx="5572982" cy="501568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984527" y="6065732"/>
            <a:ext cx="4956216" cy="5222067"/>
          </a:xfrm>
          <a:prstGeom prst="rect">
            <a:avLst/>
          </a:prstGeom>
        </p:spPr>
      </p:pic>
      <p:grpSp>
        <p:nvGrpSpPr>
          <p:cNvPr id="6" name="Group 6"/>
          <p:cNvGrpSpPr/>
          <p:nvPr/>
        </p:nvGrpSpPr>
        <p:grpSpPr>
          <a:xfrm>
            <a:off x="3302392" y="2534413"/>
            <a:ext cx="11683216" cy="4815505"/>
            <a:chOff x="0" y="-76200"/>
            <a:chExt cx="15577621" cy="6420674"/>
          </a:xfrm>
        </p:grpSpPr>
        <p:sp>
          <p:nvSpPr>
            <p:cNvPr id="7" name="TextBox 7"/>
            <p:cNvSpPr txBox="1"/>
            <p:nvPr/>
          </p:nvSpPr>
          <p:spPr>
            <a:xfrm>
              <a:off x="13611" y="1262228"/>
              <a:ext cx="15564010" cy="5082246"/>
            </a:xfrm>
            <a:prstGeom prst="rect">
              <a:avLst/>
            </a:prstGeom>
          </p:spPr>
          <p:txBody>
            <a:bodyPr lIns="0" tIns="0" rIns="0" bIns="0" rtlCol="0" anchor="t">
              <a:spAutoFit/>
            </a:bodyPr>
            <a:lstStyle/>
            <a:p>
              <a:pPr marL="0" lvl="0" indent="0" algn="ctr">
                <a:lnSpc>
                  <a:spcPct val="150000"/>
                </a:lnSpc>
                <a:spcBef>
                  <a:spcPct val="0"/>
                </a:spcBef>
              </a:pPr>
              <a:r>
                <a:rPr lang="en-US" sz="8800" b="1" i="1">
                  <a:solidFill>
                    <a:srgbClr val="32478C"/>
                  </a:solidFill>
                  <a:latin typeface="Arial" panose="020B0604020202020204" pitchFamily="34" charset="0"/>
                  <a:cs typeface="Arial" panose="020B0604020202020204" pitchFamily="34" charset="0"/>
                </a:rPr>
                <a:t>CẢM ƠN THẦY CÔ VÀ CÁC EM</a:t>
              </a:r>
              <a:endParaRPr lang="en-US" sz="8800" b="1" i="1">
                <a:solidFill>
                  <a:srgbClr val="32478C"/>
                </a:solidFill>
                <a:latin typeface="Arial" panose="020B0604020202020204" pitchFamily="34" charset="0"/>
                <a:cs typeface="Arial" panose="020B0604020202020204" pitchFamily="34" charset="0"/>
              </a:endParaRPr>
            </a:p>
          </p:txBody>
        </p:sp>
        <p:sp>
          <p:nvSpPr>
            <p:cNvPr id="8" name="TextBox 8"/>
            <p:cNvSpPr txBox="1"/>
            <p:nvPr/>
          </p:nvSpPr>
          <p:spPr>
            <a:xfrm>
              <a:off x="0" y="-76200"/>
              <a:ext cx="15564010" cy="685800"/>
            </a:xfrm>
            <a:prstGeom prst="rect">
              <a:avLst/>
            </a:prstGeom>
          </p:spPr>
          <p:txBody>
            <a:bodyPr lIns="0" tIns="0" rIns="0" bIns="0" rtlCol="0" anchor="t">
              <a:spAutoFit/>
            </a:bodyPr>
            <a:lstStyle/>
            <a:p>
              <a:pPr algn="ctr">
                <a:lnSpc>
                  <a:spcPts val="4200"/>
                </a:lnSpc>
              </a:pPr>
              <a:r>
                <a:rPr lang="en-US" sz="3000" spc="120">
                  <a:solidFill>
                    <a:srgbClr val="32478C"/>
                  </a:solidFill>
                  <a:latin typeface="Public Sans Bold"/>
                </a:rPr>
                <a:t> </a:t>
              </a:r>
              <a:endParaRPr lang="en-US" sz="3000" spc="120">
                <a:solidFill>
                  <a:srgbClr val="32478C"/>
                </a:solidFill>
                <a:latin typeface="Public Sans Bold"/>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92425" y="962616"/>
            <a:ext cx="7615199" cy="2598917"/>
          </a:xfrm>
          <a:prstGeom prst="rect">
            <a:avLst/>
          </a:prstGeom>
        </p:spPr>
        <p:txBody>
          <a:bodyPr lIns="0" tIns="0" rIns="0" bIns="0" rtlCol="0" anchor="t">
            <a:spAutoFit/>
          </a:bodyPr>
          <a:lstStyle/>
          <a:p>
            <a:pPr marL="0" lvl="0" indent="0">
              <a:lnSpc>
                <a:spcPct val="150000"/>
              </a:lnSpc>
              <a:spcBef>
                <a:spcPct val="0"/>
              </a:spcBef>
            </a:pPr>
            <a:r>
              <a:rPr lang="en-US" sz="6000" b="1" smtClean="0">
                <a:solidFill>
                  <a:srgbClr val="32478C"/>
                </a:solidFill>
                <a:latin typeface="Arial" panose="020B0604020202020204" pitchFamily="34" charset="0"/>
                <a:cs typeface="Arial" panose="020B0604020202020204" pitchFamily="34" charset="0"/>
              </a:rPr>
              <a:t>TRÒ CHƠI:</a:t>
            </a:r>
            <a:endParaRPr lang="en-US" sz="6000" b="1" smtClean="0">
              <a:solidFill>
                <a:srgbClr val="32478C"/>
              </a:solidFill>
              <a:latin typeface="Arial" panose="020B0604020202020204" pitchFamily="34" charset="0"/>
              <a:cs typeface="Arial" panose="020B0604020202020204" pitchFamily="34" charset="0"/>
            </a:endParaRPr>
          </a:p>
          <a:p>
            <a:pPr marL="0" lvl="0" indent="0">
              <a:lnSpc>
                <a:spcPct val="150000"/>
              </a:lnSpc>
              <a:spcBef>
                <a:spcPct val="0"/>
              </a:spcBef>
            </a:pPr>
            <a:r>
              <a:rPr lang="en-US" sz="6000" b="1" smtClean="0">
                <a:solidFill>
                  <a:srgbClr val="32478C"/>
                </a:solidFill>
                <a:latin typeface="Arial" panose="020B0604020202020204" pitchFamily="34" charset="0"/>
                <a:cs typeface="Arial" panose="020B0604020202020204" pitchFamily="34" charset="0"/>
              </a:rPr>
              <a:t>TA LÀ THƯỢNG ĐẾ</a:t>
            </a:r>
            <a:endParaRPr lang="en-US" sz="6000" b="1">
              <a:solidFill>
                <a:srgbClr val="32478C"/>
              </a:solidFill>
              <a:latin typeface="Arial" panose="020B0604020202020204" pitchFamily="34" charset="0"/>
              <a:cs typeface="Arial" panose="020B0604020202020204" pitchFamily="34" charset="0"/>
            </a:endParaRPr>
          </a:p>
        </p:txBody>
      </p:sp>
      <p:sp>
        <p:nvSpPr>
          <p:cNvPr id="26" name="AutoShape 3"/>
          <p:cNvSpPr/>
          <p:nvPr/>
        </p:nvSpPr>
        <p:spPr>
          <a:xfrm>
            <a:off x="8915400" y="952500"/>
            <a:ext cx="8610599" cy="8763000"/>
          </a:xfrm>
          <a:prstGeom prst="rect">
            <a:avLst/>
          </a:prstGeom>
          <a:solidFill>
            <a:srgbClr val="FBBE25"/>
          </a:solidFill>
        </p:spPr>
      </p:sp>
      <p:sp>
        <p:nvSpPr>
          <p:cNvPr id="27" name="TextBox 4"/>
          <p:cNvSpPr txBox="1"/>
          <p:nvPr/>
        </p:nvSpPr>
        <p:spPr>
          <a:xfrm>
            <a:off x="9296400" y="1354547"/>
            <a:ext cx="7924800" cy="7848302"/>
          </a:xfrm>
          <a:prstGeom prst="rect">
            <a:avLst/>
          </a:prstGeom>
        </p:spPr>
        <p:txBody>
          <a:bodyPr wrap="square" lIns="0" tIns="0" rIns="0" bIns="0" rtlCol="0" anchor="t">
            <a:spAutoFit/>
          </a:bodyPr>
          <a:lstStyle/>
          <a:p>
            <a:pPr algn="just">
              <a:lnSpc>
                <a:spcPct val="150000"/>
              </a:lnSpc>
            </a:pPr>
            <a:r>
              <a:rPr lang="nl-NL" sz="3400">
                <a:latin typeface="Arial" panose="020B0604020202020204" pitchFamily="34" charset="0"/>
                <a:cs typeface="Arial" panose="020B0604020202020204" pitchFamily="34" charset="0"/>
              </a:rPr>
              <a:t>Cách chơi: M</a:t>
            </a:r>
            <a:r>
              <a:rPr lang="nl-NL" sz="3400" smtClean="0">
                <a:latin typeface="Arial" panose="020B0604020202020204" pitchFamily="34" charset="0"/>
                <a:cs typeface="Arial" panose="020B0604020202020204" pitchFamily="34" charset="0"/>
              </a:rPr>
              <a:t>ột </a:t>
            </a:r>
            <a:r>
              <a:rPr lang="nl-NL" sz="3400">
                <a:latin typeface="Arial" panose="020B0604020202020204" pitchFamily="34" charset="0"/>
                <a:cs typeface="Arial" panose="020B0604020202020204" pitchFamily="34" charset="0"/>
              </a:rPr>
              <a:t>quản trò đứng ở giữa vòng tròn, còn các bạn đứng thành vòng tròn xung quanh. Khi quản trò nói: “Ta là thượng để” thì mọi người xung quanh luôn phải cúi người thấp hơn thượng đế. Vì vậy, người quản trò cần linh hoạt thay đổi tư thế của mình, điều chỉnh độ cúi người để cho mọi người linh hoạt điều chỉnh theo. Nếu ai cao hơn “thượng </a:t>
            </a:r>
            <a:r>
              <a:rPr lang="nl-NL" sz="3400" smtClean="0">
                <a:latin typeface="Arial" panose="020B0604020202020204" pitchFamily="34" charset="0"/>
                <a:cs typeface="Arial" panose="020B0604020202020204" pitchFamily="34" charset="0"/>
              </a:rPr>
              <a:t>đế” </a:t>
            </a:r>
            <a:r>
              <a:rPr lang="nl-NL" sz="3400">
                <a:latin typeface="Arial" panose="020B0604020202020204" pitchFamily="34" charset="0"/>
                <a:cs typeface="Arial" panose="020B0604020202020204" pitchFamily="34" charset="0"/>
              </a:rPr>
              <a:t>thì người đó sẽ phải ra ngoài.</a:t>
            </a:r>
            <a:endParaRPr lang="vi-VN" sz="3400">
              <a:latin typeface="Arial" panose="020B0604020202020204" pitchFamily="34" charset="0"/>
              <a:cs typeface="Arial" panose="020B0604020202020204" pitchFamily="34" charset="0"/>
            </a:endParaRPr>
          </a:p>
        </p:txBody>
      </p:sp>
      <p:pic>
        <p:nvPicPr>
          <p:cNvPr id="32" name="Picture 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92425" y="4783438"/>
            <a:ext cx="4977637" cy="547540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heel(1)">
                                      <p:cBhvr>
                                        <p:cTn id="13" dur="2000"/>
                                        <p:tgtEl>
                                          <p:spTgt spid="2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heel(1)">
                                      <p:cBhvr>
                                        <p:cTn id="1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grpSp>
        <p:nvGrpSpPr>
          <p:cNvPr id="2" name="Group 2"/>
          <p:cNvGrpSpPr/>
          <p:nvPr/>
        </p:nvGrpSpPr>
        <p:grpSpPr>
          <a:xfrm>
            <a:off x="8743419" y="0"/>
            <a:ext cx="9544581" cy="10287000"/>
            <a:chOff x="0" y="0"/>
            <a:chExt cx="12726108" cy="13716000"/>
          </a:xfrm>
        </p:grpSpPr>
        <p:pic>
          <p:nvPicPr>
            <p:cNvPr id="3" name="Picture 3"/>
            <p:cNvPicPr>
              <a:picLocks noChangeAspect="1"/>
            </p:cNvPicPr>
            <p:nvPr/>
          </p:nvPicPr>
          <p:blipFill>
            <a:blip r:embed="rId1"/>
            <a:srcRect t="9611" b="9611"/>
            <a:stretch>
              <a:fillRect/>
            </a:stretch>
          </p:blipFill>
          <p:spPr>
            <a:xfrm>
              <a:off x="0" y="0"/>
              <a:ext cx="12726108" cy="6858000"/>
            </a:xfrm>
            <a:prstGeom prst="rect">
              <a:avLst/>
            </a:prstGeom>
          </p:spPr>
        </p:pic>
        <p:pic>
          <p:nvPicPr>
            <p:cNvPr id="4" name="Picture 4"/>
            <p:cNvPicPr>
              <a:picLocks noChangeAspect="1"/>
            </p:cNvPicPr>
            <p:nvPr/>
          </p:nvPicPr>
          <p:blipFill>
            <a:blip r:embed="rId2"/>
            <a:srcRect l="21005" r="21005"/>
            <a:stretch>
              <a:fillRect/>
            </a:stretch>
          </p:blipFill>
          <p:spPr>
            <a:xfrm>
              <a:off x="0" y="6858000"/>
              <a:ext cx="6363054" cy="6858000"/>
            </a:xfrm>
            <a:prstGeom prst="rect">
              <a:avLst/>
            </a:prstGeom>
          </p:spPr>
        </p:pic>
        <p:pic>
          <p:nvPicPr>
            <p:cNvPr id="5" name="Picture 5"/>
            <p:cNvPicPr>
              <a:picLocks noChangeAspect="1"/>
            </p:cNvPicPr>
            <p:nvPr/>
          </p:nvPicPr>
          <p:blipFill>
            <a:blip r:embed="rId3"/>
            <a:srcRect l="6271" r="6271"/>
            <a:stretch>
              <a:fillRect/>
            </a:stretch>
          </p:blipFill>
          <p:spPr>
            <a:xfrm>
              <a:off x="6363054" y="6858000"/>
              <a:ext cx="6363054" cy="6858000"/>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31030" y="1028700"/>
            <a:ext cx="5179482" cy="4228341"/>
          </a:xfrm>
          <a:prstGeom prst="rect">
            <a:avLst/>
          </a:prstGeom>
        </p:spPr>
      </p:pic>
      <p:sp>
        <p:nvSpPr>
          <p:cNvPr id="7" name="AutoShape 7"/>
          <p:cNvSpPr/>
          <p:nvPr/>
        </p:nvSpPr>
        <p:spPr>
          <a:xfrm>
            <a:off x="1028700" y="2730656"/>
            <a:ext cx="6686019" cy="6527644"/>
          </a:xfrm>
          <a:prstGeom prst="rect">
            <a:avLst/>
          </a:prstGeom>
          <a:solidFill>
            <a:srgbClr val="FFFFFF"/>
          </a:solidFill>
        </p:spPr>
      </p:sp>
      <p:sp>
        <p:nvSpPr>
          <p:cNvPr id="8" name="TextBox 8"/>
          <p:cNvSpPr txBox="1"/>
          <p:nvPr/>
        </p:nvSpPr>
        <p:spPr>
          <a:xfrm>
            <a:off x="1438081" y="3501488"/>
            <a:ext cx="5867255" cy="4985980"/>
          </a:xfrm>
          <a:prstGeom prst="rect">
            <a:avLst/>
          </a:prstGeom>
        </p:spPr>
        <p:txBody>
          <a:bodyPr wrap="square" lIns="0" tIns="0" rIns="0" bIns="0" rtlCol="0" anchor="t">
            <a:spAutoFit/>
          </a:bodyPr>
          <a:lstStyle/>
          <a:p>
            <a:pPr algn="just">
              <a:lnSpc>
                <a:spcPct val="150000"/>
              </a:lnSpc>
            </a:pPr>
            <a:r>
              <a:rPr lang="en-US" sz="5400" b="1">
                <a:solidFill>
                  <a:srgbClr val="32478C"/>
                </a:solidFill>
                <a:latin typeface="Arial" panose="020B0604020202020204" pitchFamily="34" charset="0"/>
                <a:cs typeface="Arial" panose="020B0604020202020204" pitchFamily="34" charset="0"/>
              </a:rPr>
              <a:t>HĐ1: NHẬN BIẾT CÁC LỜI NÓI, HÀNH VI GIAO TIẾP PHÙ HỢP</a:t>
            </a:r>
            <a:endParaRPr lang="en-US" sz="5400" b="1">
              <a:solidFill>
                <a:srgbClr val="32478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153400" y="1181100"/>
            <a:ext cx="8115300" cy="8458200"/>
          </a:xfrm>
          <a:prstGeom prst="rect">
            <a:avLst/>
          </a:prstGeom>
          <a:solidFill>
            <a:srgbClr val="FBBE25"/>
          </a:solidFill>
        </p:spPr>
      </p:sp>
      <p:sp>
        <p:nvSpPr>
          <p:cNvPr id="3" name="TextBox 3"/>
          <p:cNvSpPr txBox="1"/>
          <p:nvPr/>
        </p:nvSpPr>
        <p:spPr>
          <a:xfrm>
            <a:off x="774700" y="1552255"/>
            <a:ext cx="8115300" cy="971100"/>
          </a:xfrm>
          <a:prstGeom prst="rect">
            <a:avLst/>
          </a:prstGeom>
        </p:spPr>
        <p:txBody>
          <a:bodyPr lIns="0" tIns="0" rIns="0" bIns="0" rtlCol="0" anchor="t">
            <a:spAutoFit/>
          </a:bodyPr>
          <a:lstStyle/>
          <a:p>
            <a:pPr marL="0" lvl="0" indent="0" algn="just">
              <a:lnSpc>
                <a:spcPct val="150000"/>
              </a:lnSpc>
              <a:spcBef>
                <a:spcPct val="0"/>
              </a:spcBef>
            </a:pPr>
            <a:r>
              <a:rPr lang="en-US" sz="4800" b="1">
                <a:solidFill>
                  <a:srgbClr val="32478C"/>
                </a:solidFill>
                <a:latin typeface="Arial" panose="020B0604020202020204" pitchFamily="34" charset="0"/>
                <a:cs typeface="Arial" panose="020B0604020202020204" pitchFamily="34" charset="0"/>
              </a:rPr>
              <a:t>THẢO LUẬN NHÓM</a:t>
            </a:r>
            <a:endParaRPr lang="en-US" sz="4800" b="1">
              <a:solidFill>
                <a:srgbClr val="32478C"/>
              </a:solidFill>
              <a:latin typeface="Arial" panose="020B0604020202020204" pitchFamily="34" charset="0"/>
              <a:cs typeface="Arial" panose="020B0604020202020204" pitchFamily="34" charset="0"/>
            </a:endParaRPr>
          </a:p>
        </p:txBody>
      </p:sp>
      <p:sp>
        <p:nvSpPr>
          <p:cNvPr id="4" name="TextBox 4"/>
          <p:cNvSpPr txBox="1"/>
          <p:nvPr/>
        </p:nvSpPr>
        <p:spPr>
          <a:xfrm>
            <a:off x="8356600" y="1409700"/>
            <a:ext cx="7416800" cy="9140964"/>
          </a:xfrm>
          <a:prstGeom prst="rect">
            <a:avLst/>
          </a:prstGeom>
        </p:spPr>
        <p:txBody>
          <a:bodyPr wrap="square" lIns="0" tIns="0" rIns="0" bIns="0" rtlCol="0" anchor="t">
            <a:spAutoFit/>
          </a:bodyPr>
          <a:lstStyle/>
          <a:p>
            <a:pPr marL="571500" indent="-571500" algn="just">
              <a:lnSpc>
                <a:spcPct val="150000"/>
              </a:lnSpc>
              <a:buFontTx/>
              <a:buChar char="-"/>
            </a:pPr>
            <a:r>
              <a:rPr lang="en-US" sz="4400" smtClean="0">
                <a:solidFill>
                  <a:srgbClr val="32478C"/>
                </a:solidFill>
                <a:latin typeface="Arial" panose="020B0604020202020204" pitchFamily="34" charset="0"/>
                <a:cs typeface="Arial" panose="020B0604020202020204" pitchFamily="34" charset="0"/>
              </a:rPr>
              <a:t>Thời gian: 5 phút</a:t>
            </a:r>
            <a:endParaRPr lang="en-US" sz="4400" smtClean="0">
              <a:solidFill>
                <a:srgbClr val="32478C"/>
              </a:solidFill>
              <a:latin typeface="Arial" panose="020B0604020202020204" pitchFamily="34" charset="0"/>
              <a:cs typeface="Arial" panose="020B0604020202020204" pitchFamily="34" charset="0"/>
            </a:endParaRPr>
          </a:p>
          <a:p>
            <a:pPr marL="571500" indent="-571500" algn="just">
              <a:lnSpc>
                <a:spcPct val="150000"/>
              </a:lnSpc>
              <a:buFontTx/>
              <a:buChar char="-"/>
            </a:pPr>
            <a:r>
              <a:rPr lang="en-US" sz="4400" smtClean="0">
                <a:solidFill>
                  <a:srgbClr val="32478C"/>
                </a:solidFill>
                <a:latin typeface="Arial" panose="020B0604020202020204" pitchFamily="34" charset="0"/>
                <a:cs typeface="Arial" panose="020B0604020202020204" pitchFamily="34" charset="0"/>
              </a:rPr>
              <a:t>Nhiệm vụ: Nhận diện những hành vi, lời nói giao tiếp phù hợp và chưa phù hợp của HS trong hai tranh ở sgk và giải thích vì sao em cho là phù hợp hoặc chưa phù hợp.</a:t>
            </a:r>
            <a:endParaRPr lang="en-US" sz="4400" smtClean="0">
              <a:solidFill>
                <a:srgbClr val="32478C"/>
              </a:solidFill>
              <a:latin typeface="Arial" panose="020B0604020202020204" pitchFamily="34" charset="0"/>
              <a:cs typeface="Arial" panose="020B0604020202020204" pitchFamily="34" charset="0"/>
            </a:endParaRPr>
          </a:p>
          <a:p>
            <a:pPr algn="just">
              <a:lnSpc>
                <a:spcPct val="150000"/>
              </a:lnSpc>
            </a:pPr>
            <a:endParaRPr lang="en-US" sz="4400">
              <a:solidFill>
                <a:srgbClr val="32478C"/>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028700" y="5375897"/>
            <a:ext cx="4977637" cy="54754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6678" t="4229" r="3710" b="59741"/>
          <a:stretch>
            <a:fillRect/>
          </a:stretch>
        </p:blipFill>
        <p:spPr>
          <a:xfrm>
            <a:off x="874642" y="0"/>
            <a:ext cx="16803757" cy="7637205"/>
          </a:xfrm>
          <a:prstGeom prst="rect">
            <a:avLst/>
          </a:prstGeom>
        </p:spPr>
      </p:pic>
      <p:sp>
        <p:nvSpPr>
          <p:cNvPr id="3" name="Rectangle 2"/>
          <p:cNvSpPr/>
          <p:nvPr/>
        </p:nvSpPr>
        <p:spPr>
          <a:xfrm>
            <a:off x="533400" y="7711976"/>
            <a:ext cx="8458200" cy="2308324"/>
          </a:xfrm>
          <a:prstGeom prst="rect">
            <a:avLst/>
          </a:prstGeom>
        </p:spPr>
        <p:txBody>
          <a:bodyPr wrap="square">
            <a:spAutoFit/>
          </a:bodyPr>
          <a:lstStyle/>
          <a:p>
            <a:pPr algn="just">
              <a:lnSpc>
                <a:spcPct val="150000"/>
              </a:lnSpc>
            </a:pPr>
            <a:r>
              <a:rPr lang="vi-VN" sz="3200" b="1"/>
              <a:t>Chưa phù hợp vì khi bạn đang buồn chúng ta nên quan tâm thật sự, hỏi han nhẹ nhàng chứ không phải đùa cợt hát hò</a:t>
            </a:r>
            <a:endParaRPr lang="vi-VN" sz="3200" b="1"/>
          </a:p>
        </p:txBody>
      </p:sp>
      <p:sp>
        <p:nvSpPr>
          <p:cNvPr id="4" name="Rectangle 3"/>
          <p:cNvSpPr/>
          <p:nvPr/>
        </p:nvSpPr>
        <p:spPr>
          <a:xfrm>
            <a:off x="10058400" y="7711976"/>
            <a:ext cx="6477000" cy="2308324"/>
          </a:xfrm>
          <a:prstGeom prst="rect">
            <a:avLst/>
          </a:prstGeom>
        </p:spPr>
        <p:txBody>
          <a:bodyPr wrap="square">
            <a:spAutoFit/>
          </a:bodyPr>
          <a:lstStyle/>
          <a:p>
            <a:pPr algn="just">
              <a:lnSpc>
                <a:spcPct val="150000"/>
              </a:lnSpc>
            </a:pPr>
            <a:r>
              <a:rPr lang="vi-VN" sz="3200" b="1"/>
              <a:t>Phù hợp vì bạn nhỏ nói với mẹ có chủ ngữ, vị ngữ rõ ràng thể hiện sự tôn trọng người lớn.</a:t>
            </a:r>
            <a:endParaRPr lang="vi-VN" sz="3200" b="1"/>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9906000" y="3390851"/>
            <a:ext cx="6035021" cy="532179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52581" y="3390851"/>
            <a:ext cx="5244383" cy="5321791"/>
          </a:xfrm>
          <a:prstGeom prst="rect">
            <a:avLst/>
          </a:prstGeom>
        </p:spPr>
      </p:pic>
      <p:sp>
        <p:nvSpPr>
          <p:cNvPr id="6" name="TextBox 6"/>
          <p:cNvSpPr txBox="1"/>
          <p:nvPr/>
        </p:nvSpPr>
        <p:spPr>
          <a:xfrm>
            <a:off x="1069637" y="240625"/>
            <a:ext cx="16148725" cy="2031325"/>
          </a:xfrm>
          <a:prstGeom prst="rect">
            <a:avLst/>
          </a:prstGeom>
        </p:spPr>
        <p:txBody>
          <a:bodyPr wrap="square" lIns="0" tIns="0" rIns="0" bIns="0" rtlCol="0" anchor="t">
            <a:spAutoFit/>
          </a:bodyPr>
          <a:lstStyle/>
          <a:p>
            <a:pPr algn="just">
              <a:lnSpc>
                <a:spcPct val="150000"/>
              </a:lnSpc>
            </a:pPr>
            <a:r>
              <a:rPr lang="en-US" sz="4400" b="1" smtClean="0">
                <a:solidFill>
                  <a:srgbClr val="FFFFFF"/>
                </a:solidFill>
                <a:latin typeface="Arial" panose="020B0604020202020204" pitchFamily="34" charset="0"/>
                <a:cs typeface="Arial" panose="020B0604020202020204" pitchFamily="34" charset="0"/>
              </a:rPr>
              <a:t>Kể thêm những hành vi, lời nói giao tiếp phù hợp và chưa phù hợp mà em quan sát thấy ở: trường học, gia đình</a:t>
            </a:r>
            <a:endParaRPr lang="en-US" sz="4400" b="1">
              <a:solidFill>
                <a:srgbClr val="FFFFFF"/>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nvGraphicFramePr>
        <p:xfrm>
          <a:off x="1605876" y="2781300"/>
          <a:ext cx="15158124" cy="6207706"/>
        </p:xfrm>
        <a:graphic>
          <a:graphicData uri="http://schemas.openxmlformats.org/drawingml/2006/table">
            <a:tbl>
              <a:tblPr firstRow="1" bandRow="1">
                <a:tableStyleId>{5C22544A-7EE6-4342-B048-85BDC9FD1C3A}</a:tableStyleId>
              </a:tblPr>
              <a:tblGrid>
                <a:gridCol w="3429000"/>
                <a:gridCol w="6676416"/>
                <a:gridCol w="5052708"/>
              </a:tblGrid>
              <a:tr h="1153214">
                <a:tc>
                  <a:txBody>
                    <a:bodyPr/>
                    <a:lstStyle/>
                    <a:p>
                      <a:pPr algn="just">
                        <a:lnSpc>
                          <a:spcPct val="200000"/>
                        </a:lnSpc>
                      </a:pPr>
                      <a:endParaRPr lang="vi-VN" sz="3600">
                        <a:latin typeface="+mn-lt"/>
                      </a:endParaRPr>
                    </a:p>
                  </a:txBody>
                  <a:tcPr>
                    <a:solidFill>
                      <a:schemeClr val="accent6">
                        <a:lumMod val="20000"/>
                        <a:lumOff val="80000"/>
                      </a:schemeClr>
                    </a:solidFill>
                  </a:tcPr>
                </a:tc>
                <a:tc>
                  <a:txBody>
                    <a:bodyPr/>
                    <a:lstStyle/>
                    <a:p>
                      <a:pPr algn="ctr">
                        <a:lnSpc>
                          <a:spcPct val="200000"/>
                        </a:lnSpc>
                      </a:pPr>
                      <a:r>
                        <a:rPr lang="vi-VN" sz="3600" b="1" i="0" smtClean="0">
                          <a:solidFill>
                            <a:srgbClr val="000000"/>
                          </a:solidFill>
                          <a:effectLst/>
                          <a:latin typeface="+mn-lt"/>
                        </a:rPr>
                        <a:t>Phù hợp</a:t>
                      </a:r>
                      <a:endParaRPr lang="vi-VN" sz="3600">
                        <a:latin typeface="+mn-lt"/>
                      </a:endParaRPr>
                    </a:p>
                  </a:txBody>
                  <a:tcPr>
                    <a:solidFill>
                      <a:schemeClr val="accent6">
                        <a:lumMod val="20000"/>
                        <a:lumOff val="80000"/>
                      </a:schemeClr>
                    </a:solidFill>
                  </a:tcPr>
                </a:tc>
                <a:tc>
                  <a:txBody>
                    <a:bodyPr/>
                    <a:lstStyle/>
                    <a:p>
                      <a:pPr algn="ctr">
                        <a:lnSpc>
                          <a:spcPct val="200000"/>
                        </a:lnSpc>
                      </a:pPr>
                      <a:r>
                        <a:rPr lang="vi-VN" sz="3600" b="1" i="0" smtClean="0">
                          <a:solidFill>
                            <a:srgbClr val="000000"/>
                          </a:solidFill>
                          <a:effectLst/>
                          <a:latin typeface="+mn-lt"/>
                        </a:rPr>
                        <a:t>Chưa phù hợp</a:t>
                      </a:r>
                      <a:endParaRPr lang="vi-VN" sz="3600">
                        <a:latin typeface="+mn-lt"/>
                      </a:endParaRPr>
                    </a:p>
                  </a:txBody>
                  <a:tcPr>
                    <a:solidFill>
                      <a:schemeClr val="accent6">
                        <a:lumMod val="20000"/>
                        <a:lumOff val="80000"/>
                      </a:schemeClr>
                    </a:solidFill>
                  </a:tcPr>
                </a:tc>
              </a:tr>
              <a:tr h="2661261">
                <a:tc>
                  <a:txBody>
                    <a:bodyPr/>
                    <a:lstStyle/>
                    <a:p>
                      <a:pPr algn="just">
                        <a:lnSpc>
                          <a:spcPct val="200000"/>
                        </a:lnSpc>
                      </a:pPr>
                      <a:r>
                        <a:rPr lang="vi-VN" sz="3600" b="1" i="0" kern="1200" smtClean="0">
                          <a:solidFill>
                            <a:schemeClr val="dk1"/>
                          </a:solidFill>
                          <a:effectLst/>
                          <a:latin typeface="+mn-lt"/>
                          <a:ea typeface="+mn-ea"/>
                          <a:cs typeface="+mn-cs"/>
                        </a:rPr>
                        <a:t>Trong trường học</a:t>
                      </a:r>
                      <a:endParaRPr lang="vi-VN" sz="3600">
                        <a:latin typeface="+mn-lt"/>
                      </a:endParaRPr>
                    </a:p>
                  </a:txBody>
                  <a:tcPr>
                    <a:solidFill>
                      <a:schemeClr val="accent6">
                        <a:lumMod val="20000"/>
                        <a:lumOff val="80000"/>
                      </a:schemeClr>
                    </a:solidFill>
                  </a:tcPr>
                </a:tc>
                <a:tc>
                  <a:txBody>
                    <a:bodyPr/>
                    <a:lstStyle/>
                    <a:p>
                      <a:pPr algn="just">
                        <a:lnSpc>
                          <a:spcPct val="200000"/>
                        </a:lnSpc>
                      </a:pPr>
                      <a:r>
                        <a:rPr lang="vi-VN" sz="3600" b="0" i="0" smtClean="0">
                          <a:solidFill>
                            <a:srgbClr val="000000"/>
                          </a:solidFill>
                          <a:effectLst/>
                          <a:latin typeface="+mn-lt"/>
                        </a:rPr>
                        <a:t>Hòa thuận với bạn bè, chào hỏi thầy cô giáo,...</a:t>
                      </a:r>
                      <a:endParaRPr lang="vi-VN" sz="3600">
                        <a:latin typeface="+mn-lt"/>
                      </a:endParaRPr>
                    </a:p>
                  </a:txBody>
                  <a:tcPr>
                    <a:solidFill>
                      <a:schemeClr val="accent6">
                        <a:lumMod val="20000"/>
                        <a:lumOff val="80000"/>
                      </a:schemeClr>
                    </a:solidFill>
                  </a:tcPr>
                </a:tc>
                <a:tc>
                  <a:txBody>
                    <a:bodyPr/>
                    <a:lstStyle/>
                    <a:p>
                      <a:pPr algn="just" fontAlgn="t">
                        <a:lnSpc>
                          <a:spcPct val="200000"/>
                        </a:lnSpc>
                      </a:pPr>
                      <a:r>
                        <a:rPr lang="vi-VN" sz="3600">
                          <a:solidFill>
                            <a:srgbClr val="000000"/>
                          </a:solidFill>
                          <a:effectLst/>
                          <a:latin typeface="+mn-lt"/>
                        </a:rPr>
                        <a:t>Gây lộn, đánh nhau, nói xấu bạn bè…</a:t>
                      </a:r>
                      <a:endParaRPr lang="vi-VN" sz="3600">
                        <a:solidFill>
                          <a:srgbClr val="000000"/>
                        </a:solidFill>
                        <a:effectLst/>
                        <a:latin typeface="+mn-lt"/>
                      </a:endParaRPr>
                    </a:p>
                  </a:txBody>
                  <a:tcPr marL="68580" marR="68580" marT="0" marB="0">
                    <a:solidFill>
                      <a:schemeClr val="accent6">
                        <a:lumMod val="20000"/>
                        <a:lumOff val="80000"/>
                      </a:schemeClr>
                    </a:solidFill>
                  </a:tcPr>
                </a:tc>
              </a:tr>
              <a:tr h="2357725">
                <a:tc>
                  <a:txBody>
                    <a:bodyPr/>
                    <a:lstStyle/>
                    <a:p>
                      <a:pPr algn="just">
                        <a:lnSpc>
                          <a:spcPct val="200000"/>
                        </a:lnSpc>
                      </a:pPr>
                      <a:r>
                        <a:rPr lang="vi-VN" sz="3600" b="1" i="0" kern="1200" smtClean="0">
                          <a:solidFill>
                            <a:schemeClr val="dk1"/>
                          </a:solidFill>
                          <a:effectLst/>
                          <a:latin typeface="+mn-lt"/>
                          <a:ea typeface="+mn-ea"/>
                          <a:cs typeface="+mn-cs"/>
                        </a:rPr>
                        <a:t>Trong gia đình</a:t>
                      </a:r>
                      <a:endParaRPr lang="vi-VN" sz="3600">
                        <a:latin typeface="+mn-lt"/>
                      </a:endParaRPr>
                    </a:p>
                  </a:txBody>
                  <a:tcPr>
                    <a:solidFill>
                      <a:schemeClr val="accent6">
                        <a:lumMod val="20000"/>
                        <a:lumOff val="80000"/>
                      </a:schemeClr>
                    </a:solidFill>
                  </a:tcPr>
                </a:tc>
                <a:tc>
                  <a:txBody>
                    <a:bodyPr/>
                    <a:lstStyle/>
                    <a:p>
                      <a:pPr algn="just" fontAlgn="t">
                        <a:lnSpc>
                          <a:spcPct val="200000"/>
                        </a:lnSpc>
                      </a:pPr>
                      <a:r>
                        <a:rPr lang="vi-VN" sz="3600">
                          <a:solidFill>
                            <a:srgbClr val="000000"/>
                          </a:solidFill>
                          <a:effectLst/>
                          <a:latin typeface="+mn-lt"/>
                        </a:rPr>
                        <a:t>Yêu thương, kính trọng ông bà, cha mẹ, lễ phép với anh chị,...</a:t>
                      </a:r>
                      <a:endParaRPr lang="vi-VN" sz="3600">
                        <a:solidFill>
                          <a:srgbClr val="000000"/>
                        </a:solidFill>
                        <a:effectLst/>
                        <a:latin typeface="+mn-lt"/>
                      </a:endParaRPr>
                    </a:p>
                  </a:txBody>
                  <a:tcPr marL="68580" marR="68580" marT="0" marB="0">
                    <a:solidFill>
                      <a:schemeClr val="accent6">
                        <a:lumMod val="20000"/>
                        <a:lumOff val="80000"/>
                      </a:schemeClr>
                    </a:solidFill>
                  </a:tcPr>
                </a:tc>
                <a:tc>
                  <a:txBody>
                    <a:bodyPr/>
                    <a:lstStyle/>
                    <a:p>
                      <a:pPr algn="just" fontAlgn="t">
                        <a:lnSpc>
                          <a:spcPct val="200000"/>
                        </a:lnSpc>
                      </a:pPr>
                      <a:r>
                        <a:rPr lang="vi-VN" sz="3600" b="0" i="0" kern="1200" smtClean="0">
                          <a:solidFill>
                            <a:schemeClr val="dk1"/>
                          </a:solidFill>
                          <a:effectLst/>
                          <a:latin typeface="+mn-lt"/>
                          <a:ea typeface="+mn-ea"/>
                          <a:cs typeface="+mn-cs"/>
                        </a:rPr>
                        <a:t>Không hòa thuận</a:t>
                      </a:r>
                      <a:r>
                        <a:rPr lang="en-US" altLang="vi-VN" sz="3600" b="0" i="0" kern="1200" smtClean="0">
                          <a:solidFill>
                            <a:schemeClr val="dk1"/>
                          </a:solidFill>
                          <a:effectLst/>
                          <a:latin typeface="+mn-lt"/>
                          <a:ea typeface="+mn-ea"/>
                          <a:cs typeface="+mn-cs"/>
                        </a:rPr>
                        <a:t>, con cáikhông nghe lời bố mẹ</a:t>
                      </a:r>
                      <a:r>
                        <a:rPr lang="vi-VN" sz="3600" b="0" i="0" kern="1200" smtClean="0">
                          <a:solidFill>
                            <a:schemeClr val="dk1"/>
                          </a:solidFill>
                          <a:effectLst/>
                          <a:latin typeface="+mn-lt"/>
                          <a:ea typeface="+mn-ea"/>
                          <a:cs typeface="+mn-cs"/>
                        </a:rPr>
                        <a:t>…</a:t>
                      </a:r>
                      <a:endParaRPr lang="vi-VN" sz="3600">
                        <a:effectLst/>
                        <a:latin typeface="+mn-lt"/>
                      </a:endParaRPr>
                    </a:p>
                  </a:txBody>
                  <a:tcPr marL="68580" marR="68580" marT="0" marB="0">
                    <a:solidFill>
                      <a:schemeClr val="accent6">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67115" y="2247900"/>
            <a:ext cx="8988425" cy="7388860"/>
          </a:xfrm>
          <a:prstGeom prst="rect">
            <a:avLst/>
          </a:prstGeom>
          <a:solidFill>
            <a:srgbClr val="FBBE25"/>
          </a:solidFill>
        </p:spPr>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18669" y="1213560"/>
            <a:ext cx="8313335" cy="7859881"/>
          </a:xfrm>
          <a:prstGeom prst="rect">
            <a:avLst/>
          </a:prstGeom>
        </p:spPr>
      </p:pic>
      <p:grpSp>
        <p:nvGrpSpPr>
          <p:cNvPr id="4" name="Group 4"/>
          <p:cNvGrpSpPr>
            <a:grpSpLocks noChangeAspect="1"/>
          </p:cNvGrpSpPr>
          <p:nvPr/>
        </p:nvGrpSpPr>
        <p:grpSpPr>
          <a:xfrm>
            <a:off x="1028700" y="1910530"/>
            <a:ext cx="6465966" cy="64659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52" r="-25052"/>
              </a:stretch>
            </a:blipFill>
          </p:spPr>
        </p:sp>
      </p:grpSp>
      <p:sp>
        <p:nvSpPr>
          <p:cNvPr id="7" name="TextBox 7"/>
          <p:cNvSpPr txBox="1"/>
          <p:nvPr/>
        </p:nvSpPr>
        <p:spPr>
          <a:xfrm>
            <a:off x="8163726" y="817987"/>
            <a:ext cx="8988657" cy="1092543"/>
          </a:xfrm>
          <a:prstGeom prst="rect">
            <a:avLst/>
          </a:prstGeom>
        </p:spPr>
        <p:txBody>
          <a:bodyPr lIns="0" tIns="0" rIns="0" bIns="0" rtlCol="0" anchor="t">
            <a:spAutoFit/>
          </a:bodyPr>
          <a:lstStyle/>
          <a:p>
            <a:pPr marL="0" lvl="0" indent="0" algn="ctr">
              <a:lnSpc>
                <a:spcPct val="150000"/>
              </a:lnSpc>
              <a:spcBef>
                <a:spcPct val="0"/>
              </a:spcBef>
            </a:pPr>
            <a:r>
              <a:rPr lang="en-US" sz="5400" b="1">
                <a:solidFill>
                  <a:srgbClr val="FF0000"/>
                </a:solidFill>
                <a:latin typeface="Arial" panose="020B0604020202020204" pitchFamily="34" charset="0"/>
                <a:cs typeface="Arial" panose="020B0604020202020204" pitchFamily="34" charset="0"/>
              </a:rPr>
              <a:t>KẾT LUẬN</a:t>
            </a:r>
            <a:endParaRPr lang="en-US" sz="5400" b="1">
              <a:solidFill>
                <a:srgbClr val="FF0000"/>
              </a:solidFill>
              <a:latin typeface="Arial" panose="020B0604020202020204" pitchFamily="34" charset="0"/>
              <a:cs typeface="Arial" panose="020B0604020202020204" pitchFamily="34" charset="0"/>
            </a:endParaRPr>
          </a:p>
        </p:txBody>
      </p:sp>
      <p:sp>
        <p:nvSpPr>
          <p:cNvPr id="8" name="TextBox 8"/>
          <p:cNvSpPr txBox="1"/>
          <p:nvPr/>
        </p:nvSpPr>
        <p:spPr>
          <a:xfrm>
            <a:off x="9037082" y="2452449"/>
            <a:ext cx="8115301" cy="7109460"/>
          </a:xfrm>
          <a:prstGeom prst="rect">
            <a:avLst/>
          </a:prstGeom>
        </p:spPr>
        <p:txBody>
          <a:bodyPr wrap="square" lIns="0" tIns="0" rIns="0" bIns="0" rtlCol="0" anchor="t">
            <a:spAutoFit/>
          </a:bodyPr>
          <a:lstStyle/>
          <a:p>
            <a:pPr algn="just">
              <a:lnSpc>
                <a:spcPct val="150000"/>
              </a:lnSpc>
              <a:spcBef>
                <a:spcPct val="0"/>
              </a:spcBef>
            </a:pPr>
            <a:r>
              <a:rPr lang="en-US" sz="4400" smtClean="0">
                <a:solidFill>
                  <a:srgbClr val="32478C"/>
                </a:solidFill>
                <a:latin typeface="Arial" panose="020B0604020202020204" pitchFamily="34" charset="0"/>
                <a:cs typeface="Arial" panose="020B0604020202020204" pitchFamily="34" charset="0"/>
              </a:rPr>
              <a:t>+ Trong trường học: với bạn bè, thầy cô, nhân viên nhà trường;</a:t>
            </a:r>
            <a:endParaRPr lang="en-US" sz="4400" smtClean="0">
              <a:solidFill>
                <a:srgbClr val="32478C"/>
              </a:solidFill>
              <a:latin typeface="Arial" panose="020B0604020202020204" pitchFamily="34" charset="0"/>
              <a:cs typeface="Arial" panose="020B0604020202020204" pitchFamily="34" charset="0"/>
            </a:endParaRPr>
          </a:p>
          <a:p>
            <a:pPr algn="just">
              <a:lnSpc>
                <a:spcPct val="150000"/>
              </a:lnSpc>
              <a:spcBef>
                <a:spcPct val="0"/>
              </a:spcBef>
            </a:pPr>
            <a:r>
              <a:rPr lang="en-US" sz="4400" smtClean="0">
                <a:solidFill>
                  <a:srgbClr val="32478C"/>
                </a:solidFill>
                <a:latin typeface="Arial" panose="020B0604020202020204" pitchFamily="34" charset="0"/>
                <a:cs typeface="Arial" panose="020B0604020202020204" pitchFamily="34" charset="0"/>
              </a:rPr>
              <a:t>+ Trong gia đình: với ông bà, bố mẹ, anh chị em.</a:t>
            </a:r>
            <a:endParaRPr lang="en-US" sz="4400" smtClean="0">
              <a:solidFill>
                <a:srgbClr val="32478C"/>
              </a:solidFill>
              <a:latin typeface="Arial" panose="020B0604020202020204" pitchFamily="34" charset="0"/>
              <a:cs typeface="Arial" panose="020B0604020202020204" pitchFamily="34" charset="0"/>
            </a:endParaRPr>
          </a:p>
          <a:p>
            <a:pPr algn="just">
              <a:lnSpc>
                <a:spcPct val="150000"/>
              </a:lnSpc>
              <a:spcBef>
                <a:spcPct val="0"/>
              </a:spcBef>
            </a:pPr>
            <a:r>
              <a:rPr lang="en-US" sz="4400">
                <a:solidFill>
                  <a:srgbClr val="32478C"/>
                </a:solidFill>
                <a:latin typeface="Arial" panose="020B0604020202020204" pitchFamily="34" charset="0"/>
                <a:cs typeface="Arial" panose="020B0604020202020204" pitchFamily="34" charset="0"/>
              </a:rPr>
              <a:t>Chúng ta phải luôn luôn đoàn kết, kính trọng, yêu thương giúp đỡ mọi người</a:t>
            </a:r>
            <a:endParaRPr lang="en-US" sz="4400">
              <a:solidFill>
                <a:srgbClr val="32478C"/>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2478C"/>
        </a:solidFill>
        <a:effectLst/>
      </p:bgPr>
    </p:bg>
    <p:spTree>
      <p:nvGrpSpPr>
        <p:cNvPr id="1" name=""/>
        <p:cNvGrpSpPr/>
        <p:nvPr/>
      </p:nvGrpSpPr>
      <p:grpSpPr>
        <a:xfrm>
          <a:off x="0" y="0"/>
          <a:ext cx="0" cy="0"/>
          <a:chOff x="0" y="0"/>
          <a:chExt cx="0" cy="0"/>
        </a:xfrm>
      </p:grpSpPr>
      <p:grpSp>
        <p:nvGrpSpPr>
          <p:cNvPr id="2" name="Group 2"/>
          <p:cNvGrpSpPr/>
          <p:nvPr/>
        </p:nvGrpSpPr>
        <p:grpSpPr>
          <a:xfrm>
            <a:off x="8743419" y="0"/>
            <a:ext cx="9544581" cy="10287000"/>
            <a:chOff x="0" y="0"/>
            <a:chExt cx="12726108" cy="13716000"/>
          </a:xfrm>
        </p:grpSpPr>
        <p:pic>
          <p:nvPicPr>
            <p:cNvPr id="3" name="Picture 3"/>
            <p:cNvPicPr>
              <a:picLocks noChangeAspect="1"/>
            </p:cNvPicPr>
            <p:nvPr/>
          </p:nvPicPr>
          <p:blipFill>
            <a:blip r:embed="rId1"/>
            <a:srcRect t="1763" b="1763"/>
            <a:stretch>
              <a:fillRect/>
            </a:stretch>
          </p:blipFill>
          <p:spPr>
            <a:xfrm>
              <a:off x="0" y="0"/>
              <a:ext cx="12726108" cy="6858000"/>
            </a:xfrm>
            <a:prstGeom prst="rect">
              <a:avLst/>
            </a:prstGeom>
          </p:spPr>
        </p:pic>
        <p:pic>
          <p:nvPicPr>
            <p:cNvPr id="4" name="Picture 4"/>
            <p:cNvPicPr>
              <a:picLocks noChangeAspect="1"/>
            </p:cNvPicPr>
            <p:nvPr/>
          </p:nvPicPr>
          <p:blipFill>
            <a:blip r:embed="rId2"/>
            <a:srcRect l="19072" r="19072"/>
            <a:stretch>
              <a:fillRect/>
            </a:stretch>
          </p:blipFill>
          <p:spPr>
            <a:xfrm>
              <a:off x="0" y="6858000"/>
              <a:ext cx="6363054" cy="6858000"/>
            </a:xfrm>
            <a:prstGeom prst="rect">
              <a:avLst/>
            </a:prstGeom>
          </p:spPr>
        </p:pic>
        <p:pic>
          <p:nvPicPr>
            <p:cNvPr id="5" name="Picture 5"/>
            <p:cNvPicPr>
              <a:picLocks noChangeAspect="1"/>
            </p:cNvPicPr>
            <p:nvPr/>
          </p:nvPicPr>
          <p:blipFill>
            <a:blip r:embed="rId3"/>
            <a:srcRect l="19103" r="19103"/>
            <a:stretch>
              <a:fillRect/>
            </a:stretch>
          </p:blipFill>
          <p:spPr>
            <a:xfrm>
              <a:off x="6363054" y="6858000"/>
              <a:ext cx="6363054" cy="6858000"/>
            </a:xfrm>
            <a:prstGeom prst="rect">
              <a:avLst/>
            </a:prstGeom>
          </p:spPr>
        </p:pic>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31030" y="1028700"/>
            <a:ext cx="5179482" cy="4228341"/>
          </a:xfrm>
          <a:prstGeom prst="rect">
            <a:avLst/>
          </a:prstGeom>
        </p:spPr>
      </p:pic>
      <p:sp>
        <p:nvSpPr>
          <p:cNvPr id="7" name="AutoShape 7"/>
          <p:cNvSpPr/>
          <p:nvPr/>
        </p:nvSpPr>
        <p:spPr>
          <a:xfrm>
            <a:off x="1028700" y="2730656"/>
            <a:ext cx="6686019" cy="6527644"/>
          </a:xfrm>
          <a:prstGeom prst="rect">
            <a:avLst/>
          </a:prstGeom>
          <a:solidFill>
            <a:srgbClr val="FFFFFF"/>
          </a:solidFill>
        </p:spPr>
      </p:sp>
      <p:sp>
        <p:nvSpPr>
          <p:cNvPr id="8" name="TextBox 8"/>
          <p:cNvSpPr txBox="1"/>
          <p:nvPr/>
        </p:nvSpPr>
        <p:spPr>
          <a:xfrm>
            <a:off x="1647705" y="3893101"/>
            <a:ext cx="5448008" cy="4202754"/>
          </a:xfrm>
          <a:prstGeom prst="rect">
            <a:avLst/>
          </a:prstGeom>
        </p:spPr>
        <p:txBody>
          <a:bodyPr wrap="square" lIns="0" tIns="0" rIns="0" bIns="0" rtlCol="0" anchor="t">
            <a:spAutoFit/>
          </a:bodyPr>
          <a:lstStyle/>
          <a:p>
            <a:pPr algn="just">
              <a:lnSpc>
                <a:spcPct val="200000"/>
              </a:lnSpc>
            </a:pPr>
            <a:r>
              <a:rPr lang="en-US" sz="4800" b="1">
                <a:solidFill>
                  <a:srgbClr val="32478C"/>
                </a:solidFill>
                <a:latin typeface="Arial" panose="020B0604020202020204" pitchFamily="34" charset="0"/>
                <a:cs typeface="Arial" panose="020B0604020202020204" pitchFamily="34" charset="0"/>
              </a:rPr>
              <a:t>HĐ2: XÁC ĐỊNH CÁCH THỨC GIAO TIẾP PHÙ HỢP</a:t>
            </a:r>
            <a:endParaRPr lang="en-US" sz="4800" b="1">
              <a:solidFill>
                <a:srgbClr val="32478C"/>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4261</Words>
  <PresentationFormat>Custom</PresentationFormat>
  <Paragraphs>153</Paragraphs>
  <Slides>20</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Arial</vt:lpstr>
      <vt:lpstr>SimSun</vt:lpstr>
      <vt:lpstr>Wingdings</vt:lpstr>
      <vt:lpstr>Microsoft YaHei</vt:lpstr>
      <vt:lpstr>Arial Unicode MS</vt:lpstr>
      <vt:lpstr>Calibri</vt:lpstr>
      <vt:lpstr>Public Sans Bold</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2022-12-14T01:13:48Z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D0366787E8D940468EF5432179A8943D</vt:lpwstr>
  </property>
  <property fmtid="{D5CDD505-2E9C-101B-9397-08002B2CF9AE}" pid="3" name="KSOProductBuildVer">
    <vt:lpwstr>1033-11.2.0.11417</vt:lpwstr>
  </property>
</Properties>
</file>