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1" r:id="rId2"/>
    <p:sldId id="322" r:id="rId3"/>
    <p:sldId id="256" r:id="rId4"/>
    <p:sldId id="341" r:id="rId5"/>
    <p:sldId id="259" r:id="rId6"/>
    <p:sldId id="260" r:id="rId7"/>
    <p:sldId id="323" r:id="rId8"/>
    <p:sldId id="324" r:id="rId9"/>
    <p:sldId id="326" r:id="rId10"/>
    <p:sldId id="325" r:id="rId11"/>
    <p:sldId id="327" r:id="rId12"/>
    <p:sldId id="328" r:id="rId13"/>
    <p:sldId id="329" r:id="rId14"/>
    <p:sldId id="330" r:id="rId15"/>
    <p:sldId id="331" r:id="rId16"/>
    <p:sldId id="332" r:id="rId17"/>
    <p:sldId id="266" r:id="rId18"/>
    <p:sldId id="333" r:id="rId19"/>
    <p:sldId id="337" r:id="rId20"/>
    <p:sldId id="340" r:id="rId21"/>
    <p:sldId id="268" r:id="rId22"/>
    <p:sldId id="334" r:id="rId23"/>
    <p:sldId id="338" r:id="rId24"/>
    <p:sldId id="335" r:id="rId25"/>
    <p:sldId id="258" r:id="rId26"/>
    <p:sldId id="314" r:id="rId27"/>
    <p:sldId id="315" r:id="rId28"/>
    <p:sldId id="31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8B8"/>
    <a:srgbClr val="2D6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4" autoAdjust="0"/>
    <p:restoredTop sz="77890" autoAdjust="0"/>
  </p:normalViewPr>
  <p:slideViewPr>
    <p:cSldViewPr snapToGrid="0">
      <p:cViewPr varScale="1">
        <p:scale>
          <a:sx n="77" d="100"/>
          <a:sy n="77" d="100"/>
        </p:scale>
        <p:origin x="1259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B71B-5F02-4A7C-8DD2-BD4360B0E8B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1F94-86F4-4332-84F6-832089D0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73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834D-7A6B-405E-80FE-6C1895A244B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F73BD-BB6C-4B36-A61F-79B8D6DB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90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26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 bày.</a:t>
            </a:r>
            <a:endParaRPr lang="en-US" baseline="0" dirty="0"/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 sinh suy nghĩ tìm ra câu trả lời cho mối quan hệ hô hấp và quang hợp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gọi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học sinh 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 em 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</a:p>
          <a:p>
            <a:r>
              <a:rPr lang="en-US" baseline="0" dirty="0" err="1"/>
              <a:t>Giáo viên chốt kết quả và cho học sinh ghi nhận.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 sinh suy nghĩ tìm ra câu trả lời cho mối quan hệ hô hấp và quang hợp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gọi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học sinh 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 em 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</a:p>
          <a:p>
            <a:r>
              <a:rPr lang="en-US" baseline="0" dirty="0" err="1"/>
              <a:t>Giáo viên chốt kết quả và cho học sinh ghi nhận.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nộp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2B2B4-58D7-E04B-A397-B67DD186D61E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92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xung</a:t>
            </a:r>
            <a:r>
              <a:rPr lang="en-US" baseline="0" dirty="0"/>
              <a:t> </a:t>
            </a:r>
            <a:r>
              <a:rPr lang="en-US" baseline="0" dirty="0" err="1"/>
              <a:t>phong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bổ</a:t>
            </a:r>
            <a:r>
              <a:rPr lang="en-US" baseline="0" dirty="0"/>
              <a:t> sung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,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rễ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147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6.1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</a:t>
            </a:r>
            <a:r>
              <a:rPr lang="en-US" baseline="0" dirty="0" err="1"/>
              <a:t>hấp</a:t>
            </a:r>
            <a:r>
              <a:rPr lang="en-US" baseline="0" dirty="0"/>
              <a:t> ở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con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oxygen </a:t>
            </a:r>
            <a:r>
              <a:rPr lang="en-US" baseline="0" dirty="0" err="1"/>
              <a:t>tạm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dirty="0"/>
              <a:t>(</a:t>
            </a:r>
            <a:r>
              <a:rPr lang="en-US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</a:t>
            </a:r>
            <a:r>
              <a:rPr lang="en-US" baseline="0" dirty="0" err="1"/>
              <a:t>hấp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con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kị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 </a:t>
            </a:r>
            <a:r>
              <a:rPr lang="en-US" baseline="0" dirty="0" err="1"/>
              <a:t>và</a:t>
            </a:r>
            <a:r>
              <a:rPr lang="en-US" baseline="0" dirty="0"/>
              <a:t> 2 (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chia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 </a:t>
            </a:r>
            <a:r>
              <a:rPr lang="en-US" baseline="0" dirty="0" err="1"/>
              <a:t>và</a:t>
            </a:r>
            <a:r>
              <a:rPr lang="en-US" baseline="0" dirty="0"/>
              <a:t> 2)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trao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chéo</a:t>
            </a:r>
            <a:r>
              <a:rPr lang="en-US" baseline="0" dirty="0"/>
              <a:t>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: </a:t>
            </a:r>
            <a:r>
              <a:rPr lang="en-US" baseline="0" dirty="0" err="1"/>
              <a:t>nhóm</a:t>
            </a:r>
            <a:r>
              <a:rPr lang="en-US" baseline="0" dirty="0"/>
              <a:t> 1 </a:t>
            </a:r>
            <a:r>
              <a:rPr lang="en-US" baseline="0" dirty="0" err="1"/>
              <a:t>chấmđiểm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2, </a:t>
            </a:r>
            <a:r>
              <a:rPr lang="en-US" baseline="0" dirty="0" err="1"/>
              <a:t>nhóm</a:t>
            </a:r>
            <a:r>
              <a:rPr lang="en-US" baseline="0" dirty="0"/>
              <a:t> 2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3. </a:t>
            </a:r>
            <a:r>
              <a:rPr lang="en-US" baseline="0" dirty="0" err="1"/>
              <a:t>nhóm</a:t>
            </a:r>
            <a:r>
              <a:rPr lang="en-US" baseline="0" dirty="0"/>
              <a:t> 3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4, </a:t>
            </a:r>
            <a:r>
              <a:rPr lang="en-US" baseline="0" dirty="0" err="1"/>
              <a:t>nhóm</a:t>
            </a:r>
            <a:r>
              <a:rPr lang="en-US" baseline="0" dirty="0"/>
              <a:t> 4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1.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: 8 </a:t>
            </a:r>
            <a:r>
              <a:rPr lang="en-US" baseline="0" dirty="0" err="1"/>
              <a:t>phút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chấm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: 3 </a:t>
            </a:r>
            <a:r>
              <a:rPr lang="en-US" baseline="0" dirty="0" err="1"/>
              <a:t>phút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liệt</a:t>
            </a:r>
            <a:r>
              <a:rPr lang="en-US" baseline="0" dirty="0"/>
              <a:t> </a:t>
            </a:r>
            <a:r>
              <a:rPr lang="en-US" baseline="0" dirty="0" err="1"/>
              <a:t>kê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yếu</a:t>
            </a:r>
            <a:r>
              <a:rPr lang="en-US" baseline="0" dirty="0"/>
              <a:t> </a:t>
            </a:r>
            <a:r>
              <a:rPr lang="en-US" baseline="0" dirty="0" err="1"/>
              <a:t>tố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hưởng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quang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ở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hô</a:t>
            </a:r>
            <a:r>
              <a:rPr lang="en-US" baseline="0" dirty="0"/>
              <a:t> </a:t>
            </a:r>
            <a:r>
              <a:rPr lang="en-US" baseline="0" dirty="0" err="1"/>
              <a:t>hấp</a:t>
            </a:r>
            <a:r>
              <a:rPr lang="en-US" baseline="0" dirty="0"/>
              <a:t> ở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chịu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hưởng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tố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,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endParaRPr lang="en-US" baseline="0" dirty="0"/>
          </a:p>
          <a:p>
            <a:r>
              <a:rPr lang="en-US" baseline="0" dirty="0"/>
              <a:t>(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phiếu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, GV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nộp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</a:t>
            </a:r>
            <a:r>
              <a:rPr lang="en-US" baseline="0" dirty="0" err="1"/>
              <a:t>bỗ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1-2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ý </a:t>
            </a:r>
            <a:r>
              <a:rPr lang="en-US" baseline="0" dirty="0" err="1"/>
              <a:t>kiến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7F73BD-BB6C-4B36-A61F-79B8D6DBA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6987-02FC-6B1C-2D4A-B3426E2EC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C837F-7A06-BDBB-C4F2-3E7D7D3C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C1CE3-21A7-5866-625C-A37E677E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73F7-0247-4D23-908E-773B95637AC1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3441-4DDF-A265-48CF-49B8701D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4D54-C918-7753-A286-8C39F1FE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2327-4ACC-F2CC-8D7E-B666516D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BFD20-8CB9-CA20-57DB-2F98F043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CB40-8650-5353-7FE1-C455841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3F62-3B80-494C-ABD7-FB7F77F17B0C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F2D4-AFC5-45C7-DF08-535D709E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F8F2D-B55C-A6E8-16F8-D88C6543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E00A7-546B-4F04-7B3F-EC3D7F59A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F02E2-DC6B-5269-F89A-03DBB2CA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53E92-A1D4-92FE-75D1-9EB4CD93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E3B-12CF-406F-AC63-BD640882557A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3895-DA5A-3917-1636-2A41010F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F164-927E-8A2D-B34B-9D7E3040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529D-6C05-3F96-9B4D-F6303375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5A28-4217-5E71-B39C-ECBB92F8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BD1B-D74A-36BF-0529-4CCA3F28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207C-53ED-4661-862A-26F2C0C76EDC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B5DF-BEBC-C538-52CF-E41CD5E0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B9191-34CC-EEC1-02FE-A0F49320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3C59-205E-81C1-D233-3F8FF82B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44F8E-F456-73EF-B299-C17D518C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D45F7-3C36-CF5A-5A83-7DBAE685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CCCC-F832-45C7-8156-BCF60D32776C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42091-38E8-ABFE-F770-9EE5E1B4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0A3EC-FD2C-B6B5-AC8E-A7CF752C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59B-C2C4-ECE2-7F46-0AC62B4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2E20-62E5-A933-CAFB-50A5BF5AF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4ED62-07C1-31ED-A9C3-DBC1AF2C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601A-7264-0D56-6FA6-08189FDC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C81C-BFF3-4FAE-BE52-E157570B0D3D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19B98-D98C-1851-693E-436B2DD6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554A6-795D-27CC-398E-CDC57E8B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08AB-B0F1-16F5-83C5-BD93D1ED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0419-35DE-DB7B-E778-514B2AB0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3429A-0692-9EB7-7FE8-8CA756716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9E444-03F1-99B3-C4FE-974C8808A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DC0F7-7836-148B-9E4C-0758E773D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D9578-C594-9FEA-3C19-58406878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391B-D547-4F17-8C86-722D9E85CAFF}" type="datetime1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E3CE-6203-4B66-387B-F898DEB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28BC1-909C-53AC-6B2D-6379A9D7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F81D-6760-9B5D-1D85-B5916355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61C07-893B-2B7A-527A-4A3F337F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E1D2-7A8F-4B85-9B82-0D21DD5C645F}" type="datetime1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07EEC-3138-055A-BF1D-E3ABD0B3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5F853-7384-3227-D9EC-AF8057CC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7E9F4-02CA-B043-4EEC-A0F85DD8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C6B-9A34-4037-B3DB-02F8CDF236DA}" type="datetime1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D8D31-77E1-4B78-AC1F-DB52E335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EBBA-B781-424F-0FD2-D0C438CB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2FA0-4E89-2E0A-4006-3F71FA78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9032-2F8E-3A4C-D12A-26F623C2E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A843E-9F5A-9930-B2E8-3B13C1D4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3691E-FDDC-5E7C-B6C1-6D299EEF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7675-BAC8-46A1-A10C-50C0CE0844E7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D8E01-C669-9281-A1AD-5720C5F8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F5E8E-69C6-8813-681C-ACE9DBCB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6B47-4199-35DC-D8FD-4815864E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40B10-9918-AE3E-81BA-F276CF436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62D74-24C0-D93B-32A8-82602D5BA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FC5C-E563-5446-EA74-78CDAD00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774C-C2C0-4A36-BF43-43E169DB5547}" type="datetime1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8715F-5278-CB18-7D8A-400063B9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A27C8-9D0D-B08B-CCA4-818EF0AB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80CFB-C850-231D-4258-11244481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E7131-F328-B512-C60C-0E51F273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63A7-1675-4A0C-B8B5-CB0515AE6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633B-466D-4629-9C3F-B75FBAE1C582}" type="datetime1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A1C3-B43F-9E20-74EA-BA6625AE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0131-E33D-4099-2DE8-542D4A57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5C77-DFBF-4685-9AB2-08D6CAD0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LzVNwfMpYB9qH4JU6" TargetMode="External"/><Relationship Id="rId2" Type="http://schemas.openxmlformats.org/officeDocument/2006/relationships/hyperlink" Target="https://www.vntea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01" y="-479657"/>
            <a:ext cx="12227701" cy="68747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2696" y="768464"/>
            <a:ext cx="2842039" cy="278995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KHỞI </a:t>
            </a:r>
            <a:b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en-US" sz="5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ĐỘNG!!!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2491" y="6492875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z="1800" b="1" smtClean="0"/>
              <a:t>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350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2.59259E-6 L -3.33333E-6 -0.0721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4128"/>
              </p:ext>
            </p:extLst>
          </p:nvPr>
        </p:nvGraphicFramePr>
        <p:xfrm>
          <a:off x="259078" y="337278"/>
          <a:ext cx="11478492" cy="5712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839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1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PHÂN BIỆT CÁC GIAI ĐOẠN CỦA CON ĐƯỜNG PHÂN GIẢI HIẾU KHÍ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654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Nội</a:t>
                      </a:r>
                      <a:r>
                        <a:rPr lang="en-US" sz="2800" baseline="0" dirty="0">
                          <a:latin typeface="+mn-lt"/>
                        </a:rPr>
                        <a:t> dung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Đường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</a:rPr>
                        <a:t>Oxy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hoá</a:t>
                      </a:r>
                      <a:r>
                        <a:rPr lang="en-US" sz="2800" b="1" baseline="0" dirty="0">
                          <a:latin typeface="+mn-lt"/>
                        </a:rPr>
                        <a:t> pyruvic acid </a:t>
                      </a:r>
                      <a:r>
                        <a:rPr lang="en-US" sz="2800" b="1" baseline="0" dirty="0" err="1">
                          <a:latin typeface="+mn-lt"/>
                        </a:rPr>
                        <a:t>và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chu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r>
                        <a:rPr lang="en-US" sz="2800" b="1" baseline="0" dirty="0">
                          <a:latin typeface="+mn-lt"/>
                        </a:rPr>
                        <a:t> Krebs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Chuỗi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chuyền</a:t>
                      </a:r>
                      <a:r>
                        <a:rPr lang="en-US" sz="2800" b="1" baseline="0" dirty="0">
                          <a:latin typeface="+mn-lt"/>
                        </a:rPr>
                        <a:t> electron </a:t>
                      </a:r>
                      <a:r>
                        <a:rPr lang="en-US" sz="2800" b="1" baseline="0" dirty="0" err="1">
                          <a:latin typeface="+mn-lt"/>
                        </a:rPr>
                        <a:t>hô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hấp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9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Vị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trí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9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Nguyên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liệu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950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Sản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phẩm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3475" y="3044598"/>
            <a:ext cx="258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Tế</a:t>
            </a:r>
            <a:r>
              <a:rPr lang="en-US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bào</a:t>
            </a:r>
            <a:r>
              <a:rPr lang="en-US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chất</a:t>
            </a:r>
            <a:endParaRPr lang="en-US" altLang="en-US" sz="32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8425" y="3056504"/>
            <a:ext cx="2884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Chất nền ti thể</a:t>
            </a:r>
            <a:endParaRPr lang="en-US" altLang="en-US" sz="3200" b="1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61606" y="3058442"/>
            <a:ext cx="347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3200" b="1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Màng trong ti thể</a:t>
            </a:r>
            <a:endParaRPr lang="en-US" altLang="en-US" sz="3200" b="1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462" y="3971925"/>
            <a:ext cx="1955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8425" y="3984015"/>
            <a:ext cx="24971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spc="-10" dirty="0">
                <a:solidFill>
                  <a:srgbClr val="006600"/>
                </a:solidFill>
              </a:rPr>
              <a:t>Pyruv</a:t>
            </a:r>
            <a:r>
              <a:rPr lang="en-US" sz="3200" b="1" spc="-10" dirty="0" err="1">
                <a:solidFill>
                  <a:srgbClr val="006600"/>
                </a:solidFill>
              </a:rPr>
              <a:t>ic</a:t>
            </a:r>
            <a:r>
              <a:rPr lang="en-US" sz="3200" b="1" spc="-10" dirty="0">
                <a:solidFill>
                  <a:srgbClr val="006600"/>
                </a:solidFill>
              </a:rPr>
              <a:t>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668" y="3720307"/>
            <a:ext cx="29845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10 NADH, 2FADH</a:t>
            </a:r>
            <a:r>
              <a:rPr lang="en-US" sz="3200" b="1" spc="-10" baseline="-25000" dirty="0">
                <a:solidFill>
                  <a:srgbClr val="006600"/>
                </a:solidFill>
              </a:rPr>
              <a:t>2</a:t>
            </a:r>
            <a:r>
              <a:rPr lang="en-US" sz="3200" b="1" spc="-10" dirty="0">
                <a:solidFill>
                  <a:srgbClr val="006600"/>
                </a:solidFill>
              </a:rPr>
              <a:t>, O</a:t>
            </a:r>
            <a:r>
              <a:rPr lang="en-US" sz="3200" b="1" spc="-10" baseline="-250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8426" y="4796632"/>
            <a:ext cx="30900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2 </a:t>
            </a:r>
            <a:r>
              <a:rPr lang="vi-VN" sz="3200" b="1" spc="-10" dirty="0">
                <a:solidFill>
                  <a:srgbClr val="006600"/>
                </a:solidFill>
              </a:rPr>
              <a:t>pyruv</a:t>
            </a:r>
            <a:r>
              <a:rPr lang="en-US" sz="3200" b="1" spc="-10" dirty="0" err="1">
                <a:solidFill>
                  <a:srgbClr val="006600"/>
                </a:solidFill>
              </a:rPr>
              <a:t>ic</a:t>
            </a:r>
            <a:r>
              <a:rPr lang="en-US" sz="3200" b="1" spc="-10" dirty="0">
                <a:solidFill>
                  <a:srgbClr val="006600"/>
                </a:solidFill>
              </a:rPr>
              <a:t> acid, </a:t>
            </a:r>
          </a:p>
          <a:p>
            <a:pPr>
              <a:defRPr/>
            </a:pPr>
            <a:r>
              <a:rPr lang="en-US" sz="3200" b="1" spc="-10" dirty="0">
                <a:solidFill>
                  <a:srgbClr val="006600"/>
                </a:solidFill>
              </a:rPr>
              <a:t>2 NADH, 2ATP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8425" y="4874297"/>
            <a:ext cx="3738562" cy="1111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6 CO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, 8 NADH, 2FADH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, 2ATP</a:t>
            </a:r>
            <a:endParaRPr lang="en-US" sz="3200" b="1" spc="-1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9080" y="5101126"/>
            <a:ext cx="3113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spc="-10" dirty="0">
                <a:solidFill>
                  <a:srgbClr val="006600"/>
                </a:solidFill>
              </a:rPr>
              <a:t>H</a:t>
            </a:r>
            <a:r>
              <a:rPr lang="pt-BR" sz="3200" b="1" spc="-10" baseline="-25000" dirty="0">
                <a:solidFill>
                  <a:srgbClr val="006600"/>
                </a:solidFill>
              </a:rPr>
              <a:t>2</a:t>
            </a:r>
            <a:r>
              <a:rPr lang="pt-BR" sz="3200" b="1" spc="-10" dirty="0">
                <a:solidFill>
                  <a:srgbClr val="006600"/>
                </a:solidFill>
              </a:rPr>
              <a:t>O, 26-28 ATP</a:t>
            </a:r>
            <a:endParaRPr lang="en-US" sz="3200" b="1" spc="-1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87594"/>
              </p:ext>
            </p:extLst>
          </p:nvPr>
        </p:nvGraphicFramePr>
        <p:xfrm>
          <a:off x="48491" y="9907"/>
          <a:ext cx="11805458" cy="6341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45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2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PHÂN BIỆT CÁC CON ĐƯỜNG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4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Điểm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phân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biêt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giải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kị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khí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Phân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giải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hiếu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khí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199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Nơi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Nhu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cầu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oxi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0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Các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giai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đoạn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171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Sản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phẩm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cuối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cùng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5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+mn-lt"/>
                        </a:rPr>
                        <a:t>Hiệu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quả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năng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lượng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017871-F073-4A9D-4EAB-384E8223B348}"/>
              </a:ext>
            </a:extLst>
          </p:cNvPr>
          <p:cNvSpPr txBox="1"/>
          <p:nvPr/>
        </p:nvSpPr>
        <p:spPr>
          <a:xfrm>
            <a:off x="2895853" y="2011291"/>
            <a:ext cx="2590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98E2B-F3E6-A2F6-920A-D77E4CE94C16}"/>
              </a:ext>
            </a:extLst>
          </p:cNvPr>
          <p:cNvSpPr txBox="1"/>
          <p:nvPr/>
        </p:nvSpPr>
        <p:spPr>
          <a:xfrm>
            <a:off x="6073041" y="1808009"/>
            <a:ext cx="5934658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(chu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rebs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chuyền</a:t>
            </a:r>
            <a:r>
              <a:rPr lang="en-US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e-)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D04854-46BF-35C7-B663-BB3646B75DB7}"/>
              </a:ext>
            </a:extLst>
          </p:cNvPr>
          <p:cNvSpPr txBox="1"/>
          <p:nvPr/>
        </p:nvSpPr>
        <p:spPr>
          <a:xfrm>
            <a:off x="2882316" y="2685904"/>
            <a:ext cx="2403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15AB4-377D-AF7D-4D25-58D0727596D5}"/>
              </a:ext>
            </a:extLst>
          </p:cNvPr>
          <p:cNvSpPr txBox="1"/>
          <p:nvPr/>
        </p:nvSpPr>
        <p:spPr>
          <a:xfrm>
            <a:off x="6350276" y="2794934"/>
            <a:ext cx="321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endParaRPr lang="en-US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A2CF48-AFFC-9A10-6F3A-E5732157A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8067"/>
              </p:ext>
            </p:extLst>
          </p:nvPr>
        </p:nvGraphicFramePr>
        <p:xfrm>
          <a:off x="2735789" y="4335264"/>
          <a:ext cx="3614488" cy="127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488">
                  <a:extLst>
                    <a:ext uri="{9D8B030D-6E8A-4147-A177-3AD203B41FA5}">
                      <a16:colId xmlns:a16="http://schemas.microsoft.com/office/drawing/2014/main" val="422377346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ATP;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ethanol,</a:t>
                      </a:r>
                      <a:r>
                        <a:rPr lang="en-US" sz="2400" kern="1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2400" kern="1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lactic acid 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4244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81D4F89-9696-1891-131E-20ACE023E348}"/>
              </a:ext>
            </a:extLst>
          </p:cNvPr>
          <p:cNvSpPr txBox="1"/>
          <p:nvPr/>
        </p:nvSpPr>
        <p:spPr>
          <a:xfrm>
            <a:off x="6720181" y="4441289"/>
            <a:ext cx="4066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pt-BR" sz="2800" b="1" kern="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</a:t>
            </a:r>
            <a:r>
              <a:rPr lang="pt-BR" sz="2800" b="1" kern="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O, ATP,  Nhiệt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335B3-A093-4596-CCBF-7643B5CA0B15}"/>
              </a:ext>
            </a:extLst>
          </p:cNvPr>
          <p:cNvSpPr txBox="1"/>
          <p:nvPr/>
        </p:nvSpPr>
        <p:spPr>
          <a:xfrm>
            <a:off x="2895853" y="5509965"/>
            <a:ext cx="2786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(2ATP)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A1E4D-9CC8-5DA5-744E-569826B6EB9D}"/>
              </a:ext>
            </a:extLst>
          </p:cNvPr>
          <p:cNvSpPr txBox="1"/>
          <p:nvPr/>
        </p:nvSpPr>
        <p:spPr>
          <a:xfrm>
            <a:off x="7136915" y="5509965"/>
            <a:ext cx="3650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pt-BR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(32 ATP)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8032" y="3298963"/>
            <a:ext cx="3454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men</a:t>
            </a:r>
          </a:p>
          <a:p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0277" y="3527701"/>
            <a:ext cx="524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hiếu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8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040476"/>
            <a:ext cx="12191999" cy="5094317"/>
            <a:chOff x="1389063" y="990600"/>
            <a:chExt cx="8974137" cy="5105400"/>
          </a:xfrm>
        </p:grpSpPr>
        <p:pic>
          <p:nvPicPr>
            <p:cNvPr id="4" name="Picture 6" descr="Các yếu tố chủ yếu ngoài môi trường ảnh hưởng đến quang hợp là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063" y="990600"/>
              <a:ext cx="8974137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048000" y="3429000"/>
              <a:ext cx="1219200" cy="1066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NỒNG ĐỘ O</a:t>
              </a:r>
              <a:r>
                <a:rPr lang="en-US" b="1" baseline="-25000" dirty="0">
                  <a:solidFill>
                    <a:srgbClr val="0000FF"/>
                  </a:solidFill>
                </a:rPr>
                <a:t>2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65" y="237807"/>
            <a:ext cx="9826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CÁC NHÂN TỐ ẢNH HƯỞNG ĐẾN HÔ HẤP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410336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71393"/>
              </p:ext>
            </p:extLst>
          </p:nvPr>
        </p:nvGraphicFramePr>
        <p:xfrm>
          <a:off x="1001496" y="2491097"/>
          <a:ext cx="10136448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PHIẾU</a:t>
                      </a:r>
                      <a:r>
                        <a:rPr lang="en-US" sz="2800" b="1" baseline="0" dirty="0"/>
                        <a:t> HỌC TẬP SỐ 3</a:t>
                      </a:r>
                    </a:p>
                    <a:p>
                      <a:pPr algn="ctr"/>
                      <a:r>
                        <a:rPr lang="en-US" sz="2800" b="1" baseline="0" dirty="0"/>
                        <a:t>CÁC NHÂN TỐ ẢNH HƯỞNG ĐẾN HÔ HẤP Ở THỰC VẬT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Các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yếu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Mức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độ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ảnh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hưởng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1. </a:t>
                      </a:r>
                      <a:r>
                        <a:rPr lang="en-US" sz="2800" dirty="0" err="1"/>
                        <a:t>Hàm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lượng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nước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2. </a:t>
                      </a:r>
                      <a:r>
                        <a:rPr lang="en-US" sz="2800" dirty="0" err="1"/>
                        <a:t>Nồng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r>
                        <a:rPr lang="en-US" sz="2800" baseline="0" dirty="0"/>
                        <a:t> O</a:t>
                      </a:r>
                      <a:r>
                        <a:rPr lang="en-US" sz="2800" baseline="-25000" dirty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3. </a:t>
                      </a:r>
                      <a:r>
                        <a:rPr lang="en-US" sz="2800" dirty="0" err="1"/>
                        <a:t>Nồng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r>
                        <a:rPr lang="en-US" sz="2800" baseline="0" dirty="0"/>
                        <a:t> CO</a:t>
                      </a:r>
                      <a:r>
                        <a:rPr lang="en-US" sz="2800" baseline="-25000" dirty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r>
                        <a:rPr lang="en-US" sz="2800" dirty="0"/>
                        <a:t>4. </a:t>
                      </a:r>
                      <a:r>
                        <a:rPr lang="en-US" sz="2800" dirty="0" err="1"/>
                        <a:t>Nhiệt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độ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CÁC NHÂN TỐ ẢNH HƯỞNG ĐẾN HÔ HẤP Ở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III SGK/42,43,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8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18274"/>
              </p:ext>
            </p:extLst>
          </p:nvPr>
        </p:nvGraphicFramePr>
        <p:xfrm>
          <a:off x="202364" y="69211"/>
          <a:ext cx="11767964" cy="679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PHIẾU</a:t>
                      </a:r>
                      <a:r>
                        <a:rPr lang="en-US" sz="2400" b="1" baseline="0" dirty="0">
                          <a:latin typeface="+mn-lt"/>
                        </a:rPr>
                        <a:t> HỌC TẬP SỐ 3</a:t>
                      </a:r>
                    </a:p>
                    <a:p>
                      <a:pPr algn="ctr"/>
                      <a:r>
                        <a:rPr lang="en-US" sz="24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n-lt"/>
                        </a:rPr>
                        <a:t>Các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yếu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tố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+mn-lt"/>
                        </a:rPr>
                        <a:t>Mức</a:t>
                      </a:r>
                      <a:r>
                        <a:rPr lang="en-US" sz="2400" b="1" dirty="0"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</a:rPr>
                        <a:t>độ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ảnh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hưởng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3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1. </a:t>
                      </a:r>
                      <a:r>
                        <a:rPr lang="en-US" sz="2400" dirty="0" err="1">
                          <a:latin typeface="+mn-lt"/>
                        </a:rPr>
                        <a:t>Hàm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lượng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nước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môi trường và nguyên liệu của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Ảnh hưởng đến hoạt động của các enzyme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4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2. </a:t>
                      </a:r>
                      <a:r>
                        <a:rPr lang="en-US" sz="2400" dirty="0" err="1">
                          <a:latin typeface="+mn-lt"/>
                        </a:rPr>
                        <a:t>Nồng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r>
                        <a:rPr lang="en-US" sz="2400" baseline="0" dirty="0">
                          <a:latin typeface="+mn-lt"/>
                        </a:rPr>
                        <a:t> O</a:t>
                      </a:r>
                      <a:r>
                        <a:rPr lang="en-US" sz="2400" baseline="-25000" dirty="0">
                          <a:latin typeface="+mn-lt"/>
                        </a:rPr>
                        <a:t>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nguyên liệu của quá trình hô hấp, tham gia oxi hóa các chất hữu cơ.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chất nhận electron cuối cùng của chuỗi chuyền electron hô hấp hiếu</a:t>
                      </a:r>
                      <a:r>
                        <a:rPr lang="pt-BR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khí</a:t>
                      </a: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Nồng độ giảm xuống dưới 5% thì cường độ hô hấp giảm và cây chuyển sang phân giải kị khí.</a:t>
                      </a:r>
                      <a:r>
                        <a:rPr lang="pt-B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34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3. </a:t>
                      </a:r>
                      <a:r>
                        <a:rPr lang="en-US" sz="2400" dirty="0" err="1">
                          <a:latin typeface="+mn-lt"/>
                        </a:rPr>
                        <a:t>Nồng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r>
                        <a:rPr lang="en-US" sz="2400" baseline="0" dirty="0">
                          <a:latin typeface="+mn-lt"/>
                        </a:rPr>
                        <a:t> CO</a:t>
                      </a:r>
                      <a:r>
                        <a:rPr lang="en-US" sz="2400" baseline="-25000" dirty="0">
                          <a:latin typeface="+mn-lt"/>
                        </a:rPr>
                        <a:t>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Là sản phẩm tạo thành trong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Nồng độ thuận lợi cho hô hấp là 0,03%.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nồng độ trong không</a:t>
                      </a:r>
                      <a:r>
                        <a:rPr lang="pt-BR" sz="2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khí </a:t>
                      </a:r>
                      <a:r>
                        <a:rPr lang="pt-BR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 cao sẽ gây ức chế quá trình hô hấp.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4. </a:t>
                      </a:r>
                      <a:r>
                        <a:rPr lang="en-US" sz="2400" dirty="0" err="1">
                          <a:latin typeface="+mn-lt"/>
                        </a:rPr>
                        <a:t>Nhiệt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độ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latin typeface="+mn-lt"/>
                        </a:rPr>
                        <a:t>- </a:t>
                      </a:r>
                      <a:r>
                        <a:rPr lang="en-US" sz="240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hô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hấp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thông</a:t>
                      </a:r>
                      <a:r>
                        <a:rPr lang="en-US" sz="2400" baseline="0" dirty="0">
                          <a:latin typeface="+mn-lt"/>
                        </a:rPr>
                        <a:t> qua </a:t>
                      </a:r>
                      <a:r>
                        <a:rPr lang="en-US" sz="2400" baseline="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hoạt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tính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của</a:t>
                      </a:r>
                      <a:r>
                        <a:rPr lang="en-US" sz="2400" baseline="0" dirty="0">
                          <a:latin typeface="+mn-lt"/>
                        </a:rPr>
                        <a:t> enzyme.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>
                          <a:latin typeface="+mn-lt"/>
                        </a:rPr>
                        <a:t>- </a:t>
                      </a:r>
                      <a:r>
                        <a:rPr lang="en-US" sz="2400" baseline="0" dirty="0" err="1">
                          <a:latin typeface="+mn-lt"/>
                        </a:rPr>
                        <a:t>Ảnh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hưởng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đến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cường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dộ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hô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hấp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tuỳ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thuộc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vào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từng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loài</a:t>
                      </a:r>
                      <a:r>
                        <a:rPr lang="en-US" sz="2400" baseline="0" dirty="0"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latin typeface="+mn-lt"/>
                        </a:rPr>
                        <a:t>từng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vùng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sinh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thái</a:t>
                      </a:r>
                      <a:r>
                        <a:rPr lang="en-US" sz="2400" baseline="0" dirty="0">
                          <a:latin typeface="+mn-lt"/>
                        </a:rPr>
                        <a:t>, </a:t>
                      </a:r>
                      <a:r>
                        <a:rPr lang="en-US" sz="2400" baseline="0" dirty="0" err="1">
                          <a:latin typeface="+mn-lt"/>
                        </a:rPr>
                        <a:t>thời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kì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sinh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baseline="0" dirty="0" err="1">
                          <a:latin typeface="+mn-lt"/>
                        </a:rPr>
                        <a:t>trưởng</a:t>
                      </a:r>
                      <a:r>
                        <a:rPr lang="en-US" sz="2400" baseline="0" dirty="0">
                          <a:latin typeface="+mn-lt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97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" y="227856"/>
            <a:ext cx="10058400" cy="594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8087" y="6169613"/>
            <a:ext cx="8877042" cy="4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11006051" y="565264"/>
            <a:ext cx="1014153" cy="1147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Quay </a:t>
            </a:r>
            <a:r>
              <a:rPr lang="en-US" dirty="0" err="1">
                <a:solidFill>
                  <a:schemeClr val="tx1"/>
                </a:solidFill>
              </a:rPr>
              <a:t>lại</a:t>
            </a:r>
            <a:r>
              <a:rPr lang="en-US" dirty="0">
                <a:solidFill>
                  <a:schemeClr val="tx1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9947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26" y="276619"/>
            <a:ext cx="8282167" cy="64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573789" y="465513"/>
            <a:ext cx="1047404" cy="1147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Quay </a:t>
            </a:r>
            <a:r>
              <a:rPr lang="en-US" dirty="0" err="1"/>
              <a:t>lại</a:t>
            </a:r>
            <a:r>
              <a:rPr lang="en-US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15696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509C302-8230-D496-8061-DC7F280A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13" y="0"/>
            <a:ext cx="11425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IV. ỨNG DỤNG CỦA HÔ HẤP Ở THỰC VẬT VÀO THỰC TIỄN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41F36-75E7-0075-6E25-2F326738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576149"/>
            <a:ext cx="4803494" cy="3021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16D8A-F54E-DDBB-9D37-A095FD02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500" y="492124"/>
            <a:ext cx="5265746" cy="328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95094-7F57-5289-A8C1-5C3FB221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3" y="3682080"/>
            <a:ext cx="4640905" cy="3453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50361-0627-735C-E51B-841F2B102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500" y="3891630"/>
            <a:ext cx="5265746" cy="29663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7EDF647-600B-9DEF-AC61-46B20B6918C3}"/>
              </a:ext>
            </a:extLst>
          </p:cNvPr>
          <p:cNvSpPr/>
          <p:nvPr/>
        </p:nvSpPr>
        <p:spPr>
          <a:xfrm>
            <a:off x="4919241" y="2815899"/>
            <a:ext cx="1998259" cy="2357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THỰC PHẨM</a:t>
            </a:r>
          </a:p>
        </p:txBody>
      </p:sp>
    </p:spTree>
    <p:extLst>
      <p:ext uri="{BB962C8B-B14F-4D97-AF65-F5344CB8AC3E}">
        <p14:creationId xmlns:p14="http://schemas.microsoft.com/office/powerpoint/2010/main" val="14028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68508"/>
              </p:ext>
            </p:extLst>
          </p:nvPr>
        </p:nvGraphicFramePr>
        <p:xfrm>
          <a:off x="126004" y="2080900"/>
          <a:ext cx="11939992" cy="452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PHIẾU</a:t>
                      </a:r>
                      <a:r>
                        <a:rPr lang="en-US" sz="2800" b="1" baseline="0" dirty="0"/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/>
                        <a:t>CÁC NHÂN TỐ ẢNH HƯỞNG ĐẾN HÔ HẤP Ở THỰC VẬT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 của việc bảo quản nông sản. Tại sao phải dựa vào hô hấp để bảo quản nông sản tốt.</a:t>
                      </a:r>
                      <a:endParaRPr lang="x-none" sz="24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2. Hô hấp ảnh hưởng như thế nào đến việc bảo quản nông sản?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3. Các biện pháp bảo quản nông sản. 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Cơ sở khoa học của  một số biện pháp canh tác nhằm 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 đẩy quá trình sinh trưởng, phát triển, nâng cao năng suất cây trồng.</a:t>
                      </a:r>
                      <a:endParaRPr lang="x-none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IV. ỨNG DỤNG CỦA HÔ HẤP VÀO THỰC TIỄN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238298" y="523886"/>
            <a:ext cx="114059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Yêu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cầu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Nghiên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cứu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IV SGK/44,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luận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theo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4. </a:t>
            </a:r>
            <a:r>
              <a:rPr lang="en-US" sz="2800" b="1" kern="0" dirty="0">
                <a:solidFill>
                  <a:srgbClr val="002060"/>
                </a:solidFill>
                <a:ea typeface="Calibri" panose="020F0502020204030204" pitchFamily="34" charset="0"/>
              </a:rPr>
              <a:t>ứng dụng của hô hấp ở thực vật vào thực tiễn 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10 </a:t>
            </a:r>
            <a:r>
              <a:rPr lang="en-US" sz="28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en-US" sz="28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D881E-75DC-BC0D-CC28-84C96F88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C0BA9-B45E-ECB0-25B7-7A9726A9A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33288"/>
              </p:ext>
            </p:extLst>
          </p:nvPr>
        </p:nvGraphicFramePr>
        <p:xfrm>
          <a:off x="126004" y="136525"/>
          <a:ext cx="11939992" cy="611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4775">
                  <a:extLst>
                    <a:ext uri="{9D8B030D-6E8A-4147-A177-3AD203B41FA5}">
                      <a16:colId xmlns:a16="http://schemas.microsoft.com/office/drawing/2014/main" val="2561927897"/>
                    </a:ext>
                  </a:extLst>
                </a:gridCol>
                <a:gridCol w="8025217">
                  <a:extLst>
                    <a:ext uri="{9D8B030D-6E8A-4147-A177-3AD203B41FA5}">
                      <a16:colId xmlns:a16="http://schemas.microsoft.com/office/drawing/2014/main" val="173837566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36595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Mục tiêu của việc bảo quản nông sản. Tại sao phải dựa vào hô hấp để bảo quản nông sản tốt.</a:t>
                      </a:r>
                      <a:endParaRPr lang="x-none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Giảm thiểu sự phân giải các chất hữu cơ trong nông phẩm, đảm bảo chất lượng nông phẩm.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Vì quá trình hô hấp là quá trình chủ yếu làm phân giải chất hữu cơ.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86736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2. Hô hấp ảnh hưởng như thế nào đến việc bảo quản nông sản?</a:t>
                      </a:r>
                      <a:endParaRPr lang="x-none" sz="28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Vì hô hấp càng mạnh thì tốc độ phân giải chất hữu cơ càng mạng, nông sản càng nhanh tiêu hao chất dinh dưỡng =&gt; giảm sút chất lượng và khối lượng nông phẩm bảo quản.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7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20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6396" y="6339724"/>
            <a:ext cx="2743200" cy="365125"/>
          </a:xfrm>
        </p:spPr>
        <p:txBody>
          <a:bodyPr/>
          <a:lstStyle/>
          <a:p>
            <a:pPr algn="ctr"/>
            <a:fld id="{6C055C77-DFBF-4685-9AB2-08D6CAD07DA6}" type="slidenum">
              <a:rPr lang="en-US" sz="1800" smtClean="0"/>
              <a:pPr algn="ctr"/>
              <a:t>2</a:t>
            </a:fld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BEFC75-C8B2-40D6-FE05-A15151C7F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93302"/>
              </p:ext>
            </p:extLst>
          </p:nvPr>
        </p:nvGraphicFramePr>
        <p:xfrm>
          <a:off x="351065" y="616929"/>
          <a:ext cx="11652512" cy="582277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883780">
                  <a:extLst>
                    <a:ext uri="{9D8B030D-6E8A-4147-A177-3AD203B41FA5}">
                      <a16:colId xmlns:a16="http://schemas.microsoft.com/office/drawing/2014/main" val="3586179444"/>
                    </a:ext>
                  </a:extLst>
                </a:gridCol>
                <a:gridCol w="3883780">
                  <a:extLst>
                    <a:ext uri="{9D8B030D-6E8A-4147-A177-3AD203B41FA5}">
                      <a16:colId xmlns:a16="http://schemas.microsoft.com/office/drawing/2014/main" val="3129267461"/>
                    </a:ext>
                  </a:extLst>
                </a:gridCol>
                <a:gridCol w="3884952">
                  <a:extLst>
                    <a:ext uri="{9D8B030D-6E8A-4147-A177-3AD203B41FA5}">
                      <a16:colId xmlns:a16="http://schemas.microsoft.com/office/drawing/2014/main" val="1628674079"/>
                    </a:ext>
                  </a:extLst>
                </a:gridCol>
              </a:tblGrid>
              <a:tr h="2852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BẢNG HỌC TẬP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K,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0" baseline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3200" b="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1709"/>
                  </a:ext>
                </a:extLst>
              </a:tr>
              <a:tr h="882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 (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 (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84250" algn="l"/>
                        </a:tabLs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L (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mới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học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</a:rPr>
                        <a:t>được</a:t>
                      </a:r>
                      <a:r>
                        <a:rPr lang="en-US" sz="3200" b="0" dirty="0">
                          <a:effectLst/>
                          <a:latin typeface="+mn-lt"/>
                        </a:rPr>
                        <a:t>)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046773"/>
                  </a:ext>
                </a:extLst>
              </a:tr>
              <a:tr h="17658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en-GB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GB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  <a:tabLst>
                          <a:tab pos="984250" algn="l"/>
                        </a:tabLst>
                      </a:pP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…...........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  <a:tabLst>
                          <a:tab pos="984250" algn="l"/>
                        </a:tabLs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63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4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D881E-75DC-BC0D-CC28-84C96F88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C0BA9-B45E-ECB0-25B7-7A9726A9A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21925"/>
              </p:ext>
            </p:extLst>
          </p:nvPr>
        </p:nvGraphicFramePr>
        <p:xfrm>
          <a:off x="126004" y="91440"/>
          <a:ext cx="11939992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025">
                  <a:extLst>
                    <a:ext uri="{9D8B030D-6E8A-4147-A177-3AD203B41FA5}">
                      <a16:colId xmlns:a16="http://schemas.microsoft.com/office/drawing/2014/main" val="2561927897"/>
                    </a:ext>
                  </a:extLst>
                </a:gridCol>
                <a:gridCol w="8310967">
                  <a:extLst>
                    <a:ext uri="{9D8B030D-6E8A-4147-A177-3AD203B41FA5}">
                      <a16:colId xmlns:a16="http://schemas.microsoft.com/office/drawing/2014/main" val="173837566"/>
                    </a:ext>
                  </a:extLst>
                </a:gridCol>
              </a:tblGrid>
              <a:tr h="87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PHIẾU</a:t>
                      </a:r>
                      <a:r>
                        <a:rPr lang="en-US" sz="2800" b="1" baseline="0" dirty="0">
                          <a:latin typeface="+mn-lt"/>
                        </a:rPr>
                        <a:t> HỌC TẬP SỐ 4</a:t>
                      </a:r>
                    </a:p>
                    <a:p>
                      <a:pPr algn="ctr"/>
                      <a:r>
                        <a:rPr lang="en-US" sz="2800" b="1" baseline="0" dirty="0">
                          <a:latin typeface="+mn-lt"/>
                        </a:rPr>
                        <a:t>CÁC NHÂN TỐ ẢNH HƯỞNG ĐẾN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36595"/>
                  </a:ext>
                </a:extLst>
              </a:tr>
              <a:tr h="960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3. Các biện pháp bảo quản nông sản. </a:t>
                      </a:r>
                      <a:endParaRPr lang="x-none" sz="2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lạnh =&gt; nhiệt độ lạnh ức chế hô hấp và diệt khuẩn hại nông sản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khô =&gt; giảm nước, giảm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trong điều kiện CO</a:t>
                      </a:r>
                      <a:r>
                        <a:rPr lang="en-US" sz="2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cao =&gt; ức chế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Bảo quản trong nồng độ O</a:t>
                      </a:r>
                      <a:r>
                        <a:rPr lang="en-US" sz="2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thấp =&gt; ức chế hô hấp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=&gt; Các biện pháp nhằm ức chế hô hấp, giảm phân giải nông sản để bảo quản được lâu.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86736"/>
                  </a:ext>
                </a:extLst>
              </a:tr>
              <a:tr h="48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vi-VN" sz="2600"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Cơ sở khoa học của  một số biện pháp canh tác nhằm </a:t>
                      </a:r>
                      <a:r>
                        <a:rPr lang="vi-VN" sz="2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 đẩy quá trình sinh trưởng, phát triển, nâng cao năng suất cây trồng.</a:t>
                      </a:r>
                      <a:endParaRPr lang="x-none" sz="2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khoẻ</a:t>
                      </a:r>
                      <a:endParaRPr lang="en-US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bừa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O2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139700" algn="just">
                        <a:tabLst/>
                      </a:pP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úng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7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8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B0175-B0EB-358E-4576-7AD56A32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9" y="0"/>
            <a:ext cx="5716491" cy="345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8F730-8338-35DA-D85D-E7D1ECFB36B9}"/>
              </a:ext>
            </a:extLst>
          </p:cNvPr>
          <p:cNvSpPr txBox="1"/>
          <p:nvPr/>
        </p:nvSpPr>
        <p:spPr>
          <a:xfrm>
            <a:off x="592238" y="4411137"/>
            <a:ext cx="11007524" cy="1791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98E54-1CF4-F66F-5B38-6824A905E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99544" cy="3452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0F59D3-36FB-37E0-177B-5D2EBDB41DA0}"/>
              </a:ext>
            </a:extLst>
          </p:cNvPr>
          <p:cNvSpPr txBox="1"/>
          <p:nvPr/>
        </p:nvSpPr>
        <p:spPr>
          <a:xfrm>
            <a:off x="1597306" y="3440575"/>
            <a:ext cx="24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C4447-8217-D1E0-3493-C05D95D750CB}"/>
              </a:ext>
            </a:extLst>
          </p:cNvPr>
          <p:cNvSpPr txBox="1"/>
          <p:nvPr/>
        </p:nvSpPr>
        <p:spPr>
          <a:xfrm>
            <a:off x="7733817" y="3441460"/>
            <a:ext cx="24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7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MỐI QUAN HỆ GIỮA HÔ HẤP VÀ QUANG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vi-VN">
                <a:latin typeface="+mn-lt"/>
              </a:rPr>
              <a:t>Quan sát hình 6.3/45 để phân tích mối quan hệ giữa 2 quá trình hô hấp và quang hợp ở cây </a:t>
            </a:r>
            <a:endParaRPr lang="x-none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956AA-60D2-D932-C51B-9CB6D221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67786"/>
            <a:ext cx="6215107" cy="458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BDAC4-2BAC-7E7C-A397-8B93F46CB791}"/>
              </a:ext>
            </a:extLst>
          </p:cNvPr>
          <p:cNvSpPr txBox="1"/>
          <p:nvPr/>
        </p:nvSpPr>
        <p:spPr>
          <a:xfrm>
            <a:off x="6015133" y="1774531"/>
            <a:ext cx="6103620" cy="508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Hô hấp và quang hợp là 2 quá trình phụ thuộc lẫn nhau: ……………………... .………………………………………….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quá trình ảnh hưởng đến lượng chất hữu cơ: ………………………………….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….……………………………………….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…………………………………………..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2274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MỐI QUAN HỆ GIỮA HÔ HẤP VÀ QUANG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312165" y="730364"/>
            <a:ext cx="11405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vi-VN">
                <a:latin typeface="+mn-lt"/>
              </a:rPr>
              <a:t>Quan sát hình 6.3/45 để phân tích mối quan hệ giữa 2 quá trình hô hấp và quang hợp ở cây </a:t>
            </a:r>
            <a:endParaRPr lang="x-none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956AA-60D2-D932-C51B-9CB6D221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67786"/>
            <a:ext cx="6215107" cy="4588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BDAC4-2BAC-7E7C-A397-8B93F46CB791}"/>
              </a:ext>
            </a:extLst>
          </p:cNvPr>
          <p:cNvSpPr txBox="1"/>
          <p:nvPr/>
        </p:nvSpPr>
        <p:spPr>
          <a:xfrm>
            <a:off x="6015133" y="1774531"/>
            <a:ext cx="6103620" cy="358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indent="-14288" algn="just">
              <a:lnSpc>
                <a:spcPct val="130000"/>
              </a:lnSpc>
              <a:spcAft>
                <a:spcPts val="1000"/>
              </a:spcAft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Hô hấp và quang hợp là 2 quá trình phụ thuộc lẫn nhau: </a:t>
            </a:r>
            <a:r>
              <a:rPr lang="en-US" sz="280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sản phẩm của quang hợp là nguyên liệu cho hô hấp và ngược lại.</a:t>
            </a:r>
            <a:endParaRPr lang="x-none" sz="2800">
              <a:solidFill>
                <a:srgbClr val="FF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4288" indent="-14288" algn="just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0957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quá trình ảnh hưởng đến lượng chất hữu cơ: </a:t>
            </a:r>
            <a:endParaRPr lang="x-none" sz="28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D8A83-87C0-6D78-6621-BBB37FCC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7" y="396991"/>
            <a:ext cx="11767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III. 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574044" y="2250283"/>
            <a:ext cx="114059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kern="0" dirty="0">
                <a:solidFill>
                  <a:srgbClr val="002060"/>
                </a:solidFill>
              </a:rPr>
              <a:t>Yêu cầu </a:t>
            </a:r>
            <a:r>
              <a:rPr lang="vi-VN" sz="2800" b="1" kern="0" dirty="0">
                <a:solidFill>
                  <a:srgbClr val="002060"/>
                </a:solidFill>
              </a:rPr>
              <a:t>c</a:t>
            </a:r>
            <a:r>
              <a:rPr lang="vi-VN" sz="2800" b="1" kern="0">
                <a:solidFill>
                  <a:srgbClr val="002060"/>
                </a:solidFill>
              </a:rPr>
              <a:t>ác nhóm lần lượt xung phong chọn ô hàng ngang để giải ô chữ, nhóm nào tìm ra nhiều từ khóa hàng trước sẽ dành chiến thắng.</a:t>
            </a:r>
            <a:endParaRPr lang="x-none" sz="2800" b="1" ker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2800" b="1" kern="0" dirty="0">
                <a:solidFill>
                  <a:srgbClr val="002060"/>
                </a:solidFill>
              </a:rPr>
              <a:t>Nội dung ô chữ là các khái niệm đã được học trong bài Hô hấp ở thực vật</a:t>
            </a:r>
            <a:endParaRPr lang="en-US" sz="28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A87B5F-7536-4242-8CD3-298BD30B9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7868"/>
              </p:ext>
            </p:extLst>
          </p:nvPr>
        </p:nvGraphicFramePr>
        <p:xfrm>
          <a:off x="3403906" y="1194809"/>
          <a:ext cx="4320001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43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178177970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AC4D60-5BD0-AF4C-A518-411FB1326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71291"/>
              </p:ext>
            </p:extLst>
          </p:nvPr>
        </p:nvGraphicFramePr>
        <p:xfrm>
          <a:off x="1107145" y="5372262"/>
          <a:ext cx="689535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13">
                  <a:extLst>
                    <a:ext uri="{9D8B030D-6E8A-4147-A177-3AD203B41FA5}">
                      <a16:colId xmlns:a16="http://schemas.microsoft.com/office/drawing/2014/main" val="249675246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4049709634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3355987278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95200112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2068527730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520706800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542887734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6583874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0CD7A93-B935-0A4F-A18B-4D67A2E74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54490"/>
              </p:ext>
            </p:extLst>
          </p:nvPr>
        </p:nvGraphicFramePr>
        <p:xfrm>
          <a:off x="1208765" y="2050578"/>
          <a:ext cx="28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C0ED2A3-2BD7-7940-9064-465658F35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34477"/>
              </p:ext>
            </p:extLst>
          </p:nvPr>
        </p:nvGraphicFramePr>
        <p:xfrm>
          <a:off x="3398347" y="405139"/>
          <a:ext cx="308558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51896122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17926A8-0DDD-B24F-AC46-32552D87F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48656"/>
              </p:ext>
            </p:extLst>
          </p:nvPr>
        </p:nvGraphicFramePr>
        <p:xfrm>
          <a:off x="2663229" y="2867759"/>
          <a:ext cx="64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89930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7867255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4417766-82B7-224D-98DC-833F35C03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81950"/>
              </p:ext>
            </p:extLst>
          </p:nvPr>
        </p:nvGraphicFramePr>
        <p:xfrm>
          <a:off x="949977" y="3701628"/>
          <a:ext cx="8021624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48">
                  <a:extLst>
                    <a:ext uri="{9D8B030D-6E8A-4147-A177-3AD203B41FA5}">
                      <a16:colId xmlns:a16="http://schemas.microsoft.com/office/drawing/2014/main" val="2913218549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079909958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2668477215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685962304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442980971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2974718553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358394218"/>
                    </a:ext>
                  </a:extLst>
                </a:gridCol>
                <a:gridCol w="617048">
                  <a:extLst>
                    <a:ext uri="{9D8B030D-6E8A-4147-A177-3AD203B41FA5}">
                      <a16:colId xmlns:a16="http://schemas.microsoft.com/office/drawing/2014/main" val="2732474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kern="1200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95A7368-FAB4-7A4B-A5DA-2BA282F95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775164"/>
              </p:ext>
            </p:extLst>
          </p:nvPr>
        </p:nvGraphicFramePr>
        <p:xfrm>
          <a:off x="3396185" y="4510160"/>
          <a:ext cx="36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cap="none" spc="50" dirty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sp>
        <p:nvSpPr>
          <p:cNvPr id="11" name="Heptagon 10">
            <a:extLst>
              <a:ext uri="{FF2B5EF4-FFF2-40B4-BE49-F238E27FC236}">
                <a16:creationId xmlns:a16="http://schemas.microsoft.com/office/drawing/2014/main" id="{0D69E311-9D07-3A40-8140-91BCBE711DCE}"/>
              </a:ext>
            </a:extLst>
          </p:cNvPr>
          <p:cNvSpPr/>
          <p:nvPr/>
        </p:nvSpPr>
        <p:spPr>
          <a:xfrm>
            <a:off x="168195" y="348485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5ECCF-728E-0248-9DBE-4597CFDDC725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(5 chữ) Đây là điều kiện xảy ra con đường hô hấp tạo các sản phẩm: ethanol, lactate,..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F0884039-345D-1346-B668-EDC8AE9EDE91}"/>
              </a:ext>
            </a:extLst>
          </p:cNvPr>
          <p:cNvSpPr/>
          <p:nvPr/>
        </p:nvSpPr>
        <p:spPr>
          <a:xfrm>
            <a:off x="156184" y="1312175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17D995B-C1F9-9A4B-9B46-54BE43540643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(7 chữ cái) Đây là sản phẩm của quá trình lên men rượu?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C56C74FA-4D5C-AA41-AFC2-93C8A1637C8F}"/>
              </a:ext>
            </a:extLst>
          </p:cNvPr>
          <p:cNvSpPr/>
          <p:nvPr/>
        </p:nvSpPr>
        <p:spPr>
          <a:xfrm>
            <a:off x="156184" y="2172213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F3758B7-5315-1A4A-AF49-A8479EE8DC80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(4 chữ cái) Đây là một sản phẩm của quá trình đường phân có tính khử mạnh?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2B0012E9-4ECE-2943-8367-93137B310454}"/>
              </a:ext>
            </a:extLst>
          </p:cNvPr>
          <p:cNvSpPr/>
          <p:nvPr/>
        </p:nvSpPr>
        <p:spPr>
          <a:xfrm>
            <a:off x="156184" y="2920476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F07B553-1B18-834D-B098-2141753668EB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(9 chữ cái) Đây là giai đoạn đầu của quá trình hô hấp ở thực vật?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eptagon 49">
            <a:extLst>
              <a:ext uri="{FF2B5EF4-FFF2-40B4-BE49-F238E27FC236}">
                <a16:creationId xmlns:a16="http://schemas.microsoft.com/office/drawing/2014/main" id="{7A1F02A4-F538-AD43-A6EF-D4F1FBCD9400}"/>
              </a:ext>
            </a:extLst>
          </p:cNvPr>
          <p:cNvSpPr/>
          <p:nvPr/>
        </p:nvSpPr>
        <p:spPr>
          <a:xfrm>
            <a:off x="156184" y="3780514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48B52A2-2F87-F44E-A713-4E2178DC30A0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(13 chữ cái) Đây là quá trình để tạo ra năng lượng ATP?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Heptagon 51">
            <a:extLst>
              <a:ext uri="{FF2B5EF4-FFF2-40B4-BE49-F238E27FC236}">
                <a16:creationId xmlns:a16="http://schemas.microsoft.com/office/drawing/2014/main" id="{43DAB8BC-0090-B84C-8989-6D7B6CFDED62}"/>
              </a:ext>
            </a:extLst>
          </p:cNvPr>
          <p:cNvSpPr/>
          <p:nvPr/>
        </p:nvSpPr>
        <p:spPr>
          <a:xfrm>
            <a:off x="156184" y="4583400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54C4212-3D23-694C-A3DC-B6EAF3EB4F8A}"/>
              </a:ext>
            </a:extLst>
          </p:cNvPr>
          <p:cNvSpPr/>
          <p:nvPr/>
        </p:nvSpPr>
        <p:spPr>
          <a:xfrm>
            <a:off x="9155814" y="497642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(5 chữ cái) Đây là bào quan thực hiện hô hấp ở tế bào?</a:t>
            </a:r>
            <a:r>
              <a:rPr lang="x-none" sz="3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eptagon 53">
            <a:extLst>
              <a:ext uri="{FF2B5EF4-FFF2-40B4-BE49-F238E27FC236}">
                <a16:creationId xmlns:a16="http://schemas.microsoft.com/office/drawing/2014/main" id="{75C243C6-A5E6-9C41-BB22-2B74EA24193B}"/>
              </a:ext>
            </a:extLst>
          </p:cNvPr>
          <p:cNvSpPr/>
          <p:nvPr/>
        </p:nvSpPr>
        <p:spPr>
          <a:xfrm>
            <a:off x="168195" y="5344476"/>
            <a:ext cx="720000" cy="590558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3F6D228-4297-3441-934E-EAF1E903BFDC}"/>
              </a:ext>
            </a:extLst>
          </p:cNvPr>
          <p:cNvSpPr/>
          <p:nvPr/>
        </p:nvSpPr>
        <p:spPr>
          <a:xfrm>
            <a:off x="9153134" y="497641"/>
            <a:ext cx="2880001" cy="583719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(12 </a:t>
            </a:r>
            <a:r>
              <a:rPr lang="en-US" sz="3200" b="1" dirty="0" err="1"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cs typeface="Times New Roman" panose="02020603050405020304" pitchFamily="18" charset="0"/>
              </a:rPr>
              <a:t>?</a:t>
            </a:r>
            <a:r>
              <a:rPr lang="x-none" sz="3200" b="1" dirty="0">
                <a:effectLst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4">
            <a:extLst>
              <a:ext uri="{FF2B5EF4-FFF2-40B4-BE49-F238E27FC236}">
                <a16:creationId xmlns:a16="http://schemas.microsoft.com/office/drawing/2014/main" id="{8DB46609-A078-8047-8FDB-5C715421E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21636"/>
              </p:ext>
            </p:extLst>
          </p:nvPr>
        </p:nvGraphicFramePr>
        <p:xfrm>
          <a:off x="3415917" y="1194809"/>
          <a:ext cx="4320001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43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617143">
                  <a:extLst>
                    <a:ext uri="{9D8B030D-6E8A-4147-A177-3AD203B41FA5}">
                      <a16:colId xmlns:a16="http://schemas.microsoft.com/office/drawing/2014/main" val="913621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A9A44A7-C78F-4C4F-B5AF-6B73E5151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66222"/>
              </p:ext>
            </p:extLst>
          </p:nvPr>
        </p:nvGraphicFramePr>
        <p:xfrm>
          <a:off x="1107145" y="5349871"/>
          <a:ext cx="689535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13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2811931178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384055012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3198166143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736583441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248149626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82770091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2202053325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2036611059"/>
                    </a:ext>
                  </a:extLst>
                </a:gridCol>
                <a:gridCol w="574613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DF23C32-DDE0-984D-B6CA-D059ECF37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446240"/>
              </p:ext>
            </p:extLst>
          </p:nvPr>
        </p:nvGraphicFramePr>
        <p:xfrm>
          <a:off x="1220776" y="2025894"/>
          <a:ext cx="28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943CFDC0-B08F-584D-B1A6-0016FD2DF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081352"/>
              </p:ext>
            </p:extLst>
          </p:nvPr>
        </p:nvGraphicFramePr>
        <p:xfrm>
          <a:off x="3398347" y="382748"/>
          <a:ext cx="308558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617116">
                  <a:extLst>
                    <a:ext uri="{9D8B030D-6E8A-4147-A177-3AD203B41FA5}">
                      <a16:colId xmlns:a16="http://schemas.microsoft.com/office/drawing/2014/main" val="99915366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1" name="Table 4">
            <a:extLst>
              <a:ext uri="{FF2B5EF4-FFF2-40B4-BE49-F238E27FC236}">
                <a16:creationId xmlns:a16="http://schemas.microsoft.com/office/drawing/2014/main" id="{CB4D3DBA-C76E-4947-B65B-B39233524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21217"/>
              </p:ext>
            </p:extLst>
          </p:nvPr>
        </p:nvGraphicFramePr>
        <p:xfrm>
          <a:off x="2648765" y="2865280"/>
          <a:ext cx="648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89930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7867255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2" name="Table 4">
            <a:extLst>
              <a:ext uri="{FF2B5EF4-FFF2-40B4-BE49-F238E27FC236}">
                <a16:creationId xmlns:a16="http://schemas.microsoft.com/office/drawing/2014/main" id="{45FB3CEB-F48F-F14E-ADF5-82C2A7407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42388"/>
              </p:ext>
            </p:extLst>
          </p:nvPr>
        </p:nvGraphicFramePr>
        <p:xfrm>
          <a:off x="3403906" y="4523157"/>
          <a:ext cx="3600000" cy="68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</a:tblGrid>
              <a:tr h="685592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  <p:graphicFrame>
        <p:nvGraphicFramePr>
          <p:cNvPr id="63" name="Table 4">
            <a:extLst>
              <a:ext uri="{FF2B5EF4-FFF2-40B4-BE49-F238E27FC236}">
                <a16:creationId xmlns:a16="http://schemas.microsoft.com/office/drawing/2014/main" id="{B73B32B6-4B5E-F54F-AB72-BC8779D20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771254"/>
              </p:ext>
            </p:extLst>
          </p:nvPr>
        </p:nvGraphicFramePr>
        <p:xfrm>
          <a:off x="950146" y="3695458"/>
          <a:ext cx="8033636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72">
                  <a:extLst>
                    <a:ext uri="{9D8B030D-6E8A-4147-A177-3AD203B41FA5}">
                      <a16:colId xmlns:a16="http://schemas.microsoft.com/office/drawing/2014/main" val="144536319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3928095886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391341721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26667383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3790051424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94996862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618290509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884062567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60490752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245031577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279974451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1970440565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90731018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7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47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241C48-195B-C44B-2C60-398E19246C0A}"/>
              </a:ext>
            </a:extLst>
          </p:cNvPr>
          <p:cNvSpPr txBox="1"/>
          <p:nvPr/>
        </p:nvSpPr>
        <p:spPr>
          <a:xfrm>
            <a:off x="838478" y="1828802"/>
            <a:ext cx="10787605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nylon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4A3B3-D81A-9DCE-CDFB-C38C22564A3B}"/>
              </a:ext>
            </a:extLst>
          </p:cNvPr>
          <p:cNvSpPr txBox="1"/>
          <p:nvPr/>
        </p:nvSpPr>
        <p:spPr>
          <a:xfrm>
            <a:off x="4403812" y="52174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436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4B6AAB-E856-C8A2-90CC-A0BBD79704A3}"/>
              </a:ext>
            </a:extLst>
          </p:cNvPr>
          <p:cNvSpPr txBox="1"/>
          <p:nvPr/>
        </p:nvSpPr>
        <p:spPr>
          <a:xfrm>
            <a:off x="910542" y="1871824"/>
            <a:ext cx="103709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kern="0" dirty="0">
                <a:ea typeface="Calibri" panose="020F0502020204030204" pitchFamily="34" charset="0"/>
              </a:rPr>
              <a:t>-</a:t>
            </a:r>
            <a:r>
              <a:rPr lang="en-US" sz="3200" b="1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phương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pháp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nhiệt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chậm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quá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lý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trao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đổi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giúp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hữu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 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Nhiệt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ảnh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hưởng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đến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ứng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tế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bào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vi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biến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tính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loại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protein,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axit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nuclêic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…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chặn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phát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triển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vi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sinh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gây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hại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nông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1B9FD-2FD4-55C0-390A-C669A58EBE26}"/>
              </a:ext>
            </a:extLst>
          </p:cNvPr>
          <p:cNvSpPr txBox="1"/>
          <p:nvPr/>
        </p:nvSpPr>
        <p:spPr>
          <a:xfrm>
            <a:off x="765858" y="212189"/>
            <a:ext cx="1068343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chặn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85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511DFC-6B28-1129-627B-DEA67B6183BC}"/>
              </a:ext>
            </a:extLst>
          </p:cNvPr>
          <p:cNvSpPr txBox="1"/>
          <p:nvPr/>
        </p:nvSpPr>
        <p:spPr>
          <a:xfrm>
            <a:off x="1030149" y="336739"/>
            <a:ext cx="10567686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nylon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đục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9BD99-DD0E-824E-06A7-55ED8AE37763}"/>
              </a:ext>
            </a:extLst>
          </p:cNvPr>
          <p:cNvSpPr txBox="1"/>
          <p:nvPr/>
        </p:nvSpPr>
        <p:spPr>
          <a:xfrm>
            <a:off x="1130460" y="2149219"/>
            <a:ext cx="102358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kern="0" dirty="0">
                <a:ea typeface="Calibri" panose="020F0502020204030204" pitchFamily="34" charset="0"/>
              </a:rPr>
              <a:t>- 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Rau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là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loại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có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hàm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lượng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nước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cao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gian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không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dài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nên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thường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áp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dụng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biện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pháp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lạnh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 Rau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thường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được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để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trong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túi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nylon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có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đục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lỗ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để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mất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nước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không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làm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cho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héo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Đồng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giảm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tối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đa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sự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hô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hấp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rau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,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kéo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dài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gian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bảo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ea typeface="Calibri" panose="020F0502020204030204" pitchFamily="34" charset="0"/>
              </a:rPr>
              <a:t>quản</a:t>
            </a:r>
            <a:r>
              <a:rPr lang="en-US" sz="3200" kern="0" dirty="0"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DA355-3176-77D7-EECF-6FAE3B6454BF}"/>
              </a:ext>
            </a:extLst>
          </p:cNvPr>
          <p:cNvSpPr txBox="1"/>
          <p:nvPr/>
        </p:nvSpPr>
        <p:spPr>
          <a:xfrm>
            <a:off x="471195" y="5322443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 liệu được chia sẻ bởi Website VnTeach.Com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b="0" i="1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https://www.vnteach.com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tìm và tải các tài liệu ở đây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b="0" i="1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https://forms.gle/LzVNwfMpYB9qH4JU6</a:t>
            </a:r>
            <a:endParaRPr lang="en-US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3721-936D-F862-CF3D-A1B74265E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BÀI 6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HÔ HẤP Ở THỰC VẬT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051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844" y="399011"/>
            <a:ext cx="876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HÌNH THÀNH KIẾN THỨC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27150"/>
            <a:ext cx="5676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7E67E-7B64-2FF7-8D8A-81F78DF1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58" y="166447"/>
            <a:ext cx="10384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I. KHÁI QUÁT VỀ HÔ HẤP Ở THỰC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99B03-09CA-8545-3911-0E7503405218}"/>
              </a:ext>
            </a:extLst>
          </p:cNvPr>
          <p:cNvSpPr txBox="1"/>
          <p:nvPr/>
        </p:nvSpPr>
        <p:spPr>
          <a:xfrm>
            <a:off x="445168" y="879993"/>
            <a:ext cx="1140593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Yêu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cầu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Nghiên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cứu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mục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I SGK/41,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thảo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luận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theo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trong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bảng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câu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Quá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hô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hấp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thực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>
                <a:solidFill>
                  <a:srgbClr val="002060"/>
                </a:solidFill>
                <a:ea typeface="Calibri" panose="020F0502020204030204" pitchFamily="34" charset="0"/>
              </a:rPr>
              <a:t>9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900" b="1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en-US" sz="29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)</a:t>
            </a:r>
            <a:endParaRPr lang="en-US" sz="29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75085"/>
              </p:ext>
            </p:extLst>
          </p:nvPr>
        </p:nvGraphicFramePr>
        <p:xfrm>
          <a:off x="445168" y="2465340"/>
          <a:ext cx="11248895" cy="4101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BẢNG</a:t>
                      </a:r>
                      <a:r>
                        <a:rPr lang="en-US" sz="2800" b="1" baseline="0" dirty="0">
                          <a:latin typeface="+mn-lt"/>
                        </a:rPr>
                        <a:t> CÂU HỎI: QUÁ TRÌNH HÔ HẤP Ở THỰC VẬT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1. </a:t>
                      </a:r>
                      <a:r>
                        <a:rPr lang="en-US" sz="2800" b="1" baseline="0" dirty="0" err="1">
                          <a:latin typeface="+mn-lt"/>
                        </a:rPr>
                        <a:t>Nêu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khái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niệm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2. </a:t>
                      </a:r>
                      <a:r>
                        <a:rPr lang="en-US" sz="2800" b="1" baseline="0" dirty="0" err="1">
                          <a:latin typeface="+mn-lt"/>
                        </a:rPr>
                        <a:t>Nguyên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liệu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và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sản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phẩm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3. </a:t>
                      </a:r>
                      <a:r>
                        <a:rPr lang="en-US" sz="2800" b="1" baseline="0" dirty="0" err="1">
                          <a:latin typeface="+mn-lt"/>
                        </a:rPr>
                        <a:t>Viết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phương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tổng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quát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4. </a:t>
                      </a:r>
                      <a:r>
                        <a:rPr lang="en-US" sz="2800" b="1" baseline="0" dirty="0" err="1">
                          <a:latin typeface="+mn-lt"/>
                        </a:rPr>
                        <a:t>Bộ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phận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của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cây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xảy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quá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trình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43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latin typeface="+mn-lt"/>
                        </a:rPr>
                        <a:t>Câu</a:t>
                      </a:r>
                      <a:r>
                        <a:rPr lang="en-US" sz="2800" b="1" baseline="0" dirty="0">
                          <a:latin typeface="+mn-lt"/>
                        </a:rPr>
                        <a:t> 5. </a:t>
                      </a:r>
                      <a:r>
                        <a:rPr lang="en-US" sz="2800" b="1" baseline="0" dirty="0" err="1">
                          <a:latin typeface="+mn-lt"/>
                        </a:rPr>
                        <a:t>Vai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trò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B1D6E4-732C-98DB-7ACD-3F8092368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41276"/>
              </p:ext>
            </p:extLst>
          </p:nvPr>
        </p:nvGraphicFramePr>
        <p:xfrm>
          <a:off x="49876" y="584775"/>
          <a:ext cx="12062847" cy="7490467"/>
        </p:xfrm>
        <a:graphic>
          <a:graphicData uri="http://schemas.openxmlformats.org/drawingml/2006/table">
            <a:tbl>
              <a:tblPr firstRow="1" firstCol="1" bandRow="1"/>
              <a:tblGrid>
                <a:gridCol w="2576946">
                  <a:extLst>
                    <a:ext uri="{9D8B030D-6E8A-4147-A177-3AD203B41FA5}">
                      <a16:colId xmlns:a16="http://schemas.microsoft.com/office/drawing/2014/main" val="1973604896"/>
                    </a:ext>
                  </a:extLst>
                </a:gridCol>
                <a:gridCol w="9485901">
                  <a:extLst>
                    <a:ext uri="{9D8B030D-6E8A-4147-A177-3AD203B41FA5}">
                      <a16:colId xmlns:a16="http://schemas.microsoft.com/office/drawing/2014/main" val="1257158427"/>
                    </a:ext>
                  </a:extLst>
                </a:gridCol>
              </a:tblGrid>
              <a:tr h="1293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6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847272"/>
                  </a:ext>
                </a:extLst>
              </a:tr>
              <a:tr h="1363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kern="10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11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baseline="0" dirty="0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baseline="0" dirty="0" err="1">
                          <a:solidFill>
                            <a:srgbClr val="3A18B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kern="100" dirty="0">
                        <a:solidFill>
                          <a:srgbClr val="3A18B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99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4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1510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A00654-BBF4-B49D-56D5-7F4D4AFDE8D7}"/>
              </a:ext>
            </a:extLst>
          </p:cNvPr>
          <p:cNvSpPr txBox="1"/>
          <p:nvPr/>
        </p:nvSpPr>
        <p:spPr>
          <a:xfrm>
            <a:off x="1462092" y="57931"/>
            <a:ext cx="8520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BẢNG CÂU HỎI: QUÁ TRÌNH HÔ HẤP Ở THỰC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40B8A-173F-8C85-0E7F-901040999957}"/>
              </a:ext>
            </a:extLst>
          </p:cNvPr>
          <p:cNvSpPr txBox="1"/>
          <p:nvPr/>
        </p:nvSpPr>
        <p:spPr>
          <a:xfrm>
            <a:off x="2726577" y="769322"/>
            <a:ext cx="9382297" cy="1241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0" dirty="0" err="1">
                <a:effectLst/>
                <a:ea typeface="Calibri" panose="020F0502020204030204" pitchFamily="34" charset="0"/>
              </a:rPr>
              <a:t>Hô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hấp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ở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quá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trình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hữu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thành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chất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vô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cơ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đơn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giản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(CO­­</a:t>
            </a:r>
            <a:r>
              <a:rPr lang="en-US" sz="2400" kern="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H</a:t>
            </a:r>
            <a:r>
              <a:rPr lang="en-US" sz="2400" kern="0" baseline="-25000" dirty="0">
                <a:effectLst/>
                <a:ea typeface="Calibri" panose="020F0502020204030204" pitchFamily="34" charset="0"/>
              </a:rPr>
              <a:t>2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O),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thời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phóng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năng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dạng</a:t>
            </a:r>
            <a:r>
              <a:rPr lang="en-US" sz="2400" kern="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ATP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cung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cấp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cho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các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hoạt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động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sống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731A422-7DEE-26C2-487B-7CC1A36B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315" y="3760617"/>
            <a:ext cx="811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12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+ 6O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6CO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+ 6H</a:t>
            </a:r>
            <a:r>
              <a:rPr lang="en-US" alt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O +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Q (t</a:t>
            </a:r>
            <a:r>
              <a:rPr lang="en-US" altLang="en-US" sz="2400" b="1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ATP)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BA776-BAE7-423A-C951-381BBC7B932E}"/>
              </a:ext>
            </a:extLst>
          </p:cNvPr>
          <p:cNvSpPr txBox="1"/>
          <p:nvPr/>
        </p:nvSpPr>
        <p:spPr>
          <a:xfrm>
            <a:off x="1894344" y="2235377"/>
            <a:ext cx="5460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Nguyên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liệu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: C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H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12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O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 </a:t>
            </a:r>
            <a:r>
              <a:rPr lang="en-US" sz="2400" b="1" kern="1200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O</a:t>
            </a:r>
            <a:r>
              <a:rPr lang="en-US" sz="2400" b="1" kern="1200" baseline="-25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400" b="1" kern="12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971CA-1A47-743E-7547-96EB69C72340}"/>
              </a:ext>
            </a:extLst>
          </p:cNvPr>
          <p:cNvSpPr txBox="1"/>
          <p:nvPr/>
        </p:nvSpPr>
        <p:spPr>
          <a:xfrm>
            <a:off x="2628114" y="2776624"/>
            <a:ext cx="7513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CO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; H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b="1" kern="0" baseline="-2500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Q(ATP+ </a:t>
            </a:r>
            <a:r>
              <a:rPr lang="en-US" sz="2400" b="1" kern="0" dirty="0" err="1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kern="0" dirty="0">
                <a:solidFill>
                  <a:srgbClr val="3A1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3A18B8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3E50E-4A3B-3DA4-0DBC-F1B4C2E86F63}"/>
              </a:ext>
            </a:extLst>
          </p:cNvPr>
          <p:cNvSpPr txBox="1"/>
          <p:nvPr/>
        </p:nvSpPr>
        <p:spPr>
          <a:xfrm>
            <a:off x="2628114" y="5116697"/>
            <a:ext cx="8878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Cung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……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6113" y="7428253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8426" y="4470366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rgbClr val="3A18B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716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" y="847710"/>
            <a:ext cx="8814262" cy="58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B283F0-5D91-691C-3A70-D650FAD2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513" y="177978"/>
            <a:ext cx="9030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II. CÁC GIAI ĐOẠN HÔ HẤP Ở THỰC VẬT </a:t>
            </a:r>
          </a:p>
        </p:txBody>
      </p:sp>
    </p:spTree>
    <p:extLst>
      <p:ext uri="{BB962C8B-B14F-4D97-AF65-F5344CB8AC3E}">
        <p14:creationId xmlns:p14="http://schemas.microsoft.com/office/powerpoint/2010/main" val="198272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5C77-DFBF-4685-9AB2-08D6CAD07DA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527"/>
            <a:ext cx="7172058" cy="42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5171" y="6077247"/>
            <a:ext cx="6329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Sơ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hiếu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n-lt"/>
                <a:cs typeface="Times New Roman" panose="02020603050405020304" pitchFamily="18" charset="0"/>
              </a:rPr>
              <a:t>vật</a:t>
            </a:r>
            <a:endParaRPr lang="en-US" altLang="en-US" sz="24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5171" y="344237"/>
            <a:ext cx="7010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nhóm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Sơ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giải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 ở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06830"/>
              </p:ext>
            </p:extLst>
          </p:nvPr>
        </p:nvGraphicFramePr>
        <p:xfrm>
          <a:off x="7365077" y="736291"/>
          <a:ext cx="4427912" cy="543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1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PHIẾU</a:t>
                      </a:r>
                      <a:r>
                        <a:rPr lang="en-US" sz="2000" b="1" baseline="0" dirty="0"/>
                        <a:t> HỌC TẬP SỐ 1</a:t>
                      </a:r>
                    </a:p>
                    <a:p>
                      <a:pPr algn="ctr"/>
                      <a:r>
                        <a:rPr lang="en-US" sz="2000" b="1" baseline="0" dirty="0"/>
                        <a:t>PHÂN BIỆT CÁC GIAI ĐOẠN CỦA CON ĐƯỜNG PHÂN GIẢI HIẾU KHÍ Ở THỰC VẬT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789">
                <a:tc>
                  <a:txBody>
                    <a:bodyPr/>
                    <a:lstStyle/>
                    <a:p>
                      <a:r>
                        <a:rPr lang="en-US" sz="2000" dirty="0" err="1"/>
                        <a:t>Nội</a:t>
                      </a:r>
                      <a:r>
                        <a:rPr lang="en-US" sz="2000" baseline="0" dirty="0"/>
                        <a:t> dung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Đường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Oxy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hoá</a:t>
                      </a:r>
                      <a:r>
                        <a:rPr lang="en-US" sz="2000" b="1" baseline="0" dirty="0"/>
                        <a:t> pyruvic acid </a:t>
                      </a:r>
                      <a:r>
                        <a:rPr lang="en-US" sz="2000" b="1" baseline="0" dirty="0" err="1"/>
                        <a:t>và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chu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trình</a:t>
                      </a:r>
                      <a:r>
                        <a:rPr lang="en-US" sz="2000" b="1" baseline="0" dirty="0"/>
                        <a:t> Krebs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Chuỗi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chuyền</a:t>
                      </a:r>
                      <a:r>
                        <a:rPr lang="en-US" sz="2000" b="1" baseline="0" dirty="0"/>
                        <a:t> electron </a:t>
                      </a:r>
                      <a:r>
                        <a:rPr lang="en-US" sz="2000" b="1" baseline="0" dirty="0" err="1"/>
                        <a:t>hô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hấp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Vị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trí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xảy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ra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Nguyên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liệu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Sản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phẩm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6028618" y="6184178"/>
            <a:ext cx="1379912" cy="709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Phóng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055C77-DFBF-4685-9AB2-08D6CAD07DA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164"/>
            <a:ext cx="6568358" cy="51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5171" y="344237"/>
            <a:ext cx="701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Yêu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cầu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nhóm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6.1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phiếu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600" b="1" i="1" dirty="0"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47934"/>
              </p:ext>
            </p:extLst>
          </p:nvPr>
        </p:nvGraphicFramePr>
        <p:xfrm>
          <a:off x="6982692" y="157942"/>
          <a:ext cx="4623723" cy="6375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8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PHIẾU</a:t>
                      </a:r>
                      <a:r>
                        <a:rPr lang="en-US" sz="2400" b="1" baseline="0" dirty="0"/>
                        <a:t> HỌC TẬP SỐ 2</a:t>
                      </a:r>
                    </a:p>
                    <a:p>
                      <a:pPr algn="ctr"/>
                      <a:r>
                        <a:rPr lang="en-US" sz="2400" b="1" baseline="0" dirty="0"/>
                        <a:t>PHÂN BIỆT CÁC CON ĐƯỜNG HÔ HẤP Ở THỰC VẬT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dirty="0" err="1"/>
                        <a:t>Điểm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biêt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Phân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kị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Phân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giải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hiếu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khí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6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Nơi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xảy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Nhu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cầu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oxi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Các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giai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đoạn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14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Sản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phẩm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cuối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cùng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89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Hiệu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quả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năng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lượng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137265" y="6083108"/>
            <a:ext cx="1213658" cy="774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Phóng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5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2912</Words>
  <Application>Microsoft Office PowerPoint</Application>
  <PresentationFormat>Widescreen</PresentationFormat>
  <Paragraphs>358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KHỞI  ĐỘNG!!!</vt:lpstr>
      <vt:lpstr>PowerPoint Presentation</vt:lpstr>
      <vt:lpstr>BÀI 6 HÔ HẤP Ở THỰC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 ĐỘNG!!!</dc:title>
  <dc:creator>VnTeach.Com</dc:creator>
  <cp:keywords>VnTeach.Com</cp:keywords>
  <cp:lastModifiedBy>Admin</cp:lastModifiedBy>
  <cp:revision>1</cp:revision>
  <dcterms:created xsi:type="dcterms:W3CDTF">2023-06-18T02:41:16Z</dcterms:created>
  <dcterms:modified xsi:type="dcterms:W3CDTF">2024-10-05T06:09:54Z</dcterms:modified>
</cp:coreProperties>
</file>