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54"/>
  </p:notesMasterIdLst>
  <p:handoutMasterIdLst>
    <p:handoutMasterId r:id="rId55"/>
  </p:handoutMasterIdLst>
  <p:sldIdLst>
    <p:sldId id="309" r:id="rId5"/>
    <p:sldId id="314" r:id="rId6"/>
    <p:sldId id="313" r:id="rId7"/>
    <p:sldId id="414" r:id="rId8"/>
    <p:sldId id="316" r:id="rId9"/>
    <p:sldId id="411" r:id="rId10"/>
    <p:sldId id="384" r:id="rId11"/>
    <p:sldId id="317" r:id="rId12"/>
    <p:sldId id="318" r:id="rId13"/>
    <p:sldId id="379" r:id="rId14"/>
    <p:sldId id="385" r:id="rId15"/>
    <p:sldId id="386" r:id="rId16"/>
    <p:sldId id="319" r:id="rId17"/>
    <p:sldId id="320" r:id="rId18"/>
    <p:sldId id="387" r:id="rId19"/>
    <p:sldId id="322" r:id="rId20"/>
    <p:sldId id="323" r:id="rId21"/>
    <p:sldId id="325" r:id="rId22"/>
    <p:sldId id="324" r:id="rId23"/>
    <p:sldId id="434" r:id="rId24"/>
    <p:sldId id="306" r:id="rId25"/>
    <p:sldId id="388" r:id="rId26"/>
    <p:sldId id="409" r:id="rId27"/>
    <p:sldId id="410" r:id="rId28"/>
    <p:sldId id="381" r:id="rId29"/>
    <p:sldId id="380" r:id="rId30"/>
    <p:sldId id="390" r:id="rId31"/>
    <p:sldId id="292" r:id="rId32"/>
    <p:sldId id="394" r:id="rId33"/>
    <p:sldId id="287" r:id="rId34"/>
    <p:sldId id="415" r:id="rId35"/>
    <p:sldId id="416" r:id="rId36"/>
    <p:sldId id="417" r:id="rId37"/>
    <p:sldId id="418" r:id="rId38"/>
    <p:sldId id="420" r:id="rId39"/>
    <p:sldId id="421" r:id="rId40"/>
    <p:sldId id="423" r:id="rId41"/>
    <p:sldId id="391" r:id="rId42"/>
    <p:sldId id="431" r:id="rId43"/>
    <p:sldId id="397" r:id="rId44"/>
    <p:sldId id="398" r:id="rId45"/>
    <p:sldId id="401" r:id="rId46"/>
    <p:sldId id="424" r:id="rId47"/>
    <p:sldId id="402" r:id="rId48"/>
    <p:sldId id="432" r:id="rId49"/>
    <p:sldId id="405" r:id="rId50"/>
    <p:sldId id="406" r:id="rId51"/>
    <p:sldId id="433" r:id="rId52"/>
    <p:sldId id="268" r:id="rId53"/>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Quire Sans Pro Light" panose="020B0302040400020003" pitchFamily="34" charset="0"/>
      <p:regular r:id="rId60"/>
      <p:italic r:id="rId61"/>
    </p:embeddedFont>
    <p:embeddedFont>
      <p:font typeface="Tisa Offc Serif Pro" panose="02010504030101020102"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0F9"/>
    <a:srgbClr val="FFFFFF"/>
    <a:srgbClr val="6FD280"/>
    <a:srgbClr val="FF9E82"/>
    <a:srgbClr val="FEFEFE"/>
    <a:srgbClr val="3333FF"/>
    <a:srgbClr val="FFFF7D"/>
    <a:srgbClr val="FFFF00"/>
    <a:srgbClr val="F7EDE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152AE-D8FE-4A1D-BB8C-96B150C5973C}" v="2" dt="2022-04-08T19:34:20.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24" autoAdjust="0"/>
  </p:normalViewPr>
  <p:slideViewPr>
    <p:cSldViewPr snapToGrid="0">
      <p:cViewPr varScale="1">
        <p:scale>
          <a:sx n="38" d="100"/>
          <a:sy n="38" d="100"/>
        </p:scale>
        <p:origin x="56" y="608"/>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10/23/2022</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10/23/2022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20</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21</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25</a:t>
            </a:fld>
            <a:endParaRPr lang="en-US" dirty="0"/>
          </a:p>
        </p:txBody>
      </p:sp>
    </p:spTree>
    <p:extLst>
      <p:ext uri="{BB962C8B-B14F-4D97-AF65-F5344CB8AC3E}">
        <p14:creationId xmlns:p14="http://schemas.microsoft.com/office/powerpoint/2010/main" val="65375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26</a:t>
            </a:fld>
            <a:endParaRPr lang="en-US" dirty="0"/>
          </a:p>
        </p:txBody>
      </p:sp>
    </p:spTree>
    <p:extLst>
      <p:ext uri="{BB962C8B-B14F-4D97-AF65-F5344CB8AC3E}">
        <p14:creationId xmlns:p14="http://schemas.microsoft.com/office/powerpoint/2010/main" val="199281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Minh họa</a:t>
            </a:r>
            <a:r>
              <a:rPr lang="vi-VN" baseline="0" dirty="0"/>
              <a:t> trên đề file WORD</a:t>
            </a:r>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37</a:t>
            </a:fld>
            <a:endParaRPr lang="en-US" dirty="0"/>
          </a:p>
        </p:txBody>
      </p:sp>
    </p:spTree>
    <p:extLst>
      <p:ext uri="{BB962C8B-B14F-4D97-AF65-F5344CB8AC3E}">
        <p14:creationId xmlns:p14="http://schemas.microsoft.com/office/powerpoint/2010/main" val="304361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41</a:t>
            </a:fld>
            <a:endParaRPr lang="en-US" dirty="0"/>
          </a:p>
        </p:txBody>
      </p:sp>
    </p:spTree>
    <p:extLst>
      <p:ext uri="{BB962C8B-B14F-4D97-AF65-F5344CB8AC3E}">
        <p14:creationId xmlns:p14="http://schemas.microsoft.com/office/powerpoint/2010/main" val="4214705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737C8-6617-4232-8B34-1FF51331B34A}"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solidFill>
                  <a:srgbClr val="21355A"/>
                </a:solidFill>
              </a:rPr>
              <a:pPr/>
              <a:t>‹#›</a:t>
            </a:fld>
            <a:endParaRPr lang="en">
              <a:solidFill>
                <a:srgbClr val="21355A"/>
              </a:solidFill>
            </a:endParaRPr>
          </a:p>
        </p:txBody>
      </p:sp>
    </p:spTree>
    <p:extLst>
      <p:ext uri="{BB962C8B-B14F-4D97-AF65-F5344CB8AC3E}">
        <p14:creationId xmlns:p14="http://schemas.microsoft.com/office/powerpoint/2010/main" val="204526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 id="2147483676" r:id="rId16"/>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8ABCF-63F0-4ED5-8953-8C7BCBB92BE0}"/>
              </a:ext>
            </a:extLst>
          </p:cNvPr>
          <p:cNvSpPr/>
          <p:nvPr/>
        </p:nvSpPr>
        <p:spPr>
          <a:xfrm>
            <a:off x="292100" y="292100"/>
            <a:ext cx="11684000" cy="6388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F3FCE8C-8658-426F-9B80-C758D7A97954}"/>
              </a:ext>
            </a:extLst>
          </p:cNvPr>
          <p:cNvSpPr txBox="1"/>
          <p:nvPr/>
        </p:nvSpPr>
        <p:spPr>
          <a:xfrm>
            <a:off x="454931" y="1672641"/>
            <a:ext cx="11358337" cy="3008003"/>
          </a:xfrm>
          <a:prstGeom prst="rect">
            <a:avLst/>
          </a:prstGeom>
          <a:noFill/>
        </p:spPr>
        <p:txBody>
          <a:bodyPr wrap="square" rtlCol="0">
            <a:spAutoFit/>
          </a:bodyPr>
          <a:lstStyle/>
          <a:p>
            <a:pPr algn="ctr">
              <a:lnSpc>
                <a:spcPct val="120000"/>
              </a:lnSpc>
            </a:pPr>
            <a:r>
              <a:rPr lang="en-US" sz="6000" b="1" dirty="0">
                <a:solidFill>
                  <a:srgbClr val="FF0000"/>
                </a:solidFill>
                <a:latin typeface="Times New Roman" pitchFamily="18" charset="0"/>
                <a:cs typeface="Times New Roman" pitchFamily="18" charset="0"/>
              </a:rPr>
              <a:t>TẬP HUẤN</a:t>
            </a:r>
          </a:p>
          <a:p>
            <a:pPr algn="ctr">
              <a:lnSpc>
                <a:spcPct val="120000"/>
              </a:lnSpc>
              <a:spcBef>
                <a:spcPts val="600"/>
              </a:spcBef>
              <a:spcAft>
                <a:spcPts val="6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XÂY DỰNG MA TRẬN,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ĐẶC TẢ ĐỀ KIỂM TRA ĐỊNH KÌ</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MÔN </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KHOA HỌC TỰ NHIÊN</a:t>
            </a:r>
            <a:endParaRPr lang="en-US" altLang="ko-KR" sz="3600" b="1" dirty="0">
              <a:solidFill>
                <a:srgbClr val="0070C0"/>
              </a:solidFill>
              <a:latin typeface="Times New Roman" pitchFamily="18" charset="0"/>
              <a:ea typeface="맑은 고딕" pitchFamily="50" charset="-127"/>
              <a:cs typeface="Times New Roman" pitchFamily="18" charset="0"/>
            </a:endParaRPr>
          </a:p>
          <a:p>
            <a:pPr algn="ctr">
              <a:lnSpc>
                <a:spcPct val="120000"/>
              </a:lnSpc>
            </a:pPr>
            <a:endParaRPr lang="en-US" altLang="ko-KR" sz="2800" b="1" dirty="0">
              <a:solidFill>
                <a:srgbClr val="7030A0"/>
              </a:solidFill>
              <a:latin typeface="Times New Roman" pitchFamily="18" charset="0"/>
              <a:ea typeface="맑은 고딕" pitchFamily="50" charset="-127"/>
              <a:cs typeface="Times New Roman" pitchFamily="18" charset="0"/>
            </a:endParaRPr>
          </a:p>
        </p:txBody>
      </p:sp>
      <p:sp>
        <p:nvSpPr>
          <p:cNvPr id="25" name="TextBox 24">
            <a:extLst>
              <a:ext uri="{FF2B5EF4-FFF2-40B4-BE49-F238E27FC236}">
                <a16:creationId xmlns:a16="http://schemas.microsoft.com/office/drawing/2014/main" id="{C0C0EADC-05EE-4779-AC6C-250CD28871D0}"/>
              </a:ext>
            </a:extLst>
          </p:cNvPr>
          <p:cNvSpPr txBox="1"/>
          <p:nvPr/>
        </p:nvSpPr>
        <p:spPr>
          <a:xfrm>
            <a:off x="3068998" y="5836168"/>
            <a:ext cx="6383479" cy="584775"/>
          </a:xfrm>
          <a:prstGeom prst="rect">
            <a:avLst/>
          </a:prstGeom>
          <a:noFill/>
        </p:spPr>
        <p:txBody>
          <a:bodyPr wrap="none" rtlCol="0">
            <a:spAutoFit/>
          </a:bodyPr>
          <a:lstStyle/>
          <a:p>
            <a:r>
              <a:rPr lang="en-US" sz="3200" b="1" i="1" dirty="0">
                <a:latin typeface="Times New Roman" pitchFamily="18" charset="0"/>
                <a:cs typeface="Times New Roman" pitchFamily="18" charset="0"/>
              </a:rPr>
              <a:t>Gia Lai, </a:t>
            </a:r>
            <a:r>
              <a:rPr lang="en-US" sz="3200" b="1" i="1" dirty="0" err="1">
                <a:latin typeface="Times New Roman" pitchFamily="18" charset="0"/>
                <a:cs typeface="Times New Roman" pitchFamily="18" charset="0"/>
              </a:rPr>
              <a:t>ngày</a:t>
            </a:r>
            <a:r>
              <a:rPr lang="en-US" sz="3200" b="1" i="1" dirty="0">
                <a:latin typeface="Times New Roman" pitchFamily="18" charset="0"/>
                <a:cs typeface="Times New Roman" pitchFamily="18" charset="0"/>
              </a:rPr>
              <a:t> 22 </a:t>
            </a:r>
            <a:r>
              <a:rPr lang="en-US" sz="3200" b="1" i="1" dirty="0" err="1">
                <a:latin typeface="Times New Roman" pitchFamily="18" charset="0"/>
                <a:cs typeface="Times New Roman" pitchFamily="18" charset="0"/>
              </a:rPr>
              <a:t>tháng</a:t>
            </a:r>
            <a:r>
              <a:rPr lang="en-US" sz="3200" b="1" i="1" dirty="0">
                <a:latin typeface="Times New Roman" pitchFamily="18" charset="0"/>
                <a:cs typeface="Times New Roman" pitchFamily="18" charset="0"/>
              </a:rPr>
              <a:t> 10 </a:t>
            </a:r>
            <a:r>
              <a:rPr lang="en-US" sz="3200" b="1" i="1" dirty="0" err="1">
                <a:latin typeface="Times New Roman" pitchFamily="18" charset="0"/>
                <a:cs typeface="Times New Roman" pitchFamily="18" charset="0"/>
              </a:rPr>
              <a:t>năm</a:t>
            </a:r>
            <a:r>
              <a:rPr lang="en-US" sz="3200" b="1" i="1" dirty="0">
                <a:latin typeface="Times New Roman" pitchFamily="18" charset="0"/>
                <a:cs typeface="Times New Roman" pitchFamily="18" charset="0"/>
              </a:rPr>
              <a:t> 2022</a:t>
            </a:r>
          </a:p>
        </p:txBody>
      </p:sp>
      <p:sp>
        <p:nvSpPr>
          <p:cNvPr id="2" name="TextBox 1">
            <a:extLst>
              <a:ext uri="{FF2B5EF4-FFF2-40B4-BE49-F238E27FC236}">
                <a16:creationId xmlns:a16="http://schemas.microsoft.com/office/drawing/2014/main" id="{B066FE97-119D-480A-8D85-9DFB446F32D1}"/>
              </a:ext>
            </a:extLst>
          </p:cNvPr>
          <p:cNvSpPr txBox="1"/>
          <p:nvPr/>
        </p:nvSpPr>
        <p:spPr>
          <a:xfrm>
            <a:off x="1499191" y="729444"/>
            <a:ext cx="9941441"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SỞ GIÁO DỤC VÀ ĐÀO TẠO TỈNH GIA LAI</a:t>
            </a:r>
          </a:p>
        </p:txBody>
      </p:sp>
    </p:spTree>
    <p:extLst>
      <p:ext uri="{BB962C8B-B14F-4D97-AF65-F5344CB8AC3E}">
        <p14:creationId xmlns:p14="http://schemas.microsoft.com/office/powerpoint/2010/main" val="394618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2FD57F-DC41-4C8C-A87D-9D2EF33A77AC}"/>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MA TRẬN ĐỀ KIỂM TRA </a:t>
            </a:r>
          </a:p>
        </p:txBody>
      </p:sp>
      <p:sp>
        <p:nvSpPr>
          <p:cNvPr id="53" name="TextBox 52">
            <a:extLst>
              <a:ext uri="{FF2B5EF4-FFF2-40B4-BE49-F238E27FC236}">
                <a16:creationId xmlns:a16="http://schemas.microsoft.com/office/drawing/2014/main" id="{12E84511-AC2D-4A24-8D7B-0B1D089CCC18}"/>
              </a:ext>
            </a:extLst>
          </p:cNvPr>
          <p:cNvSpPr txBox="1"/>
          <p:nvPr/>
        </p:nvSpPr>
        <p:spPr>
          <a:xfrm>
            <a:off x="604283" y="988479"/>
            <a:ext cx="10983433" cy="5252720"/>
          </a:xfrm>
          <a:prstGeom prst="rect">
            <a:avLst/>
          </a:prstGeom>
        </p:spPr>
        <p:txBody>
          <a:bodyPr wrap="square" lIns="0" tIns="0" rIns="0" bIns="0" anchor="ctr">
            <a:spAutoFit/>
          </a:bodyPr>
          <a:lstStyle>
            <a:defPPr>
              <a:defRPr lang="en-US"/>
            </a:defPPr>
            <a:lvl1pPr indent="0" algn="just" defTabSz="914127">
              <a:lnSpc>
                <a:spcPct val="100000"/>
              </a:lnSpc>
              <a:spcBef>
                <a:spcPts val="0"/>
              </a:spcBef>
              <a:spcAft>
                <a:spcPts val="1200"/>
              </a:spcAft>
              <a:buFont typeface="Wingdings" panose="05000000000000000000" pitchFamily="2" charset="2"/>
              <a:buNone/>
              <a:defRPr sz="2133" b="1">
                <a:solidFill>
                  <a:srgbClr val="006699"/>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indent="457200" algn="just">
              <a:spcBef>
                <a:spcPts val="200"/>
              </a:spcBef>
              <a:spcAft>
                <a:spcPts val="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ma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p>
          <a:p>
            <a:pPr algn="just">
              <a:spcBef>
                <a:spcPts val="200"/>
              </a:spcBef>
              <a:spcAft>
                <a:spcPts val="200"/>
              </a:spcAft>
            </a:pPr>
            <a:r>
              <a:rPr lang="en-US" sz="2800" dirty="0" err="1">
                <a:solidFill>
                  <a:srgbClr val="002060"/>
                </a:solidFill>
                <a:latin typeface="Times New Roman" panose="02020603050405020304" pitchFamily="18" charset="0"/>
                <a:cs typeface="Times New Roman" panose="02020603050405020304" pitchFamily="18" charset="0"/>
              </a:rPr>
              <a:t>Tên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ma </a:t>
            </a:r>
            <a:r>
              <a:rPr lang="en-US" sz="2800" dirty="0" err="1">
                <a:solidFill>
                  <a:srgbClr val="002060"/>
                </a:solidFill>
                <a:latin typeface="Times New Roman" panose="02020603050405020304" pitchFamily="18" charset="0"/>
                <a:cs typeface="Times New Roman" panose="02020603050405020304" pitchFamily="18" charset="0"/>
              </a:rPr>
              <a:t>trận</a:t>
            </a:r>
            <a:r>
              <a:rPr lang="en-US" sz="2800" dirty="0">
                <a:solidFill>
                  <a:srgbClr val="002060"/>
                </a:solidFill>
                <a:latin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cs typeface="Times New Roman" panose="02020603050405020304" pitchFamily="18" charset="0"/>
              </a:rPr>
              <a:t>Ký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a:t>
            </a:r>
          </a:p>
          <a:p>
            <a:pPr algn="just">
              <a:spcBef>
                <a:spcPts val="200"/>
              </a:spcBef>
              <a:spcAft>
                <a:spcPts val="20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(Prompt Attributes)</a:t>
            </a:r>
          </a:p>
          <a:p>
            <a:pPr marL="342900" indent="-342900" algn="just">
              <a:spcBef>
                <a:spcPts val="200"/>
              </a:spcBef>
              <a:spcAft>
                <a:spcPts val="200"/>
              </a:spcAft>
              <a:buFont typeface="Wingdings" panose="05000000000000000000" pitchFamily="2" charset="2"/>
              <a:buChar char="q"/>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tỷ</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endParaRPr lang="en-US" sz="2800" dirty="0">
              <a:solidFill>
                <a:srgbClr val="002060"/>
              </a:solidFill>
              <a:latin typeface="Times New Roman" panose="02020603050405020304" pitchFamily="18" charset="0"/>
              <a:cs typeface="Times New Roman" panose="02020603050405020304" pitchFamily="18" charset="0"/>
            </a:endParaRPr>
          </a:p>
          <a:p>
            <a:pPr marL="342900" indent="-342900" algn="just">
              <a:spcBef>
                <a:spcPts val="200"/>
              </a:spcBef>
              <a:spcAft>
                <a:spcPts val="200"/>
              </a:spcAft>
              <a:buFont typeface="Wingdings" panose="05000000000000000000" pitchFamily="2" charset="2"/>
              <a:buChar char="q"/>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a:t>
            </a:r>
            <a:r>
              <a:rPr lang="en-US" sz="2800" dirty="0">
                <a:solidFill>
                  <a:srgbClr val="002060"/>
                </a:solidFill>
                <a:latin typeface="Times New Roman" panose="02020603050405020304" pitchFamily="18" charset="0"/>
                <a:cs typeface="Times New Roman" panose="02020603050405020304" pitchFamily="18" charset="0"/>
              </a:rPr>
              <a:t> (items)</a:t>
            </a: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Dạng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Lĩnh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a:t>
            </a:r>
            <a:r>
              <a:rPr lang="en-US" sz="2800" dirty="0">
                <a:solidFill>
                  <a:srgbClr val="002060"/>
                </a:solidFill>
                <a:latin typeface="Times New Roman" panose="02020603050405020304" pitchFamily="18" charset="0"/>
                <a:cs typeface="Times New Roman" panose="02020603050405020304" pitchFamily="18" charset="0"/>
              </a:rPr>
              <a:t>/thang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Vị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a:t>
            </a:r>
            <a:endParaRPr lang="en-US" sz="2800" dirty="0">
              <a:solidFill>
                <a:srgbClr val="002060"/>
              </a:solidFill>
              <a:latin typeface="Times New Roman" panose="02020603050405020304" pitchFamily="18" charset="0"/>
              <a:cs typeface="Times New Roman" panose="02020603050405020304" pitchFamily="18" charset="0"/>
            </a:endParaRPr>
          </a:p>
          <a:p>
            <a:pPr indent="52388" algn="just">
              <a:spcBef>
                <a:spcPts val="200"/>
              </a:spcBef>
              <a:spcAft>
                <a:spcPts val="20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thông</a:t>
            </a:r>
            <a:r>
              <a:rPr lang="en-US" sz="2800" dirty="0">
                <a:solidFill>
                  <a:srgbClr val="002060"/>
                </a:solidFill>
                <a:latin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cs typeface="Times New Roman" panose="02020603050405020304" pitchFamily="18" charset="0"/>
              </a:rPr>
              <a:t>hỗ</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53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2FD57F-DC41-4C8C-A87D-9D2EF33A77AC}"/>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MA TRẬN ĐỀ KIỂM TRA </a:t>
            </a:r>
          </a:p>
        </p:txBody>
      </p:sp>
      <p:pic>
        <p:nvPicPr>
          <p:cNvPr id="8" name="Picture 7">
            <a:extLst>
              <a:ext uri="{FF2B5EF4-FFF2-40B4-BE49-F238E27FC236}">
                <a16:creationId xmlns:a16="http://schemas.microsoft.com/office/drawing/2014/main" id="{EB4246AF-10DA-49D2-A0C6-C8AE7E3D2C96}"/>
              </a:ext>
            </a:extLst>
          </p:cNvPr>
          <p:cNvPicPr>
            <a:picLocks noChangeAspect="1"/>
          </p:cNvPicPr>
          <p:nvPr/>
        </p:nvPicPr>
        <p:blipFill>
          <a:blip r:embed="rId2"/>
          <a:stretch>
            <a:fillRect/>
          </a:stretch>
        </p:blipFill>
        <p:spPr>
          <a:xfrm>
            <a:off x="2335696" y="1164035"/>
            <a:ext cx="6748669" cy="4948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1841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8299FCA6-74C6-4B40-B108-F2C71D596F9A}"/>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315D6F8C-AB51-4B9A-95AB-DC6E07255331}"/>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25FCB99B-609B-47A6-AD00-E9917B792DF2}"/>
              </a:ext>
            </a:extLst>
          </p:cNvPr>
          <p:cNvSpPr>
            <a:spLocks noGrp="1"/>
          </p:cNvSpPr>
          <p:nvPr>
            <p:ph type="sldNum" sz="quarter" idx="12"/>
          </p:nvPr>
        </p:nvSpPr>
        <p:spPr/>
        <p:txBody>
          <a:bodyPr/>
          <a:lstStyle/>
          <a:p>
            <a:fld id="{B5CEABB6-07DC-46E8-9B57-56EC44A396E5}" type="slidenum">
              <a:rPr lang="en-US" smtClean="0"/>
              <a:pPr/>
              <a:t>12</a:t>
            </a:fld>
            <a:endParaRPr lang="en-US" dirty="0"/>
          </a:p>
        </p:txBody>
      </p:sp>
      <p:sp>
        <p:nvSpPr>
          <p:cNvPr id="11" name="TextBox 10">
            <a:extLst>
              <a:ext uri="{FF2B5EF4-FFF2-40B4-BE49-F238E27FC236}">
                <a16:creationId xmlns:a16="http://schemas.microsoft.com/office/drawing/2014/main" id="{023DA7FF-9AF3-4C0C-8EC2-B95CCFDE73F7}"/>
              </a:ext>
            </a:extLst>
          </p:cNvPr>
          <p:cNvSpPr txBox="1"/>
          <p:nvPr/>
        </p:nvSpPr>
        <p:spPr>
          <a:xfrm>
            <a:off x="1513663" y="2505670"/>
            <a:ext cx="9164674" cy="92333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BẢN ĐẶC TẢ ĐỀ KIỂM TRA</a:t>
            </a:r>
          </a:p>
        </p:txBody>
      </p:sp>
    </p:spTree>
    <p:extLst>
      <p:ext uri="{BB962C8B-B14F-4D97-AF65-F5344CB8AC3E}">
        <p14:creationId xmlns:p14="http://schemas.microsoft.com/office/powerpoint/2010/main" val="228943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97BA2A-F5B3-4473-B0FC-43E21412606B}"/>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BẢN ĐẶC TẢ ĐỀ KIỂM TRA </a:t>
            </a:r>
          </a:p>
        </p:txBody>
      </p:sp>
      <p:sp>
        <p:nvSpPr>
          <p:cNvPr id="9" name="TextBox 8">
            <a:extLst>
              <a:ext uri="{FF2B5EF4-FFF2-40B4-BE49-F238E27FC236}">
                <a16:creationId xmlns:a16="http://schemas.microsoft.com/office/drawing/2014/main" id="{E056809F-4937-4871-868C-3F1688814FF7}"/>
              </a:ext>
            </a:extLst>
          </p:cNvPr>
          <p:cNvSpPr txBox="1"/>
          <p:nvPr/>
        </p:nvSpPr>
        <p:spPr>
          <a:xfrm>
            <a:off x="3025918" y="3345147"/>
            <a:ext cx="2860098" cy="3127331"/>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ung cấp thông tin về cấu trúc đề kiểm tra, hình thức câu hỏi, số lượng câu hỏi ở mỗi loại, và phân bố câu hỏi trên mỗi mục tiêu đánh giá.</a:t>
            </a:r>
          </a:p>
        </p:txBody>
      </p:sp>
      <p:sp>
        <p:nvSpPr>
          <p:cNvPr id="10" name="TextBox 9">
            <a:extLst>
              <a:ext uri="{FF2B5EF4-FFF2-40B4-BE49-F238E27FC236}">
                <a16:creationId xmlns:a16="http://schemas.microsoft.com/office/drawing/2014/main" id="{67628BDB-3C71-4625-82BD-6A57EDE72899}"/>
              </a:ext>
            </a:extLst>
          </p:cNvPr>
          <p:cNvSpPr txBox="1"/>
          <p:nvPr/>
        </p:nvSpPr>
        <p:spPr>
          <a:xfrm>
            <a:off x="218209" y="3345147"/>
            <a:ext cx="2410690" cy="2687210"/>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L</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à một bản mô tả chi tiết, có vai trò như một hướng dẫn để viết một đề kiểm tra hoàn chỉnh. </a:t>
            </a:r>
          </a:p>
        </p:txBody>
      </p:sp>
      <p:sp>
        <p:nvSpPr>
          <p:cNvPr id="11" name="TextBox 10">
            <a:extLst>
              <a:ext uri="{FF2B5EF4-FFF2-40B4-BE49-F238E27FC236}">
                <a16:creationId xmlns:a16="http://schemas.microsoft.com/office/drawing/2014/main" id="{154AAE78-7ED0-4D66-BA5B-2F2DCEFAF670}"/>
              </a:ext>
            </a:extLst>
          </p:cNvPr>
          <p:cNvSpPr txBox="1"/>
          <p:nvPr/>
        </p:nvSpPr>
        <p:spPr>
          <a:xfrm>
            <a:off x="6162240" y="3254336"/>
            <a:ext cx="2836721" cy="3567451"/>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iúp nâng cao độ giá trị của hoạt động đánh giá, giúp xây dựng đề kiểm tra đánh giá đúng những mục tiêu, đảm bảo sự đồng nhất giữa các đề kiểm tra</a:t>
            </a:r>
          </a:p>
        </p:txBody>
      </p:sp>
      <p:sp>
        <p:nvSpPr>
          <p:cNvPr id="12" name="TextBox 11">
            <a:extLst>
              <a:ext uri="{FF2B5EF4-FFF2-40B4-BE49-F238E27FC236}">
                <a16:creationId xmlns:a16="http://schemas.microsoft.com/office/drawing/2014/main" id="{11DCFED2-6856-4396-AB85-7E6CFB3E1E06}"/>
              </a:ext>
            </a:extLst>
          </p:cNvPr>
          <p:cNvSpPr txBox="1"/>
          <p:nvPr/>
        </p:nvSpPr>
        <p:spPr>
          <a:xfrm>
            <a:off x="9166082" y="3254335"/>
            <a:ext cx="2905993" cy="3567451"/>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Giúp người dạy và học tổ chức việc dạy học đáp ứng được mục tiêu, giúp </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các nhà quản lý giáo dục kiểm soát chất lượng giáo dục của đơn vị mình.</a:t>
            </a:r>
          </a:p>
        </p:txBody>
      </p:sp>
      <p:pic>
        <p:nvPicPr>
          <p:cNvPr id="7" name="Picture 6">
            <a:extLst>
              <a:ext uri="{FF2B5EF4-FFF2-40B4-BE49-F238E27FC236}">
                <a16:creationId xmlns:a16="http://schemas.microsoft.com/office/drawing/2014/main" id="{81C3BFBB-B13E-4BBF-8EFE-9B6AE1C68AE5}"/>
              </a:ext>
            </a:extLst>
          </p:cNvPr>
          <p:cNvPicPr>
            <a:picLocks noChangeAspect="1"/>
          </p:cNvPicPr>
          <p:nvPr/>
        </p:nvPicPr>
        <p:blipFill>
          <a:blip r:embed="rId2"/>
          <a:stretch>
            <a:fillRect/>
          </a:stretch>
        </p:blipFill>
        <p:spPr>
          <a:xfrm>
            <a:off x="649890" y="982096"/>
            <a:ext cx="11024700" cy="5490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01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4C7E6-FD9A-453A-8B9E-6F7F974D5F52}"/>
              </a:ext>
            </a:extLst>
          </p:cNvPr>
          <p:cNvSpPr/>
          <p:nvPr/>
        </p:nvSpPr>
        <p:spPr>
          <a:xfrm>
            <a:off x="595422" y="202018"/>
            <a:ext cx="11025963"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BẢN ĐẶC TẢ ĐỀ KIỂM TRA </a:t>
            </a:r>
          </a:p>
        </p:txBody>
      </p:sp>
      <p:pic>
        <p:nvPicPr>
          <p:cNvPr id="5" name="Picture 4">
            <a:extLst>
              <a:ext uri="{FF2B5EF4-FFF2-40B4-BE49-F238E27FC236}">
                <a16:creationId xmlns:a16="http://schemas.microsoft.com/office/drawing/2014/main" id="{938A2C85-2C99-4852-BAB1-6C19B88653FD}"/>
              </a:ext>
            </a:extLst>
          </p:cNvPr>
          <p:cNvPicPr>
            <a:picLocks noChangeAspect="1"/>
          </p:cNvPicPr>
          <p:nvPr/>
        </p:nvPicPr>
        <p:blipFill>
          <a:blip r:embed="rId2"/>
          <a:stretch>
            <a:fillRect/>
          </a:stretch>
        </p:blipFill>
        <p:spPr>
          <a:xfrm>
            <a:off x="595422" y="1222744"/>
            <a:ext cx="11121657" cy="5433238"/>
          </a:xfrm>
          <a:prstGeom prst="rect">
            <a:avLst/>
          </a:prstGeom>
        </p:spPr>
      </p:pic>
    </p:spTree>
    <p:extLst>
      <p:ext uri="{BB962C8B-B14F-4D97-AF65-F5344CB8AC3E}">
        <p14:creationId xmlns:p14="http://schemas.microsoft.com/office/powerpoint/2010/main" val="4078184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45415F2-EF8B-4BCA-A5E6-2486E1E7E999}"/>
              </a:ext>
            </a:extLst>
          </p:cNvPr>
          <p:cNvSpPr txBox="1"/>
          <p:nvPr/>
        </p:nvSpPr>
        <p:spPr>
          <a:xfrm>
            <a:off x="1587500" y="2495590"/>
            <a:ext cx="9017000" cy="1569660"/>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CÂU HỎI – CÔNG CỤ KIỂM TRA ĐÁNH GIÁ</a:t>
            </a:r>
          </a:p>
        </p:txBody>
      </p:sp>
    </p:spTree>
    <p:extLst>
      <p:ext uri="{BB962C8B-B14F-4D97-AF65-F5344CB8AC3E}">
        <p14:creationId xmlns:p14="http://schemas.microsoft.com/office/powerpoint/2010/main" val="3485652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A6E733A-AE8A-4543-8E31-DEC534F5E55C}"/>
              </a:ext>
            </a:extLst>
          </p:cNvPr>
          <p:cNvPicPr>
            <a:picLocks noChangeAspect="1"/>
          </p:cNvPicPr>
          <p:nvPr/>
        </p:nvPicPr>
        <p:blipFill>
          <a:blip r:embed="rId2"/>
          <a:stretch>
            <a:fillRect/>
          </a:stretch>
        </p:blipFill>
        <p:spPr>
          <a:xfrm>
            <a:off x="469741" y="1060938"/>
            <a:ext cx="11252517" cy="4806462"/>
          </a:xfrm>
          <a:prstGeom prst="rect">
            <a:avLst/>
          </a:prstGeom>
          <a:ln>
            <a:noFill/>
          </a:ln>
          <a:effectLst>
            <a:outerShdw blurRad="292100" dist="139700" dir="2700000" algn="tl" rotWithShape="0">
              <a:srgbClr val="333333">
                <a:alpha val="65000"/>
              </a:srgbClr>
            </a:outerShdw>
          </a:effectLst>
        </p:spPr>
      </p:pic>
      <p:sp>
        <p:nvSpPr>
          <p:cNvPr id="35" name="Rectangle 34">
            <a:extLst>
              <a:ext uri="{FF2B5EF4-FFF2-40B4-BE49-F238E27FC236}">
                <a16:creationId xmlns:a16="http://schemas.microsoft.com/office/drawing/2014/main" id="{F3F0EC90-31A5-45EA-8978-0E4B427A816E}"/>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CÔNG CỤ KIỂM TRA ĐÁNH GIÁ</a:t>
            </a:r>
          </a:p>
        </p:txBody>
      </p:sp>
      <p:sp>
        <p:nvSpPr>
          <p:cNvPr id="37" name="TextBox 36">
            <a:extLst>
              <a:ext uri="{FF2B5EF4-FFF2-40B4-BE49-F238E27FC236}">
                <a16:creationId xmlns:a16="http://schemas.microsoft.com/office/drawing/2014/main" id="{8C84DE6B-F820-4B06-989B-0458D98A189F}"/>
              </a:ext>
            </a:extLst>
          </p:cNvPr>
          <p:cNvSpPr txBox="1"/>
          <p:nvPr/>
        </p:nvSpPr>
        <p:spPr>
          <a:xfrm>
            <a:off x="7336466" y="1051580"/>
            <a:ext cx="3715784" cy="1569660"/>
          </a:xfrm>
          <a:prstGeom prst="rect">
            <a:avLst/>
          </a:prstGeom>
          <a:noFill/>
        </p:spPr>
        <p:txBody>
          <a:bodyPr wrap="square">
            <a:spAutoFit/>
          </a:bodyPr>
          <a:lstStyle>
            <a:defPPr>
              <a:defRPr lang="en-US"/>
            </a:defPPr>
            <a:lvl1pPr algn="just">
              <a:defRPr sz="2000">
                <a:solidFill>
                  <a:srgbClr val="002060"/>
                </a:solidFill>
                <a:effectLst/>
                <a:latin typeface="Arial" panose="020B0604020202020204" pitchFamily="34" charset="0"/>
                <a:ea typeface="Calibri" panose="020F0502020204030204" pitchFamily="34" charset="0"/>
                <a:cs typeface="Arial" panose="020B0604020202020204" pitchFamily="34" charset="0"/>
              </a:defRPr>
            </a:lvl1pPr>
          </a:lstStyle>
          <a:p>
            <a:r>
              <a:rPr lang="pt-BR" sz="2400" dirty="0">
                <a:latin typeface="Times New Roman" panose="02020603050405020304" pitchFamily="18" charset="0"/>
                <a:cs typeface="Times New Roman" panose="02020603050405020304" pitchFamily="18" charset="0"/>
              </a:rPr>
              <a:t>Đánh giá kiến thức trong quá trình học hay khi kết thúc môn học ở các mức nhận thức thấp</a:t>
            </a:r>
            <a:endParaRPr lang="en-US" sz="24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FE22165-98E2-4185-A1E8-3C79E31A39A0}"/>
              </a:ext>
            </a:extLst>
          </p:cNvPr>
          <p:cNvSpPr txBox="1"/>
          <p:nvPr/>
        </p:nvSpPr>
        <p:spPr>
          <a:xfrm>
            <a:off x="648586" y="967131"/>
            <a:ext cx="3551273" cy="1569660"/>
          </a:xfrm>
          <a:prstGeom prst="rect">
            <a:avLst/>
          </a:prstGeom>
          <a:noFill/>
        </p:spPr>
        <p:txBody>
          <a:bodyPr wrap="square">
            <a:spAutoFit/>
          </a:bodyPr>
          <a:lstStyle/>
          <a:p>
            <a:pPr algn="just"/>
            <a:r>
              <a:rPr lang="pt-BR"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 giá nhận thức ở mức độ cao (kĩ năng trình bày, diễn đạt,...phân tích, tổng hợp, đánh giá…)</a:t>
            </a:r>
            <a:endParaRPr lang="en-US" sz="2000" dirty="0">
              <a:solidFill>
                <a:srgbClr val="002060"/>
              </a:solidFill>
              <a:latin typeface="Arial" panose="020B0604020202020204" pitchFamily="34" charset="0"/>
              <a:cs typeface="Arial" panose="020B0604020202020204" pitchFamily="34" charset="0"/>
            </a:endParaRPr>
          </a:p>
        </p:txBody>
      </p:sp>
      <p:sp>
        <p:nvSpPr>
          <p:cNvPr id="40" name="Arrow: Up 39">
            <a:extLst>
              <a:ext uri="{FF2B5EF4-FFF2-40B4-BE49-F238E27FC236}">
                <a16:creationId xmlns:a16="http://schemas.microsoft.com/office/drawing/2014/main" id="{44C16DCD-ACF7-4643-A50A-CA479A290D1E}"/>
              </a:ext>
            </a:extLst>
          </p:cNvPr>
          <p:cNvSpPr/>
          <p:nvPr/>
        </p:nvSpPr>
        <p:spPr>
          <a:xfrm>
            <a:off x="9232900" y="2536791"/>
            <a:ext cx="558800" cy="2920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id="{0594D798-CA8C-4BD3-927D-17F545FA3C93}"/>
              </a:ext>
            </a:extLst>
          </p:cNvPr>
          <p:cNvSpPr/>
          <p:nvPr/>
        </p:nvSpPr>
        <p:spPr>
          <a:xfrm>
            <a:off x="1797050" y="2487640"/>
            <a:ext cx="558800" cy="2920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31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a:extLst>
              <a:ext uri="{FF2B5EF4-FFF2-40B4-BE49-F238E27FC236}">
                <a16:creationId xmlns:a16="http://schemas.microsoft.com/office/drawing/2014/main" id="{2E38C274-8692-43FD-AAEE-D1FAED1A946D}"/>
              </a:ext>
            </a:extLst>
          </p:cNvPr>
          <p:cNvPicPr>
            <a:picLocks noChangeAspect="1"/>
          </p:cNvPicPr>
          <p:nvPr/>
        </p:nvPicPr>
        <p:blipFill rotWithShape="1">
          <a:blip r:embed="rId2"/>
          <a:srcRect l="4633" t="3706" r="945"/>
          <a:stretch/>
        </p:blipFill>
        <p:spPr>
          <a:xfrm>
            <a:off x="1850065" y="0"/>
            <a:ext cx="10185991" cy="6858000"/>
          </a:xfrm>
          <a:prstGeom prst="rect">
            <a:avLst/>
          </a:prstGeom>
        </p:spPr>
      </p:pic>
      <p:sp>
        <p:nvSpPr>
          <p:cNvPr id="101" name="Rectangle 100">
            <a:extLst>
              <a:ext uri="{FF2B5EF4-FFF2-40B4-BE49-F238E27FC236}">
                <a16:creationId xmlns:a16="http://schemas.microsoft.com/office/drawing/2014/main" id="{6B7EC44B-4C54-4DF6-8A78-F61085072BDC}"/>
              </a:ext>
            </a:extLst>
          </p:cNvPr>
          <p:cNvSpPr/>
          <p:nvPr/>
        </p:nvSpPr>
        <p:spPr>
          <a:xfrm>
            <a:off x="391799" y="2502678"/>
            <a:ext cx="2916532" cy="1651000"/>
          </a:xfrm>
          <a:prstGeom prst="rect">
            <a:avLst/>
          </a:prstGeom>
          <a:solidFill>
            <a:schemeClr val="accent5">
              <a:lumMod val="75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rgbClr val="002060"/>
                </a:solidFill>
                <a:latin typeface="Times New Roman" panose="02020603050405020304" pitchFamily="18" charset="0"/>
                <a:cs typeface="Times New Roman" panose="02020603050405020304" pitchFamily="18" charset="0"/>
              </a:rPr>
              <a:t>CÁC MỨC ĐỘ NHẬN THỨC</a:t>
            </a:r>
          </a:p>
        </p:txBody>
      </p:sp>
      <p:pic>
        <p:nvPicPr>
          <p:cNvPr id="3074" name="Picture 2" descr="ISO 9001:2015] 7.3 Nhận thức trong tổ chức - Việt Quality">
            <a:extLst>
              <a:ext uri="{FF2B5EF4-FFF2-40B4-BE49-F238E27FC236}">
                <a16:creationId xmlns:a16="http://schemas.microsoft.com/office/drawing/2014/main" id="{C9CAF8AD-EF50-4A7D-ACAD-7C089AAF8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87" y="854464"/>
            <a:ext cx="2828925" cy="161925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1074598-8A0B-4DCB-B72C-C0C6414CACEC}"/>
              </a:ext>
            </a:extLst>
          </p:cNvPr>
          <p:cNvSpPr/>
          <p:nvPr/>
        </p:nvSpPr>
        <p:spPr>
          <a:xfrm>
            <a:off x="1701384" y="817718"/>
            <a:ext cx="8331616" cy="835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4000" kern="1200">
                <a:solidFill>
                  <a:schemeClr val="accent3">
                    <a:lumMod val="75000"/>
                  </a:schemeClr>
                </a:solidFill>
                <a:latin typeface="Arial" panose="020B0604020202020204" pitchFamily="34" charset="0"/>
                <a:ea typeface="+mj-ea"/>
                <a:cs typeface="Arial" panose="020B0604020202020204" pitchFamily="34" charset="0"/>
              </a:rPr>
              <a:t>CÂU HỎI TRẮC NGHIỆM </a:t>
            </a:r>
          </a:p>
        </p:txBody>
      </p:sp>
      <p:pic>
        <p:nvPicPr>
          <p:cNvPr id="3" name="Picture 2">
            <a:extLst>
              <a:ext uri="{FF2B5EF4-FFF2-40B4-BE49-F238E27FC236}">
                <a16:creationId xmlns:a16="http://schemas.microsoft.com/office/drawing/2014/main" id="{4E9EEFBC-90AA-4C8B-812D-899D63EB8651}"/>
              </a:ext>
            </a:extLst>
          </p:cNvPr>
          <p:cNvPicPr>
            <a:picLocks noChangeAspect="1"/>
          </p:cNvPicPr>
          <p:nvPr/>
        </p:nvPicPr>
        <p:blipFill>
          <a:blip r:embed="rId2"/>
          <a:stretch>
            <a:fillRect/>
          </a:stretch>
        </p:blipFill>
        <p:spPr>
          <a:xfrm>
            <a:off x="1139031" y="1652870"/>
            <a:ext cx="9913938" cy="4238208"/>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E6AC726-AD63-488D-8E01-6929FD57559F}"/>
              </a:ext>
            </a:extLst>
          </p:cNvPr>
          <p:cNvPicPr>
            <a:picLocks noChangeAspect="1"/>
          </p:cNvPicPr>
          <p:nvPr/>
        </p:nvPicPr>
        <p:blipFill>
          <a:blip r:embed="rId3"/>
          <a:stretch>
            <a:fillRect/>
          </a:stretch>
        </p:blipFill>
        <p:spPr>
          <a:xfrm>
            <a:off x="8739201" y="5380075"/>
            <a:ext cx="1032120" cy="329610"/>
          </a:xfrm>
          <a:prstGeom prst="rect">
            <a:avLst/>
          </a:prstGeom>
        </p:spPr>
      </p:pic>
      <p:sp>
        <p:nvSpPr>
          <p:cNvPr id="2" name="Oval 1">
            <a:extLst>
              <a:ext uri="{FF2B5EF4-FFF2-40B4-BE49-F238E27FC236}">
                <a16:creationId xmlns:a16="http://schemas.microsoft.com/office/drawing/2014/main" id="{76F7D888-96A6-49EB-8186-E95E18457A5B}"/>
              </a:ext>
            </a:extLst>
          </p:cNvPr>
          <p:cNvSpPr/>
          <p:nvPr/>
        </p:nvSpPr>
        <p:spPr>
          <a:xfrm>
            <a:off x="1580322" y="3061252"/>
            <a:ext cx="1600200" cy="1928191"/>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CẤU TRÚC</a:t>
            </a:r>
          </a:p>
        </p:txBody>
      </p:sp>
    </p:spTree>
    <p:extLst>
      <p:ext uri="{BB962C8B-B14F-4D97-AF65-F5344CB8AC3E}">
        <p14:creationId xmlns:p14="http://schemas.microsoft.com/office/powerpoint/2010/main" val="203199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0F5E0-70BC-4CBC-9CAD-6BDAA3A9FCC3}"/>
              </a:ext>
            </a:extLst>
          </p:cNvPr>
          <p:cNvSpPr txBox="1"/>
          <p:nvPr/>
        </p:nvSpPr>
        <p:spPr>
          <a:xfrm>
            <a:off x="4527550" y="4473011"/>
            <a:ext cx="3416300"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CÂU HỎI TRẮC NGHIỆM NHIỀU LỰA CHỌN  </a:t>
            </a:r>
          </a:p>
        </p:txBody>
      </p:sp>
      <p:sp>
        <p:nvSpPr>
          <p:cNvPr id="7" name="TextBox 6">
            <a:extLst>
              <a:ext uri="{FF2B5EF4-FFF2-40B4-BE49-F238E27FC236}">
                <a16:creationId xmlns:a16="http://schemas.microsoft.com/office/drawing/2014/main" id="{A1F79B59-CF76-467A-BE03-4E1970F95618}"/>
              </a:ext>
            </a:extLst>
          </p:cNvPr>
          <p:cNvSpPr txBox="1"/>
          <p:nvPr/>
        </p:nvSpPr>
        <p:spPr>
          <a:xfrm>
            <a:off x="704850" y="1309400"/>
            <a:ext cx="5168900" cy="596574"/>
          </a:xfrm>
          <a:prstGeom prst="rect">
            <a:avLst/>
          </a:prstGeom>
          <a:noFill/>
        </p:spPr>
        <p:txBody>
          <a:bodyPr wrap="square">
            <a:spAutoFit/>
          </a:bodyPr>
          <a:lstStyle/>
          <a:p>
            <a:pPr indent="457200" algn="just">
              <a:lnSpc>
                <a:spcPct val="130000"/>
              </a:lnSpc>
              <a:spcBef>
                <a:spcPts val="200"/>
              </a:spcBef>
              <a:spcAft>
                <a:spcPts val="2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7503D69-B467-49B5-AEDA-B59F35669FE2}"/>
              </a:ext>
            </a:extLst>
          </p:cNvPr>
          <p:cNvSpPr txBox="1"/>
          <p:nvPr/>
        </p:nvSpPr>
        <p:spPr>
          <a:xfrm>
            <a:off x="508000" y="4767562"/>
            <a:ext cx="3009900" cy="1004699"/>
          </a:xfrm>
          <a:prstGeom prst="rect">
            <a:avLst/>
          </a:prstGeom>
          <a:noFill/>
        </p:spPr>
        <p:txBody>
          <a:bodyPr wrap="square">
            <a:spAutoFit/>
          </a:bodyPr>
          <a:lstStyle/>
          <a:p>
            <a:pPr indent="457200" algn="ctr">
              <a:lnSpc>
                <a:spcPct val="130000"/>
              </a:lnSpc>
              <a:spcBef>
                <a:spcPts val="200"/>
              </a:spcBef>
              <a:spcAft>
                <a:spcPts val="2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2F34E44-D1B5-443E-A244-A568AE0BB40B}"/>
              </a:ext>
            </a:extLst>
          </p:cNvPr>
          <p:cNvSpPr txBox="1"/>
          <p:nvPr/>
        </p:nvSpPr>
        <p:spPr>
          <a:xfrm>
            <a:off x="8255000" y="1228590"/>
            <a:ext cx="3009900" cy="943848"/>
          </a:xfrm>
          <a:prstGeom prst="rect">
            <a:avLst/>
          </a:prstGeom>
          <a:noFill/>
        </p:spPr>
        <p:txBody>
          <a:bodyPr wrap="square">
            <a:spAutoFit/>
          </a:bodyPr>
          <a:lstStyle/>
          <a:p>
            <a:pPr indent="457200" algn="ctr">
              <a:spcBef>
                <a:spcPts val="200"/>
              </a:spcBef>
              <a:spcAft>
                <a:spcPts val="2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7200" algn="ctr">
              <a:spcBef>
                <a:spcPts val="200"/>
              </a:spcBef>
              <a:spcAft>
                <a:spcPts val="2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đúng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39B1BB3-BB2A-4B4D-80DC-BA1B7086C56A}"/>
              </a:ext>
            </a:extLst>
          </p:cNvPr>
          <p:cNvSpPr txBox="1"/>
          <p:nvPr/>
        </p:nvSpPr>
        <p:spPr>
          <a:xfrm>
            <a:off x="8445500" y="3736608"/>
            <a:ext cx="3009900" cy="830997"/>
          </a:xfrm>
          <a:prstGeom prst="rect">
            <a:avLst/>
          </a:prstGeom>
          <a:noFill/>
        </p:spPr>
        <p:txBody>
          <a:bodyPr wrap="square">
            <a:spAutoFit/>
          </a:bodyPr>
          <a:lstStyle>
            <a:defPPr>
              <a:defRPr lang="en-US"/>
            </a:defPPr>
            <a:lvl1pPr indent="457200" algn="ctr">
              <a:lnSpc>
                <a:spcPct val="130000"/>
              </a:lnSpc>
              <a:spcBef>
                <a:spcPts val="200"/>
              </a:spcBef>
              <a:spcAft>
                <a:spcPts val="200"/>
              </a:spcAft>
              <a:defRPr sz="2200">
                <a:effectLst/>
                <a:latin typeface="Arial" panose="020B0604020202020204" pitchFamily="34" charset="0"/>
                <a:ea typeface="Calibri" panose="020F0502020204030204" pitchFamily="34" charset="0"/>
                <a:cs typeface="Arial" panose="020B0604020202020204" pitchFamily="34" charset="0"/>
              </a:defRPr>
            </a:lvl1pPr>
          </a:lstStyle>
          <a:p>
            <a:pPr indent="0">
              <a:lnSpc>
                <a:spcPct val="100000"/>
              </a:lnSpc>
            </a:pP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963DBD9-3488-4B6B-B2D7-E667EB99AB9C}"/>
              </a:ext>
            </a:extLst>
          </p:cNvPr>
          <p:cNvSpPr txBox="1"/>
          <p:nvPr/>
        </p:nvSpPr>
        <p:spPr>
          <a:xfrm>
            <a:off x="5128437" y="3188478"/>
            <a:ext cx="2367516"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CÁC DẠNG </a:t>
            </a:r>
          </a:p>
        </p:txBody>
      </p:sp>
      <p:pic>
        <p:nvPicPr>
          <p:cNvPr id="4098" name="Picture 2" descr="5 Yếu tố tạo nên bài kiểm tra hiệu quả cho khóa học đào tạo nội">
            <a:extLst>
              <a:ext uri="{FF2B5EF4-FFF2-40B4-BE49-F238E27FC236}">
                <a16:creationId xmlns:a16="http://schemas.microsoft.com/office/drawing/2014/main" id="{E859D6D8-5C0F-47FB-B5A6-F1EDF67F7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63" t="-8772" r="10654" b="-1"/>
          <a:stretch/>
        </p:blipFill>
        <p:spPr bwMode="auto">
          <a:xfrm>
            <a:off x="1041400" y="2344090"/>
            <a:ext cx="2247900" cy="168877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00" name="Picture 4" descr="Những cách kiểm tra tem chống hàng giả chính xác nhất">
            <a:extLst>
              <a:ext uri="{FF2B5EF4-FFF2-40B4-BE49-F238E27FC236}">
                <a16:creationId xmlns:a16="http://schemas.microsoft.com/office/drawing/2014/main" id="{5CA30944-3914-4997-8964-7A7340A7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25" y="2121142"/>
            <a:ext cx="2619375" cy="10718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iểm tra lại - VnExpress">
            <a:extLst>
              <a:ext uri="{FF2B5EF4-FFF2-40B4-BE49-F238E27FC236}">
                <a16:creationId xmlns:a16="http://schemas.microsoft.com/office/drawing/2014/main" id="{6FAE272D-EC80-4712-AB55-91543CF13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0" y="4715304"/>
            <a:ext cx="26289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3405AF-7DDA-4B8C-8AEC-1F2643887949}"/>
              </a:ext>
            </a:extLst>
          </p:cNvPr>
          <p:cNvPicPr>
            <a:picLocks noChangeAspect="1"/>
          </p:cNvPicPr>
          <p:nvPr/>
        </p:nvPicPr>
        <p:blipFill>
          <a:blip r:embed="rId6"/>
          <a:stretch>
            <a:fillRect/>
          </a:stretch>
        </p:blipFill>
        <p:spPr>
          <a:xfrm>
            <a:off x="327715" y="2811946"/>
            <a:ext cx="4323798" cy="755092"/>
          </a:xfrm>
          <a:prstGeom prst="rect">
            <a:avLst/>
          </a:prstGeom>
        </p:spPr>
      </p:pic>
      <p:sp>
        <p:nvSpPr>
          <p:cNvPr id="6" name="Rectangle 5">
            <a:extLst>
              <a:ext uri="{FF2B5EF4-FFF2-40B4-BE49-F238E27FC236}">
                <a16:creationId xmlns:a16="http://schemas.microsoft.com/office/drawing/2014/main" id="{511CBDF9-A47C-44CA-8A2B-C767141DCB50}"/>
              </a:ext>
            </a:extLst>
          </p:cNvPr>
          <p:cNvSpPr/>
          <p:nvPr/>
        </p:nvSpPr>
        <p:spPr>
          <a:xfrm>
            <a:off x="508000" y="2969097"/>
            <a:ext cx="4093127" cy="438761"/>
          </a:xfrm>
          <a:prstGeom prst="rect">
            <a:avLst/>
          </a:prstGeom>
          <a:solidFill>
            <a:srgbClr val="7DD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9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full HD cực chất đủ thể loại tải miễn phí">
            <a:extLst>
              <a:ext uri="{FF2B5EF4-FFF2-40B4-BE49-F238E27FC236}">
                <a16:creationId xmlns:a16="http://schemas.microsoft.com/office/drawing/2014/main" id="{A8D8D2B3-7445-44B5-9D56-9D14A14DD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9A1100-4511-4E2A-A1D2-87A9FE2B56D0}"/>
              </a:ext>
            </a:extLst>
          </p:cNvPr>
          <p:cNvSpPr>
            <a:spLocks noGrp="1"/>
          </p:cNvSpPr>
          <p:nvPr>
            <p:ph type="title"/>
          </p:nvPr>
        </p:nvSpPr>
        <p:spPr>
          <a:xfrm>
            <a:off x="838200" y="1265274"/>
            <a:ext cx="10515600" cy="1549128"/>
          </a:xfrm>
        </p:spPr>
        <p:txBody>
          <a:bodyPr>
            <a:noAutofit/>
          </a:bodyPr>
          <a:lstStyle/>
          <a:p>
            <a:pPr algn="ctr"/>
            <a:r>
              <a:rPr lang="en-US" sz="6600" b="1" dirty="0">
                <a:solidFill>
                  <a:srgbClr val="C00000"/>
                </a:solidFill>
                <a:latin typeface="Times New Roman" panose="02020603050405020304" pitchFamily="18" charset="0"/>
                <a:cs typeface="Times New Roman" panose="02020603050405020304" pitchFamily="18" charset="0"/>
              </a:rPr>
              <a:t>TỔ CHỨC LỚP HỌC </a:t>
            </a:r>
          </a:p>
        </p:txBody>
      </p:sp>
      <p:sp>
        <p:nvSpPr>
          <p:cNvPr id="4" name="Date Placeholder 3">
            <a:extLst>
              <a:ext uri="{FF2B5EF4-FFF2-40B4-BE49-F238E27FC236}">
                <a16:creationId xmlns:a16="http://schemas.microsoft.com/office/drawing/2014/main" id="{BE3E63A6-064A-4AF1-A14A-6CE61A3D084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6DD0D38-CED6-482C-81A5-C92023BFE8E2}"/>
              </a:ext>
            </a:extLst>
          </p:cNvPr>
          <p:cNvSpPr>
            <a:spLocks noGrp="1"/>
          </p:cNvSpPr>
          <p:nvPr>
            <p:ph type="ftr" sz="quarter" idx="11"/>
          </p:nvPr>
        </p:nvSpPr>
        <p:spPr/>
        <p:txBody>
          <a:bodyPr/>
          <a:lstStyle/>
          <a:p>
            <a:r>
              <a:rPr lang="en-US"/>
              <a:t>Contoso business plan</a:t>
            </a:r>
            <a:endParaRPr lang="en-US" dirty="0"/>
          </a:p>
        </p:txBody>
      </p:sp>
      <p:sp>
        <p:nvSpPr>
          <p:cNvPr id="6" name="Slide Number Placeholder 5">
            <a:extLst>
              <a:ext uri="{FF2B5EF4-FFF2-40B4-BE49-F238E27FC236}">
                <a16:creationId xmlns:a16="http://schemas.microsoft.com/office/drawing/2014/main" id="{AE24A9D7-4EFA-42C7-A940-D780847ECF69}"/>
              </a:ext>
            </a:extLst>
          </p:cNvPr>
          <p:cNvSpPr>
            <a:spLocks noGrp="1"/>
          </p:cNvSpPr>
          <p:nvPr>
            <p:ph type="sldNum" sz="quarter" idx="12"/>
          </p:nvPr>
        </p:nvSpPr>
        <p:spPr/>
        <p:txBody>
          <a:bodyPr/>
          <a:lstStyle/>
          <a:p>
            <a:fld id="{B5CEABB6-07DC-46E8-9B57-56EC44A396E5}" type="slidenum">
              <a:rPr lang="en-US" smtClean="0"/>
              <a:t>2</a:t>
            </a:fld>
            <a:endParaRPr lang="en-US" dirty="0"/>
          </a:p>
        </p:txBody>
      </p:sp>
    </p:spTree>
    <p:extLst>
      <p:ext uri="{BB962C8B-B14F-4D97-AF65-F5344CB8AC3E}">
        <p14:creationId xmlns:p14="http://schemas.microsoft.com/office/powerpoint/2010/main" val="1327620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838834-DA0A-4423-B0CD-4C9703D6BB39}"/>
              </a:ext>
            </a:extLst>
          </p:cNvPr>
          <p:cNvPicPr>
            <a:picLocks noChangeAspect="1"/>
          </p:cNvPicPr>
          <p:nvPr/>
        </p:nvPicPr>
        <p:blipFill>
          <a:blip r:embed="rId3"/>
          <a:stretch>
            <a:fillRect/>
          </a:stretch>
        </p:blipFill>
        <p:spPr>
          <a:xfrm>
            <a:off x="520995" y="382772"/>
            <a:ext cx="11196084" cy="6106928"/>
          </a:xfrm>
          <a:prstGeom prst="round2DiagRect">
            <a:avLst>
              <a:gd name="adj1" fmla="val 5443"/>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FA427018-FE7E-4173-A4FF-8E7D73198629}"/>
              </a:ext>
            </a:extLst>
          </p:cNvPr>
          <p:cNvSpPr/>
          <p:nvPr/>
        </p:nvSpPr>
        <p:spPr>
          <a:xfrm>
            <a:off x="1000538" y="2425148"/>
            <a:ext cx="914400" cy="377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FF0000"/>
                </a:solidFill>
                <a:latin typeface="Times New Roman" panose="02020603050405020304" pitchFamily="18" charset="0"/>
                <a:cs typeface="Times New Roman" panose="02020603050405020304" pitchFamily="18" charset="0"/>
              </a:rPr>
              <a:t>Không</a:t>
            </a:r>
            <a:endParaRPr lang="en-US" sz="2100" dirty="0"/>
          </a:p>
        </p:txBody>
      </p:sp>
      <p:sp>
        <p:nvSpPr>
          <p:cNvPr id="4" name="Rectangle 3">
            <a:extLst>
              <a:ext uri="{FF2B5EF4-FFF2-40B4-BE49-F238E27FC236}">
                <a16:creationId xmlns:a16="http://schemas.microsoft.com/office/drawing/2014/main" id="{48741819-8056-492A-BE33-C4773353E0B8}"/>
              </a:ext>
            </a:extLst>
          </p:cNvPr>
          <p:cNvSpPr/>
          <p:nvPr/>
        </p:nvSpPr>
        <p:spPr>
          <a:xfrm>
            <a:off x="1133061" y="5860774"/>
            <a:ext cx="1017105" cy="30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Không</a:t>
            </a:r>
            <a:endParaRPr lang="en-US" sz="2000" dirty="0"/>
          </a:p>
        </p:txBody>
      </p:sp>
      <p:sp>
        <p:nvSpPr>
          <p:cNvPr id="3" name="Rectangle 2">
            <a:extLst>
              <a:ext uri="{FF2B5EF4-FFF2-40B4-BE49-F238E27FC236}">
                <a16:creationId xmlns:a16="http://schemas.microsoft.com/office/drawing/2014/main" id="{19DA821C-4CC9-48AA-8DD0-146B43142A5F}"/>
              </a:ext>
            </a:extLst>
          </p:cNvPr>
          <p:cNvSpPr/>
          <p:nvPr/>
        </p:nvSpPr>
        <p:spPr>
          <a:xfrm>
            <a:off x="1070112" y="5422347"/>
            <a:ext cx="6748669" cy="3014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rgbClr val="002060"/>
                </a:solidFill>
                <a:latin typeface="Times New Roman" panose="02020603050405020304" pitchFamily="18" charset="0"/>
                <a:cs typeface="Times New Roman" panose="02020603050405020304" pitchFamily="18" charset="0"/>
              </a:rPr>
              <a:t>Mỗi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câu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hỏi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kế</a:t>
            </a:r>
            <a:r>
              <a:rPr lang="en-US" sz="2200" dirty="0">
                <a:solidFill>
                  <a:srgbClr val="002060"/>
                </a:solidFill>
                <a:latin typeface="Times New Roman" panose="02020603050405020304" pitchFamily="18" charset="0"/>
                <a:cs typeface="Times New Roman" panose="02020603050405020304" pitchFamily="18" charset="0"/>
              </a:rPr>
              <a:t> 4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 5 </a:t>
            </a:r>
            <a:r>
              <a:rPr lang="en-US" sz="2200" dirty="0" err="1">
                <a:solidFill>
                  <a:srgbClr val="002060"/>
                </a:solidFill>
                <a:latin typeface="Times New Roman" panose="02020603050405020304" pitchFamily="18" charset="0"/>
                <a:cs typeface="Times New Roman" panose="02020603050405020304" pitchFamily="18" charset="0"/>
              </a:rPr>
              <a:t>phương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án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lựa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chọn</a:t>
            </a:r>
            <a:r>
              <a:rPr lang="en-US" sz="2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613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838834-DA0A-4423-B0CD-4C9703D6BB39}"/>
              </a:ext>
            </a:extLst>
          </p:cNvPr>
          <p:cNvPicPr>
            <a:picLocks noChangeAspect="1"/>
          </p:cNvPicPr>
          <p:nvPr/>
        </p:nvPicPr>
        <p:blipFill rotWithShape="1">
          <a:blip r:embed="rId3"/>
          <a:srcRect b="92315"/>
          <a:stretch/>
        </p:blipFill>
        <p:spPr>
          <a:xfrm>
            <a:off x="998881" y="375536"/>
            <a:ext cx="10137914" cy="469290"/>
          </a:xfrm>
          <a:prstGeom prst="round2DiagRect">
            <a:avLst>
              <a:gd name="adj1" fmla="val 5443"/>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FB8B44FB-6AF2-42B9-9D7C-102DF6B07EDF}"/>
              </a:ext>
            </a:extLst>
          </p:cNvPr>
          <p:cNvSpPr/>
          <p:nvPr/>
        </p:nvSpPr>
        <p:spPr>
          <a:xfrm>
            <a:off x="894522" y="974035"/>
            <a:ext cx="10366513" cy="3747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12) </a:t>
            </a:r>
            <a:r>
              <a:rPr lang="en-US" sz="2400" dirty="0" err="1">
                <a:solidFill>
                  <a:srgbClr val="002060"/>
                </a:solidFill>
                <a:latin typeface="Times New Roman" panose="02020603050405020304" pitchFamily="18" charset="0"/>
                <a:cs typeface="Times New Roman" panose="02020603050405020304" pitchFamily="18" charset="0"/>
              </a:rPr>
              <a:t>Hạn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đặc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biệt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2 </a:t>
            </a:r>
            <a:r>
              <a:rPr lang="en-US" sz="2400" dirty="0" err="1">
                <a:solidFill>
                  <a:srgbClr val="002060"/>
                </a:solidFill>
                <a:latin typeface="Times New Roman" panose="02020603050405020304" pitchFamily="18" charset="0"/>
                <a:cs typeface="Times New Roman" panose="02020603050405020304" pitchFamily="18" charset="0"/>
              </a:rPr>
              <a:t>lần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13)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phương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nghĩa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âm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14)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cụ</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chú</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hoặc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đưa</a:t>
            </a:r>
            <a:r>
              <a:rPr lang="en-US" sz="2400" dirty="0">
                <a:solidFill>
                  <a:srgbClr val="002060"/>
                </a:solidFill>
                <a:latin typeface="Times New Roman" panose="02020603050405020304" pitchFamily="18" charset="0"/>
                <a:cs typeface="Times New Roman" panose="02020603050405020304" pitchFamily="18" charset="0"/>
              </a:rPr>
              <a:t> ra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nhằm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15)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phương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hai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nên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026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506D997C-56D5-4A78-AB40-981B309C467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F0ABBAC8-DF49-47D9-8B1B-3417835630DA}"/>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3CB73B69-9C43-4CAD-A139-A216CC4741F7}"/>
              </a:ext>
            </a:extLst>
          </p:cNvPr>
          <p:cNvSpPr>
            <a:spLocks noGrp="1"/>
          </p:cNvSpPr>
          <p:nvPr>
            <p:ph type="sldNum" sz="quarter" idx="12"/>
          </p:nvPr>
        </p:nvSpPr>
        <p:spPr/>
        <p:txBody>
          <a:bodyPr/>
          <a:lstStyle/>
          <a:p>
            <a:fld id="{B5CEABB6-07DC-46E8-9B57-56EC44A396E5}" type="slidenum">
              <a:rPr lang="en-US" smtClean="0"/>
              <a:pPr/>
              <a:t>22</a:t>
            </a:fld>
            <a:endParaRPr lang="en-US" dirty="0"/>
          </a:p>
        </p:txBody>
      </p:sp>
      <p:sp>
        <p:nvSpPr>
          <p:cNvPr id="11" name="TextBox 10">
            <a:extLst>
              <a:ext uri="{FF2B5EF4-FFF2-40B4-BE49-F238E27FC236}">
                <a16:creationId xmlns:a16="http://schemas.microsoft.com/office/drawing/2014/main" id="{B4D9DB64-9182-4A8A-BDC9-FC291C633DF4}"/>
              </a:ext>
            </a:extLst>
          </p:cNvPr>
          <p:cNvSpPr txBox="1"/>
          <p:nvPr/>
        </p:nvSpPr>
        <p:spPr>
          <a:xfrm>
            <a:off x="939800" y="792277"/>
            <a:ext cx="10325100" cy="707886"/>
          </a:xfrm>
          <a:prstGeom prst="rect">
            <a:avLst/>
          </a:prstGeom>
          <a:solidFill>
            <a:schemeClr val="accent5">
              <a:lumMod val="90000"/>
            </a:schemeClr>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CÂU HỎI TỰ LUẬN </a:t>
            </a:r>
          </a:p>
        </p:txBody>
      </p:sp>
      <p:sp>
        <p:nvSpPr>
          <p:cNvPr id="13" name="TextBox 12">
            <a:extLst>
              <a:ext uri="{FF2B5EF4-FFF2-40B4-BE49-F238E27FC236}">
                <a16:creationId xmlns:a16="http://schemas.microsoft.com/office/drawing/2014/main" id="{B2DE275F-E85B-4673-9D9C-744F5F539CCE}"/>
              </a:ext>
            </a:extLst>
          </p:cNvPr>
          <p:cNvSpPr txBox="1"/>
          <p:nvPr/>
        </p:nvSpPr>
        <p:spPr>
          <a:xfrm>
            <a:off x="1180214" y="1571604"/>
            <a:ext cx="9856381" cy="4509696"/>
          </a:xfrm>
          <a:prstGeom prst="rect">
            <a:avLst/>
          </a:prstGeom>
          <a:noFill/>
        </p:spPr>
        <p:txBody>
          <a:bodyPr wrap="square">
            <a:spAutoFit/>
          </a:bodyPr>
          <a:lstStyle/>
          <a:p>
            <a:pPr indent="361950" algn="just">
              <a:lnSpc>
                <a:spcPct val="130000"/>
              </a:lnSpc>
              <a:spcBef>
                <a:spcPts val="200"/>
              </a:spcBef>
              <a:spcAft>
                <a:spcPts val="2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 J</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ohn M. Stalnaker (1951),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sẵn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3423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506D997C-56D5-4A78-AB40-981B309C467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F0ABBAC8-DF49-47D9-8B1B-3417835630DA}"/>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3CB73B69-9C43-4CAD-A139-A216CC4741F7}"/>
              </a:ext>
            </a:extLst>
          </p:cNvPr>
          <p:cNvSpPr>
            <a:spLocks noGrp="1"/>
          </p:cNvSpPr>
          <p:nvPr>
            <p:ph type="sldNum" sz="quarter" idx="12"/>
          </p:nvPr>
        </p:nvSpPr>
        <p:spPr/>
        <p:txBody>
          <a:bodyPr/>
          <a:lstStyle/>
          <a:p>
            <a:fld id="{B5CEABB6-07DC-46E8-9B57-56EC44A396E5}" type="slidenum">
              <a:rPr lang="en-US" smtClean="0"/>
              <a:pPr/>
              <a:t>23</a:t>
            </a:fld>
            <a:endParaRPr lang="en-US" dirty="0"/>
          </a:p>
        </p:txBody>
      </p:sp>
      <p:sp>
        <p:nvSpPr>
          <p:cNvPr id="13" name="TextBox 12">
            <a:extLst>
              <a:ext uri="{FF2B5EF4-FFF2-40B4-BE49-F238E27FC236}">
                <a16:creationId xmlns:a16="http://schemas.microsoft.com/office/drawing/2014/main" id="{B2DE275F-E85B-4673-9D9C-744F5F539CCE}"/>
              </a:ext>
            </a:extLst>
          </p:cNvPr>
          <p:cNvSpPr txBox="1"/>
          <p:nvPr/>
        </p:nvSpPr>
        <p:spPr>
          <a:xfrm>
            <a:off x="1158949" y="1666633"/>
            <a:ext cx="9920177" cy="4162678"/>
          </a:xfrm>
          <a:prstGeom prst="rect">
            <a:avLst/>
          </a:prstGeom>
          <a:noFill/>
        </p:spPr>
        <p:txBody>
          <a:bodyPr wrap="square">
            <a:spAutoFit/>
          </a:bodyPr>
          <a:lstStyle/>
          <a:p>
            <a:pPr indent="457200" algn="just">
              <a:lnSpc>
                <a:spcPct val="130000"/>
              </a:lnSpc>
              <a:spcBef>
                <a:spcPts val="200"/>
              </a:spcBef>
              <a:spcAft>
                <a:spcPts val="200"/>
              </a:spcAft>
            </a:pP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 ĐIỂM </a:t>
            </a:r>
          </a:p>
          <a:p>
            <a:pPr indent="457200" algn="just">
              <a:lnSpc>
                <a:spcPct val="130000"/>
              </a:lnSpc>
              <a:spcBef>
                <a:spcPts val="200"/>
              </a:spcBef>
              <a:spcAft>
                <a:spcPts val="2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a:lnSpc>
                <a:spcPct val="130000"/>
              </a:lnSpc>
              <a:spcBef>
                <a:spcPts val="200"/>
              </a:spcBef>
              <a:spcAft>
                <a:spcPts val="2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a:lnSpc>
                <a:spcPct val="130000"/>
              </a:lnSpc>
              <a:spcBef>
                <a:spcPts val="200"/>
              </a:spcBef>
              <a:spcAft>
                <a:spcPts val="200"/>
              </a:spcAft>
            </a:pP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a:lnSpc>
                <a:spcPct val="130000"/>
              </a:lnSpc>
              <a:spcBef>
                <a:spcPts val="200"/>
              </a:spcBef>
              <a:spcAft>
                <a:spcPts val="2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61AF40A1-E41D-4C94-BCEF-07336175E1AA}"/>
              </a:ext>
            </a:extLst>
          </p:cNvPr>
          <p:cNvSpPr txBox="1"/>
          <p:nvPr/>
        </p:nvSpPr>
        <p:spPr>
          <a:xfrm>
            <a:off x="939800" y="792277"/>
            <a:ext cx="10325100" cy="707886"/>
          </a:xfrm>
          <a:prstGeom prst="rect">
            <a:avLst/>
          </a:prstGeom>
          <a:solidFill>
            <a:schemeClr val="accent5">
              <a:lumMod val="90000"/>
            </a:schemeClr>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CÂU HỎI TỰ LUẬN </a:t>
            </a:r>
          </a:p>
        </p:txBody>
      </p:sp>
    </p:spTree>
    <p:extLst>
      <p:ext uri="{BB962C8B-B14F-4D97-AF65-F5344CB8AC3E}">
        <p14:creationId xmlns:p14="http://schemas.microsoft.com/office/powerpoint/2010/main" val="810406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52AF87-0539-481C-84E3-98546DE95CED}"/>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66DEE01-4F88-453E-A92D-556B36A863BC}"/>
              </a:ext>
            </a:extLst>
          </p:cNvPr>
          <p:cNvSpPr>
            <a:spLocks noGrp="1"/>
          </p:cNvSpPr>
          <p:nvPr>
            <p:ph idx="1"/>
          </p:nvPr>
        </p:nvSpPr>
        <p:spPr/>
        <p:txBody>
          <a:bodyPr/>
          <a:lstStyle/>
          <a:p>
            <a:endParaRPr lang="en-US"/>
          </a:p>
        </p:txBody>
      </p:sp>
      <p:sp>
        <p:nvSpPr>
          <p:cNvPr id="5" name="Date Placeholder 4">
            <a:extLst>
              <a:ext uri="{FF2B5EF4-FFF2-40B4-BE49-F238E27FC236}">
                <a16:creationId xmlns:a16="http://schemas.microsoft.com/office/drawing/2014/main" id="{8BB137A5-67F8-4785-A31F-91747D20D8B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A130361B-27FA-494B-A141-CE35E6FFC7EB}"/>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a16="http://schemas.microsoft.com/office/drawing/2014/main" id="{8382DEC7-CF39-484A-9EF3-71F22163D03A}"/>
              </a:ext>
            </a:extLst>
          </p:cNvPr>
          <p:cNvSpPr>
            <a:spLocks noGrp="1"/>
          </p:cNvSpPr>
          <p:nvPr>
            <p:ph type="sldNum" sz="quarter" idx="12"/>
          </p:nvPr>
        </p:nvSpPr>
        <p:spPr/>
        <p:txBody>
          <a:bodyPr/>
          <a:lstStyle/>
          <a:p>
            <a:fld id="{B5CEABB6-07DC-46E8-9B57-56EC44A396E5}" type="slidenum">
              <a:rPr lang="en-US" smtClean="0"/>
              <a:t>24</a:t>
            </a:fld>
            <a:endParaRPr lang="en-US" dirty="0"/>
          </a:p>
        </p:txBody>
      </p:sp>
      <p:pic>
        <p:nvPicPr>
          <p:cNvPr id="9" name="Picture 8">
            <a:extLst>
              <a:ext uri="{FF2B5EF4-FFF2-40B4-BE49-F238E27FC236}">
                <a16:creationId xmlns:a16="http://schemas.microsoft.com/office/drawing/2014/main" id="{0D8B6B17-EA06-47EF-9AE6-6EBBADE21A9D}"/>
              </a:ext>
            </a:extLst>
          </p:cNvPr>
          <p:cNvPicPr>
            <a:picLocks noChangeAspect="1"/>
          </p:cNvPicPr>
          <p:nvPr/>
        </p:nvPicPr>
        <p:blipFill>
          <a:blip r:embed="rId2"/>
          <a:stretch>
            <a:fillRect/>
          </a:stretch>
        </p:blipFill>
        <p:spPr>
          <a:xfrm>
            <a:off x="233916" y="329609"/>
            <a:ext cx="11727712" cy="6391865"/>
          </a:xfrm>
          <a:prstGeom prst="rect">
            <a:avLst/>
          </a:prstGeom>
        </p:spPr>
      </p:pic>
    </p:spTree>
    <p:extLst>
      <p:ext uri="{BB962C8B-B14F-4D97-AF65-F5344CB8AC3E}">
        <p14:creationId xmlns:p14="http://schemas.microsoft.com/office/powerpoint/2010/main" val="1079722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EEED8F0-06D2-41DB-990B-EB1B3FFD27DC}"/>
              </a:ext>
            </a:extLst>
          </p:cNvPr>
          <p:cNvPicPr>
            <a:picLocks noChangeAspect="1"/>
          </p:cNvPicPr>
          <p:nvPr/>
        </p:nvPicPr>
        <p:blipFill>
          <a:blip r:embed="rId3"/>
          <a:stretch>
            <a:fillRect/>
          </a:stretch>
        </p:blipFill>
        <p:spPr>
          <a:xfrm>
            <a:off x="563526" y="328915"/>
            <a:ext cx="11164186" cy="5975497"/>
          </a:xfrm>
          <a:prstGeom prst="round2DiagRect">
            <a:avLst>
              <a:gd name="adj1" fmla="val 1678"/>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60A0CB47-22F3-489A-B073-836BFED29A6A}"/>
              </a:ext>
            </a:extLst>
          </p:cNvPr>
          <p:cNvPicPr>
            <a:picLocks noChangeAspect="1"/>
          </p:cNvPicPr>
          <p:nvPr/>
        </p:nvPicPr>
        <p:blipFill>
          <a:blip r:embed="rId4"/>
          <a:stretch>
            <a:fillRect/>
          </a:stretch>
        </p:blipFill>
        <p:spPr>
          <a:xfrm>
            <a:off x="4611348" y="2653748"/>
            <a:ext cx="636513" cy="347870"/>
          </a:xfrm>
          <a:prstGeom prst="rect">
            <a:avLst/>
          </a:prstGeom>
        </p:spPr>
      </p:pic>
    </p:spTree>
    <p:extLst>
      <p:ext uri="{BB962C8B-B14F-4D97-AF65-F5344CB8AC3E}">
        <p14:creationId xmlns:p14="http://schemas.microsoft.com/office/powerpoint/2010/main" val="293346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24B7B8-6CB9-44C5-B99A-6C91212479E1}"/>
              </a:ext>
            </a:extLst>
          </p:cNvPr>
          <p:cNvPicPr>
            <a:picLocks noChangeAspect="1"/>
          </p:cNvPicPr>
          <p:nvPr/>
        </p:nvPicPr>
        <p:blipFill>
          <a:blip r:embed="rId3"/>
          <a:stretch>
            <a:fillRect/>
          </a:stretch>
        </p:blipFill>
        <p:spPr>
          <a:xfrm>
            <a:off x="467832" y="297712"/>
            <a:ext cx="11153553" cy="6007396"/>
          </a:xfrm>
          <a:prstGeom prst="rect">
            <a:avLst/>
          </a:prstGeom>
          <a:ln>
            <a:noFill/>
          </a:ln>
          <a:effectLst>
            <a:outerShdw blurRad="292100" dist="139700" dir="2700000" algn="tl" rotWithShape="0">
              <a:srgbClr val="333333">
                <a:alpha val="65000"/>
              </a:srgbClr>
            </a:outerShdw>
          </a:effectLst>
        </p:spPr>
      </p:pic>
      <p:sp>
        <p:nvSpPr>
          <p:cNvPr id="2" name="Rectangle 2">
            <a:extLst>
              <a:ext uri="{FF2B5EF4-FFF2-40B4-BE49-F238E27FC236}">
                <a16:creationId xmlns:a16="http://schemas.microsoft.com/office/drawing/2014/main" id="{BDF65C11-1936-4D45-A329-2994CCF1A695}"/>
              </a:ext>
            </a:extLst>
          </p:cNvPr>
          <p:cNvSpPr>
            <a:spLocks noChangeArrowheads="1"/>
          </p:cNvSpPr>
          <p:nvPr/>
        </p:nvSpPr>
        <p:spPr bwMode="auto">
          <a:xfrm>
            <a:off x="7285383" y="4081947"/>
            <a:ext cx="211482" cy="508000"/>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a:ln>
                  <a:noFill/>
                </a:ln>
                <a:solidFill>
                  <a:srgbClr val="00206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8976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BF1D4708-F6FC-4D57-9E72-A5A9DC5DC5FA}"/>
              </a:ext>
            </a:extLst>
          </p:cNvPr>
          <p:cNvSpPr txBox="1"/>
          <p:nvPr/>
        </p:nvSpPr>
        <p:spPr>
          <a:xfrm>
            <a:off x="775057" y="1133160"/>
            <a:ext cx="10803049"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solidFill>
                  <a:srgbClr val="0070C0"/>
                </a:solidFill>
                <a:latin typeface="Times New Roman" pitchFamily="18" charset="0"/>
                <a:cs typeface="Times New Roman" pitchFamily="18" charset="0"/>
              </a:rPr>
              <a:t>PHẦN II </a:t>
            </a:r>
          </a:p>
          <a:p>
            <a:pPr algn="ctr"/>
            <a:r>
              <a:rPr lang="en-US" sz="5400" dirty="0">
                <a:solidFill>
                  <a:srgbClr val="FF0000"/>
                </a:solidFill>
                <a:latin typeface="Times New Roman" pitchFamily="18" charset="0"/>
                <a:cs typeface="Times New Roman" pitchFamily="18" charset="0"/>
              </a:rPr>
              <a:t>HƯỚNG DẪN XÂY DỰNG </a:t>
            </a:r>
          </a:p>
          <a:p>
            <a:pPr algn="ctr"/>
            <a:r>
              <a:rPr lang="en-US" sz="5400" dirty="0">
                <a:solidFill>
                  <a:srgbClr val="FF0000"/>
                </a:solidFill>
                <a:latin typeface="Times New Roman" pitchFamily="18" charset="0"/>
                <a:cs typeface="Times New Roman" pitchFamily="18" charset="0"/>
              </a:rPr>
              <a:t>MA TRẬN ĐỀ VÀ BẢN ĐẶC TẢ </a:t>
            </a:r>
          </a:p>
        </p:txBody>
      </p:sp>
    </p:spTree>
    <p:extLst>
      <p:ext uri="{BB962C8B-B14F-4D97-AF65-F5344CB8AC3E}">
        <p14:creationId xmlns:p14="http://schemas.microsoft.com/office/powerpoint/2010/main" val="1545076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6A6300-B297-4A66-B196-80F4F9A3FA95}"/>
              </a:ext>
            </a:extLst>
          </p:cNvPr>
          <p:cNvSpPr txBox="1"/>
          <p:nvPr/>
        </p:nvSpPr>
        <p:spPr>
          <a:xfrm>
            <a:off x="425451" y="1284638"/>
            <a:ext cx="11341100" cy="3539430"/>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ĐỘNG 1</a:t>
            </a:r>
            <a:r>
              <a:rPr lang="en-US" sz="3200" dirty="0">
                <a:latin typeface="Times New Roman" pitchFamily="18" charset="0"/>
                <a:cs typeface="Times New Roman" pitchFamily="18" charset="0"/>
              </a:rPr>
              <a:t>. </a:t>
            </a:r>
          </a:p>
          <a:p>
            <a:pPr algn="ctr">
              <a:lnSpc>
                <a:spcPct val="200000"/>
              </a:lnSpc>
            </a:pPr>
            <a:r>
              <a:rPr lang="en-US" sz="3200" b="1" dirty="0">
                <a:latin typeface="Times New Roman" pitchFamily="18" charset="0"/>
                <a:cs typeface="Times New Roman" pitchFamily="18" charset="0"/>
              </a:rPr>
              <a:t>TÌM HIỂU </a:t>
            </a:r>
            <a:r>
              <a:rPr lang="vi-VN" sz="3200" b="1" dirty="0">
                <a:latin typeface="Times New Roman" pitchFamily="18" charset="0"/>
                <a:cs typeface="Times New Roman" pitchFamily="18" charset="0"/>
              </a:rPr>
              <a:t>QUY TRÌNH</a:t>
            </a:r>
            <a:r>
              <a:rPr lang="en-US" sz="3200" b="1" dirty="0">
                <a:latin typeface="Times New Roman" pitchFamily="18" charset="0"/>
                <a:cs typeface="Times New Roman" pitchFamily="18" charset="0"/>
              </a:rPr>
              <a:t> XÂY DỰNG MA TRẬN</a:t>
            </a:r>
          </a:p>
          <a:p>
            <a:pPr algn="ctr">
              <a:lnSpc>
                <a:spcPct val="200000"/>
              </a:lnSpc>
            </a:pPr>
            <a:r>
              <a:rPr lang="en-US" sz="3200" b="1" dirty="0">
                <a:latin typeface="Times New Roman" pitchFamily="18" charset="0"/>
                <a:cs typeface="Times New Roman" pitchFamily="18" charset="0"/>
              </a:rPr>
              <a:t> ĐỀ KIỂM TRA</a:t>
            </a:r>
          </a:p>
          <a:p>
            <a:endParaRPr lang="en-US" sz="3200" dirty="0">
              <a:latin typeface="TimeÉ"/>
            </a:endParaRPr>
          </a:p>
        </p:txBody>
      </p:sp>
    </p:spTree>
    <p:extLst>
      <p:ext uri="{BB962C8B-B14F-4D97-AF65-F5344CB8AC3E}">
        <p14:creationId xmlns:p14="http://schemas.microsoft.com/office/powerpoint/2010/main" val="319776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65CDE-8F29-4AAF-B8A7-28338BA7F4C5}"/>
              </a:ext>
            </a:extLst>
          </p:cNvPr>
          <p:cNvSpPr txBox="1"/>
          <p:nvPr/>
        </p:nvSpPr>
        <p:spPr>
          <a:xfrm>
            <a:off x="384177" y="2137877"/>
            <a:ext cx="11376023"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p>
          <a:p>
            <a:pPr marL="514350" indent="-514350" algn="just">
              <a:buAutoNum type="arabicParenR"/>
            </a:pP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01 ma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minh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KHTN 6 (</a:t>
            </a:r>
            <a:r>
              <a:rPr lang="en-US" sz="4000" dirty="0" err="1">
                <a:latin typeface="Times New Roman" panose="02020603050405020304" pitchFamily="18" charset="0"/>
                <a:cs typeface="Times New Roman" panose="02020603050405020304" pitchFamily="18" charset="0"/>
              </a:rPr>
              <a:t>trang</a:t>
            </a:r>
            <a:r>
              <a:rPr lang="vi-VN" sz="4000" dirty="0">
                <a:latin typeface="Times New Roman" panose="02020603050405020304" pitchFamily="18" charset="0"/>
                <a:cs typeface="Times New Roman" panose="02020603050405020304" pitchFamily="18" charset="0"/>
              </a:rPr>
              <a:t>/27</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ma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a:t>
            </a:r>
            <a:r>
              <a:rPr lang="en-US" sz="4000" dirty="0">
                <a:latin typeface="Times New Roman" panose="02020603050405020304" pitchFamily="18" charset="0"/>
                <a:cs typeface="Times New Roman" panose="02020603050405020304" pitchFamily="18" charset="0"/>
              </a:rPr>
              <a:t>.</a:t>
            </a:r>
          </a:p>
          <a:p>
            <a:pPr marL="514350" indent="-514350" algn="just">
              <a:buAutoNum type="arabicParenR"/>
            </a:pP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ma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a:t>
            </a:r>
            <a:r>
              <a:rPr lang="en-US" sz="4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5542F6B-B958-4D5C-B8ED-0101C561DFB8}"/>
              </a:ext>
            </a:extLst>
          </p:cNvPr>
          <p:cNvSpPr txBox="1"/>
          <p:nvPr/>
        </p:nvSpPr>
        <p:spPr>
          <a:xfrm>
            <a:off x="384177" y="304800"/>
            <a:ext cx="11220451" cy="1200329"/>
          </a:xfrm>
          <a:prstGeom prst="rect">
            <a:avLst/>
          </a:prstGeom>
          <a:solidFill>
            <a:srgbClr val="0070C0"/>
          </a:solidFill>
        </p:spPr>
        <p:txBody>
          <a:bodyPr wrap="square" rtlCol="0">
            <a:spAutoFit/>
          </a:bodyPr>
          <a:lstStyle/>
          <a:p>
            <a:pPr algn="ctr"/>
            <a:r>
              <a:rPr lang="en-US" sz="3600" b="1" dirty="0">
                <a:solidFill>
                  <a:schemeClr val="bg1"/>
                </a:solidFill>
                <a:latin typeface="Times New Roman" pitchFamily="18" charset="0"/>
                <a:cs typeface="Times New Roman" pitchFamily="18" charset="0"/>
              </a:rPr>
              <a:t>NHIỆM VỤ 1. </a:t>
            </a:r>
          </a:p>
          <a:p>
            <a:pPr algn="ctr"/>
            <a:r>
              <a:rPr lang="en-US" sz="3600" b="1" dirty="0">
                <a:solidFill>
                  <a:schemeClr val="bg1"/>
                </a:solidFill>
                <a:latin typeface="Times New Roman" pitchFamily="18" charset="0"/>
                <a:cs typeface="Times New Roman" pitchFamily="18" charset="0"/>
              </a:rPr>
              <a:t>PHÂN TÍCH MA TRẬN ĐỀ KIỂM TRA MINH HỌA </a:t>
            </a:r>
          </a:p>
        </p:txBody>
      </p:sp>
    </p:spTree>
    <p:extLst>
      <p:ext uri="{BB962C8B-B14F-4D97-AF65-F5344CB8AC3E}">
        <p14:creationId xmlns:p14="http://schemas.microsoft.com/office/powerpoint/2010/main" val="37761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D81AA4-E9A6-4512-B46E-1835BA218D7A}"/>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FE2D7B4-51CF-4622-A61A-29D43FE64801}"/>
              </a:ext>
            </a:extLst>
          </p:cNvPr>
          <p:cNvSpPr>
            <a:spLocks noGrp="1"/>
          </p:cNvSpPr>
          <p:nvPr>
            <p:ph type="sldNum" sz="quarter" idx="12"/>
          </p:nvPr>
        </p:nvSpPr>
        <p:spPr>
          <a:xfrm>
            <a:off x="8957615" y="4388246"/>
            <a:ext cx="2743200" cy="365125"/>
          </a:xfrm>
        </p:spPr>
        <p:txBody>
          <a:bodyPr/>
          <a:lstStyle/>
          <a:p>
            <a:fld id="{B5CEABB6-07DC-46E8-9B57-56EC44A396E5}" type="slidenum">
              <a:rPr lang="en-US" smtClean="0"/>
              <a:t>3</a:t>
            </a:fld>
            <a:endParaRPr lang="en-US" dirty="0"/>
          </a:p>
        </p:txBody>
      </p:sp>
      <p:sp>
        <p:nvSpPr>
          <p:cNvPr id="33" name="Rectangle 32">
            <a:extLst>
              <a:ext uri="{FF2B5EF4-FFF2-40B4-BE49-F238E27FC236}">
                <a16:creationId xmlns:a16="http://schemas.microsoft.com/office/drawing/2014/main" id="{E6CC6920-6F95-4094-B062-B027B950B3E1}"/>
              </a:ext>
            </a:extLst>
          </p:cNvPr>
          <p:cNvSpPr/>
          <p:nvPr/>
        </p:nvSpPr>
        <p:spPr>
          <a:xfrm>
            <a:off x="1150867" y="486220"/>
            <a:ext cx="10087523" cy="958425"/>
          </a:xfrm>
          <a:prstGeom prst="rect">
            <a:avLst/>
          </a:prstGeom>
          <a:ln>
            <a:noFill/>
          </a:ln>
          <a:effectLst>
            <a:outerShdw blurRad="149987" dist="250190" dir="8460000" algn="ctr">
              <a:srgbClr val="000000">
                <a:alpha val="28000"/>
              </a:srgbClr>
            </a:outerShdw>
            <a:reflection blurRad="6350" stA="50000" endA="300" endPos="38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NỘI DUNG CHÍNH</a:t>
            </a:r>
          </a:p>
        </p:txBody>
      </p:sp>
      <p:sp>
        <p:nvSpPr>
          <p:cNvPr id="34" name="Rectangle 33">
            <a:extLst>
              <a:ext uri="{FF2B5EF4-FFF2-40B4-BE49-F238E27FC236}">
                <a16:creationId xmlns:a16="http://schemas.microsoft.com/office/drawing/2014/main" id="{C606FBC0-6C74-412E-904F-3BBD188E80F6}"/>
              </a:ext>
            </a:extLst>
          </p:cNvPr>
          <p:cNvSpPr/>
          <p:nvPr/>
        </p:nvSpPr>
        <p:spPr>
          <a:xfrm>
            <a:off x="11591304" y="0"/>
            <a:ext cx="61257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792C61F-56A2-4872-BACF-37265E1F8BF4}"/>
              </a:ext>
            </a:extLst>
          </p:cNvPr>
          <p:cNvSpPr/>
          <p:nvPr/>
        </p:nvSpPr>
        <p:spPr>
          <a:xfrm>
            <a:off x="0" y="2382573"/>
            <a:ext cx="261455" cy="18426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C80A61F-062B-4A97-99B5-D82ECBC41A8F}"/>
              </a:ext>
            </a:extLst>
          </p:cNvPr>
          <p:cNvSpPr/>
          <p:nvPr/>
        </p:nvSpPr>
        <p:spPr>
          <a:xfrm>
            <a:off x="620764" y="2413013"/>
            <a:ext cx="109938" cy="18426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A196F24-BDAC-43A4-9581-1F4EAAA01315}"/>
              </a:ext>
            </a:extLst>
          </p:cNvPr>
          <p:cNvSpPr/>
          <p:nvPr/>
        </p:nvSpPr>
        <p:spPr>
          <a:xfrm>
            <a:off x="838200" y="6356350"/>
            <a:ext cx="10986655" cy="5016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528ABB2-94DA-44DB-BA35-1857302A5577}"/>
              </a:ext>
            </a:extLst>
          </p:cNvPr>
          <p:cNvGrpSpPr/>
          <p:nvPr/>
        </p:nvGrpSpPr>
        <p:grpSpPr>
          <a:xfrm>
            <a:off x="4589872" y="2630327"/>
            <a:ext cx="3296653" cy="2538664"/>
            <a:chOff x="8427726" y="610906"/>
            <a:chExt cx="3296653" cy="2538664"/>
          </a:xfrm>
        </p:grpSpPr>
        <p:grpSp>
          <p:nvGrpSpPr>
            <p:cNvPr id="12" name="Group 11">
              <a:extLst>
                <a:ext uri="{FF2B5EF4-FFF2-40B4-BE49-F238E27FC236}">
                  <a16:creationId xmlns:a16="http://schemas.microsoft.com/office/drawing/2014/main" id="{183F6C82-CD54-42C3-8A23-993A06CD1779}"/>
                </a:ext>
              </a:extLst>
            </p:cNvPr>
            <p:cNvGrpSpPr/>
            <p:nvPr/>
          </p:nvGrpSpPr>
          <p:grpSpPr>
            <a:xfrm>
              <a:off x="8427726" y="610906"/>
              <a:ext cx="3296653" cy="2538664"/>
              <a:chOff x="8427726" y="610906"/>
              <a:chExt cx="3296653" cy="2538664"/>
            </a:xfrm>
          </p:grpSpPr>
          <p:grpSp>
            <p:nvGrpSpPr>
              <p:cNvPr id="14" name="Group 13">
                <a:extLst>
                  <a:ext uri="{FF2B5EF4-FFF2-40B4-BE49-F238E27FC236}">
                    <a16:creationId xmlns:a16="http://schemas.microsoft.com/office/drawing/2014/main" id="{ACD9D141-6A47-4ABD-B8F3-5C8B862FC371}"/>
                  </a:ext>
                </a:extLst>
              </p:cNvPr>
              <p:cNvGrpSpPr/>
              <p:nvPr/>
            </p:nvGrpSpPr>
            <p:grpSpPr>
              <a:xfrm>
                <a:off x="8427726" y="610906"/>
                <a:ext cx="3296653" cy="2538664"/>
                <a:chOff x="6629400" y="709862"/>
                <a:chExt cx="3296653" cy="2538664"/>
              </a:xfrm>
            </p:grpSpPr>
            <p:sp>
              <p:nvSpPr>
                <p:cNvPr id="16" name="Rectangle: Rounded Corners 15">
                  <a:extLst>
                    <a:ext uri="{FF2B5EF4-FFF2-40B4-BE49-F238E27FC236}">
                      <a16:creationId xmlns:a16="http://schemas.microsoft.com/office/drawing/2014/main" id="{5F1E061B-D8C5-439F-80D7-9EB91670380A}"/>
                    </a:ext>
                  </a:extLst>
                </p:cNvPr>
                <p:cNvSpPr/>
                <p:nvPr/>
              </p:nvSpPr>
              <p:spPr>
                <a:xfrm>
                  <a:off x="6629400" y="709862"/>
                  <a:ext cx="2356227" cy="2538663"/>
                </a:xfrm>
                <a:prstGeom prst="roundRect">
                  <a:avLst>
                    <a:gd name="adj" fmla="val 4923"/>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7" name="Arrow: Pentagon 16">
                  <a:extLst>
                    <a:ext uri="{FF2B5EF4-FFF2-40B4-BE49-F238E27FC236}">
                      <a16:creationId xmlns:a16="http://schemas.microsoft.com/office/drawing/2014/main" id="{CCDFF0B2-ABF9-419A-983C-51AE9052F79E}"/>
                    </a:ext>
                  </a:extLst>
                </p:cNvPr>
                <p:cNvSpPr/>
                <p:nvPr/>
              </p:nvSpPr>
              <p:spPr>
                <a:xfrm>
                  <a:off x="8265695" y="709863"/>
                  <a:ext cx="1660358" cy="2538663"/>
                </a:xfrm>
                <a:prstGeom prst="homePlate">
                  <a:avLst/>
                </a:prstGeom>
                <a:solidFill>
                  <a:srgbClr val="FFC000"/>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18" name="Picture 17">
                  <a:extLst>
                    <a:ext uri="{FF2B5EF4-FFF2-40B4-BE49-F238E27FC236}">
                      <a16:creationId xmlns:a16="http://schemas.microsoft.com/office/drawing/2014/main" id="{3BE4C2DF-8DFF-4D84-9C52-8CA436A3581C}"/>
                    </a:ext>
                  </a:extLst>
                </p:cNvPr>
                <p:cNvPicPr>
                  <a:picLocks noChangeAspect="1"/>
                </p:cNvPicPr>
                <p:nvPr/>
              </p:nvPicPr>
              <p:blipFill>
                <a:blip r:embed="rId2"/>
                <a:stretch>
                  <a:fillRect/>
                </a:stretch>
              </p:blipFill>
              <p:spPr>
                <a:xfrm>
                  <a:off x="6990347" y="878305"/>
                  <a:ext cx="1995280" cy="2165684"/>
                </a:xfrm>
                <a:prstGeom prst="roundRect">
                  <a:avLst>
                    <a:gd name="adj" fmla="val 7622"/>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3C95D986-260E-4021-9CDB-8B3112E0B1BD}"/>
                    </a:ext>
                  </a:extLst>
                </p:cNvPr>
                <p:cNvSpPr txBox="1"/>
                <p:nvPr/>
              </p:nvSpPr>
              <p:spPr>
                <a:xfrm>
                  <a:off x="9063832" y="1862187"/>
                  <a:ext cx="759952"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02</a:t>
                  </a:r>
                </a:p>
              </p:txBody>
            </p:sp>
          </p:grpSp>
          <p:pic>
            <p:nvPicPr>
              <p:cNvPr id="15" name="Graphic 14" descr="Family with two children with solid fill">
                <a:extLst>
                  <a:ext uri="{FF2B5EF4-FFF2-40B4-BE49-F238E27FC236}">
                    <a16:creationId xmlns:a16="http://schemas.microsoft.com/office/drawing/2014/main" id="{41113A9E-0477-4EF7-A3E4-60D02ACE66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9785" y="1278814"/>
                <a:ext cx="713595" cy="713595"/>
              </a:xfrm>
              <a:prstGeom prst="rect">
                <a:avLst/>
              </a:prstGeom>
            </p:spPr>
          </p:pic>
        </p:grpSp>
        <p:sp>
          <p:nvSpPr>
            <p:cNvPr id="13" name="TextBox 12">
              <a:extLst>
                <a:ext uri="{FF2B5EF4-FFF2-40B4-BE49-F238E27FC236}">
                  <a16:creationId xmlns:a16="http://schemas.microsoft.com/office/drawing/2014/main" id="{B40B6932-20DB-429B-A4AF-9E3AF6FCC958}"/>
                </a:ext>
              </a:extLst>
            </p:cNvPr>
            <p:cNvSpPr txBox="1"/>
            <p:nvPr/>
          </p:nvSpPr>
          <p:spPr>
            <a:xfrm>
              <a:off x="8882996" y="1033102"/>
              <a:ext cx="1852725" cy="1569660"/>
            </a:xfrm>
            <a:prstGeom prst="rect">
              <a:avLst/>
            </a:prstGeom>
            <a:noFill/>
          </p:spPr>
          <p:txBody>
            <a:bodyPr wrap="square">
              <a:spAutoFit/>
            </a:bodyPr>
            <a:lstStyle>
              <a:defPPr>
                <a:defRPr lang="en-US"/>
              </a:defPPr>
              <a:lvl1pPr algn="ctr">
                <a:spcBef>
                  <a:spcPct val="0"/>
                </a:spcBef>
                <a:spcAft>
                  <a:spcPts val="600"/>
                </a:spcAft>
                <a:defRPr sz="2200">
                  <a:latin typeface="Arial" panose="020B0604020202020204" pitchFamily="34" charset="0"/>
                  <a:cs typeface="Arial" panose="020B0604020202020204" pitchFamily="34" charset="0"/>
                </a:defRPr>
              </a:lvl1pPr>
            </a:lstStyle>
            <a:p>
              <a:r>
                <a:rPr lang="en-US" sz="2400" kern="1200" dirty="0">
                  <a:solidFill>
                    <a:srgbClr val="002060"/>
                  </a:solidFill>
                  <a:latin typeface="Times New Roman" panose="02020603050405020304" pitchFamily="18" charset="0"/>
                  <a:ea typeface="+mj-ea"/>
                  <a:cs typeface="Times New Roman" panose="02020603050405020304" pitchFamily="18" charset="0"/>
                </a:rPr>
                <a:t>XÂY DỰNG MA TRẬN VÀ BẢN ĐẶC TẢ</a:t>
              </a:r>
            </a:p>
          </p:txBody>
        </p:sp>
      </p:grpSp>
      <p:grpSp>
        <p:nvGrpSpPr>
          <p:cNvPr id="20" name="Group 19">
            <a:extLst>
              <a:ext uri="{FF2B5EF4-FFF2-40B4-BE49-F238E27FC236}">
                <a16:creationId xmlns:a16="http://schemas.microsoft.com/office/drawing/2014/main" id="{D32A950D-023C-4A30-B4E1-BF0920615499}"/>
              </a:ext>
            </a:extLst>
          </p:cNvPr>
          <p:cNvGrpSpPr/>
          <p:nvPr/>
        </p:nvGrpSpPr>
        <p:grpSpPr>
          <a:xfrm>
            <a:off x="1083616" y="2515175"/>
            <a:ext cx="3296653" cy="2538664"/>
            <a:chOff x="4945960" y="3922295"/>
            <a:chExt cx="3296653" cy="2538664"/>
          </a:xfrm>
        </p:grpSpPr>
        <p:grpSp>
          <p:nvGrpSpPr>
            <p:cNvPr id="21" name="Group 20">
              <a:extLst>
                <a:ext uri="{FF2B5EF4-FFF2-40B4-BE49-F238E27FC236}">
                  <a16:creationId xmlns:a16="http://schemas.microsoft.com/office/drawing/2014/main" id="{2067B703-CEC3-4DB4-AA39-E1D90903199F}"/>
                </a:ext>
              </a:extLst>
            </p:cNvPr>
            <p:cNvGrpSpPr/>
            <p:nvPr/>
          </p:nvGrpSpPr>
          <p:grpSpPr>
            <a:xfrm>
              <a:off x="4945960" y="3922295"/>
              <a:ext cx="3296653" cy="2538664"/>
              <a:chOff x="6629400" y="709862"/>
              <a:chExt cx="3296653" cy="2538664"/>
            </a:xfrm>
          </p:grpSpPr>
          <p:sp>
            <p:nvSpPr>
              <p:cNvPr id="24" name="Rectangle: Rounded Corners 23">
                <a:extLst>
                  <a:ext uri="{FF2B5EF4-FFF2-40B4-BE49-F238E27FC236}">
                    <a16:creationId xmlns:a16="http://schemas.microsoft.com/office/drawing/2014/main" id="{BEED3DAB-E856-4ED0-9161-8FF1D02B4E73}"/>
                  </a:ext>
                </a:extLst>
              </p:cNvPr>
              <p:cNvSpPr/>
              <p:nvPr/>
            </p:nvSpPr>
            <p:spPr>
              <a:xfrm>
                <a:off x="6629400" y="709862"/>
                <a:ext cx="2356227" cy="2538663"/>
              </a:xfrm>
              <a:prstGeom prst="roundRect">
                <a:avLst>
                  <a:gd name="adj" fmla="val 4923"/>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5" name="Arrow: Pentagon 24">
                <a:extLst>
                  <a:ext uri="{FF2B5EF4-FFF2-40B4-BE49-F238E27FC236}">
                    <a16:creationId xmlns:a16="http://schemas.microsoft.com/office/drawing/2014/main" id="{07CBFBE5-E602-4FEB-B7DC-DD73DDC8347C}"/>
                  </a:ext>
                </a:extLst>
              </p:cNvPr>
              <p:cNvSpPr/>
              <p:nvPr/>
            </p:nvSpPr>
            <p:spPr>
              <a:xfrm>
                <a:off x="8265695" y="709863"/>
                <a:ext cx="1660358" cy="2538663"/>
              </a:xfrm>
              <a:prstGeom prst="homePlate">
                <a:avLst/>
              </a:prstGeom>
              <a:solidFill>
                <a:srgbClr val="00B050"/>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6" name="Picture 25">
                <a:extLst>
                  <a:ext uri="{FF2B5EF4-FFF2-40B4-BE49-F238E27FC236}">
                    <a16:creationId xmlns:a16="http://schemas.microsoft.com/office/drawing/2014/main" id="{5476C558-7DD5-41D4-9B74-60760AE3B5CC}"/>
                  </a:ext>
                </a:extLst>
              </p:cNvPr>
              <p:cNvPicPr>
                <a:picLocks noChangeAspect="1"/>
              </p:cNvPicPr>
              <p:nvPr/>
            </p:nvPicPr>
            <p:blipFill>
              <a:blip r:embed="rId2"/>
              <a:stretch>
                <a:fillRect/>
              </a:stretch>
            </p:blipFill>
            <p:spPr>
              <a:xfrm>
                <a:off x="6990347" y="878305"/>
                <a:ext cx="1995280" cy="2165684"/>
              </a:xfrm>
              <a:prstGeom prst="roundRect">
                <a:avLst>
                  <a:gd name="adj" fmla="val 7622"/>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87213DFA-E282-4056-BFF9-1E88D36EB902}"/>
                  </a:ext>
                </a:extLst>
              </p:cNvPr>
              <p:cNvSpPr txBox="1"/>
              <p:nvPr/>
            </p:nvSpPr>
            <p:spPr>
              <a:xfrm>
                <a:off x="9022790" y="1903836"/>
                <a:ext cx="759952"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01</a:t>
                </a:r>
              </a:p>
            </p:txBody>
          </p:sp>
        </p:grpSp>
        <p:pic>
          <p:nvPicPr>
            <p:cNvPr id="22" name="Graphic 21" descr="Crystals with solid fill">
              <a:extLst>
                <a:ext uri="{FF2B5EF4-FFF2-40B4-BE49-F238E27FC236}">
                  <a16:creationId xmlns:a16="http://schemas.microsoft.com/office/drawing/2014/main" id="{D62ED4AB-8F7D-41AC-BB46-8ADB4D7348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95226" y="4471143"/>
              <a:ext cx="778898" cy="778898"/>
            </a:xfrm>
            <a:prstGeom prst="rect">
              <a:avLst/>
            </a:prstGeom>
          </p:spPr>
        </p:pic>
        <p:sp>
          <p:nvSpPr>
            <p:cNvPr id="23" name="TextBox 22">
              <a:extLst>
                <a:ext uri="{FF2B5EF4-FFF2-40B4-BE49-F238E27FC236}">
                  <a16:creationId xmlns:a16="http://schemas.microsoft.com/office/drawing/2014/main" id="{392BB02D-69F6-47CC-8EBD-CAD1CC6510CB}"/>
                </a:ext>
              </a:extLst>
            </p:cNvPr>
            <p:cNvSpPr txBox="1"/>
            <p:nvPr/>
          </p:nvSpPr>
          <p:spPr>
            <a:xfrm>
              <a:off x="5372397" y="4218012"/>
              <a:ext cx="1816392" cy="1938992"/>
            </a:xfrm>
            <a:prstGeom prst="rect">
              <a:avLst/>
            </a:prstGeom>
            <a:noFill/>
          </p:spPr>
          <p:txBody>
            <a:bodyPr wrap="square">
              <a:spAutoFit/>
            </a:bodyPr>
            <a:lstStyle>
              <a:defPPr>
                <a:defRPr lang="en-US"/>
              </a:defPPr>
              <a:lvl1pPr algn="ctr">
                <a:spcBef>
                  <a:spcPct val="0"/>
                </a:spcBef>
                <a:spcAft>
                  <a:spcPts val="600"/>
                </a:spcAft>
                <a:defRPr sz="2200">
                  <a:latin typeface="Arial" panose="020B0604020202020204" pitchFamily="34" charset="0"/>
                  <a:cs typeface="Arial" panose="020B0604020202020204" pitchFamily="34" charset="0"/>
                </a:defRPr>
              </a:lvl1pPr>
            </a:lstStyle>
            <a:p>
              <a:r>
                <a:rPr lang="en-US" sz="2400" dirty="0">
                  <a:solidFill>
                    <a:srgbClr val="002060"/>
                  </a:solidFill>
                  <a:latin typeface="Times New Roman" panose="02020603050405020304" pitchFamily="18" charset="0"/>
                  <a:ea typeface="+mj-ea"/>
                  <a:cs typeface="Times New Roman" panose="02020603050405020304" pitchFamily="18" charset="0"/>
                </a:rPr>
                <a:t>NHỮNG VẤN ĐỀ CHUNG VỀ KIỂM TRA ĐÁNH GIÁ</a:t>
              </a:r>
            </a:p>
          </p:txBody>
        </p:sp>
      </p:grpSp>
      <p:grpSp>
        <p:nvGrpSpPr>
          <p:cNvPr id="28" name="Group 27">
            <a:extLst>
              <a:ext uri="{FF2B5EF4-FFF2-40B4-BE49-F238E27FC236}">
                <a16:creationId xmlns:a16="http://schemas.microsoft.com/office/drawing/2014/main" id="{0AF80306-9747-4ABB-89E7-207CBB84936E}"/>
              </a:ext>
            </a:extLst>
          </p:cNvPr>
          <p:cNvGrpSpPr/>
          <p:nvPr/>
        </p:nvGrpSpPr>
        <p:grpSpPr>
          <a:xfrm>
            <a:off x="8129794" y="2573589"/>
            <a:ext cx="3296653" cy="2538664"/>
            <a:chOff x="8749636" y="3742946"/>
            <a:chExt cx="3296653" cy="2538664"/>
          </a:xfrm>
        </p:grpSpPr>
        <p:grpSp>
          <p:nvGrpSpPr>
            <p:cNvPr id="29" name="Group 28">
              <a:extLst>
                <a:ext uri="{FF2B5EF4-FFF2-40B4-BE49-F238E27FC236}">
                  <a16:creationId xmlns:a16="http://schemas.microsoft.com/office/drawing/2014/main" id="{19D7DD5A-84C3-4BF0-890B-8D967CE122B5}"/>
                </a:ext>
              </a:extLst>
            </p:cNvPr>
            <p:cNvGrpSpPr/>
            <p:nvPr/>
          </p:nvGrpSpPr>
          <p:grpSpPr>
            <a:xfrm>
              <a:off x="8749636" y="3742946"/>
              <a:ext cx="3296653" cy="2538664"/>
              <a:chOff x="4945960" y="3922295"/>
              <a:chExt cx="3296653" cy="2538664"/>
            </a:xfrm>
          </p:grpSpPr>
          <p:grpSp>
            <p:nvGrpSpPr>
              <p:cNvPr id="31" name="Group 30">
                <a:extLst>
                  <a:ext uri="{FF2B5EF4-FFF2-40B4-BE49-F238E27FC236}">
                    <a16:creationId xmlns:a16="http://schemas.microsoft.com/office/drawing/2014/main" id="{0DCECDFF-8E7C-400C-928A-0E624081294D}"/>
                  </a:ext>
                </a:extLst>
              </p:cNvPr>
              <p:cNvGrpSpPr/>
              <p:nvPr/>
            </p:nvGrpSpPr>
            <p:grpSpPr>
              <a:xfrm>
                <a:off x="4945960" y="3922295"/>
                <a:ext cx="3296653" cy="2538664"/>
                <a:chOff x="6629400" y="709862"/>
                <a:chExt cx="3296653" cy="2538664"/>
              </a:xfrm>
            </p:grpSpPr>
            <p:sp>
              <p:nvSpPr>
                <p:cNvPr id="38" name="Rectangle: Rounded Corners 37">
                  <a:extLst>
                    <a:ext uri="{FF2B5EF4-FFF2-40B4-BE49-F238E27FC236}">
                      <a16:creationId xmlns:a16="http://schemas.microsoft.com/office/drawing/2014/main" id="{BF9905A3-2994-4FC7-B5A9-CB5DE5245626}"/>
                    </a:ext>
                  </a:extLst>
                </p:cNvPr>
                <p:cNvSpPr/>
                <p:nvPr/>
              </p:nvSpPr>
              <p:spPr>
                <a:xfrm>
                  <a:off x="6629400" y="709862"/>
                  <a:ext cx="2356227" cy="2538663"/>
                </a:xfrm>
                <a:prstGeom prst="roundRect">
                  <a:avLst>
                    <a:gd name="adj" fmla="val 4923"/>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9" name="Arrow: Pentagon 38">
                  <a:extLst>
                    <a:ext uri="{FF2B5EF4-FFF2-40B4-BE49-F238E27FC236}">
                      <a16:creationId xmlns:a16="http://schemas.microsoft.com/office/drawing/2014/main" id="{42C04C9F-F5FA-4688-B30D-BE1808E342DE}"/>
                    </a:ext>
                  </a:extLst>
                </p:cNvPr>
                <p:cNvSpPr/>
                <p:nvPr/>
              </p:nvSpPr>
              <p:spPr>
                <a:xfrm>
                  <a:off x="8265695" y="709863"/>
                  <a:ext cx="1660358" cy="2538663"/>
                </a:xfrm>
                <a:prstGeom prst="homePlate">
                  <a:avLst/>
                </a:prstGeom>
                <a:solidFill>
                  <a:srgbClr val="C00000"/>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0" name="Picture 39">
                  <a:extLst>
                    <a:ext uri="{FF2B5EF4-FFF2-40B4-BE49-F238E27FC236}">
                      <a16:creationId xmlns:a16="http://schemas.microsoft.com/office/drawing/2014/main" id="{C02B9BD1-0419-4E07-8E5F-AAE4AF9C2C9D}"/>
                    </a:ext>
                  </a:extLst>
                </p:cNvPr>
                <p:cNvPicPr>
                  <a:picLocks noChangeAspect="1"/>
                </p:cNvPicPr>
                <p:nvPr/>
              </p:nvPicPr>
              <p:blipFill>
                <a:blip r:embed="rId2"/>
                <a:stretch>
                  <a:fillRect/>
                </a:stretch>
              </p:blipFill>
              <p:spPr>
                <a:xfrm>
                  <a:off x="6990347" y="878305"/>
                  <a:ext cx="1995280" cy="2165684"/>
                </a:xfrm>
                <a:prstGeom prst="roundRect">
                  <a:avLst>
                    <a:gd name="adj" fmla="val 7622"/>
                  </a:avLst>
                </a:prstGeom>
                <a:ln>
                  <a:noFill/>
                </a:ln>
                <a:effectLst>
                  <a:outerShdw blurRad="292100" dist="139700" dir="2700000" algn="tl" rotWithShape="0">
                    <a:srgbClr val="333333">
                      <a:alpha val="65000"/>
                    </a:srgbClr>
                  </a:outerShdw>
                </a:effectLst>
              </p:spPr>
            </p:pic>
            <p:sp>
              <p:nvSpPr>
                <p:cNvPr id="42" name="TextBox 41">
                  <a:extLst>
                    <a:ext uri="{FF2B5EF4-FFF2-40B4-BE49-F238E27FC236}">
                      <a16:creationId xmlns:a16="http://schemas.microsoft.com/office/drawing/2014/main" id="{B7331FA8-0169-40ED-8A4C-8E97A22964F2}"/>
                    </a:ext>
                  </a:extLst>
                </p:cNvPr>
                <p:cNvSpPr txBox="1"/>
                <p:nvPr/>
              </p:nvSpPr>
              <p:spPr>
                <a:xfrm>
                  <a:off x="9022790" y="1903836"/>
                  <a:ext cx="759952"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03</a:t>
                  </a:r>
                </a:p>
              </p:txBody>
            </p:sp>
          </p:grpSp>
          <p:sp>
            <p:nvSpPr>
              <p:cNvPr id="32" name="TextBox 31">
                <a:extLst>
                  <a:ext uri="{FF2B5EF4-FFF2-40B4-BE49-F238E27FC236}">
                    <a16:creationId xmlns:a16="http://schemas.microsoft.com/office/drawing/2014/main" id="{1840EC91-28F6-417E-B69D-1E787C45A0DF}"/>
                  </a:ext>
                </a:extLst>
              </p:cNvPr>
              <p:cNvSpPr txBox="1"/>
              <p:nvPr/>
            </p:nvSpPr>
            <p:spPr>
              <a:xfrm>
                <a:off x="5359659" y="4216563"/>
                <a:ext cx="1757983" cy="1938992"/>
              </a:xfrm>
              <a:prstGeom prst="rect">
                <a:avLst/>
              </a:prstGeom>
              <a:noFill/>
            </p:spPr>
            <p:txBody>
              <a:bodyPr wrap="square">
                <a:spAutoFit/>
              </a:bodyPr>
              <a:lstStyle>
                <a:defPPr>
                  <a:defRPr lang="en-US"/>
                </a:defPPr>
                <a:lvl1pPr algn="ctr">
                  <a:spcBef>
                    <a:spcPct val="0"/>
                  </a:spcBef>
                  <a:spcAft>
                    <a:spcPts val="600"/>
                  </a:spcAft>
                  <a:defRPr sz="2200">
                    <a:latin typeface="Arial" panose="020B0604020202020204" pitchFamily="34" charset="0"/>
                    <a:cs typeface="Arial" panose="020B0604020202020204" pitchFamily="34" charset="0"/>
                  </a:defRPr>
                </a:lvl1pPr>
              </a:lstStyle>
              <a:p>
                <a:r>
                  <a:rPr lang="en-US" sz="2400" dirty="0">
                    <a:solidFill>
                      <a:srgbClr val="002060"/>
                    </a:solidFill>
                    <a:latin typeface="Times New Roman" panose="02020603050405020304" pitchFamily="18" charset="0"/>
                    <a:ea typeface="+mj-ea"/>
                    <a:cs typeface="Times New Roman" panose="02020603050405020304" pitchFamily="18" charset="0"/>
                  </a:rPr>
                  <a:t>THỰC HÀNH XÂY DỰNG ĐỀ KIỂM TRA </a:t>
                </a:r>
              </a:p>
            </p:txBody>
          </p:sp>
        </p:grpSp>
        <p:pic>
          <p:nvPicPr>
            <p:cNvPr id="30" name="Graphic 29" descr="Cloud Computing with solid fill">
              <a:extLst>
                <a:ext uri="{FF2B5EF4-FFF2-40B4-BE49-F238E27FC236}">
                  <a16:creationId xmlns:a16="http://schemas.microsoft.com/office/drawing/2014/main" id="{97697153-2698-4786-902A-2814437B18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86175" y="4241166"/>
              <a:ext cx="757891" cy="757891"/>
            </a:xfrm>
            <a:prstGeom prst="rect">
              <a:avLst/>
            </a:prstGeom>
          </p:spPr>
        </p:pic>
      </p:grpSp>
    </p:spTree>
    <p:extLst>
      <p:ext uri="{BB962C8B-B14F-4D97-AF65-F5344CB8AC3E}">
        <p14:creationId xmlns:p14="http://schemas.microsoft.com/office/powerpoint/2010/main" val="71766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plant next to a couch">
            <a:extLst>
              <a:ext uri="{FF2B5EF4-FFF2-40B4-BE49-F238E27FC236}">
                <a16:creationId xmlns:a16="http://schemas.microsoft.com/office/drawing/2014/main" id="{E02808E2-CED6-4042-B4A7-74D40168FFC5}"/>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3048" y="-67463"/>
            <a:ext cx="12188952" cy="6858000"/>
          </a:xfrm>
        </p:spPr>
      </p:pic>
      <p:sp>
        <p:nvSpPr>
          <p:cNvPr id="9" name="Rectangle 8">
            <a:extLst>
              <a:ext uri="{FF2B5EF4-FFF2-40B4-BE49-F238E27FC236}">
                <a16:creationId xmlns:a16="http://schemas.microsoft.com/office/drawing/2014/main" id="{2F10C2A4-949D-45F0-BFDD-ACEFAF5727F9}"/>
              </a:ext>
            </a:extLst>
          </p:cNvPr>
          <p:cNvSpPr/>
          <p:nvPr/>
        </p:nvSpPr>
        <p:spPr>
          <a:xfrm>
            <a:off x="339232" y="292355"/>
            <a:ext cx="11513541" cy="6273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6C884BB9-EEE9-4784-AB33-6252F54DE571}"/>
              </a:ext>
            </a:extLst>
          </p:cNvPr>
          <p:cNvSpPr txBox="1"/>
          <p:nvPr/>
        </p:nvSpPr>
        <p:spPr>
          <a:xfrm>
            <a:off x="1066800" y="1224169"/>
            <a:ext cx="1653920" cy="4616648"/>
          </a:xfrm>
          <a:prstGeom prst="rect">
            <a:avLst/>
          </a:prstGeom>
          <a:solidFill>
            <a:srgbClr val="FFFF00"/>
          </a:solidFill>
        </p:spPr>
        <p:txBody>
          <a:bodyPr wrap="square" rtlCol="0">
            <a:spAutoFit/>
          </a:bodyPr>
          <a:lstStyle/>
          <a:p>
            <a:pPr algn="ctr">
              <a:lnSpc>
                <a:spcPct val="150000"/>
              </a:lnSpc>
            </a:pPr>
            <a:r>
              <a:rPr lang="en-US" sz="2800" b="1" dirty="0">
                <a:solidFill>
                  <a:srgbClr val="FF0000"/>
                </a:solidFill>
                <a:latin typeface="Arial" panose="020B0604020202020204" pitchFamily="34" charset="0"/>
                <a:cs typeface="Arial" panose="020B0604020202020204" pitchFamily="34" charset="0"/>
              </a:rPr>
              <a:t>XÂY DỰNG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MA TRẬN ĐỀ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KIỂM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TRA</a:t>
            </a:r>
          </a:p>
        </p:txBody>
      </p:sp>
      <p:pic>
        <p:nvPicPr>
          <p:cNvPr id="107" name="Picture 106">
            <a:extLst>
              <a:ext uri="{FF2B5EF4-FFF2-40B4-BE49-F238E27FC236}">
                <a16:creationId xmlns:a16="http://schemas.microsoft.com/office/drawing/2014/main" id="{80DEAB84-7994-45C5-B396-80D8F635381B}"/>
              </a:ext>
            </a:extLst>
          </p:cNvPr>
          <p:cNvPicPr>
            <a:picLocks noChangeAspect="1"/>
          </p:cNvPicPr>
          <p:nvPr/>
        </p:nvPicPr>
        <p:blipFill>
          <a:blip r:embed="rId3"/>
          <a:stretch>
            <a:fillRect/>
          </a:stretch>
        </p:blipFill>
        <p:spPr>
          <a:xfrm>
            <a:off x="2894189" y="518875"/>
            <a:ext cx="7875415" cy="5470075"/>
          </a:xfrm>
          <a:prstGeom prst="rect">
            <a:avLst/>
          </a:prstGeom>
          <a:ln>
            <a:noFill/>
          </a:ln>
          <a:effectLst>
            <a:outerShdw blurRad="292100" dist="139700" dir="2700000" algn="tl" rotWithShape="0">
              <a:srgbClr val="333333">
                <a:alpha val="65000"/>
              </a:srgbClr>
            </a:outerShdw>
          </a:effectLst>
        </p:spPr>
      </p:pic>
      <p:sp>
        <p:nvSpPr>
          <p:cNvPr id="108" name="TextBox 107">
            <a:extLst>
              <a:ext uri="{FF2B5EF4-FFF2-40B4-BE49-F238E27FC236}">
                <a16:creationId xmlns:a16="http://schemas.microsoft.com/office/drawing/2014/main" id="{0DCD6979-BF5C-42FF-8B49-072D739F7F3B}"/>
              </a:ext>
            </a:extLst>
          </p:cNvPr>
          <p:cNvSpPr txBox="1"/>
          <p:nvPr/>
        </p:nvSpPr>
        <p:spPr>
          <a:xfrm>
            <a:off x="4635500" y="5055049"/>
            <a:ext cx="5537200" cy="769441"/>
          </a:xfrm>
          <a:prstGeom prst="rect">
            <a:avLst/>
          </a:prstGeom>
          <a:noFill/>
        </p:spPr>
        <p:txBody>
          <a:bodyPr wrap="square" rtlCol="0">
            <a:spAutoFit/>
          </a:bodyPr>
          <a:lstStyle/>
          <a:p>
            <a:pPr algn="just"/>
            <a:r>
              <a:rPr lang="en-US" sz="2200" b="1">
                <a:solidFill>
                  <a:srgbClr val="002060"/>
                </a:solidFill>
                <a:latin typeface="Arial" panose="020B0604020202020204" pitchFamily="34" charset="0"/>
                <a:cs typeface="Arial" panose="020B0604020202020204" pitchFamily="34" charset="0"/>
              </a:rPr>
              <a:t>Xác định số câu cho mỗi nội dung và mức độ nhận thức</a:t>
            </a:r>
          </a:p>
        </p:txBody>
      </p:sp>
    </p:spTree>
    <p:extLst>
      <p:ext uri="{BB962C8B-B14F-4D97-AF65-F5344CB8AC3E}">
        <p14:creationId xmlns:p14="http://schemas.microsoft.com/office/powerpoint/2010/main" val="202184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13D31A-69ED-4BFA-94CF-138DF3935ECE}"/>
              </a:ext>
            </a:extLst>
          </p:cNvPr>
          <p:cNvSpPr txBox="1"/>
          <p:nvPr/>
        </p:nvSpPr>
        <p:spPr>
          <a:xfrm>
            <a:off x="399244" y="231819"/>
            <a:ext cx="11513713" cy="6176050"/>
          </a:xfrm>
          <a:prstGeom prst="rect">
            <a:avLst/>
          </a:prstGeom>
          <a:solidFill>
            <a:schemeClr val="bg1"/>
          </a:solidFill>
        </p:spPr>
        <p:txBody>
          <a:bodyPr wrap="square">
            <a:spAutoFit/>
          </a:bodyPr>
          <a:lstStyle/>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1) </a:t>
            </a:r>
            <a:r>
              <a:rPr lang="en-US" sz="2200" b="1" dirty="0">
                <a:effectLst/>
                <a:latin typeface="Times New Roman" pitchFamily="18" charset="0"/>
                <a:ea typeface="Calibri" panose="020F0502020204030204" pitchFamily="34" charset="0"/>
                <a:cs typeface="Times New Roman" pitchFamily="18" charset="0"/>
              </a:rPr>
              <a:t> </a:t>
            </a:r>
            <a:r>
              <a:rPr lang="vi-VN" sz="2200" b="1" dirty="0">
                <a:effectLst/>
                <a:latin typeface="Times New Roman" pitchFamily="18" charset="0"/>
                <a:ea typeface="Calibri" panose="020F0502020204030204" pitchFamily="34" charset="0"/>
                <a:cs typeface="Times New Roman" pitchFamily="18" charset="0"/>
              </a:rPr>
              <a:t>Thời điểm kiểm tra: </a:t>
            </a:r>
            <a:r>
              <a:rPr lang="vi-VN" sz="2200" i="1" dirty="0">
                <a:effectLst/>
                <a:latin typeface="Times New Roman" pitchFamily="18" charset="0"/>
                <a:ea typeface="Calibri" panose="020F0502020204030204" pitchFamily="34" charset="0"/>
                <a:cs typeface="Times New Roman" pitchFamily="18" charset="0"/>
              </a:rPr>
              <a:t>..........( GKI, CKI, GK II, CK II)</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2)</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Thời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gian</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làm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bài</a:t>
            </a:r>
            <a:r>
              <a:rPr lang="en-US" sz="2200" b="1" dirty="0">
                <a:effectLst/>
                <a:latin typeface="Times New Roman" pitchFamily="18" charset="0"/>
                <a:ea typeface="Calibri" panose="020F0502020204030204" pitchFamily="34" charset="0"/>
                <a:cs typeface="Times New Roman" pitchFamily="18" charset="0"/>
              </a:rPr>
              <a:t>:</a:t>
            </a:r>
            <a:r>
              <a:rPr lang="en-US" sz="2200" i="1" dirty="0">
                <a:effectLst/>
                <a:latin typeface="Times New Roman" pitchFamily="18" charset="0"/>
                <a:ea typeface="Calibri" panose="020F0502020204030204" pitchFamily="34" charset="0"/>
                <a:cs typeface="Times New Roman" pitchFamily="18" charset="0"/>
              </a:rPr>
              <a:t> </a:t>
            </a:r>
            <a:r>
              <a:rPr lang="en-US" sz="2200" i="1" dirty="0">
                <a:solidFill>
                  <a:srgbClr val="FF0000"/>
                </a:solidFill>
                <a:latin typeface="Times New Roman" pitchFamily="18" charset="0"/>
                <a:ea typeface="Calibri" panose="020F0502020204030204" pitchFamily="34" charset="0"/>
                <a:cs typeface="Times New Roman" pitchFamily="18" charset="0"/>
              </a:rPr>
              <a:t>60-90</a:t>
            </a:r>
            <a:r>
              <a:rPr lang="en-US" sz="2200" i="1" dirty="0">
                <a:solidFill>
                  <a:srgbClr val="FF0000"/>
                </a:solidFill>
                <a:effectLst/>
                <a:latin typeface="Times New Roman" pitchFamily="18" charset="0"/>
                <a:ea typeface="Calibri" panose="020F0502020204030204" pitchFamily="34" charset="0"/>
                <a:cs typeface="Times New Roman" pitchFamily="18" charset="0"/>
              </a:rPr>
              <a:t> </a:t>
            </a:r>
            <a:r>
              <a:rPr lang="en-US" sz="2200" i="1" dirty="0" err="1">
                <a:solidFill>
                  <a:srgbClr val="FF0000"/>
                </a:solidFill>
                <a:effectLst/>
                <a:latin typeface="Times New Roman" pitchFamily="18" charset="0"/>
                <a:ea typeface="Calibri" panose="020F0502020204030204" pitchFamily="34" charset="0"/>
                <a:cs typeface="Times New Roman" pitchFamily="18" charset="0"/>
              </a:rPr>
              <a:t>phút</a:t>
            </a:r>
            <a:r>
              <a:rPr lang="en-US" sz="2200" i="1" dirty="0">
                <a:solidFill>
                  <a:srgbClr val="FF0000"/>
                </a:solidFill>
                <a:effectLst/>
                <a:latin typeface="Times New Roman" pitchFamily="18" charset="0"/>
                <a:ea typeface="Calibri" panose="020F0502020204030204" pitchFamily="34" charset="0"/>
                <a:cs typeface="Times New Roman" pitchFamily="18" charset="0"/>
              </a:rPr>
              <a:t>.</a:t>
            </a:r>
            <a:r>
              <a:rPr lang="vi-VN" sz="2200" i="1" dirty="0">
                <a:effectLst/>
                <a:latin typeface="Times New Roman" pitchFamily="18" charset="0"/>
                <a:ea typeface="Calibri" panose="020F0502020204030204" pitchFamily="34" charset="0"/>
                <a:cs typeface="Times New Roman" pitchFamily="18" charset="0"/>
              </a:rPr>
              <a:t>( Căn cứ theo thông tư 22/ 2021 quy định...)</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3)</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Hình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kiểm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tra</a:t>
            </a:r>
            <a:r>
              <a:rPr lang="en-US" sz="2200" b="1" dirty="0">
                <a:effectLst/>
                <a:latin typeface="Times New Roman" pitchFamily="18" charset="0"/>
                <a:ea typeface="Calibri" panose="020F0502020204030204" pitchFamily="34" charset="0"/>
                <a:cs typeface="Times New Roman" pitchFamily="18" charset="0"/>
              </a:rPr>
              <a:t>:</a:t>
            </a:r>
            <a:r>
              <a:rPr lang="en-US" sz="2200" dirty="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Kết hợp giữa trắc nghiệm và tự luận (tỉ lệ </a:t>
            </a:r>
            <a:r>
              <a:rPr lang="vi-VN" sz="2200" i="1" dirty="0">
                <a:effectLst/>
                <a:latin typeface="Times New Roman" pitchFamily="18" charset="0"/>
                <a:ea typeface="Calibri" panose="020F0502020204030204" pitchFamily="34" charset="0"/>
                <a:cs typeface="Times New Roman" pitchFamily="18" charset="0"/>
              </a:rPr>
              <a:t>.....</a:t>
            </a:r>
            <a:r>
              <a:rPr lang="nl-NL" sz="2200" i="1" dirty="0">
                <a:effectLst/>
                <a:latin typeface="Times New Roman" pitchFamily="18" charset="0"/>
                <a:ea typeface="Calibri" panose="020F0502020204030204" pitchFamily="34" charset="0"/>
                <a:cs typeface="Times New Roman" pitchFamily="18" charset="0"/>
              </a:rPr>
              <a:t>% trắc nghiệm, </a:t>
            </a:r>
            <a:r>
              <a:rPr lang="vi-VN" sz="2200" i="1" dirty="0">
                <a:effectLst/>
                <a:latin typeface="Times New Roman" pitchFamily="18" charset="0"/>
                <a:ea typeface="Calibri" panose="020F0502020204030204" pitchFamily="34" charset="0"/>
                <a:cs typeface="Times New Roman" pitchFamily="18" charset="0"/>
              </a:rPr>
              <a:t>.....</a:t>
            </a:r>
            <a:r>
              <a:rPr lang="nl-NL" sz="2200" i="1" dirty="0">
                <a:effectLst/>
                <a:latin typeface="Times New Roman" pitchFamily="18" charset="0"/>
                <a:ea typeface="Calibri" panose="020F0502020204030204" pitchFamily="34" charset="0"/>
                <a:cs typeface="Times New Roman" pitchFamily="18" charset="0"/>
              </a:rPr>
              <a:t>% tự luận).</a:t>
            </a:r>
            <a:endParaRPr lang="vi-VN" sz="2200" i="1" dirty="0">
              <a:effectLst/>
              <a:latin typeface="Times New Roman" pitchFamily="18" charset="0"/>
              <a:ea typeface="Calibri" panose="020F0502020204030204" pitchFamily="34" charset="0"/>
              <a:cs typeface="Times New Roman" pitchFamily="18" charset="0"/>
            </a:endParaRPr>
          </a:p>
          <a:p>
            <a:pPr marL="342900" indent="-342900">
              <a:spcBef>
                <a:spcPts val="200"/>
              </a:spcBef>
              <a:spcAft>
                <a:spcPts val="200"/>
              </a:spcAft>
              <a:buFont typeface="Arial" charset="0"/>
              <a:buChar char="•"/>
            </a:pPr>
            <a:r>
              <a:rPr lang="vi-VN" sz="2200" b="1" i="1" dirty="0">
                <a:latin typeface="Times New Roman" pitchFamily="18" charset="0"/>
                <a:ea typeface="Calibri" panose="020F0502020204030204" pitchFamily="34" charset="0"/>
                <a:cs typeface="Times New Roman" pitchFamily="18" charset="0"/>
              </a:rPr>
              <a:t>Lưu ý:</a:t>
            </a:r>
            <a:r>
              <a:rPr lang="vi-VN" sz="2200" i="1" dirty="0">
                <a:latin typeface="Times New Roman" pitchFamily="18" charset="0"/>
                <a:ea typeface="Calibri" panose="020F0502020204030204" pitchFamily="34" charset="0"/>
                <a:cs typeface="Times New Roman" pitchFamily="18" charset="0"/>
              </a:rPr>
              <a:t> </a:t>
            </a:r>
            <a:r>
              <a:rPr lang="vi-VN" sz="2200" i="1" dirty="0">
                <a:solidFill>
                  <a:srgbClr val="FF0000"/>
                </a:solidFill>
                <a:latin typeface="Times New Roman" pitchFamily="18" charset="0"/>
                <a:ea typeface="Calibri" panose="020F0502020204030204" pitchFamily="34" charset="0"/>
                <a:cs typeface="Times New Roman" pitchFamily="18" charset="0"/>
              </a:rPr>
              <a:t>thay đổi tỉ lệ TN và TL theo từng cấp học</a:t>
            </a:r>
            <a:r>
              <a:rPr lang="en-US" sz="2200" i="1" dirty="0">
                <a:solidFill>
                  <a:srgbClr val="FF0000"/>
                </a:solidFill>
                <a:latin typeface="Times New Roman" pitchFamily="18" charset="0"/>
                <a:ea typeface="Calibri" panose="020F0502020204030204" pitchFamily="34" charset="0"/>
                <a:cs typeface="Times New Roman" pitchFamily="18" charset="0"/>
              </a:rPr>
              <a:t>,</a:t>
            </a:r>
            <a:r>
              <a:rPr lang="vi-VN" sz="2200" i="1" dirty="0">
                <a:solidFill>
                  <a:srgbClr val="FF0000"/>
                </a:solidFill>
                <a:latin typeface="Times New Roman" pitchFamily="18" charset="0"/>
                <a:ea typeface="Calibri" panose="020F0502020204030204" pitchFamily="34" charset="0"/>
                <a:cs typeface="Times New Roman" pitchFamily="18" charset="0"/>
              </a:rPr>
              <a:t> lớp </a:t>
            </a:r>
          </a:p>
          <a:p>
            <a:pPr>
              <a:spcBef>
                <a:spcPts val="200"/>
              </a:spcBef>
              <a:spcAft>
                <a:spcPts val="200"/>
              </a:spcAft>
            </a:pPr>
            <a:r>
              <a:rPr lang="en-US" sz="2200" i="1" dirty="0">
                <a:effectLst/>
                <a:latin typeface="Times New Roman" pitchFamily="18" charset="0"/>
                <a:ea typeface="Calibri" panose="020F0502020204030204" pitchFamily="34" charset="0"/>
                <a:cs typeface="Times New Roman" pitchFamily="18" charset="0"/>
              </a:rPr>
              <a:t>     </a:t>
            </a:r>
            <a:r>
              <a:rPr lang="vi-VN" sz="2200" i="1" dirty="0">
                <a:effectLst/>
                <a:latin typeface="Times New Roman" pitchFamily="18" charset="0"/>
                <a:ea typeface="Calibri" panose="020F0502020204030204" pitchFamily="34" charset="0"/>
                <a:cs typeface="Times New Roman" pitchFamily="18" charset="0"/>
              </a:rPr>
              <a:t>VD: 	Lớp 6 </a:t>
            </a:r>
            <a:r>
              <a:rPr lang="vi-VN" sz="2200" b="1" i="1" dirty="0">
                <a:solidFill>
                  <a:srgbClr val="FF0000"/>
                </a:solidFill>
                <a:effectLst/>
                <a:latin typeface="Times New Roman" pitchFamily="18" charset="0"/>
                <a:ea typeface="Calibri" panose="020F0502020204030204" pitchFamily="34" charset="0"/>
                <a:cs typeface="Times New Roman" pitchFamily="18" charset="0"/>
              </a:rPr>
              <a:t>nên</a:t>
            </a:r>
            <a:r>
              <a:rPr lang="vi-VN" sz="2200" i="1" dirty="0">
                <a:effectLst/>
                <a:latin typeface="Times New Roman" pitchFamily="18" charset="0"/>
                <a:ea typeface="Calibri" panose="020F0502020204030204" pitchFamily="34" charset="0"/>
                <a:cs typeface="Times New Roman" pitchFamily="18" charset="0"/>
              </a:rPr>
              <a:t> dùng tỉ lệ: 40% TN, 60% TL</a:t>
            </a:r>
          </a:p>
          <a:p>
            <a:pPr>
              <a:spcBef>
                <a:spcPts val="200"/>
              </a:spcBef>
              <a:spcAft>
                <a:spcPts val="200"/>
              </a:spcAft>
            </a:pPr>
            <a:r>
              <a:rPr lang="vi-VN" sz="2200" i="1" dirty="0">
                <a:latin typeface="Times New Roman" pitchFamily="18" charset="0"/>
                <a:ea typeface="Calibri" panose="020F0502020204030204" pitchFamily="34" charset="0"/>
                <a:cs typeface="Times New Roman" pitchFamily="18" charset="0"/>
              </a:rPr>
              <a:t>	Lớp 7, 8</a:t>
            </a:r>
            <a:r>
              <a:rPr lang="en-US" sz="2200" i="1" dirty="0">
                <a:latin typeface="Times New Roman" pitchFamily="18" charset="0"/>
                <a:ea typeface="Calibri" panose="020F0502020204030204" pitchFamily="34" charset="0"/>
                <a:cs typeface="Times New Roman" pitchFamily="18" charset="0"/>
              </a:rPr>
              <a:t> </a:t>
            </a:r>
            <a:r>
              <a:rPr lang="en-US" sz="2200" b="1" i="1" dirty="0" err="1">
                <a:solidFill>
                  <a:srgbClr val="FF0000"/>
                </a:solidFill>
                <a:latin typeface="Times New Roman" pitchFamily="18" charset="0"/>
                <a:ea typeface="Calibri" panose="020F0502020204030204" pitchFamily="34" charset="0"/>
                <a:cs typeface="Times New Roman" pitchFamily="18" charset="0"/>
              </a:rPr>
              <a:t>nên</a:t>
            </a:r>
            <a:r>
              <a:rPr lang="vi-VN" sz="2200" i="1" dirty="0">
                <a:latin typeface="Times New Roman" pitchFamily="18" charset="0"/>
                <a:ea typeface="Calibri" panose="020F0502020204030204" pitchFamily="34" charset="0"/>
                <a:cs typeface="Times New Roman" pitchFamily="18" charset="0"/>
              </a:rPr>
              <a:t> dùng tỉ lệ: 50% TN, 50% TL, Lớp 9  tỉ lệ: 60% TN, 40% TL</a:t>
            </a:r>
            <a:endParaRPr lang="vi-VN" sz="2200" i="1" dirty="0">
              <a:solidFill>
                <a:srgbClr val="FF0000"/>
              </a:solidFill>
              <a:latin typeface="Times New Roman" pitchFamily="18" charset="0"/>
              <a:ea typeface="Calibri" panose="020F0502020204030204" pitchFamily="34" charset="0"/>
              <a:cs typeface="Times New Roman" pitchFamily="18" charset="0"/>
            </a:endParaRPr>
          </a:p>
          <a:p>
            <a:pPr>
              <a:spcBef>
                <a:spcPts val="200"/>
              </a:spcBef>
              <a:spcAft>
                <a:spcPts val="200"/>
              </a:spcAft>
            </a:pPr>
            <a:r>
              <a:rPr lang="vi-VN" sz="2200" i="1" dirty="0">
                <a:solidFill>
                  <a:srgbClr val="FF0000"/>
                </a:solidFill>
                <a:latin typeface="Times New Roman" pitchFamily="18" charset="0"/>
                <a:ea typeface="Calibri" panose="020F0502020204030204" pitchFamily="34" charset="0"/>
                <a:cs typeface="Times New Roman" pitchFamily="18" charset="0"/>
              </a:rPr>
              <a:t>       ( Tùy từng điều kiện cụ thể, và thực tế tại địa phương nơi công tác)</a:t>
            </a:r>
            <a:endParaRPr lang="en-US" sz="2200" dirty="0">
              <a:solidFill>
                <a:srgbClr val="FF0000"/>
              </a:solidFill>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nl-NL" sz="2200" b="1" dirty="0">
                <a:latin typeface="Times New Roman" pitchFamily="18" charset="0"/>
                <a:ea typeface="Calibri" panose="020F0502020204030204" pitchFamily="34" charset="0"/>
                <a:cs typeface="Times New Roman" pitchFamily="18" charset="0"/>
              </a:rPr>
              <a:t>4)</a:t>
            </a:r>
            <a:r>
              <a:rPr lang="nl-NL" sz="2200" b="1" dirty="0">
                <a:effectLst/>
                <a:latin typeface="Times New Roman" pitchFamily="18" charset="0"/>
                <a:ea typeface="Calibri" panose="020F0502020204030204" pitchFamily="34" charset="0"/>
                <a:cs typeface="Times New Roman" pitchFamily="18" charset="0"/>
              </a:rPr>
              <a:t> Cấu trúc:</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b="1" dirty="0">
                <a:solidFill>
                  <a:srgbClr val="FF0000"/>
                </a:solidFill>
                <a:effectLst/>
                <a:latin typeface="Times New Roman" pitchFamily="18" charset="0"/>
                <a:ea typeface="Calibri" panose="020F0502020204030204" pitchFamily="34" charset="0"/>
                <a:cs typeface="Times New Roman" pitchFamily="18" charset="0"/>
              </a:rPr>
              <a:t>- Mức độ đề: </a:t>
            </a:r>
            <a:r>
              <a:rPr lang="nl-NL" sz="2200" b="1" i="1" dirty="0">
                <a:solidFill>
                  <a:srgbClr val="FF0000"/>
                </a:solidFill>
                <a:effectLst/>
                <a:latin typeface="Times New Roman" pitchFamily="18" charset="0"/>
                <a:ea typeface="Calibri" panose="020F0502020204030204" pitchFamily="34" charset="0"/>
                <a:cs typeface="Times New Roman" pitchFamily="18" charset="0"/>
              </a:rPr>
              <a:t>40% Nhận biết; 30% Thông hiểu; 20% Vận dụng; 10% Vận dụng cao.</a:t>
            </a:r>
            <a:endParaRPr lang="en-US" sz="2200" b="1" dirty="0">
              <a:solidFill>
                <a:srgbClr val="FF0000"/>
              </a:solidFill>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trắc nghiệm: 4,0 điểm, </a:t>
            </a:r>
            <a:r>
              <a:rPr lang="nl-NL" sz="2200" i="1" dirty="0">
                <a:effectLst/>
                <a:latin typeface="Times New Roman" pitchFamily="18" charset="0"/>
                <a:ea typeface="Calibri" panose="020F0502020204030204" pitchFamily="34" charset="0"/>
                <a:cs typeface="Times New Roman" pitchFamily="18" charset="0"/>
              </a:rPr>
              <a:t>(gồm </a:t>
            </a:r>
            <a:r>
              <a:rPr lang="vi-VN" sz="2200" i="1" dirty="0">
                <a:effectLst/>
                <a:latin typeface="Times New Roman" pitchFamily="18" charset="0"/>
                <a:ea typeface="Calibri" panose="020F0502020204030204" pitchFamily="34" charset="0"/>
                <a:cs typeface="Times New Roman" pitchFamily="18" charset="0"/>
              </a:rPr>
              <a:t>16</a:t>
            </a:r>
            <a:r>
              <a:rPr lang="nl-NL" sz="2200" i="1" dirty="0">
                <a:effectLst/>
                <a:latin typeface="Times New Roman" pitchFamily="18" charset="0"/>
                <a:ea typeface="Calibri" panose="020F0502020204030204" pitchFamily="34" charset="0"/>
                <a:cs typeface="Times New Roman" pitchFamily="18" charset="0"/>
              </a:rPr>
              <a:t> câu hỏi: nhận biết: ....câu, thông hiểu: </a:t>
            </a:r>
            <a:r>
              <a:rPr lang="vi-VN" sz="2200" i="1" dirty="0">
                <a:effectLst/>
                <a:latin typeface="Times New Roman" pitchFamily="18" charset="0"/>
                <a:ea typeface="Calibri" panose="020F0502020204030204" pitchFamily="34" charset="0"/>
                <a:cs typeface="Times New Roman" pitchFamily="18" charset="0"/>
              </a:rPr>
              <a:t>....</a:t>
            </a:r>
            <a:r>
              <a:rPr lang="nl-NL" sz="2200" i="1" dirty="0">
                <a:effectLst/>
                <a:latin typeface="Times New Roman" pitchFamily="18" charset="0"/>
                <a:ea typeface="Calibri" panose="020F0502020204030204" pitchFamily="34" charset="0"/>
                <a:cs typeface="Times New Roman" pitchFamily="18" charset="0"/>
              </a:rPr>
              <a:t>câu), </a:t>
            </a:r>
            <a:r>
              <a:rPr lang="nl-NL" sz="2200" i="1" dirty="0">
                <a:solidFill>
                  <a:srgbClr val="FF0000"/>
                </a:solidFill>
                <a:effectLst/>
                <a:latin typeface="Times New Roman" pitchFamily="18" charset="0"/>
                <a:ea typeface="Calibri" panose="020F0502020204030204" pitchFamily="34" charset="0"/>
                <a:cs typeface="Times New Roman" pitchFamily="18" charset="0"/>
              </a:rPr>
              <a:t>mỗi câu 0,25 điểm</a:t>
            </a:r>
            <a:r>
              <a:rPr lang="nl-NL" sz="2200" i="1" dirty="0">
                <a:effectLst/>
                <a:latin typeface="Times New Roman" pitchFamily="18" charset="0"/>
                <a:ea typeface="Calibri" panose="020F0502020204030204" pitchFamily="34" charset="0"/>
                <a:cs typeface="Times New Roman" pitchFamily="18" charset="0"/>
              </a:rPr>
              <a:t>; </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tự luận: 6,0 điểm</a:t>
            </a:r>
            <a:r>
              <a:rPr lang="nl-NL" sz="2200" i="1" dirty="0">
                <a:effectLst/>
                <a:latin typeface="Times New Roman" pitchFamily="18" charset="0"/>
                <a:ea typeface="Calibri" panose="020F0502020204030204" pitchFamily="34" charset="0"/>
                <a:cs typeface="Times New Roman" pitchFamily="18" charset="0"/>
              </a:rPr>
              <a:t> </a:t>
            </a:r>
            <a:r>
              <a:rPr lang="nl-NL" sz="2200" b="1" i="1" dirty="0">
                <a:solidFill>
                  <a:srgbClr val="FF0000"/>
                </a:solidFill>
                <a:effectLst/>
                <a:latin typeface="Times New Roman" pitchFamily="18" charset="0"/>
                <a:ea typeface="Calibri" panose="020F0502020204030204" pitchFamily="34" charset="0"/>
                <a:cs typeface="Times New Roman" pitchFamily="18" charset="0"/>
              </a:rPr>
              <a:t>(Nhận biết: 1,0 điểm; Thông hiểu: 2,0  điểm; Vận dụng: 2,0 điểm; Vận dụng cao: 1,0 điểm).</a:t>
            </a:r>
          </a:p>
          <a:p>
            <a:pPr marL="457200" indent="-457200">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5)</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Xác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định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số</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câu</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cho</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mỗi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chủ</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đề</a:t>
            </a:r>
            <a:r>
              <a:rPr lang="en-US" sz="2200" b="1" dirty="0">
                <a:effectLst/>
                <a:latin typeface="Times New Roman" pitchFamily="18" charset="0"/>
                <a:ea typeface="Calibri" panose="020F0502020204030204" pitchFamily="34" charset="0"/>
                <a:cs typeface="Times New Roman" pitchFamily="18" charset="0"/>
              </a:rPr>
              <a:t>/</a:t>
            </a:r>
            <a:r>
              <a:rPr lang="en-US" sz="2200" b="1" dirty="0" err="1">
                <a:effectLst/>
                <a:latin typeface="Times New Roman" pitchFamily="18" charset="0"/>
                <a:ea typeface="Calibri" panose="020F0502020204030204" pitchFamily="34" charset="0"/>
                <a:cs typeface="Times New Roman" pitchFamily="18" charset="0"/>
              </a:rPr>
              <a:t>nội</a:t>
            </a:r>
            <a:r>
              <a:rPr lang="en-US" sz="2200" b="1" dirty="0">
                <a:effectLst/>
                <a:latin typeface="Times New Roman" pitchFamily="18" charset="0"/>
                <a:ea typeface="Calibri" panose="020F0502020204030204" pitchFamily="34" charset="0"/>
                <a:cs typeface="Times New Roman" pitchFamily="18" charset="0"/>
              </a:rPr>
              <a:t> dung </a:t>
            </a:r>
            <a:r>
              <a:rPr lang="en-US" sz="2200" b="1" dirty="0" err="1">
                <a:effectLst/>
                <a:latin typeface="Times New Roman" pitchFamily="18" charset="0"/>
                <a:ea typeface="Calibri" panose="020F0502020204030204" pitchFamily="34" charset="0"/>
                <a:cs typeface="Times New Roman" pitchFamily="18" charset="0"/>
              </a:rPr>
              <a:t>và</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từng</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độ</a:t>
            </a:r>
            <a:r>
              <a:rPr lang="en-US" sz="2200" b="1" dirty="0">
                <a:effectLst/>
                <a:latin typeface="Times New Roman" pitchFamily="18" charset="0"/>
                <a:ea typeface="Calibri" panose="020F0502020204030204" pitchFamily="34" charset="0"/>
                <a:cs typeface="Times New Roman" pitchFamily="18" charset="0"/>
              </a:rPr>
              <a:t> </a:t>
            </a: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đầu học kì I: </a:t>
            </a:r>
            <a:r>
              <a:rPr lang="vi-VN" sz="2200" dirty="0">
                <a:effectLst/>
                <a:latin typeface="Times New Roman" pitchFamily="18" charset="0"/>
                <a:ea typeface="Calibri" panose="020F0502020204030204" pitchFamily="34" charset="0"/>
                <a:cs typeface="Times New Roman" pitchFamily="18" charset="0"/>
              </a:rPr>
              <a:t>20- </a:t>
            </a:r>
            <a:r>
              <a:rPr lang="nl-NL" sz="2200" i="1" dirty="0">
                <a:effectLst/>
                <a:latin typeface="Times New Roman" pitchFamily="18" charset="0"/>
                <a:ea typeface="Calibri" panose="020F0502020204030204" pitchFamily="34" charset="0"/>
                <a:cs typeface="Times New Roman" pitchFamily="18" charset="0"/>
              </a:rPr>
              <a:t>25% (</a:t>
            </a:r>
            <a:r>
              <a:rPr lang="vi-VN" sz="2200" i="1" dirty="0">
                <a:effectLst/>
                <a:latin typeface="Times New Roman" pitchFamily="18" charset="0"/>
                <a:ea typeface="Calibri" panose="020F0502020204030204" pitchFamily="34" charset="0"/>
                <a:cs typeface="Times New Roman" pitchFamily="18" charset="0"/>
              </a:rPr>
              <a:t>2- </a:t>
            </a:r>
            <a:r>
              <a:rPr lang="nl-NL" sz="2200" i="1" dirty="0">
                <a:effectLst/>
                <a:latin typeface="Times New Roman" pitchFamily="18" charset="0"/>
                <a:ea typeface="Calibri" panose="020F0502020204030204" pitchFamily="34" charset="0"/>
                <a:cs typeface="Times New Roman" pitchFamily="18" charset="0"/>
              </a:rPr>
              <a:t>2,5 điểm)</a:t>
            </a:r>
            <a:endParaRPr lang="en-US" sz="2200" dirty="0">
              <a:effectLst/>
              <a:latin typeface="Times New Roman" pitchFamily="18" charset="0"/>
              <a:ea typeface="Calibri" panose="020F0502020204030204" pitchFamily="34" charset="0"/>
              <a:cs typeface="Times New Roman" pitchFamily="18" charset="0"/>
            </a:endParaRP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học kì sau: </a:t>
            </a:r>
            <a:r>
              <a:rPr lang="nl-NL" sz="2200" i="1" dirty="0">
                <a:effectLst/>
                <a:latin typeface="Times New Roman" pitchFamily="18" charset="0"/>
                <a:ea typeface="Calibri" panose="020F0502020204030204" pitchFamily="34" charset="0"/>
                <a:cs typeface="Times New Roman" pitchFamily="18" charset="0"/>
              </a:rPr>
              <a:t>75</a:t>
            </a:r>
            <a:r>
              <a:rPr lang="vi-VN" sz="2200" i="1" dirty="0">
                <a:effectLst/>
                <a:latin typeface="Times New Roman" pitchFamily="18" charset="0"/>
                <a:ea typeface="Calibri" panose="020F0502020204030204" pitchFamily="34" charset="0"/>
                <a:cs typeface="Times New Roman" pitchFamily="18" charset="0"/>
              </a:rPr>
              <a:t>- 80</a:t>
            </a:r>
            <a:r>
              <a:rPr lang="nl-NL" sz="2200" i="1" dirty="0">
                <a:effectLst/>
                <a:latin typeface="Times New Roman" pitchFamily="18" charset="0"/>
                <a:ea typeface="Calibri" panose="020F0502020204030204" pitchFamily="34" charset="0"/>
                <a:cs typeface="Times New Roman" pitchFamily="18" charset="0"/>
              </a:rPr>
              <a:t>% (7,5</a:t>
            </a:r>
            <a:r>
              <a:rPr lang="vi-VN" sz="2200" i="1" dirty="0">
                <a:effectLst/>
                <a:latin typeface="Times New Roman" pitchFamily="18" charset="0"/>
                <a:ea typeface="Calibri" panose="020F0502020204030204" pitchFamily="34" charset="0"/>
                <a:cs typeface="Times New Roman" pitchFamily="18" charset="0"/>
              </a:rPr>
              <a:t>- 8</a:t>
            </a:r>
            <a:r>
              <a:rPr lang="nl-NL" sz="2200" i="1" dirty="0">
                <a:effectLst/>
                <a:latin typeface="Times New Roman" pitchFamily="18" charset="0"/>
                <a:ea typeface="Calibri" panose="020F0502020204030204" pitchFamily="34" charset="0"/>
                <a:cs typeface="Times New Roman" pitchFamily="18" charset="0"/>
              </a:rPr>
              <a:t> điểm)</a:t>
            </a:r>
          </a:p>
        </p:txBody>
      </p:sp>
    </p:spTree>
    <p:extLst>
      <p:ext uri="{BB962C8B-B14F-4D97-AF65-F5344CB8AC3E}">
        <p14:creationId xmlns:p14="http://schemas.microsoft.com/office/powerpoint/2010/main" val="304522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616" y="368647"/>
            <a:ext cx="10762445" cy="523852"/>
          </a:xfrm>
          <a:solidFill>
            <a:srgbClr val="FFFF00"/>
          </a:solidFill>
        </p:spPr>
        <p:txBody>
          <a:bodyPr>
            <a:normAutofit/>
          </a:bodyPr>
          <a:lstStyle/>
          <a:p>
            <a:pPr algn="ctr"/>
            <a:r>
              <a:rPr lang="vi-VN" sz="2800" b="1" dirty="0">
                <a:solidFill>
                  <a:srgbClr val="FF0000"/>
                </a:solidFill>
                <a:latin typeface="Times New Roman" pitchFamily="18" charset="0"/>
                <a:cs typeface="Times New Roman" pitchFamily="18" charset="0"/>
              </a:rPr>
              <a:t>MINH HỌA XÂY DỰNG ĐỀ KIỂM TRA  CK I, MÔN KHTN 6</a:t>
            </a:r>
            <a:endParaRPr lang="en-US" sz="2800" b="1" dirty="0">
              <a:solidFill>
                <a:srgbClr val="FF0000"/>
              </a:solidFill>
              <a:latin typeface="Times New Roman" pitchFamily="18" charset="0"/>
              <a:cs typeface="Times New Roman" pitchFamily="18" charset="0"/>
            </a:endParaRPr>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32</a:t>
            </a:fld>
            <a:endParaRPr lang="en-US" dirty="0"/>
          </a:p>
        </p:txBody>
      </p:sp>
      <p:sp>
        <p:nvSpPr>
          <p:cNvPr id="8" name="Rectangle 1"/>
          <p:cNvSpPr>
            <a:spLocks noChangeArrowheads="1"/>
          </p:cNvSpPr>
          <p:nvPr/>
        </p:nvSpPr>
        <p:spPr bwMode="auto">
          <a:xfrm>
            <a:off x="3013075" y="1304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4917863"/>
              </p:ext>
            </p:extLst>
          </p:nvPr>
        </p:nvGraphicFramePr>
        <p:xfrm>
          <a:off x="397565" y="1003924"/>
          <a:ext cx="11340548" cy="5579441"/>
        </p:xfrm>
        <a:graphic>
          <a:graphicData uri="http://schemas.openxmlformats.org/drawingml/2006/table">
            <a:tbl>
              <a:tblPr>
                <a:tableStyleId>{5C22544A-7EE6-4342-B048-85BDC9FD1C3A}</a:tableStyleId>
              </a:tblPr>
              <a:tblGrid>
                <a:gridCol w="1911457">
                  <a:extLst>
                    <a:ext uri="{9D8B030D-6E8A-4147-A177-3AD203B41FA5}">
                      <a16:colId xmlns:a16="http://schemas.microsoft.com/office/drawing/2014/main" val="20000"/>
                    </a:ext>
                  </a:extLst>
                </a:gridCol>
                <a:gridCol w="740345">
                  <a:extLst>
                    <a:ext uri="{9D8B030D-6E8A-4147-A177-3AD203B41FA5}">
                      <a16:colId xmlns:a16="http://schemas.microsoft.com/office/drawing/2014/main" val="20001"/>
                    </a:ext>
                  </a:extLst>
                </a:gridCol>
                <a:gridCol w="662516">
                  <a:extLst>
                    <a:ext uri="{9D8B030D-6E8A-4147-A177-3AD203B41FA5}">
                      <a16:colId xmlns:a16="http://schemas.microsoft.com/office/drawing/2014/main" val="20002"/>
                    </a:ext>
                  </a:extLst>
                </a:gridCol>
                <a:gridCol w="721845">
                  <a:extLst>
                    <a:ext uri="{9D8B030D-6E8A-4147-A177-3AD203B41FA5}">
                      <a16:colId xmlns:a16="http://schemas.microsoft.com/office/drawing/2014/main" val="20003"/>
                    </a:ext>
                  </a:extLst>
                </a:gridCol>
                <a:gridCol w="781174">
                  <a:extLst>
                    <a:ext uri="{9D8B030D-6E8A-4147-A177-3AD203B41FA5}">
                      <a16:colId xmlns:a16="http://schemas.microsoft.com/office/drawing/2014/main" val="20004"/>
                    </a:ext>
                  </a:extLst>
                </a:gridCol>
                <a:gridCol w="672404">
                  <a:extLst>
                    <a:ext uri="{9D8B030D-6E8A-4147-A177-3AD203B41FA5}">
                      <a16:colId xmlns:a16="http://schemas.microsoft.com/office/drawing/2014/main" val="20005"/>
                    </a:ext>
                  </a:extLst>
                </a:gridCol>
                <a:gridCol w="741621">
                  <a:extLst>
                    <a:ext uri="{9D8B030D-6E8A-4147-A177-3AD203B41FA5}">
                      <a16:colId xmlns:a16="http://schemas.microsoft.com/office/drawing/2014/main" val="20006"/>
                    </a:ext>
                  </a:extLst>
                </a:gridCol>
                <a:gridCol w="741620">
                  <a:extLst>
                    <a:ext uri="{9D8B030D-6E8A-4147-A177-3AD203B41FA5}">
                      <a16:colId xmlns:a16="http://schemas.microsoft.com/office/drawing/2014/main" val="20007"/>
                    </a:ext>
                  </a:extLst>
                </a:gridCol>
                <a:gridCol w="771286">
                  <a:extLst>
                    <a:ext uri="{9D8B030D-6E8A-4147-A177-3AD203B41FA5}">
                      <a16:colId xmlns:a16="http://schemas.microsoft.com/office/drawing/2014/main" val="20008"/>
                    </a:ext>
                  </a:extLst>
                </a:gridCol>
                <a:gridCol w="761399">
                  <a:extLst>
                    <a:ext uri="{9D8B030D-6E8A-4147-A177-3AD203B41FA5}">
                      <a16:colId xmlns:a16="http://schemas.microsoft.com/office/drawing/2014/main" val="20009"/>
                    </a:ext>
                  </a:extLst>
                </a:gridCol>
                <a:gridCol w="860280">
                  <a:extLst>
                    <a:ext uri="{9D8B030D-6E8A-4147-A177-3AD203B41FA5}">
                      <a16:colId xmlns:a16="http://schemas.microsoft.com/office/drawing/2014/main" val="20010"/>
                    </a:ext>
                  </a:extLst>
                </a:gridCol>
                <a:gridCol w="1974601">
                  <a:extLst>
                    <a:ext uri="{9D8B030D-6E8A-4147-A177-3AD203B41FA5}">
                      <a16:colId xmlns:a16="http://schemas.microsoft.com/office/drawing/2014/main" val="20011"/>
                    </a:ext>
                  </a:extLst>
                </a:gridCol>
              </a:tblGrid>
              <a:tr h="375759">
                <a:tc>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Chủ đề</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gridSpan="8">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MỨC ĐỘ</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gridSpan="2">
                  <a:txBody>
                    <a:bodyPr/>
                    <a:lstStyle/>
                    <a:p>
                      <a:pPr algn="ctr">
                        <a:lnSpc>
                          <a:spcPct val="130000"/>
                        </a:lnSpc>
                        <a:spcBef>
                          <a:spcPts val="200"/>
                        </a:spcBef>
                        <a:spcAft>
                          <a:spcPts val="200"/>
                        </a:spcAft>
                      </a:pPr>
                      <a:r>
                        <a:rPr lang="nl-NL" sz="2000" b="1">
                          <a:solidFill>
                            <a:schemeClr val="bg1"/>
                          </a:solidFill>
                          <a:effectLst/>
                          <a:latin typeface="Times New Roman" pitchFamily="18" charset="0"/>
                          <a:cs typeface="Times New Roman" pitchFamily="18" charset="0"/>
                        </a:rPr>
                        <a:t>Tổng số câu</a:t>
                      </a:r>
                      <a:endParaRPr lang="en-US" sz="2000" b="1">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rowSpan="2" hMerge="1">
                  <a:txBody>
                    <a:bodyPr/>
                    <a:lstStyle/>
                    <a:p>
                      <a:endParaRPr lang="en-US"/>
                    </a:p>
                  </a:txBody>
                  <a:tcPr/>
                </a:tc>
                <a:tc rowSpan="3">
                  <a:txBody>
                    <a:bodyPr/>
                    <a:lstStyle/>
                    <a:p>
                      <a:pPr algn="ctr">
                        <a:lnSpc>
                          <a:spcPct val="130000"/>
                        </a:lnSpc>
                        <a:spcBef>
                          <a:spcPts val="200"/>
                        </a:spcBef>
                        <a:spcAft>
                          <a:spcPts val="200"/>
                        </a:spcAft>
                      </a:pPr>
                      <a:r>
                        <a:rPr lang="nl-NL" sz="2000" b="1">
                          <a:solidFill>
                            <a:schemeClr val="bg1"/>
                          </a:solidFill>
                          <a:effectLst/>
                          <a:latin typeface="Times New Roman" pitchFamily="18" charset="0"/>
                          <a:cs typeface="Times New Roman" pitchFamily="18" charset="0"/>
                        </a:rPr>
                        <a:t>Điểm số</a:t>
                      </a:r>
                      <a:endParaRPr lang="en-US" sz="2000" b="1">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extLst>
                  <a:ext uri="{0D108BD9-81ED-4DB2-BD59-A6C34878D82A}">
                    <a16:rowId xmlns:a16="http://schemas.microsoft.com/office/drawing/2014/main" val="10000"/>
                  </a:ext>
                </a:extLst>
              </a:tr>
              <a:tr h="793193">
                <a:tc rowSpan="2">
                  <a:txBody>
                    <a:bodyPr/>
                    <a:lstStyle/>
                    <a:p>
                      <a:pP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 </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gridSpan="2">
                  <a:txBody>
                    <a:bodyPr/>
                    <a:lstStyle/>
                    <a:p>
                      <a:pPr algn="ctr">
                        <a:lnSpc>
                          <a:spcPct val="130000"/>
                        </a:lnSpc>
                        <a:spcBef>
                          <a:spcPts val="200"/>
                        </a:spcBef>
                        <a:spcAft>
                          <a:spcPts val="200"/>
                        </a:spcAft>
                      </a:pPr>
                      <a:r>
                        <a:rPr lang="en-US" sz="2000" b="1" dirty="0" err="1">
                          <a:solidFill>
                            <a:schemeClr val="bg1"/>
                          </a:solidFill>
                          <a:effectLst/>
                          <a:latin typeface="Times New Roman" pitchFamily="18" charset="0"/>
                          <a:cs typeface="Times New Roman" pitchFamily="18" charset="0"/>
                        </a:rPr>
                        <a:t>Nhận</a:t>
                      </a:r>
                      <a:r>
                        <a:rPr lang="en-US" sz="2000" b="1" dirty="0">
                          <a:solidFill>
                            <a:schemeClr val="bg1"/>
                          </a:solidFill>
                          <a:effectLst/>
                          <a:latin typeface="Times New Roman" pitchFamily="18" charset="0"/>
                          <a:cs typeface="Times New Roman" pitchFamily="18" charset="0"/>
                        </a:rPr>
                        <a:t> </a:t>
                      </a:r>
                      <a:r>
                        <a:rPr lang="en-US" sz="2000" b="1" dirty="0" err="1">
                          <a:solidFill>
                            <a:schemeClr val="bg1"/>
                          </a:solidFill>
                          <a:effectLst/>
                          <a:latin typeface="Times New Roman" pitchFamily="18" charset="0"/>
                          <a:cs typeface="Times New Roman" pitchFamily="18" charset="0"/>
                        </a:rPr>
                        <a:t>biết</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Thông hiểu</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en-US" sz="2000" b="1" dirty="0" err="1">
                          <a:solidFill>
                            <a:schemeClr val="bg1"/>
                          </a:solidFill>
                          <a:effectLst/>
                          <a:latin typeface="Times New Roman" pitchFamily="18" charset="0"/>
                          <a:cs typeface="Times New Roman" pitchFamily="18" charset="0"/>
                        </a:rPr>
                        <a:t>Vận</a:t>
                      </a:r>
                      <a:r>
                        <a:rPr lang="en-US" sz="2000" b="1" dirty="0">
                          <a:solidFill>
                            <a:schemeClr val="bg1"/>
                          </a:solidFill>
                          <a:effectLst/>
                          <a:latin typeface="Times New Roman" pitchFamily="18" charset="0"/>
                          <a:cs typeface="Times New Roman" pitchFamily="18" charset="0"/>
                        </a:rPr>
                        <a:t> </a:t>
                      </a:r>
                      <a:r>
                        <a:rPr lang="en-US" sz="2000" b="1" dirty="0" err="1">
                          <a:solidFill>
                            <a:schemeClr val="bg1"/>
                          </a:solidFill>
                          <a:effectLst/>
                          <a:latin typeface="Times New Roman" pitchFamily="18" charset="0"/>
                          <a:cs typeface="Times New Roman" pitchFamily="18" charset="0"/>
                        </a:rPr>
                        <a:t>dụng</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Vận dụng cao</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75759">
                <a:tc vMerge="1">
                  <a:txBody>
                    <a:bodyPr/>
                    <a:lstStyle/>
                    <a:p>
                      <a:endParaRPr lang="en-US"/>
                    </a:p>
                  </a:txBody>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ea typeface="+mn-ea"/>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vMerge="1">
                  <a:txBody>
                    <a:bodyPr/>
                    <a:lstStyle/>
                    <a:p>
                      <a:endParaRPr lang="en-US"/>
                    </a:p>
                  </a:txBody>
                  <a:tcPr/>
                </a:tc>
                <a:extLst>
                  <a:ext uri="{0D108BD9-81ED-4DB2-BD59-A6C34878D82A}">
                    <a16:rowId xmlns:a16="http://schemas.microsoft.com/office/drawing/2014/main" val="10002"/>
                  </a:ext>
                </a:extLst>
              </a:tr>
              <a:tr h="304781">
                <a:tc>
                  <a:txBody>
                    <a:bodyPr/>
                    <a:lstStyle/>
                    <a:p>
                      <a:pPr algn="ctr">
                        <a:lnSpc>
                          <a:spcPct val="130000"/>
                        </a:lnSpc>
                        <a:spcBef>
                          <a:spcPts val="200"/>
                        </a:spcBef>
                        <a:spcAft>
                          <a:spcPts val="200"/>
                        </a:spcAft>
                      </a:pPr>
                      <a:r>
                        <a:rPr lang="en-US" sz="1600" dirty="0">
                          <a:solidFill>
                            <a:schemeClr val="bg1"/>
                          </a:solidFill>
                          <a:effectLst/>
                          <a:highlight>
                            <a:srgbClr val="FF9E82"/>
                          </a:highlight>
                        </a:rPr>
                        <a:t>1</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2</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3</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4</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5</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6</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7</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8</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9</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solidFill>
                            <a:schemeClr val="bg1"/>
                          </a:solidFill>
                          <a:effectLst/>
                          <a:highlight>
                            <a:srgbClr val="FF9E82"/>
                          </a:highlight>
                        </a:rPr>
                        <a:t>10</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solidFill>
                            <a:schemeClr val="bg1"/>
                          </a:solidFill>
                          <a:effectLst/>
                          <a:highlight>
                            <a:srgbClr val="FF9E82"/>
                          </a:highlight>
                        </a:rPr>
                        <a:t>11</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solidFill>
                            <a:schemeClr val="bg1"/>
                          </a:solidFill>
                          <a:effectLst/>
                          <a:highlight>
                            <a:srgbClr val="FF9E82"/>
                          </a:highlight>
                        </a:rPr>
                        <a:t>12</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3"/>
                  </a:ext>
                </a:extLst>
              </a:tr>
              <a:tr h="305584">
                <a:tc>
                  <a:txBody>
                    <a:bodyPr/>
                    <a:lstStyle/>
                    <a:p>
                      <a:pPr>
                        <a:lnSpc>
                          <a:spcPct val="130000"/>
                        </a:lnSpc>
                        <a:spcBef>
                          <a:spcPts val="200"/>
                        </a:spcBef>
                        <a:spcAft>
                          <a:spcPts val="200"/>
                        </a:spcAft>
                      </a:pPr>
                      <a:r>
                        <a:rPr lang="vi-VN" sz="1600" b="1" baseline="0" dirty="0">
                          <a:solidFill>
                            <a:schemeClr val="bg1"/>
                          </a:solidFill>
                          <a:effectLst/>
                        </a:rPr>
                        <a:t>Chủ đề 1 </a:t>
                      </a:r>
                      <a:r>
                        <a:rPr lang="fr-FR" sz="1600" b="1" dirty="0">
                          <a:solidFill>
                            <a:schemeClr val="bg1"/>
                          </a:solidFill>
                          <a:effectLst/>
                        </a:rPr>
                        <a:t>(</a:t>
                      </a:r>
                      <a:r>
                        <a:rPr lang="vi-VN" sz="1600" b="1" dirty="0">
                          <a:solidFill>
                            <a:schemeClr val="bg1"/>
                          </a:solidFill>
                          <a:effectLst/>
                        </a:rPr>
                        <a:t>7</a:t>
                      </a:r>
                      <a:r>
                        <a:rPr lang="fr-FR" sz="1600" b="1" dirty="0">
                          <a:solidFill>
                            <a:schemeClr val="bg1"/>
                          </a:solidFill>
                          <a:effectLst/>
                        </a:rPr>
                        <a:t> </a:t>
                      </a:r>
                      <a:r>
                        <a:rPr lang="fr-FR" sz="1600" b="1" dirty="0" err="1">
                          <a:solidFill>
                            <a:schemeClr val="bg1"/>
                          </a:solidFill>
                          <a:effectLst/>
                        </a:rPr>
                        <a:t>tiết</a:t>
                      </a:r>
                      <a:r>
                        <a:rPr lang="fr-FR"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a:effectLst/>
                        </a:rPr>
                        <a:t> </a:t>
                      </a: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4"/>
                  </a:ext>
                </a:extLst>
              </a:tr>
              <a:tr h="305584">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2</a:t>
                      </a:r>
                      <a:r>
                        <a:rPr lang="vi-VN" sz="1600" b="1" dirty="0">
                          <a:solidFill>
                            <a:schemeClr val="bg1"/>
                          </a:solidFill>
                          <a:effectLst/>
                        </a:rPr>
                        <a:t> (10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effectLst/>
                        </a:rPr>
                        <a:t> </a:t>
                      </a: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5"/>
                  </a:ext>
                </a:extLst>
              </a:tr>
              <a:tr h="325699">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3 </a:t>
                      </a:r>
                      <a:r>
                        <a:rPr lang="vi-VN" sz="1600" b="1" dirty="0">
                          <a:solidFill>
                            <a:schemeClr val="bg1"/>
                          </a:solidFill>
                          <a:effectLst/>
                        </a:rPr>
                        <a:t>(8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effectLst/>
                        </a:rPr>
                        <a:t> </a:t>
                      </a: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6"/>
                  </a:ext>
                </a:extLst>
              </a:tr>
              <a:tr h="37050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a:solidFill>
                            <a:schemeClr val="bg1"/>
                          </a:solidFill>
                          <a:effectLst/>
                        </a:rPr>
                        <a:t>Chủ</a:t>
                      </a:r>
                      <a:r>
                        <a:rPr lang="vi-VN" sz="1600" b="1" baseline="0" dirty="0">
                          <a:solidFill>
                            <a:schemeClr val="bg1"/>
                          </a:solidFill>
                          <a:effectLst/>
                        </a:rPr>
                        <a:t> đề 4 </a:t>
                      </a:r>
                      <a:r>
                        <a:rPr lang="vi-VN" sz="1600" b="1" dirty="0">
                          <a:solidFill>
                            <a:schemeClr val="bg1"/>
                          </a:solidFill>
                          <a:effectLst/>
                        </a:rPr>
                        <a:t>(9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u="none" strike="noStrike" dirty="0">
                          <a:effectLst/>
                        </a:rPr>
                        <a:t> </a:t>
                      </a: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7"/>
                  </a:ext>
                </a:extLst>
              </a:tr>
              <a:tr h="359917">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5 </a:t>
                      </a:r>
                      <a:r>
                        <a:rPr lang="vi-VN" sz="1600" b="1" dirty="0">
                          <a:solidFill>
                            <a:schemeClr val="bg1"/>
                          </a:solidFill>
                          <a:effectLst/>
                        </a:rPr>
                        <a:t>(6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u="none" strike="noStrike">
                          <a:effectLst/>
                        </a:rPr>
                        <a:t> </a:t>
                      </a: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8"/>
                  </a:ext>
                </a:extLst>
              </a:tr>
              <a:tr h="319912">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a:solidFill>
                            <a:schemeClr val="bg1"/>
                          </a:solidFill>
                          <a:effectLst/>
                        </a:rPr>
                        <a:t>Chủ</a:t>
                      </a:r>
                      <a:r>
                        <a:rPr lang="vi-VN" sz="1600" b="1" baseline="0" dirty="0">
                          <a:solidFill>
                            <a:schemeClr val="bg1"/>
                          </a:solidFill>
                          <a:effectLst/>
                        </a:rPr>
                        <a:t> đề 6 </a:t>
                      </a:r>
                      <a:r>
                        <a:rPr lang="vi-VN" sz="1600" b="1" dirty="0">
                          <a:solidFill>
                            <a:schemeClr val="bg1"/>
                          </a:solidFill>
                          <a:effectLst/>
                        </a:rPr>
                        <a:t>(9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9"/>
                  </a:ext>
                </a:extLst>
              </a:tr>
              <a:tr h="305584">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a:solidFill>
                            <a:schemeClr val="bg1"/>
                          </a:solidFill>
                          <a:effectLst/>
                        </a:rPr>
                        <a:t>Chủ</a:t>
                      </a:r>
                      <a:r>
                        <a:rPr lang="vi-VN" sz="1600" b="1" baseline="0" dirty="0">
                          <a:solidFill>
                            <a:schemeClr val="bg1"/>
                          </a:solidFill>
                          <a:effectLst/>
                        </a:rPr>
                        <a:t> đề 7 </a:t>
                      </a:r>
                      <a:r>
                        <a:rPr lang="vi-VN" sz="1600" b="1" dirty="0">
                          <a:solidFill>
                            <a:schemeClr val="bg1"/>
                          </a:solidFill>
                          <a:effectLst/>
                        </a:rPr>
                        <a:t>(9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0"/>
                  </a:ext>
                </a:extLst>
              </a:tr>
              <a:tr h="412998">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8 </a:t>
                      </a:r>
                      <a:r>
                        <a:rPr lang="vi-VN" sz="1600" b="1" dirty="0">
                          <a:solidFill>
                            <a:schemeClr val="bg1"/>
                          </a:solidFill>
                          <a:effectLst/>
                        </a:rPr>
                        <a:t>(10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1"/>
                  </a:ext>
                </a:extLst>
              </a:tr>
              <a:tr h="305584">
                <a:tc>
                  <a:txBody>
                    <a:bodyPr/>
                    <a:lstStyle/>
                    <a:p>
                      <a:pPr algn="ctr">
                        <a:lnSpc>
                          <a:spcPct val="130000"/>
                        </a:lnSpc>
                        <a:spcBef>
                          <a:spcPts val="200"/>
                        </a:spcBef>
                        <a:spcAft>
                          <a:spcPts val="200"/>
                        </a:spcAft>
                      </a:pPr>
                      <a:r>
                        <a:rPr lang="nl-NL" sz="1600" b="1" dirty="0">
                          <a:solidFill>
                            <a:schemeClr val="bg1"/>
                          </a:solidFill>
                          <a:effectLst/>
                          <a:latin typeface="Times New Roman" panose="02020603050405020304" pitchFamily="18" charset="0"/>
                          <a:cs typeface="Times New Roman" panose="02020603050405020304" pitchFamily="18" charset="0"/>
                        </a:rPr>
                        <a:t>Số ý TL/ số câu TN</a:t>
                      </a:r>
                      <a:endParaRPr lang="en-US" sz="1600" b="1" dirty="0">
                        <a:solidFill>
                          <a:schemeClr val="bg1"/>
                        </a:solidFill>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2"/>
                  </a:ext>
                </a:extLst>
              </a:tr>
              <a:tr h="305584">
                <a:tc>
                  <a:txBody>
                    <a:bodyPr/>
                    <a:lstStyle/>
                    <a:p>
                      <a:pPr algn="ctr">
                        <a:lnSpc>
                          <a:spcPct val="130000"/>
                        </a:lnSpc>
                        <a:spcBef>
                          <a:spcPts val="200"/>
                        </a:spcBef>
                        <a:spcAft>
                          <a:spcPts val="200"/>
                        </a:spcAft>
                      </a:pPr>
                      <a:r>
                        <a:rPr lang="nl-NL" sz="1600" b="1" dirty="0">
                          <a:solidFill>
                            <a:schemeClr val="bg1"/>
                          </a:solidFill>
                          <a:effectLst/>
                          <a:latin typeface="Times New Roman" panose="02020603050405020304" pitchFamily="18" charset="0"/>
                          <a:cs typeface="Times New Roman" panose="02020603050405020304" pitchFamily="18" charset="0"/>
                        </a:rPr>
                        <a:t>Điểm số</a:t>
                      </a:r>
                      <a:endParaRPr lang="en-US" sz="1600" b="1" dirty="0">
                        <a:solidFill>
                          <a:schemeClr val="bg1"/>
                        </a:solidFill>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3"/>
                  </a:ext>
                </a:extLst>
              </a:tr>
              <a:tr h="412998">
                <a:tc>
                  <a:txBody>
                    <a:bodyPr/>
                    <a:lstStyle/>
                    <a:p>
                      <a:pPr algn="ctr">
                        <a:lnSpc>
                          <a:spcPct val="130000"/>
                        </a:lnSpc>
                        <a:spcBef>
                          <a:spcPts val="200"/>
                        </a:spcBef>
                        <a:spcAft>
                          <a:spcPts val="200"/>
                        </a:spcAft>
                      </a:pPr>
                      <a:r>
                        <a:rPr lang="nl-NL" sz="2000" b="1" dirty="0">
                          <a:solidFill>
                            <a:schemeClr val="bg1"/>
                          </a:solidFill>
                          <a:effectLst/>
                        </a:rPr>
                        <a:t>Tổng số điểm</a:t>
                      </a:r>
                      <a:endParaRPr lang="en-US" sz="2000" b="1" dirty="0">
                        <a:solidFill>
                          <a:schemeClr val="bg1"/>
                        </a:solidFill>
                        <a:effectLst/>
                        <a:latin typeface="Times New Roman"/>
                        <a:ea typeface="Calibri"/>
                      </a:endParaRPr>
                    </a:p>
                  </a:txBody>
                  <a:tcPr marL="46100" marR="46100" marT="0" marB="0" anchor="ctr">
                    <a:solidFill>
                      <a:srgbClr val="00B050"/>
                    </a:solidFill>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4,0</a:t>
                      </a:r>
                      <a:r>
                        <a:rPr lang="nl-NL" sz="2000" b="1" dirty="0">
                          <a:solidFill>
                            <a:schemeClr val="bg1"/>
                          </a:solidFill>
                          <a:effectLst/>
                          <a:highlight>
                            <a:srgbClr val="FFFF00"/>
                          </a:highlight>
                          <a:latin typeface="Times New Roman" panose="02020603050405020304" pitchFamily="18" charset="0"/>
                          <a:cs typeface="Times New Roman" panose="02020603050405020304" pitchFamily="18" charset="0"/>
                        </a:rPr>
                        <a:t> </a:t>
                      </a: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3,0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2,0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1,0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endParaRPr lang="en-US" sz="2000" b="1" dirty="0">
                        <a:solidFill>
                          <a:schemeClr val="bg1"/>
                        </a:solidFill>
                        <a:effectLst/>
                        <a:highlight>
                          <a:srgbClr val="FFFF00"/>
                        </a:highlight>
                        <a:latin typeface="Times New Roman"/>
                        <a:ea typeface="Calibri"/>
                      </a:endParaRPr>
                    </a:p>
                  </a:txBody>
                  <a:tcPr marL="46100" marR="46100" marT="0" marB="0">
                    <a:solidFill>
                      <a:srgbClr val="00B050"/>
                    </a:solidFill>
                  </a:tcPr>
                </a:tc>
                <a:tc hMerge="1">
                  <a:txBody>
                    <a:bodyPr/>
                    <a:lstStyle/>
                    <a:p>
                      <a:endParaRPr lang="en-US"/>
                    </a:p>
                  </a:txBody>
                  <a:tcPr/>
                </a:tc>
                <a:tc>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10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solidFill>
                      <a:srgbClr val="00B050"/>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526688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33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47381592"/>
              </p:ext>
            </p:extLst>
          </p:nvPr>
        </p:nvGraphicFramePr>
        <p:xfrm>
          <a:off x="636104" y="2799304"/>
          <a:ext cx="3294930" cy="3462465"/>
        </p:xfrm>
        <a:graphic>
          <a:graphicData uri="http://schemas.openxmlformats.org/drawingml/2006/table">
            <a:tbl>
              <a:tblPr>
                <a:tableStyleId>{5C22544A-7EE6-4342-B048-85BDC9FD1C3A}</a:tableStyleId>
              </a:tblPr>
              <a:tblGrid>
                <a:gridCol w="3294930">
                  <a:extLst>
                    <a:ext uri="{9D8B030D-6E8A-4147-A177-3AD203B41FA5}">
                      <a16:colId xmlns:a16="http://schemas.microsoft.com/office/drawing/2014/main" val="20000"/>
                    </a:ext>
                  </a:extLst>
                </a:gridCol>
              </a:tblGrid>
              <a:tr h="376875">
                <a:tc>
                  <a:txBody>
                    <a:bodyPr/>
                    <a:lstStyle/>
                    <a:p>
                      <a:pPr>
                        <a:lnSpc>
                          <a:spcPct val="130000"/>
                        </a:lnSpc>
                        <a:spcBef>
                          <a:spcPts val="200"/>
                        </a:spcBef>
                        <a:spcAft>
                          <a:spcPts val="200"/>
                        </a:spcAft>
                      </a:pPr>
                      <a:r>
                        <a:rPr lang="vi-VN" sz="2400" b="1" baseline="0" dirty="0">
                          <a:effectLst/>
                          <a:latin typeface="Times New Roman" panose="02020603050405020304" pitchFamily="18" charset="0"/>
                          <a:cs typeface="Times New Roman" panose="02020603050405020304" pitchFamily="18" charset="0"/>
                        </a:rPr>
                        <a:t>Chủ đề 1 </a:t>
                      </a:r>
                      <a:r>
                        <a:rPr lang="fr-FR" sz="2400" b="1" dirty="0">
                          <a:effectLst/>
                          <a:latin typeface="Times New Roman" panose="02020603050405020304" pitchFamily="18" charset="0"/>
                          <a:cs typeface="Times New Roman" panose="02020603050405020304" pitchFamily="18" charset="0"/>
                        </a:rPr>
                        <a:t>(</a:t>
                      </a:r>
                      <a:r>
                        <a:rPr lang="vi-VN" sz="2400" b="1" dirty="0">
                          <a:effectLst/>
                          <a:latin typeface="Times New Roman" panose="02020603050405020304" pitchFamily="18" charset="0"/>
                          <a:cs typeface="Times New Roman" panose="02020603050405020304" pitchFamily="18" charset="0"/>
                        </a:rPr>
                        <a:t>7</a:t>
                      </a:r>
                      <a:r>
                        <a:rPr lang="fr-FR" sz="2400" b="1" dirty="0">
                          <a:effectLst/>
                          <a:latin typeface="Times New Roman" panose="02020603050405020304" pitchFamily="18" charset="0"/>
                          <a:cs typeface="Times New Roman" panose="02020603050405020304" pitchFamily="18" charset="0"/>
                        </a:rPr>
                        <a:t> </a:t>
                      </a:r>
                      <a:r>
                        <a:rPr lang="fr-FR" sz="2400" b="1" dirty="0" err="1">
                          <a:effectLst/>
                          <a:latin typeface="Times New Roman" panose="02020603050405020304" pitchFamily="18" charset="0"/>
                          <a:cs typeface="Times New Roman" panose="02020603050405020304" pitchFamily="18" charset="0"/>
                        </a:rPr>
                        <a:t>tiết</a:t>
                      </a:r>
                      <a:r>
                        <a:rPr lang="fr-FR"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0"/>
                  </a:ext>
                </a:extLst>
              </a:tr>
              <a:tr h="376875">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2</a:t>
                      </a:r>
                      <a:r>
                        <a:rPr lang="vi-VN" sz="2400" b="1" dirty="0">
                          <a:effectLst/>
                          <a:latin typeface="Times New Roman" panose="02020603050405020304" pitchFamily="18" charset="0"/>
                          <a:cs typeface="Times New Roman" panose="02020603050405020304" pitchFamily="18" charset="0"/>
                        </a:rPr>
                        <a:t> (10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1"/>
                  </a:ext>
                </a:extLst>
              </a:tr>
              <a:tr h="376875">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3 </a:t>
                      </a:r>
                      <a:r>
                        <a:rPr lang="vi-VN" sz="2400" b="1" dirty="0">
                          <a:effectLst/>
                          <a:latin typeface="Times New Roman" panose="02020603050405020304" pitchFamily="18" charset="0"/>
                          <a:cs typeface="Times New Roman" panose="02020603050405020304" pitchFamily="18" charset="0"/>
                        </a:rPr>
                        <a:t>(8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2"/>
                  </a:ext>
                </a:extLst>
              </a:tr>
              <a:tr h="418132">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4 </a:t>
                      </a:r>
                      <a:r>
                        <a:rPr lang="vi-VN" sz="2400" b="1" dirty="0">
                          <a:effectLst/>
                          <a:latin typeface="Times New Roman" panose="02020603050405020304" pitchFamily="18" charset="0"/>
                          <a:cs typeface="Times New Roman" panose="02020603050405020304" pitchFamily="18" charset="0"/>
                        </a:rPr>
                        <a:t>(9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3"/>
                  </a:ext>
                </a:extLst>
              </a:tr>
              <a:tr h="406183">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5 </a:t>
                      </a:r>
                      <a:r>
                        <a:rPr lang="vi-VN" sz="2400" b="1" dirty="0">
                          <a:effectLst/>
                          <a:latin typeface="Times New Roman" panose="02020603050405020304" pitchFamily="18" charset="0"/>
                          <a:cs typeface="Times New Roman" panose="02020603050405020304" pitchFamily="18" charset="0"/>
                        </a:rPr>
                        <a:t>(6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4"/>
                  </a:ext>
                </a:extLst>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6 </a:t>
                      </a:r>
                      <a:r>
                        <a:rPr lang="vi-VN" sz="2400" b="1" dirty="0">
                          <a:effectLst/>
                          <a:latin typeface="Times New Roman" panose="02020603050405020304" pitchFamily="18" charset="0"/>
                          <a:cs typeface="Times New Roman" panose="02020603050405020304" pitchFamily="18" charset="0"/>
                        </a:rPr>
                        <a:t>(9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5"/>
                  </a:ext>
                </a:extLst>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7 </a:t>
                      </a:r>
                      <a:r>
                        <a:rPr lang="vi-VN" sz="2400" b="1" dirty="0">
                          <a:effectLst/>
                          <a:latin typeface="Times New Roman" panose="02020603050405020304" pitchFamily="18" charset="0"/>
                          <a:cs typeface="Times New Roman" panose="02020603050405020304" pitchFamily="18" charset="0"/>
                        </a:rPr>
                        <a:t>(9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6"/>
                  </a:ext>
                </a:extLst>
              </a:tr>
              <a:tr h="466087">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8 </a:t>
                      </a:r>
                      <a:r>
                        <a:rPr lang="vi-VN" sz="2400" b="1" dirty="0">
                          <a:effectLst/>
                          <a:latin typeface="Times New Roman" panose="02020603050405020304" pitchFamily="18" charset="0"/>
                          <a:cs typeface="Times New Roman" panose="02020603050405020304" pitchFamily="18" charset="0"/>
                        </a:rPr>
                        <a:t>(10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7"/>
                  </a:ext>
                </a:extLst>
              </a:tr>
            </a:tbl>
          </a:graphicData>
        </a:graphic>
      </p:graphicFrame>
      <p:sp>
        <p:nvSpPr>
          <p:cNvPr id="8" name="TextBox 7"/>
          <p:cNvSpPr txBox="1"/>
          <p:nvPr/>
        </p:nvSpPr>
        <p:spPr>
          <a:xfrm>
            <a:off x="723481" y="170822"/>
            <a:ext cx="1024931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b="1" dirty="0">
                <a:solidFill>
                  <a:srgbClr val="FF0000"/>
                </a:solidFill>
              </a:rPr>
              <a:t>1</a:t>
            </a:r>
            <a:r>
              <a:rPr lang="vi-VN" sz="2400" b="1" dirty="0">
                <a:solidFill>
                  <a:srgbClr val="FF0000"/>
                </a:solidFill>
                <a:latin typeface="Times New Roman" panose="02020603050405020304" pitchFamily="18" charset="0"/>
                <a:cs typeface="Times New Roman" panose="02020603050405020304" pitchFamily="18" charset="0"/>
              </a:rPr>
              <a:t>. HƯỚNG DẪN CÁCH TÍNH ĐIỂM CHO MỖI CHỦ ĐỀ, NỘI DUNG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12466" y="773723"/>
            <a:ext cx="11334977" cy="1754326"/>
          </a:xfrm>
          <a:prstGeom prst="rect">
            <a:avLst/>
          </a:prstGeom>
          <a:noFill/>
        </p:spPr>
        <p:txBody>
          <a:bodyPr wrap="square" rtlCol="0">
            <a:spAutoFit/>
          </a:bodyPr>
          <a:lstStyle/>
          <a:p>
            <a:pPr marL="285750" indent="-285750">
              <a:buFontTx/>
              <a:buChar char="-"/>
            </a:pPr>
            <a:endParaRPr lang="en-US" sz="2400" b="1" dirty="0">
              <a:latin typeface="Times New Roman" panose="02020603050405020304" pitchFamily="18" charset="0"/>
              <a:cs typeface="Times New Roman" panose="02020603050405020304" pitchFamily="18" charset="0"/>
            </a:endParaRPr>
          </a:p>
          <a:p>
            <a:pPr marL="285750" indent="-285750">
              <a:buFontTx/>
              <a:buChar char="-"/>
            </a:pPr>
            <a:r>
              <a:rPr lang="vi-VN" sz="2400" b="1" dirty="0">
                <a:latin typeface="Times New Roman" panose="02020603050405020304" pitchFamily="18" charset="0"/>
                <a:cs typeface="Times New Roman" panose="02020603050405020304" pitchFamily="18" charset="0"/>
              </a:rPr>
              <a:t>Công thức tính điểm cho một chủ đề/ nội dung:    </a:t>
            </a:r>
          </a:p>
          <a:p>
            <a:pPr marL="285750" indent="-285750">
              <a:buFontTx/>
              <a:buChar char="-"/>
            </a:pPr>
            <a:endParaRPr lang="vi-VN" b="1" dirty="0">
              <a:latin typeface="Times New Roman" panose="02020603050405020304" pitchFamily="18" charset="0"/>
              <a:cs typeface="Times New Roman" panose="02020603050405020304" pitchFamily="18" charset="0"/>
            </a:endParaRPr>
          </a:p>
          <a:p>
            <a:pPr marL="285750" indent="-285750">
              <a:buFontTx/>
              <a:buChar char="-"/>
            </a:pPr>
            <a:endParaRPr lang="vi-VN" b="1" dirty="0">
              <a:latin typeface="Times New Roman" panose="02020603050405020304" pitchFamily="18" charset="0"/>
              <a:cs typeface="Times New Roman" panose="02020603050405020304" pitchFamily="18" charset="0"/>
            </a:endParaRPr>
          </a:p>
          <a:p>
            <a:r>
              <a:rPr lang="vi-VN" sz="2400" b="1" dirty="0">
                <a:solidFill>
                  <a:srgbClr val="FF0000"/>
                </a:solidFill>
                <a:latin typeface="Times New Roman" panose="02020603050405020304" pitchFamily="18" charset="0"/>
                <a:cs typeface="Times New Roman" panose="02020603050405020304" pitchFamily="18" charset="0"/>
              </a:rPr>
              <a:t>VD: XÂY DỰNG MA TRẬN ĐỀ KIỂM TRA HỌC KÌ I- KHTN 6</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091951" y="804490"/>
            <a:ext cx="4336812" cy="11345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Số tiết( CĐ) x Thang điểm</a:t>
            </a:r>
          </a:p>
          <a:p>
            <a:pPr algn="ctr"/>
            <a:endParaRPr lang="vi-VN" sz="2400" b="1" dirty="0">
              <a:solidFill>
                <a:srgbClr val="FF0000"/>
              </a:solidFill>
              <a:latin typeface="Times New Roman" panose="02020603050405020304" pitchFamily="18" charset="0"/>
              <a:cs typeface="Times New Roman" panose="02020603050405020304" pitchFamily="18" charset="0"/>
            </a:endParaRPr>
          </a:p>
          <a:p>
            <a:pPr algn="ctr"/>
            <a:r>
              <a:rPr lang="vi-VN" sz="2400" b="1" dirty="0">
                <a:solidFill>
                  <a:srgbClr val="FF0000"/>
                </a:solidFill>
                <a:latin typeface="Times New Roman" panose="02020603050405020304" pitchFamily="18" charset="0"/>
                <a:cs typeface="Times New Roman" panose="02020603050405020304" pitchFamily="18" charset="0"/>
              </a:rPr>
              <a:t>Tổng số tiết ( thời điểm KT)</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12" name="Straight Connector 11"/>
          <p:cNvCxnSpPr>
            <a:cxnSpLocks/>
          </p:cNvCxnSpPr>
          <p:nvPr/>
        </p:nvCxnSpPr>
        <p:spPr>
          <a:xfrm>
            <a:off x="7740398" y="1371785"/>
            <a:ext cx="30833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3331" y="3448569"/>
            <a:ext cx="6011576"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b="1" dirty="0">
                <a:latin typeface="Times New Roman" panose="02020603050405020304" pitchFamily="18" charset="0"/>
                <a:cs typeface="Times New Roman" panose="02020603050405020304" pitchFamily="18" charset="0"/>
              </a:rPr>
              <a:t>+ Nửa HK I: CĐ 1- CĐ4, TỔNG 34 TIẾT</a:t>
            </a:r>
          </a:p>
          <a:p>
            <a:r>
              <a:rPr lang="vi-VN" sz="2400" b="1" dirty="0">
                <a:latin typeface="Times New Roman" panose="02020603050405020304" pitchFamily="18" charset="0"/>
                <a:cs typeface="Times New Roman" panose="02020603050405020304" pitchFamily="18" charset="0"/>
              </a:rPr>
              <a:t>+ Cuối HK I: CĐ 5- CĐ 8, TỔNG 34 TIẾT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71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34</a:t>
            </a:fld>
            <a:endParaRPr lang="en-US" dirty="0"/>
          </a:p>
        </p:txBody>
      </p:sp>
      <p:sp>
        <p:nvSpPr>
          <p:cNvPr id="6" name="SmartArt Placeholder 5"/>
          <p:cNvSpPr>
            <a:spLocks noGrp="1"/>
          </p:cNvSpPr>
          <p:nvPr>
            <p:ph type="dgm" sz="quarter" idx="27"/>
          </p:nvPr>
        </p:nvSpPr>
        <p:spPr/>
      </p:sp>
      <p:pic>
        <p:nvPicPr>
          <p:cNvPr id="1026" name="Picture 2" descr="C:\Users\ASUS\Desktop\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01" y="210099"/>
            <a:ext cx="11248003" cy="62967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21395" y="3972430"/>
            <a:ext cx="1175656" cy="461665"/>
          </a:xfrm>
          <a:prstGeom prst="rect">
            <a:avLst/>
          </a:prstGeom>
          <a:noFill/>
        </p:spPr>
        <p:txBody>
          <a:bodyPr wrap="square" rtlCol="0">
            <a:spAutoFit/>
          </a:bodyPr>
          <a:lstStyle/>
          <a:p>
            <a:pPr algn="ctr"/>
            <a:r>
              <a:rPr lang="vi-VN" sz="2400" b="1" dirty="0">
                <a:solidFill>
                  <a:srgbClr val="FF0000"/>
                </a:solidFill>
              </a:rPr>
              <a:t>    10	</a:t>
            </a:r>
            <a:endParaRPr lang="en-US" sz="2400" b="1" dirty="0">
              <a:solidFill>
                <a:srgbClr val="FF0000"/>
              </a:solidFill>
            </a:endParaRPr>
          </a:p>
        </p:txBody>
      </p:sp>
      <p:sp>
        <p:nvSpPr>
          <p:cNvPr id="9" name="TextBox 8"/>
          <p:cNvSpPr txBox="1"/>
          <p:nvPr/>
        </p:nvSpPr>
        <p:spPr>
          <a:xfrm>
            <a:off x="6593757" y="4039666"/>
            <a:ext cx="1326382" cy="461665"/>
          </a:xfrm>
          <a:prstGeom prst="rect">
            <a:avLst/>
          </a:prstGeom>
          <a:noFill/>
        </p:spPr>
        <p:txBody>
          <a:bodyPr wrap="square" rtlCol="0">
            <a:spAutoFit/>
          </a:bodyPr>
          <a:lstStyle/>
          <a:p>
            <a:pPr algn="ctr"/>
            <a:r>
              <a:rPr lang="vi-VN" sz="2400" b="1" dirty="0">
                <a:solidFill>
                  <a:srgbClr val="FF0000"/>
                </a:solidFill>
              </a:rPr>
              <a:t>2,25	</a:t>
            </a:r>
            <a:endParaRPr lang="en-US" sz="2400" b="1" dirty="0">
              <a:solidFill>
                <a:srgbClr val="FF0000"/>
              </a:solidFill>
            </a:endParaRPr>
          </a:p>
        </p:txBody>
      </p:sp>
      <p:sp>
        <p:nvSpPr>
          <p:cNvPr id="10" name="TextBox 9"/>
          <p:cNvSpPr txBox="1"/>
          <p:nvPr/>
        </p:nvSpPr>
        <p:spPr>
          <a:xfrm>
            <a:off x="5081953" y="4039666"/>
            <a:ext cx="1284516" cy="461665"/>
          </a:xfrm>
          <a:prstGeom prst="rect">
            <a:avLst/>
          </a:prstGeom>
          <a:noFill/>
        </p:spPr>
        <p:txBody>
          <a:bodyPr wrap="square" rtlCol="0">
            <a:spAutoFit/>
          </a:bodyPr>
          <a:lstStyle/>
          <a:p>
            <a:pPr algn="ctr"/>
            <a:r>
              <a:rPr lang="vi-VN" sz="2400" b="1" dirty="0">
                <a:solidFill>
                  <a:srgbClr val="FF0000"/>
                </a:solidFill>
              </a:rPr>
              <a:t>      3,0	</a:t>
            </a:r>
            <a:endParaRPr lang="en-US" sz="2400" b="1" dirty="0">
              <a:solidFill>
                <a:srgbClr val="FF0000"/>
              </a:solidFill>
            </a:endParaRPr>
          </a:p>
        </p:txBody>
      </p:sp>
      <p:sp>
        <p:nvSpPr>
          <p:cNvPr id="11" name="TextBox 10"/>
          <p:cNvSpPr txBox="1"/>
          <p:nvPr/>
        </p:nvSpPr>
        <p:spPr>
          <a:xfrm>
            <a:off x="3476946" y="4039666"/>
            <a:ext cx="1334757" cy="461665"/>
          </a:xfrm>
          <a:prstGeom prst="rect">
            <a:avLst/>
          </a:prstGeom>
          <a:noFill/>
        </p:spPr>
        <p:txBody>
          <a:bodyPr wrap="square" rtlCol="0">
            <a:spAutoFit/>
          </a:bodyPr>
          <a:lstStyle/>
          <a:p>
            <a:pPr algn="ctr"/>
            <a:r>
              <a:rPr lang="vi-VN" sz="2400" b="1" dirty="0">
                <a:solidFill>
                  <a:srgbClr val="FF0000"/>
                </a:solidFill>
              </a:rPr>
              <a:t>      2,0	</a:t>
            </a:r>
            <a:endParaRPr lang="en-US" sz="2400" b="1" dirty="0">
              <a:solidFill>
                <a:srgbClr val="FF0000"/>
              </a:solidFill>
            </a:endParaRPr>
          </a:p>
        </p:txBody>
      </p:sp>
      <p:sp>
        <p:nvSpPr>
          <p:cNvPr id="12" name="TextBox 11"/>
          <p:cNvSpPr txBox="1"/>
          <p:nvPr/>
        </p:nvSpPr>
        <p:spPr>
          <a:xfrm>
            <a:off x="8080330" y="3212080"/>
            <a:ext cx="1286190" cy="400110"/>
          </a:xfrm>
          <a:prstGeom prst="rect">
            <a:avLst/>
          </a:prstGeom>
          <a:noFill/>
        </p:spPr>
        <p:txBody>
          <a:bodyPr wrap="square" rtlCol="0">
            <a:spAutoFit/>
          </a:bodyPr>
          <a:lstStyle/>
          <a:p>
            <a:pPr algn="ctr"/>
            <a:r>
              <a:rPr lang="en-US" sz="2000" b="1" dirty="0">
                <a:solidFill>
                  <a:srgbClr val="FF0000"/>
                </a:solidFill>
              </a:rPr>
              <a:t>   </a:t>
            </a:r>
            <a:r>
              <a:rPr lang="vi-VN" sz="2000" b="1" dirty="0">
                <a:solidFill>
                  <a:srgbClr val="FF0000"/>
                </a:solidFill>
              </a:rPr>
              <a:t>2,64	</a:t>
            </a:r>
            <a:endParaRPr lang="en-US" sz="2000" b="1" dirty="0">
              <a:solidFill>
                <a:srgbClr val="FF0000"/>
              </a:solidFill>
            </a:endParaRPr>
          </a:p>
        </p:txBody>
      </p:sp>
      <p:sp>
        <p:nvSpPr>
          <p:cNvPr id="13" name="TextBox 12"/>
          <p:cNvSpPr txBox="1"/>
          <p:nvPr/>
        </p:nvSpPr>
        <p:spPr>
          <a:xfrm>
            <a:off x="6587933" y="3257192"/>
            <a:ext cx="1457010" cy="400110"/>
          </a:xfrm>
          <a:prstGeom prst="rect">
            <a:avLst/>
          </a:prstGeom>
          <a:noFill/>
        </p:spPr>
        <p:txBody>
          <a:bodyPr wrap="square" rtlCol="0">
            <a:spAutoFit/>
          </a:bodyPr>
          <a:lstStyle/>
          <a:p>
            <a:pPr algn="ctr"/>
            <a:r>
              <a:rPr lang="vi-VN" sz="2000" b="1" dirty="0">
                <a:solidFill>
                  <a:srgbClr val="FF0000"/>
                </a:solidFill>
              </a:rPr>
              <a:t>2,35	</a:t>
            </a:r>
            <a:endParaRPr lang="en-US" sz="2000" b="1" dirty="0">
              <a:solidFill>
                <a:srgbClr val="FF0000"/>
              </a:solidFill>
            </a:endParaRPr>
          </a:p>
        </p:txBody>
      </p:sp>
      <p:sp>
        <p:nvSpPr>
          <p:cNvPr id="14" name="TextBox 13"/>
          <p:cNvSpPr txBox="1"/>
          <p:nvPr/>
        </p:nvSpPr>
        <p:spPr>
          <a:xfrm>
            <a:off x="5087816" y="3212080"/>
            <a:ext cx="1272791" cy="400110"/>
          </a:xfrm>
          <a:prstGeom prst="rect">
            <a:avLst/>
          </a:prstGeom>
          <a:noFill/>
        </p:spPr>
        <p:txBody>
          <a:bodyPr wrap="square" rtlCol="0">
            <a:spAutoFit/>
          </a:bodyPr>
          <a:lstStyle/>
          <a:p>
            <a:pPr algn="ctr"/>
            <a:r>
              <a:rPr lang="en-US" sz="2000" b="1" dirty="0">
                <a:solidFill>
                  <a:srgbClr val="FF0000"/>
                </a:solidFill>
              </a:rPr>
              <a:t>     </a:t>
            </a:r>
            <a:r>
              <a:rPr lang="vi-VN" sz="2000" b="1" dirty="0">
                <a:solidFill>
                  <a:srgbClr val="FF0000"/>
                </a:solidFill>
              </a:rPr>
              <a:t>2,9	</a:t>
            </a:r>
            <a:endParaRPr lang="en-US" sz="2000" b="1" dirty="0">
              <a:solidFill>
                <a:srgbClr val="FF0000"/>
              </a:solidFill>
            </a:endParaRPr>
          </a:p>
        </p:txBody>
      </p:sp>
      <p:sp>
        <p:nvSpPr>
          <p:cNvPr id="15" name="TextBox 14"/>
          <p:cNvSpPr txBox="1"/>
          <p:nvPr/>
        </p:nvSpPr>
        <p:spPr>
          <a:xfrm>
            <a:off x="8060380" y="4039666"/>
            <a:ext cx="1286189" cy="461665"/>
          </a:xfrm>
          <a:prstGeom prst="rect">
            <a:avLst/>
          </a:prstGeom>
          <a:noFill/>
        </p:spPr>
        <p:txBody>
          <a:bodyPr wrap="square" rtlCol="0">
            <a:spAutoFit/>
          </a:bodyPr>
          <a:lstStyle/>
          <a:p>
            <a:pPr algn="ctr"/>
            <a:r>
              <a:rPr lang="en-US" sz="2400" b="1" dirty="0">
                <a:solidFill>
                  <a:srgbClr val="FF0000"/>
                </a:solidFill>
              </a:rPr>
              <a:t>  </a:t>
            </a:r>
            <a:r>
              <a:rPr lang="vi-VN" sz="2400" b="1" dirty="0">
                <a:solidFill>
                  <a:srgbClr val="FF0000"/>
                </a:solidFill>
              </a:rPr>
              <a:t>2,75	</a:t>
            </a:r>
            <a:endParaRPr lang="en-US" sz="2400" b="1" dirty="0">
              <a:solidFill>
                <a:srgbClr val="FF0000"/>
              </a:solidFill>
            </a:endParaRPr>
          </a:p>
        </p:txBody>
      </p:sp>
      <p:sp>
        <p:nvSpPr>
          <p:cNvPr id="16" name="TextBox 15"/>
          <p:cNvSpPr txBox="1"/>
          <p:nvPr/>
        </p:nvSpPr>
        <p:spPr>
          <a:xfrm>
            <a:off x="3509274" y="3257192"/>
            <a:ext cx="1353179" cy="400110"/>
          </a:xfrm>
          <a:prstGeom prst="rect">
            <a:avLst/>
          </a:prstGeom>
          <a:noFill/>
        </p:spPr>
        <p:txBody>
          <a:bodyPr wrap="square" rtlCol="0">
            <a:spAutoFit/>
          </a:bodyPr>
          <a:lstStyle/>
          <a:p>
            <a:pPr algn="ctr"/>
            <a:r>
              <a:rPr lang="vi-VN" sz="2000" b="1" dirty="0">
                <a:solidFill>
                  <a:srgbClr val="FF0000"/>
                </a:solidFill>
              </a:rPr>
              <a:t>   2,05	</a:t>
            </a:r>
            <a:endParaRPr lang="en-US" sz="2000" b="1" dirty="0">
              <a:solidFill>
                <a:srgbClr val="FF0000"/>
              </a:solidFill>
            </a:endParaRPr>
          </a:p>
        </p:txBody>
      </p:sp>
    </p:spTree>
    <p:extLst>
      <p:ext uri="{BB962C8B-B14F-4D97-AF65-F5344CB8AC3E}">
        <p14:creationId xmlns:p14="http://schemas.microsoft.com/office/powerpoint/2010/main" val="29249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35</a:t>
            </a:fld>
            <a:endParaRPr lang="en-US" dirty="0"/>
          </a:p>
        </p:txBody>
      </p:sp>
      <p:pic>
        <p:nvPicPr>
          <p:cNvPr id="2050" name="Picture 2" descr="C:\Users\ASUS\Desktop\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6" y="185530"/>
            <a:ext cx="11575228" cy="65598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55424" y="4422691"/>
            <a:ext cx="1353179" cy="400110"/>
          </a:xfrm>
          <a:prstGeom prst="rect">
            <a:avLst/>
          </a:prstGeom>
          <a:noFill/>
        </p:spPr>
        <p:txBody>
          <a:bodyPr wrap="square" rtlCol="0">
            <a:spAutoFit/>
          </a:bodyPr>
          <a:lstStyle/>
          <a:p>
            <a:pPr algn="ctr"/>
            <a:r>
              <a:rPr lang="vi-VN" sz="2000" b="1" dirty="0">
                <a:solidFill>
                  <a:srgbClr val="FF0000"/>
                </a:solidFill>
              </a:rPr>
              <a:t>   0,66	</a:t>
            </a:r>
            <a:endParaRPr lang="en-US" sz="2000" b="1" dirty="0">
              <a:solidFill>
                <a:srgbClr val="FF0000"/>
              </a:solidFill>
            </a:endParaRPr>
          </a:p>
        </p:txBody>
      </p:sp>
      <p:sp>
        <p:nvSpPr>
          <p:cNvPr id="9" name="TextBox 8"/>
          <p:cNvSpPr txBox="1"/>
          <p:nvPr/>
        </p:nvSpPr>
        <p:spPr>
          <a:xfrm>
            <a:off x="6753829" y="4425763"/>
            <a:ext cx="1353179" cy="400110"/>
          </a:xfrm>
          <a:prstGeom prst="rect">
            <a:avLst/>
          </a:prstGeom>
          <a:noFill/>
        </p:spPr>
        <p:txBody>
          <a:bodyPr wrap="square" rtlCol="0">
            <a:spAutoFit/>
          </a:bodyPr>
          <a:lstStyle/>
          <a:p>
            <a:pPr algn="ctr"/>
            <a:r>
              <a:rPr lang="vi-VN" sz="2000" b="1" dirty="0">
                <a:solidFill>
                  <a:srgbClr val="FF0000"/>
                </a:solidFill>
              </a:rPr>
              <a:t>   0,58	</a:t>
            </a:r>
            <a:endParaRPr lang="en-US" sz="2000" b="1" dirty="0">
              <a:solidFill>
                <a:srgbClr val="FF0000"/>
              </a:solidFill>
            </a:endParaRPr>
          </a:p>
        </p:txBody>
      </p:sp>
      <p:sp>
        <p:nvSpPr>
          <p:cNvPr id="10" name="TextBox 9"/>
          <p:cNvSpPr txBox="1"/>
          <p:nvPr/>
        </p:nvSpPr>
        <p:spPr>
          <a:xfrm>
            <a:off x="5112931" y="4425763"/>
            <a:ext cx="1353179" cy="400110"/>
          </a:xfrm>
          <a:prstGeom prst="rect">
            <a:avLst/>
          </a:prstGeom>
          <a:noFill/>
        </p:spPr>
        <p:txBody>
          <a:bodyPr wrap="square" rtlCol="0">
            <a:spAutoFit/>
          </a:bodyPr>
          <a:lstStyle/>
          <a:p>
            <a:pPr algn="ctr"/>
            <a:r>
              <a:rPr lang="vi-VN" sz="2000" b="1" dirty="0">
                <a:solidFill>
                  <a:srgbClr val="FF0000"/>
                </a:solidFill>
              </a:rPr>
              <a:t>   0,73</a:t>
            </a:r>
            <a:endParaRPr lang="en-US" sz="2000" b="1" dirty="0">
              <a:solidFill>
                <a:srgbClr val="FF0000"/>
              </a:solidFill>
            </a:endParaRPr>
          </a:p>
        </p:txBody>
      </p:sp>
      <p:sp>
        <p:nvSpPr>
          <p:cNvPr id="11" name="TextBox 10"/>
          <p:cNvSpPr txBox="1"/>
          <p:nvPr/>
        </p:nvSpPr>
        <p:spPr>
          <a:xfrm>
            <a:off x="3583910" y="4465056"/>
            <a:ext cx="1353179" cy="400110"/>
          </a:xfrm>
          <a:prstGeom prst="rect">
            <a:avLst/>
          </a:prstGeom>
          <a:noFill/>
        </p:spPr>
        <p:txBody>
          <a:bodyPr wrap="square" rtlCol="0">
            <a:spAutoFit/>
          </a:bodyPr>
          <a:lstStyle/>
          <a:p>
            <a:pPr algn="ctr"/>
            <a:r>
              <a:rPr lang="vi-VN" sz="2000" b="1" dirty="0">
                <a:solidFill>
                  <a:srgbClr val="FF0000"/>
                </a:solidFill>
              </a:rPr>
              <a:t>   0,51	</a:t>
            </a:r>
            <a:endParaRPr lang="en-US" sz="2000" b="1" dirty="0">
              <a:solidFill>
                <a:srgbClr val="FF0000"/>
              </a:solidFill>
            </a:endParaRPr>
          </a:p>
        </p:txBody>
      </p:sp>
      <p:sp>
        <p:nvSpPr>
          <p:cNvPr id="12" name="TextBox 11"/>
          <p:cNvSpPr txBox="1"/>
          <p:nvPr/>
        </p:nvSpPr>
        <p:spPr>
          <a:xfrm>
            <a:off x="3583911" y="5044361"/>
            <a:ext cx="1353179" cy="400110"/>
          </a:xfrm>
          <a:prstGeom prst="rect">
            <a:avLst/>
          </a:prstGeom>
          <a:noFill/>
        </p:spPr>
        <p:txBody>
          <a:bodyPr wrap="square" rtlCol="0">
            <a:spAutoFit/>
          </a:bodyPr>
          <a:lstStyle/>
          <a:p>
            <a:pPr algn="ctr"/>
            <a:r>
              <a:rPr lang="vi-VN" sz="2000" b="1" dirty="0">
                <a:solidFill>
                  <a:srgbClr val="FF0000"/>
                </a:solidFill>
              </a:rPr>
              <a:t>   0,5	</a:t>
            </a:r>
            <a:endParaRPr lang="en-US" sz="2000" b="1" dirty="0">
              <a:solidFill>
                <a:srgbClr val="FF0000"/>
              </a:solidFill>
            </a:endParaRPr>
          </a:p>
        </p:txBody>
      </p:sp>
      <p:sp>
        <p:nvSpPr>
          <p:cNvPr id="13" name="TextBox 12"/>
          <p:cNvSpPr txBox="1"/>
          <p:nvPr/>
        </p:nvSpPr>
        <p:spPr>
          <a:xfrm>
            <a:off x="5089489" y="5036570"/>
            <a:ext cx="1353179" cy="400110"/>
          </a:xfrm>
          <a:prstGeom prst="rect">
            <a:avLst/>
          </a:prstGeom>
          <a:noFill/>
        </p:spPr>
        <p:txBody>
          <a:bodyPr wrap="square" rtlCol="0">
            <a:spAutoFit/>
          </a:bodyPr>
          <a:lstStyle/>
          <a:p>
            <a:pPr algn="ctr"/>
            <a:r>
              <a:rPr lang="vi-VN" sz="2000" b="1" dirty="0">
                <a:solidFill>
                  <a:srgbClr val="FF0000"/>
                </a:solidFill>
              </a:rPr>
              <a:t>   0,75	</a:t>
            </a:r>
            <a:endParaRPr lang="en-US" sz="2000" b="1" dirty="0">
              <a:solidFill>
                <a:srgbClr val="FF0000"/>
              </a:solidFill>
            </a:endParaRPr>
          </a:p>
        </p:txBody>
      </p:sp>
      <p:sp>
        <p:nvSpPr>
          <p:cNvPr id="14" name="TextBox 13"/>
          <p:cNvSpPr txBox="1"/>
          <p:nvPr/>
        </p:nvSpPr>
        <p:spPr>
          <a:xfrm>
            <a:off x="6753831" y="5036570"/>
            <a:ext cx="1353179" cy="400110"/>
          </a:xfrm>
          <a:prstGeom prst="rect">
            <a:avLst/>
          </a:prstGeom>
          <a:noFill/>
        </p:spPr>
        <p:txBody>
          <a:bodyPr wrap="square" rtlCol="0">
            <a:spAutoFit/>
          </a:bodyPr>
          <a:lstStyle/>
          <a:p>
            <a:pPr algn="ctr"/>
            <a:r>
              <a:rPr lang="vi-VN" sz="2000" b="1" dirty="0">
                <a:solidFill>
                  <a:srgbClr val="FF0000"/>
                </a:solidFill>
              </a:rPr>
              <a:t>   0,5	</a:t>
            </a:r>
            <a:endParaRPr lang="en-US" sz="2000" b="1" dirty="0">
              <a:solidFill>
                <a:srgbClr val="FF0000"/>
              </a:solidFill>
            </a:endParaRPr>
          </a:p>
        </p:txBody>
      </p:sp>
      <p:sp>
        <p:nvSpPr>
          <p:cNvPr id="15" name="TextBox 14"/>
          <p:cNvSpPr txBox="1"/>
          <p:nvPr/>
        </p:nvSpPr>
        <p:spPr>
          <a:xfrm>
            <a:off x="8225005" y="5036570"/>
            <a:ext cx="1353179" cy="400110"/>
          </a:xfrm>
          <a:prstGeom prst="rect">
            <a:avLst/>
          </a:prstGeom>
          <a:noFill/>
        </p:spPr>
        <p:txBody>
          <a:bodyPr wrap="square" rtlCol="0">
            <a:spAutoFit/>
          </a:bodyPr>
          <a:lstStyle/>
          <a:p>
            <a:pPr algn="ctr"/>
            <a:r>
              <a:rPr lang="vi-VN" sz="2000" b="1" dirty="0">
                <a:solidFill>
                  <a:srgbClr val="FF0000"/>
                </a:solidFill>
              </a:rPr>
              <a:t>   0,75	</a:t>
            </a:r>
            <a:endParaRPr lang="en-US" sz="2000" b="1" dirty="0">
              <a:solidFill>
                <a:srgbClr val="FF0000"/>
              </a:solidFill>
            </a:endParaRPr>
          </a:p>
        </p:txBody>
      </p:sp>
      <p:sp>
        <p:nvSpPr>
          <p:cNvPr id="16" name="TextBox 15"/>
          <p:cNvSpPr txBox="1"/>
          <p:nvPr/>
        </p:nvSpPr>
        <p:spPr>
          <a:xfrm>
            <a:off x="9601857" y="5057086"/>
            <a:ext cx="1353179" cy="400110"/>
          </a:xfrm>
          <a:prstGeom prst="rect">
            <a:avLst/>
          </a:prstGeom>
          <a:noFill/>
        </p:spPr>
        <p:txBody>
          <a:bodyPr wrap="square" rtlCol="0">
            <a:spAutoFit/>
          </a:bodyPr>
          <a:lstStyle/>
          <a:p>
            <a:pPr algn="ctr"/>
            <a:r>
              <a:rPr lang="vi-VN" sz="2000" b="1" dirty="0">
                <a:solidFill>
                  <a:srgbClr val="FF0000"/>
                </a:solidFill>
              </a:rPr>
              <a:t>   2,5	</a:t>
            </a:r>
            <a:endParaRPr lang="en-US" sz="2000" b="1" dirty="0">
              <a:solidFill>
                <a:srgbClr val="FF0000"/>
              </a:solidFill>
            </a:endParaRPr>
          </a:p>
        </p:txBody>
      </p:sp>
    </p:spTree>
    <p:extLst>
      <p:ext uri="{BB962C8B-B14F-4D97-AF65-F5344CB8AC3E}">
        <p14:creationId xmlns:p14="http://schemas.microsoft.com/office/powerpoint/2010/main" val="422654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36</a:t>
            </a:fld>
            <a:endParaRPr lang="en-US" dirty="0"/>
          </a:p>
        </p:txBody>
      </p:sp>
      <p:pic>
        <p:nvPicPr>
          <p:cNvPr id="3074" name="Picture 2" descr="C:\Users\ASUS\Desktop\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79" y="313501"/>
            <a:ext cx="11388860" cy="61668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37430" y="4546017"/>
            <a:ext cx="1317499" cy="400110"/>
          </a:xfrm>
          <a:prstGeom prst="rect">
            <a:avLst/>
          </a:prstGeom>
          <a:noFill/>
        </p:spPr>
        <p:txBody>
          <a:bodyPr wrap="square" rtlCol="0">
            <a:spAutoFit/>
          </a:bodyPr>
          <a:lstStyle/>
          <a:p>
            <a:pPr algn="ctr"/>
            <a:r>
              <a:rPr lang="vi-VN" sz="2000" b="1" dirty="0">
                <a:solidFill>
                  <a:srgbClr val="FF0000"/>
                </a:solidFill>
              </a:rPr>
              <a:t>   1,32</a:t>
            </a:r>
            <a:endParaRPr lang="en-US" sz="2000" b="1" dirty="0">
              <a:solidFill>
                <a:srgbClr val="FF0000"/>
              </a:solidFill>
            </a:endParaRPr>
          </a:p>
        </p:txBody>
      </p:sp>
      <p:sp>
        <p:nvSpPr>
          <p:cNvPr id="9" name="TextBox 8"/>
          <p:cNvSpPr txBox="1"/>
          <p:nvPr/>
        </p:nvSpPr>
        <p:spPr>
          <a:xfrm>
            <a:off x="3619591" y="5195045"/>
            <a:ext cx="1353179" cy="400110"/>
          </a:xfrm>
          <a:prstGeom prst="rect">
            <a:avLst/>
          </a:prstGeom>
          <a:noFill/>
        </p:spPr>
        <p:txBody>
          <a:bodyPr wrap="square" rtlCol="0">
            <a:spAutoFit/>
          </a:bodyPr>
          <a:lstStyle/>
          <a:p>
            <a:pPr algn="ctr"/>
            <a:r>
              <a:rPr lang="vi-VN" sz="2000" b="1" dirty="0">
                <a:solidFill>
                  <a:srgbClr val="FF0000"/>
                </a:solidFill>
              </a:rPr>
              <a:t>   1,25</a:t>
            </a:r>
            <a:endParaRPr lang="en-US" sz="2000" b="1" dirty="0">
              <a:solidFill>
                <a:srgbClr val="FF0000"/>
              </a:solidFill>
            </a:endParaRPr>
          </a:p>
        </p:txBody>
      </p:sp>
      <p:sp>
        <p:nvSpPr>
          <p:cNvPr id="10" name="TextBox 9"/>
          <p:cNvSpPr txBox="1"/>
          <p:nvPr/>
        </p:nvSpPr>
        <p:spPr>
          <a:xfrm>
            <a:off x="5122061" y="5158470"/>
            <a:ext cx="1353179" cy="400110"/>
          </a:xfrm>
          <a:prstGeom prst="rect">
            <a:avLst/>
          </a:prstGeom>
          <a:noFill/>
        </p:spPr>
        <p:txBody>
          <a:bodyPr wrap="square" rtlCol="0">
            <a:spAutoFit/>
          </a:bodyPr>
          <a:lstStyle/>
          <a:p>
            <a:pPr algn="ctr"/>
            <a:r>
              <a:rPr lang="vi-VN" sz="2000" b="1" dirty="0">
                <a:solidFill>
                  <a:srgbClr val="FF0000"/>
                </a:solidFill>
              </a:rPr>
              <a:t>     2,0	</a:t>
            </a:r>
            <a:endParaRPr lang="en-US" sz="2000" b="1" dirty="0">
              <a:solidFill>
                <a:srgbClr val="FF0000"/>
              </a:solidFill>
            </a:endParaRPr>
          </a:p>
        </p:txBody>
      </p:sp>
      <p:sp>
        <p:nvSpPr>
          <p:cNvPr id="11" name="TextBox 10"/>
          <p:cNvSpPr txBox="1"/>
          <p:nvPr/>
        </p:nvSpPr>
        <p:spPr>
          <a:xfrm>
            <a:off x="6714699" y="5158470"/>
            <a:ext cx="1353179" cy="400110"/>
          </a:xfrm>
          <a:prstGeom prst="rect">
            <a:avLst/>
          </a:prstGeom>
          <a:noFill/>
        </p:spPr>
        <p:txBody>
          <a:bodyPr wrap="square" rtlCol="0">
            <a:spAutoFit/>
          </a:bodyPr>
          <a:lstStyle/>
          <a:p>
            <a:pPr algn="ctr"/>
            <a:r>
              <a:rPr lang="vi-VN" sz="2000" b="1" dirty="0">
                <a:solidFill>
                  <a:srgbClr val="FF0000"/>
                </a:solidFill>
              </a:rPr>
              <a:t>   2,0	</a:t>
            </a:r>
            <a:endParaRPr lang="en-US" sz="2000" b="1" dirty="0">
              <a:solidFill>
                <a:srgbClr val="FF0000"/>
              </a:solidFill>
            </a:endParaRPr>
          </a:p>
        </p:txBody>
      </p:sp>
      <p:sp>
        <p:nvSpPr>
          <p:cNvPr id="12" name="TextBox 11"/>
          <p:cNvSpPr txBox="1"/>
          <p:nvPr/>
        </p:nvSpPr>
        <p:spPr>
          <a:xfrm>
            <a:off x="8228174" y="5158470"/>
            <a:ext cx="1353179" cy="400110"/>
          </a:xfrm>
          <a:prstGeom prst="rect">
            <a:avLst/>
          </a:prstGeom>
          <a:noFill/>
        </p:spPr>
        <p:txBody>
          <a:bodyPr wrap="square" rtlCol="0">
            <a:spAutoFit/>
          </a:bodyPr>
          <a:lstStyle/>
          <a:p>
            <a:pPr algn="ctr"/>
            <a:r>
              <a:rPr lang="vi-VN" sz="2000" b="1" dirty="0">
                <a:solidFill>
                  <a:srgbClr val="FF0000"/>
                </a:solidFill>
              </a:rPr>
              <a:t>   2,25	</a:t>
            </a:r>
            <a:endParaRPr lang="en-US" sz="2000" b="1" dirty="0">
              <a:solidFill>
                <a:srgbClr val="FF0000"/>
              </a:solidFill>
            </a:endParaRPr>
          </a:p>
        </p:txBody>
      </p:sp>
      <p:sp>
        <p:nvSpPr>
          <p:cNvPr id="13" name="TextBox 12"/>
          <p:cNvSpPr txBox="1"/>
          <p:nvPr/>
        </p:nvSpPr>
        <p:spPr>
          <a:xfrm>
            <a:off x="5241890" y="4546017"/>
            <a:ext cx="1353179" cy="400110"/>
          </a:xfrm>
          <a:prstGeom prst="rect">
            <a:avLst/>
          </a:prstGeom>
          <a:noFill/>
        </p:spPr>
        <p:txBody>
          <a:bodyPr wrap="square" rtlCol="0">
            <a:spAutoFit/>
          </a:bodyPr>
          <a:lstStyle/>
          <a:p>
            <a:pPr algn="ctr"/>
            <a:r>
              <a:rPr lang="vi-VN" sz="2000" b="1" dirty="0">
                <a:solidFill>
                  <a:srgbClr val="FF0000"/>
                </a:solidFill>
              </a:rPr>
              <a:t>   1,98	</a:t>
            </a:r>
            <a:endParaRPr lang="en-US" sz="2000" b="1" dirty="0">
              <a:solidFill>
                <a:srgbClr val="FF0000"/>
              </a:solidFill>
            </a:endParaRPr>
          </a:p>
        </p:txBody>
      </p:sp>
      <p:sp>
        <p:nvSpPr>
          <p:cNvPr id="14" name="TextBox 13"/>
          <p:cNvSpPr txBox="1"/>
          <p:nvPr/>
        </p:nvSpPr>
        <p:spPr>
          <a:xfrm>
            <a:off x="6714698" y="4546017"/>
            <a:ext cx="1353179" cy="400110"/>
          </a:xfrm>
          <a:prstGeom prst="rect">
            <a:avLst/>
          </a:prstGeom>
          <a:noFill/>
        </p:spPr>
        <p:txBody>
          <a:bodyPr wrap="square" rtlCol="0">
            <a:spAutoFit/>
          </a:bodyPr>
          <a:lstStyle/>
          <a:p>
            <a:pPr algn="ctr"/>
            <a:r>
              <a:rPr lang="vi-VN" sz="2000" b="1" dirty="0">
                <a:solidFill>
                  <a:srgbClr val="FF0000"/>
                </a:solidFill>
              </a:rPr>
              <a:t>   1,98	</a:t>
            </a:r>
            <a:endParaRPr lang="en-US" sz="2000" b="1" dirty="0">
              <a:solidFill>
                <a:srgbClr val="FF0000"/>
              </a:solidFill>
            </a:endParaRPr>
          </a:p>
        </p:txBody>
      </p:sp>
      <p:sp>
        <p:nvSpPr>
          <p:cNvPr id="15" name="TextBox 14"/>
          <p:cNvSpPr txBox="1"/>
          <p:nvPr/>
        </p:nvSpPr>
        <p:spPr>
          <a:xfrm>
            <a:off x="8228174" y="4546017"/>
            <a:ext cx="1353179" cy="400110"/>
          </a:xfrm>
          <a:prstGeom prst="rect">
            <a:avLst/>
          </a:prstGeom>
          <a:noFill/>
        </p:spPr>
        <p:txBody>
          <a:bodyPr wrap="square" rtlCol="0">
            <a:spAutoFit/>
          </a:bodyPr>
          <a:lstStyle/>
          <a:p>
            <a:pPr algn="ctr"/>
            <a:r>
              <a:rPr lang="vi-VN" sz="2000" b="1" dirty="0">
                <a:solidFill>
                  <a:srgbClr val="FF0000"/>
                </a:solidFill>
              </a:rPr>
              <a:t>   2,2	</a:t>
            </a:r>
            <a:endParaRPr lang="en-US" sz="2000" b="1" dirty="0">
              <a:solidFill>
                <a:srgbClr val="FF0000"/>
              </a:solidFill>
            </a:endParaRPr>
          </a:p>
        </p:txBody>
      </p:sp>
      <p:sp>
        <p:nvSpPr>
          <p:cNvPr id="16" name="TextBox 15"/>
          <p:cNvSpPr txBox="1"/>
          <p:nvPr/>
        </p:nvSpPr>
        <p:spPr>
          <a:xfrm>
            <a:off x="9581384" y="5137383"/>
            <a:ext cx="1353179" cy="400110"/>
          </a:xfrm>
          <a:prstGeom prst="rect">
            <a:avLst/>
          </a:prstGeom>
          <a:noFill/>
        </p:spPr>
        <p:txBody>
          <a:bodyPr wrap="square" rtlCol="0">
            <a:spAutoFit/>
          </a:bodyPr>
          <a:lstStyle/>
          <a:p>
            <a:pPr algn="ctr"/>
            <a:r>
              <a:rPr lang="vi-VN" sz="2000" b="1" dirty="0">
                <a:solidFill>
                  <a:srgbClr val="FF0000"/>
                </a:solidFill>
              </a:rPr>
              <a:t>   7,5	</a:t>
            </a:r>
            <a:endParaRPr lang="en-US" sz="2000" b="1" dirty="0">
              <a:solidFill>
                <a:srgbClr val="FF0000"/>
              </a:solidFill>
            </a:endParaRPr>
          </a:p>
        </p:txBody>
      </p:sp>
    </p:spTree>
    <p:extLst>
      <p:ext uri="{BB962C8B-B14F-4D97-AF65-F5344CB8AC3E}">
        <p14:creationId xmlns:p14="http://schemas.microsoft.com/office/powerpoint/2010/main" val="21865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37</a:t>
            </a:fld>
            <a:endParaRPr lang="en-US" dirty="0"/>
          </a:p>
        </p:txBody>
      </p:sp>
      <p:pic>
        <p:nvPicPr>
          <p:cNvPr id="4098" name="Picture 2" descr="C:\Users\ASUS\Desktop\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417"/>
            <a:ext cx="11962504" cy="63411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000356607"/>
              </p:ext>
            </p:extLst>
          </p:nvPr>
        </p:nvGraphicFramePr>
        <p:xfrm>
          <a:off x="2840019" y="5310084"/>
          <a:ext cx="8961118" cy="836254"/>
        </p:xfrm>
        <a:graphic>
          <a:graphicData uri="http://schemas.openxmlformats.org/drawingml/2006/table">
            <a:tbl>
              <a:tblPr>
                <a:tableStyleId>{5C22544A-7EE6-4342-B048-85BDC9FD1C3A}</a:tableStyleId>
              </a:tblPr>
              <a:tblGrid>
                <a:gridCol w="989704">
                  <a:extLst>
                    <a:ext uri="{9D8B030D-6E8A-4147-A177-3AD203B41FA5}">
                      <a16:colId xmlns:a16="http://schemas.microsoft.com/office/drawing/2014/main" val="20000"/>
                    </a:ext>
                  </a:extLst>
                </a:gridCol>
                <a:gridCol w="785308">
                  <a:extLst>
                    <a:ext uri="{9D8B030D-6E8A-4147-A177-3AD203B41FA5}">
                      <a16:colId xmlns:a16="http://schemas.microsoft.com/office/drawing/2014/main" val="20001"/>
                    </a:ext>
                  </a:extLst>
                </a:gridCol>
                <a:gridCol w="839096">
                  <a:extLst>
                    <a:ext uri="{9D8B030D-6E8A-4147-A177-3AD203B41FA5}">
                      <a16:colId xmlns:a16="http://schemas.microsoft.com/office/drawing/2014/main" val="20002"/>
                    </a:ext>
                  </a:extLst>
                </a:gridCol>
                <a:gridCol w="903643">
                  <a:extLst>
                    <a:ext uri="{9D8B030D-6E8A-4147-A177-3AD203B41FA5}">
                      <a16:colId xmlns:a16="http://schemas.microsoft.com/office/drawing/2014/main" val="20003"/>
                    </a:ext>
                  </a:extLst>
                </a:gridCol>
                <a:gridCol w="925157">
                  <a:extLst>
                    <a:ext uri="{9D8B030D-6E8A-4147-A177-3AD203B41FA5}">
                      <a16:colId xmlns:a16="http://schemas.microsoft.com/office/drawing/2014/main" val="20004"/>
                    </a:ext>
                  </a:extLst>
                </a:gridCol>
                <a:gridCol w="591671">
                  <a:extLst>
                    <a:ext uri="{9D8B030D-6E8A-4147-A177-3AD203B41FA5}">
                      <a16:colId xmlns:a16="http://schemas.microsoft.com/office/drawing/2014/main" val="20005"/>
                    </a:ext>
                  </a:extLst>
                </a:gridCol>
                <a:gridCol w="935915">
                  <a:extLst>
                    <a:ext uri="{9D8B030D-6E8A-4147-A177-3AD203B41FA5}">
                      <a16:colId xmlns:a16="http://schemas.microsoft.com/office/drawing/2014/main" val="20006"/>
                    </a:ext>
                  </a:extLst>
                </a:gridCol>
                <a:gridCol w="645459">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699247">
                  <a:extLst>
                    <a:ext uri="{9D8B030D-6E8A-4147-A177-3AD203B41FA5}">
                      <a16:colId xmlns:a16="http://schemas.microsoft.com/office/drawing/2014/main" val="20009"/>
                    </a:ext>
                  </a:extLst>
                </a:gridCol>
                <a:gridCol w="731518">
                  <a:extLst>
                    <a:ext uri="{9D8B030D-6E8A-4147-A177-3AD203B41FA5}">
                      <a16:colId xmlns:a16="http://schemas.microsoft.com/office/drawing/2014/main" val="20010"/>
                    </a:ext>
                  </a:extLst>
                </a:gridCol>
              </a:tblGrid>
              <a:tr h="418127">
                <a:tc>
                  <a:txBody>
                    <a:bodyPr/>
                    <a:lstStyle/>
                    <a:p>
                      <a:pPr algn="ctr">
                        <a:lnSpc>
                          <a:spcPct val="130000"/>
                        </a:lnSpc>
                        <a:spcBef>
                          <a:spcPts val="200"/>
                        </a:spcBef>
                        <a:spcAft>
                          <a:spcPts val="200"/>
                        </a:spcAft>
                      </a:pPr>
                      <a:r>
                        <a:rPr lang="vi-VN" sz="1600" b="1" dirty="0">
                          <a:solidFill>
                            <a:srgbClr val="FF0000"/>
                          </a:solidFill>
                          <a:effectLst/>
                          <a:latin typeface="Times New Roman" panose="02020603050405020304" pitchFamily="18" charset="0"/>
                          <a:ea typeface="Calibri"/>
                          <a:cs typeface="Times New Roman" panose="02020603050405020304" pitchFamily="18" charset="0"/>
                        </a:rPr>
                        <a:t>12/</a:t>
                      </a:r>
                      <a:r>
                        <a:rPr lang="vi-VN" sz="1600" b="1" baseline="0" dirty="0">
                          <a:solidFill>
                            <a:srgbClr val="FF0000"/>
                          </a:solidFill>
                          <a:effectLst/>
                          <a:latin typeface="Times New Roman" panose="02020603050405020304" pitchFamily="18" charset="0"/>
                          <a:ea typeface="Calibri"/>
                          <a:cs typeface="Times New Roman" panose="02020603050405020304" pitchFamily="18" charset="0"/>
                        </a:rPr>
                        <a:t> câu</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4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b="1" dirty="0">
                          <a:solidFill>
                            <a:srgbClr val="FF0000"/>
                          </a:solidFill>
                          <a:effectLst/>
                          <a:latin typeface="Times New Roman" panose="02020603050405020304" pitchFamily="18" charset="0"/>
                          <a:ea typeface="Calibri"/>
                          <a:cs typeface="Times New Roman" panose="02020603050405020304" pitchFamily="18" charset="0"/>
                        </a:rPr>
                        <a:t>4 câu</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8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8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4</a:t>
                      </a:r>
                      <a:r>
                        <a:rPr lang="vi-VN" sz="1600" b="1" dirty="0">
                          <a:solidFill>
                            <a:srgbClr val="FF0000"/>
                          </a:solidFill>
                          <a:effectLst/>
                          <a:latin typeface="Times New Roman" panose="02020603050405020304" pitchFamily="18" charset="0"/>
                          <a:cs typeface="Times New Roman" panose="02020603050405020304" pitchFamily="18" charset="0"/>
                        </a:rPr>
                        <a:t> 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b="1" dirty="0">
                          <a:solidFill>
                            <a:srgbClr val="FF0000"/>
                          </a:solidFill>
                          <a:effectLst/>
                          <a:latin typeface="Times New Roman" panose="02020603050405020304" pitchFamily="18" charset="0"/>
                          <a:ea typeface="+mn-ea"/>
                          <a:cs typeface="Times New Roman" panose="02020603050405020304" pitchFamily="18" charset="0"/>
                        </a:rPr>
                        <a:t>16/</a:t>
                      </a:r>
                      <a:r>
                        <a:rPr lang="vi-VN" sz="1600" b="1" baseline="0" dirty="0">
                          <a:solidFill>
                            <a:srgbClr val="FF0000"/>
                          </a:solidFill>
                          <a:effectLst/>
                          <a:latin typeface="Times New Roman" panose="02020603050405020304" pitchFamily="18" charset="0"/>
                          <a:ea typeface="+mn-ea"/>
                          <a:cs typeface="Times New Roman" panose="02020603050405020304" pitchFamily="18" charset="0"/>
                        </a:rPr>
                        <a:t> câu</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24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8127">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3</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1</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1</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2</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2,</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ea typeface="+mn-ea"/>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1,</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4</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6</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nl-NL" sz="1600" i="1" dirty="0">
                          <a:solidFill>
                            <a:srgbClr val="FF0000"/>
                          </a:solidFill>
                          <a:effectLst/>
                          <a:latin typeface="Times New Roman" panose="02020603050405020304" pitchFamily="18" charset="0"/>
                          <a:cs typeface="Times New Roman" panose="02020603050405020304" pitchFamily="18" charset="0"/>
                        </a:rPr>
                        <a:t>10 </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46492183"/>
              </p:ext>
            </p:extLst>
          </p:nvPr>
        </p:nvGraphicFramePr>
        <p:xfrm>
          <a:off x="2840019" y="1820137"/>
          <a:ext cx="8078993" cy="2974494"/>
        </p:xfrm>
        <a:graphic>
          <a:graphicData uri="http://schemas.openxmlformats.org/drawingml/2006/table">
            <a:tbl>
              <a:tblPr firstRow="1" firstCol="1" bandRow="1">
                <a:tableStyleId>{5C22544A-7EE6-4342-B048-85BDC9FD1C3A}</a:tableStyleId>
              </a:tblPr>
              <a:tblGrid>
                <a:gridCol w="905956">
                  <a:extLst>
                    <a:ext uri="{9D8B030D-6E8A-4147-A177-3AD203B41FA5}">
                      <a16:colId xmlns:a16="http://schemas.microsoft.com/office/drawing/2014/main" val="20000"/>
                    </a:ext>
                  </a:extLst>
                </a:gridCol>
                <a:gridCol w="842006">
                  <a:extLst>
                    <a:ext uri="{9D8B030D-6E8A-4147-A177-3AD203B41FA5}">
                      <a16:colId xmlns:a16="http://schemas.microsoft.com/office/drawing/2014/main" val="20001"/>
                    </a:ext>
                  </a:extLst>
                </a:gridCol>
                <a:gridCol w="820690">
                  <a:extLst>
                    <a:ext uri="{9D8B030D-6E8A-4147-A177-3AD203B41FA5}">
                      <a16:colId xmlns:a16="http://schemas.microsoft.com/office/drawing/2014/main" val="20002"/>
                    </a:ext>
                  </a:extLst>
                </a:gridCol>
                <a:gridCol w="863322">
                  <a:extLst>
                    <a:ext uri="{9D8B030D-6E8A-4147-A177-3AD203B41FA5}">
                      <a16:colId xmlns:a16="http://schemas.microsoft.com/office/drawing/2014/main" val="20003"/>
                    </a:ext>
                  </a:extLst>
                </a:gridCol>
                <a:gridCol w="905956">
                  <a:extLst>
                    <a:ext uri="{9D8B030D-6E8A-4147-A177-3AD203B41FA5}">
                      <a16:colId xmlns:a16="http://schemas.microsoft.com/office/drawing/2014/main" val="20004"/>
                    </a:ext>
                  </a:extLst>
                </a:gridCol>
                <a:gridCol w="607524">
                  <a:extLst>
                    <a:ext uri="{9D8B030D-6E8A-4147-A177-3AD203B41FA5}">
                      <a16:colId xmlns:a16="http://schemas.microsoft.com/office/drawing/2014/main" val="20005"/>
                    </a:ext>
                  </a:extLst>
                </a:gridCol>
                <a:gridCol w="937931">
                  <a:extLst>
                    <a:ext uri="{9D8B030D-6E8A-4147-A177-3AD203B41FA5}">
                      <a16:colId xmlns:a16="http://schemas.microsoft.com/office/drawing/2014/main" val="20006"/>
                    </a:ext>
                  </a:extLst>
                </a:gridCol>
                <a:gridCol w="586207">
                  <a:extLst>
                    <a:ext uri="{9D8B030D-6E8A-4147-A177-3AD203B41FA5}">
                      <a16:colId xmlns:a16="http://schemas.microsoft.com/office/drawing/2014/main" val="20007"/>
                    </a:ext>
                  </a:extLst>
                </a:gridCol>
                <a:gridCol w="1001880">
                  <a:extLst>
                    <a:ext uri="{9D8B030D-6E8A-4147-A177-3AD203B41FA5}">
                      <a16:colId xmlns:a16="http://schemas.microsoft.com/office/drawing/2014/main" val="20008"/>
                    </a:ext>
                  </a:extLst>
                </a:gridCol>
                <a:gridCol w="607521">
                  <a:extLst>
                    <a:ext uri="{9D8B030D-6E8A-4147-A177-3AD203B41FA5}">
                      <a16:colId xmlns:a16="http://schemas.microsoft.com/office/drawing/2014/main" val="20009"/>
                    </a:ext>
                  </a:extLst>
                </a:gridCol>
              </a:tblGrid>
              <a:tr h="367105">
                <a:tc>
                  <a:txBody>
                    <a:bodyPr/>
                    <a:lstStyle/>
                    <a:p>
                      <a:pPr algn="ctr">
                        <a:lnSpc>
                          <a:spcPct val="130000"/>
                        </a:lnSpc>
                        <a:spcBef>
                          <a:spcPts val="200"/>
                        </a:spcBef>
                        <a:spcAft>
                          <a:spcPts val="200"/>
                        </a:spcAft>
                      </a:pPr>
                      <a:r>
                        <a:rPr lang="en-US" sz="1600" dirty="0">
                          <a:effectLst/>
                        </a:rPr>
                        <a:t> </a:t>
                      </a:r>
                      <a:r>
                        <a:rPr lang="vi-VN" sz="1600" dirty="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600" dirty="0">
                          <a:effectLst/>
                        </a:rPr>
                        <a:t> </a:t>
                      </a:r>
                      <a:r>
                        <a:rPr lang="vi-VN" sz="1600" dirty="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extLst>
                  <a:ext uri="{0D108BD9-81ED-4DB2-BD59-A6C34878D82A}">
                    <a16:rowId xmlns:a16="http://schemas.microsoft.com/office/drawing/2014/main" val="10000"/>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1"/>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extLst>
                  <a:ext uri="{0D108BD9-81ED-4DB2-BD59-A6C34878D82A}">
                    <a16:rowId xmlns:a16="http://schemas.microsoft.com/office/drawing/2014/main" val="10002"/>
                  </a:ext>
                </a:extLst>
              </a:tr>
              <a:tr h="404759">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extLst>
                  <a:ext uri="{0D108BD9-81ED-4DB2-BD59-A6C34878D82A}">
                    <a16:rowId xmlns:a16="http://schemas.microsoft.com/office/drawing/2014/main" val="10003"/>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4"/>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5"/>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6"/>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7"/>
                  </a:ext>
                </a:extLst>
              </a:tr>
            </a:tbl>
          </a:graphicData>
        </a:graphic>
      </p:graphicFrame>
      <p:sp>
        <p:nvSpPr>
          <p:cNvPr id="11" name="TextBox 10"/>
          <p:cNvSpPr txBox="1"/>
          <p:nvPr/>
        </p:nvSpPr>
        <p:spPr>
          <a:xfrm>
            <a:off x="2861533" y="2446926"/>
            <a:ext cx="8078993" cy="1938992"/>
          </a:xfrm>
          <a:prstGeom prst="rect">
            <a:avLst/>
          </a:prstGeom>
          <a:solidFill>
            <a:srgbClr val="FFFF00"/>
          </a:solid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Tính số câu TN theo tỉ lệ mức độ, còn lại đẩy vào TL</a:t>
            </a:r>
            <a:endParaRPr lang="en-US" sz="2400" b="1" dirty="0">
              <a:latin typeface="Times New Roman" panose="02020603050405020304" pitchFamily="18" charset="0"/>
              <a:cs typeface="Times New Roman" panose="02020603050405020304" pitchFamily="18" charset="0"/>
            </a:endParaRPr>
          </a:p>
          <a:p>
            <a:pPr algn="ctr"/>
            <a:r>
              <a:rPr lang="vi-VN" sz="2400" b="1" dirty="0">
                <a:latin typeface="Times New Roman" panose="02020603050405020304" pitchFamily="18" charset="0"/>
                <a:cs typeface="Times New Roman" panose="02020603050405020304" pitchFamily="18" charset="0"/>
              </a:rPr>
              <a:t>VD: </a:t>
            </a:r>
            <a:r>
              <a:rPr lang="vi-VN" sz="2400" b="1" dirty="0">
                <a:solidFill>
                  <a:srgbClr val="FF0000"/>
                </a:solidFill>
                <a:latin typeface="Times New Roman" panose="02020603050405020304" pitchFamily="18" charset="0"/>
                <a:cs typeface="Times New Roman" panose="02020603050405020304" pitchFamily="18" charset="0"/>
              </a:rPr>
              <a:t>CĐ1: 0,5 điểm x 40%(TN) = 0,2đ</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(0,25 điểm TN + 1 ý </a:t>
            </a:r>
            <a:r>
              <a:rPr lang="en-US" sz="2400" b="1" dirty="0">
                <a:solidFill>
                  <a:srgbClr val="FF0000"/>
                </a:solidFill>
                <a:latin typeface="Times New Roman" panose="02020603050405020304" pitchFamily="18" charset="0"/>
                <a:cs typeface="Times New Roman" panose="02020603050405020304" pitchFamily="18" charset="0"/>
              </a:rPr>
              <a:t>TL</a:t>
            </a:r>
            <a:r>
              <a:rPr lang="vi-VN" sz="2400" b="1" dirty="0">
                <a:solidFill>
                  <a:srgbClr val="FF0000"/>
                </a:solidFill>
                <a:latin typeface="Times New Roman" panose="02020603050405020304" pitchFamily="18" charset="0"/>
                <a:cs typeface="Times New Roman" panose="02020603050405020304" pitchFamily="18" charset="0"/>
              </a:rPr>
              <a:t>)</a:t>
            </a:r>
          </a:p>
          <a:p>
            <a:pPr algn="ctr"/>
            <a:r>
              <a:rPr lang="vi-VN" sz="2400" b="1" dirty="0">
                <a:latin typeface="Times New Roman" panose="02020603050405020304" pitchFamily="18" charset="0"/>
                <a:cs typeface="Times New Roman" panose="02020603050405020304" pitchFamily="18" charset="0"/>
              </a:rPr>
              <a:t>Tương tự tính cho tất cả các chủ đề...../ </a:t>
            </a:r>
            <a:r>
              <a:rPr lang="vi-VN" sz="2400" i="1" dirty="0">
                <a:solidFill>
                  <a:srgbClr val="FF0000"/>
                </a:solidFill>
                <a:latin typeface="Times New Roman" panose="02020603050405020304" pitchFamily="18" charset="0"/>
                <a:cs typeface="Times New Roman" panose="02020603050405020304" pitchFamily="18" charset="0"/>
              </a:rPr>
              <a:t>chú ý đúng theo tổng số ý/câu bên dưới</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5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65CDE-8F29-4AAF-B8A7-28338BA7F4C5}"/>
              </a:ext>
            </a:extLst>
          </p:cNvPr>
          <p:cNvSpPr txBox="1"/>
          <p:nvPr/>
        </p:nvSpPr>
        <p:spPr>
          <a:xfrm>
            <a:off x="655983" y="2166838"/>
            <a:ext cx="11141765" cy="3431709"/>
          </a:xfrm>
          <a:prstGeom prst="rect">
            <a:avLst/>
          </a:prstGeom>
          <a:solidFill>
            <a:schemeClr val="bg1"/>
          </a:solidFill>
        </p:spPr>
        <p:txBody>
          <a:bodyPr wrap="square" rtlCol="0">
            <a:spAutoFit/>
          </a:bodyPr>
          <a:lstStyle/>
          <a:p>
            <a:pPr algn="just">
              <a:lnSpc>
                <a:spcPct val="150000"/>
              </a:lnSpc>
            </a:pPr>
            <a:r>
              <a:rPr lang="vi-VN" sz="3600" b="1" dirty="0">
                <a:solidFill>
                  <a:srgbClr val="FF0000"/>
                </a:solidFill>
                <a:latin typeface="+mj-lt"/>
              </a:rPr>
              <a:t>*</a:t>
            </a:r>
            <a:r>
              <a:rPr lang="en-US" sz="3600" b="1" dirty="0">
                <a:solidFill>
                  <a:srgbClr val="FF0000"/>
                </a:solidFill>
                <a:latin typeface="+mj-lt"/>
              </a:rPr>
              <a:t> </a:t>
            </a:r>
            <a:r>
              <a:rPr lang="en-US" sz="3600" b="1" dirty="0" err="1">
                <a:solidFill>
                  <a:srgbClr val="FF0000"/>
                </a:solidFill>
                <a:latin typeface="+mj-lt"/>
              </a:rPr>
              <a:t>Yêu</a:t>
            </a:r>
            <a:r>
              <a:rPr lang="en-US" sz="3600" b="1" dirty="0">
                <a:solidFill>
                  <a:srgbClr val="FF0000"/>
                </a:solidFill>
                <a:latin typeface="+mj-lt"/>
              </a:rPr>
              <a:t> </a:t>
            </a:r>
            <a:r>
              <a:rPr lang="en-US" sz="3600" b="1" dirty="0" err="1">
                <a:solidFill>
                  <a:srgbClr val="FF0000"/>
                </a:solidFill>
                <a:latin typeface="+mj-lt"/>
              </a:rPr>
              <a:t>cầu</a:t>
            </a:r>
            <a:r>
              <a:rPr lang="en-US" sz="3600" b="1" dirty="0">
                <a:solidFill>
                  <a:srgbClr val="002060"/>
                </a:solidFill>
                <a:latin typeface="+mj-lt"/>
              </a:rPr>
              <a:t>: </a:t>
            </a:r>
          </a:p>
          <a:p>
            <a:pPr algn="just">
              <a:lnSpc>
                <a:spcPct val="150000"/>
              </a:lnSpc>
            </a:pPr>
            <a:r>
              <a:rPr lang="vi-VN" sz="3600" dirty="0">
                <a:latin typeface="+mj-lt"/>
              </a:rPr>
              <a:t>- </a:t>
            </a:r>
            <a:r>
              <a:rPr lang="en-US" sz="3600" dirty="0" err="1">
                <a:latin typeface="+mj-lt"/>
              </a:rPr>
              <a:t>Vận</a:t>
            </a:r>
            <a:r>
              <a:rPr lang="en-US" sz="3600" dirty="0">
                <a:latin typeface="+mj-lt"/>
              </a:rPr>
              <a:t> </a:t>
            </a:r>
            <a:r>
              <a:rPr lang="en-US" sz="3600" dirty="0" err="1">
                <a:latin typeface="+mj-lt"/>
              </a:rPr>
              <a:t>dụng</a:t>
            </a:r>
            <a:r>
              <a:rPr lang="en-US" sz="3600" dirty="0">
                <a:latin typeface="+mj-lt"/>
              </a:rPr>
              <a:t> </a:t>
            </a:r>
            <a:r>
              <a:rPr lang="en-US" sz="3600" dirty="0" err="1">
                <a:latin typeface="+mj-lt"/>
              </a:rPr>
              <a:t>quy</a:t>
            </a:r>
            <a:r>
              <a:rPr lang="en-US" sz="3600" dirty="0">
                <a:latin typeface="+mj-lt"/>
              </a:rPr>
              <a:t> </a:t>
            </a:r>
            <a:r>
              <a:rPr lang="en-US" sz="3600" dirty="0" err="1">
                <a:latin typeface="+mj-lt"/>
              </a:rPr>
              <a:t>trình</a:t>
            </a:r>
            <a:r>
              <a:rPr lang="en-US" sz="3600" dirty="0">
                <a:latin typeface="+mj-lt"/>
              </a:rPr>
              <a:t> </a:t>
            </a:r>
            <a:r>
              <a:rPr lang="en-US" sz="3600" dirty="0" err="1">
                <a:latin typeface="+mj-lt"/>
              </a:rPr>
              <a:t>xây</a:t>
            </a:r>
            <a:r>
              <a:rPr lang="en-US" sz="3600" dirty="0">
                <a:latin typeface="+mj-lt"/>
              </a:rPr>
              <a:t> </a:t>
            </a:r>
            <a:r>
              <a:rPr lang="en-US" sz="3600" dirty="0" err="1">
                <a:latin typeface="+mj-lt"/>
              </a:rPr>
              <a:t>dựng</a:t>
            </a:r>
            <a:r>
              <a:rPr lang="en-US" sz="3600" dirty="0">
                <a:latin typeface="+mj-lt"/>
              </a:rPr>
              <a:t> 01 ma </a:t>
            </a:r>
            <a:r>
              <a:rPr lang="en-US" sz="3600" dirty="0" err="1">
                <a:latin typeface="+mj-lt"/>
              </a:rPr>
              <a:t>trận</a:t>
            </a:r>
            <a:r>
              <a:rPr lang="en-US" sz="3600" dirty="0">
                <a:latin typeface="+mj-lt"/>
              </a:rPr>
              <a:t> </a:t>
            </a:r>
            <a:r>
              <a:rPr lang="en-US" sz="3600" dirty="0" err="1">
                <a:latin typeface="+mj-lt"/>
              </a:rPr>
              <a:t>đề</a:t>
            </a:r>
            <a:r>
              <a:rPr lang="en-US" sz="3600" dirty="0">
                <a:latin typeface="+mj-lt"/>
              </a:rPr>
              <a:t> </a:t>
            </a:r>
            <a:r>
              <a:rPr lang="en-US" sz="3600" dirty="0" err="1">
                <a:latin typeface="+mj-lt"/>
              </a:rPr>
              <a:t>kiểm</a:t>
            </a:r>
            <a:r>
              <a:rPr lang="en-US" sz="3600" dirty="0">
                <a:latin typeface="+mj-lt"/>
              </a:rPr>
              <a:t> </a:t>
            </a:r>
            <a:r>
              <a:rPr lang="en-US" sz="3600" dirty="0" err="1">
                <a:latin typeface="+mj-lt"/>
              </a:rPr>
              <a:t>tra</a:t>
            </a:r>
            <a:r>
              <a:rPr lang="en-US" sz="3600" dirty="0">
                <a:latin typeface="+mj-lt"/>
              </a:rPr>
              <a:t> </a:t>
            </a:r>
            <a:r>
              <a:rPr lang="en-US" sz="3600" dirty="0" err="1">
                <a:latin typeface="+mj-lt"/>
              </a:rPr>
              <a:t>cuối</a:t>
            </a:r>
            <a:r>
              <a:rPr lang="en-US" sz="3600" dirty="0">
                <a:latin typeface="+mj-lt"/>
              </a:rPr>
              <a:t> </a:t>
            </a:r>
            <a:r>
              <a:rPr lang="en-US" sz="3600" dirty="0" err="1">
                <a:latin typeface="+mj-lt"/>
              </a:rPr>
              <a:t>học</a:t>
            </a:r>
            <a:r>
              <a:rPr lang="en-US" sz="3600" dirty="0">
                <a:latin typeface="+mj-lt"/>
              </a:rPr>
              <a:t> </a:t>
            </a:r>
            <a:r>
              <a:rPr lang="en-US" sz="3600" dirty="0" err="1">
                <a:latin typeface="+mj-lt"/>
              </a:rPr>
              <a:t>kì</a:t>
            </a:r>
            <a:r>
              <a:rPr lang="en-US" sz="3600" dirty="0">
                <a:latin typeface="+mj-lt"/>
              </a:rPr>
              <a:t> 1 </a:t>
            </a:r>
            <a:r>
              <a:rPr lang="en-US" sz="3600" dirty="0" err="1">
                <a:latin typeface="+mj-lt"/>
              </a:rPr>
              <a:t>môn</a:t>
            </a:r>
            <a:r>
              <a:rPr lang="en-US" sz="3600" dirty="0">
                <a:latin typeface="+mj-lt"/>
              </a:rPr>
              <a:t> KHTN6</a:t>
            </a:r>
          </a:p>
          <a:p>
            <a:pPr algn="just">
              <a:lnSpc>
                <a:spcPct val="150000"/>
              </a:lnSpc>
            </a:pPr>
            <a:r>
              <a:rPr lang="vi-VN" sz="4000" b="1" dirty="0">
                <a:solidFill>
                  <a:srgbClr val="FF0000"/>
                </a:solidFill>
                <a:latin typeface="+mj-lt"/>
                <a:cs typeface="Times New Roman" pitchFamily="18" charset="0"/>
              </a:rPr>
              <a:t>- </a:t>
            </a:r>
            <a:r>
              <a:rPr lang="en-US" sz="4000" b="1" dirty="0" err="1">
                <a:solidFill>
                  <a:srgbClr val="FF0000"/>
                </a:solidFill>
                <a:latin typeface="+mj-lt"/>
                <a:cs typeface="Times New Roman" pitchFamily="18" charset="0"/>
              </a:rPr>
              <a:t>Thời</a:t>
            </a:r>
            <a:r>
              <a:rPr lang="en-US" sz="4000" b="1" dirty="0">
                <a:solidFill>
                  <a:srgbClr val="FF0000"/>
                </a:solidFill>
                <a:latin typeface="+mj-lt"/>
                <a:cs typeface="Times New Roman" pitchFamily="18" charset="0"/>
              </a:rPr>
              <a:t> </a:t>
            </a:r>
            <a:r>
              <a:rPr lang="en-US" sz="4000" b="1" dirty="0" err="1">
                <a:solidFill>
                  <a:srgbClr val="FF0000"/>
                </a:solidFill>
                <a:latin typeface="+mj-lt"/>
                <a:cs typeface="Times New Roman" pitchFamily="18" charset="0"/>
              </a:rPr>
              <a:t>gian</a:t>
            </a:r>
            <a:r>
              <a:rPr lang="vi-VN" sz="4000" b="1" dirty="0">
                <a:solidFill>
                  <a:srgbClr val="FF0000"/>
                </a:solidFill>
                <a:latin typeface="+mj-lt"/>
                <a:cs typeface="Times New Roman" pitchFamily="18" charset="0"/>
              </a:rPr>
              <a:t> </a:t>
            </a:r>
            <a:r>
              <a:rPr lang="vi-VN" sz="4000" b="1" dirty="0">
                <a:solidFill>
                  <a:srgbClr val="FF0000"/>
                </a:solidFill>
                <a:latin typeface="+mj-lt"/>
              </a:rPr>
              <a:t>hoạt động nhóm: </a:t>
            </a:r>
            <a:r>
              <a:rPr lang="vi-VN" sz="3600" b="1" dirty="0">
                <a:latin typeface="+mj-lt"/>
              </a:rPr>
              <a:t>60</a:t>
            </a:r>
            <a:r>
              <a:rPr lang="en-US" sz="3600" b="1" dirty="0">
                <a:latin typeface="+mj-lt"/>
              </a:rPr>
              <a:t> </a:t>
            </a:r>
            <a:r>
              <a:rPr lang="en-US" sz="3600" b="1" dirty="0" err="1">
                <a:latin typeface="+mj-lt"/>
              </a:rPr>
              <a:t>phút</a:t>
            </a:r>
            <a:endParaRPr lang="en-US" sz="3600" b="1" dirty="0">
              <a:latin typeface="+mj-lt"/>
            </a:endParaRPr>
          </a:p>
        </p:txBody>
      </p:sp>
      <p:sp>
        <p:nvSpPr>
          <p:cNvPr id="4" name="TextBox 3">
            <a:extLst>
              <a:ext uri="{FF2B5EF4-FFF2-40B4-BE49-F238E27FC236}">
                <a16:creationId xmlns:a16="http://schemas.microsoft.com/office/drawing/2014/main" id="{2C782870-C53B-41FE-9590-D590D3653DB0}"/>
              </a:ext>
            </a:extLst>
          </p:cNvPr>
          <p:cNvSpPr txBox="1"/>
          <p:nvPr/>
        </p:nvSpPr>
        <p:spPr>
          <a:xfrm>
            <a:off x="655983" y="762769"/>
            <a:ext cx="11141765" cy="1077218"/>
          </a:xfrm>
          <a:prstGeom prst="rect">
            <a:avLst/>
          </a:prstGeom>
          <a:solidFill>
            <a:srgbClr val="6FD280"/>
          </a:solid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NHIỆM VỤ 2 </a:t>
            </a:r>
          </a:p>
          <a:p>
            <a:pPr algn="ctr"/>
            <a:r>
              <a:rPr lang="en-US" sz="3200" b="1" dirty="0">
                <a:solidFill>
                  <a:schemeClr val="bg1"/>
                </a:solidFill>
                <a:latin typeface="Times New Roman" panose="02020603050405020304" pitchFamily="18" charset="0"/>
                <a:cs typeface="Times New Roman" panose="02020603050405020304" pitchFamily="18" charset="0"/>
              </a:rPr>
              <a:t>THỰC HÀNH XÂY DỰNG MA TRẬN ĐỀ KIỂM TRA</a:t>
            </a:r>
          </a:p>
        </p:txBody>
      </p:sp>
    </p:spTree>
    <p:extLst>
      <p:ext uri="{BB962C8B-B14F-4D97-AF65-F5344CB8AC3E}">
        <p14:creationId xmlns:p14="http://schemas.microsoft.com/office/powerpoint/2010/main" val="1011904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7AD67B-D12D-4DB6-88AC-4C68E8380EC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CF32E63D-7C1E-4772-A553-FDB8871D3814}"/>
              </a:ext>
            </a:extLst>
          </p:cNvPr>
          <p:cNvSpPr>
            <a:spLocks noGrp="1"/>
          </p:cNvSpPr>
          <p:nvPr>
            <p:ph type="ftr" sz="quarter" idx="11"/>
          </p:nvPr>
        </p:nvSpPr>
        <p:spPr/>
        <p:txBody>
          <a:bodyPr/>
          <a:lstStyle/>
          <a:p>
            <a:r>
              <a:rPr lang="en-US"/>
              <a:t>Contoso business plan</a:t>
            </a:r>
            <a:endParaRPr lang="en-US" dirty="0"/>
          </a:p>
        </p:txBody>
      </p:sp>
      <p:sp>
        <p:nvSpPr>
          <p:cNvPr id="5" name="Slide Number Placeholder 4">
            <a:extLst>
              <a:ext uri="{FF2B5EF4-FFF2-40B4-BE49-F238E27FC236}">
                <a16:creationId xmlns:a16="http://schemas.microsoft.com/office/drawing/2014/main" id="{B5BAFE0D-EF28-4DA6-B4FD-E1662F1BA0DA}"/>
              </a:ext>
            </a:extLst>
          </p:cNvPr>
          <p:cNvSpPr>
            <a:spLocks noGrp="1"/>
          </p:cNvSpPr>
          <p:nvPr>
            <p:ph type="sldNum" sz="quarter" idx="12"/>
          </p:nvPr>
        </p:nvSpPr>
        <p:spPr/>
        <p:txBody>
          <a:bodyPr/>
          <a:lstStyle/>
          <a:p>
            <a:fld id="{B5CEABB6-07DC-46E8-9B57-56EC44A396E5}" type="slidenum">
              <a:rPr lang="en-US" smtClean="0"/>
              <a:t>39</a:t>
            </a:fld>
            <a:endParaRPr lang="en-US" dirty="0"/>
          </a:p>
        </p:txBody>
      </p:sp>
      <p:pic>
        <p:nvPicPr>
          <p:cNvPr id="7" name="Picture 6">
            <a:extLst>
              <a:ext uri="{FF2B5EF4-FFF2-40B4-BE49-F238E27FC236}">
                <a16:creationId xmlns:a16="http://schemas.microsoft.com/office/drawing/2014/main" id="{535DA091-8B1F-4EC5-AF00-2A32C5636BCB}"/>
              </a:ext>
            </a:extLst>
          </p:cNvPr>
          <p:cNvPicPr>
            <a:picLocks noChangeAspect="1"/>
          </p:cNvPicPr>
          <p:nvPr/>
        </p:nvPicPr>
        <p:blipFill rotWithShape="1">
          <a:blip r:embed="rId2"/>
          <a:srcRect l="43753"/>
          <a:stretch/>
        </p:blipFill>
        <p:spPr>
          <a:xfrm>
            <a:off x="3083442" y="1095153"/>
            <a:ext cx="8718698" cy="5488209"/>
          </a:xfrm>
          <a:prstGeom prst="rect">
            <a:avLst/>
          </a:prstGeom>
        </p:spPr>
      </p:pic>
      <p:sp>
        <p:nvSpPr>
          <p:cNvPr id="8" name="Rectangle 7">
            <a:extLst>
              <a:ext uri="{FF2B5EF4-FFF2-40B4-BE49-F238E27FC236}">
                <a16:creationId xmlns:a16="http://schemas.microsoft.com/office/drawing/2014/main" id="{1DE3744E-8331-43C2-A096-37B577A1F6AD}"/>
              </a:ext>
            </a:extLst>
          </p:cNvPr>
          <p:cNvSpPr/>
          <p:nvPr/>
        </p:nvSpPr>
        <p:spPr>
          <a:xfrm>
            <a:off x="523972" y="525389"/>
            <a:ext cx="2446694" cy="1754326"/>
          </a:xfrm>
          <a:prstGeom prst="rect">
            <a:avLst/>
          </a:prstGeom>
          <a:solidFill>
            <a:srgbClr val="FFFF00"/>
          </a:solidFill>
        </p:spPr>
        <p:txBody>
          <a:bodyPr wrap="square">
            <a:spAutoFit/>
          </a:bodyPr>
          <a:lstStyle/>
          <a:p>
            <a:pPr algn="ct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nhóm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cáo</a:t>
            </a:r>
            <a:endParaRPr lang="en-US" sz="3600" b="1" dirty="0">
              <a:solidFill>
                <a:prstClr val="black"/>
              </a:solidFill>
              <a:latin typeface="Times New Roman" pitchFamily="18" charset="0"/>
              <a:cs typeface="Times New Roman" pitchFamily="18" charset="0"/>
            </a:endParaRPr>
          </a:p>
          <a:p>
            <a:pPr algn="ct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FB15A5B-A8AA-4BE1-AAAE-6D783B62B508}"/>
              </a:ext>
            </a:extLst>
          </p:cNvPr>
          <p:cNvSpPr txBox="1"/>
          <p:nvPr/>
        </p:nvSpPr>
        <p:spPr>
          <a:xfrm>
            <a:off x="3265152" y="419984"/>
            <a:ext cx="7644810" cy="523220"/>
          </a:xfrm>
          <a:prstGeom prst="rect">
            <a:avLst/>
          </a:prstGeom>
          <a:noFill/>
        </p:spPr>
        <p:txBody>
          <a:bodyPr wrap="square" rtlCol="0">
            <a:spAutoFit/>
          </a:bodyPr>
          <a:lstStyle/>
          <a:p>
            <a:pPr algn="ctr"/>
            <a:r>
              <a:rPr lang="en-US" sz="2800" b="1" dirty="0">
                <a:solidFill>
                  <a:srgbClr val="FF6600"/>
                </a:solidFill>
              </a:rPr>
              <a:t>VÒNG QUAY MAY MẮN</a:t>
            </a:r>
            <a:endParaRPr lang="en-US" sz="3200" b="1" dirty="0">
              <a:solidFill>
                <a:srgbClr val="FF6600"/>
              </a:solidFill>
            </a:endParaRPr>
          </a:p>
        </p:txBody>
      </p:sp>
      <p:sp>
        <p:nvSpPr>
          <p:cNvPr id="10" name="TextBox 9">
            <a:extLst>
              <a:ext uri="{FF2B5EF4-FFF2-40B4-BE49-F238E27FC236}">
                <a16:creationId xmlns:a16="http://schemas.microsoft.com/office/drawing/2014/main" id="{A4FF27A5-3746-4351-A98A-D82C1F907F5C}"/>
              </a:ext>
            </a:extLst>
          </p:cNvPr>
          <p:cNvSpPr txBox="1"/>
          <p:nvPr/>
        </p:nvSpPr>
        <p:spPr>
          <a:xfrm>
            <a:off x="523972" y="2690336"/>
            <a:ext cx="1921516" cy="738664"/>
          </a:xfrm>
          <a:prstGeom prst="rect">
            <a:avLst/>
          </a:prstGeom>
          <a:noFill/>
        </p:spPr>
        <p:txBody>
          <a:bodyPr wrap="square">
            <a:spAutoFit/>
          </a:bodyPr>
          <a:lstStyle/>
          <a:p>
            <a:r>
              <a:rPr lang="en-US" sz="1400" dirty="0"/>
              <a:t>https://www.classtools.net/random-name-picker/63_RAeHhE</a:t>
            </a:r>
          </a:p>
        </p:txBody>
      </p:sp>
    </p:spTree>
    <p:extLst>
      <p:ext uri="{BB962C8B-B14F-4D97-AF65-F5344CB8AC3E}">
        <p14:creationId xmlns:p14="http://schemas.microsoft.com/office/powerpoint/2010/main" val="170976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10842353" s="0" l="0"/>
                                      </p:by>
                                    </p:animClr>
                                    <p:animClr clrSpc="hsl" dir="cw">
                                      <p:cBhvr>
                                        <p:cTn id="7" dur="500" fill="hold"/>
                                        <p:tgtEl>
                                          <p:spTgt spid="9"/>
                                        </p:tgtEl>
                                        <p:attrNameLst>
                                          <p:attrName>fillcolor</p:attrName>
                                        </p:attrNameLst>
                                      </p:cBhvr>
                                      <p:by>
                                        <p:hsl h="10842353" s="0" l="0"/>
                                      </p:by>
                                    </p:animClr>
                                    <p:animClr clrSpc="hsl" dir="cw">
                                      <p:cBhvr>
                                        <p:cTn id="8" dur="500" fill="hold"/>
                                        <p:tgtEl>
                                          <p:spTgt spid="9"/>
                                        </p:tgtEl>
                                        <p:attrNameLst>
                                          <p:attrName>stroke.color</p:attrName>
                                        </p:attrNameLst>
                                      </p:cBhvr>
                                      <p:by>
                                        <p:hsl h="10842353"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000000-1234-1234-1234-123412341234}" type="slidenum">
              <a:rPr lang="en" smtClean="0">
                <a:solidFill>
                  <a:srgbClr val="21355A"/>
                </a:solidFill>
              </a:rPr>
              <a:pPr/>
              <a:t>4</a:t>
            </a:fld>
            <a:endParaRPr lang="en">
              <a:solidFill>
                <a:srgbClr val="21355A"/>
              </a:solidFill>
            </a:endParaRPr>
          </a:p>
        </p:txBody>
      </p:sp>
      <p:sp>
        <p:nvSpPr>
          <p:cNvPr id="3" name="TextBox 2"/>
          <p:cNvSpPr txBox="1"/>
          <p:nvPr/>
        </p:nvSpPr>
        <p:spPr>
          <a:xfrm>
            <a:off x="384311" y="406672"/>
            <a:ext cx="11425617" cy="707886"/>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000" b="1" dirty="0">
                <a:solidFill>
                  <a:schemeClr val="tx1">
                    <a:lumMod val="50000"/>
                  </a:schemeClr>
                </a:solidFill>
                <a:latin typeface="Times New Roman" panose="02020603050405020304" pitchFamily="18" charset="0"/>
                <a:cs typeface="Times New Roman" panose="02020603050405020304" pitchFamily="18" charset="0"/>
              </a:rPr>
              <a:t>NỘI DUNG TẬP HUẤN</a:t>
            </a:r>
          </a:p>
        </p:txBody>
      </p:sp>
      <p:sp>
        <p:nvSpPr>
          <p:cNvPr id="4" name="TextBox 3"/>
          <p:cNvSpPr txBox="1"/>
          <p:nvPr/>
        </p:nvSpPr>
        <p:spPr>
          <a:xfrm>
            <a:off x="384312" y="1426764"/>
            <a:ext cx="11425617" cy="51398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solidFill>
                  <a:srgbClr val="FF0000"/>
                </a:solidFill>
                <a:latin typeface="Times New Roman" pitchFamily="18" charset="0"/>
                <a:cs typeface="Times New Roman" pitchFamily="18" charset="0"/>
              </a:rPr>
              <a:t>BUỔI </a:t>
            </a:r>
            <a:r>
              <a:rPr lang="vi-VN" sz="2800" b="1" dirty="0">
                <a:solidFill>
                  <a:srgbClr val="FF0000"/>
                </a:solidFill>
                <a:latin typeface="Times New Roman" pitchFamily="18" charset="0"/>
                <a:cs typeface="Times New Roman" pitchFamily="18" charset="0"/>
              </a:rPr>
              <a:t>1</a:t>
            </a:r>
          </a:p>
          <a:p>
            <a:r>
              <a:rPr lang="en-US" sz="2400" b="1" dirty="0">
                <a:solidFill>
                  <a:schemeClr val="tx1"/>
                </a:solidFill>
                <a:latin typeface="Times New Roman" pitchFamily="18" charset="0"/>
                <a:cs typeface="Times New Roman" pitchFamily="18" charset="0"/>
              </a:rPr>
              <a:t> NHỮNG VẤN ĐỀ CHUNG VỀ KIỂM TRA, ĐÁNH GIÁ</a:t>
            </a:r>
            <a:endParaRPr lang="vi-VN" sz="2400" b="1"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BUỔI </a:t>
            </a:r>
            <a:r>
              <a:rPr lang="vi-VN" sz="2800" b="1" dirty="0">
                <a:solidFill>
                  <a:srgbClr val="FF0000"/>
                </a:solidFill>
                <a:latin typeface="Times New Roman" pitchFamily="18" charset="0"/>
                <a:cs typeface="Times New Roman" pitchFamily="18" charset="0"/>
              </a:rPr>
              <a:t>2 </a:t>
            </a:r>
          </a:p>
          <a:p>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1/ CẤU TRÚC CỦA MA TRẬN VÀ BẢN ĐẶC TẢ</a:t>
            </a:r>
          </a:p>
          <a:p>
            <a:pPr algn="just"/>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2/ CÁCH XÂY DỰNG BẢN MA TRẬN</a:t>
            </a:r>
            <a:r>
              <a:rPr lang="en-US" sz="2400" b="1" dirty="0">
                <a:solidFill>
                  <a:schemeClr val="tx1"/>
                </a:solidFill>
                <a:latin typeface="Times New Roman" pitchFamily="18" charset="0"/>
                <a:cs typeface="Times New Roman" pitchFamily="18" charset="0"/>
              </a:rPr>
              <a:t>,</a:t>
            </a:r>
            <a:r>
              <a:rPr lang="vi-VN" sz="2400" b="1" dirty="0">
                <a:solidFill>
                  <a:schemeClr val="tx1"/>
                </a:solidFill>
                <a:latin typeface="Times New Roman" pitchFamily="18" charset="0"/>
                <a:cs typeface="Times New Roman" pitchFamily="18" charset="0"/>
              </a:rPr>
              <a:t> ĐẶC TẢ</a:t>
            </a:r>
            <a:r>
              <a:rPr lang="en-US" sz="2400" b="1" dirty="0">
                <a:solidFill>
                  <a:schemeClr val="tx1"/>
                </a:solidFill>
                <a:latin typeface="Times New Roman" pitchFamily="18" charset="0"/>
                <a:cs typeface="Times New Roman" pitchFamily="18" charset="0"/>
              </a:rPr>
              <a:t>,</a:t>
            </a:r>
            <a:r>
              <a:rPr lang="vi-VN" sz="2400" b="1" dirty="0">
                <a:solidFill>
                  <a:schemeClr val="tx1"/>
                </a:solidFill>
                <a:latin typeface="Times New Roman" pitchFamily="18" charset="0"/>
                <a:cs typeface="Times New Roman" pitchFamily="18" charset="0"/>
              </a:rPr>
              <a:t> ĐỀ KIỂM TRA, ĐÁNH GIÁ ĐỊNH KÌ</a:t>
            </a:r>
          </a:p>
          <a:p>
            <a:r>
              <a:rPr lang="en-US" sz="2800" b="1" dirty="0">
                <a:solidFill>
                  <a:srgbClr val="FF0000"/>
                </a:solidFill>
                <a:latin typeface="Times New Roman" pitchFamily="18" charset="0"/>
                <a:cs typeface="Times New Roman" pitchFamily="18" charset="0"/>
              </a:rPr>
              <a:t>BUỔI </a:t>
            </a:r>
            <a:r>
              <a:rPr lang="vi-VN" sz="2800" b="1" dirty="0">
                <a:solidFill>
                  <a:srgbClr val="FF0000"/>
                </a:solidFill>
                <a:latin typeface="Times New Roman" pitchFamily="18" charset="0"/>
                <a:cs typeface="Times New Roman" pitchFamily="18" charset="0"/>
              </a:rPr>
              <a:t>3</a:t>
            </a:r>
            <a:endParaRPr lang="en-US" sz="2800" b="1"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 1/ </a:t>
            </a:r>
            <a:r>
              <a:rPr lang="vi-VN" sz="2400" b="1" dirty="0">
                <a:latin typeface="Times New Roman" pitchFamily="18" charset="0"/>
                <a:cs typeface="Times New Roman" pitchFamily="18" charset="0"/>
              </a:rPr>
              <a:t>THỰC HÀNH THEO NHÓM XÂY DỰNG </a:t>
            </a:r>
            <a:r>
              <a:rPr lang="en-US" sz="2400" b="1" dirty="0">
                <a:latin typeface="Times New Roman" pitchFamily="18" charset="0"/>
                <a:cs typeface="Times New Roman" pitchFamily="18" charset="0"/>
              </a:rPr>
              <a:t>MA TRẬN, ĐẶC TẢ</a:t>
            </a:r>
            <a:endParaRPr lang="vi-VN"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2/ </a:t>
            </a:r>
            <a:r>
              <a:rPr lang="vi-VN" sz="2400" b="1" dirty="0">
                <a:latin typeface="Times New Roman" pitchFamily="18" charset="0"/>
                <a:cs typeface="Times New Roman" pitchFamily="18" charset="0"/>
              </a:rPr>
              <a:t>CÁC NHÓM LÊN TRÌNH BÀY, SỬA CÁC </a:t>
            </a:r>
            <a:r>
              <a:rPr lang="en-US" sz="2400" b="1" dirty="0">
                <a:latin typeface="Times New Roman" pitchFamily="18" charset="0"/>
                <a:cs typeface="Times New Roman" pitchFamily="18" charset="0"/>
              </a:rPr>
              <a:t>SẢN PHẨM</a:t>
            </a:r>
            <a:r>
              <a:rPr lang="vi-VN" sz="2400" b="1" dirty="0">
                <a:latin typeface="Times New Roman" pitchFamily="18" charset="0"/>
                <a:cs typeface="Times New Roman" pitchFamily="18" charset="0"/>
              </a:rPr>
              <a:t> NHÓM ĐƯA LÊN PALET</a:t>
            </a:r>
          </a:p>
          <a:p>
            <a:pPr algn="just"/>
            <a:r>
              <a:rPr lang="en-US" sz="2800" b="1" dirty="0">
                <a:solidFill>
                  <a:srgbClr val="FF0000"/>
                </a:solidFill>
                <a:latin typeface="Times New Roman" pitchFamily="18" charset="0"/>
                <a:cs typeface="Times New Roman" pitchFamily="18" charset="0"/>
              </a:rPr>
              <a:t>BUỔI 4</a:t>
            </a:r>
            <a:r>
              <a:rPr lang="vi-VN" sz="2800" b="1" dirty="0">
                <a:solidFill>
                  <a:srgbClr val="FFFF00"/>
                </a:solidFill>
                <a:latin typeface="Times New Roman" pitchFamily="18" charset="0"/>
                <a:cs typeface="Times New Roman" pitchFamily="18" charset="0"/>
              </a:rPr>
              <a:t>  </a:t>
            </a:r>
            <a:endParaRPr lang="en-US" sz="2800" b="1" dirty="0">
              <a:solidFill>
                <a:srgbClr val="FFFF00"/>
              </a:solidFill>
              <a:latin typeface="Times New Roman" pitchFamily="18" charset="0"/>
              <a:cs typeface="Times New Roman" pitchFamily="18" charset="0"/>
            </a:endParaRPr>
          </a:p>
          <a:p>
            <a:pPr algn="just"/>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TIẾP TỤC SỬA </a:t>
            </a:r>
            <a:r>
              <a:rPr lang="en-US" sz="2400" b="1" dirty="0">
                <a:latin typeface="Times New Roman" pitchFamily="18" charset="0"/>
                <a:cs typeface="Times New Roman" pitchFamily="18" charset="0"/>
              </a:rPr>
              <a:t>SẢN PHẨM</a:t>
            </a:r>
            <a:r>
              <a:rPr lang="vi-VN" sz="2400" b="1" dirty="0">
                <a:latin typeface="Times New Roman" pitchFamily="18" charset="0"/>
                <a:cs typeface="Times New Roman" pitchFamily="18" charset="0"/>
              </a:rPr>
              <a:t> + GIỚI THIỆU MA TRẬN VÀ BẢN ĐẶC TẢ MÔN KHTN</a:t>
            </a:r>
            <a:r>
              <a:rPr lang="vi-VN" sz="2400" b="1" dirty="0">
                <a:solidFill>
                  <a:schemeClr val="tx1">
                    <a:lumMod val="50000"/>
                  </a:schemeClr>
                </a:solidFill>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733776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6A6300-B297-4A66-B196-80F4F9A3FA95}"/>
              </a:ext>
            </a:extLst>
          </p:cNvPr>
          <p:cNvSpPr txBox="1"/>
          <p:nvPr/>
        </p:nvSpPr>
        <p:spPr>
          <a:xfrm>
            <a:off x="0" y="1777080"/>
            <a:ext cx="12192000" cy="2554545"/>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ĐỘNG</a:t>
            </a:r>
            <a:r>
              <a:rPr lang="vi-VN" sz="3200" b="1" dirty="0">
                <a:solidFill>
                  <a:srgbClr val="FF0000"/>
                </a:solidFill>
                <a:latin typeface="Times New Roman" pitchFamily="18" charset="0"/>
                <a:cs typeface="Times New Roman" pitchFamily="18" charset="0"/>
              </a:rPr>
              <a:t> 2</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pPr algn="ctr">
              <a:lnSpc>
                <a:spcPct val="200000"/>
              </a:lnSpc>
            </a:pPr>
            <a:r>
              <a:rPr lang="vi-VN" sz="3200" b="1" dirty="0">
                <a:latin typeface="Times New Roman" pitchFamily="18" charset="0"/>
                <a:cs typeface="Times New Roman" pitchFamily="18" charset="0"/>
              </a:rPr>
              <a:t>HƯỚNG DẪN </a:t>
            </a:r>
            <a:r>
              <a:rPr lang="en-US" sz="3200" b="1" dirty="0">
                <a:latin typeface="Times New Roman" pitchFamily="18" charset="0"/>
                <a:cs typeface="Times New Roman" pitchFamily="18" charset="0"/>
              </a:rPr>
              <a:t>CÁCH  XÂY DỰNG BẢN ĐẶC TẢ ĐỀ KIỂM TRA</a:t>
            </a:r>
          </a:p>
          <a:p>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61352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97F810-6810-41E4-8F60-67D1C2D40B5A}"/>
              </a:ext>
            </a:extLst>
          </p:cNvPr>
          <p:cNvSpPr txBox="1"/>
          <p:nvPr/>
        </p:nvSpPr>
        <p:spPr>
          <a:xfrm>
            <a:off x="0" y="501323"/>
            <a:ext cx="12192000" cy="1077218"/>
          </a:xfrm>
          <a:prstGeom prst="rect">
            <a:avLst/>
          </a:prstGeom>
          <a:solidFill>
            <a:srgbClr val="FFFF00"/>
          </a:solidFill>
        </p:spPr>
        <p:txBody>
          <a:bodyPr wrap="square" rtlCol="0">
            <a:spAutoFit/>
          </a:bodyPr>
          <a:lstStyle/>
          <a:p>
            <a:pPr algn="ctr"/>
            <a:r>
              <a:rPr lang="en-US" sz="3200" b="1" dirty="0">
                <a:latin typeface="Times New Roman" pitchFamily="18" charset="0"/>
                <a:cs typeface="Times New Roman" pitchFamily="18" charset="0"/>
              </a:rPr>
              <a:t>NHIỆM VỤ </a:t>
            </a:r>
            <a:r>
              <a:rPr lang="vi-VN" sz="3200" b="1" dirty="0">
                <a:latin typeface="Times New Roman" pitchFamily="18" charset="0"/>
                <a:cs typeface="Times New Roman" pitchFamily="18" charset="0"/>
              </a:rPr>
              <a:t>3</a:t>
            </a:r>
            <a:endParaRPr lang="en-US" sz="3200" b="1" dirty="0">
              <a:latin typeface="Times New Roman" pitchFamily="18" charset="0"/>
              <a:cs typeface="Times New Roman" pitchFamily="18" charset="0"/>
            </a:endParaRPr>
          </a:p>
          <a:p>
            <a:pPr algn="ctr"/>
            <a:r>
              <a:rPr lang="en-US" sz="3200" b="1" dirty="0">
                <a:latin typeface="Times New Roman" pitchFamily="18" charset="0"/>
                <a:cs typeface="Times New Roman" pitchFamily="18" charset="0"/>
              </a:rPr>
              <a:t>PHÂN TÍCH BẢN ĐẶC TẢ  ĐỀ KIỂM TRA MINH HỌA </a:t>
            </a:r>
          </a:p>
        </p:txBody>
      </p:sp>
      <p:sp>
        <p:nvSpPr>
          <p:cNvPr id="11" name="TextBox 10">
            <a:extLst>
              <a:ext uri="{FF2B5EF4-FFF2-40B4-BE49-F238E27FC236}">
                <a16:creationId xmlns:a16="http://schemas.microsoft.com/office/drawing/2014/main" id="{E3265CDE-8F29-4AAF-B8A7-28338BA7F4C5}"/>
              </a:ext>
            </a:extLst>
          </p:cNvPr>
          <p:cNvSpPr txBox="1"/>
          <p:nvPr/>
        </p:nvSpPr>
        <p:spPr>
          <a:xfrm>
            <a:off x="749300" y="1982232"/>
            <a:ext cx="10693400" cy="3970318"/>
          </a:xfrm>
          <a:prstGeom prst="rect">
            <a:avLst/>
          </a:prstGeom>
          <a:noFill/>
        </p:spPr>
        <p:txBody>
          <a:bodyPr wrap="square" rtlCol="0">
            <a:spAutoFit/>
          </a:bodyPr>
          <a:lstStyle/>
          <a:p>
            <a:pPr algn="just"/>
            <a:r>
              <a:rPr lang="en-US" sz="3600" dirty="0" err="1">
                <a:latin typeface="Times New Roman" pitchFamily="18" charset="0"/>
                <a:cs typeface="Times New Roman" pitchFamily="18" charset="0"/>
              </a:rPr>
              <a:t>Yêu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p>
          <a:p>
            <a:pPr marL="514350" indent="-514350" algn="just">
              <a:buAutoNum type="arabicParenR"/>
            </a:pP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cô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tích</a:t>
            </a:r>
            <a:r>
              <a:rPr lang="en-US" sz="3600" dirty="0">
                <a:latin typeface="Times New Roman" pitchFamily="18" charset="0"/>
                <a:cs typeface="Times New Roman" pitchFamily="18" charset="0"/>
              </a:rPr>
              <a:t> 01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minh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KHTN 6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17</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a:t>
            </a:r>
          </a:p>
          <a:p>
            <a:pPr marL="514350" indent="-514350" algn="just">
              <a:buAutoNum type="arabicParenR"/>
            </a:pPr>
            <a:r>
              <a:rPr lang="en-US" sz="3600" dirty="0" err="1">
                <a:latin typeface="Times New Roman" pitchFamily="18" charset="0"/>
                <a:cs typeface="Times New Roman" pitchFamily="18" charset="0"/>
              </a:rPr>
              <a:t>Thảo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p>
          <a:p>
            <a:pPr algn="just"/>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45 </a:t>
            </a:r>
            <a:r>
              <a:rPr lang="en-US" sz="3600" dirty="0" err="1">
                <a:latin typeface="Times New Roman" pitchFamily="18" charset="0"/>
                <a:cs typeface="Times New Roman" pitchFamily="18" charset="0"/>
              </a:rPr>
              <a:t>phút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81617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F36D2A-7C71-416F-83E2-FAFC259EB7D4}"/>
              </a:ext>
            </a:extLst>
          </p:cNvPr>
          <p:cNvSpPr txBox="1"/>
          <p:nvPr/>
        </p:nvSpPr>
        <p:spPr>
          <a:xfrm>
            <a:off x="6423025" y="1269677"/>
            <a:ext cx="4463714" cy="827024"/>
          </a:xfrm>
          <a:prstGeom prst="rect">
            <a:avLst/>
          </a:prstGeom>
        </p:spPr>
        <p:txBody>
          <a:bodyPr vert="horz" lIns="91440" tIns="45720" rIns="91440" bIns="45720" rtlCol="0">
            <a:noAutofit/>
          </a:bodyPr>
          <a:lstStyle/>
          <a:p>
            <a:pPr algn="just">
              <a:lnSpc>
                <a:spcPct val="90000"/>
              </a:lnSpc>
              <a:spcBef>
                <a:spcPts val="1000"/>
              </a:spcBef>
            </a:pPr>
            <a:r>
              <a:rPr lang="en-US" sz="2400" b="1" kern="1200" dirty="0" err="1">
                <a:latin typeface="Arial" panose="020B0604020202020204" pitchFamily="34" charset="0"/>
                <a:cs typeface="Arial" panose="020B0604020202020204" pitchFamily="34" charset="0"/>
              </a:rPr>
              <a:t>Từ</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nhỏ</a:t>
            </a:r>
            <a:r>
              <a:rPr lang="en-US" sz="2400" b="1" dirty="0">
                <a:latin typeface="Arial" panose="020B0604020202020204" pitchFamily="34" charset="0"/>
                <a:cs typeface="Arial" panose="020B0604020202020204" pitchFamily="34" charset="0"/>
              </a:rPr>
              <a:t>)</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bóc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tách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hàm</a:t>
            </a:r>
            <a:r>
              <a:rPr lang="en-US" sz="2400" b="1" kern="1200" dirty="0">
                <a:latin typeface="Arial" panose="020B0604020202020204" pitchFamily="34" charset="0"/>
                <a:cs typeface="Arial" panose="020B0604020202020204" pitchFamily="34" charset="0"/>
              </a:rPr>
              <a:t> </a:t>
            </a:r>
          </a:p>
        </p:txBody>
      </p:sp>
      <p:pic>
        <p:nvPicPr>
          <p:cNvPr id="16" name="Picture 15">
            <a:extLst>
              <a:ext uri="{FF2B5EF4-FFF2-40B4-BE49-F238E27FC236}">
                <a16:creationId xmlns:a16="http://schemas.microsoft.com/office/drawing/2014/main" id="{2365C89F-A61C-4DE2-95CE-366107C0F78F}"/>
              </a:ext>
            </a:extLst>
          </p:cNvPr>
          <p:cNvPicPr>
            <a:picLocks noChangeAspect="1"/>
          </p:cNvPicPr>
          <p:nvPr/>
        </p:nvPicPr>
        <p:blipFill>
          <a:blip r:embed="rId2"/>
          <a:stretch>
            <a:fillRect/>
          </a:stretch>
        </p:blipFill>
        <p:spPr>
          <a:xfrm>
            <a:off x="1393825" y="1194920"/>
            <a:ext cx="5029200" cy="4468172"/>
          </a:xfrm>
          <a:prstGeom prst="rect">
            <a:avLst/>
          </a:prstGeom>
          <a:noFill/>
        </p:spPr>
      </p:pic>
      <p:sp>
        <p:nvSpPr>
          <p:cNvPr id="18" name="TextBox 17">
            <a:extLst>
              <a:ext uri="{FF2B5EF4-FFF2-40B4-BE49-F238E27FC236}">
                <a16:creationId xmlns:a16="http://schemas.microsoft.com/office/drawing/2014/main" id="{60777546-17F2-4F1D-B044-56D3C21030B1}"/>
              </a:ext>
            </a:extLst>
          </p:cNvPr>
          <p:cNvSpPr txBox="1"/>
          <p:nvPr/>
        </p:nvSpPr>
        <p:spPr>
          <a:xfrm>
            <a:off x="4711287" y="3996748"/>
            <a:ext cx="5261052" cy="9921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Căn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cứ</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vào</a:t>
            </a:r>
            <a:r>
              <a:rPr lang="en-US" sz="2400" b="1" kern="1200" dirty="0">
                <a:latin typeface="Arial" panose="020B0604020202020204" pitchFamily="34" charset="0"/>
                <a:cs typeface="Arial" panose="020B0604020202020204" pitchFamily="34" charset="0"/>
              </a:rPr>
              <a:t> ma </a:t>
            </a:r>
            <a:r>
              <a:rPr lang="en-US" sz="2400" b="1" kern="1200" dirty="0" err="1">
                <a:latin typeface="Arial" panose="020B0604020202020204" pitchFamily="34" charset="0"/>
                <a:cs typeface="Arial" panose="020B0604020202020204" pitchFamily="34" charset="0"/>
              </a:rPr>
              <a:t>trận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đề</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chọn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kiểm</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tra</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đánh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giá</a:t>
            </a:r>
            <a:endParaRPr lang="en-US" sz="2400" b="1" kern="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D0D1AB2-D6DF-462F-93A5-5425B582BB69}"/>
              </a:ext>
            </a:extLst>
          </p:cNvPr>
          <p:cNvSpPr txBox="1"/>
          <p:nvPr/>
        </p:nvSpPr>
        <p:spPr>
          <a:xfrm>
            <a:off x="5714588" y="2667510"/>
            <a:ext cx="5261052" cy="8270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độ</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cho</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mỗi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đạt</a:t>
            </a:r>
            <a:r>
              <a:rPr lang="en-US" sz="2400" b="1" kern="1200"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bóc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tách</a:t>
            </a:r>
            <a:endParaRPr lang="en-US" sz="2400" b="1" kern="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AE275E2-2EB2-4840-A605-ED30C9A67DC8}"/>
              </a:ext>
            </a:extLst>
          </p:cNvPr>
          <p:cNvSpPr txBox="1"/>
          <p:nvPr/>
        </p:nvSpPr>
        <p:spPr>
          <a:xfrm>
            <a:off x="4331116" y="4870908"/>
            <a:ext cx="3937416" cy="461665"/>
          </a:xfrm>
          <a:prstGeom prst="rect">
            <a:avLst/>
          </a:prstGeom>
          <a:solidFill>
            <a:srgbClr val="FFFF00"/>
          </a:solid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XÂY DỰNG BẢN ĐẶC TẢ </a:t>
            </a:r>
          </a:p>
        </p:txBody>
      </p:sp>
      <p:pic>
        <p:nvPicPr>
          <p:cNvPr id="22" name="Graphic 21" descr="Alarm Ringing with solid fill">
            <a:extLst>
              <a:ext uri="{FF2B5EF4-FFF2-40B4-BE49-F238E27FC236}">
                <a16:creationId xmlns:a16="http://schemas.microsoft.com/office/drawing/2014/main" id="{3F3C080D-0828-4C9C-8FBE-DD2E1FAE7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2620" y="3993002"/>
            <a:ext cx="574449" cy="574449"/>
          </a:xfrm>
          <a:prstGeom prst="rect">
            <a:avLst/>
          </a:prstGeom>
        </p:spPr>
      </p:pic>
      <p:pic>
        <p:nvPicPr>
          <p:cNvPr id="24" name="Graphic 23" descr="Aperture with solid fill">
            <a:extLst>
              <a:ext uri="{FF2B5EF4-FFF2-40B4-BE49-F238E27FC236}">
                <a16:creationId xmlns:a16="http://schemas.microsoft.com/office/drawing/2014/main" id="{E1F6AE9D-585F-4A66-872D-1A0C72D504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1525" y="2879731"/>
            <a:ext cx="549275" cy="549275"/>
          </a:xfrm>
          <a:prstGeom prst="rect">
            <a:avLst/>
          </a:prstGeom>
        </p:spPr>
      </p:pic>
      <p:pic>
        <p:nvPicPr>
          <p:cNvPr id="26" name="Graphic 25" descr="Bar chart with solid fill">
            <a:extLst>
              <a:ext uri="{FF2B5EF4-FFF2-40B4-BE49-F238E27FC236}">
                <a16:creationId xmlns:a16="http://schemas.microsoft.com/office/drawing/2014/main" id="{CFBE9134-4050-48D0-97D3-E59B00B844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22503" y="1683189"/>
            <a:ext cx="671900" cy="482109"/>
          </a:xfrm>
          <a:prstGeom prst="rect">
            <a:avLst/>
          </a:prstGeom>
        </p:spPr>
      </p:pic>
    </p:spTree>
    <p:extLst>
      <p:ext uri="{BB962C8B-B14F-4D97-AF65-F5344CB8AC3E}">
        <p14:creationId xmlns:p14="http://schemas.microsoft.com/office/powerpoint/2010/main" val="1685337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61365"/>
            <a:ext cx="11973260" cy="461665"/>
          </a:xfrm>
          <a:prstGeom prst="rect">
            <a:avLst/>
          </a:prstGeom>
          <a:solidFill>
            <a:srgbClr val="FFFF00"/>
          </a:solidFill>
        </p:spPr>
        <p:txBody>
          <a:bodyPr wrap="square" rtlCol="0">
            <a:spAutoFit/>
          </a:bodyPr>
          <a:lstStyle/>
          <a:p>
            <a:pPr algn="ctr"/>
            <a:r>
              <a:rPr lang="en-US" sz="2400" b="1" dirty="0">
                <a:solidFill>
                  <a:srgbClr val="FF0000"/>
                </a:solidFill>
                <a:latin typeface="Times New Roman" pitchFamily="18" charset="0"/>
                <a:cs typeface="Times New Roman" pitchFamily="18" charset="0"/>
              </a:rPr>
              <a:t>GIỚI THIỆU MẪU BẢN ĐẶC TẢ MÔN KHTN 6</a:t>
            </a:r>
          </a:p>
        </p:txBody>
      </p:sp>
      <p:pic>
        <p:nvPicPr>
          <p:cNvPr id="1026" name="Picture 2" descr="C:\Users\ASUS\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623030"/>
            <a:ext cx="12263718" cy="62349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12904" y="2226365"/>
            <a:ext cx="6374295" cy="3354765"/>
          </a:xfrm>
          <a:prstGeom prst="rect">
            <a:avLst/>
          </a:prstGeom>
          <a:solidFill>
            <a:schemeClr val="bg1"/>
          </a:solidFill>
        </p:spPr>
        <p:txBody>
          <a:bodyPr wrap="square" rtlCol="0">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Lưu</a:t>
            </a:r>
            <a:r>
              <a:rPr lang="en-US" sz="2800" b="1" dirty="0">
                <a:solidFill>
                  <a:srgbClr val="FF0000"/>
                </a:solidFill>
                <a:latin typeface="Times New Roman" pitchFamily="18" charset="0"/>
                <a:cs typeface="Times New Roman" pitchFamily="18" charset="0"/>
              </a:rPr>
              <a:t> ý: </a:t>
            </a:r>
            <a:r>
              <a:rPr lang="en-US" sz="2800" b="1" dirty="0" err="1">
                <a:solidFill>
                  <a:srgbClr val="FF0000"/>
                </a:solidFill>
                <a:latin typeface="Times New Roman" pitchFamily="18" charset="0"/>
                <a:cs typeface="Times New Roman" pitchFamily="18" charset="0"/>
              </a:rPr>
              <a:t>Xây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dựng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cần</a:t>
            </a:r>
            <a:endParaRPr lang="en-US" sz="2800" b="1" dirty="0">
              <a:solidFill>
                <a:srgbClr val="FF0000"/>
              </a:solidFill>
              <a:latin typeface="Times New Roman" pitchFamily="18" charset="0"/>
              <a:cs typeface="Times New Roman" pitchFamily="18" charset="0"/>
            </a:endParaRPr>
          </a:p>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câu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thức</a:t>
            </a:r>
            <a:r>
              <a:rPr lang="en-US" sz="2800" dirty="0">
                <a:solidFill>
                  <a:srgbClr val="FF0000"/>
                </a:solidFill>
                <a:latin typeface="Times New Roman" pitchFamily="18" charset="0"/>
                <a:cs typeface="Times New Roman" pitchFamily="18" charset="0"/>
              </a:rPr>
              <a:t>.</a:t>
            </a:r>
          </a:p>
          <a:p>
            <a:pPr algn="just"/>
            <a:r>
              <a:rPr lang="en-US" sz="2800" b="1"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Chẻ</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nhỏ</a:t>
            </a:r>
            <a:r>
              <a:rPr lang="en-US" sz="2800" dirty="0">
                <a:solidFill>
                  <a:srgbClr val="FF0000"/>
                </a:solidFill>
                <a:latin typeface="Times New Roman" pitchFamily="18" charset="0"/>
                <a:cs typeface="Times New Roman" pitchFamily="18" charset="0"/>
              </a:rPr>
              <a:t> YCCĐ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CTPT 2018.( VD </a:t>
            </a:r>
            <a:r>
              <a:rPr lang="en-US" sz="2800" dirty="0" err="1">
                <a:solidFill>
                  <a:srgbClr val="FF0000"/>
                </a:solidFill>
                <a:latin typeface="Times New Roman" pitchFamily="18" charset="0"/>
                <a:cs typeface="Times New Roman" pitchFamily="18" charset="0"/>
              </a:rPr>
              <a:t>bên</a:t>
            </a:r>
            <a:r>
              <a:rPr lang="en-US" sz="2800" dirty="0">
                <a:solidFill>
                  <a:srgbClr val="FF0000"/>
                </a:solidFill>
                <a:latin typeface="Times New Roman" pitchFamily="18" charset="0"/>
                <a:cs typeface="Times New Roman" pitchFamily="18" charset="0"/>
              </a:rPr>
              <a:t>)</a:t>
            </a:r>
          </a:p>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Việc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chia </a:t>
            </a:r>
            <a:r>
              <a:rPr lang="en-US" sz="2800" dirty="0" err="1">
                <a:solidFill>
                  <a:srgbClr val="FF0000"/>
                </a:solidFill>
                <a:latin typeface="Times New Roman" pitchFamily="18" charset="0"/>
                <a:cs typeface="Times New Roman" pitchFamily="18" charset="0"/>
              </a:rPr>
              <a:t>mức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bảng</a:t>
            </a:r>
            <a:r>
              <a:rPr lang="en-US" sz="2800" dirty="0">
                <a:solidFill>
                  <a:srgbClr val="FF0000"/>
                </a:solidFill>
                <a:latin typeface="Times New Roman" pitchFamily="18" charset="0"/>
                <a:cs typeface="Times New Roman" pitchFamily="18" charset="0"/>
              </a:rPr>
              <a:t> CTPT 2018,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7,8 (</a:t>
            </a:r>
            <a:r>
              <a:rPr lang="en-US" sz="2800" dirty="0" err="1">
                <a:solidFill>
                  <a:srgbClr val="FF0000"/>
                </a:solidFill>
                <a:latin typeface="Times New Roman" pitchFamily="18" charset="0"/>
                <a:cs typeface="Times New Roman" pitchFamily="18" charset="0"/>
              </a:rPr>
              <a:t>chú</a:t>
            </a:r>
            <a:r>
              <a:rPr lang="en-US" sz="2800" dirty="0">
                <a:solidFill>
                  <a:srgbClr val="FF0000"/>
                </a:solidFill>
                <a:latin typeface="Times New Roman" pitchFamily="18" charset="0"/>
                <a:cs typeface="Times New Roman" pitchFamily="18" charset="0"/>
              </a:rPr>
              <a:t> ý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a:t>
            </a:r>
          </a:p>
          <a:p>
            <a:endParaRPr lang="en-US" sz="1600" dirty="0"/>
          </a:p>
        </p:txBody>
      </p:sp>
    </p:spTree>
    <p:extLst>
      <p:ext uri="{BB962C8B-B14F-4D97-AF65-F5344CB8AC3E}">
        <p14:creationId xmlns:p14="http://schemas.microsoft.com/office/powerpoint/2010/main" val="3558287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65CDE-8F29-4AAF-B8A7-28338BA7F4C5}"/>
              </a:ext>
            </a:extLst>
          </p:cNvPr>
          <p:cNvSpPr txBox="1"/>
          <p:nvPr/>
        </p:nvSpPr>
        <p:spPr>
          <a:xfrm>
            <a:off x="1312520" y="2386640"/>
            <a:ext cx="10395775" cy="3477875"/>
          </a:xfrm>
          <a:prstGeom prst="rect">
            <a:avLst/>
          </a:prstGeom>
          <a:noFill/>
        </p:spPr>
        <p:txBody>
          <a:bodyPr wrap="square" rtlCol="0">
            <a:spAutoFit/>
          </a:bodyPr>
          <a:lstStyle/>
          <a:p>
            <a:pPr algn="just"/>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Yêu</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cầu</a:t>
            </a:r>
            <a:endParaRPr lang="en-US" sz="4400" b="1" dirty="0">
              <a:solidFill>
                <a:srgbClr val="002060"/>
              </a:solidFill>
              <a:latin typeface="Times New Roman" pitchFamily="18" charset="0"/>
              <a:cs typeface="Times New Roman" pitchFamily="18" charset="0"/>
            </a:endParaRPr>
          </a:p>
          <a:p>
            <a:pPr algn="just"/>
            <a:r>
              <a:rPr lang="en-US" sz="4400" dirty="0" err="1">
                <a:latin typeface="Times New Roman" pitchFamily="18" charset="0"/>
                <a:cs typeface="Times New Roman" pitchFamily="18" charset="0"/>
              </a:rPr>
              <a:t>Vận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dựng</a:t>
            </a:r>
            <a:r>
              <a:rPr lang="en-US" sz="4400" dirty="0">
                <a:latin typeface="Times New Roman" pitchFamily="18" charset="0"/>
                <a:cs typeface="Times New Roman" pitchFamily="18" charset="0"/>
              </a:rPr>
              <a:t> 01 </a:t>
            </a:r>
            <a:r>
              <a:rPr lang="en-US" sz="4400" dirty="0" err="1">
                <a:latin typeface="Times New Roman" pitchFamily="18" charset="0"/>
                <a:cs typeface="Times New Roman" pitchFamily="18" charset="0"/>
              </a:rPr>
              <a:t>bản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kiểm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học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 1 </a:t>
            </a:r>
            <a:r>
              <a:rPr lang="en-US" sz="4400" dirty="0" err="1">
                <a:latin typeface="Times New Roman" pitchFamily="18" charset="0"/>
                <a:cs typeface="Times New Roman" pitchFamily="18" charset="0"/>
              </a:rPr>
              <a:t>môn</a:t>
            </a:r>
            <a:r>
              <a:rPr lang="en-US" sz="4400" dirty="0">
                <a:latin typeface="Times New Roman" pitchFamily="18" charset="0"/>
                <a:cs typeface="Times New Roman" pitchFamily="18" charset="0"/>
              </a:rPr>
              <a:t> KHTN</a:t>
            </a:r>
            <a:r>
              <a:rPr lang="vi-VN" sz="4400" dirty="0">
                <a:latin typeface="Times New Roman" pitchFamily="18" charset="0"/>
                <a:cs typeface="Times New Roman" pitchFamily="18" charset="0"/>
              </a:rPr>
              <a:t> </a:t>
            </a:r>
            <a:r>
              <a:rPr lang="en-US" sz="4400" dirty="0">
                <a:latin typeface="Times New Roman" pitchFamily="18" charset="0"/>
                <a:cs typeface="Times New Roman" pitchFamily="18" charset="0"/>
              </a:rPr>
              <a:t>6</a:t>
            </a:r>
          </a:p>
          <a:p>
            <a:pPr algn="just"/>
            <a:endParaRPr lang="en-US" sz="4400" b="1" dirty="0">
              <a:solidFill>
                <a:srgbClr val="002060"/>
              </a:solidFill>
              <a:latin typeface="Times New Roman" pitchFamily="18" charset="0"/>
              <a:cs typeface="Times New Roman" pitchFamily="18" charset="0"/>
            </a:endParaRPr>
          </a:p>
          <a:p>
            <a:pPr algn="just"/>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Thời</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gian</a:t>
            </a:r>
            <a:r>
              <a:rPr lang="vi-VN" sz="4400" b="1" dirty="0">
                <a:solidFill>
                  <a:srgbClr val="002060"/>
                </a:solidFill>
                <a:latin typeface="Times New Roman" pitchFamily="18" charset="0"/>
                <a:cs typeface="Times New Roman" pitchFamily="18" charset="0"/>
              </a:rPr>
              <a:t> hoạt động nhóm</a:t>
            </a:r>
            <a:r>
              <a:rPr lang="en-US" sz="4400" b="1" dirty="0">
                <a:solidFill>
                  <a:srgbClr val="002060"/>
                </a:solidFill>
                <a:latin typeface="Times New Roman" pitchFamily="18" charset="0"/>
                <a:cs typeface="Times New Roman" pitchFamily="18" charset="0"/>
              </a:rPr>
              <a:t>:</a:t>
            </a:r>
            <a:r>
              <a:rPr lang="vi-VN" sz="4400" b="1" dirty="0">
                <a:solidFill>
                  <a:srgbClr val="002060"/>
                </a:solidFill>
                <a:latin typeface="Times New Roman" pitchFamily="18" charset="0"/>
                <a:cs typeface="Times New Roman" pitchFamily="18" charset="0"/>
              </a:rPr>
              <a:t> </a:t>
            </a:r>
            <a:r>
              <a:rPr lang="en-US" sz="4400" b="1" dirty="0">
                <a:solidFill>
                  <a:srgbClr val="002060"/>
                </a:solidFill>
                <a:latin typeface="Times New Roman" pitchFamily="18" charset="0"/>
                <a:cs typeface="Times New Roman" pitchFamily="18" charset="0"/>
              </a:rPr>
              <a:t>60</a:t>
            </a:r>
            <a:r>
              <a:rPr lang="en-US" sz="4400" dirty="0">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phút</a:t>
            </a:r>
            <a:endParaRPr lang="en-US" sz="4400" b="1"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2C782870-C53B-41FE-9590-D590D3653DB0}"/>
              </a:ext>
            </a:extLst>
          </p:cNvPr>
          <p:cNvSpPr txBox="1"/>
          <p:nvPr/>
        </p:nvSpPr>
        <p:spPr>
          <a:xfrm>
            <a:off x="1" y="762769"/>
            <a:ext cx="12192000" cy="1077218"/>
          </a:xfrm>
          <a:prstGeom prst="rect">
            <a:avLst/>
          </a:prstGeom>
          <a:solidFill>
            <a:schemeClr val="tx1"/>
          </a:solidFill>
        </p:spPr>
        <p:txBody>
          <a:bodyPr wrap="square" rtlCol="0">
            <a:spAutoFit/>
          </a:bodyPr>
          <a:lstStyle/>
          <a:p>
            <a:pPr algn="ctr"/>
            <a:r>
              <a:rPr lang="en-US" sz="3200" b="1" dirty="0">
                <a:solidFill>
                  <a:schemeClr val="bg1"/>
                </a:solidFill>
                <a:latin typeface="Times New Roman" pitchFamily="18" charset="0"/>
                <a:cs typeface="Times New Roman" pitchFamily="18" charset="0"/>
              </a:rPr>
              <a:t>NHIỆM VỤ </a:t>
            </a:r>
            <a:r>
              <a:rPr lang="vi-VN" sz="3200" b="1" dirty="0">
                <a:solidFill>
                  <a:schemeClr val="bg1"/>
                </a:solidFill>
                <a:latin typeface="Times New Roman" pitchFamily="18" charset="0"/>
                <a:cs typeface="Times New Roman" pitchFamily="18" charset="0"/>
              </a:rPr>
              <a:t>4</a:t>
            </a:r>
            <a:r>
              <a:rPr lang="en-US" sz="3200" b="1" dirty="0">
                <a:solidFill>
                  <a:schemeClr val="bg1"/>
                </a:solidFill>
                <a:latin typeface="Times New Roman" pitchFamily="18" charset="0"/>
                <a:cs typeface="Times New Roman" pitchFamily="18" charset="0"/>
              </a:rPr>
              <a:t>. </a:t>
            </a:r>
          </a:p>
          <a:p>
            <a:pPr algn="ctr"/>
            <a:r>
              <a:rPr lang="en-US" sz="3200" b="1" dirty="0">
                <a:solidFill>
                  <a:schemeClr val="bg1"/>
                </a:solidFill>
                <a:latin typeface="Times New Roman" pitchFamily="18" charset="0"/>
                <a:cs typeface="Times New Roman" pitchFamily="18" charset="0"/>
              </a:rPr>
              <a:t>THỰC HÀNH XÂY DỰNG BẢN ĐẶC TẢ ĐỀ KIỂM TRA</a:t>
            </a:r>
          </a:p>
        </p:txBody>
      </p:sp>
    </p:spTree>
    <p:extLst>
      <p:ext uri="{BB962C8B-B14F-4D97-AF65-F5344CB8AC3E}">
        <p14:creationId xmlns:p14="http://schemas.microsoft.com/office/powerpoint/2010/main" val="4096766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7AD67B-D12D-4DB6-88AC-4C68E8380EC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CF32E63D-7C1E-4772-A553-FDB8871D3814}"/>
              </a:ext>
            </a:extLst>
          </p:cNvPr>
          <p:cNvSpPr>
            <a:spLocks noGrp="1"/>
          </p:cNvSpPr>
          <p:nvPr>
            <p:ph type="ftr" sz="quarter" idx="11"/>
          </p:nvPr>
        </p:nvSpPr>
        <p:spPr/>
        <p:txBody>
          <a:bodyPr/>
          <a:lstStyle/>
          <a:p>
            <a:r>
              <a:rPr lang="en-US"/>
              <a:t>Contoso business plan</a:t>
            </a:r>
            <a:endParaRPr lang="en-US" dirty="0"/>
          </a:p>
        </p:txBody>
      </p:sp>
      <p:sp>
        <p:nvSpPr>
          <p:cNvPr id="5" name="Slide Number Placeholder 4">
            <a:extLst>
              <a:ext uri="{FF2B5EF4-FFF2-40B4-BE49-F238E27FC236}">
                <a16:creationId xmlns:a16="http://schemas.microsoft.com/office/drawing/2014/main" id="{B5BAFE0D-EF28-4DA6-B4FD-E1662F1BA0DA}"/>
              </a:ext>
            </a:extLst>
          </p:cNvPr>
          <p:cNvSpPr>
            <a:spLocks noGrp="1"/>
          </p:cNvSpPr>
          <p:nvPr>
            <p:ph type="sldNum" sz="quarter" idx="12"/>
          </p:nvPr>
        </p:nvSpPr>
        <p:spPr/>
        <p:txBody>
          <a:bodyPr/>
          <a:lstStyle/>
          <a:p>
            <a:fld id="{B5CEABB6-07DC-46E8-9B57-56EC44A396E5}" type="slidenum">
              <a:rPr lang="en-US" smtClean="0"/>
              <a:t>45</a:t>
            </a:fld>
            <a:endParaRPr lang="en-US" dirty="0"/>
          </a:p>
        </p:txBody>
      </p:sp>
      <p:pic>
        <p:nvPicPr>
          <p:cNvPr id="7" name="Picture 6">
            <a:extLst>
              <a:ext uri="{FF2B5EF4-FFF2-40B4-BE49-F238E27FC236}">
                <a16:creationId xmlns:a16="http://schemas.microsoft.com/office/drawing/2014/main" id="{535DA091-8B1F-4EC5-AF00-2A32C5636BCB}"/>
              </a:ext>
            </a:extLst>
          </p:cNvPr>
          <p:cNvPicPr>
            <a:picLocks noChangeAspect="1"/>
          </p:cNvPicPr>
          <p:nvPr/>
        </p:nvPicPr>
        <p:blipFill rotWithShape="1">
          <a:blip r:embed="rId2"/>
          <a:srcRect l="43753"/>
          <a:stretch/>
        </p:blipFill>
        <p:spPr>
          <a:xfrm>
            <a:off x="3083442" y="1095153"/>
            <a:ext cx="8718698" cy="5488209"/>
          </a:xfrm>
          <a:prstGeom prst="rect">
            <a:avLst/>
          </a:prstGeom>
        </p:spPr>
      </p:pic>
      <p:sp>
        <p:nvSpPr>
          <p:cNvPr id="8" name="Rectangle 7">
            <a:extLst>
              <a:ext uri="{FF2B5EF4-FFF2-40B4-BE49-F238E27FC236}">
                <a16:creationId xmlns:a16="http://schemas.microsoft.com/office/drawing/2014/main" id="{1DE3744E-8331-43C2-A096-37B577A1F6AD}"/>
              </a:ext>
            </a:extLst>
          </p:cNvPr>
          <p:cNvSpPr/>
          <p:nvPr/>
        </p:nvSpPr>
        <p:spPr>
          <a:xfrm>
            <a:off x="523972" y="525389"/>
            <a:ext cx="2446694" cy="1754326"/>
          </a:xfrm>
          <a:prstGeom prst="rect">
            <a:avLst/>
          </a:prstGeom>
          <a:solidFill>
            <a:srgbClr val="FFFF00"/>
          </a:solidFill>
        </p:spPr>
        <p:txBody>
          <a:bodyPr wrap="square">
            <a:spAutoFit/>
          </a:bodyPr>
          <a:lstStyle/>
          <a:p>
            <a:pPr algn="ct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nhóm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cáo</a:t>
            </a:r>
            <a:endParaRPr lang="en-US" sz="3600" b="1" dirty="0">
              <a:solidFill>
                <a:prstClr val="black"/>
              </a:solidFill>
              <a:latin typeface="Times New Roman" pitchFamily="18" charset="0"/>
              <a:cs typeface="Times New Roman" pitchFamily="18" charset="0"/>
            </a:endParaRPr>
          </a:p>
          <a:p>
            <a:pPr algn="ct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FB15A5B-A8AA-4BE1-AAAE-6D783B62B508}"/>
              </a:ext>
            </a:extLst>
          </p:cNvPr>
          <p:cNvSpPr txBox="1"/>
          <p:nvPr/>
        </p:nvSpPr>
        <p:spPr>
          <a:xfrm>
            <a:off x="3265152" y="419984"/>
            <a:ext cx="7644810" cy="523220"/>
          </a:xfrm>
          <a:prstGeom prst="rect">
            <a:avLst/>
          </a:prstGeom>
          <a:noFill/>
        </p:spPr>
        <p:txBody>
          <a:bodyPr wrap="square" rtlCol="0">
            <a:spAutoFit/>
          </a:bodyPr>
          <a:lstStyle/>
          <a:p>
            <a:pPr algn="ctr"/>
            <a:r>
              <a:rPr lang="en-US" sz="2800" b="1" dirty="0">
                <a:solidFill>
                  <a:srgbClr val="FF6600"/>
                </a:solidFill>
              </a:rPr>
              <a:t>VÒNG QUAY MAY MẮN</a:t>
            </a:r>
            <a:endParaRPr lang="en-US" sz="3200" b="1" dirty="0">
              <a:solidFill>
                <a:srgbClr val="FF6600"/>
              </a:solidFill>
            </a:endParaRPr>
          </a:p>
        </p:txBody>
      </p:sp>
      <p:sp>
        <p:nvSpPr>
          <p:cNvPr id="10" name="TextBox 9">
            <a:extLst>
              <a:ext uri="{FF2B5EF4-FFF2-40B4-BE49-F238E27FC236}">
                <a16:creationId xmlns:a16="http://schemas.microsoft.com/office/drawing/2014/main" id="{A4FF27A5-3746-4351-A98A-D82C1F907F5C}"/>
              </a:ext>
            </a:extLst>
          </p:cNvPr>
          <p:cNvSpPr txBox="1"/>
          <p:nvPr/>
        </p:nvSpPr>
        <p:spPr>
          <a:xfrm>
            <a:off x="523971" y="2690336"/>
            <a:ext cx="2208595" cy="738664"/>
          </a:xfrm>
          <a:prstGeom prst="rect">
            <a:avLst/>
          </a:prstGeom>
          <a:noFill/>
        </p:spPr>
        <p:txBody>
          <a:bodyPr wrap="square">
            <a:spAutoFit/>
          </a:bodyPr>
          <a:lstStyle/>
          <a:p>
            <a:r>
              <a:rPr lang="en-US" sz="1400" dirty="0"/>
              <a:t>https://www.classtools.net/random-name-picker/63_RAeHhE</a:t>
            </a:r>
          </a:p>
        </p:txBody>
      </p:sp>
    </p:spTree>
    <p:extLst>
      <p:ext uri="{BB962C8B-B14F-4D97-AF65-F5344CB8AC3E}">
        <p14:creationId xmlns:p14="http://schemas.microsoft.com/office/powerpoint/2010/main" val="13910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10842353" s="0" l="0"/>
                                      </p:by>
                                    </p:animClr>
                                    <p:animClr clrSpc="hsl" dir="cw">
                                      <p:cBhvr>
                                        <p:cTn id="7" dur="500" fill="hold"/>
                                        <p:tgtEl>
                                          <p:spTgt spid="9"/>
                                        </p:tgtEl>
                                        <p:attrNameLst>
                                          <p:attrName>fillcolor</p:attrName>
                                        </p:attrNameLst>
                                      </p:cBhvr>
                                      <p:by>
                                        <p:hsl h="10842353" s="0" l="0"/>
                                      </p:by>
                                    </p:animClr>
                                    <p:animClr clrSpc="hsl" dir="cw">
                                      <p:cBhvr>
                                        <p:cTn id="8" dur="500" fill="hold"/>
                                        <p:tgtEl>
                                          <p:spTgt spid="9"/>
                                        </p:tgtEl>
                                        <p:attrNameLst>
                                          <p:attrName>stroke.color</p:attrName>
                                        </p:attrNameLst>
                                      </p:cBhvr>
                                      <p:by>
                                        <p:hsl h="10842353"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BF1D4708-F6FC-4D57-9E72-A5A9DC5DC5FA}"/>
              </a:ext>
            </a:extLst>
          </p:cNvPr>
          <p:cNvSpPr txBox="1"/>
          <p:nvPr/>
        </p:nvSpPr>
        <p:spPr>
          <a:xfrm>
            <a:off x="552451" y="1299510"/>
            <a:ext cx="11087100" cy="3416320"/>
          </a:xfrm>
          <a:prstGeom prst="rect">
            <a:avLst/>
          </a:prstGeom>
          <a:noFill/>
        </p:spPr>
        <p:txBody>
          <a:bodyPr wrap="square" rtlCol="0">
            <a:spAutoFit/>
          </a:bodyPr>
          <a:lstStyle/>
          <a:p>
            <a:pPr algn="ctr"/>
            <a:r>
              <a:rPr lang="vi-VN" sz="5400" dirty="0">
                <a:solidFill>
                  <a:srgbClr val="0070C0"/>
                </a:solidFill>
                <a:latin typeface="Times New Roman" panose="02020603050405020304" pitchFamily="18" charset="0"/>
                <a:cs typeface="Times New Roman" panose="02020603050405020304" pitchFamily="18" charset="0"/>
              </a:rPr>
              <a:t>PHẦN</a:t>
            </a:r>
            <a:r>
              <a:rPr lang="en-US" sz="5400" dirty="0">
                <a:solidFill>
                  <a:srgbClr val="0070C0"/>
                </a:solidFill>
                <a:latin typeface="Times New Roman" panose="02020603050405020304" pitchFamily="18" charset="0"/>
                <a:cs typeface="Times New Roman" panose="02020603050405020304" pitchFamily="18" charset="0"/>
              </a:rPr>
              <a:t> 3</a:t>
            </a:r>
            <a:br>
              <a:rPr lang="en-US" sz="5400" dirty="0">
                <a:solidFill>
                  <a:srgbClr val="FF0000"/>
                </a:solidFill>
                <a:latin typeface="Times New Roman" panose="02020603050405020304" pitchFamily="18" charset="0"/>
                <a:cs typeface="Times New Roman" panose="02020603050405020304" pitchFamily="18" charset="0"/>
              </a:rPr>
            </a:br>
            <a:r>
              <a:rPr lang="en-US" sz="5400" dirty="0">
                <a:solidFill>
                  <a:srgbClr val="FF0000"/>
                </a:solidFill>
                <a:latin typeface="Times New Roman" panose="02020603050405020304" pitchFamily="18" charset="0"/>
                <a:cs typeface="Times New Roman" panose="02020603050405020304" pitchFamily="18" charset="0"/>
              </a:rPr>
              <a:t>THỰC HÀNH XÂY DỰNG </a:t>
            </a:r>
          </a:p>
          <a:p>
            <a:pPr algn="ctr"/>
            <a:r>
              <a:rPr lang="en-US" sz="5400" dirty="0">
                <a:solidFill>
                  <a:srgbClr val="FF0000"/>
                </a:solidFill>
                <a:latin typeface="Times New Roman" panose="02020603050405020304" pitchFamily="18" charset="0"/>
                <a:cs typeface="Times New Roman" panose="02020603050405020304" pitchFamily="18" charset="0"/>
              </a:rPr>
              <a:t>ĐỀ KIỂM TRA VÀ HƯỚNG DẪN CHẤM</a:t>
            </a:r>
          </a:p>
        </p:txBody>
      </p:sp>
    </p:spTree>
    <p:extLst>
      <p:ext uri="{BB962C8B-B14F-4D97-AF65-F5344CB8AC3E}">
        <p14:creationId xmlns:p14="http://schemas.microsoft.com/office/powerpoint/2010/main" val="2260486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96A6300-B297-4A66-B196-80F4F9A3FA95}"/>
              </a:ext>
            </a:extLst>
          </p:cNvPr>
          <p:cNvSpPr txBox="1"/>
          <p:nvPr/>
        </p:nvSpPr>
        <p:spPr>
          <a:xfrm>
            <a:off x="171675" y="247427"/>
            <a:ext cx="1184461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rgbClr val="FF0000"/>
                </a:solidFill>
                <a:latin typeface="Times New Roman" pitchFamily="18" charset="0"/>
                <a:cs typeface="Times New Roman" pitchFamily="18" charset="0"/>
              </a:rPr>
              <a:t>NHIỆM VỤ</a:t>
            </a:r>
            <a:r>
              <a:rPr lang="vi-VN" sz="2400" b="1"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VẬN DỤNG KĨ THUẬT THIẾT KẾ CÂU HỎI </a:t>
            </a:r>
            <a:endParaRPr lang="vi-VN" sz="2400" b="1" dirty="0">
              <a:solidFill>
                <a:srgbClr val="FF0000"/>
              </a:solidFill>
              <a:latin typeface="Times New Roman" pitchFamily="18" charset="0"/>
              <a:cs typeface="Times New Roman" pitchFamily="18" charset="0"/>
            </a:endParaRPr>
          </a:p>
          <a:p>
            <a:pPr algn="ctr"/>
            <a:r>
              <a:rPr lang="en-US" sz="2400" b="1" dirty="0">
                <a:solidFill>
                  <a:srgbClr val="FF0000"/>
                </a:solidFill>
                <a:latin typeface="Times New Roman" pitchFamily="18" charset="0"/>
                <a:cs typeface="Times New Roman" pitchFamily="18" charset="0"/>
              </a:rPr>
              <a:t>XÂY DỰNG ĐỀ KIỂM TRA VÀ HƯỚNG DẪN CHẤM </a:t>
            </a:r>
          </a:p>
        </p:txBody>
      </p:sp>
      <p:sp>
        <p:nvSpPr>
          <p:cNvPr id="2" name="TextBox 1">
            <a:extLst>
              <a:ext uri="{FF2B5EF4-FFF2-40B4-BE49-F238E27FC236}">
                <a16:creationId xmlns:a16="http://schemas.microsoft.com/office/drawing/2014/main" id="{3962010E-339E-44E3-8050-674897714A4A}"/>
              </a:ext>
            </a:extLst>
          </p:cNvPr>
          <p:cNvSpPr txBox="1"/>
          <p:nvPr/>
        </p:nvSpPr>
        <p:spPr>
          <a:xfrm>
            <a:off x="301215" y="1448920"/>
            <a:ext cx="11715078" cy="4093428"/>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b="1" dirty="0">
                <a:solidFill>
                  <a:srgbClr val="FF0000"/>
                </a:solidFill>
                <a:latin typeface="Times New Roman" pitchFamily="18" charset="0"/>
                <a:cs typeface="Times New Roman" pitchFamily="18" charset="0"/>
              </a:rPr>
              <a:t>YÊU CẦU</a:t>
            </a:r>
            <a:r>
              <a:rPr lang="vi-VN" sz="3200"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Mỗi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nhóm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xây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dựng</a:t>
            </a:r>
            <a:r>
              <a:rPr lang="en-US" sz="3200" b="1" dirty="0">
                <a:solidFill>
                  <a:schemeClr val="tx1"/>
                </a:solidFill>
                <a:latin typeface="Times New Roman" pitchFamily="18" charset="0"/>
                <a:cs typeface="Times New Roman" pitchFamily="18" charset="0"/>
              </a:rPr>
              <a:t> 2 </a:t>
            </a:r>
            <a:r>
              <a:rPr lang="en-US" sz="3200" b="1" dirty="0" err="1">
                <a:solidFill>
                  <a:schemeClr val="tx1"/>
                </a:solidFill>
                <a:latin typeface="Times New Roman" pitchFamily="18" charset="0"/>
                <a:cs typeface="Times New Roman" pitchFamily="18" charset="0"/>
              </a:rPr>
              <a:t>đề</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kiểm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tra</a:t>
            </a:r>
            <a:r>
              <a:rPr lang="en-US" sz="3200" b="1" dirty="0">
                <a:solidFill>
                  <a:schemeClr val="tx1"/>
                </a:solidFill>
                <a:latin typeface="Times New Roman" pitchFamily="18" charset="0"/>
                <a:cs typeface="Times New Roman" pitchFamily="18" charset="0"/>
              </a:rPr>
              <a:t> </a:t>
            </a:r>
            <a:r>
              <a:rPr lang="vi-VN" sz="3600" b="1" dirty="0">
                <a:solidFill>
                  <a:schemeClr val="tx1"/>
                </a:solidFill>
                <a:latin typeface="Times New Roman" pitchFamily="18" charset="0"/>
                <a:cs typeface="Times New Roman" pitchFamily="18" charset="0"/>
              </a:rPr>
              <a:t>định kì, đưa lên padlet sửa. </a:t>
            </a:r>
            <a:endParaRPr lang="en-US" sz="3600" b="1"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CÁCH THỰC HIỆN</a:t>
            </a: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đáp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án</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2.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3.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endParaRPr lang="en-US" sz="3200"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THỜI GIAN</a:t>
            </a:r>
            <a:r>
              <a:rPr lang="en-US" sz="3200" dirty="0">
                <a:solidFill>
                  <a:schemeClr val="tx1"/>
                </a:solidFill>
                <a:latin typeface="Times New Roman" pitchFamily="18" charset="0"/>
                <a:cs typeface="Times New Roman" pitchFamily="18" charset="0"/>
              </a:rPr>
              <a:t>: </a:t>
            </a:r>
            <a:r>
              <a:rPr lang="en-US" sz="3200" b="1" dirty="0">
                <a:solidFill>
                  <a:srgbClr val="0070C0"/>
                </a:solidFill>
                <a:latin typeface="Times New Roman" pitchFamily="18" charset="0"/>
                <a:cs typeface="Times New Roman" pitchFamily="18" charset="0"/>
              </a:rPr>
              <a:t>120 </a:t>
            </a:r>
            <a:r>
              <a:rPr lang="en-US" sz="3200" b="1" dirty="0" err="1">
                <a:solidFill>
                  <a:srgbClr val="0070C0"/>
                </a:solidFill>
                <a:latin typeface="Times New Roman" pitchFamily="18" charset="0"/>
                <a:cs typeface="Times New Roman" pitchFamily="18" charset="0"/>
              </a:rPr>
              <a:t>phút</a:t>
            </a:r>
            <a:endParaRPr lang="en-US"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401256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7AD67B-D12D-4DB6-88AC-4C68E8380EC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CF32E63D-7C1E-4772-A553-FDB8871D3814}"/>
              </a:ext>
            </a:extLst>
          </p:cNvPr>
          <p:cNvSpPr>
            <a:spLocks noGrp="1"/>
          </p:cNvSpPr>
          <p:nvPr>
            <p:ph type="ftr" sz="quarter" idx="11"/>
          </p:nvPr>
        </p:nvSpPr>
        <p:spPr/>
        <p:txBody>
          <a:bodyPr/>
          <a:lstStyle/>
          <a:p>
            <a:r>
              <a:rPr lang="en-US"/>
              <a:t>Contoso business plan</a:t>
            </a:r>
            <a:endParaRPr lang="en-US" dirty="0"/>
          </a:p>
        </p:txBody>
      </p:sp>
      <p:sp>
        <p:nvSpPr>
          <p:cNvPr id="5" name="Slide Number Placeholder 4">
            <a:extLst>
              <a:ext uri="{FF2B5EF4-FFF2-40B4-BE49-F238E27FC236}">
                <a16:creationId xmlns:a16="http://schemas.microsoft.com/office/drawing/2014/main" id="{B5BAFE0D-EF28-4DA6-B4FD-E1662F1BA0DA}"/>
              </a:ext>
            </a:extLst>
          </p:cNvPr>
          <p:cNvSpPr>
            <a:spLocks noGrp="1"/>
          </p:cNvSpPr>
          <p:nvPr>
            <p:ph type="sldNum" sz="quarter" idx="12"/>
          </p:nvPr>
        </p:nvSpPr>
        <p:spPr/>
        <p:txBody>
          <a:bodyPr/>
          <a:lstStyle/>
          <a:p>
            <a:fld id="{B5CEABB6-07DC-46E8-9B57-56EC44A396E5}" type="slidenum">
              <a:rPr lang="en-US" smtClean="0"/>
              <a:t>48</a:t>
            </a:fld>
            <a:endParaRPr lang="en-US" dirty="0"/>
          </a:p>
        </p:txBody>
      </p:sp>
      <p:pic>
        <p:nvPicPr>
          <p:cNvPr id="7" name="Picture 6">
            <a:extLst>
              <a:ext uri="{FF2B5EF4-FFF2-40B4-BE49-F238E27FC236}">
                <a16:creationId xmlns:a16="http://schemas.microsoft.com/office/drawing/2014/main" id="{535DA091-8B1F-4EC5-AF00-2A32C5636BCB}"/>
              </a:ext>
            </a:extLst>
          </p:cNvPr>
          <p:cNvPicPr>
            <a:picLocks noChangeAspect="1"/>
          </p:cNvPicPr>
          <p:nvPr/>
        </p:nvPicPr>
        <p:blipFill rotWithShape="1">
          <a:blip r:embed="rId2"/>
          <a:srcRect l="43753"/>
          <a:stretch/>
        </p:blipFill>
        <p:spPr>
          <a:xfrm>
            <a:off x="3083442" y="1095153"/>
            <a:ext cx="8718698" cy="5488209"/>
          </a:xfrm>
          <a:prstGeom prst="rect">
            <a:avLst/>
          </a:prstGeom>
        </p:spPr>
      </p:pic>
      <p:sp>
        <p:nvSpPr>
          <p:cNvPr id="8" name="Rectangle 7">
            <a:extLst>
              <a:ext uri="{FF2B5EF4-FFF2-40B4-BE49-F238E27FC236}">
                <a16:creationId xmlns:a16="http://schemas.microsoft.com/office/drawing/2014/main" id="{1DE3744E-8331-43C2-A096-37B577A1F6AD}"/>
              </a:ext>
            </a:extLst>
          </p:cNvPr>
          <p:cNvSpPr/>
          <p:nvPr/>
        </p:nvSpPr>
        <p:spPr>
          <a:xfrm>
            <a:off x="523972" y="525389"/>
            <a:ext cx="2446694" cy="1754326"/>
          </a:xfrm>
          <a:prstGeom prst="rect">
            <a:avLst/>
          </a:prstGeom>
          <a:solidFill>
            <a:srgbClr val="FFFF00"/>
          </a:solidFill>
        </p:spPr>
        <p:txBody>
          <a:bodyPr wrap="square">
            <a:spAutoFit/>
          </a:bodyPr>
          <a:lstStyle/>
          <a:p>
            <a:pPr algn="ct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nhóm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cáo</a:t>
            </a:r>
            <a:endParaRPr lang="en-US" sz="3600" b="1" dirty="0">
              <a:solidFill>
                <a:prstClr val="black"/>
              </a:solidFill>
              <a:latin typeface="Times New Roman" pitchFamily="18" charset="0"/>
              <a:cs typeface="Times New Roman" pitchFamily="18" charset="0"/>
            </a:endParaRPr>
          </a:p>
          <a:p>
            <a:pPr algn="ct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FB15A5B-A8AA-4BE1-AAAE-6D783B62B508}"/>
              </a:ext>
            </a:extLst>
          </p:cNvPr>
          <p:cNvSpPr txBox="1"/>
          <p:nvPr/>
        </p:nvSpPr>
        <p:spPr>
          <a:xfrm>
            <a:off x="3265152" y="419984"/>
            <a:ext cx="7644810" cy="523220"/>
          </a:xfrm>
          <a:prstGeom prst="rect">
            <a:avLst/>
          </a:prstGeom>
          <a:noFill/>
        </p:spPr>
        <p:txBody>
          <a:bodyPr wrap="square" rtlCol="0">
            <a:spAutoFit/>
          </a:bodyPr>
          <a:lstStyle/>
          <a:p>
            <a:pPr algn="ctr"/>
            <a:r>
              <a:rPr lang="en-US" sz="2800" b="1" dirty="0">
                <a:solidFill>
                  <a:srgbClr val="FF6600"/>
                </a:solidFill>
              </a:rPr>
              <a:t>VÒNG QUAY MAY MẮN</a:t>
            </a:r>
            <a:endParaRPr lang="en-US" sz="3200" b="1" dirty="0">
              <a:solidFill>
                <a:srgbClr val="FF6600"/>
              </a:solidFill>
            </a:endParaRPr>
          </a:p>
        </p:txBody>
      </p:sp>
      <p:sp>
        <p:nvSpPr>
          <p:cNvPr id="10" name="TextBox 9">
            <a:extLst>
              <a:ext uri="{FF2B5EF4-FFF2-40B4-BE49-F238E27FC236}">
                <a16:creationId xmlns:a16="http://schemas.microsoft.com/office/drawing/2014/main" id="{A4FF27A5-3746-4351-A98A-D82C1F907F5C}"/>
              </a:ext>
            </a:extLst>
          </p:cNvPr>
          <p:cNvSpPr txBox="1"/>
          <p:nvPr/>
        </p:nvSpPr>
        <p:spPr>
          <a:xfrm>
            <a:off x="523971" y="2690336"/>
            <a:ext cx="2229861" cy="738664"/>
          </a:xfrm>
          <a:prstGeom prst="rect">
            <a:avLst/>
          </a:prstGeom>
          <a:noFill/>
        </p:spPr>
        <p:txBody>
          <a:bodyPr wrap="square">
            <a:spAutoFit/>
          </a:bodyPr>
          <a:lstStyle/>
          <a:p>
            <a:r>
              <a:rPr lang="en-US" sz="1400" dirty="0"/>
              <a:t>https://www.classtools.net/random-name-picker/63_RAeHhE</a:t>
            </a:r>
          </a:p>
        </p:txBody>
      </p:sp>
    </p:spTree>
    <p:extLst>
      <p:ext uri="{BB962C8B-B14F-4D97-AF65-F5344CB8AC3E}">
        <p14:creationId xmlns:p14="http://schemas.microsoft.com/office/powerpoint/2010/main" val="38552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10842353" s="0" l="0"/>
                                      </p:by>
                                    </p:animClr>
                                    <p:animClr clrSpc="hsl" dir="cw">
                                      <p:cBhvr>
                                        <p:cTn id="7" dur="500" fill="hold"/>
                                        <p:tgtEl>
                                          <p:spTgt spid="9"/>
                                        </p:tgtEl>
                                        <p:attrNameLst>
                                          <p:attrName>fillcolor</p:attrName>
                                        </p:attrNameLst>
                                      </p:cBhvr>
                                      <p:by>
                                        <p:hsl h="10842353" s="0" l="0"/>
                                      </p:by>
                                    </p:animClr>
                                    <p:animClr clrSpc="hsl" dir="cw">
                                      <p:cBhvr>
                                        <p:cTn id="8" dur="500" fill="hold"/>
                                        <p:tgtEl>
                                          <p:spTgt spid="9"/>
                                        </p:tgtEl>
                                        <p:attrNameLst>
                                          <p:attrName>stroke.color</p:attrName>
                                        </p:attrNameLst>
                                      </p:cBhvr>
                                      <p:by>
                                        <p:hsl h="10842353"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ách viết content cảm ơn khiến người đọc cảm động">
            <a:extLst>
              <a:ext uri="{FF2B5EF4-FFF2-40B4-BE49-F238E27FC236}">
                <a16:creationId xmlns:a16="http://schemas.microsoft.com/office/drawing/2014/main" id="{C41557A4-EA7C-4B4B-A2A4-02CC355C7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3" r="7793" b="-3"/>
          <a:stretch/>
        </p:blipFill>
        <p:spPr bwMode="auto">
          <a:xfrm>
            <a:off x="2216993" y="2104844"/>
            <a:ext cx="7919049" cy="366622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68863A97-A73A-4927-A883-9002F499C562}"/>
              </a:ext>
            </a:extLst>
          </p:cNvPr>
          <p:cNvSpPr>
            <a:spLocks noGrp="1"/>
          </p:cNvSpPr>
          <p:nvPr>
            <p:ph type="dt" sz="half" idx="10"/>
          </p:nvPr>
        </p:nvSpPr>
        <p:spPr/>
        <p:txBody>
          <a:bodyPr anchor="ctr">
            <a:normAutofit/>
          </a:bodyPr>
          <a:lstStyle/>
          <a:p>
            <a:pPr>
              <a:spcAft>
                <a:spcPts val="600"/>
              </a:spcAft>
            </a:pPr>
            <a:r>
              <a:rPr lang="en-US" dirty="0"/>
              <a:t>20XX</a:t>
            </a:r>
            <a:endParaRPr lang="en-US"/>
          </a:p>
        </p:txBody>
      </p:sp>
      <p:sp>
        <p:nvSpPr>
          <p:cNvPr id="3" name="Footer Placeholder 2">
            <a:extLst>
              <a:ext uri="{FF2B5EF4-FFF2-40B4-BE49-F238E27FC236}">
                <a16:creationId xmlns:a16="http://schemas.microsoft.com/office/drawing/2014/main" id="{B6A8DBFE-0476-41B3-9106-C29360C706E9}"/>
              </a:ext>
            </a:extLst>
          </p:cNvPr>
          <p:cNvSpPr>
            <a:spLocks noGrp="1"/>
          </p:cNvSpPr>
          <p:nvPr>
            <p:ph type="ftr" sz="quarter" idx="11"/>
          </p:nvPr>
        </p:nvSpPr>
        <p:spPr/>
        <p:txBody>
          <a:bodyPr anchor="ctr">
            <a:normAutofit/>
          </a:bodyPr>
          <a:lstStyle/>
          <a:p>
            <a:pPr>
              <a:spcAft>
                <a:spcPts val="600"/>
              </a:spcAft>
            </a:pPr>
            <a:r>
              <a:rPr lang="en-US" dirty="0"/>
              <a:t>Contoso business plan</a:t>
            </a:r>
            <a:endParaRPr lang="en-US"/>
          </a:p>
        </p:txBody>
      </p:sp>
      <p:sp>
        <p:nvSpPr>
          <p:cNvPr id="52" name="Slide Number Placeholder 6">
            <a:extLst>
              <a:ext uri="{FF2B5EF4-FFF2-40B4-BE49-F238E27FC236}">
                <a16:creationId xmlns:a16="http://schemas.microsoft.com/office/drawing/2014/main" id="{5E0DCE7F-FDBB-505A-9649-5EF7C397986E}"/>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49</a:t>
            </a:fld>
            <a:endParaRPr lang="en-US"/>
          </a:p>
        </p:txBody>
      </p:sp>
    </p:spTree>
    <p:extLst>
      <p:ext uri="{BB962C8B-B14F-4D97-AF65-F5344CB8AC3E}">
        <p14:creationId xmlns:p14="http://schemas.microsoft.com/office/powerpoint/2010/main" val="415169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0943E0D-5730-4F04-B9AB-1B732B1AC257}"/>
              </a:ext>
            </a:extLst>
          </p:cNvPr>
          <p:cNvSpPr txBox="1"/>
          <p:nvPr/>
        </p:nvSpPr>
        <p:spPr>
          <a:xfrm>
            <a:off x="1979528" y="1503075"/>
            <a:ext cx="8673811" cy="2928622"/>
          </a:xfrm>
          <a:prstGeom prst="rect">
            <a:avLst/>
          </a:prstGeom>
          <a:noFill/>
        </p:spPr>
        <p:txBody>
          <a:bodyPr wrap="square">
            <a:spAutoFit/>
          </a:bodyPr>
          <a:lstStyle/>
          <a:p>
            <a:pPr algn="ctr">
              <a:lnSpc>
                <a:spcPct val="130000"/>
              </a:lnSpc>
              <a:spcBef>
                <a:spcPts val="200"/>
              </a:spcBef>
              <a:spcAft>
                <a:spcPts val="200"/>
              </a:spcAft>
            </a:pPr>
            <a:r>
              <a:rPr lang="en-US" sz="4800" kern="0" dirty="0">
                <a:solidFill>
                  <a:srgbClr val="002060"/>
                </a:solidFill>
                <a:effectLst/>
                <a:latin typeface="Times New Roman" panose="02020603050405020304" pitchFamily="18" charset="0"/>
                <a:cs typeface="Times New Roman" panose="02020603050405020304" pitchFamily="18" charset="0"/>
              </a:rPr>
              <a:t>PHẦN I</a:t>
            </a:r>
            <a:br>
              <a:rPr lang="en-US" sz="4000" kern="0" dirty="0">
                <a:solidFill>
                  <a:srgbClr val="C00000"/>
                </a:solidFill>
                <a:effectLst/>
                <a:latin typeface="Arial" panose="020B0604020202020204" pitchFamily="34" charset="0"/>
                <a:cs typeface="Arial" panose="020B0604020202020204" pitchFamily="34" charset="0"/>
              </a:rPr>
            </a:br>
            <a:r>
              <a:rPr lang="en-US" sz="4800" kern="0" dirty="0">
                <a:solidFill>
                  <a:srgbClr val="C00000"/>
                </a:solidFill>
                <a:effectLst/>
                <a:latin typeface="Times New Roman" panose="02020603050405020304" pitchFamily="18" charset="0"/>
                <a:cs typeface="Times New Roman" panose="02020603050405020304" pitchFamily="18" charset="0"/>
              </a:rPr>
              <a:t>NHỮNG VẤN ĐỀ CHUNG VỀ </a:t>
            </a:r>
          </a:p>
          <a:p>
            <a:pPr algn="ctr">
              <a:lnSpc>
                <a:spcPct val="130000"/>
              </a:lnSpc>
              <a:spcBef>
                <a:spcPts val="200"/>
              </a:spcBef>
              <a:spcAft>
                <a:spcPts val="200"/>
              </a:spcAft>
            </a:pPr>
            <a:r>
              <a:rPr lang="en-US" sz="4800" kern="0" dirty="0">
                <a:solidFill>
                  <a:srgbClr val="C00000"/>
                </a:solidFill>
                <a:effectLst/>
                <a:latin typeface="Times New Roman" panose="02020603050405020304" pitchFamily="18" charset="0"/>
                <a:cs typeface="Times New Roman" panose="02020603050405020304" pitchFamily="18" charset="0"/>
              </a:rPr>
              <a:t>KIỂM TRA ĐÁNH GIÁ</a:t>
            </a:r>
          </a:p>
        </p:txBody>
      </p:sp>
    </p:spTree>
    <p:extLst>
      <p:ext uri="{BB962C8B-B14F-4D97-AF65-F5344CB8AC3E}">
        <p14:creationId xmlns:p14="http://schemas.microsoft.com/office/powerpoint/2010/main" val="231012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F7B99B-293E-451D-BFE3-77E32EB4DCA5}"/>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847B612-62F5-4018-A919-A4CF15E90FB5}"/>
              </a:ext>
            </a:extLst>
          </p:cNvPr>
          <p:cNvSpPr>
            <a:spLocks noGrp="1"/>
          </p:cNvSpPr>
          <p:nvPr>
            <p:ph type="ftr" sz="quarter" idx="11"/>
          </p:nvPr>
        </p:nvSpPr>
        <p:spPr/>
        <p:txBody>
          <a:bodyPr/>
          <a:lstStyle/>
          <a:p>
            <a:r>
              <a:rPr lang="en-US"/>
              <a:t>Contoso business plan</a:t>
            </a:r>
            <a:endParaRPr lang="en-US" dirty="0"/>
          </a:p>
        </p:txBody>
      </p:sp>
      <p:sp>
        <p:nvSpPr>
          <p:cNvPr id="6" name="Slide Number Placeholder 5">
            <a:extLst>
              <a:ext uri="{FF2B5EF4-FFF2-40B4-BE49-F238E27FC236}">
                <a16:creationId xmlns:a16="http://schemas.microsoft.com/office/drawing/2014/main" id="{370BD964-B2C7-4733-B922-6F35807F7416}"/>
              </a:ext>
            </a:extLst>
          </p:cNvPr>
          <p:cNvSpPr>
            <a:spLocks noGrp="1"/>
          </p:cNvSpPr>
          <p:nvPr>
            <p:ph type="sldNum" sz="quarter" idx="12"/>
          </p:nvPr>
        </p:nvSpPr>
        <p:spPr/>
        <p:txBody>
          <a:bodyPr/>
          <a:lstStyle/>
          <a:p>
            <a:fld id="{B5CEABB6-07DC-46E8-9B57-56EC44A396E5}" type="slidenum">
              <a:rPr lang="en-US" smtClean="0"/>
              <a:t>6</a:t>
            </a:fld>
            <a:endParaRPr lang="en-US" dirty="0"/>
          </a:p>
        </p:txBody>
      </p:sp>
      <p:pic>
        <p:nvPicPr>
          <p:cNvPr id="8" name="Picture 7">
            <a:extLst>
              <a:ext uri="{FF2B5EF4-FFF2-40B4-BE49-F238E27FC236}">
                <a16:creationId xmlns:a16="http://schemas.microsoft.com/office/drawing/2014/main" id="{59EDB48F-5BF4-462D-ACDC-D18806714F11}"/>
              </a:ext>
            </a:extLst>
          </p:cNvPr>
          <p:cNvPicPr>
            <a:picLocks noChangeAspect="1"/>
          </p:cNvPicPr>
          <p:nvPr/>
        </p:nvPicPr>
        <p:blipFill>
          <a:blip r:embed="rId2"/>
          <a:stretch>
            <a:fillRect/>
          </a:stretch>
        </p:blipFill>
        <p:spPr>
          <a:xfrm>
            <a:off x="494398" y="317364"/>
            <a:ext cx="10944462" cy="6404111"/>
          </a:xfrm>
          <a:prstGeom prst="rect">
            <a:avLst/>
          </a:prstGeom>
        </p:spPr>
      </p:pic>
    </p:spTree>
    <p:extLst>
      <p:ext uri="{BB962C8B-B14F-4D97-AF65-F5344CB8AC3E}">
        <p14:creationId xmlns:p14="http://schemas.microsoft.com/office/powerpoint/2010/main" val="240536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E59112F-0374-4326-B469-5901B58565E2}"/>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46E907C-6524-40C4-A6D6-F7AD91EC6A3C}"/>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a16="http://schemas.microsoft.com/office/drawing/2014/main" id="{3CCFBED2-3047-4C0D-ADED-26E9A966D881}"/>
              </a:ext>
            </a:extLst>
          </p:cNvPr>
          <p:cNvSpPr>
            <a:spLocks noGrp="1"/>
          </p:cNvSpPr>
          <p:nvPr>
            <p:ph type="sldNum" sz="quarter" idx="12"/>
          </p:nvPr>
        </p:nvSpPr>
        <p:spPr/>
        <p:txBody>
          <a:bodyPr/>
          <a:lstStyle/>
          <a:p>
            <a:fld id="{B5CEABB6-07DC-46E8-9B57-56EC44A396E5}" type="slidenum">
              <a:rPr lang="en-US" smtClean="0"/>
              <a:t>7</a:t>
            </a:fld>
            <a:endParaRPr lang="en-US" dirty="0"/>
          </a:p>
        </p:txBody>
      </p:sp>
      <p:sp>
        <p:nvSpPr>
          <p:cNvPr id="11" name="TextBox 10">
            <a:extLst>
              <a:ext uri="{FF2B5EF4-FFF2-40B4-BE49-F238E27FC236}">
                <a16:creationId xmlns:a16="http://schemas.microsoft.com/office/drawing/2014/main" id="{E8FEF4F0-C5E0-41B2-890B-989704D88D7C}"/>
              </a:ext>
            </a:extLst>
          </p:cNvPr>
          <p:cNvSpPr txBox="1"/>
          <p:nvPr/>
        </p:nvSpPr>
        <p:spPr>
          <a:xfrm>
            <a:off x="1150620" y="2687340"/>
            <a:ext cx="9890760" cy="923330"/>
          </a:xfrm>
          <a:prstGeom prst="rect">
            <a:avLst/>
          </a:prstGeom>
          <a:noFill/>
        </p:spPr>
        <p:txBody>
          <a:bodyPr wrap="square" rtlCol="0">
            <a:spAutoFit/>
          </a:bodyPr>
          <a:lstStyle/>
          <a:p>
            <a:pPr algn="ctr"/>
            <a:r>
              <a:rPr lang="en-US" sz="5400" dirty="0">
                <a:solidFill>
                  <a:schemeClr val="accent5">
                    <a:lumMod val="50000"/>
                  </a:schemeClr>
                </a:solidFill>
                <a:latin typeface="Times New Roman" panose="02020603050405020304" pitchFamily="18" charset="0"/>
                <a:cs typeface="Times New Roman" panose="02020603050405020304" pitchFamily="18" charset="0"/>
              </a:rPr>
              <a:t>MA TRẬN ĐỀ KIỂM TRA</a:t>
            </a:r>
          </a:p>
        </p:txBody>
      </p:sp>
    </p:spTree>
    <p:extLst>
      <p:ext uri="{BB962C8B-B14F-4D97-AF65-F5344CB8AC3E}">
        <p14:creationId xmlns:p14="http://schemas.microsoft.com/office/powerpoint/2010/main" val="2894025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2FD57F-DC41-4C8C-A87D-9D2EF33A77AC}"/>
              </a:ext>
            </a:extLst>
          </p:cNvPr>
          <p:cNvSpPr/>
          <p:nvPr/>
        </p:nvSpPr>
        <p:spPr>
          <a:xfrm>
            <a:off x="730862" y="205788"/>
            <a:ext cx="10730275"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Arial" panose="020B0604020202020204" pitchFamily="34" charset="0"/>
                <a:cs typeface="Arial" panose="020B0604020202020204" pitchFamily="34" charset="0"/>
              </a:rPr>
              <a:t>MA TRẬN ĐỀ KIỂM TRA </a:t>
            </a:r>
          </a:p>
        </p:txBody>
      </p:sp>
      <p:sp>
        <p:nvSpPr>
          <p:cNvPr id="49" name="Inhaltsplatzhalter 4">
            <a:extLst>
              <a:ext uri="{FF2B5EF4-FFF2-40B4-BE49-F238E27FC236}">
                <a16:creationId xmlns:a16="http://schemas.microsoft.com/office/drawing/2014/main" id="{C2433DBA-0296-4F91-BAAA-EF701CF64755}"/>
              </a:ext>
            </a:extLst>
          </p:cNvPr>
          <p:cNvSpPr txBox="1">
            <a:spLocks/>
          </p:cNvSpPr>
          <p:nvPr/>
        </p:nvSpPr>
        <p:spPr>
          <a:xfrm>
            <a:off x="763519" y="1088060"/>
            <a:ext cx="10730275" cy="481670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3200" b="1" dirty="0" err="1">
                <a:solidFill>
                  <a:srgbClr val="006699"/>
                </a:solidFill>
                <a:latin typeface="Times New Roman" panose="02020603050405020304" pitchFamily="18" charset="0"/>
                <a:cs typeface="Times New Roman" panose="02020603050405020304" pitchFamily="18" charset="0"/>
              </a:rPr>
              <a:t>Khái</a:t>
            </a:r>
            <a:r>
              <a:rPr lang="en-US" sz="3200" b="1" dirty="0">
                <a:solidFill>
                  <a:srgbClr val="006699"/>
                </a:solidFill>
                <a:latin typeface="Times New Roman" panose="02020603050405020304" pitchFamily="18" charset="0"/>
                <a:cs typeface="Times New Roman" panose="02020603050405020304" pitchFamily="18" charset="0"/>
              </a:rPr>
              <a:t> </a:t>
            </a:r>
            <a:r>
              <a:rPr lang="en-US" sz="3200" b="1" dirty="0" err="1">
                <a:solidFill>
                  <a:srgbClr val="006699"/>
                </a:solidFill>
                <a:latin typeface="Times New Roman" panose="02020603050405020304" pitchFamily="18" charset="0"/>
                <a:cs typeface="Times New Roman" panose="02020603050405020304" pitchFamily="18" charset="0"/>
              </a:rPr>
              <a:t>niệm</a:t>
            </a:r>
            <a:r>
              <a:rPr lang="en-US" sz="3200" b="1" dirty="0">
                <a:solidFill>
                  <a:srgbClr val="006699"/>
                </a:solidFill>
                <a:latin typeface="Times New Roman" panose="02020603050405020304" pitchFamily="18" charset="0"/>
                <a:cs typeface="Times New Roman" panose="02020603050405020304" pitchFamily="18" charset="0"/>
              </a:rPr>
              <a:t> ma </a:t>
            </a:r>
            <a:r>
              <a:rPr lang="en-US" sz="3200" b="1" dirty="0" err="1">
                <a:solidFill>
                  <a:srgbClr val="006699"/>
                </a:solidFill>
                <a:latin typeface="Times New Roman" panose="02020603050405020304" pitchFamily="18" charset="0"/>
                <a:cs typeface="Times New Roman" panose="02020603050405020304" pitchFamily="18" charset="0"/>
              </a:rPr>
              <a:t>trận</a:t>
            </a:r>
            <a:r>
              <a:rPr lang="en-US" sz="3200" b="1" dirty="0">
                <a:solidFill>
                  <a:srgbClr val="006699"/>
                </a:solidFill>
                <a:latin typeface="Times New Roman" panose="02020603050405020304" pitchFamily="18" charset="0"/>
                <a:cs typeface="Times New Roman" panose="02020603050405020304" pitchFamily="18" charset="0"/>
              </a:rPr>
              <a:t> </a:t>
            </a:r>
            <a:r>
              <a:rPr lang="en-US" sz="3200" b="1" dirty="0" err="1">
                <a:solidFill>
                  <a:srgbClr val="006699"/>
                </a:solidFill>
                <a:latin typeface="Times New Roman" panose="02020603050405020304" pitchFamily="18" charset="0"/>
                <a:cs typeface="Times New Roman" panose="02020603050405020304" pitchFamily="18" charset="0"/>
              </a:rPr>
              <a:t>đề</a:t>
            </a:r>
            <a:r>
              <a:rPr lang="en-US" sz="3200" b="1" dirty="0">
                <a:solidFill>
                  <a:srgbClr val="006699"/>
                </a:solidFill>
                <a:latin typeface="Times New Roman" panose="02020603050405020304" pitchFamily="18" charset="0"/>
                <a:cs typeface="Times New Roman" panose="02020603050405020304" pitchFamily="18" charset="0"/>
              </a:rPr>
              <a:t> (MTĐ) </a:t>
            </a:r>
            <a:r>
              <a:rPr lang="en-US" sz="3200" b="1" dirty="0" err="1">
                <a:solidFill>
                  <a:srgbClr val="006699"/>
                </a:solidFill>
                <a:latin typeface="Times New Roman" panose="02020603050405020304" pitchFamily="18" charset="0"/>
                <a:cs typeface="Times New Roman" panose="02020603050405020304" pitchFamily="18" charset="0"/>
              </a:rPr>
              <a:t>kiểm</a:t>
            </a:r>
            <a:r>
              <a:rPr lang="en-US" sz="3200" b="1" dirty="0">
                <a:solidFill>
                  <a:srgbClr val="006699"/>
                </a:solidFill>
                <a:latin typeface="Times New Roman" panose="02020603050405020304" pitchFamily="18" charset="0"/>
                <a:cs typeface="Times New Roman" panose="02020603050405020304" pitchFamily="18" charset="0"/>
              </a:rPr>
              <a:t> </a:t>
            </a:r>
            <a:r>
              <a:rPr lang="en-US" sz="3200" b="1" dirty="0" err="1">
                <a:solidFill>
                  <a:srgbClr val="006699"/>
                </a:solidFill>
                <a:latin typeface="Times New Roman" panose="02020603050405020304" pitchFamily="18" charset="0"/>
                <a:cs typeface="Times New Roman" panose="02020603050405020304" pitchFamily="18" charset="0"/>
              </a:rPr>
              <a:t>tra</a:t>
            </a:r>
            <a:endParaRPr lang="en-US" sz="3200" b="1" dirty="0">
              <a:solidFill>
                <a:srgbClr val="006699"/>
              </a:solidFill>
              <a:latin typeface="Times New Roman" panose="02020603050405020304" pitchFamily="18" charset="0"/>
              <a:cs typeface="Times New Roman" panose="02020603050405020304" pitchFamily="18" charset="0"/>
            </a:endParaRPr>
          </a:p>
          <a:p>
            <a:pPr marL="0" indent="0" algn="just">
              <a:lnSpc>
                <a:spcPct val="100000"/>
              </a:lnSpc>
              <a:spcAft>
                <a:spcPts val="1200"/>
              </a:spcAft>
              <a:buNone/>
            </a:pPr>
            <a:r>
              <a:rPr lang="en-US" sz="3200" b="1" dirty="0">
                <a:solidFill>
                  <a:srgbClr val="006699"/>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MTĐ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chứa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đựng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thông</a:t>
            </a:r>
            <a:r>
              <a:rPr lang="en-US" sz="3200" dirty="0">
                <a:solidFill>
                  <a:srgbClr val="002060"/>
                </a:solidFill>
                <a:latin typeface="Times New Roman" panose="02020603050405020304" pitchFamily="18" charset="0"/>
                <a:cs typeface="Times New Roman" panose="02020603050405020304" pitchFamily="18" charset="0"/>
              </a:rPr>
              <a:t> tin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cấu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trúc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như</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lĩnh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vực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cs typeface="Times New Roman" panose="02020603050405020304" pitchFamily="18" charset="0"/>
              </a:rPr>
              <a:t>…</a:t>
            </a:r>
          </a:p>
          <a:p>
            <a:pPr marL="0" lvl="1" indent="0" algn="just">
              <a:lnSpc>
                <a:spcPct val="100000"/>
              </a:lnSpc>
              <a:spcBef>
                <a:spcPts val="200"/>
              </a:spcBef>
              <a:spcAft>
                <a:spcPts val="200"/>
              </a:spcAft>
              <a:buFont typeface="Wingdings" panose="05000000000000000000" pitchFamily="2" charset="2"/>
              <a:buChar char="§"/>
              <a:tabLst>
                <a:tab pos="914400" algn="l"/>
              </a:tabLst>
            </a:pPr>
            <a:r>
              <a:rPr lang="en-US" sz="3200" dirty="0">
                <a:solidFill>
                  <a:srgbClr val="002060"/>
                </a:solidFill>
                <a:latin typeface="Times New Roman" panose="02020603050405020304" pitchFamily="18" charset="0"/>
                <a:cs typeface="Times New Roman" panose="02020603050405020304" pitchFamily="18" charset="0"/>
              </a:rPr>
              <a:t> MTĐ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phép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ra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đương</a:t>
            </a:r>
            <a:r>
              <a:rPr lang="en-US" sz="3200" dirty="0">
                <a:solidFill>
                  <a:srgbClr val="002060"/>
                </a:solidFill>
                <a:latin typeface="Times New Roman" panose="02020603050405020304" pitchFamily="18" charset="0"/>
                <a:cs typeface="Times New Roman" panose="02020603050405020304" pitchFamily="18" charset="0"/>
              </a:rPr>
              <a:t>. </a:t>
            </a:r>
          </a:p>
          <a:p>
            <a:pPr marL="0" lvl="1" indent="0" algn="just">
              <a:lnSpc>
                <a:spcPct val="100000"/>
              </a:lnSpc>
              <a:spcBef>
                <a:spcPts val="200"/>
              </a:spcBef>
              <a:spcAft>
                <a:spcPts val="200"/>
              </a:spcAft>
              <a:buFont typeface="Wingdings" panose="05000000000000000000" pitchFamily="2" charset="2"/>
              <a:buChar char="§"/>
              <a:tabLst>
                <a:tab pos="914400" algn="l"/>
              </a:tabLst>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Ma </a:t>
            </a:r>
            <a:r>
              <a:rPr lang="en-US" sz="3200" dirty="0" err="1">
                <a:solidFill>
                  <a:srgbClr val="002060"/>
                </a:solidFill>
                <a:latin typeface="Times New Roman" panose="02020603050405020304" pitchFamily="18" charset="0"/>
                <a:cs typeface="Times New Roman" panose="02020603050405020304" pitchFamily="18" charset="0"/>
              </a:rPr>
              <a:t>trận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a:t>
            </a:r>
            <a:r>
              <a:rPr lang="en-US" sz="3200" dirty="0">
                <a:solidFill>
                  <a:srgbClr val="002060"/>
                </a:solidFill>
                <a:latin typeface="Times New Roman" panose="02020603050405020304" pitchFamily="18" charset="0"/>
                <a:cs typeface="Times New Roman" panose="02020603050405020304" pitchFamily="18" charset="0"/>
              </a:rPr>
              <a:t> chi </a:t>
            </a:r>
            <a:r>
              <a:rPr lang="en-US" sz="3200" dirty="0" err="1">
                <a:solidFill>
                  <a:srgbClr val="002060"/>
                </a:solidFill>
                <a:latin typeface="Times New Roman" panose="02020603050405020304" pitchFamily="18" charset="0"/>
                <a:cs typeface="Times New Roman" panose="02020603050405020304" pitchFamily="18" charset="0"/>
              </a:rPr>
              <a:t>tiết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đích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dụng</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1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4EA738B-E5D9-43E0-9105-4B85778D3646}"/>
              </a:ext>
            </a:extLst>
          </p:cNvPr>
          <p:cNvSpPr/>
          <p:nvPr/>
        </p:nvSpPr>
        <p:spPr>
          <a:xfrm>
            <a:off x="411126" y="166739"/>
            <a:ext cx="11316586"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MA TRẬN ĐỀ KIỂM TRA </a:t>
            </a:r>
          </a:p>
        </p:txBody>
      </p:sp>
      <p:pic>
        <p:nvPicPr>
          <p:cNvPr id="5" name="Picture 4">
            <a:extLst>
              <a:ext uri="{FF2B5EF4-FFF2-40B4-BE49-F238E27FC236}">
                <a16:creationId xmlns:a16="http://schemas.microsoft.com/office/drawing/2014/main" id="{1AC62D78-AE86-4BAC-9317-DC4C0F83AAF7}"/>
              </a:ext>
            </a:extLst>
          </p:cNvPr>
          <p:cNvPicPr>
            <a:picLocks noChangeAspect="1"/>
          </p:cNvPicPr>
          <p:nvPr/>
        </p:nvPicPr>
        <p:blipFill>
          <a:blip r:embed="rId2"/>
          <a:stretch>
            <a:fillRect/>
          </a:stretch>
        </p:blipFill>
        <p:spPr>
          <a:xfrm>
            <a:off x="588336" y="1041992"/>
            <a:ext cx="11139376" cy="5465134"/>
          </a:xfrm>
          <a:prstGeom prst="rect">
            <a:avLst/>
          </a:prstGeom>
        </p:spPr>
      </p:pic>
    </p:spTree>
    <p:extLst>
      <p:ext uri="{BB962C8B-B14F-4D97-AF65-F5344CB8AC3E}">
        <p14:creationId xmlns:p14="http://schemas.microsoft.com/office/powerpoint/2010/main" val="2645297374"/>
      </p:ext>
    </p:extLst>
  </p:cSld>
  <p:clrMapOvr>
    <a:masterClrMapping/>
  </p:clrMapOvr>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BCC3022A-70F1-4B7E-97CD-F6F1ACAD797D}">
  <ds:schemaRefs>
    <ds:schemaRef ds:uri="http://schemas.microsoft.com/sharepoint/v3/contenttype/forms"/>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{05520615-A708-43FE-90BA-0EBF0A2FBF8D}tf10081922_win32</Template>
  <TotalTime>1716</TotalTime>
  <Words>2499</Words>
  <PresentationFormat>Widescreen</PresentationFormat>
  <Paragraphs>420</Paragraphs>
  <Slides>49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Times New Roman</vt:lpstr>
      <vt:lpstr>Wingdings</vt:lpstr>
      <vt:lpstr>Calibri</vt:lpstr>
      <vt:lpstr>Tisa Offc Serif Pro</vt:lpstr>
      <vt:lpstr>Quire Sans Pro Light</vt:lpstr>
      <vt:lpstr>TimeÉ</vt:lpstr>
      <vt:lpstr>Arial</vt:lpstr>
      <vt:lpstr>Office Theme</vt:lpstr>
      <vt:lpstr>PowerPoint Presentation</vt:lpstr>
      <vt:lpstr>TỔ CHỨC LỚP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MINH HỌA XÂY DỰNG ĐỀ KIỂM TRA  CK I, MÔN KHTN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2022-04-08T11:44:32Z</dcterms:created>
  <dcterms:modified xsi:type="dcterms:W3CDTF">2022-10-22T23:27:57Z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