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87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</p:sldIdLst>
  <p:sldSz cx="24387175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>
        <p:scale>
          <a:sx n="35" d="100"/>
          <a:sy n="35" d="100"/>
        </p:scale>
        <p:origin x="-678" y="-42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41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94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8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94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4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03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6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24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17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1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4247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35187" y="4273559"/>
            <a:ext cx="20497800" cy="12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</a:t>
            </a:r>
            <a:r>
              <a:rPr lang="vi-VN" sz="60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LUYỆN TẬP BẤT PHƯƠNG TRÌNH</a:t>
            </a:r>
            <a:endParaRPr lang="en-US" sz="60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23953" y="6114902"/>
            <a:ext cx="15701995" cy="1200298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 36: LUYỆN TẬP BẤT PH</a:t>
            </a:r>
            <a:r>
              <a:rPr lang="vi-VN" sz="7200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Ư</a:t>
            </a:r>
            <a:r>
              <a:rPr lang="en-US" sz="7200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ƠNG TRÌNH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BỔ SUNG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BẤT PHƯƠNG TRÌNH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3AF83689-53C6-4EE8-B1D1-6519D0E2554B}"/>
                  </a:ext>
                </a:extLst>
              </p:cNvPr>
              <p:cNvSpPr/>
              <p:nvPr/>
            </p:nvSpPr>
            <p:spPr>
              <a:xfrm>
                <a:off x="3887786" y="3704638"/>
                <a:ext cx="18454832" cy="2078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1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Bất phương trình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&gt;3+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 vô nghiệm khi: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indent="68263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      	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.	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      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AF83689-53C6-4EE8-B1D1-6519D0E25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786" y="3704638"/>
                <a:ext cx="18454832" cy="2078967"/>
              </a:xfrm>
              <a:prstGeom prst="rect">
                <a:avLst/>
              </a:prstGeom>
              <a:blipFill>
                <a:blip r:embed="rId3"/>
                <a:stretch>
                  <a:fillRect l="-1321" b="-13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78318B22-9571-4C07-A440-5276EE0F2FA3}"/>
                  </a:ext>
                </a:extLst>
              </p:cNvPr>
              <p:cNvSpPr/>
              <p:nvPr/>
            </p:nvSpPr>
            <p:spPr>
              <a:xfrm>
                <a:off x="3887786" y="7929022"/>
                <a:ext cx="18729923" cy="4796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1: Tự luận</a:t>
                </a:r>
                <a:r>
                  <a:rPr lang="vi-VN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 phương trình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&gt;3+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vô nghiệm khi: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&amp;3+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≥0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với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bất phương trình đã cho vô nghiệm.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2: Trắc nghiệm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7000"/>
                  </a:lnSpc>
                  <a:spcBef>
                    <a:spcPts val="600"/>
                  </a:spcBef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bất phương trình đã cho vô nghiệm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8318B22-9571-4C07-A440-5276EE0F2F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786" y="7929022"/>
                <a:ext cx="18729923" cy="4796378"/>
              </a:xfrm>
              <a:prstGeom prst="rect">
                <a:avLst/>
              </a:prstGeom>
              <a:blipFill>
                <a:blip r:embed="rId4"/>
                <a:stretch>
                  <a:fillRect l="-1335" b="-5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7404248-98B8-48ED-8E13-91F0905F1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387" y="4936147"/>
            <a:ext cx="1022880" cy="1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11156822"/>
            <a:chOff x="1175570" y="2468560"/>
            <a:chExt cx="22178464" cy="872398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831995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337865" cy="643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BẤT PHƯƠNG TRÌNH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72B27978-8E86-47F8-9F5F-51DBF788F6A1}"/>
                  </a:ext>
                </a:extLst>
              </p:cNvPr>
              <p:cNvSpPr/>
              <p:nvPr/>
            </p:nvSpPr>
            <p:spPr>
              <a:xfrm>
                <a:off x="1679127" y="3695822"/>
                <a:ext cx="21240642" cy="8418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400"/>
                  </a:spcAft>
                  <a:tabLst>
                    <a:tab pos="54038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Câu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1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Bất phương trình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25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−5&gt;2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+15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 có nghiệm là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628650" indent="150495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2.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+5−2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&gt;10+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−8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785938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−∞;5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5;+∞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∅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.	             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1698625" indent="-169862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+1&gt;0</m:t>
                    </m:r>
                  </m:oMath>
                </a14:m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(*) :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539750" indent="111442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540385" algn="l"/>
                    <a:tab pos="1804670" algn="l"/>
                    <a:tab pos="3227070" algn="l"/>
                    <a:tab pos="4719955" algn="l"/>
                  </a:tabLst>
                </a:pP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	a)  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4400" dirty="0" smtClean="0"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dirty="0" smtClean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2B27978-8E86-47F8-9F5F-51DBF788F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127" y="3695822"/>
                <a:ext cx="21240642" cy="8418587"/>
              </a:xfrm>
              <a:prstGeom prst="rect">
                <a:avLst/>
              </a:prstGeom>
              <a:blipFill rotWithShape="0">
                <a:blip r:embed="rId3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94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11156822"/>
            <a:chOff x="1175570" y="2468560"/>
            <a:chExt cx="22178464" cy="872398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831995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337865" cy="643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BẤT PHƯƠNG TRÌNH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AB6B0C70-2F6B-41F5-B8C3-665C36C4F230}"/>
                  </a:ext>
                </a:extLst>
              </p:cNvPr>
              <p:cNvSpPr/>
              <p:nvPr/>
            </p:nvSpPr>
            <p:spPr>
              <a:xfrm>
                <a:off x="1835492" y="4533816"/>
                <a:ext cx="20253057" cy="2162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ts val="1600"/>
                  </a:lnSpc>
                  <a:spcBef>
                    <a:spcPts val="600"/>
                  </a:spcBef>
                  <a:spcAft>
                    <a:spcPts val="4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Điều kiện xác định của bất phương trình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8650" indent="1268413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≤2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≠−4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≠−4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&lt;2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B6B0C70-2F6B-41F5-B8C3-665C36C4F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492" y="4533816"/>
                <a:ext cx="20253057" cy="2162643"/>
              </a:xfrm>
              <a:prstGeom prst="rect">
                <a:avLst/>
              </a:prstGeom>
              <a:blipFill>
                <a:blip r:embed="rId3"/>
                <a:stretch>
                  <a:fillRect l="-1204" t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3DDA5372-C345-4C29-96A1-F634FB75CEDC}"/>
                  </a:ext>
                </a:extLst>
              </p:cNvPr>
              <p:cNvSpPr/>
              <p:nvPr/>
            </p:nvSpPr>
            <p:spPr>
              <a:xfrm>
                <a:off x="1908448" y="9655643"/>
                <a:ext cx="20541717" cy="2941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930400" indent="-1930400" algn="just">
                  <a:lnSpc>
                    <a:spcPct val="13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vi-VN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6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Điều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kiện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−2≥0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mọi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1930400" indent="-1930400" algn="just">
                  <a:lnSpc>
                    <a:spcPct val="13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vi-VN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vi-VN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∈∅.</m:t>
                    </m:r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−1;+∞</m:t>
                        </m:r>
                      </m:e>
                    </m:d>
                  </m:oMath>
                </a14:m>
                <a:r>
                  <a:rPr lang="en-US" sz="4400" dirty="0" smtClean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2;+∞</m:t>
                        </m:r>
                      </m:e>
                    </m:d>
                  </m:oMath>
                </a14:m>
                <a:r>
                  <a:rPr lang="en-US" sz="4400" dirty="0" smtClean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DDA5372-C345-4C29-96A1-F634FB75C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448" y="9655643"/>
                <a:ext cx="20541717" cy="2941318"/>
              </a:xfrm>
              <a:prstGeom prst="rect">
                <a:avLst/>
              </a:prstGeom>
              <a:blipFill rotWithShape="0">
                <a:blip r:embed="rId4"/>
                <a:stretch>
                  <a:fillRect l="-1187" t="-415" r="-1217" b="-5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B72C7B8D-67A2-4E24-B861-8607B1632BFF}"/>
                  </a:ext>
                </a:extLst>
              </p:cNvPr>
              <p:cNvSpPr/>
              <p:nvPr/>
            </p:nvSpPr>
            <p:spPr>
              <a:xfrm>
                <a:off x="1835491" y="7010400"/>
                <a:ext cx="21374045" cy="2015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28800" indent="-1828800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5.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2C7B8D-67A2-4E24-B861-8607B1632B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491" y="7010400"/>
                <a:ext cx="21374045" cy="2015103"/>
              </a:xfrm>
              <a:prstGeom prst="rect">
                <a:avLst/>
              </a:prstGeom>
              <a:blipFill>
                <a:blip r:embed="rId5"/>
                <a:stretch>
                  <a:fillRect l="-1141" b="-12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65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BẤT PHƯƠNG TRÌNH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72AAC620-4F31-4070-8E51-2528AF36741F}"/>
                  </a:ext>
                </a:extLst>
              </p:cNvPr>
              <p:cNvSpPr/>
              <p:nvPr/>
            </p:nvSpPr>
            <p:spPr>
              <a:xfrm>
                <a:off x="4265969" y="3520759"/>
                <a:ext cx="18076649" cy="2557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400"/>
                  </a:spcAft>
                  <a:tabLst>
                    <a:tab pos="540385" algn="l"/>
                  </a:tabLs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 Bất phương trình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25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−5&gt;2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+15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 có nghiệm là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2AAC620-4F31-4070-8E51-2528AF367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969" y="3520759"/>
                <a:ext cx="18076649" cy="2557495"/>
              </a:xfrm>
              <a:prstGeom prst="rect">
                <a:avLst/>
              </a:prstGeom>
              <a:blipFill>
                <a:blip r:embed="rId3"/>
                <a:stretch>
                  <a:fillRect l="-1383" b="-4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2E055D05-8A1D-4D44-90E5-7C7F14161751}"/>
                  </a:ext>
                </a:extLst>
              </p:cNvPr>
              <p:cNvSpPr/>
              <p:nvPr/>
            </p:nvSpPr>
            <p:spPr>
              <a:xfrm>
                <a:off x="4265969" y="8077200"/>
                <a:ext cx="17452618" cy="2931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1188" indent="-54292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25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−5&gt;2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+15⇔23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&gt;20⇔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Vậy bất phương trình có nghiệm là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E055D05-8A1D-4D44-90E5-7C7F141617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969" y="8077200"/>
                <a:ext cx="17452618" cy="2931893"/>
              </a:xfrm>
              <a:prstGeom prst="rect">
                <a:avLst/>
              </a:prstGeom>
              <a:blipFill>
                <a:blip r:embed="rId4"/>
                <a:stretch>
                  <a:fillRect l="-1432" b="-3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05CE082C-7859-43DA-AA52-16F5DB62F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46639" y="5036735"/>
            <a:ext cx="1022880" cy="1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BẤT PHƯƠNG TRÌNH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D089A763-06DD-426F-ADF1-63C66FADF58B}"/>
                  </a:ext>
                </a:extLst>
              </p:cNvPr>
              <p:cNvSpPr/>
              <p:nvPr/>
            </p:nvSpPr>
            <p:spPr>
              <a:xfrm>
                <a:off x="2771807" y="3733800"/>
                <a:ext cx="20165980" cy="2078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+5−2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&gt;10+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−8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−∞;5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 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5;+∞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∅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             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089A763-06DD-426F-ADF1-63C66FADF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7" y="3733800"/>
                <a:ext cx="20165980" cy="2078967"/>
              </a:xfrm>
              <a:prstGeom prst="rect">
                <a:avLst/>
              </a:prstGeom>
              <a:blipFill>
                <a:blip r:embed="rId3"/>
                <a:stretch>
                  <a:fillRect l="-1239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A7D96312-8D8E-409F-ABE0-BAF45EB54D6B}"/>
                  </a:ext>
                </a:extLst>
              </p:cNvPr>
              <p:cNvSpPr/>
              <p:nvPr/>
            </p:nvSpPr>
            <p:spPr>
              <a:xfrm>
                <a:off x="5066241" y="8229600"/>
                <a:ext cx="10206448" cy="3590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70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+5−2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&gt;10+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−8</m:t>
                        </m:r>
                      </m:e>
                    </m:d>
                  </m:oMath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7000"/>
                  </a:lnSpc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latin typeface="Cambria Math" panose="02040503050406030204" pitchFamily="18" charset="0"/>
                      </a:rPr>
                      <m:t>−8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+5&gt;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latin typeface="Cambria Math" panose="02040503050406030204" pitchFamily="18" charset="0"/>
                      </a:rPr>
                      <m:t>−8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7000"/>
                  </a:lnSpc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&gt; 10 (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>
                  <a:lnSpc>
                    <a:spcPts val="7000"/>
                  </a:lnSpc>
                </a:pP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7D96312-8D8E-409F-ABE0-BAF45EB54D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241" y="8229600"/>
                <a:ext cx="10206448" cy="3590919"/>
              </a:xfrm>
              <a:prstGeom prst="rect">
                <a:avLst/>
              </a:prstGeom>
              <a:blipFill>
                <a:blip r:embed="rId4"/>
                <a:stretch>
                  <a:fillRect l="-2389" b="-7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663C9B9A-D297-48E2-BEAB-ADF5A414B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4174" y="4942617"/>
            <a:ext cx="1022880" cy="1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4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BẤT PHƯƠNG TRÌNH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65A3FF07-5606-4074-9D07-42E3C96E64A6}"/>
                  </a:ext>
                </a:extLst>
              </p:cNvPr>
              <p:cNvSpPr/>
              <p:nvPr/>
            </p:nvSpPr>
            <p:spPr>
              <a:xfrm>
                <a:off x="4087144" y="3209757"/>
                <a:ext cx="18822762" cy="2877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+1&gt;0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(*) 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540385" algn="l"/>
                    <a:tab pos="1804670" algn="l"/>
                    <a:tab pos="3227070" algn="l"/>
                    <a:tab pos="4719955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 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5A3FF07-5606-4074-9D07-42E3C96E64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44" y="3209757"/>
                <a:ext cx="18822762" cy="2877775"/>
              </a:xfrm>
              <a:prstGeom prst="rect">
                <a:avLst/>
              </a:prstGeom>
              <a:blipFill rotWithShape="0">
                <a:blip r:embed="rId3"/>
                <a:stretch>
                  <a:fillRect l="-1295" b="-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D99BE212-82A6-4442-804E-6FC92C456CA2}"/>
                  </a:ext>
                </a:extLst>
              </p:cNvPr>
              <p:cNvSpPr/>
              <p:nvPr/>
            </p:nvSpPr>
            <p:spPr>
              <a:xfrm>
                <a:off x="3879220" y="7749500"/>
                <a:ext cx="19020632" cy="4823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364490" algn="l"/>
                    <a:tab pos="1804670" algn="l"/>
                    <a:tab pos="3227070" algn="l"/>
                    <a:tab pos="4719955" algn="l"/>
                  </a:tabLst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+1&gt;0⇔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364490" algn="l"/>
                    <a:tab pos="1804670" algn="l"/>
                    <a:tab pos="3227070" algn="l"/>
                    <a:tab pos="4719955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(1)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+1&gt;0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(*)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(1).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ĐK: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+1&gt;0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n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n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+1&gt;0⇔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+1&gt;0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99BE212-82A6-4442-804E-6FC92C456C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220" y="7749500"/>
                <a:ext cx="19020632" cy="4823500"/>
              </a:xfrm>
              <a:prstGeom prst="rect">
                <a:avLst/>
              </a:prstGeom>
              <a:blipFill>
                <a:blip r:embed="rId4"/>
                <a:stretch>
                  <a:fillRect l="-1282" t="-758"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2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BẤT PHƯƠNG TRÌNH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A5DA2F25-391B-467C-85CC-2F9B6354CFAA}"/>
                  </a:ext>
                </a:extLst>
              </p:cNvPr>
              <p:cNvSpPr/>
              <p:nvPr/>
            </p:nvSpPr>
            <p:spPr>
              <a:xfrm>
                <a:off x="4207787" y="3237049"/>
                <a:ext cx="17382167" cy="2842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ts val="10000"/>
                  </a:lnSpc>
                  <a:spcBef>
                    <a:spcPts val="600"/>
                  </a:spcBef>
                  <a:spcAft>
                    <a:spcPts val="400"/>
                  </a:spcAft>
                </a:pP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Điều kiện xác định của bất phương trình 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≥1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indent="-630555">
                  <a:lnSpc>
                    <a:spcPts val="10000"/>
                  </a:lnSpc>
                  <a:spcBef>
                    <a:spcPts val="600"/>
                  </a:spcBef>
                  <a:spcAft>
                    <a:spcPts val="4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≤2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≠−4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≠−4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&lt;2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5DA2F25-391B-467C-85CC-2F9B6354C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787" y="3237049"/>
                <a:ext cx="17382167" cy="2842317"/>
              </a:xfrm>
              <a:prstGeom prst="rect">
                <a:avLst/>
              </a:prstGeom>
              <a:blipFill>
                <a:blip r:embed="rId3"/>
                <a:stretch>
                  <a:fillRect l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E91A977C-563F-4F29-B8AA-F490C195C84A}"/>
                  </a:ext>
                </a:extLst>
              </p:cNvPr>
              <p:cNvSpPr/>
              <p:nvPr/>
            </p:nvSpPr>
            <p:spPr>
              <a:xfrm>
                <a:off x="3879220" y="7766328"/>
                <a:ext cx="17663200" cy="4120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lnSpc>
                    <a:spcPts val="1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Điều kiện xác định của BPT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−3≠0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&amp;2−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&gt;0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≠3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&amp;2−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612140">
                  <a:lnSpc>
                    <a:spcPts val="1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612140">
                  <a:lnSpc>
                    <a:spcPts val="8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+1≠−3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+1≠3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&lt;2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≠−4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&lt;2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≠−4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&lt;2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91A977C-563F-4F29-B8AA-F490C195C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220" y="7766328"/>
                <a:ext cx="17663200" cy="4120872"/>
              </a:xfrm>
              <a:prstGeom prst="rect">
                <a:avLst/>
              </a:prstGeom>
              <a:blipFill>
                <a:blip r:embed="rId4"/>
                <a:stretch>
                  <a:fillRect t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E1B900B-529E-488A-9A04-08F1327D4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5473" y="4760207"/>
            <a:ext cx="1022880" cy="1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8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BẤT PHƯƠNG TRÌNH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A5897753-702F-405B-924D-8D2B90AB7969}"/>
                  </a:ext>
                </a:extLst>
              </p:cNvPr>
              <p:cNvSpPr/>
              <p:nvPr/>
            </p:nvSpPr>
            <p:spPr>
              <a:xfrm>
                <a:off x="1964266" y="3789395"/>
                <a:ext cx="20516321" cy="2078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trị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vô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?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5897753-702F-405B-924D-8D2B90AB7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266" y="3789395"/>
                <a:ext cx="20516321" cy="2078005"/>
              </a:xfrm>
              <a:prstGeom prst="rect">
                <a:avLst/>
              </a:prstGeom>
              <a:blipFill>
                <a:blip r:embed="rId3"/>
                <a:stretch>
                  <a:fillRect l="-1188" r="-2258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281EA464-8096-4AD0-939B-420129C8A25C}"/>
                  </a:ext>
                </a:extLst>
              </p:cNvPr>
              <p:cNvSpPr/>
              <p:nvPr/>
            </p:nvSpPr>
            <p:spPr>
              <a:xfrm>
                <a:off x="1964265" y="8305800"/>
                <a:ext cx="21243573" cy="3261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−1)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−1=0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−1&gt;0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81EA464-8096-4AD0-939B-420129C8A2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265" y="8305800"/>
                <a:ext cx="21243573" cy="3261727"/>
              </a:xfrm>
              <a:prstGeom prst="rect">
                <a:avLst/>
              </a:prstGeom>
              <a:blipFill>
                <a:blip r:embed="rId4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0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BẤT PHƯƠNG TRÌNH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208EBFE1-9AED-4527-87F5-BE7C7ED60393}"/>
                  </a:ext>
                </a:extLst>
              </p:cNvPr>
              <p:cNvSpPr/>
              <p:nvPr/>
            </p:nvSpPr>
            <p:spPr>
              <a:xfrm>
                <a:off x="1975708" y="3974620"/>
                <a:ext cx="21226949" cy="1893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Điều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kiện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−2≥0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68263" algn="just">
                  <a:lnSpc>
                    <a:spcPct val="130000"/>
                  </a:lnSpc>
                  <a:spcBef>
                    <a:spcPts val="500"/>
                  </a:spcBef>
                  <a:spcAft>
                    <a:spcPts val="500"/>
                  </a:spcAft>
                  <a:tabLst>
                    <a:tab pos="228600" algn="l"/>
                    <a:tab pos="1828800" algn="l"/>
                    <a:tab pos="3429000" algn="l"/>
                    <a:tab pos="502920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vi-VN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vi-VN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∈∅</m:t>
                    </m:r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−1;+∞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	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2;+∞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08EBFE1-9AED-4527-87F5-BE7C7ED60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708" y="3974620"/>
                <a:ext cx="21226949" cy="1893275"/>
              </a:xfrm>
              <a:prstGeom prst="rect">
                <a:avLst/>
              </a:prstGeom>
              <a:blipFill>
                <a:blip r:embed="rId3"/>
                <a:stretch>
                  <a:fillRect l="-1149" t="-322" b="-14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27AF0E96-81B4-455C-8EBE-E52E5A89D415}"/>
                  </a:ext>
                </a:extLst>
              </p:cNvPr>
              <p:cNvSpPr/>
              <p:nvPr/>
            </p:nvSpPr>
            <p:spPr>
              <a:xfrm>
                <a:off x="5106987" y="7882805"/>
                <a:ext cx="17388708" cy="3597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263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a typeface="Calibri" panose="020F0502020204030204" pitchFamily="34" charset="0"/>
                  </a:rPr>
                  <a:t>Ta </a:t>
                </a:r>
                <a:r>
                  <a:rPr lang="en-US" sz="4400" dirty="0" err="1"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−2≥0⇔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8263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mọi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7AF0E96-81B4-455C-8EBE-E52E5A89D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987" y="7882805"/>
                <a:ext cx="17388708" cy="3597588"/>
              </a:xfrm>
              <a:prstGeom prst="rect">
                <a:avLst/>
              </a:prstGeom>
              <a:blipFill>
                <a:blip r:embed="rId4"/>
                <a:stretch>
                  <a:fillRect l="-1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4F82FDEC-6352-488D-B119-C728719C2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492" y="5039485"/>
            <a:ext cx="1022880" cy="1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0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4372506" y="-448202"/>
                <a:ext cx="963863" cy="5565337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551328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 </a:t>
                </a:r>
                <a:r>
                  <a:rPr lang="nl-NL" b="1" dirty="0"/>
                  <a:t>[sgk-trang 87]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BẤT PHƯƠNG TRÌNH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3ECBE6B5-1583-475D-865E-FA4CE3F5C2D4}"/>
                  </a:ext>
                </a:extLst>
              </p:cNvPr>
              <p:cNvSpPr/>
              <p:nvPr/>
            </p:nvSpPr>
            <p:spPr>
              <a:xfrm>
                <a:off x="1906587" y="3886200"/>
                <a:ext cx="19706624" cy="2318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ts val="1200"/>
                  </a:spcBef>
                </a:pP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6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b) 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60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en-US" sz="60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6000" b="1" spc="-15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ECBE6B5-1583-475D-865E-FA4CE3F5C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587" y="3886200"/>
                <a:ext cx="19706624" cy="2318840"/>
              </a:xfrm>
              <a:prstGeom prst="rect">
                <a:avLst/>
              </a:prstGeom>
              <a:blipFill>
                <a:blip r:embed="rId2"/>
                <a:stretch>
                  <a:fillRect t="-5789" b="-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207B717F-68A2-42BC-B4A6-0073C28893C5}"/>
                  </a:ext>
                </a:extLst>
              </p:cNvPr>
              <p:cNvSpPr/>
              <p:nvPr/>
            </p:nvSpPr>
            <p:spPr>
              <a:xfrm>
                <a:off x="5309924" y="8200032"/>
                <a:ext cx="11287577" cy="1945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5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Điều kiện: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400" b="1" i="1">
                            <a:effectLst/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1" i="1">
                                <a:effectLst/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400" b="1" i="1">
                            <a:effectLst/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1" i="1">
                                <a:effectLst/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≠−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5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07B717F-68A2-42BC-B4A6-0073C2889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924" y="8200032"/>
                <a:ext cx="11287577" cy="1945982"/>
              </a:xfrm>
              <a:prstGeom prst="rect">
                <a:avLst/>
              </a:prstGeom>
              <a:blipFill>
                <a:blip r:embed="rId3"/>
                <a:stretch>
                  <a:fillRect l="-2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F38D430C-D6A7-432B-BD6B-84C3B355B9D5}"/>
                  </a:ext>
                </a:extLst>
              </p:cNvPr>
              <p:cNvSpPr/>
              <p:nvPr/>
            </p:nvSpPr>
            <p:spPr>
              <a:xfrm>
                <a:off x="5335587" y="10708159"/>
                <a:ext cx="11327653" cy="1945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5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Điều kiện: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400" b="1" i="1">
                            <a:effectLst/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1" i="1">
                                <a:effectLst/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5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400" b="1" i="1">
                            <a:effectLst/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1" i="1">
                                <a:effectLst/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5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≠−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5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38D430C-D6A7-432B-BD6B-84C3B355B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87" y="10708159"/>
                <a:ext cx="11327653" cy="1945982"/>
              </a:xfrm>
              <a:prstGeom prst="rect">
                <a:avLst/>
              </a:prstGeom>
              <a:blipFill>
                <a:blip r:embed="rId4"/>
                <a:stretch>
                  <a:fillRect l="-2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14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4372506" y="-448202"/>
                <a:ext cx="963863" cy="5565337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</a:t>
                </a:r>
                <a:r>
                  <a:rPr lang="nl-NL" b="1" dirty="0"/>
                  <a:t>[sgk-trang 88]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BẤT PHƯƠNG TRÌNH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3ECBE6B5-1583-475D-865E-FA4CE3F5C2D4}"/>
                  </a:ext>
                </a:extLst>
              </p:cNvPr>
              <p:cNvSpPr/>
              <p:nvPr/>
            </p:nvSpPr>
            <p:spPr>
              <a:xfrm>
                <a:off x="3345607" y="3089446"/>
                <a:ext cx="20658979" cy="3314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	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spc="-15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ECBE6B5-1583-475D-865E-FA4CE3F5C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607" y="3089446"/>
                <a:ext cx="20658979" cy="3314177"/>
              </a:xfrm>
              <a:prstGeom prst="rect">
                <a:avLst/>
              </a:prstGeom>
              <a:blipFill>
                <a:blip r:embed="rId2"/>
                <a:stretch>
                  <a:fillRect l="-1357" t="-4052" b="-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59CEC521-5C36-4A5C-9343-99C6B99D0E55}"/>
                  </a:ext>
                </a:extLst>
              </p:cNvPr>
              <p:cNvSpPr/>
              <p:nvPr/>
            </p:nvSpPr>
            <p:spPr>
              <a:xfrm>
                <a:off x="3278186" y="7943425"/>
                <a:ext cx="18516601" cy="5040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40640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rad>
                    <m:r>
                      <a:rPr lang="en-US" sz="4800" i="1">
                        <a:effectLst/>
                        <a:latin typeface="Cambria Math" panose="02040503050406030204" pitchFamily="18" charset="0"/>
                      </a:rPr>
                      <m:t>≤−3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0215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+8≥0⇒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≥−8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0215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≥−8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</m:t>
                            </m:r>
                            <m:r>
                              <a:rPr lang="en-US" sz="4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+8</m:t>
                                </m:r>
                              </m:e>
                            </m:rad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≥0</m:t>
                            </m:r>
                          </m:e>
                        </m:eqArr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+8</m:t>
                        </m:r>
                      </m:e>
                    </m:ra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&gt;−3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0215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+8</m:t>
                        </m:r>
                      </m:e>
                    </m:ra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≤−3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9CEC521-5C36-4A5C-9343-99C6B99D0E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186" y="7943425"/>
                <a:ext cx="18516601" cy="5040226"/>
              </a:xfrm>
              <a:prstGeom prst="rect">
                <a:avLst/>
              </a:prstGeom>
              <a:blipFill rotWithShape="0">
                <a:blip r:embed="rId3"/>
                <a:stretch>
                  <a:fillRect t="-846" b="-3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4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4372506" y="-448202"/>
                <a:ext cx="963863" cy="5565337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</a:t>
                </a:r>
                <a:r>
                  <a:rPr lang="nl-NL" b="1" dirty="0"/>
                  <a:t>[sgk-trang 88]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BẤT PHƯƠNG TRÌNH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3ECBE6B5-1583-475D-865E-FA4CE3F5C2D4}"/>
                  </a:ext>
                </a:extLst>
              </p:cNvPr>
              <p:cNvSpPr/>
              <p:nvPr/>
            </p:nvSpPr>
            <p:spPr>
              <a:xfrm>
                <a:off x="3345608" y="3048000"/>
                <a:ext cx="19042438" cy="2930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≤−3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1+2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5−4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	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7+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spc="-15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ECBE6B5-1583-475D-865E-FA4CE3F5C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608" y="3048000"/>
                <a:ext cx="19042438" cy="2930354"/>
              </a:xfrm>
              <a:prstGeom prst="rect">
                <a:avLst/>
              </a:prstGeom>
              <a:blipFill>
                <a:blip r:embed="rId2"/>
                <a:stretch>
                  <a:fillRect l="-1312" t="-3950" b="-9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52A9ACB9-F5D2-4D47-A99F-96F8893FE83F}"/>
                  </a:ext>
                </a:extLst>
              </p:cNvPr>
              <p:cNvSpPr/>
              <p:nvPr/>
            </p:nvSpPr>
            <p:spPr>
              <a:xfrm>
                <a:off x="3345608" y="8158415"/>
                <a:ext cx="19990568" cy="4355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≥0⇒1+2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≥1⇒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1+2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450215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2−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≥0⇒5−4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=1+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2−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≥1⇒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5−4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≥1</m:t>
                      </m:r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1+2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5−4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≥2&gt;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0215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A9ACB9-F5D2-4D47-A99F-96F8893FE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608" y="8158415"/>
                <a:ext cx="19990568" cy="4355744"/>
              </a:xfrm>
              <a:prstGeom prst="rect">
                <a:avLst/>
              </a:prstGeom>
              <a:blipFill>
                <a:blip r:embed="rId3"/>
                <a:stretch>
                  <a:fillRect b="-5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27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4372506" y="-448202"/>
                <a:ext cx="963863" cy="5565337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</a:t>
                </a:r>
                <a:r>
                  <a:rPr lang="nl-NL" b="1" dirty="0"/>
                  <a:t>[sgk-trang 88]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BẤT PHƯƠNG TRÌNH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3ECBE6B5-1583-475D-865E-FA4CE3F5C2D4}"/>
                  </a:ext>
                </a:extLst>
              </p:cNvPr>
              <p:cNvSpPr/>
              <p:nvPr/>
            </p:nvSpPr>
            <p:spPr>
              <a:xfrm>
                <a:off x="3345608" y="3048000"/>
                <a:ext cx="19042438" cy="2930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≤−3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1+2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5−4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	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7+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spc="-15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ECBE6B5-1583-475D-865E-FA4CE3F5C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608" y="3048000"/>
                <a:ext cx="19042438" cy="2930354"/>
              </a:xfrm>
              <a:prstGeom prst="rect">
                <a:avLst/>
              </a:prstGeom>
              <a:blipFill>
                <a:blip r:embed="rId2"/>
                <a:stretch>
                  <a:fillRect l="-1312" t="-3950" b="-9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01092DB4-254C-41D1-B21E-1229DFAB4D5D}"/>
                  </a:ext>
                </a:extLst>
              </p:cNvPr>
              <p:cNvSpPr/>
              <p:nvPr/>
            </p:nvSpPr>
            <p:spPr>
              <a:xfrm>
                <a:off x="3100386" y="8303615"/>
                <a:ext cx="19287660" cy="2703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Ta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1&lt;7⇒1+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&lt;7+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&lt;0&lt;1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1092DB4-254C-41D1-B21E-1229DFAB4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386" y="8303615"/>
                <a:ext cx="19287660" cy="2703561"/>
              </a:xfrm>
              <a:prstGeom prst="rect">
                <a:avLst/>
              </a:prstGeom>
              <a:blipFill>
                <a:blip r:embed="rId3"/>
                <a:stretch>
                  <a:fillRect t="-2928" b="-9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84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4372506" y="-448202"/>
                <a:ext cx="963863" cy="5565337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 </a:t>
                </a:r>
                <a:r>
                  <a:rPr lang="nl-NL" b="1" dirty="0"/>
                  <a:t>[sgk-trang 88]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BẤT PHƯƠNG TRÌNH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B8E4AE52-AFBE-41CB-85C5-945D399393B7}"/>
                  </a:ext>
                </a:extLst>
              </p:cNvPr>
              <p:cNvSpPr/>
              <p:nvPr/>
            </p:nvSpPr>
            <p:spPr>
              <a:xfrm>
                <a:off x="1541281" y="3017491"/>
                <a:ext cx="20808734" cy="2206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  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1−2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	    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+1≤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8E4AE52-AFBE-41CB-85C5-945D399393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281" y="3017491"/>
                <a:ext cx="20808734" cy="2206886"/>
              </a:xfrm>
              <a:prstGeom prst="rect">
                <a:avLst/>
              </a:prstGeom>
              <a:blipFill>
                <a:blip r:embed="rId2"/>
                <a:stretch>
                  <a:fillRect t="-3867" r="-29" b="-5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47C21ED6-6B3B-4081-BF76-81EB2DD0EA8A}"/>
                  </a:ext>
                </a:extLst>
              </p:cNvPr>
              <p:cNvSpPr/>
              <p:nvPr/>
            </p:nvSpPr>
            <p:spPr>
              <a:xfrm>
                <a:off x="2189107" y="7987101"/>
                <a:ext cx="20008960" cy="4415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1−2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⇔6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−4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&lt;3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1−2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  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⇔18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+6−4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+8&lt;3−6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⇔14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+14&lt;3−6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⇔14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+6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&lt;3−14⇔20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&lt;−11⇔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7C21ED6-6B3B-4081-BF76-81EB2DD0EA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107" y="7987101"/>
                <a:ext cx="20008960" cy="4415696"/>
              </a:xfrm>
              <a:prstGeom prst="rect">
                <a:avLst/>
              </a:prstGeom>
              <a:blipFill>
                <a:blip r:embed="rId3"/>
                <a:stretch>
                  <a:fillRect b="-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09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4372506" y="-448202"/>
                <a:ext cx="963863" cy="5565337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 </a:t>
                </a:r>
                <a:r>
                  <a:rPr lang="nl-NL" b="1" dirty="0"/>
                  <a:t>[sgk-trang 88]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BẤT PHƯƠNG TRÌNH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582739C3-C3DC-4ABB-80CC-DE1002AF8813}"/>
                  </a:ext>
                </a:extLst>
              </p:cNvPr>
              <p:cNvSpPr/>
              <p:nvPr/>
            </p:nvSpPr>
            <p:spPr>
              <a:xfrm>
                <a:off x="2150862" y="8303615"/>
                <a:ext cx="20056730" cy="4154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+1≤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</m:t>
                    </m:r>
                  </m:oMath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  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⇔2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+6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−3−3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+1≤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+3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−3+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−5</m:t>
                      </m:r>
                    </m:oMath>
                  </m:oMathPara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−2≤2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−8</m:t>
                    </m:r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⇔0≤−8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lí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82739C3-C3DC-4ABB-80CC-DE1002AF88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62" y="8303615"/>
                <a:ext cx="20056730" cy="4154151"/>
              </a:xfrm>
              <a:prstGeom prst="rect">
                <a:avLst/>
              </a:prstGeom>
              <a:blipFill>
                <a:blip r:embed="rId2"/>
                <a:stretch>
                  <a:fillRect t="-1906" b="-6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711466D8-D2C4-4828-BB41-72AE2C544D46}"/>
                  </a:ext>
                </a:extLst>
              </p:cNvPr>
              <p:cNvSpPr/>
              <p:nvPr/>
            </p:nvSpPr>
            <p:spPr>
              <a:xfrm>
                <a:off x="1541281" y="3017491"/>
                <a:ext cx="20808734" cy="2206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  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1−2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	    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+1≤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11466D8-D2C4-4828-BB41-72AE2C544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281" y="3017491"/>
                <a:ext cx="20808734" cy="2206886"/>
              </a:xfrm>
              <a:prstGeom prst="rect">
                <a:avLst/>
              </a:prstGeom>
              <a:blipFill>
                <a:blip r:embed="rId3"/>
                <a:stretch>
                  <a:fillRect t="-3867" r="-29" b="-5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64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BỔ SUNG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44587" y="2514600"/>
            <a:ext cx="22098000" cy="4100041"/>
            <a:chOff x="1175570" y="2468560"/>
            <a:chExt cx="22786437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786437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BẤT PHƯƠNG TRÌNH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2211387" y="3447758"/>
                <a:ext cx="20802600" cy="2830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400"/>
                  </a:spcAft>
                  <a:tabLst>
                    <a:tab pos="540385" algn="l"/>
                  </a:tabLst>
                </a:pPr>
                <a:r>
                  <a:rPr lang="vi-VN" sz="5400" dirty="0">
                    <a:latin typeface="+mj-lt"/>
                    <a:ea typeface="Times New Roman" panose="02020603050405020304" pitchFamily="18" charset="0"/>
                  </a:rPr>
                  <a:t>Tập nghiệm của bất phương trình </a:t>
                </a:r>
                <a:r>
                  <a:rPr lang="en-US" sz="54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5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e>
                    </m:rad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≤2+</m:t>
                    </m:r>
                    <m:rad>
                      <m:radPr>
                        <m:degHide m:val="on"/>
                        <m:ctrlPr>
                          <a:rPr lang="en-US" sz="5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e>
                    </m:rad>
                  </m:oMath>
                </a14:m>
                <a:r>
                  <a:rPr lang="en-US" sz="5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vi-VN" sz="5400" dirty="0">
                    <a:effectLst/>
                    <a:latin typeface="+mj-lt"/>
                    <a:ea typeface="Times New Roman" panose="02020603050405020304" pitchFamily="18" charset="0"/>
                  </a:rPr>
                  <a:t> là</a:t>
                </a:r>
                <a:endParaRPr lang="en-US" sz="5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5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5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r>
                          <a:rPr lang="en-US" sz="5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=[2;+∞</m:t>
                        </m:r>
                      </m:e>
                    </m:d>
                  </m:oMath>
                </a14:m>
                <a:r>
                  <a:rPr lang="vi-VN" sz="5400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54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5400" dirty="0" smtClean="0">
                    <a:latin typeface="+mj-lt"/>
                    <a:ea typeface="Times New Roman" panose="02020603050405020304" pitchFamily="18" charset="0"/>
                  </a:rPr>
                  <a:t>         </a:t>
                </a:r>
                <a:r>
                  <a:rPr lang="vi-VN" sz="5400" b="1" dirty="0" smtClean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</a:t>
                </a:r>
                <a:r>
                  <a:rPr lang="vi-VN" sz="5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𝐒</m:t>
                    </m:r>
                    <m:r>
                      <a:rPr lang="en-US" sz="5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5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vi-VN" sz="5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en-US" sz="5400" b="1" smtClean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      </a:t>
                </a:r>
                <a:r>
                  <a:rPr lang="vi-VN" sz="5400" b="1" smtClean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</a:t>
                </a:r>
                <a:r>
                  <a:rPr lang="vi-VN" sz="5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𝐒</m:t>
                    </m:r>
                    <m:r>
                      <a:rPr lang="en-US" sz="5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∅</m:t>
                    </m:r>
                  </m:oMath>
                </a14:m>
                <a:r>
                  <a:rPr lang="vi-VN" sz="5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vi-VN" sz="5400" dirty="0"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en-US" sz="5400" dirty="0">
                    <a:latin typeface="+mj-lt"/>
                    <a:ea typeface="Times New Roman" panose="02020603050405020304" pitchFamily="18" charset="0"/>
                  </a:rPr>
                  <a:t>   </a:t>
                </a:r>
                <a:r>
                  <a:rPr lang="vi-VN" sz="5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𝐒</m:t>
                    </m:r>
                    <m:r>
                      <a:rPr lang="en-US" sz="5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−∞;2</m:t>
                        </m:r>
                      </m:e>
                    </m:d>
                  </m:oMath>
                </a14:m>
                <a:r>
                  <a:rPr lang="vi-VN" sz="5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87" y="3447758"/>
                <a:ext cx="20802600" cy="2830840"/>
              </a:xfrm>
              <a:prstGeom prst="rect">
                <a:avLst/>
              </a:prstGeom>
              <a:blipFill rotWithShape="1">
                <a:blip r:embed="rId3"/>
                <a:stretch>
                  <a:fillRect l="-1583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3735387" y="7543800"/>
                <a:ext cx="19415325" cy="4636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800" dirty="0">
                    <a:effectLst/>
                    <a:latin typeface="+mj-lt"/>
                    <a:ea typeface="Times New Roman" panose="02020603050405020304" pitchFamily="18" charset="0"/>
                  </a:rPr>
                  <a:t>Điều kiện của bất phương trình là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−2≥0⇔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≥2</m:t>
                    </m:r>
                  </m:oMath>
                </a14:m>
                <a:r>
                  <a:rPr lang="vi-VN" sz="48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61214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800" dirty="0">
                    <a:effectLst/>
                    <a:latin typeface="+mj-lt"/>
                    <a:ea typeface="Times New Roman" panose="02020603050405020304" pitchFamily="18" charset="0"/>
                  </a:rPr>
                  <a:t>Khi đó, bất phương trình đã cho tương đương với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≤2</m:t>
                    </m:r>
                  </m:oMath>
                </a14:m>
                <a:r>
                  <a:rPr lang="vi-VN" sz="48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61214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800" dirty="0">
                    <a:effectLst/>
                    <a:latin typeface="+mj-lt"/>
                    <a:ea typeface="Times New Roman" panose="02020603050405020304" pitchFamily="18" charset="0"/>
                  </a:rPr>
                  <a:t>Kết hợp với điều kiện, ta có chỉ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vi-VN" sz="4800" dirty="0">
                    <a:effectLst/>
                    <a:latin typeface="+mj-lt"/>
                    <a:ea typeface="Times New Roman" panose="02020603050405020304" pitchFamily="18" charset="0"/>
                  </a:rPr>
                  <a:t> thỏa mãn.</a:t>
                </a:r>
                <a:endParaRPr lang="en-US" sz="48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61214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800" dirty="0">
                    <a:effectLst/>
                    <a:latin typeface="+mj-lt"/>
                    <a:ea typeface="Times New Roman" panose="02020603050405020304" pitchFamily="18" charset="0"/>
                  </a:rPr>
                  <a:t>Vậy tập nghiệm của bất phương trình đã cho là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48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387" y="7543800"/>
                <a:ext cx="19415325" cy="4636719"/>
              </a:xfrm>
              <a:prstGeom prst="rect">
                <a:avLst/>
              </a:prstGeom>
              <a:blipFill>
                <a:blip r:embed="rId4"/>
                <a:stretch>
                  <a:fillRect b="-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8387" y="5105400"/>
            <a:ext cx="1022880" cy="1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2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BỔ SUNG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BẤT PHƯƠNG TRÌNH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0326E9BE-C62C-4600-989B-4C7C5B8B7805}"/>
                  </a:ext>
                </a:extLst>
              </p:cNvPr>
              <p:cNvSpPr/>
              <p:nvPr/>
            </p:nvSpPr>
            <p:spPr>
              <a:xfrm>
                <a:off x="3848150" y="8244473"/>
                <a:ext cx="17734417" cy="3261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≤1⇔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−1≤0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tập nghiệm là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&amp;−1≤0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26E9BE-C62C-4600-989B-4C7C5B8B78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50" y="8244473"/>
                <a:ext cx="17734417" cy="3261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B8497511-1F8B-41A4-9DB4-2856A1CFFB6D}"/>
                  </a:ext>
                </a:extLst>
              </p:cNvPr>
              <p:cNvSpPr/>
              <p:nvPr/>
            </p:nvSpPr>
            <p:spPr>
              <a:xfrm>
                <a:off x="2451288" y="3631180"/>
                <a:ext cx="20762739" cy="2078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1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=0∨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=−1.</m:t>
                    </m:r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n-US" sz="4400" dirty="0" smtClean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=1.</m:t>
                    </m:r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=−1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8497511-1F8B-41A4-9DB4-2856A1CFFB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288" y="3631180"/>
                <a:ext cx="20762739" cy="2078967"/>
              </a:xfrm>
              <a:prstGeom prst="rect">
                <a:avLst/>
              </a:prstGeom>
              <a:blipFill rotWithShape="0">
                <a:blip r:embed="rId4"/>
                <a:stretch>
                  <a:fillRect l="-1145" b="-1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9FF80EE-8DF1-4F98-8679-1B41F9B8E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039" y="4867241"/>
            <a:ext cx="1022880" cy="1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1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2092</Words>
  <Application>Microsoft Office PowerPoint</Application>
  <PresentationFormat>Custom</PresentationFormat>
  <Paragraphs>245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84</cp:revision>
  <dcterms:created xsi:type="dcterms:W3CDTF">2013-08-31T11:42:51Z</dcterms:created>
  <dcterms:modified xsi:type="dcterms:W3CDTF">2020-03-03T12:55:35Z</dcterms:modified>
</cp:coreProperties>
</file>