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29" r:id="rId3"/>
    <p:sldMasterId id="2147483842" r:id="rId4"/>
  </p:sldMasterIdLst>
  <p:notesMasterIdLst>
    <p:notesMasterId r:id="rId27"/>
  </p:notesMasterIdLst>
  <p:sldIdLst>
    <p:sldId id="273" r:id="rId5"/>
    <p:sldId id="279" r:id="rId6"/>
    <p:sldId id="274" r:id="rId7"/>
    <p:sldId id="280" r:id="rId8"/>
    <p:sldId id="281" r:id="rId9"/>
    <p:sldId id="257" r:id="rId10"/>
    <p:sldId id="258" r:id="rId11"/>
    <p:sldId id="261" r:id="rId12"/>
    <p:sldId id="263" r:id="rId13"/>
    <p:sldId id="262" r:id="rId14"/>
    <p:sldId id="264" r:id="rId15"/>
    <p:sldId id="265" r:id="rId16"/>
    <p:sldId id="266" r:id="rId17"/>
    <p:sldId id="268" r:id="rId18"/>
    <p:sldId id="269" r:id="rId19"/>
    <p:sldId id="259" r:id="rId20"/>
    <p:sldId id="267" r:id="rId21"/>
    <p:sldId id="270" r:id="rId22"/>
    <p:sldId id="282" r:id="rId23"/>
    <p:sldId id="283" r:id="rId24"/>
    <p:sldId id="271" r:id="rId25"/>
    <p:sldId id="277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A8869-B930-48A5-9A57-92E9DDE61593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AB3-F822-4E4D-8D78-3A769ED7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AB3-F822-4E4D-8D78-3A769ED7B9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AB3-F822-4E4D-8D78-3A769ED7B9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8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31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9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77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5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70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3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5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95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2376" y="573024"/>
            <a:ext cx="77175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853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573717" lvl="0" indent="-38247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1147434" lvl="1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721150" lvl="2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294867" lvl="3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868584" lvl="4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442301" lvl="5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016018" lvl="6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589735" lvl="7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163452" lvl="8" indent="-382478">
              <a:spcBef>
                <a:spcPts val="2008"/>
              </a:spcBef>
              <a:spcAft>
                <a:spcPts val="2008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6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06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41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7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6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44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5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0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98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43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0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92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97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722376" y="573024"/>
            <a:ext cx="77175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853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573717" lvl="0" indent="-38247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1147434" lvl="1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721150" lvl="2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294867" lvl="3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868584" lvl="4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442301" lvl="5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016018" lvl="6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589735" lvl="7" indent="-382478">
              <a:spcBef>
                <a:spcPts val="2008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163452" lvl="8" indent="-382478">
              <a:spcBef>
                <a:spcPts val="2008"/>
              </a:spcBef>
              <a:spcAft>
                <a:spcPts val="2008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194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7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17231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36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1FAA6B6-10E5-4810-BC9F-DA72D8452E73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41576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99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156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2"/>
            <a:ext cx="457200" cy="441325"/>
          </a:xfrm>
        </p:spPr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02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9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2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0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8856D55-EFBE-4F9B-8A5F-09D42CA22A9B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09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16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3"/>
            <a:ext cx="457200" cy="441325"/>
          </a:xfrm>
        </p:spPr>
        <p:txBody>
          <a:bodyPr/>
          <a:lstStyle/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692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6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09AC-37FB-43DB-A1D6-C2CE1A8D85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017D-E762-4F6F-AF0A-9833EDBAAC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0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44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0.gif"/><Relationship Id="rId7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gif"/><Relationship Id="rId5" Type="http://schemas.openxmlformats.org/officeDocument/2006/relationships/image" Target="../media/image5.gif"/><Relationship Id="rId10" Type="http://schemas.openxmlformats.org/officeDocument/2006/relationships/image" Target="../media/image9.gif"/><Relationship Id="rId4" Type="http://schemas.openxmlformats.org/officeDocument/2006/relationships/image" Target="../media/image4.gi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684737" y="1412881"/>
            <a:ext cx="5787628" cy="5381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70659" name="Text Placeholder 2"/>
          <p:cNvSpPr>
            <a:spLocks noGrp="1"/>
          </p:cNvSpPr>
          <p:nvPr>
            <p:ph type="body" idx="1"/>
          </p:nvPr>
        </p:nvSpPr>
        <p:spPr>
          <a:xfrm>
            <a:off x="1677594" y="2093919"/>
            <a:ext cx="5788819" cy="3424237"/>
          </a:xfrm>
        </p:spPr>
        <p:txBody>
          <a:bodyPr/>
          <a:lstStyle/>
          <a:p>
            <a:pPr marL="428625" indent="-285750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pic>
        <p:nvPicPr>
          <p:cNvPr id="70660" name="Picture 2" descr="DSCN01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" y="0"/>
            <a:ext cx="9042616" cy="69803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s://lh3.googleusercontent.com/-q1G2b8ClCS0/WsOIUm-hLNI/AAAAAAAACWs/H9-cHi8f6GgH9pJCxuQF_vt8o3-Ge-HwwCHMYCw/h136/2-ctu.vn_anh_dong_mau_slide_powerpoint_dep_(1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47" y="3505463"/>
            <a:ext cx="1803301" cy="222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Ảnh động Powerpoint C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" y="2848937"/>
            <a:ext cx="1711070" cy="41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Гифка читает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11" y="3697398"/>
            <a:ext cx="515158" cy="11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Ảnh động Powerpoint CT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35" y="673391"/>
            <a:ext cx="642938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Ảnh động Powerpoint CT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12" y="196056"/>
            <a:ext cx="957263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3298">
            <a:off x="103214" y="1945979"/>
            <a:ext cx="6667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409362" y="3697398"/>
            <a:ext cx="3556271" cy="2308324"/>
          </a:xfrm>
          <a:prstGeom prst="rect">
            <a:avLst/>
          </a:prstGeom>
          <a:solidFill>
            <a:srgbClr val="FFCC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600" b="1" dirty="0" smtClean="0">
              <a:solidFill>
                <a:srgbClr val="990099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990099"/>
                </a:solidFill>
                <a:cs typeface="Times New Roman" panose="02020603050405020304" pitchFamily="18" charset="0"/>
              </a:rPr>
              <a:t>CHÀO CÁC CON</a:t>
            </a:r>
          </a:p>
          <a:p>
            <a:pPr algn="ctr"/>
            <a:endParaRPr lang="en-US" altLang="en-US" sz="3600" b="1" dirty="0">
              <a:solidFill>
                <a:srgbClr val="99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8" descr="Ảnh động trang trí (168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" y="6176194"/>
            <a:ext cx="8924288" cy="12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lh3.googleusercontent.com/-ig379Rtq1Ho/WsHPvjK6ZkI/AAAAAAAACF0/e6iPkvE6pO4BYmvQZWNlpELhs59BBtntACHMYCw/h136/6-mau_slide_powerpoint_dep_ctu.vn_(204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60" y="4290226"/>
            <a:ext cx="889393" cy="10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https://lh3.googleusercontent.com/-GcPHMi2Nf1w/WsHJ3pxY7EI/AAAAAAAABlk/uKdnUb81q2Qqsxy_rQD1JLV81RkzW60wQCHMYCw/h136/3-mau_slide_powerpoint_dep_ctu.vn_(208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90" y="3363920"/>
            <a:ext cx="1000125" cy="214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5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888" y="762000"/>
            <a:ext cx="8534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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Quan sát bằng mắt thường và kính lúp: hình dạng, màu sắc, cấu trúc của đám mốc trên các mẫu vật; hình dạng, xác định các bộ phận của một nấm quả.</a:t>
            </a:r>
          </a:p>
          <a:p>
            <a:pPr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 Các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làm tiêu bản sợi nấm mốc:</a:t>
            </a:r>
          </a:p>
          <a:p>
            <a:pPr indent="339725"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B1: Dùng panh gắp một đám mốc nhỏ trên lam kính.</a:t>
            </a:r>
          </a:p>
          <a:p>
            <a:pPr indent="339725"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B2: Nhỏ 1-2 giọt nước cất lên đám mốc trên lam kính.</a:t>
            </a:r>
          </a:p>
          <a:p>
            <a:pPr indent="339725"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B3: Dùng kim tách nhẹ đám mốc thành các mảnh nhỏ.</a:t>
            </a:r>
          </a:p>
          <a:p>
            <a:pPr indent="339725"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B4: Đậy lamen lên, thấm nước thừa, quan sát dưới kính hiển vi (độ phóng đại 200-400).</a:t>
            </a:r>
          </a:p>
          <a:p>
            <a:pPr algn="just">
              <a:spcBef>
                <a:spcPts val="6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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Quan sát và ghi/vẽ lại đặc điểm. </a:t>
            </a:r>
          </a:p>
          <a:p>
            <a:pPr marL="342900" indent="-342900" algn="just">
              <a:spcBef>
                <a:spcPts val="600"/>
              </a:spcBef>
              <a:buFont typeface="Wingdings"/>
              <a:buChar char="J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Thảo luận nhóm, hoàn thiện bản báo cáo thu hoạch.</a:t>
            </a:r>
          </a:p>
          <a:p>
            <a:pPr algn="just">
              <a:spcBef>
                <a:spcPts val="600"/>
              </a:spcBef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Lưu ý: Rửa tay trước và sau khi làm thí nghiệm, đảm bảo đúng quy tắc an toàn trong phòng thí nghiệm.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6409" y="106083"/>
            <a:ext cx="7041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Cách thức quan sát một số loại nấm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66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78470"/>
              </p:ext>
            </p:extLst>
          </p:nvPr>
        </p:nvGraphicFramePr>
        <p:xfrm>
          <a:off x="259081" y="3911303"/>
          <a:ext cx="8732519" cy="22035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05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79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48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88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06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252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45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46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Cấu tạo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Vảy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Phiến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Cuống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Bao gốc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Sợi nấm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 sò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5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 kim châm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6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 rơm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6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 hương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89560" y="3941785"/>
            <a:ext cx="1661160" cy="763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60562" y="118329"/>
            <a:ext cx="50533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Arial" panose="020B0604020202020204" pitchFamily="34" charset="0"/>
              </a:rPr>
              <a:t>BÁO CÁO THU HOẠCH:</a:t>
            </a:r>
            <a:endParaRPr kumimoji="0" lang="en-US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</a:rPr>
              <a:t>THỰC HÀNH: QUAN SÁT CÁC LOẠI NẤM</a:t>
            </a:r>
            <a:endParaRPr kumimoji="0" lang="en-US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</a:rPr>
              <a:t>Nhóm:... Lớp:….</a:t>
            </a:r>
            <a:endParaRPr kumimoji="0" lang="en-US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250032"/>
            <a:ext cx="8991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en-US" sz="17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Arial" panose="020B0604020202020204" pitchFamily="34" charset="0"/>
              </a:rPr>
              <a:t>2. Dựa trên kết quả quan sát các thành phần cấu tạo của mỗi mẫu nấm đã chuẩn bị, em hãy hoàn thành bảng theo mẫu dưới đây:</a:t>
            </a:r>
            <a:endParaRPr kumimoji="0" lang="en-US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4536" y="6201006"/>
            <a:ext cx="88633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Arial" panose="020B0604020202020204" pitchFamily="34" charset="0"/>
              </a:rPr>
              <a:t>3. Vẽ hình ảnh của loại nấm đã quan sát được, chú thích các bộ phận của nấm: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2880" y="1058132"/>
            <a:ext cx="932688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en-US" altLang="en-US" sz="17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Mô tả các loại nấm mốc trên mẫu vật đã chuẩn bị theo các tiêu chí trong bảng sau:</a:t>
            </a:r>
            <a:endParaRPr lang="en-US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2045"/>
              </p:ext>
            </p:extLst>
          </p:nvPr>
        </p:nvGraphicFramePr>
        <p:xfrm>
          <a:off x="228600" y="1505316"/>
          <a:ext cx="8762999" cy="16520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9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1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69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9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Tiêu chí so sánh</a:t>
                      </a:r>
                      <a:endParaRPr lang="en-US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Mốc trên mẫu vật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 sắc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 tạo sợi mốc</a:t>
                      </a:r>
                      <a:endParaRPr lang="en-US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(có thể vẽ hình)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Mốc trắng trên bánh mì/ cơm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43840" y="1552512"/>
            <a:ext cx="284988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ncrypted-tbn0.gstatic.com/images?q=tbn:ANd9GcQknIc0KD_TLwxwzVFOaCFz-Bj4OXkpjsx_7Q&amp;usqp=C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7"/>
          <a:stretch/>
        </p:blipFill>
        <p:spPr bwMode="auto">
          <a:xfrm>
            <a:off x="1905000" y="299884"/>
            <a:ext cx="359369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6066" y="48455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2937" y="150852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5395" y="103674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5060" y="197459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7685" y="261191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5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518" y="434340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6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7183" y="52578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7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2537" y="452909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Vảy nấm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7118" y="980352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 nấm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7285" y="1486542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Phiến nấm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9577" y="1970189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nấm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2539" y="2581953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Cuống nấm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7287" y="4306530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gốc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9241" y="5257799"/>
            <a:ext cx="190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 nấm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33400" y="6022437"/>
            <a:ext cx="8229600" cy="442094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bộ phận của một nấm quả</a:t>
            </a:r>
          </a:p>
        </p:txBody>
      </p:sp>
    </p:spTree>
    <p:extLst>
      <p:ext uri="{BB962C8B-B14F-4D97-AF65-F5344CB8AC3E}">
        <p14:creationId xmlns:p14="http://schemas.microsoft.com/office/powerpoint/2010/main" val="108367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45855"/>
            <a:ext cx="8229600" cy="442094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một nấm quả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68" y="184356"/>
            <a:ext cx="51816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4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28028" y="5029202"/>
            <a:ext cx="735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 sợi nấm, nằm trong cơ chất, b- cuống nấm, </a:t>
            </a:r>
            <a:b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 phiến nấm, d- mũ nấm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6251" y="1068643"/>
            <a:ext cx="8506024" cy="3657600"/>
            <a:chOff x="167148" y="910704"/>
            <a:chExt cx="8506024" cy="3657600"/>
          </a:xfrm>
        </p:grpSpPr>
        <p:pic>
          <p:nvPicPr>
            <p:cNvPr id="12290" name="Picture 2" descr="https://cdn.caythuocdangian.com/2019/12/nam-s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48" y="910704"/>
              <a:ext cx="525780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ình dạng nấm sò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910704"/>
              <a:ext cx="2881972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5105400" y="1787004"/>
              <a:ext cx="8382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22274" y="2400291"/>
              <a:ext cx="1249926" cy="2249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49711" y="3124200"/>
              <a:ext cx="1722489" cy="5678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32778" y="228600"/>
            <a:ext cx="7352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NẤM SÒ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04318" y="5892152"/>
            <a:ext cx="8229600" cy="442094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bộ phận của một nấm quả</a:t>
            </a:r>
          </a:p>
        </p:txBody>
      </p:sp>
    </p:spTree>
    <p:extLst>
      <p:ext uri="{BB962C8B-B14F-4D97-AF65-F5344CB8AC3E}">
        <p14:creationId xmlns:p14="http://schemas.microsoft.com/office/powerpoint/2010/main" val="13686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60" y="72014"/>
            <a:ext cx="8229600" cy="487362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BỘ PHẬN CỦA MỘT SỐ MẪU NẤM</a:t>
            </a:r>
          </a:p>
        </p:txBody>
      </p:sp>
      <p:pic>
        <p:nvPicPr>
          <p:cNvPr id="13314" name="Picture 2" descr="http://tinhdoantuyenquang.vn/Image/Large/20195161435_1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4" y="662436"/>
            <a:ext cx="3810001" cy="27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335566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Nấm kim châm</a:t>
            </a:r>
          </a:p>
        </p:txBody>
      </p:sp>
      <p:pic>
        <p:nvPicPr>
          <p:cNvPr id="8" name="Picture 7" descr="Hãy thử một lần, ăn nấm rơm đi bạn!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677362"/>
            <a:ext cx="3688389" cy="275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4194" y="336508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Nấm rơm</a:t>
            </a:r>
          </a:p>
        </p:txBody>
      </p:sp>
      <p:pic>
        <p:nvPicPr>
          <p:cNvPr id="13" name="Picture 9" descr="Nấm hương có hình dáng giống chiếc 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20849" b="8345"/>
          <a:stretch/>
        </p:blipFill>
        <p:spPr bwMode="auto">
          <a:xfrm>
            <a:off x="4939545" y="3947712"/>
            <a:ext cx="1904999" cy="271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2.bp.blogspot.com/-zjWbWCNqCjs/WqY-FuiUGPI/AAAAAAAAMvo/h5f7GKe_dlMxVtiy-zAVc0JVIzX0dmjBwCLcBGAs/s640/dac-diem-va-cong-dung-nam-dong-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7" y="3959938"/>
            <a:ext cx="3884834" cy="270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05600" y="4740692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Nấm hương</a:t>
            </a:r>
          </a:p>
        </p:txBody>
      </p:sp>
    </p:spTree>
    <p:extLst>
      <p:ext uri="{BB962C8B-B14F-4D97-AF65-F5344CB8AC3E}">
        <p14:creationId xmlns:p14="http://schemas.microsoft.com/office/powerpoint/2010/main" val="27283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au-truc-nam-moc-tren-banh-mi-chamchut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au-truc-nam-moc-tren-banh-mi-chamchut.com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0376" y="5913858"/>
            <a:ext cx="838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NẤM MỐC TRẮNG Ở BÁNH MÌ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6" y="160338"/>
            <a:ext cx="8683625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7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hoc24.vn/images/summary/Untitled_10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7239"/>
          <a:stretch/>
        </p:blipFill>
        <p:spPr bwMode="auto">
          <a:xfrm>
            <a:off x="315109" y="390828"/>
            <a:ext cx="8624870" cy="34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751" y="3792482"/>
            <a:ext cx="834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Sợi nấm thường ăn sâu vào cơ chất để lấy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29898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584" y="211392"/>
            <a:ext cx="8229600" cy="487362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</a:t>
            </a:r>
            <a:b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CÁC BỘ PHẬN CỦA MỘT SỐ MẪU NẤM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7159" y="620766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Nấm đùi gà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7400" y="622886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Mộc nhĩ</a:t>
            </a:r>
          </a:p>
        </p:txBody>
      </p:sp>
      <p:pic>
        <p:nvPicPr>
          <p:cNvPr id="15362" name="Picture 2" descr="https://lh3.googleusercontent.com/proxy/QwQL0XqB1IcD2g9f55Tfsg41Lh9bJsSNvkB6dNwQgbqXAAi5geiKTeVab3OlZ1XTCQqHe3OuH3q8Nvk5PJZbTWsRnh5ESIP01yh0dcEPgoU9NSkBrPo0V_68TOYxExGWDEzfOVMfpWWH2gGeRJEUWRmqzEHu4rBeu74YlpbQU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4" y="938976"/>
            <a:ext cx="4168160" cy="52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ộc nh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27924"/>
          <a:stretch/>
        </p:blipFill>
        <p:spPr bwMode="auto">
          <a:xfrm>
            <a:off x="4966520" y="938976"/>
            <a:ext cx="387268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file.hstatic.net/1000206480/file/6-486_gran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28" y="3834331"/>
            <a:ext cx="3846873" cy="237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373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214"/>
            <a:ext cx="91440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6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43000"/>
            <a:ext cx="8991600" cy="8382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7: ĐA DẠNG THẾ GIỚI SỐNG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33. THỰC HÀNH QUAN SÁT CÁC LOẠI NẤM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[Vietsub] Sự kỳ diệu của nấm mốc và cách chúng bám rễ vào cuộc sống loài người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8" y="2843981"/>
            <a:ext cx="4457698" cy="3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amphugia.vn/images/ckeditor/images/chao-nam-rom-300x208.jpg?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80" y="2843983"/>
            <a:ext cx="4105280" cy="30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2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09600"/>
            <a:ext cx="8458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1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5052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theo nhóm:</a:t>
            </a:r>
          </a:p>
          <a:p>
            <a:pPr marL="0" lvl="0" indent="0" algn="just">
              <a:buNone/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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cách trồng một số loại nấm (rơm, kim châm, sò, mộc nhĩ,…) </a:t>
            </a:r>
          </a:p>
          <a:p>
            <a:pPr marL="0" lvl="0" indent="0" algn="just">
              <a:buNone/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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và trồng thử một mẫu nấm mà nhóm có thể thực hiện được.</a:t>
            </a:r>
          </a:p>
          <a:p>
            <a:pPr marL="0" indent="0" algn="just">
              <a:buNone/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 M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 sản phẩm tới lớp để giới thiệu.</a:t>
            </a:r>
          </a:p>
        </p:txBody>
      </p:sp>
    </p:spTree>
    <p:extLst>
      <p:ext uri="{BB962C8B-B14F-4D97-AF65-F5344CB8AC3E}">
        <p14:creationId xmlns:p14="http://schemas.microsoft.com/office/powerpoint/2010/main" val="230839992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684737" y="1412879"/>
            <a:ext cx="5787628" cy="5381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70659" name="Text Placeholder 2"/>
          <p:cNvSpPr>
            <a:spLocks noGrp="1"/>
          </p:cNvSpPr>
          <p:nvPr>
            <p:ph type="body" idx="1"/>
          </p:nvPr>
        </p:nvSpPr>
        <p:spPr>
          <a:xfrm>
            <a:off x="1677593" y="2093917"/>
            <a:ext cx="5788819" cy="3424237"/>
          </a:xfrm>
        </p:spPr>
        <p:txBody>
          <a:bodyPr/>
          <a:lstStyle/>
          <a:p>
            <a:pPr marL="428625" indent="-285750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pic>
        <p:nvPicPr>
          <p:cNvPr id="70660" name="Picture 2" descr="DSCN01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" y="0"/>
            <a:ext cx="9042616" cy="69803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37629" y="4905866"/>
            <a:ext cx="5482828" cy="1916112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3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3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89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sz="263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6" descr="Ảnh động đẹp (154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" y="160338"/>
            <a:ext cx="642938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s://lh3.googleusercontent.com/-q1G2b8ClCS0/WsOIUm-hLNI/AAAAAAAACWs/H9-cHi8f6GgH9pJCxuQF_vt8o3-Ge-HwwCHMYCw/h136/2-ctu.vn_anh_dong_mau_slide_powerpoint_dep_(1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73" y="3890584"/>
            <a:ext cx="105013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9" y="2848937"/>
            <a:ext cx="1711070" cy="41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Ảnh động đẹp (190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12" y="68663"/>
            <a:ext cx="571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Гифка читает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47" y="3142445"/>
            <a:ext cx="2115305" cy="37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16" y="217488"/>
            <a:ext cx="642938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Ảnh động Powerpoint CT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1" y="103981"/>
            <a:ext cx="957263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Ảnh động Powerpoint CT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13" y="3109174"/>
            <a:ext cx="5000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882981" y="4288665"/>
            <a:ext cx="2362163" cy="772732"/>
          </a:xfrm>
          <a:custGeom>
            <a:avLst/>
            <a:gdLst>
              <a:gd name="connsiteX0" fmla="*/ 0 w 3149551"/>
              <a:gd name="connsiteY0" fmla="*/ 103031 h 772732"/>
              <a:gd name="connsiteX1" fmla="*/ 0 w 3149551"/>
              <a:gd name="connsiteY1" fmla="*/ 103031 h 772732"/>
              <a:gd name="connsiteX2" fmla="*/ 321972 w 3149551"/>
              <a:gd name="connsiteY2" fmla="*/ 90152 h 772732"/>
              <a:gd name="connsiteX3" fmla="*/ 425003 w 3149551"/>
              <a:gd name="connsiteY3" fmla="*/ 64394 h 772732"/>
              <a:gd name="connsiteX4" fmla="*/ 540913 w 3149551"/>
              <a:gd name="connsiteY4" fmla="*/ 38636 h 772732"/>
              <a:gd name="connsiteX5" fmla="*/ 734096 w 3149551"/>
              <a:gd name="connsiteY5" fmla="*/ 25758 h 772732"/>
              <a:gd name="connsiteX6" fmla="*/ 953037 w 3149551"/>
              <a:gd name="connsiteY6" fmla="*/ 0 h 772732"/>
              <a:gd name="connsiteX7" fmla="*/ 2279561 w 3149551"/>
              <a:gd name="connsiteY7" fmla="*/ 12879 h 772732"/>
              <a:gd name="connsiteX8" fmla="*/ 2343955 w 3149551"/>
              <a:gd name="connsiteY8" fmla="*/ 25758 h 772732"/>
              <a:gd name="connsiteX9" fmla="*/ 2434107 w 3149551"/>
              <a:gd name="connsiteY9" fmla="*/ 77273 h 772732"/>
              <a:gd name="connsiteX10" fmla="*/ 2472744 w 3149551"/>
              <a:gd name="connsiteY10" fmla="*/ 90152 h 772732"/>
              <a:gd name="connsiteX11" fmla="*/ 2524259 w 3149551"/>
              <a:gd name="connsiteY11" fmla="*/ 115910 h 772732"/>
              <a:gd name="connsiteX12" fmla="*/ 2601532 w 3149551"/>
              <a:gd name="connsiteY12" fmla="*/ 141667 h 772732"/>
              <a:gd name="connsiteX13" fmla="*/ 2691685 w 3149551"/>
              <a:gd name="connsiteY13" fmla="*/ 193183 h 772732"/>
              <a:gd name="connsiteX14" fmla="*/ 2768958 w 3149551"/>
              <a:gd name="connsiteY14" fmla="*/ 231820 h 772732"/>
              <a:gd name="connsiteX15" fmla="*/ 2884868 w 3149551"/>
              <a:gd name="connsiteY15" fmla="*/ 334850 h 772732"/>
              <a:gd name="connsiteX16" fmla="*/ 2910625 w 3149551"/>
              <a:gd name="connsiteY16" fmla="*/ 373487 h 772732"/>
              <a:gd name="connsiteX17" fmla="*/ 2949262 w 3149551"/>
              <a:gd name="connsiteY17" fmla="*/ 386366 h 772732"/>
              <a:gd name="connsiteX18" fmla="*/ 2962141 w 3149551"/>
              <a:gd name="connsiteY18" fmla="*/ 425003 h 772732"/>
              <a:gd name="connsiteX19" fmla="*/ 3000778 w 3149551"/>
              <a:gd name="connsiteY19" fmla="*/ 450760 h 772732"/>
              <a:gd name="connsiteX20" fmla="*/ 3103808 w 3149551"/>
              <a:gd name="connsiteY20" fmla="*/ 515155 h 772732"/>
              <a:gd name="connsiteX21" fmla="*/ 3013656 w 3149551"/>
              <a:gd name="connsiteY21" fmla="*/ 502276 h 772732"/>
              <a:gd name="connsiteX22" fmla="*/ 2691685 w 3149551"/>
              <a:gd name="connsiteY22" fmla="*/ 605307 h 772732"/>
              <a:gd name="connsiteX23" fmla="*/ 2279561 w 3149551"/>
              <a:gd name="connsiteY23" fmla="*/ 695459 h 772732"/>
              <a:gd name="connsiteX24" fmla="*/ 1970468 w 3149551"/>
              <a:gd name="connsiteY24" fmla="*/ 759853 h 772732"/>
              <a:gd name="connsiteX25" fmla="*/ 1751527 w 3149551"/>
              <a:gd name="connsiteY25" fmla="*/ 772732 h 772732"/>
              <a:gd name="connsiteX26" fmla="*/ 1545465 w 3149551"/>
              <a:gd name="connsiteY26" fmla="*/ 759853 h 772732"/>
              <a:gd name="connsiteX27" fmla="*/ 1468192 w 3149551"/>
              <a:gd name="connsiteY27" fmla="*/ 734096 h 772732"/>
              <a:gd name="connsiteX28" fmla="*/ 1429555 w 3149551"/>
              <a:gd name="connsiteY28" fmla="*/ 721217 h 772732"/>
              <a:gd name="connsiteX29" fmla="*/ 1313645 w 3149551"/>
              <a:gd name="connsiteY29" fmla="*/ 631065 h 772732"/>
              <a:gd name="connsiteX30" fmla="*/ 1262130 w 3149551"/>
              <a:gd name="connsiteY30" fmla="*/ 592428 h 772732"/>
              <a:gd name="connsiteX31" fmla="*/ 1159099 w 3149551"/>
              <a:gd name="connsiteY31" fmla="*/ 540912 h 772732"/>
              <a:gd name="connsiteX32" fmla="*/ 1107583 w 3149551"/>
              <a:gd name="connsiteY32" fmla="*/ 502276 h 772732"/>
              <a:gd name="connsiteX33" fmla="*/ 1030310 w 3149551"/>
              <a:gd name="connsiteY33" fmla="*/ 425003 h 772732"/>
              <a:gd name="connsiteX34" fmla="*/ 991673 w 3149551"/>
              <a:gd name="connsiteY34" fmla="*/ 296214 h 772732"/>
              <a:gd name="connsiteX35" fmla="*/ 1043189 w 3149551"/>
              <a:gd name="connsiteY35" fmla="*/ 154546 h 772732"/>
              <a:gd name="connsiteX36" fmla="*/ 1094704 w 3149551"/>
              <a:gd name="connsiteY36" fmla="*/ 141667 h 772732"/>
              <a:gd name="connsiteX37" fmla="*/ 1184856 w 3149551"/>
              <a:gd name="connsiteY37" fmla="*/ 115910 h 772732"/>
              <a:gd name="connsiteX38" fmla="*/ 1378039 w 3149551"/>
              <a:gd name="connsiteY38" fmla="*/ 77273 h 772732"/>
              <a:gd name="connsiteX39" fmla="*/ 1455313 w 3149551"/>
              <a:gd name="connsiteY39" fmla="*/ 64394 h 772732"/>
              <a:gd name="connsiteX40" fmla="*/ 1918952 w 3149551"/>
              <a:gd name="connsiteY40" fmla="*/ 51515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149551" h="772732">
                <a:moveTo>
                  <a:pt x="0" y="103031"/>
                </a:moveTo>
                <a:lnTo>
                  <a:pt x="0" y="103031"/>
                </a:lnTo>
                <a:cubicBezTo>
                  <a:pt x="107324" y="98738"/>
                  <a:pt x="215003" y="99877"/>
                  <a:pt x="321972" y="90152"/>
                </a:cubicBezTo>
                <a:cubicBezTo>
                  <a:pt x="357227" y="86947"/>
                  <a:pt x="390543" y="72502"/>
                  <a:pt x="425003" y="64394"/>
                </a:cubicBezTo>
                <a:cubicBezTo>
                  <a:pt x="463530" y="55329"/>
                  <a:pt x="501639" y="43545"/>
                  <a:pt x="540913" y="38636"/>
                </a:cubicBezTo>
                <a:cubicBezTo>
                  <a:pt x="604952" y="30631"/>
                  <a:pt x="669702" y="30051"/>
                  <a:pt x="734096" y="25758"/>
                </a:cubicBezTo>
                <a:cubicBezTo>
                  <a:pt x="807775" y="13478"/>
                  <a:pt x="876821" y="0"/>
                  <a:pt x="953037" y="0"/>
                </a:cubicBezTo>
                <a:lnTo>
                  <a:pt x="2279561" y="12879"/>
                </a:lnTo>
                <a:cubicBezTo>
                  <a:pt x="2301026" y="17172"/>
                  <a:pt x="2323189" y="18836"/>
                  <a:pt x="2343955" y="25758"/>
                </a:cubicBezTo>
                <a:cubicBezTo>
                  <a:pt x="2411693" y="48337"/>
                  <a:pt x="2377579" y="49009"/>
                  <a:pt x="2434107" y="77273"/>
                </a:cubicBezTo>
                <a:cubicBezTo>
                  <a:pt x="2446249" y="83344"/>
                  <a:pt x="2460266" y="84804"/>
                  <a:pt x="2472744" y="90152"/>
                </a:cubicBezTo>
                <a:cubicBezTo>
                  <a:pt x="2490390" y="97715"/>
                  <a:pt x="2506434" y="108780"/>
                  <a:pt x="2524259" y="115910"/>
                </a:cubicBezTo>
                <a:cubicBezTo>
                  <a:pt x="2549468" y="125994"/>
                  <a:pt x="2576323" y="131584"/>
                  <a:pt x="2601532" y="141667"/>
                </a:cubicBezTo>
                <a:cubicBezTo>
                  <a:pt x="2714415" y="186819"/>
                  <a:pt x="2598760" y="146720"/>
                  <a:pt x="2691685" y="193183"/>
                </a:cubicBezTo>
                <a:cubicBezTo>
                  <a:pt x="2742832" y="218757"/>
                  <a:pt x="2721503" y="189638"/>
                  <a:pt x="2768958" y="231820"/>
                </a:cubicBezTo>
                <a:cubicBezTo>
                  <a:pt x="2901280" y="349440"/>
                  <a:pt x="2797181" y="276394"/>
                  <a:pt x="2884868" y="334850"/>
                </a:cubicBezTo>
                <a:cubicBezTo>
                  <a:pt x="2893454" y="347729"/>
                  <a:pt x="2898538" y="363818"/>
                  <a:pt x="2910625" y="373487"/>
                </a:cubicBezTo>
                <a:cubicBezTo>
                  <a:pt x="2921226" y="381968"/>
                  <a:pt x="2939663" y="376767"/>
                  <a:pt x="2949262" y="386366"/>
                </a:cubicBezTo>
                <a:cubicBezTo>
                  <a:pt x="2958861" y="395965"/>
                  <a:pt x="2953660" y="414402"/>
                  <a:pt x="2962141" y="425003"/>
                </a:cubicBezTo>
                <a:cubicBezTo>
                  <a:pt x="2971810" y="437090"/>
                  <a:pt x="2987899" y="442174"/>
                  <a:pt x="3000778" y="450760"/>
                </a:cubicBezTo>
                <a:cubicBezTo>
                  <a:pt x="3062111" y="542762"/>
                  <a:pt x="3022260" y="535542"/>
                  <a:pt x="3103808" y="515155"/>
                </a:cubicBezTo>
                <a:cubicBezTo>
                  <a:pt x="3168514" y="472018"/>
                  <a:pt x="3185242" y="469593"/>
                  <a:pt x="3013656" y="502276"/>
                </a:cubicBezTo>
                <a:cubicBezTo>
                  <a:pt x="2810402" y="540991"/>
                  <a:pt x="2918106" y="546240"/>
                  <a:pt x="2691685" y="605307"/>
                </a:cubicBezTo>
                <a:cubicBezTo>
                  <a:pt x="2555616" y="640803"/>
                  <a:pt x="2416975" y="665586"/>
                  <a:pt x="2279561" y="695459"/>
                </a:cubicBezTo>
                <a:lnTo>
                  <a:pt x="1970468" y="759853"/>
                </a:lnTo>
                <a:cubicBezTo>
                  <a:pt x="1898781" y="774190"/>
                  <a:pt x="1824507" y="768439"/>
                  <a:pt x="1751527" y="772732"/>
                </a:cubicBezTo>
                <a:cubicBezTo>
                  <a:pt x="1682840" y="768439"/>
                  <a:pt x="1613655" y="769152"/>
                  <a:pt x="1545465" y="759853"/>
                </a:cubicBezTo>
                <a:cubicBezTo>
                  <a:pt x="1518563" y="756185"/>
                  <a:pt x="1493950" y="742682"/>
                  <a:pt x="1468192" y="734096"/>
                </a:cubicBezTo>
                <a:lnTo>
                  <a:pt x="1429555" y="721217"/>
                </a:lnTo>
                <a:cubicBezTo>
                  <a:pt x="1350896" y="642558"/>
                  <a:pt x="1436891" y="723501"/>
                  <a:pt x="1313645" y="631065"/>
                </a:cubicBezTo>
                <a:cubicBezTo>
                  <a:pt x="1296473" y="618186"/>
                  <a:pt x="1280671" y="603244"/>
                  <a:pt x="1262130" y="592428"/>
                </a:cubicBezTo>
                <a:cubicBezTo>
                  <a:pt x="1228963" y="573080"/>
                  <a:pt x="1193443" y="558084"/>
                  <a:pt x="1159099" y="540912"/>
                </a:cubicBezTo>
                <a:cubicBezTo>
                  <a:pt x="1139900" y="531313"/>
                  <a:pt x="1123538" y="516635"/>
                  <a:pt x="1107583" y="502276"/>
                </a:cubicBezTo>
                <a:cubicBezTo>
                  <a:pt x="1080507" y="477908"/>
                  <a:pt x="1030310" y="425003"/>
                  <a:pt x="1030310" y="425003"/>
                </a:cubicBezTo>
                <a:cubicBezTo>
                  <a:pt x="998955" y="330937"/>
                  <a:pt x="1011137" y="374070"/>
                  <a:pt x="991673" y="296214"/>
                </a:cubicBezTo>
                <a:cubicBezTo>
                  <a:pt x="995230" y="281987"/>
                  <a:pt x="1009143" y="177244"/>
                  <a:pt x="1043189" y="154546"/>
                </a:cubicBezTo>
                <a:cubicBezTo>
                  <a:pt x="1057916" y="144728"/>
                  <a:pt x="1077685" y="146529"/>
                  <a:pt x="1094704" y="141667"/>
                </a:cubicBezTo>
                <a:cubicBezTo>
                  <a:pt x="1159178" y="123246"/>
                  <a:pt x="1108377" y="132011"/>
                  <a:pt x="1184856" y="115910"/>
                </a:cubicBezTo>
                <a:cubicBezTo>
                  <a:pt x="1249117" y="102381"/>
                  <a:pt x="1313263" y="88069"/>
                  <a:pt x="1378039" y="77273"/>
                </a:cubicBezTo>
                <a:cubicBezTo>
                  <a:pt x="1403797" y="72980"/>
                  <a:pt x="1429240" y="65843"/>
                  <a:pt x="1455313" y="64394"/>
                </a:cubicBezTo>
                <a:cubicBezTo>
                  <a:pt x="1702579" y="50657"/>
                  <a:pt x="1745769" y="51515"/>
                  <a:pt x="1918952" y="515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18182"/>
              </p:ext>
            </p:extLst>
          </p:nvPr>
        </p:nvGraphicFramePr>
        <p:xfrm>
          <a:off x="221566" y="4191000"/>
          <a:ext cx="8783569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4258473"/>
                <a:gridCol w="4525096"/>
              </a:tblGrid>
              <a:tr h="0">
                <a:tc>
                  <a:txBody>
                    <a:bodyPr/>
                    <a:lstStyle/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•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mẫu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mốc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:</a:t>
                      </a: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mì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Mẫu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gỗ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cam</a:t>
                      </a: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chưng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cơm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• 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loại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:</a:t>
                      </a: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nhĩ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201930" marR="0" indent="-2159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rơm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hương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đùi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gà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,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sò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,…</a:t>
                      </a: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</a:rPr>
                        <a:t>linh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</a:rPr>
                        <a:t> chi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855" y="334834"/>
            <a:ext cx="919899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33. THỰC HÀNH: QUAN SÁT CÁC LOẠI NẤM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MỤC TIÊU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nấm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bằng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mắt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thường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lúp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Chuẩn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Thiết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10x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40x  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mũi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mác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Lamen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Ống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Giấy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Khẩu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	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vệ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mắt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nếu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Găng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tay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lúp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Mẫu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7247"/>
              </p:ext>
            </p:extLst>
          </p:nvPr>
        </p:nvGraphicFramePr>
        <p:xfrm>
          <a:off x="304800" y="748145"/>
          <a:ext cx="8763000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3823082"/>
                <a:gridCol w="4939918"/>
              </a:tblGrid>
              <a:tr h="2075180">
                <a:tc>
                  <a:txBody>
                    <a:bodyPr/>
                    <a:lstStyle/>
                    <a:p>
                      <a:pPr marL="203835" marR="8191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1.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Quan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sát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loại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nấm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mốc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mọc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ở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nhiều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vật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thể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khác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</a:rPr>
                        <a:t>nhau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81915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đám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mốc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mẫu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thường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</a:rPr>
                        <a:t>lúp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</a:p>
                    <a:p>
                      <a:pPr marL="0" marR="0" indent="1803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50" name="Shap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421063"/>
            <a:ext cx="3429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7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47244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56347"/>
            <a:ext cx="29803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1" y="4322777"/>
            <a:ext cx="77541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Rửa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nghiệm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599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29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Vietsub] Sự kỳ diệu của nấm mốc và cách chúng bám rễ vào cuộc sống loài người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8" y="3264288"/>
            <a:ext cx="4457698" cy="3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namphugia.vn/images/ckeditor/images/chao-nam-rom-300x208.jpg?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80" y="3279039"/>
            <a:ext cx="4105280" cy="30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1655506" y="184354"/>
            <a:ext cx="6096000" cy="278744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Hãy nêu nhanh 3 đặc điểm về nấm mà em biết.</a:t>
            </a:r>
            <a:b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505425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21"/>
            <a:ext cx="8229600" cy="563562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nấm mốc</a:t>
            </a:r>
          </a:p>
        </p:txBody>
      </p:sp>
      <p:pic>
        <p:nvPicPr>
          <p:cNvPr id="2054" name="Picture 6" descr="phu-nu-8-bo-thuong-vuong-toi-voi-thuc-pham-bi-nam-moc-hinh-a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0" y="3886200"/>
            <a:ext cx="4154130" cy="256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ấm men, nấm mốc làm hỏng thực ph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0" y="903186"/>
            <a:ext cx="415413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eu.twv.me/twvnet/sites/101/2019/01/29063920/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3186"/>
            <a:ext cx="41148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ấm mốc và vi sinh trên nông sản • Tin Cậy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1"/>
            <a:ext cx="4038600" cy="256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5110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uong dan trong nam kim cham tai nha don gian 3 scaled - 2 cách trồng nấm kim châm tại nhà hiệu quả đạt năng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uong dan trong nam kim cham tai nha don gian 3 scaled - 2 cách trồng nấm kim châm tại nhà hiệu quả đạt năng xuấ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9" name="Picture 5" descr="D:\MINH PHƯƠNG\Tài liệu dạy học 6\Video -hinh anh\Nam\huong-dan-trong-nam-kim-cham-tai-nha-don-gian-3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2" y="95815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ãy thử một lần, ăn nấm rơm đi bạn!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2" y="3552927"/>
            <a:ext cx="3688389" cy="276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Nấm hương có hình dáng giống chiếc 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20849" b="8345"/>
          <a:stretch/>
        </p:blipFill>
        <p:spPr bwMode="auto">
          <a:xfrm>
            <a:off x="5734677" y="468518"/>
            <a:ext cx="2570408" cy="2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236" y="312738"/>
            <a:ext cx="5638800" cy="563562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nấm đảm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58921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2815" y="630465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Nấm rơm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7152" y="302970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Nấm hương</a:t>
            </a:r>
          </a:p>
        </p:txBody>
      </p:sp>
    </p:spTree>
    <p:extLst>
      <p:ext uri="{BB962C8B-B14F-4D97-AF65-F5344CB8AC3E}">
        <p14:creationId xmlns:p14="http://schemas.microsoft.com/office/powerpoint/2010/main" val="18936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Vietsub] Sự kỳ diệu của nấm mốc và cách chúng bám rễ vào cuộc sống loài người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2" y="3529752"/>
            <a:ext cx="4457698" cy="3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1066800" y="95865"/>
            <a:ext cx="6781800" cy="3320847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Nghiên cứu tài liệu SGK, thảo luận nhóm: </a:t>
            </a:r>
          </a:p>
          <a:p>
            <a:pPr algn="ctr"/>
            <a:r>
              <a:rPr lang="en-US" sz="3200" b="1"/>
              <a:t>Nêu cách thức quan sát một số loại nấm.</a:t>
            </a:r>
          </a:p>
        </p:txBody>
      </p:sp>
      <p:pic>
        <p:nvPicPr>
          <p:cNvPr id="7" name="Picture 9" descr="Nấm hương có hình dáng giống chiếc 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20849" b="8345"/>
          <a:stretch/>
        </p:blipFill>
        <p:spPr bwMode="auto">
          <a:xfrm>
            <a:off x="5257800" y="3517462"/>
            <a:ext cx="2993005" cy="312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156</TotalTime>
  <Words>736</Words>
  <PresentationFormat>On-screen Show (4:3)</PresentationFormat>
  <Paragraphs>149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2_Office Theme</vt:lpstr>
      <vt:lpstr>1_Civic</vt:lpstr>
      <vt:lpstr>PowerPoint Presentation</vt:lpstr>
      <vt:lpstr>CHƯƠNG 7: ĐA DẠNG THẾ GIỚI SỐNG BÀI 33. THỰC HÀNH QUAN SÁT CÁC LOẠI NẤM </vt:lpstr>
      <vt:lpstr>PowerPoint Presentation</vt:lpstr>
      <vt:lpstr>PowerPoint Presentation</vt:lpstr>
      <vt:lpstr>PowerPoint Presentation</vt:lpstr>
      <vt:lpstr>PowerPoint Presentation</vt:lpstr>
      <vt:lpstr>Một số loại nấm mốc</vt:lpstr>
      <vt:lpstr>Một số loại nấm đảm</vt:lpstr>
      <vt:lpstr>PowerPoint Presentation</vt:lpstr>
      <vt:lpstr>PowerPoint Presentation</vt:lpstr>
      <vt:lpstr>PowerPoint Presentation</vt:lpstr>
      <vt:lpstr>Xác định các bộ phận của một nấm quả</vt:lpstr>
      <vt:lpstr>Cấu tạo một nấm quả</vt:lpstr>
      <vt:lpstr>Xác định các bộ phận của một nấm quả</vt:lpstr>
      <vt:lpstr>XÁC ĐỊNH CÁC BỘ PHẬN CỦA MỘT SỐ MẪU NẤM</vt:lpstr>
      <vt:lpstr>PowerPoint Presentation</vt:lpstr>
      <vt:lpstr>PowerPoint Presentation</vt:lpstr>
      <vt:lpstr>LUYỆN TẬP:  XÁC ĐỊNH CÁC BỘ PHẬN CỦA MỘT SỐ MẪU NẤM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2021-04-17T13:36:47Z</dcterms:created>
  <dcterms:modified xsi:type="dcterms:W3CDTF">2021-12-27T04:44:33Z</dcterms:modified>
</cp:coreProperties>
</file>