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41"/>
  </p:notes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4" r:id="rId11"/>
    <p:sldId id="265" r:id="rId12"/>
    <p:sldId id="267" r:id="rId13"/>
    <p:sldId id="268" r:id="rId14"/>
    <p:sldId id="266" r:id="rId15"/>
    <p:sldId id="269" r:id="rId16"/>
    <p:sldId id="270" r:id="rId17"/>
    <p:sldId id="271" r:id="rId18"/>
    <p:sldId id="272" r:id="rId19"/>
    <p:sldId id="273" r:id="rId20"/>
    <p:sldId id="274" r:id="rId21"/>
    <p:sldId id="277" r:id="rId22"/>
    <p:sldId id="276" r:id="rId23"/>
    <p:sldId id="278" r:id="rId24"/>
    <p:sldId id="279" r:id="rId25"/>
    <p:sldId id="280" r:id="rId26"/>
    <p:sldId id="275" r:id="rId27"/>
    <p:sldId id="318" r:id="rId28"/>
    <p:sldId id="320" r:id="rId29"/>
    <p:sldId id="323" r:id="rId30"/>
    <p:sldId id="324" r:id="rId31"/>
    <p:sldId id="325" r:id="rId32"/>
    <p:sldId id="326" r:id="rId33"/>
    <p:sldId id="327" r:id="rId34"/>
    <p:sldId id="328" r:id="rId35"/>
    <p:sldId id="329" r:id="rId36"/>
    <p:sldId id="330" r:id="rId37"/>
    <p:sldId id="281" r:id="rId38"/>
    <p:sldId id="282" r:id="rId39"/>
    <p:sldId id="284" r:id="rId40"/>
  </p:sldIdLst>
  <p:sldSz cx="18288000" cy="10287000"/>
  <p:notesSz cx="6858000" cy="9144000"/>
  <p:embeddedFontLs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Calibri Light" panose="020F0302020204030204" pitchFamily="34" charset="0"/>
      <p:regular r:id="rId46"/>
      <p:italic r:id="rId47"/>
    </p:embeddedFont>
    <p:embeddedFont>
      <p:font typeface="Cambria Math" panose="02040503050406030204" pitchFamily="18" charset="0"/>
      <p:regular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3.fntdata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5.fntdata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C0F42-18F9-4916-8B5B-30092D452B43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61E7C-4DF9-4363-9FA5-AA4EB0ED2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405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mừng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quý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thầy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đến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tiết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ngày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hôm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nay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lớp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10xx.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Khác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thông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lệ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ngày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hôm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nay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sẽ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thí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sinh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Gameshow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Đường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lên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đỉnh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Olympia”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cuộc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tài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vô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quyết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liệt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26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23984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Answer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35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5643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Vòng</a:t>
            </a:r>
            <a:r>
              <a:rPr lang="en-US" baseline="0" dirty="0"/>
              <a:t> </a:t>
            </a:r>
            <a:r>
              <a:rPr lang="en-US" baseline="0" dirty="0" err="1"/>
              <a:t>thi</a:t>
            </a:r>
            <a:r>
              <a:rPr lang="en-US" baseline="0" dirty="0"/>
              <a:t> </a:t>
            </a:r>
            <a:r>
              <a:rPr lang="en-US" baseline="0" dirty="0" err="1"/>
              <a:t>thứ</a:t>
            </a:r>
            <a:r>
              <a:rPr lang="en-US" baseline="0" dirty="0"/>
              <a:t> </a:t>
            </a:r>
            <a:r>
              <a:rPr lang="en-US" baseline="0" dirty="0" err="1"/>
              <a:t>nhất</a:t>
            </a:r>
            <a:r>
              <a:rPr lang="en-US" baseline="0" dirty="0"/>
              <a:t>: KHỞI ĐỘNG </a:t>
            </a:r>
            <a:r>
              <a:rPr lang="en-US" baseline="0" dirty="0" err="1"/>
              <a:t>xin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27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4528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Answer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28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3829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Answer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29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0940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Answer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30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5459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Answer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31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5991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Answer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32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01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Answer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33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4649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Answer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34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8152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683545"/>
            <a:ext cx="155448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6"/>
            <a:ext cx="13716000" cy="2483645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784" indent="0" algn="ctr">
              <a:buNone/>
              <a:defRPr sz="3000"/>
            </a:lvl2pPr>
            <a:lvl3pPr marL="1371566" indent="0" algn="ctr">
              <a:buNone/>
              <a:defRPr sz="2700"/>
            </a:lvl3pPr>
            <a:lvl4pPr marL="2057349" indent="0" algn="ctr">
              <a:buNone/>
              <a:defRPr sz="2400"/>
            </a:lvl4pPr>
            <a:lvl5pPr marL="2743131" indent="0" algn="ctr">
              <a:buNone/>
              <a:defRPr sz="2400"/>
            </a:lvl5pPr>
            <a:lvl6pPr marL="3428915" indent="0" algn="ctr">
              <a:buNone/>
              <a:defRPr sz="2400"/>
            </a:lvl6pPr>
            <a:lvl7pPr marL="4114697" indent="0" algn="ctr">
              <a:buNone/>
              <a:defRPr sz="2400"/>
            </a:lvl7pPr>
            <a:lvl8pPr marL="4800480" indent="0" algn="ctr">
              <a:buNone/>
              <a:defRPr sz="2400"/>
            </a:lvl8pPr>
            <a:lvl9pPr marL="5486264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97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47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7" y="2564617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7" y="6884203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784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566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34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13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891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69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48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26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33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27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94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4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784" indent="0">
              <a:buNone/>
              <a:defRPr sz="3000" b="1"/>
            </a:lvl2pPr>
            <a:lvl3pPr marL="1371566" indent="0">
              <a:buNone/>
              <a:defRPr sz="2700" b="1"/>
            </a:lvl3pPr>
            <a:lvl4pPr marL="2057349" indent="0">
              <a:buNone/>
              <a:defRPr sz="2400" b="1"/>
            </a:lvl4pPr>
            <a:lvl5pPr marL="2743131" indent="0">
              <a:buNone/>
              <a:defRPr sz="2400" b="1"/>
            </a:lvl5pPr>
            <a:lvl6pPr marL="3428915" indent="0">
              <a:buNone/>
              <a:defRPr sz="2400" b="1"/>
            </a:lvl6pPr>
            <a:lvl7pPr marL="4114697" indent="0">
              <a:buNone/>
              <a:defRPr sz="2400" b="1"/>
            </a:lvl7pPr>
            <a:lvl8pPr marL="4800480" indent="0">
              <a:buNone/>
              <a:defRPr sz="2400" b="1"/>
            </a:lvl8pPr>
            <a:lvl9pPr marL="5486264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4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5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784" indent="0">
              <a:buNone/>
              <a:defRPr sz="3000" b="1"/>
            </a:lvl2pPr>
            <a:lvl3pPr marL="1371566" indent="0">
              <a:buNone/>
              <a:defRPr sz="2700" b="1"/>
            </a:lvl3pPr>
            <a:lvl4pPr marL="2057349" indent="0">
              <a:buNone/>
              <a:defRPr sz="2400" b="1"/>
            </a:lvl4pPr>
            <a:lvl5pPr marL="2743131" indent="0">
              <a:buNone/>
              <a:defRPr sz="2400" b="1"/>
            </a:lvl5pPr>
            <a:lvl6pPr marL="3428915" indent="0">
              <a:buNone/>
              <a:defRPr sz="2400" b="1"/>
            </a:lvl6pPr>
            <a:lvl7pPr marL="4114697" indent="0">
              <a:buNone/>
              <a:defRPr sz="2400" b="1"/>
            </a:lvl7pPr>
            <a:lvl8pPr marL="4800480" indent="0">
              <a:buNone/>
              <a:defRPr sz="2400" b="1"/>
            </a:lvl8pPr>
            <a:lvl9pPr marL="5486264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5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28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79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22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46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2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784" indent="0">
              <a:buNone/>
              <a:defRPr sz="2100"/>
            </a:lvl2pPr>
            <a:lvl3pPr marL="1371566" indent="0">
              <a:buNone/>
              <a:defRPr sz="1800"/>
            </a:lvl3pPr>
            <a:lvl4pPr marL="2057349" indent="0">
              <a:buNone/>
              <a:defRPr sz="1500"/>
            </a:lvl4pPr>
            <a:lvl5pPr marL="2743131" indent="0">
              <a:buNone/>
              <a:defRPr sz="1500"/>
            </a:lvl5pPr>
            <a:lvl6pPr marL="3428915" indent="0">
              <a:buNone/>
              <a:defRPr sz="1500"/>
            </a:lvl6pPr>
            <a:lvl7pPr marL="4114697" indent="0">
              <a:buNone/>
              <a:defRPr sz="1500"/>
            </a:lvl7pPr>
            <a:lvl8pPr marL="4800480" indent="0">
              <a:buNone/>
              <a:defRPr sz="1500"/>
            </a:lvl8pPr>
            <a:lvl9pPr marL="5486264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75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46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784" indent="0">
              <a:buNone/>
              <a:defRPr sz="4200"/>
            </a:lvl2pPr>
            <a:lvl3pPr marL="1371566" indent="0">
              <a:buNone/>
              <a:defRPr sz="3600"/>
            </a:lvl3pPr>
            <a:lvl4pPr marL="2057349" indent="0">
              <a:buNone/>
              <a:defRPr sz="3000"/>
            </a:lvl4pPr>
            <a:lvl5pPr marL="2743131" indent="0">
              <a:buNone/>
              <a:defRPr sz="3000"/>
            </a:lvl5pPr>
            <a:lvl6pPr marL="3428915" indent="0">
              <a:buNone/>
              <a:defRPr sz="3000"/>
            </a:lvl6pPr>
            <a:lvl7pPr marL="4114697" indent="0">
              <a:buNone/>
              <a:defRPr sz="3000"/>
            </a:lvl7pPr>
            <a:lvl8pPr marL="4800480" indent="0">
              <a:buNone/>
              <a:defRPr sz="3000"/>
            </a:lvl8pPr>
            <a:lvl9pPr marL="5486264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2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784" indent="0">
              <a:buNone/>
              <a:defRPr sz="2100"/>
            </a:lvl2pPr>
            <a:lvl3pPr marL="1371566" indent="0">
              <a:buNone/>
              <a:defRPr sz="1800"/>
            </a:lvl3pPr>
            <a:lvl4pPr marL="2057349" indent="0">
              <a:buNone/>
              <a:defRPr sz="1500"/>
            </a:lvl4pPr>
            <a:lvl5pPr marL="2743131" indent="0">
              <a:buNone/>
              <a:defRPr sz="1500"/>
            </a:lvl5pPr>
            <a:lvl6pPr marL="3428915" indent="0">
              <a:buNone/>
              <a:defRPr sz="1500"/>
            </a:lvl6pPr>
            <a:lvl7pPr marL="4114697" indent="0">
              <a:buNone/>
              <a:defRPr sz="1500"/>
            </a:lvl7pPr>
            <a:lvl8pPr marL="4800480" indent="0">
              <a:buNone/>
              <a:defRPr sz="1500"/>
            </a:lvl8pPr>
            <a:lvl9pPr marL="5486264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40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14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3" y="547690"/>
            <a:ext cx="3943350" cy="871775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5" y="547690"/>
            <a:ext cx="11601450" cy="871775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73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94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33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D6784E0F-B49E-4CF9-974F-F2E81701724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buClrTx/>
                <a:buFontTx/>
                <a:buNone/>
              </a:pPr>
              <a:t>9/26/2022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33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33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B5B2D9CF-84F5-40DC-9319-750C0EB7F78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2137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371566" rtl="0" eaLnBrk="1" latinLnBrk="0" hangingPunct="1">
        <a:lnSpc>
          <a:spcPct val="90000"/>
        </a:lnSpc>
        <a:spcBef>
          <a:spcPct val="0"/>
        </a:spcBef>
        <a:buNone/>
        <a:defRPr sz="66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1371566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675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714457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240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024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806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589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371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155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4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566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349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915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697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480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264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4.svg"/><Relationship Id="rId3" Type="http://schemas.openxmlformats.org/officeDocument/2006/relationships/image" Target="../media/image11.svg"/><Relationship Id="rId7" Type="http://schemas.openxmlformats.org/officeDocument/2006/relationships/image" Target="../media/image3.svg"/><Relationship Id="rId12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7.svg"/><Relationship Id="rId5" Type="http://schemas.openxmlformats.org/officeDocument/2006/relationships/image" Target="../media/image18.svg"/><Relationship Id="rId10" Type="http://schemas.openxmlformats.org/officeDocument/2006/relationships/image" Target="../media/image6.png"/><Relationship Id="rId4" Type="http://schemas.openxmlformats.org/officeDocument/2006/relationships/image" Target="../media/image17.png"/><Relationship Id="rId9" Type="http://schemas.openxmlformats.org/officeDocument/2006/relationships/image" Target="../media/image5.svg"/><Relationship Id="rId1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29.svg"/><Relationship Id="rId7" Type="http://schemas.openxmlformats.org/officeDocument/2006/relationships/image" Target="../media/image20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7.svg"/><Relationship Id="rId7" Type="http://schemas.openxmlformats.org/officeDocument/2006/relationships/image" Target="../media/image16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5.svg"/><Relationship Id="rId7" Type="http://schemas.openxmlformats.org/officeDocument/2006/relationships/image" Target="../media/image2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6.svg"/><Relationship Id="rId7" Type="http://schemas.openxmlformats.org/officeDocument/2006/relationships/image" Target="../media/image3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7.svg"/><Relationship Id="rId7" Type="http://schemas.openxmlformats.org/officeDocument/2006/relationships/image" Target="../media/image16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4.svg"/><Relationship Id="rId3" Type="http://schemas.openxmlformats.org/officeDocument/2006/relationships/image" Target="../media/image11.svg"/><Relationship Id="rId7" Type="http://schemas.openxmlformats.org/officeDocument/2006/relationships/image" Target="../media/image3.svg"/><Relationship Id="rId12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7.svg"/><Relationship Id="rId5" Type="http://schemas.openxmlformats.org/officeDocument/2006/relationships/image" Target="../media/image18.svg"/><Relationship Id="rId10" Type="http://schemas.openxmlformats.org/officeDocument/2006/relationships/image" Target="../media/image6.png"/><Relationship Id="rId4" Type="http://schemas.openxmlformats.org/officeDocument/2006/relationships/image" Target="../media/image17.png"/><Relationship Id="rId9" Type="http://schemas.openxmlformats.org/officeDocument/2006/relationships/image" Target="../media/image5.svg"/><Relationship Id="rId1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7.svg"/><Relationship Id="rId7" Type="http://schemas.openxmlformats.org/officeDocument/2006/relationships/image" Target="../media/image18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5.svg"/><Relationship Id="rId10" Type="http://schemas.openxmlformats.org/officeDocument/2006/relationships/image" Target="../media/image26.svg"/><Relationship Id="rId4" Type="http://schemas.openxmlformats.org/officeDocument/2006/relationships/image" Target="../media/image4.png"/><Relationship Id="rId9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5.svg"/><Relationship Id="rId7" Type="http://schemas.openxmlformats.org/officeDocument/2006/relationships/image" Target="../media/image2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29.svg"/><Relationship Id="rId7" Type="http://schemas.openxmlformats.org/officeDocument/2006/relationships/image" Target="../media/image20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6.svg"/><Relationship Id="rId4" Type="http://schemas.openxmlformats.org/officeDocument/2006/relationships/image" Target="../media/image7.sv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6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3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4.svg"/><Relationship Id="rId3" Type="http://schemas.openxmlformats.org/officeDocument/2006/relationships/image" Target="../media/image11.svg"/><Relationship Id="rId7" Type="http://schemas.openxmlformats.org/officeDocument/2006/relationships/image" Target="../media/image3.svg"/><Relationship Id="rId12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7.svg"/><Relationship Id="rId5" Type="http://schemas.openxmlformats.org/officeDocument/2006/relationships/image" Target="../media/image18.svg"/><Relationship Id="rId10" Type="http://schemas.openxmlformats.org/officeDocument/2006/relationships/image" Target="../media/image6.png"/><Relationship Id="rId4" Type="http://schemas.openxmlformats.org/officeDocument/2006/relationships/image" Target="../media/image17.png"/><Relationship Id="rId9" Type="http://schemas.openxmlformats.org/officeDocument/2006/relationships/image" Target="../media/image5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7" Type="http://schemas.openxmlformats.org/officeDocument/2006/relationships/image" Target="../media/image20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6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svg"/><Relationship Id="rId7" Type="http://schemas.openxmlformats.org/officeDocument/2006/relationships/image" Target="../media/image26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Relationship Id="rId9" Type="http://schemas.openxmlformats.org/officeDocument/2006/relationships/image" Target="../media/image16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notesSlide" Target="../notesSlides/notesSlide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audio" Target="NULL"/><Relationship Id="rId3" Type="http://schemas.openxmlformats.org/officeDocument/2006/relationships/slideLayout" Target="../slideLayouts/slideLayout18.xml"/><Relationship Id="rId7" Type="http://schemas.openxmlformats.org/officeDocument/2006/relationships/audio" Target="../media/audio3.wav"/><Relationship Id="rId12" Type="http://schemas.openxmlformats.org/officeDocument/2006/relationships/audio" Target="NUL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audio2.wav"/><Relationship Id="rId11" Type="http://schemas.openxmlformats.org/officeDocument/2006/relationships/audio" Target="NULL"/><Relationship Id="rId5" Type="http://schemas.openxmlformats.org/officeDocument/2006/relationships/audio" Target="../media/audio1.wav"/><Relationship Id="rId10" Type="http://schemas.openxmlformats.org/officeDocument/2006/relationships/image" Target="../media/image57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56.gif"/><Relationship Id="rId14" Type="http://schemas.openxmlformats.org/officeDocument/2006/relationships/audio" Target="NUL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audio" Target="../media/audio5.wav"/><Relationship Id="rId7" Type="http://schemas.openxmlformats.org/officeDocument/2006/relationships/image" Target="../media/image5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10" Type="http://schemas.openxmlformats.org/officeDocument/2006/relationships/image" Target="../media/image61.wmf"/><Relationship Id="rId4" Type="http://schemas.openxmlformats.org/officeDocument/2006/relationships/audio" Target="../media/audio6.wav"/><Relationship Id="rId9" Type="http://schemas.openxmlformats.org/officeDocument/2006/relationships/image" Target="../media/image60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audio" Target="../media/audio5.wav"/><Relationship Id="rId7" Type="http://schemas.openxmlformats.org/officeDocument/2006/relationships/image" Target="../media/image5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10" Type="http://schemas.openxmlformats.org/officeDocument/2006/relationships/image" Target="../media/image61.wmf"/><Relationship Id="rId4" Type="http://schemas.openxmlformats.org/officeDocument/2006/relationships/audio" Target="../media/audio6.wav"/><Relationship Id="rId9" Type="http://schemas.openxmlformats.org/officeDocument/2006/relationships/image" Target="../media/image60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svg"/><Relationship Id="rId7" Type="http://schemas.openxmlformats.org/officeDocument/2006/relationships/image" Target="../media/image20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22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audio" Target="../media/audio5.wav"/><Relationship Id="rId7" Type="http://schemas.openxmlformats.org/officeDocument/2006/relationships/image" Target="../media/image5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10" Type="http://schemas.openxmlformats.org/officeDocument/2006/relationships/image" Target="../media/image61.wmf"/><Relationship Id="rId4" Type="http://schemas.openxmlformats.org/officeDocument/2006/relationships/audio" Target="../media/audio6.wav"/><Relationship Id="rId9" Type="http://schemas.openxmlformats.org/officeDocument/2006/relationships/image" Target="../media/image60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audio" Target="../media/audio5.wav"/><Relationship Id="rId7" Type="http://schemas.openxmlformats.org/officeDocument/2006/relationships/image" Target="../media/image5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10" Type="http://schemas.openxmlformats.org/officeDocument/2006/relationships/image" Target="../media/image61.wmf"/><Relationship Id="rId4" Type="http://schemas.openxmlformats.org/officeDocument/2006/relationships/audio" Target="../media/audio6.wav"/><Relationship Id="rId9" Type="http://schemas.openxmlformats.org/officeDocument/2006/relationships/image" Target="../media/image60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audio" Target="../media/audio5.wav"/><Relationship Id="rId7" Type="http://schemas.openxmlformats.org/officeDocument/2006/relationships/image" Target="../media/image5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10" Type="http://schemas.openxmlformats.org/officeDocument/2006/relationships/image" Target="../media/image61.wmf"/><Relationship Id="rId4" Type="http://schemas.openxmlformats.org/officeDocument/2006/relationships/audio" Target="../media/audio6.wav"/><Relationship Id="rId9" Type="http://schemas.openxmlformats.org/officeDocument/2006/relationships/image" Target="../media/image60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audio" Target="../media/audio5.wav"/><Relationship Id="rId7" Type="http://schemas.openxmlformats.org/officeDocument/2006/relationships/image" Target="../media/image5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10" Type="http://schemas.openxmlformats.org/officeDocument/2006/relationships/image" Target="../media/image61.wmf"/><Relationship Id="rId4" Type="http://schemas.openxmlformats.org/officeDocument/2006/relationships/audio" Target="../media/audio6.wav"/><Relationship Id="rId9" Type="http://schemas.openxmlformats.org/officeDocument/2006/relationships/image" Target="../media/image60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audio" Target="../media/audio5.wav"/><Relationship Id="rId7" Type="http://schemas.openxmlformats.org/officeDocument/2006/relationships/image" Target="../media/image5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10" Type="http://schemas.openxmlformats.org/officeDocument/2006/relationships/image" Target="../media/image61.wmf"/><Relationship Id="rId4" Type="http://schemas.openxmlformats.org/officeDocument/2006/relationships/audio" Target="../media/audio6.wav"/><Relationship Id="rId9" Type="http://schemas.openxmlformats.org/officeDocument/2006/relationships/image" Target="../media/image60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audio" Target="../media/audio5.wav"/><Relationship Id="rId7" Type="http://schemas.openxmlformats.org/officeDocument/2006/relationships/image" Target="../media/image5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10" Type="http://schemas.openxmlformats.org/officeDocument/2006/relationships/image" Target="../media/image61.wmf"/><Relationship Id="rId4" Type="http://schemas.openxmlformats.org/officeDocument/2006/relationships/audio" Target="../media/audio6.wav"/><Relationship Id="rId9" Type="http://schemas.openxmlformats.org/officeDocument/2006/relationships/image" Target="../media/image60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2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26.svg"/><Relationship Id="rId7" Type="http://schemas.openxmlformats.org/officeDocument/2006/relationships/image" Target="../media/image3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63.sv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4.svg"/><Relationship Id="rId3" Type="http://schemas.openxmlformats.org/officeDocument/2006/relationships/image" Target="../media/image11.svg"/><Relationship Id="rId7" Type="http://schemas.openxmlformats.org/officeDocument/2006/relationships/image" Target="../media/image3.svg"/><Relationship Id="rId12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7.svg"/><Relationship Id="rId5" Type="http://schemas.openxmlformats.org/officeDocument/2006/relationships/image" Target="../media/image18.svg"/><Relationship Id="rId10" Type="http://schemas.openxmlformats.org/officeDocument/2006/relationships/image" Target="../media/image6.png"/><Relationship Id="rId4" Type="http://schemas.openxmlformats.org/officeDocument/2006/relationships/image" Target="../media/image17.png"/><Relationship Id="rId9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8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5.svg"/><Relationship Id="rId7" Type="http://schemas.openxmlformats.org/officeDocument/2006/relationships/image" Target="../media/image2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9.svg"/><Relationship Id="rId7" Type="http://schemas.openxmlformats.org/officeDocument/2006/relationships/image" Target="../media/image20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svg"/><Relationship Id="rId7" Type="http://schemas.openxmlformats.org/officeDocument/2006/relationships/image" Target="../media/image26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Relationship Id="rId9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6.svg"/><Relationship Id="rId7" Type="http://schemas.openxmlformats.org/officeDocument/2006/relationships/image" Target="../media/image34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3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7.svg"/><Relationship Id="rId7" Type="http://schemas.openxmlformats.org/officeDocument/2006/relationships/image" Target="../media/image16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38.svg"/><Relationship Id="rId10" Type="http://schemas.openxmlformats.org/officeDocument/2006/relationships/image" Target="../media/image41.png"/><Relationship Id="rId4" Type="http://schemas.openxmlformats.org/officeDocument/2006/relationships/image" Target="../media/image37.png"/><Relationship Id="rId9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274914" y="-1313840"/>
            <a:ext cx="5968771" cy="593146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1955686" y="6292567"/>
            <a:ext cx="5968771" cy="593146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057400" y="3095039"/>
            <a:ext cx="13927140" cy="3465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rgbClr val="5B1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rgbClr val="5B1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 VỚI TIẾT CÔNG NGHỆ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240958" y="5037630"/>
            <a:ext cx="1418008" cy="125493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9514" b="36801"/>
          <a:stretch>
            <a:fillRect/>
          </a:stretch>
        </p:blipFill>
        <p:spPr>
          <a:xfrm rot="3245373">
            <a:off x="1196996" y="150667"/>
            <a:ext cx="790129" cy="81894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9514" b="36801"/>
          <a:stretch>
            <a:fillRect/>
          </a:stretch>
        </p:blipFill>
        <p:spPr>
          <a:xfrm rot="-2788314">
            <a:off x="1935022" y="1396769"/>
            <a:ext cx="440801" cy="45687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3875" y="2658755"/>
            <a:ext cx="994825" cy="102691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521001" y="6972300"/>
            <a:ext cx="3448758" cy="34740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31579" y="156334"/>
            <a:ext cx="1892167" cy="190602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673006" y="6717023"/>
            <a:ext cx="5403413" cy="575596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018437" y="-888933"/>
            <a:ext cx="4481726" cy="445371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997157" y="3847051"/>
            <a:ext cx="1262143" cy="111699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49514" b="36801"/>
          <a:stretch>
            <a:fillRect/>
          </a:stretch>
        </p:blipFill>
        <p:spPr>
          <a:xfrm rot="-2788314">
            <a:off x="549997" y="3361452"/>
            <a:ext cx="392348" cy="40665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074632" y="7304666"/>
            <a:ext cx="3425532" cy="329279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49514" b="36801"/>
          <a:stretch>
            <a:fillRect/>
          </a:stretch>
        </p:blipFill>
        <p:spPr>
          <a:xfrm rot="-2788314">
            <a:off x="3251703" y="543101"/>
            <a:ext cx="392348" cy="406659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71FEED66-F10F-2E2D-8505-C84A54E9FCB1}"/>
              </a:ext>
            </a:extLst>
          </p:cNvPr>
          <p:cNvSpPr txBox="1"/>
          <p:nvPr/>
        </p:nvSpPr>
        <p:spPr>
          <a:xfrm>
            <a:off x="3061497" y="559205"/>
            <a:ext cx="12961502" cy="5283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fr-FR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Đặc</a:t>
            </a:r>
            <a:r>
              <a:rPr lang="fr-FR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+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dưỡng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tùy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+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dưỡng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+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Dễ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hòa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tan (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trừ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lân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+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N, K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liên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tục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đất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thoái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hóa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Hình ảnh 14" descr="Ảnh có chứa văn bản&#10;&#10;Mô tả được tạo tự động">
            <a:extLst>
              <a:ext uri="{FF2B5EF4-FFF2-40B4-BE49-F238E27FC236}">
                <a16:creationId xmlns:a16="http://schemas.microsoft.com/office/drawing/2014/main" id="{628EF489-D0DF-5680-CA0D-43A06BE29D45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6" t="30000" r="11044" b="49259"/>
          <a:stretch/>
        </p:blipFill>
        <p:spPr>
          <a:xfrm>
            <a:off x="3730406" y="6134100"/>
            <a:ext cx="11623685" cy="39867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103402" y="9330306"/>
            <a:ext cx="2893900" cy="83873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9A3E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662806" y="51889"/>
            <a:ext cx="829564" cy="82956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037717" y="63228"/>
            <a:ext cx="1418008" cy="125493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91092">
            <a:off x="17173855" y="8327236"/>
            <a:ext cx="1208051" cy="1208051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F108330-F0BB-904C-CB8F-011788CF7B90}"/>
              </a:ext>
            </a:extLst>
          </p:cNvPr>
          <p:cNvSpPr txBox="1"/>
          <p:nvPr/>
        </p:nvSpPr>
        <p:spPr>
          <a:xfrm>
            <a:off x="1115232" y="247385"/>
            <a:ext cx="10036842" cy="9515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fr-FR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Biện</a:t>
            </a:r>
            <a:r>
              <a:rPr lang="fr-FR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r>
              <a:rPr lang="fr-FR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fr-FR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+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dễ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tan (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N,K)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dùng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thúc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chính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lót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+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khó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tan(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lân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dùng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lót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+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NPK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dùng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lót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thúc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+"/>
            </a:pP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lý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dựa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dưỡng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dưỡng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+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N, K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liên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tục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vôi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đất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Bón thúc là gì? Kỹ thuật bón thúc đúng cách và hiệu quả">
            <a:extLst>
              <a:ext uri="{FF2B5EF4-FFF2-40B4-BE49-F238E27FC236}">
                <a16:creationId xmlns:a16="http://schemas.microsoft.com/office/drawing/2014/main" id="{C01E5B3C-38CE-D1F9-D7D4-24045B9C1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1123" y="729697"/>
            <a:ext cx="5822494" cy="403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Bón thúc là gì? Cách bón thúc cho cây">
            <a:extLst>
              <a:ext uri="{FF2B5EF4-FFF2-40B4-BE49-F238E27FC236}">
                <a16:creationId xmlns:a16="http://schemas.microsoft.com/office/drawing/2014/main" id="{E03ECA4C-9EC6-C11C-5924-6DFB9257E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8381" y="5509437"/>
            <a:ext cx="6067978" cy="402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21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2671571" y="-1952526"/>
            <a:ext cx="1743458" cy="7086600"/>
            <a:chOff x="0" y="0"/>
            <a:chExt cx="2354580" cy="38005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53310" cy="3800525"/>
            </a:xfrm>
            <a:custGeom>
              <a:avLst/>
              <a:gdLst/>
              <a:ahLst/>
              <a:cxnLst/>
              <a:rect l="l" t="t" r="r" b="b"/>
              <a:pathLst>
                <a:path w="2353310" h="3800525">
                  <a:moveTo>
                    <a:pt x="784860" y="3733215"/>
                  </a:moveTo>
                  <a:cubicBezTo>
                    <a:pt x="905510" y="3773855"/>
                    <a:pt x="1042670" y="3800525"/>
                    <a:pt x="1177290" y="3800525"/>
                  </a:cubicBezTo>
                  <a:cubicBezTo>
                    <a:pt x="1311910" y="3800525"/>
                    <a:pt x="1441450" y="3777665"/>
                    <a:pt x="1560830" y="3737025"/>
                  </a:cubicBezTo>
                  <a:cubicBezTo>
                    <a:pt x="1563370" y="3735755"/>
                    <a:pt x="1565910" y="3735755"/>
                    <a:pt x="1568450" y="3734485"/>
                  </a:cubicBezTo>
                  <a:cubicBezTo>
                    <a:pt x="2016760" y="3571925"/>
                    <a:pt x="2346960" y="3142665"/>
                    <a:pt x="2353310" y="2638148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2636162"/>
                  </a:lnTo>
                  <a:cubicBezTo>
                    <a:pt x="6350" y="3145205"/>
                    <a:pt x="331470" y="3574465"/>
                    <a:pt x="784860" y="3733215"/>
                  </a:cubicBezTo>
                  <a:close/>
                </a:path>
              </a:pathLst>
            </a:custGeom>
            <a:solidFill>
              <a:srgbClr val="C9A3E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514" b="36801"/>
          <a:stretch>
            <a:fillRect/>
          </a:stretch>
        </p:blipFill>
        <p:spPr>
          <a:xfrm rot="4370157">
            <a:off x="138893" y="8213150"/>
            <a:ext cx="633666" cy="65677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514" b="36801"/>
          <a:stretch>
            <a:fillRect/>
          </a:stretch>
        </p:blipFill>
        <p:spPr>
          <a:xfrm rot="-2788314">
            <a:off x="6694564" y="8712734"/>
            <a:ext cx="440801" cy="45687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709489" y="466626"/>
            <a:ext cx="1099621" cy="112414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932223" flipH="1" flipV="1">
            <a:off x="15181805" y="9362397"/>
            <a:ext cx="2565103" cy="1330647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7D221BD-EF37-693B-12A5-6A0006FBAE73}"/>
              </a:ext>
            </a:extLst>
          </p:cNvPr>
          <p:cNvSpPr txBox="1"/>
          <p:nvPr/>
        </p:nvSpPr>
        <p:spPr>
          <a:xfrm>
            <a:off x="598518" y="1139977"/>
            <a:ext cx="5610063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3.2.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hữu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cơ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8327FCF1-1C48-1686-ABA8-AD7480F27E03}"/>
              </a:ext>
            </a:extLst>
          </p:cNvPr>
          <p:cNvSpPr txBox="1"/>
          <p:nvPr/>
        </p:nvSpPr>
        <p:spPr>
          <a:xfrm>
            <a:off x="598518" y="3398944"/>
            <a:ext cx="8540719" cy="4594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Khái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niệm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tất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hữu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cơ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vùi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đất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duy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nâng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phì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đất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đảm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bảo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suất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" descr="Lưu ý khi bón phân hữu cơ/phân hữu cơ sinh học cho cây trồng?">
            <a:extLst>
              <a:ext uri="{FF2B5EF4-FFF2-40B4-BE49-F238E27FC236}">
                <a16:creationId xmlns:a16="http://schemas.microsoft.com/office/drawing/2014/main" id="{7DA5B0EB-15A0-1212-9049-370733CEF6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0" r="13600"/>
          <a:stretch/>
        </p:blipFill>
        <p:spPr bwMode="auto">
          <a:xfrm>
            <a:off x="9958229" y="2821776"/>
            <a:ext cx="7731253" cy="570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49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81008" y="1411917"/>
            <a:ext cx="11053250" cy="7339171"/>
            <a:chOff x="0" y="0"/>
            <a:chExt cx="8477691" cy="4965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477691" cy="4965700"/>
            </a:xfrm>
            <a:custGeom>
              <a:avLst/>
              <a:gdLst/>
              <a:ahLst/>
              <a:cxnLst/>
              <a:rect l="l" t="t" r="r" b="b"/>
              <a:pathLst>
                <a:path w="8477691" h="4965700">
                  <a:moveTo>
                    <a:pt x="8477691" y="0"/>
                  </a:moveTo>
                  <a:lnTo>
                    <a:pt x="8477691" y="4965700"/>
                  </a:lnTo>
                  <a:lnTo>
                    <a:pt x="896620" y="4965700"/>
                  </a:lnTo>
                  <a:lnTo>
                    <a:pt x="896620" y="3385820"/>
                  </a:lnTo>
                  <a:lnTo>
                    <a:pt x="0" y="2487930"/>
                  </a:lnTo>
                  <a:lnTo>
                    <a:pt x="896620" y="1591310"/>
                  </a:lnTo>
                  <a:lnTo>
                    <a:pt x="896620" y="0"/>
                  </a:lnTo>
                  <a:lnTo>
                    <a:pt x="8477691" y="0"/>
                  </a:lnTo>
                  <a:close/>
                </a:path>
              </a:pathLst>
            </a:custGeom>
            <a:solidFill>
              <a:srgbClr val="EFA3B6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23937" y="8847962"/>
            <a:ext cx="5137541" cy="111827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9A3E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037717" y="63228"/>
            <a:ext cx="1418008" cy="12549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47908">
            <a:off x="15721736" y="8590421"/>
            <a:ext cx="1239424" cy="123942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901081" cy="921179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705CBBF7-41CE-0ED5-188A-E742A4B1A450}"/>
              </a:ext>
            </a:extLst>
          </p:cNvPr>
          <p:cNvSpPr txBox="1"/>
          <p:nvPr/>
        </p:nvSpPr>
        <p:spPr>
          <a:xfrm>
            <a:off x="8583671" y="1768825"/>
            <a:ext cx="9144000" cy="6749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Đặc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+"/>
            </a:pP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chứa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dinh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dưỡng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giàu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mùn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+"/>
            </a:pP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dinh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dưỡng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ổn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+"/>
            </a:pP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đất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chậm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+"/>
            </a:pP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năm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đất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Phân hữu cơ và những điều bạn cần biết">
            <a:extLst>
              <a:ext uri="{FF2B5EF4-FFF2-40B4-BE49-F238E27FC236}">
                <a16:creationId xmlns:a16="http://schemas.microsoft.com/office/drawing/2014/main" id="{A112379B-93E2-1646-D670-9F2D5963DD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94"/>
          <a:stretch/>
        </p:blipFill>
        <p:spPr bwMode="auto">
          <a:xfrm>
            <a:off x="533400" y="2101608"/>
            <a:ext cx="7367072" cy="608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92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609600" y="9208812"/>
            <a:ext cx="4733650" cy="83873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9A3E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901081" cy="92117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037717" y="63228"/>
            <a:ext cx="1418008" cy="125493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07192">
            <a:off x="17111444" y="1987488"/>
            <a:ext cx="1083129" cy="1083129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1E7CC517-E125-E14A-89E8-76503E9582E4}"/>
              </a:ext>
            </a:extLst>
          </p:cNvPr>
          <p:cNvSpPr txBox="1"/>
          <p:nvPr/>
        </p:nvSpPr>
        <p:spPr>
          <a:xfrm>
            <a:off x="3054195" y="88837"/>
            <a:ext cx="1217961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Biện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hữu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cơ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dùng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lót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chính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ủ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hoai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mục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Hình ảnh 15">
            <a:extLst>
              <a:ext uri="{FF2B5EF4-FFF2-40B4-BE49-F238E27FC236}">
                <a16:creationId xmlns:a16="http://schemas.microsoft.com/office/drawing/2014/main" id="{F47442CA-91C7-D300-D2FF-6B695379164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5" t="38056" r="11693" b="2327"/>
          <a:stretch/>
        </p:blipFill>
        <p:spPr>
          <a:xfrm>
            <a:off x="4648200" y="2157163"/>
            <a:ext cx="10325100" cy="791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47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2795030" y="-2528330"/>
            <a:ext cx="1904999" cy="7495059"/>
            <a:chOff x="0" y="0"/>
            <a:chExt cx="2354580" cy="38005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53310" cy="3800525"/>
            </a:xfrm>
            <a:custGeom>
              <a:avLst/>
              <a:gdLst/>
              <a:ahLst/>
              <a:cxnLst/>
              <a:rect l="l" t="t" r="r" b="b"/>
              <a:pathLst>
                <a:path w="2353310" h="3800525">
                  <a:moveTo>
                    <a:pt x="784860" y="3733215"/>
                  </a:moveTo>
                  <a:cubicBezTo>
                    <a:pt x="905510" y="3773855"/>
                    <a:pt x="1042670" y="3800525"/>
                    <a:pt x="1177290" y="3800525"/>
                  </a:cubicBezTo>
                  <a:cubicBezTo>
                    <a:pt x="1311910" y="3800525"/>
                    <a:pt x="1441450" y="3777665"/>
                    <a:pt x="1560830" y="3737025"/>
                  </a:cubicBezTo>
                  <a:cubicBezTo>
                    <a:pt x="1563370" y="3735755"/>
                    <a:pt x="1565910" y="3735755"/>
                    <a:pt x="1568450" y="3734485"/>
                  </a:cubicBezTo>
                  <a:cubicBezTo>
                    <a:pt x="2016760" y="3571925"/>
                    <a:pt x="2346960" y="3142665"/>
                    <a:pt x="2353310" y="2638148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2636162"/>
                  </a:lnTo>
                  <a:cubicBezTo>
                    <a:pt x="6350" y="3145205"/>
                    <a:pt x="331470" y="3574465"/>
                    <a:pt x="784860" y="3733215"/>
                  </a:cubicBezTo>
                  <a:close/>
                </a:path>
              </a:pathLst>
            </a:custGeom>
            <a:solidFill>
              <a:srgbClr val="C9A3E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514" b="36801"/>
          <a:stretch>
            <a:fillRect/>
          </a:stretch>
        </p:blipFill>
        <p:spPr>
          <a:xfrm rot="4370157">
            <a:off x="471432" y="9544689"/>
            <a:ext cx="633666" cy="65677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514" b="36801"/>
          <a:stretch>
            <a:fillRect/>
          </a:stretch>
        </p:blipFill>
        <p:spPr>
          <a:xfrm rot="-2788314">
            <a:off x="6694564" y="8712734"/>
            <a:ext cx="440801" cy="45687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470852" y="416326"/>
            <a:ext cx="1186475" cy="122474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932223" flipH="1" flipV="1">
            <a:off x="15428219" y="9362397"/>
            <a:ext cx="2565103" cy="1330647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E19822B-6AA8-0CD6-536E-B417712AE3C5}"/>
              </a:ext>
            </a:extLst>
          </p:cNvPr>
          <p:cNvSpPr txBox="1"/>
          <p:nvPr/>
        </p:nvSpPr>
        <p:spPr>
          <a:xfrm>
            <a:off x="630673" y="739482"/>
            <a:ext cx="6114812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3.3.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539E1521-E4B6-7D70-382F-4CE53575E1A4}"/>
              </a:ext>
            </a:extLst>
          </p:cNvPr>
          <p:cNvSpPr txBox="1"/>
          <p:nvPr/>
        </p:nvSpPr>
        <p:spPr>
          <a:xfrm>
            <a:off x="990600" y="3100417"/>
            <a:ext cx="8534400" cy="4594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Khái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niệm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chứa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cố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đạm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chuyển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hóa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lân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hữu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cơ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150" name="Picture 6" descr="Phân bón vi sinh cố định đạm Azotobacterin">
            <a:extLst>
              <a:ext uri="{FF2B5EF4-FFF2-40B4-BE49-F238E27FC236}">
                <a16:creationId xmlns:a16="http://schemas.microsoft.com/office/drawing/2014/main" id="{68E931B5-E879-4BE6-59A2-75FC2BB8C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552" y="1492594"/>
            <a:ext cx="5715000" cy="715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35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55696" y="647700"/>
            <a:ext cx="1892167" cy="190602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673006" y="6717023"/>
            <a:ext cx="5403413" cy="575596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018437" y="-888933"/>
            <a:ext cx="4481726" cy="445371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997157" y="3847051"/>
            <a:ext cx="1262143" cy="111699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49514" b="36801"/>
          <a:stretch>
            <a:fillRect/>
          </a:stretch>
        </p:blipFill>
        <p:spPr>
          <a:xfrm rot="-2788314">
            <a:off x="549997" y="3361452"/>
            <a:ext cx="392348" cy="40665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074632" y="7304666"/>
            <a:ext cx="3425532" cy="329279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49514" b="36801"/>
          <a:stretch>
            <a:fillRect/>
          </a:stretch>
        </p:blipFill>
        <p:spPr>
          <a:xfrm rot="-2788314">
            <a:off x="3783087" y="6932539"/>
            <a:ext cx="392348" cy="406659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7116BA6-39D0-EF4F-E137-B73F76C691D3}"/>
              </a:ext>
            </a:extLst>
          </p:cNvPr>
          <p:cNvSpPr txBox="1"/>
          <p:nvPr/>
        </p:nvSpPr>
        <p:spPr>
          <a:xfrm>
            <a:off x="3048000" y="263769"/>
            <a:ext cx="12814433" cy="6037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fr-FR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Đặc</a:t>
            </a:r>
            <a:r>
              <a:rPr lang="fr-FR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+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Chứa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chứa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dưỡng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P</a:t>
            </a:r>
            <a:r>
              <a:rPr lang="fr-FR" sz="360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fr-FR" sz="360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5, 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Ca, Mg, S…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+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ngắn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do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khả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tồn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phụ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thuộc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kiện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ngoại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+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đất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ngăn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ngừa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sâu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bệnh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đất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124" name="Picture 4" descr="NHÀ NÔNG CẦN HIỂU RÕ ƯU - NHƯỢC ĐIỂM CỦA PHÂN BÓN VI SINH |GFC - Phân Bón  Toàn Cầu - Dẫn đầu năng suất">
            <a:extLst>
              <a:ext uri="{FF2B5EF4-FFF2-40B4-BE49-F238E27FC236}">
                <a16:creationId xmlns:a16="http://schemas.microsoft.com/office/drawing/2014/main" id="{CB6B6BA1-CD26-E191-A872-84312E79B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468" y="6401637"/>
            <a:ext cx="8702120" cy="381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51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5672597" y="-5033332"/>
            <a:ext cx="2218407" cy="13563602"/>
            <a:chOff x="0" y="0"/>
            <a:chExt cx="2354580" cy="38005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53310" cy="3800525"/>
            </a:xfrm>
            <a:custGeom>
              <a:avLst/>
              <a:gdLst/>
              <a:ahLst/>
              <a:cxnLst/>
              <a:rect l="l" t="t" r="r" b="b"/>
              <a:pathLst>
                <a:path w="2353310" h="3800525">
                  <a:moveTo>
                    <a:pt x="784860" y="3733215"/>
                  </a:moveTo>
                  <a:cubicBezTo>
                    <a:pt x="905510" y="3773855"/>
                    <a:pt x="1042670" y="3800525"/>
                    <a:pt x="1177290" y="3800525"/>
                  </a:cubicBezTo>
                  <a:cubicBezTo>
                    <a:pt x="1311910" y="3800525"/>
                    <a:pt x="1441450" y="3777665"/>
                    <a:pt x="1560830" y="3737025"/>
                  </a:cubicBezTo>
                  <a:cubicBezTo>
                    <a:pt x="1563370" y="3735755"/>
                    <a:pt x="1565910" y="3735755"/>
                    <a:pt x="1568450" y="3734485"/>
                  </a:cubicBezTo>
                  <a:cubicBezTo>
                    <a:pt x="2016760" y="3571925"/>
                    <a:pt x="2346960" y="3142665"/>
                    <a:pt x="2353310" y="2638148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2636162"/>
                  </a:lnTo>
                  <a:cubicBezTo>
                    <a:pt x="6350" y="3145205"/>
                    <a:pt x="331470" y="3574465"/>
                    <a:pt x="784860" y="3733215"/>
                  </a:cubicBezTo>
                  <a:close/>
                </a:path>
              </a:pathLst>
            </a:custGeom>
            <a:solidFill>
              <a:srgbClr val="C9A3E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178759" y="8682038"/>
            <a:ext cx="5137541" cy="1118270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FA3B6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514" b="36801"/>
          <a:stretch>
            <a:fillRect/>
          </a:stretch>
        </p:blipFill>
        <p:spPr>
          <a:xfrm rot="4370157">
            <a:off x="1174667" y="6249658"/>
            <a:ext cx="633666" cy="65677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514" b="36801"/>
          <a:stretch>
            <a:fillRect/>
          </a:stretch>
        </p:blipFill>
        <p:spPr>
          <a:xfrm rot="-2788314">
            <a:off x="6694564" y="8712734"/>
            <a:ext cx="440801" cy="45687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041442" y="223632"/>
            <a:ext cx="1418008" cy="125493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6366" b="40745"/>
          <a:stretch>
            <a:fillRect/>
          </a:stretch>
        </p:blipFill>
        <p:spPr>
          <a:xfrm flipH="1">
            <a:off x="15460834" y="6987128"/>
            <a:ext cx="4579225" cy="4542344"/>
          </a:xfrm>
          <a:prstGeom prst="rect">
            <a:avLst/>
          </a:prstGeom>
        </p:spPr>
      </p:pic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9E41A966-3F65-E66B-3238-5581F3313129}"/>
              </a:ext>
            </a:extLst>
          </p:cNvPr>
          <p:cNvSpPr txBox="1"/>
          <p:nvPr/>
        </p:nvSpPr>
        <p:spPr>
          <a:xfrm>
            <a:off x="304800" y="710070"/>
            <a:ext cx="1239756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Biện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Chủ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yếu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lót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rải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gốc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trộn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đất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trước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khi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Cách bón phân NPK cho cây ăn quả và các loại phân bón NPK phù hợp">
            <a:extLst>
              <a:ext uri="{FF2B5EF4-FFF2-40B4-BE49-F238E27FC236}">
                <a16:creationId xmlns:a16="http://schemas.microsoft.com/office/drawing/2014/main" id="{492CD982-7642-BA81-0FFB-132D39EEB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384" y="3387172"/>
            <a:ext cx="9525000" cy="638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2D3AB9BA-4AE0-4CEA-BE41-E821E39353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533604" y="5837369"/>
            <a:ext cx="3114451" cy="318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9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41378" y="1425264"/>
            <a:ext cx="10161858" cy="7339171"/>
            <a:chOff x="0" y="0"/>
            <a:chExt cx="8477691" cy="4965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477691" cy="4965700"/>
            </a:xfrm>
            <a:custGeom>
              <a:avLst/>
              <a:gdLst/>
              <a:ahLst/>
              <a:cxnLst/>
              <a:rect l="l" t="t" r="r" b="b"/>
              <a:pathLst>
                <a:path w="8477691" h="4965700">
                  <a:moveTo>
                    <a:pt x="8477691" y="0"/>
                  </a:moveTo>
                  <a:lnTo>
                    <a:pt x="8477691" y="4965700"/>
                  </a:lnTo>
                  <a:lnTo>
                    <a:pt x="896620" y="4965700"/>
                  </a:lnTo>
                  <a:lnTo>
                    <a:pt x="896620" y="3385820"/>
                  </a:lnTo>
                  <a:lnTo>
                    <a:pt x="0" y="2487930"/>
                  </a:lnTo>
                  <a:lnTo>
                    <a:pt x="896620" y="1591310"/>
                  </a:lnTo>
                  <a:lnTo>
                    <a:pt x="896620" y="0"/>
                  </a:lnTo>
                  <a:lnTo>
                    <a:pt x="8477691" y="0"/>
                  </a:lnTo>
                  <a:close/>
                </a:path>
              </a:pathLst>
            </a:custGeom>
            <a:solidFill>
              <a:srgbClr val="EFA3B6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23937" y="8847962"/>
            <a:ext cx="5137541" cy="111827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9A3E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037717" y="63228"/>
            <a:ext cx="1418008" cy="12549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47908">
            <a:off x="15721736" y="8590421"/>
            <a:ext cx="1239424" cy="123942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901081" cy="921179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07F7A0C-AC36-DC28-A8C6-CA61E67F3577}"/>
              </a:ext>
            </a:extLst>
          </p:cNvPr>
          <p:cNvSpPr txBox="1"/>
          <p:nvPr/>
        </p:nvSpPr>
        <p:spPr>
          <a:xfrm>
            <a:off x="2170703" y="826908"/>
            <a:ext cx="6046575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Bảo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quản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C1E78C7A-8F0E-65EE-BA30-AA8AD82F6104}"/>
              </a:ext>
            </a:extLst>
          </p:cNvPr>
          <p:cNvSpPr txBox="1"/>
          <p:nvPr/>
        </p:nvSpPr>
        <p:spPr>
          <a:xfrm>
            <a:off x="9144000" y="1647260"/>
            <a:ext cx="8839034" cy="6868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fr-FR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hóa</a:t>
            </a:r>
            <a:r>
              <a:rPr lang="fr-FR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+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nơi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ráo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thoáng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mát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trực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nền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đất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nền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xi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măng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+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bảo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chế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xúc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khí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+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bảo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cụ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gần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lửa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tránh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nắng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trực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342" name="Picture 6" descr="Giá phân bón tăng, nông dân thêm khó">
            <a:extLst>
              <a:ext uri="{FF2B5EF4-FFF2-40B4-BE49-F238E27FC236}">
                <a16:creationId xmlns:a16="http://schemas.microsoft.com/office/drawing/2014/main" id="{B4B2E4D4-ADB2-1A8F-05CE-4B559EC9F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97" y="2622763"/>
            <a:ext cx="7897871" cy="528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11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103402" y="9330306"/>
            <a:ext cx="2893900" cy="83873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9A3E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662806" y="51889"/>
            <a:ext cx="829564" cy="82956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037717" y="63228"/>
            <a:ext cx="1418008" cy="125493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91092">
            <a:off x="12313853" y="8726280"/>
            <a:ext cx="1208051" cy="120805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8D40CF3B-9847-D324-4BB6-21E00E6E613F}"/>
                  </a:ext>
                </a:extLst>
              </p:cNvPr>
              <p:cNvSpPr txBox="1"/>
              <p:nvPr/>
            </p:nvSpPr>
            <p:spPr>
              <a:xfrm>
                <a:off x="533400" y="2846044"/>
                <a:ext cx="7927055" cy="45949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marR="0" indent="-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Font typeface="Symbol" panose="05050102010706020507" pitchFamily="18" charset="2"/>
                  <a:buChar char="-"/>
                </a:pPr>
                <a:r>
                  <a:rPr lang="fr-FR" sz="4000" b="1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fr-FR" sz="4000" b="1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b="1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hữu</a:t>
                </a:r>
                <a:r>
                  <a:rPr lang="fr-FR" sz="4000" b="1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b="1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cơ</a:t>
                </a:r>
                <a:r>
                  <a:rPr lang="fr-FR" sz="4000" b="1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che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phủ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kín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indent="-4572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fr-FR" sz="4000" b="1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fr-FR" sz="4000" b="1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vi </a:t>
                </a:r>
                <a:r>
                  <a:rPr lang="fr-FR" sz="4000" b="1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fr-FR" sz="4000" b="1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b="1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vật</a:t>
                </a:r>
                <a:r>
                  <a:rPr lang="fr-FR" sz="4000" b="1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bảo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quản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ở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nhiệt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dưới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30</a:t>
                </a:r>
                <a14:m>
                  <m:oMath xmlns:m="http://schemas.openxmlformats.org/officeDocument/2006/math">
                    <m:r>
                      <a:rPr lang="fr-FR" sz="40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℃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bảo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quản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quá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6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Tháng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kể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ngày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sản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xuất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8D40CF3B-9847-D324-4BB6-21E00E6E61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846044"/>
                <a:ext cx="7927055" cy="4594912"/>
              </a:xfrm>
              <a:prstGeom prst="rect">
                <a:avLst/>
              </a:prstGeom>
              <a:blipFill>
                <a:blip r:embed="rId8"/>
                <a:stretch>
                  <a:fillRect l="-2769" r="-2692" b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14" name="Picture 2" descr="Phân chuồng không bảo quản bằng cách nào? A. Đựng trong chum, vại Trắc  nghiệm">
            <a:extLst>
              <a:ext uri="{FF2B5EF4-FFF2-40B4-BE49-F238E27FC236}">
                <a16:creationId xmlns:a16="http://schemas.microsoft.com/office/drawing/2014/main" id="{17E1CB52-8B02-5A92-7F00-51D001406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1981199"/>
            <a:ext cx="8590131" cy="632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3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7E83D2C6-C02D-51DB-B414-A38494A1F9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" t="25326" r="11799" b="8669"/>
          <a:stretch/>
        </p:blipFill>
        <p:spPr>
          <a:xfrm>
            <a:off x="1240272" y="3815659"/>
            <a:ext cx="15807453" cy="5434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9514" b="36801"/>
          <a:stretch>
            <a:fillRect/>
          </a:stretch>
        </p:blipFill>
        <p:spPr>
          <a:xfrm rot="3245373">
            <a:off x="977715" y="390808"/>
            <a:ext cx="912319" cy="94559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9514" b="36801"/>
          <a:stretch>
            <a:fillRect/>
          </a:stretch>
        </p:blipFill>
        <p:spPr>
          <a:xfrm rot="-2788314">
            <a:off x="1434793" y="2274102"/>
            <a:ext cx="508968" cy="5275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35687" y="8129588"/>
            <a:ext cx="1148670" cy="118572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675815" y="7385416"/>
            <a:ext cx="3730486" cy="358593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2932223" flipH="1" flipV="1">
            <a:off x="15551196" y="-49590"/>
            <a:ext cx="3416209" cy="1772158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760D7A98-F05C-2F41-572A-84360290716E}"/>
              </a:ext>
            </a:extLst>
          </p:cNvPr>
          <p:cNvSpPr txBox="1"/>
          <p:nvPr/>
        </p:nvSpPr>
        <p:spPr>
          <a:xfrm>
            <a:off x="5753100" y="419100"/>
            <a:ext cx="6781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8135350B-45C0-445C-77EC-1CA511370FB9}"/>
              </a:ext>
            </a:extLst>
          </p:cNvPr>
          <p:cNvSpPr txBox="1"/>
          <p:nvPr/>
        </p:nvSpPr>
        <p:spPr>
          <a:xfrm>
            <a:off x="1779209" y="1693782"/>
            <a:ext cx="1472958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7.1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bón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ảnh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hưởng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thế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phì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nhiều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đất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trồng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suất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lượng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ngô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2795030" y="-2528330"/>
            <a:ext cx="1904999" cy="7495059"/>
            <a:chOff x="0" y="0"/>
            <a:chExt cx="2354580" cy="38005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53310" cy="3800525"/>
            </a:xfrm>
            <a:custGeom>
              <a:avLst/>
              <a:gdLst/>
              <a:ahLst/>
              <a:cxnLst/>
              <a:rect l="l" t="t" r="r" b="b"/>
              <a:pathLst>
                <a:path w="2353310" h="3800525">
                  <a:moveTo>
                    <a:pt x="784860" y="3733215"/>
                  </a:moveTo>
                  <a:cubicBezTo>
                    <a:pt x="905510" y="3773855"/>
                    <a:pt x="1042670" y="3800525"/>
                    <a:pt x="1177290" y="3800525"/>
                  </a:cubicBezTo>
                  <a:cubicBezTo>
                    <a:pt x="1311910" y="3800525"/>
                    <a:pt x="1441450" y="3777665"/>
                    <a:pt x="1560830" y="3737025"/>
                  </a:cubicBezTo>
                  <a:cubicBezTo>
                    <a:pt x="1563370" y="3735755"/>
                    <a:pt x="1565910" y="3735755"/>
                    <a:pt x="1568450" y="3734485"/>
                  </a:cubicBezTo>
                  <a:cubicBezTo>
                    <a:pt x="2016760" y="3571925"/>
                    <a:pt x="2346960" y="3142665"/>
                    <a:pt x="2353310" y="2638148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2636162"/>
                  </a:lnTo>
                  <a:cubicBezTo>
                    <a:pt x="6350" y="3145205"/>
                    <a:pt x="331470" y="3574465"/>
                    <a:pt x="784860" y="3733215"/>
                  </a:cubicBezTo>
                  <a:close/>
                </a:path>
              </a:pathLst>
            </a:custGeom>
            <a:solidFill>
              <a:srgbClr val="C9A3E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514" b="36801"/>
          <a:stretch>
            <a:fillRect/>
          </a:stretch>
        </p:blipFill>
        <p:spPr>
          <a:xfrm rot="4370157">
            <a:off x="13120632" y="9299697"/>
            <a:ext cx="633666" cy="65677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514" b="36801"/>
          <a:stretch>
            <a:fillRect/>
          </a:stretch>
        </p:blipFill>
        <p:spPr>
          <a:xfrm rot="-2788314">
            <a:off x="5354820" y="9306703"/>
            <a:ext cx="440801" cy="45687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470852" y="416326"/>
            <a:ext cx="1186475" cy="122474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932223" flipH="1" flipV="1">
            <a:off x="15428219" y="9362397"/>
            <a:ext cx="2565103" cy="1330647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2548063F-9AC0-8104-71D5-EF39D3600A63}"/>
              </a:ext>
            </a:extLst>
          </p:cNvPr>
          <p:cNvSpPr txBox="1"/>
          <p:nvPr/>
        </p:nvSpPr>
        <p:spPr>
          <a:xfrm>
            <a:off x="3886200" y="2592604"/>
            <a:ext cx="11734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sánh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A1A88102-0377-BCE7-03EC-478C35CC0F7A}"/>
              </a:ext>
            </a:extLst>
          </p:cNvPr>
          <p:cNvSpPr txBox="1"/>
          <p:nvPr/>
        </p:nvSpPr>
        <p:spPr>
          <a:xfrm>
            <a:off x="457200" y="923944"/>
            <a:ext cx="617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CẶP ĐÔI</a:t>
            </a:r>
          </a:p>
        </p:txBody>
      </p:sp>
      <p:graphicFrame>
        <p:nvGraphicFramePr>
          <p:cNvPr id="15" name="Bảng 14">
            <a:extLst>
              <a:ext uri="{FF2B5EF4-FFF2-40B4-BE49-F238E27FC236}">
                <a16:creationId xmlns:a16="http://schemas.microsoft.com/office/drawing/2014/main" id="{D3819E24-CFD7-7F6E-2545-FFD13475DD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044182"/>
              </p:ext>
            </p:extLst>
          </p:nvPr>
        </p:nvGraphicFramePr>
        <p:xfrm>
          <a:off x="1084235" y="4370246"/>
          <a:ext cx="16119530" cy="39319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716365">
                  <a:extLst>
                    <a:ext uri="{9D8B030D-6E8A-4147-A177-3AD203B41FA5}">
                      <a16:colId xmlns:a16="http://schemas.microsoft.com/office/drawing/2014/main" val="2592306042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789533142"/>
                    </a:ext>
                  </a:extLst>
                </a:gridCol>
                <a:gridCol w="5105400">
                  <a:extLst>
                    <a:ext uri="{9D8B030D-6E8A-4147-A177-3AD203B41FA5}">
                      <a16:colId xmlns:a16="http://schemas.microsoft.com/office/drawing/2014/main" val="1509805146"/>
                    </a:ext>
                  </a:extLst>
                </a:gridCol>
                <a:gridCol w="3106765">
                  <a:extLst>
                    <a:ext uri="{9D8B030D-6E8A-4147-A177-3AD203B41FA5}">
                      <a16:colId xmlns:a16="http://schemas.microsoft.com/office/drawing/2014/main" val="2293906173"/>
                    </a:ext>
                  </a:extLst>
                </a:gridCol>
              </a:tblGrid>
              <a:tr h="9829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4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Loại</a:t>
                      </a:r>
                      <a:r>
                        <a:rPr lang="fr-FR" sz="4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4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phân</a:t>
                      </a:r>
                      <a:endParaRPr lang="en-US" sz="4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4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Đặc</a:t>
                      </a:r>
                      <a:r>
                        <a:rPr lang="fr-FR" sz="4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4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lang="fr-FR" sz="4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4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chính</a:t>
                      </a:r>
                      <a:endParaRPr lang="en-US" sz="4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4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Biện</a:t>
                      </a:r>
                      <a:r>
                        <a:rPr lang="fr-FR" sz="4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4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pháp</a:t>
                      </a:r>
                      <a:r>
                        <a:rPr lang="fr-FR" sz="4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4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sử</a:t>
                      </a:r>
                      <a:r>
                        <a:rPr lang="fr-FR" sz="4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4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dụng</a:t>
                      </a:r>
                      <a:endParaRPr lang="en-US" sz="4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4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Bảo</a:t>
                      </a:r>
                      <a:r>
                        <a:rPr lang="fr-FR" sz="4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4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quản</a:t>
                      </a:r>
                      <a:endParaRPr lang="en-US" sz="4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12704526"/>
                  </a:ext>
                </a:extLst>
              </a:tr>
              <a:tr h="9829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4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Phân hóa học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4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4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4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53103579"/>
                  </a:ext>
                </a:extLst>
              </a:tr>
              <a:tr h="9829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4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Phân</a:t>
                      </a:r>
                      <a:r>
                        <a:rPr lang="fr-FR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4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hữu</a:t>
                      </a:r>
                      <a:r>
                        <a:rPr lang="fr-FR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4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cơ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4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4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14408387"/>
                  </a:ext>
                </a:extLst>
              </a:tr>
              <a:tr h="9829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4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Phân</a:t>
                      </a:r>
                      <a:r>
                        <a:rPr lang="fr-FR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vi </a:t>
                      </a:r>
                      <a:r>
                        <a:rPr lang="fr-FR" sz="4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sinh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4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083684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681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7316143" y="9204182"/>
            <a:ext cx="4733650" cy="83873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9A3E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901081" cy="92117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037717" y="63228"/>
            <a:ext cx="1418008" cy="125493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07192">
            <a:off x="16126255" y="1355332"/>
            <a:ext cx="1083129" cy="108312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7232E4C-A23C-1669-9ED8-0FC56CC97791}"/>
              </a:ext>
            </a:extLst>
          </p:cNvPr>
          <p:cNvSpPr txBox="1"/>
          <p:nvPr/>
        </p:nvSpPr>
        <p:spPr>
          <a:xfrm>
            <a:off x="4811736" y="663453"/>
            <a:ext cx="9742464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THỰC HÀNH NHẬN BIẾT MỘT SỐ LOẠI PHÂN BÓN THÔNG THƯỜNG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2D7F0DD-6B50-568C-7D6A-2FEAE13AA489}"/>
              </a:ext>
            </a:extLst>
          </p:cNvPr>
          <p:cNvSpPr txBox="1"/>
          <p:nvPr/>
        </p:nvSpPr>
        <p:spPr>
          <a:xfrm>
            <a:off x="1273968" y="3087207"/>
            <a:ext cx="3014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F563E531-B3A0-1231-C9A3-55B9F91BCF4B}"/>
              </a:ext>
            </a:extLst>
          </p:cNvPr>
          <p:cNvSpPr txBox="1"/>
          <p:nvPr/>
        </p:nvSpPr>
        <p:spPr>
          <a:xfrm>
            <a:off x="1273968" y="4152900"/>
            <a:ext cx="15740063" cy="4144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bón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đạm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kali,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NPK,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qua ủ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phổ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5.</a:t>
            </a:r>
          </a:p>
          <a:p>
            <a:pPr marL="457200" indent="-4572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ống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thuỷ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thuỷ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cồn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thìa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diêm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bật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lửa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cất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khiết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chai.</a:t>
            </a:r>
          </a:p>
        </p:txBody>
      </p:sp>
    </p:spTree>
    <p:extLst>
      <p:ext uri="{BB962C8B-B14F-4D97-AF65-F5344CB8AC3E}">
        <p14:creationId xmlns:p14="http://schemas.microsoft.com/office/powerpoint/2010/main" val="314306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1892167" cy="190602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673006" y="6717023"/>
            <a:ext cx="5403413" cy="575596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018437" y="-888933"/>
            <a:ext cx="4481726" cy="445371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997157" y="3847051"/>
            <a:ext cx="1262143" cy="111699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49514" b="36801"/>
          <a:stretch>
            <a:fillRect/>
          </a:stretch>
        </p:blipFill>
        <p:spPr>
          <a:xfrm rot="-2788314">
            <a:off x="549997" y="3361452"/>
            <a:ext cx="392348" cy="40665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074632" y="7304666"/>
            <a:ext cx="3425532" cy="329279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49514" b="36801"/>
          <a:stretch>
            <a:fillRect/>
          </a:stretch>
        </p:blipFill>
        <p:spPr>
          <a:xfrm rot="-2788314">
            <a:off x="3251703" y="543101"/>
            <a:ext cx="392348" cy="406659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23254E1-0335-6D54-9757-4051164A1436}"/>
              </a:ext>
            </a:extLst>
          </p:cNvPr>
          <p:cNvSpPr txBox="1"/>
          <p:nvPr/>
        </p:nvSpPr>
        <p:spPr>
          <a:xfrm>
            <a:off x="3251072" y="1433427"/>
            <a:ext cx="5588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12B2F41A-9904-977B-6A80-141D5C426516}"/>
              </a:ext>
            </a:extLst>
          </p:cNvPr>
          <p:cNvSpPr txBox="1"/>
          <p:nvPr/>
        </p:nvSpPr>
        <p:spPr>
          <a:xfrm>
            <a:off x="3251073" y="2778013"/>
            <a:ext cx="11303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2.1.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endParaRPr lang="en-US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8E7D6507-852D-DDF5-0FA4-0D25EE234784}"/>
              </a:ext>
            </a:extLst>
          </p:cNvPr>
          <p:cNvSpPr txBox="1"/>
          <p:nvPr/>
        </p:nvSpPr>
        <p:spPr>
          <a:xfrm>
            <a:off x="3254503" y="4205302"/>
            <a:ext cx="11528297" cy="4144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thìa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thuỷ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cỡ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xốp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25022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103402" y="9330306"/>
            <a:ext cx="2893900" cy="83873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9A3E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662806" y="51889"/>
            <a:ext cx="829564" cy="82956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037717" y="63228"/>
            <a:ext cx="1418008" cy="125493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91092">
            <a:off x="16433691" y="2141152"/>
            <a:ext cx="1208051" cy="1208051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60A4068F-50A0-266B-36BE-A752B5849564}"/>
              </a:ext>
            </a:extLst>
          </p:cNvPr>
          <p:cNvSpPr txBox="1"/>
          <p:nvPr/>
        </p:nvSpPr>
        <p:spPr>
          <a:xfrm>
            <a:off x="1766080" y="1092217"/>
            <a:ext cx="14755840" cy="823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2.2.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bón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mức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hoà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tan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endParaRPr lang="en-US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Cho 5 ml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ống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5)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bón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khoangq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½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thìa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phê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ống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3: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Lắc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lắng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mức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tan.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4: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Đốt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ống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đạm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kali (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3)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lửa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đền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cồn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5: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Đốt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ống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chứ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hơpk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NPK (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3)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lửa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cồn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95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2671571" y="-1952526"/>
            <a:ext cx="1743458" cy="7086600"/>
            <a:chOff x="0" y="0"/>
            <a:chExt cx="2354580" cy="38005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53310" cy="3800525"/>
            </a:xfrm>
            <a:custGeom>
              <a:avLst/>
              <a:gdLst/>
              <a:ahLst/>
              <a:cxnLst/>
              <a:rect l="l" t="t" r="r" b="b"/>
              <a:pathLst>
                <a:path w="2353310" h="3800525">
                  <a:moveTo>
                    <a:pt x="784860" y="3733215"/>
                  </a:moveTo>
                  <a:cubicBezTo>
                    <a:pt x="905510" y="3773855"/>
                    <a:pt x="1042670" y="3800525"/>
                    <a:pt x="1177290" y="3800525"/>
                  </a:cubicBezTo>
                  <a:cubicBezTo>
                    <a:pt x="1311910" y="3800525"/>
                    <a:pt x="1441450" y="3777665"/>
                    <a:pt x="1560830" y="3737025"/>
                  </a:cubicBezTo>
                  <a:cubicBezTo>
                    <a:pt x="1563370" y="3735755"/>
                    <a:pt x="1565910" y="3735755"/>
                    <a:pt x="1568450" y="3734485"/>
                  </a:cubicBezTo>
                  <a:cubicBezTo>
                    <a:pt x="2016760" y="3571925"/>
                    <a:pt x="2346960" y="3142665"/>
                    <a:pt x="2353310" y="2638148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2636162"/>
                  </a:lnTo>
                  <a:cubicBezTo>
                    <a:pt x="6350" y="3145205"/>
                    <a:pt x="331470" y="3574465"/>
                    <a:pt x="784860" y="3733215"/>
                  </a:cubicBezTo>
                  <a:close/>
                </a:path>
              </a:pathLst>
            </a:custGeom>
            <a:solidFill>
              <a:srgbClr val="C9A3E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514" b="36801"/>
          <a:stretch>
            <a:fillRect/>
          </a:stretch>
        </p:blipFill>
        <p:spPr>
          <a:xfrm rot="4370157">
            <a:off x="1174667" y="6249658"/>
            <a:ext cx="633666" cy="65677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514" b="36801"/>
          <a:stretch>
            <a:fillRect/>
          </a:stretch>
        </p:blipFill>
        <p:spPr>
          <a:xfrm rot="-2788314">
            <a:off x="6694564" y="8712734"/>
            <a:ext cx="440801" cy="45687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709489" y="466626"/>
            <a:ext cx="1099621" cy="112414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932223" flipH="1" flipV="1">
            <a:off x="15181805" y="9362397"/>
            <a:ext cx="2565103" cy="1330647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BD6D33C-1CDE-1EA8-8E5D-2326CF3E28E7}"/>
              </a:ext>
            </a:extLst>
          </p:cNvPr>
          <p:cNvSpPr txBox="1"/>
          <p:nvPr/>
        </p:nvSpPr>
        <p:spPr>
          <a:xfrm>
            <a:off x="1138105" y="1139977"/>
            <a:ext cx="4844945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</a:t>
            </a:r>
            <a:r>
              <a:rPr lang="fr-FR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Đánh</a:t>
            </a:r>
            <a:r>
              <a:rPr lang="fr-FR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fr-FR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id="{D69DF335-CBAB-2241-75DF-77DC294EC0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352612"/>
              </p:ext>
            </p:extLst>
          </p:nvPr>
        </p:nvGraphicFramePr>
        <p:xfrm>
          <a:off x="2209800" y="3771900"/>
          <a:ext cx="13868399" cy="403561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460995">
                  <a:extLst>
                    <a:ext uri="{9D8B030D-6E8A-4147-A177-3AD203B41FA5}">
                      <a16:colId xmlns:a16="http://schemas.microsoft.com/office/drawing/2014/main" val="2435699853"/>
                    </a:ext>
                  </a:extLst>
                </a:gridCol>
                <a:gridCol w="1747504">
                  <a:extLst>
                    <a:ext uri="{9D8B030D-6E8A-4147-A177-3AD203B41FA5}">
                      <a16:colId xmlns:a16="http://schemas.microsoft.com/office/drawing/2014/main" val="2270145249"/>
                    </a:ext>
                  </a:extLst>
                </a:gridCol>
                <a:gridCol w="3829950">
                  <a:extLst>
                    <a:ext uri="{9D8B030D-6E8A-4147-A177-3AD203B41FA5}">
                      <a16:colId xmlns:a16="http://schemas.microsoft.com/office/drawing/2014/main" val="2432502118"/>
                    </a:ext>
                  </a:extLst>
                </a:gridCol>
                <a:gridCol w="3829950">
                  <a:extLst>
                    <a:ext uri="{9D8B030D-6E8A-4147-A177-3AD203B41FA5}">
                      <a16:colId xmlns:a16="http://schemas.microsoft.com/office/drawing/2014/main" val="3101195011"/>
                    </a:ext>
                  </a:extLst>
                </a:gridCol>
              </a:tblGrid>
              <a:tr h="38644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Tiêu</a:t>
                      </a:r>
                      <a:r>
                        <a:rPr lang="fr-FR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chí</a:t>
                      </a:r>
                      <a:endParaRPr lang="en-US" sz="3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fr-FR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quá</a:t>
                      </a:r>
                      <a:r>
                        <a:rPr lang="fr-FR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đánh</a:t>
                      </a:r>
                      <a:r>
                        <a:rPr lang="fr-FR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</a:t>
                      </a:r>
                      <a:endParaRPr lang="en-US" sz="3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9676377"/>
                  </a:ext>
                </a:extLst>
              </a:tr>
              <a:tr h="8174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Tốt</a:t>
                      </a:r>
                      <a:endParaRPr lang="en-US" sz="3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Đạt</a:t>
                      </a:r>
                      <a:endParaRPr lang="en-US" sz="3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fr-FR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đạt</a:t>
                      </a:r>
                      <a:endParaRPr lang="en-US" sz="3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64385413"/>
                  </a:ext>
                </a:extLst>
              </a:tr>
              <a:tr h="12484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Thực</a:t>
                      </a:r>
                      <a:r>
                        <a:rPr lang="fr-FR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hiện</a:t>
                      </a:r>
                      <a:r>
                        <a:rPr lang="fr-FR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</a:t>
                      </a:r>
                      <a:r>
                        <a:rPr lang="fr-FR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trình</a:t>
                      </a:r>
                      <a:endParaRPr lang="en-US" sz="3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3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3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3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18113625"/>
                  </a:ext>
                </a:extLst>
              </a:tr>
              <a:tr h="12484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fr-FR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r>
                        <a:rPr lang="fr-FR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thực</a:t>
                      </a:r>
                      <a:r>
                        <a:rPr lang="fr-FR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hành</a:t>
                      </a:r>
                      <a:endParaRPr lang="en-US" sz="3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3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53815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653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514" b="36801"/>
          <a:stretch>
            <a:fillRect/>
          </a:stretch>
        </p:blipFill>
        <p:spPr>
          <a:xfrm rot="4370157">
            <a:off x="1174667" y="6249658"/>
            <a:ext cx="633666" cy="65677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514" b="36801"/>
          <a:stretch>
            <a:fillRect/>
          </a:stretch>
        </p:blipFill>
        <p:spPr>
          <a:xfrm rot="-2788314">
            <a:off x="6040618" y="8463751"/>
            <a:ext cx="440801" cy="45687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705183" y="5902002"/>
            <a:ext cx="3555835" cy="438499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738064" y="1714500"/>
            <a:ext cx="1099621" cy="112414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932223" flipH="1" flipV="1">
            <a:off x="15181805" y="9362397"/>
            <a:ext cx="2565103" cy="1330647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9C27C0CD-30BB-65E4-D1EB-17972F5E7E94}"/>
              </a:ext>
            </a:extLst>
          </p:cNvPr>
          <p:cNvSpPr txBox="1"/>
          <p:nvPr/>
        </p:nvSpPr>
        <p:spPr>
          <a:xfrm>
            <a:off x="6411680" y="464464"/>
            <a:ext cx="5464639" cy="1427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6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LUYỆN TẬP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Bong bóng Ý nghĩ: Hình đám mây 11">
            <a:extLst>
              <a:ext uri="{FF2B5EF4-FFF2-40B4-BE49-F238E27FC236}">
                <a16:creationId xmlns:a16="http://schemas.microsoft.com/office/drawing/2014/main" id="{8E3355DC-2C42-015A-9E8F-6D9E636371E4}"/>
              </a:ext>
            </a:extLst>
          </p:cNvPr>
          <p:cNvSpPr/>
          <p:nvPr/>
        </p:nvSpPr>
        <p:spPr>
          <a:xfrm>
            <a:off x="6261018" y="2276573"/>
            <a:ext cx="9817182" cy="4935831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trắc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17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06204" y="3985154"/>
            <a:ext cx="15351638" cy="4201150"/>
          </a:xfrm>
          <a:prstGeom prst="rect">
            <a:avLst/>
          </a:prstGeom>
          <a:noFill/>
        </p:spPr>
        <p:txBody>
          <a:bodyPr wrap="none" lIns="137160" tIns="68580" rIns="137160" bIns="68580">
            <a:spAutoFit/>
          </a:bodyPr>
          <a:lstStyle/>
          <a:p>
            <a:pPr algn="ctr" defTabSz="1828755"/>
            <a:r>
              <a:rPr lang="en-US" sz="13200" b="1" dirty="0">
                <a:ln w="9525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ĐƯỜNG LÊN ĐỈNH</a:t>
            </a:r>
          </a:p>
          <a:p>
            <a:pPr algn="ctr" defTabSz="1828755"/>
            <a:r>
              <a:rPr lang="en-US" sz="13200" b="1" dirty="0">
                <a:ln w="9525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OLYMPIA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434" y="1"/>
            <a:ext cx="4773179" cy="3586133"/>
          </a:xfrm>
          <a:prstGeom prst="rect">
            <a:avLst/>
          </a:prstGeom>
          <a:noFill/>
        </p:spPr>
      </p:pic>
      <p:pic>
        <p:nvPicPr>
          <p:cNvPr id="3" name="olu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1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363308" y="8186303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99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10" y="10632"/>
            <a:ext cx="13715999" cy="10287000"/>
          </a:xfrm>
          <a:prstGeom prst="rect">
            <a:avLst/>
          </a:prstGeom>
          <a:solidFill>
            <a:srgbClr val="21212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55"/>
            <a:endParaRPr lang="en-US" sz="2700">
              <a:solidFill>
                <a:prstClr val="white"/>
              </a:solidFill>
              <a:latin typeface="Calibri"/>
              <a:sym typeface="Arial"/>
            </a:endParaRPr>
          </a:p>
        </p:txBody>
      </p:sp>
      <p:cxnSp>
        <p:nvCxnSpPr>
          <p:cNvPr id="3" name="Straight Connector 2"/>
          <p:cNvCxnSpPr>
            <a:endCxn id="8" idx="1"/>
          </p:cNvCxnSpPr>
          <p:nvPr/>
        </p:nvCxnSpPr>
        <p:spPr>
          <a:xfrm>
            <a:off x="2785840" y="536052"/>
            <a:ext cx="1713572" cy="461808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9" idx="1"/>
          </p:cNvCxnSpPr>
          <p:nvPr/>
        </p:nvCxnSpPr>
        <p:spPr>
          <a:xfrm>
            <a:off x="13791143" y="5154140"/>
            <a:ext cx="1692329" cy="4643543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514850" y="2817140"/>
            <a:ext cx="9258300" cy="4640034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55">
              <a:lnSpc>
                <a:spcPct val="150000"/>
              </a:lnSpc>
            </a:pPr>
            <a:endParaRPr lang="en-US" sz="4001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6" name="Straight Connector 5"/>
          <p:cNvCxnSpPr>
            <a:stCxn id="8" idx="1"/>
          </p:cNvCxnSpPr>
          <p:nvPr/>
        </p:nvCxnSpPr>
        <p:spPr>
          <a:xfrm flipH="1">
            <a:off x="2787314" y="5154134"/>
            <a:ext cx="1712099" cy="4634646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9" idx="1"/>
          </p:cNvCxnSpPr>
          <p:nvPr/>
        </p:nvCxnSpPr>
        <p:spPr>
          <a:xfrm flipH="1">
            <a:off x="13791143" y="535064"/>
            <a:ext cx="1692329" cy="461907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 Bracket 7"/>
          <p:cNvSpPr/>
          <p:nvPr/>
        </p:nvSpPr>
        <p:spPr>
          <a:xfrm rot="10800000" flipH="1">
            <a:off x="4499413" y="2723471"/>
            <a:ext cx="294974" cy="4861325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828755"/>
            <a:endParaRPr lang="en-US" sz="2700">
              <a:solidFill>
                <a:prstClr val="black"/>
              </a:solidFill>
              <a:latin typeface="Calibri"/>
              <a:sym typeface="Arial"/>
            </a:endParaRPr>
          </a:p>
        </p:txBody>
      </p:sp>
      <p:sp>
        <p:nvSpPr>
          <p:cNvPr id="9" name="Left Bracket 8"/>
          <p:cNvSpPr/>
          <p:nvPr/>
        </p:nvSpPr>
        <p:spPr>
          <a:xfrm rot="10800000">
            <a:off x="13505909" y="2723471"/>
            <a:ext cx="285234" cy="4861325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828755"/>
            <a:endParaRPr lang="en-US" sz="2700">
              <a:solidFill>
                <a:prstClr val="black"/>
              </a:solidFill>
              <a:latin typeface="Calibri"/>
              <a:sym typeface="Arial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124809" y="4763852"/>
            <a:ext cx="763925" cy="763925"/>
            <a:chOff x="452190" y="3133126"/>
            <a:chExt cx="286946" cy="286946"/>
          </a:xfrm>
        </p:grpSpPr>
        <p:sp>
          <p:nvSpPr>
            <p:cNvPr id="11" name="Oval 1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 dirty="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3392527" y="4761746"/>
            <a:ext cx="763925" cy="763925"/>
            <a:chOff x="452190" y="3133126"/>
            <a:chExt cx="286946" cy="286946"/>
          </a:xfrm>
        </p:grpSpPr>
        <p:sp>
          <p:nvSpPr>
            <p:cNvPr id="14" name="Oval 1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 dirty="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29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2770389" y="458384"/>
            <a:ext cx="12713082" cy="257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2770389" y="9754879"/>
            <a:ext cx="12713082" cy="257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2457355" y="9506216"/>
            <a:ext cx="763925" cy="763925"/>
            <a:chOff x="452190" y="3133126"/>
            <a:chExt cx="286946" cy="286946"/>
          </a:xfrm>
        </p:grpSpPr>
        <p:sp>
          <p:nvSpPr>
            <p:cNvPr id="18" name="Oval 17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 dirty="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5056539" y="9506216"/>
            <a:ext cx="763925" cy="763925"/>
            <a:chOff x="452190" y="3133126"/>
            <a:chExt cx="286946" cy="286946"/>
          </a:xfrm>
        </p:grpSpPr>
        <p:sp>
          <p:nvSpPr>
            <p:cNvPr id="21" name="Oval 2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 dirty="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457355" y="175586"/>
            <a:ext cx="763925" cy="763925"/>
            <a:chOff x="452190" y="3133126"/>
            <a:chExt cx="286946" cy="286946"/>
          </a:xfrm>
        </p:grpSpPr>
        <p:sp>
          <p:nvSpPr>
            <p:cNvPr id="24" name="Oval 2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 dirty="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5056539" y="175586"/>
            <a:ext cx="763925" cy="763925"/>
            <a:chOff x="452190" y="3133126"/>
            <a:chExt cx="286946" cy="286946"/>
          </a:xfrm>
        </p:grpSpPr>
        <p:sp>
          <p:nvSpPr>
            <p:cNvPr id="27" name="Oval 26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 dirty="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31" name="nhacnen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8349067" y="8927759"/>
            <a:ext cx="685800" cy="6858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927456" y="2783481"/>
            <a:ext cx="8426351" cy="4595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828755">
              <a:lnSpc>
                <a:spcPct val="150000"/>
              </a:lnSpc>
              <a:buClr>
                <a:srgbClr val="000000"/>
              </a:buClr>
            </a:pPr>
            <a:r>
              <a:rPr lang="vi-VN" sz="400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Với mỗi câu hỏi,</a:t>
            </a:r>
            <a:r>
              <a:rPr lang="en-US" sz="400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1" kern="0" dirty="0" err="1">
                <a:solidFill>
                  <a:prstClr val="white"/>
                </a:solidFill>
                <a:latin typeface="Arial"/>
                <a:cs typeface="Arial"/>
                <a:sym typeface="Arial"/>
              </a:rPr>
              <a:t>trong</a:t>
            </a:r>
            <a:r>
              <a:rPr lang="en-US" sz="400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1" kern="0" dirty="0" err="1">
                <a:solidFill>
                  <a:prstClr val="white"/>
                </a:solidFill>
                <a:latin typeface="Arial"/>
                <a:cs typeface="Arial"/>
                <a:sym typeface="Arial"/>
              </a:rPr>
              <a:t>vòng</a:t>
            </a:r>
            <a:r>
              <a:rPr lang="en-US" sz="400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10s</a:t>
            </a:r>
            <a:r>
              <a:rPr lang="vi-VN" sz="400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đội nào bấm chuông trước được giành quyền trả lời trước. Trả lời sai sẽ nhường</a:t>
            </a:r>
            <a:r>
              <a:rPr lang="en-US" sz="400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1" kern="0" dirty="0" err="1">
                <a:solidFill>
                  <a:prstClr val="white"/>
                </a:solidFill>
                <a:latin typeface="Arial"/>
                <a:cs typeface="Arial"/>
                <a:sym typeface="Arial"/>
              </a:rPr>
              <a:t>quyền</a:t>
            </a:r>
            <a:r>
              <a:rPr lang="en-US" sz="400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1" kern="0" dirty="0" err="1">
                <a:solidFill>
                  <a:prstClr val="white"/>
                </a:solidFill>
                <a:latin typeface="Arial"/>
                <a:cs typeface="Arial"/>
                <a:sym typeface="Arial"/>
              </a:rPr>
              <a:t>trả</a:t>
            </a:r>
            <a:r>
              <a:rPr lang="en-US" sz="400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1" kern="0" dirty="0" err="1">
                <a:solidFill>
                  <a:prstClr val="white"/>
                </a:solidFill>
                <a:latin typeface="Arial"/>
                <a:cs typeface="Arial"/>
                <a:sym typeface="Arial"/>
              </a:rPr>
              <a:t>lời</a:t>
            </a:r>
            <a:r>
              <a:rPr lang="vi-VN" sz="400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cho các đội còn lại. </a:t>
            </a:r>
            <a:endParaRPr lang="en-US" sz="4001" kern="0" dirty="0">
              <a:solidFill>
                <a:prstClr val="white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242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menu_toggle_ton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2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Beep_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4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Bookmark(Bookmark 1)">
                                          <p:cBhvr>
                                            <p:cTn id="35" dur="9552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6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7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suonh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8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fins__success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7879">
                    <p:cTn id="5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  <p:bldLst>
          <p:bldP spid="2" grpId="0" animBg="1"/>
          <p:bldP spid="5" grpId="0" animBg="1"/>
          <p:bldP spid="8" grpId="0" animBg="1"/>
          <p:bldP spid="9" grpId="0" animBg="1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menu_toggle_ton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2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Beep_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00)">
                                          <p:cBhvr>
                                            <p:cTn id="35" dur="9552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6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7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suonh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8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fins__success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7879">
                    <p:cTn id="5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  <p:bldLst>
          <p:bldP spid="2" grpId="0" animBg="1"/>
          <p:bldP spid="5" grpId="0" animBg="1"/>
          <p:bldP spid="8" grpId="0" animBg="1"/>
          <p:bldP spid="9" grpId="0" animBg="1"/>
          <p:bldP spid="16" grpId="0"/>
        </p:bldLst>
      </p:timing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4582255" y="947199"/>
            <a:ext cx="13030695" cy="6376616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Phân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hóa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đặc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điểm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chủ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yếu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 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Hầu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hết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loại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phân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hóa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đều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dễ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tan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nên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cây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dễ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hấp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thụ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hiệu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quả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nhanh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Phân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hóa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chứa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ít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nguyên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dinh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dưỡng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nhưng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tỉ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lệ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dinh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dưỡng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cao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Phân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hóa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tác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dụng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cải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tạo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đất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tốt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không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gây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chua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nên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bón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càng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nhiều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phân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hóa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càng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lợi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việc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sản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xuất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rau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sạch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Phân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hoá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chứa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nhiều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nguyên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dinh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dưỡng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đa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lượng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trung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lượng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vi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lượng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4172900" y="965224"/>
            <a:ext cx="581687" cy="6376616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7415496" y="973582"/>
            <a:ext cx="373621" cy="6376616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75521" y="2062462"/>
            <a:ext cx="683922" cy="4882778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3126653" y="7575797"/>
            <a:ext cx="7617548" cy="2287109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2433264" y="456599"/>
            <a:ext cx="1623432" cy="1623432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0" b="1" i="0" u="none" strike="noStrike" kern="1200" cap="none" spc="0" normalizeH="0" baseline="0" noProof="0" dirty="0">
                <a:ln>
                  <a:noFill/>
                </a:ln>
                <a:solidFill>
                  <a:srgbClr val="008C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84795" y="277250"/>
              <a:ext cx="48004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0" b="1" i="0" u="none" strike="noStrike" kern="1200" cap="none" spc="0" normalizeH="0" baseline="0" noProof="0" dirty="0">
                  <a:ln>
                    <a:noFill/>
                  </a:ln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1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14635307" y="9776864"/>
            <a:ext cx="1725018" cy="510144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Answer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472" y="3331310"/>
            <a:ext cx="1296641" cy="156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2869086" y="378106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2875235" y="3739913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2868594" y="380131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2894370" y="376517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2875235" y="378602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2892344" y="37806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2839598" y="378400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2849951" y="37449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2876780" y="377212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2892344" y="370949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2829482" y="3753482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/>
                <a:sym typeface="Arial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06528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4582255" y="947199"/>
            <a:ext cx="13030695" cy="6376616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khi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rau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bón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N, P, K,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bón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liều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bón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khi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rau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bón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lót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khi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rau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Bón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càng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càng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rau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bón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khi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rau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4172900" y="965224"/>
            <a:ext cx="581687" cy="6376616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7415496" y="973582"/>
            <a:ext cx="373621" cy="6376616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75521" y="2062462"/>
            <a:ext cx="683922" cy="4882778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3126653" y="7575797"/>
            <a:ext cx="7617548" cy="2287109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A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2433264" y="456599"/>
            <a:ext cx="1623432" cy="1623432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0" b="1" i="0" u="none" strike="noStrike" kern="1200" cap="none" spc="0" normalizeH="0" baseline="0" noProof="0" dirty="0">
                <a:ln>
                  <a:noFill/>
                </a:ln>
                <a:solidFill>
                  <a:srgbClr val="008C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84795" y="277250"/>
              <a:ext cx="48004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0" b="1" i="0" u="none" strike="noStrike" kern="1200" cap="none" spc="0" normalizeH="0" baseline="0" noProof="0" dirty="0">
                  <a:ln>
                    <a:noFill/>
                  </a:ln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2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14635307" y="9776864"/>
            <a:ext cx="1725018" cy="510144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Answer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472" y="3331310"/>
            <a:ext cx="1296641" cy="156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2869086" y="378106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2875235" y="3739913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2868594" y="380131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2894370" y="376517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2875235" y="378602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2892344" y="37806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2839598" y="378400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2849951" y="37449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2876780" y="377212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2892344" y="370949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2829482" y="3753482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/>
                <a:sym typeface="Arial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86199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84053" y="1414339"/>
            <a:ext cx="15519893" cy="7093244"/>
            <a:chOff x="0" y="0"/>
            <a:chExt cx="4081635" cy="20383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81635" cy="2038326"/>
            </a:xfrm>
            <a:custGeom>
              <a:avLst/>
              <a:gdLst/>
              <a:ahLst/>
              <a:cxnLst/>
              <a:rect l="l" t="t" r="r" b="b"/>
              <a:pathLst>
                <a:path w="4081635" h="2038326">
                  <a:moveTo>
                    <a:pt x="3957175" y="2038325"/>
                  </a:moveTo>
                  <a:lnTo>
                    <a:pt x="124460" y="2038325"/>
                  </a:lnTo>
                  <a:cubicBezTo>
                    <a:pt x="55880" y="2038325"/>
                    <a:pt x="0" y="1982445"/>
                    <a:pt x="0" y="19138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957175" y="0"/>
                  </a:lnTo>
                  <a:cubicBezTo>
                    <a:pt x="4025755" y="0"/>
                    <a:pt x="4081635" y="55880"/>
                    <a:pt x="4081635" y="124460"/>
                  </a:cubicBezTo>
                  <a:lnTo>
                    <a:pt x="4081635" y="1913866"/>
                  </a:lnTo>
                  <a:cubicBezTo>
                    <a:pt x="4081635" y="1982445"/>
                    <a:pt x="4025755" y="2038326"/>
                    <a:pt x="3957175" y="2038326"/>
                  </a:cubicBezTo>
                  <a:close/>
                </a:path>
              </a:pathLst>
            </a:custGeom>
            <a:solidFill>
              <a:srgbClr val="EFA3B6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366" b="40745"/>
          <a:stretch>
            <a:fillRect/>
          </a:stretch>
        </p:blipFill>
        <p:spPr>
          <a:xfrm>
            <a:off x="0" y="7501478"/>
            <a:ext cx="2915116" cy="289163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547755" y="1396478"/>
            <a:ext cx="1736666" cy="17493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91092">
            <a:off x="15466806" y="7403744"/>
            <a:ext cx="1934083" cy="193408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793860">
            <a:off x="1192909" y="896302"/>
            <a:ext cx="1000351" cy="100035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366" b="40745"/>
          <a:stretch>
            <a:fillRect/>
          </a:stretch>
        </p:blipFill>
        <p:spPr>
          <a:xfrm flipH="1" flipV="1">
            <a:off x="15372884" y="0"/>
            <a:ext cx="2915116" cy="2891638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2C571701-CAC4-66C6-2635-49B70384BB4A}"/>
              </a:ext>
            </a:extLst>
          </p:cNvPr>
          <p:cNvSpPr txBox="1"/>
          <p:nvPr/>
        </p:nvSpPr>
        <p:spPr>
          <a:xfrm>
            <a:off x="4452421" y="1903085"/>
            <a:ext cx="100063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ĐỀ 3: PHÂN BÓN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8E06D07F-1C65-E8AE-C973-E55244DDEA35}"/>
              </a:ext>
            </a:extLst>
          </p:cNvPr>
          <p:cNvSpPr txBox="1"/>
          <p:nvPr/>
        </p:nvSpPr>
        <p:spPr>
          <a:xfrm>
            <a:off x="1171574" y="3289467"/>
            <a:ext cx="15944850" cy="5404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BÀI 7. MỘT SỐ LOẠI PHÂN BÓN THƯỜNG DÙNG TRONG TRỒNG TRỌT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4582255" y="947199"/>
            <a:ext cx="13030695" cy="6376616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ưu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dinh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dưỡng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hẳn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bón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chua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dinh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dưỡng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ngay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cải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dinh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dưỡng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cải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Bón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rẻ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ta</a:t>
            </a:r>
            <a:endParaRPr kumimoji="0" lang="en-US" sz="3200" b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4172900" y="965224"/>
            <a:ext cx="581687" cy="6376616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7415496" y="973582"/>
            <a:ext cx="373621" cy="6376616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75521" y="2062462"/>
            <a:ext cx="683922" cy="4882778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3126653" y="7575797"/>
            <a:ext cx="7617548" cy="2287109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C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2433264" y="456599"/>
            <a:ext cx="1623432" cy="1623432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0" b="1" i="0" u="none" strike="noStrike" kern="1200" cap="none" spc="0" normalizeH="0" baseline="0" noProof="0" dirty="0">
                <a:ln>
                  <a:noFill/>
                </a:ln>
                <a:solidFill>
                  <a:srgbClr val="008C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84795" y="277250"/>
              <a:ext cx="48004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0" b="1" i="0" u="none" strike="noStrike" kern="1200" cap="none" spc="0" normalizeH="0" baseline="0" noProof="0" dirty="0">
                  <a:ln>
                    <a:noFill/>
                  </a:ln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3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14635307" y="9776864"/>
            <a:ext cx="1725018" cy="510144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Answer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472" y="3331310"/>
            <a:ext cx="1296641" cy="156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2869086" y="378106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2875235" y="3739913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2868594" y="380131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2894370" y="376517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2875235" y="378602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2892344" y="37806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2839598" y="378400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2849951" y="37449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2876780" y="377212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2892344" y="370949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2829482" y="3753482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/>
                <a:sym typeface="Arial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30349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4582255" y="947199"/>
            <a:ext cx="13030695" cy="6376616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khi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rau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cường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bón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lót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ủ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hoai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khi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rau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B. 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cường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bón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rau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bón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liều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bón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cường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phí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rau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200" b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4172900" y="965224"/>
            <a:ext cx="581687" cy="6376616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7415496" y="973582"/>
            <a:ext cx="373621" cy="6376616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75521" y="2062462"/>
            <a:ext cx="683922" cy="4882778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3126653" y="7575797"/>
            <a:ext cx="7617548" cy="2287109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A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2433264" y="456599"/>
            <a:ext cx="1623432" cy="1623432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0" b="1" i="0" u="none" strike="noStrike" kern="1200" cap="none" spc="0" normalizeH="0" baseline="0" noProof="0" dirty="0">
                <a:ln>
                  <a:noFill/>
                </a:ln>
                <a:solidFill>
                  <a:srgbClr val="008C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84795" y="277250"/>
              <a:ext cx="48004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0" b="1" i="0" u="none" strike="noStrike" kern="1200" cap="none" spc="0" normalizeH="0" baseline="0" noProof="0" dirty="0">
                  <a:ln>
                    <a:noFill/>
                  </a:ln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4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14635307" y="9776864"/>
            <a:ext cx="1725018" cy="510144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Answer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472" y="3331310"/>
            <a:ext cx="1296641" cy="156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2869086" y="378106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2875235" y="3739913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2868594" y="380131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2894370" y="376517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2875235" y="378602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2892344" y="37806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2839598" y="378400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2849951" y="37449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2876780" y="377212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2892344" y="370949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2829482" y="3753482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/>
                <a:sym typeface="Arial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11310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4582255" y="947199"/>
            <a:ext cx="13030695" cy="6376616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.   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ngắn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dinh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dưỡng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dinh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dưỡng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4172900" y="965224"/>
            <a:ext cx="581687" cy="6376616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7415496" y="973582"/>
            <a:ext cx="373621" cy="6376616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75521" y="2062462"/>
            <a:ext cx="683922" cy="4882778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3126653" y="7575797"/>
            <a:ext cx="7617548" cy="2287109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2433264" y="456599"/>
            <a:ext cx="1623432" cy="1623432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0" b="1" i="0" u="none" strike="noStrike" kern="1200" cap="none" spc="0" normalizeH="0" baseline="0" noProof="0" dirty="0">
                <a:ln>
                  <a:noFill/>
                </a:ln>
                <a:solidFill>
                  <a:srgbClr val="008C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84795" y="277250"/>
              <a:ext cx="48004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0" b="1" i="0" u="none" strike="noStrike" kern="1200" cap="none" spc="0" normalizeH="0" baseline="0" noProof="0" dirty="0">
                  <a:ln>
                    <a:noFill/>
                  </a:ln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5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14635307" y="9776864"/>
            <a:ext cx="1725018" cy="510144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Answer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472" y="3331310"/>
            <a:ext cx="1296641" cy="156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2869086" y="378106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2875235" y="3739913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2868594" y="380131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2894370" y="376517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2875235" y="378602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2892344" y="37806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2839598" y="378400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2849951" y="37449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2876780" y="377212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2892344" y="370949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2829482" y="3753482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/>
                <a:sym typeface="Arial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62649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4582255" y="947199"/>
            <a:ext cx="13030695" cy="6376616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khi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rau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bón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khi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rau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bón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trực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vi sin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bón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rau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bón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liều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trộn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tẩm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rễ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khi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bón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trực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4172900" y="965224"/>
            <a:ext cx="581687" cy="6376616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7415496" y="973582"/>
            <a:ext cx="373621" cy="6376616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75521" y="2062462"/>
            <a:ext cx="683922" cy="4882778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3126653" y="7575797"/>
            <a:ext cx="7617548" cy="2287109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D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2433264" y="456599"/>
            <a:ext cx="1623432" cy="1623432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0" b="1" i="0" u="none" strike="noStrike" kern="1200" cap="none" spc="0" normalizeH="0" baseline="0" noProof="0" dirty="0">
                <a:ln>
                  <a:noFill/>
                </a:ln>
                <a:solidFill>
                  <a:srgbClr val="008C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84795" y="277250"/>
              <a:ext cx="48004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0" b="1" i="0" u="none" strike="noStrike" kern="1200" cap="none" spc="0" normalizeH="0" baseline="0" noProof="0" dirty="0">
                  <a:ln>
                    <a:noFill/>
                  </a:ln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6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14635307" y="9776864"/>
            <a:ext cx="1725018" cy="510144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Answer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472" y="3331310"/>
            <a:ext cx="1296641" cy="156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2869086" y="378106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2875235" y="3739913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2868594" y="380131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2894370" y="376517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2875235" y="378602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2892344" y="37806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2839598" y="378400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2849951" y="37449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2876780" y="377212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2892344" y="370949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2829482" y="3753482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/>
                <a:sym typeface="Arial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61530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4582255" y="947199"/>
            <a:ext cx="13030695" cy="6376616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lạm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rau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600" b="1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dinh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dưỡng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dinh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dưỡng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bón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lốp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ớt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đổ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600" b="1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tan,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hấp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trưởng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hàm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dinh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dưỡng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rau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600" b="1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gốc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axit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. Khi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bón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ion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keo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axit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chua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Bón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chua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chai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cứng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600" b="1" dirty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cải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lạm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tồn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độc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rau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4172900" y="965224"/>
            <a:ext cx="581687" cy="6376616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7415496" y="973582"/>
            <a:ext cx="373621" cy="6376616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75521" y="2062462"/>
            <a:ext cx="683922" cy="4882778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3126653" y="7575797"/>
            <a:ext cx="7617548" cy="2287109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D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2433264" y="456599"/>
            <a:ext cx="1623432" cy="1623432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0" b="1" i="0" u="none" strike="noStrike" kern="1200" cap="none" spc="0" normalizeH="0" baseline="0" noProof="0" dirty="0">
                <a:ln>
                  <a:noFill/>
                </a:ln>
                <a:solidFill>
                  <a:srgbClr val="008C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84795" y="277250"/>
              <a:ext cx="48004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0" b="1" i="0" u="none" strike="noStrike" kern="1200" cap="none" spc="0" normalizeH="0" baseline="0" noProof="0" dirty="0">
                  <a:ln>
                    <a:noFill/>
                  </a:ln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7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14635307" y="9776864"/>
            <a:ext cx="1725018" cy="510144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Answer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472" y="3331310"/>
            <a:ext cx="1296641" cy="156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2869086" y="378106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2875235" y="3739913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2868594" y="380131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2894370" y="376517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2875235" y="378602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2892344" y="37806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2839598" y="378400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2849951" y="37449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2876780" y="377212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2892344" y="370949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2829482" y="3753482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/>
                <a:sym typeface="Arial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94035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4509267" y="544717"/>
            <a:ext cx="13030695" cy="6823261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cường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rau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3000" b="1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3000" b="1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dinh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dưỡng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dinh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dưỡng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3000" b="1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cải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độc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3000" b="1" dirty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độc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4072260" y="544716"/>
            <a:ext cx="581687" cy="6681654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7415495" y="544716"/>
            <a:ext cx="373622" cy="6805482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75521" y="2062462"/>
            <a:ext cx="683922" cy="4882778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3126653" y="7575797"/>
            <a:ext cx="7617548" cy="2287109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C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2433264" y="456599"/>
            <a:ext cx="1623432" cy="1623432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0" b="1" i="0" u="none" strike="noStrike" kern="1200" cap="none" spc="0" normalizeH="0" baseline="0" noProof="0" dirty="0">
                <a:ln>
                  <a:noFill/>
                </a:ln>
                <a:solidFill>
                  <a:srgbClr val="008C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84795" y="277250"/>
              <a:ext cx="48004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0" b="1" i="0" u="none" strike="noStrike" kern="1200" cap="none" spc="0" normalizeH="0" baseline="0" noProof="0" dirty="0">
                  <a:ln>
                    <a:noFill/>
                  </a:ln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8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14635307" y="9776864"/>
            <a:ext cx="1725018" cy="510144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Answer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472" y="3331310"/>
            <a:ext cx="1296641" cy="156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2869086" y="378106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2875235" y="3739913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2868594" y="380131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2894370" y="376517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2875235" y="378602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2892344" y="37806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2839598" y="378400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2849951" y="37449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2876780" y="377212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2892344" y="370949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2829482" y="3753482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/>
                <a:sym typeface="Arial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76943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29200" y="1109434"/>
            <a:ext cx="12890937" cy="8652672"/>
            <a:chOff x="0" y="0"/>
            <a:chExt cx="8477691" cy="4965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477691" cy="4965700"/>
            </a:xfrm>
            <a:custGeom>
              <a:avLst/>
              <a:gdLst/>
              <a:ahLst/>
              <a:cxnLst/>
              <a:rect l="l" t="t" r="r" b="b"/>
              <a:pathLst>
                <a:path w="8477691" h="4965700">
                  <a:moveTo>
                    <a:pt x="8477691" y="0"/>
                  </a:moveTo>
                  <a:lnTo>
                    <a:pt x="8477691" y="4965700"/>
                  </a:lnTo>
                  <a:lnTo>
                    <a:pt x="896620" y="4965700"/>
                  </a:lnTo>
                  <a:lnTo>
                    <a:pt x="896620" y="3385820"/>
                  </a:lnTo>
                  <a:lnTo>
                    <a:pt x="0" y="2487930"/>
                  </a:lnTo>
                  <a:lnTo>
                    <a:pt x="896620" y="1591310"/>
                  </a:lnTo>
                  <a:lnTo>
                    <a:pt x="896620" y="0"/>
                  </a:lnTo>
                  <a:lnTo>
                    <a:pt x="8477691" y="0"/>
                  </a:lnTo>
                  <a:close/>
                </a:path>
              </a:pathLst>
            </a:custGeom>
            <a:solidFill>
              <a:srgbClr val="EFA3B6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23937" y="8847962"/>
            <a:ext cx="5137541" cy="111827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9A3E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037717" y="63228"/>
            <a:ext cx="1418008" cy="12549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47908">
            <a:off x="15721736" y="8590421"/>
            <a:ext cx="1239424" cy="123942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901081" cy="92117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6872E2F-2067-AD7C-2C5D-DB83B9F35035}"/>
              </a:ext>
            </a:extLst>
          </p:cNvPr>
          <p:cNvSpPr txBox="1"/>
          <p:nvPr/>
        </p:nvSpPr>
        <p:spPr>
          <a:xfrm>
            <a:off x="1254111" y="3960238"/>
            <a:ext cx="4223678" cy="2951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6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VẬN DỤNG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7254F292-758E-57AB-2CE8-B8E7A3ADB58B}"/>
              </a:ext>
            </a:extLst>
          </p:cNvPr>
          <p:cNvSpPr txBox="1"/>
          <p:nvPr/>
        </p:nvSpPr>
        <p:spPr>
          <a:xfrm>
            <a:off x="7027498" y="1244206"/>
            <a:ext cx="10664039" cy="8299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trưởng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phát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triển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khi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bón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hữu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fr-FR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1: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Chế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bón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hữu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dõi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trưởng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fr-FR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2: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Chế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bón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hữu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dõi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trưởng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ngót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fr-FR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3: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Chế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bón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hữu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dõi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trưởng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ớt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fr-FR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4: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Chế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bón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hữu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dõi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trưởng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cà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chua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06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609600" y="9208812"/>
            <a:ext cx="4733650" cy="83873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9A3E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901081" cy="92117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037717" y="63228"/>
            <a:ext cx="1418008" cy="125493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07192">
            <a:off x="17111444" y="1987488"/>
            <a:ext cx="1083129" cy="1083129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FC5659B8-B167-DFC1-2D5D-080FA2B2BED9}"/>
              </a:ext>
            </a:extLst>
          </p:cNvPr>
          <p:cNvSpPr txBox="1"/>
          <p:nvPr/>
        </p:nvSpPr>
        <p:spPr>
          <a:xfrm>
            <a:off x="3502048" y="856500"/>
            <a:ext cx="1196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67D93B6-476D-420F-A83C-65A861E2CF4F}"/>
              </a:ext>
            </a:extLst>
          </p:cNvPr>
          <p:cNvSpPr txBox="1"/>
          <p:nvPr/>
        </p:nvSpPr>
        <p:spPr>
          <a:xfrm>
            <a:off x="960304" y="5829300"/>
            <a:ext cx="5083488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cố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kiến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7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17703153-0ACF-BF4F-88FF-AE29481E2343}"/>
              </a:ext>
            </a:extLst>
          </p:cNvPr>
          <p:cNvSpPr txBox="1"/>
          <p:nvPr/>
        </p:nvSpPr>
        <p:spPr>
          <a:xfrm>
            <a:off x="6942004" y="5829299"/>
            <a:ext cx="5083488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Hoàn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nhiệm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vụ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giao</a:t>
            </a:r>
            <a:endParaRPr lang="en-US" sz="4000" dirty="0">
              <a:effectLst/>
              <a:latin typeface="Arial" panose="020B0604020202020204" pitchFamily="34" charset="0"/>
              <a:ea typeface="Noto Sans Symbols"/>
              <a:cs typeface="Arial" panose="020B0604020202020204" pitchFamily="34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DC109793-626C-5F9C-4B62-3661C0C37919}"/>
              </a:ext>
            </a:extLst>
          </p:cNvPr>
          <p:cNvSpPr txBox="1"/>
          <p:nvPr/>
        </p:nvSpPr>
        <p:spPr>
          <a:xfrm>
            <a:off x="12509946" y="5829299"/>
            <a:ext cx="481775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Xem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8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Đồ họa 20" descr="Avocado with solid fill">
            <a:extLst>
              <a:ext uri="{FF2B5EF4-FFF2-40B4-BE49-F238E27FC236}">
                <a16:creationId xmlns:a16="http://schemas.microsoft.com/office/drawing/2014/main" id="{8C15C81E-9C87-461D-6705-7E6C724B82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12648" y="3651876"/>
            <a:ext cx="1978800" cy="1978800"/>
          </a:xfrm>
          <a:prstGeom prst="rect">
            <a:avLst/>
          </a:prstGeom>
        </p:spPr>
      </p:pic>
      <p:pic>
        <p:nvPicPr>
          <p:cNvPr id="24" name="Đồ họa 23" descr="Avocado with solid fill">
            <a:extLst>
              <a:ext uri="{FF2B5EF4-FFF2-40B4-BE49-F238E27FC236}">
                <a16:creationId xmlns:a16="http://schemas.microsoft.com/office/drawing/2014/main" id="{F275F2E7-28B7-8F70-E3CA-00220CCBF3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54600" y="3787066"/>
            <a:ext cx="1978800" cy="1978800"/>
          </a:xfrm>
          <a:prstGeom prst="rect">
            <a:avLst/>
          </a:prstGeom>
        </p:spPr>
      </p:pic>
      <p:pic>
        <p:nvPicPr>
          <p:cNvPr id="25" name="Đồ họa 24" descr="Avocado with solid fill">
            <a:extLst>
              <a:ext uri="{FF2B5EF4-FFF2-40B4-BE49-F238E27FC236}">
                <a16:creationId xmlns:a16="http://schemas.microsoft.com/office/drawing/2014/main" id="{3D8431C3-1472-5FD0-FAF0-20F315B4DF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929421" y="3850499"/>
            <a:ext cx="1978800" cy="197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0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1892167" cy="190602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673006" y="6717023"/>
            <a:ext cx="5403413" cy="575596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018437" y="-888933"/>
            <a:ext cx="4481726" cy="445371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997157" y="3847051"/>
            <a:ext cx="1262143" cy="111699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49514" b="36801"/>
          <a:stretch>
            <a:fillRect/>
          </a:stretch>
        </p:blipFill>
        <p:spPr>
          <a:xfrm rot="-2788314">
            <a:off x="549997" y="3361452"/>
            <a:ext cx="392348" cy="40665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074632" y="7304666"/>
            <a:ext cx="3425532" cy="329279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49514" b="36801"/>
          <a:stretch>
            <a:fillRect/>
          </a:stretch>
        </p:blipFill>
        <p:spPr>
          <a:xfrm rot="-2788314">
            <a:off x="3251703" y="543101"/>
            <a:ext cx="392348" cy="406659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FD0C7E16-900F-451C-2523-8BE83CA3DF41}"/>
              </a:ext>
            </a:extLst>
          </p:cNvPr>
          <p:cNvSpPr txBox="1"/>
          <p:nvPr/>
        </p:nvSpPr>
        <p:spPr>
          <a:xfrm>
            <a:off x="3219450" y="2706997"/>
            <a:ext cx="11849100" cy="5404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HẸN GẶP LẠI CÁC EM</a:t>
            </a:r>
          </a:p>
          <a:p>
            <a:pPr algn="ctr">
              <a:lnSpc>
                <a:spcPct val="150000"/>
              </a:lnSpc>
            </a:pP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TRONG BUỔI HỌC TIẾP THEO</a:t>
            </a:r>
          </a:p>
        </p:txBody>
      </p:sp>
    </p:spTree>
    <p:extLst>
      <p:ext uri="{BB962C8B-B14F-4D97-AF65-F5344CB8AC3E}">
        <p14:creationId xmlns:p14="http://schemas.microsoft.com/office/powerpoint/2010/main" val="14638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425782" y="-397082"/>
            <a:ext cx="4643494" cy="7495059"/>
            <a:chOff x="0" y="0"/>
            <a:chExt cx="2354580" cy="38005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53310" cy="3800525"/>
            </a:xfrm>
            <a:custGeom>
              <a:avLst/>
              <a:gdLst/>
              <a:ahLst/>
              <a:cxnLst/>
              <a:rect l="l" t="t" r="r" b="b"/>
              <a:pathLst>
                <a:path w="2353310" h="3800525">
                  <a:moveTo>
                    <a:pt x="784860" y="3733215"/>
                  </a:moveTo>
                  <a:cubicBezTo>
                    <a:pt x="905510" y="3773855"/>
                    <a:pt x="1042670" y="3800525"/>
                    <a:pt x="1177290" y="3800525"/>
                  </a:cubicBezTo>
                  <a:cubicBezTo>
                    <a:pt x="1311910" y="3800525"/>
                    <a:pt x="1441450" y="3777665"/>
                    <a:pt x="1560830" y="3737025"/>
                  </a:cubicBezTo>
                  <a:cubicBezTo>
                    <a:pt x="1563370" y="3735755"/>
                    <a:pt x="1565910" y="3735755"/>
                    <a:pt x="1568450" y="3734485"/>
                  </a:cubicBezTo>
                  <a:cubicBezTo>
                    <a:pt x="2016760" y="3571925"/>
                    <a:pt x="2346960" y="3142665"/>
                    <a:pt x="2353310" y="2638148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2636162"/>
                  </a:lnTo>
                  <a:cubicBezTo>
                    <a:pt x="6350" y="3145205"/>
                    <a:pt x="331470" y="3574465"/>
                    <a:pt x="784860" y="3733215"/>
                  </a:cubicBezTo>
                  <a:close/>
                </a:path>
              </a:pathLst>
            </a:custGeom>
            <a:solidFill>
              <a:srgbClr val="C9A3E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347458" y="8137526"/>
            <a:ext cx="5137541" cy="1118270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FA3B6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103285" y="2135019"/>
            <a:ext cx="4753905" cy="2858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514" b="36801"/>
          <a:stretch>
            <a:fillRect/>
          </a:stretch>
        </p:blipFill>
        <p:spPr>
          <a:xfrm rot="4370157">
            <a:off x="1174667" y="6249658"/>
            <a:ext cx="633666" cy="65677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514" b="36801"/>
          <a:stretch>
            <a:fillRect/>
          </a:stretch>
        </p:blipFill>
        <p:spPr>
          <a:xfrm rot="-2788314">
            <a:off x="6694564" y="8712734"/>
            <a:ext cx="440801" cy="45687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041442" y="223632"/>
            <a:ext cx="1418008" cy="125493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6366" b="40745"/>
          <a:stretch>
            <a:fillRect/>
          </a:stretch>
        </p:blipFill>
        <p:spPr>
          <a:xfrm flipH="1">
            <a:off x="15460834" y="6987128"/>
            <a:ext cx="4579225" cy="4542344"/>
          </a:xfrm>
          <a:prstGeom prst="rect">
            <a:avLst/>
          </a:prstGeom>
        </p:spPr>
      </p:pic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50F347E1-E623-1C41-DE58-880B27DB128D}"/>
              </a:ext>
            </a:extLst>
          </p:cNvPr>
          <p:cNvSpPr/>
          <p:nvPr/>
        </p:nvSpPr>
        <p:spPr>
          <a:xfrm>
            <a:off x="8762999" y="784826"/>
            <a:ext cx="8534399" cy="154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bón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D53B15D4-19F2-F688-46AA-52CE98D3838D}"/>
              </a:ext>
            </a:extLst>
          </p:cNvPr>
          <p:cNvSpPr/>
          <p:nvPr/>
        </p:nvSpPr>
        <p:spPr>
          <a:xfrm>
            <a:off x="8763000" y="3194208"/>
            <a:ext cx="8534400" cy="154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bón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trọt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ABAD10BC-4D10-BF42-BDB0-418BB33B6B50}"/>
              </a:ext>
            </a:extLst>
          </p:cNvPr>
          <p:cNvSpPr/>
          <p:nvPr/>
        </p:nvSpPr>
        <p:spPr>
          <a:xfrm>
            <a:off x="8724900" y="5603590"/>
            <a:ext cx="8572498" cy="154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bón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2BC6D254-73EE-0F77-FB0E-E94577FFB14A}"/>
              </a:ext>
            </a:extLst>
          </p:cNvPr>
          <p:cNvSpPr/>
          <p:nvPr/>
        </p:nvSpPr>
        <p:spPr>
          <a:xfrm>
            <a:off x="8777288" y="8012972"/>
            <a:ext cx="8572498" cy="154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bón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85770" y="1473913"/>
            <a:ext cx="11053250" cy="7339171"/>
            <a:chOff x="0" y="0"/>
            <a:chExt cx="8477691" cy="4965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477691" cy="4965700"/>
            </a:xfrm>
            <a:custGeom>
              <a:avLst/>
              <a:gdLst/>
              <a:ahLst/>
              <a:cxnLst/>
              <a:rect l="l" t="t" r="r" b="b"/>
              <a:pathLst>
                <a:path w="8477691" h="4965700">
                  <a:moveTo>
                    <a:pt x="8477691" y="0"/>
                  </a:moveTo>
                  <a:lnTo>
                    <a:pt x="8477691" y="4965700"/>
                  </a:lnTo>
                  <a:lnTo>
                    <a:pt x="896620" y="4965700"/>
                  </a:lnTo>
                  <a:lnTo>
                    <a:pt x="896620" y="3385820"/>
                  </a:lnTo>
                  <a:lnTo>
                    <a:pt x="0" y="2487930"/>
                  </a:lnTo>
                  <a:lnTo>
                    <a:pt x="896620" y="1591310"/>
                  </a:lnTo>
                  <a:lnTo>
                    <a:pt x="896620" y="0"/>
                  </a:lnTo>
                  <a:lnTo>
                    <a:pt x="8477691" y="0"/>
                  </a:lnTo>
                  <a:close/>
                </a:path>
              </a:pathLst>
            </a:custGeom>
            <a:solidFill>
              <a:srgbClr val="EFA3B6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23937" y="8847962"/>
            <a:ext cx="5137541" cy="111827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9A3E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037717" y="63228"/>
            <a:ext cx="1418008" cy="12549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47908">
            <a:off x="15721736" y="8590421"/>
            <a:ext cx="1239424" cy="123942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901081" cy="921179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0B96EFD8-D34C-BCAD-6C58-87D5D2E550C4}"/>
              </a:ext>
            </a:extLst>
          </p:cNvPr>
          <p:cNvSpPr txBox="1"/>
          <p:nvPr/>
        </p:nvSpPr>
        <p:spPr>
          <a:xfrm>
            <a:off x="2209800" y="618363"/>
            <a:ext cx="9229724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Khái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niệm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A20E0318-9CFB-A477-6D92-4D14D47CB8CA}"/>
              </a:ext>
            </a:extLst>
          </p:cNvPr>
          <p:cNvSpPr txBox="1"/>
          <p:nvPr/>
        </p:nvSpPr>
        <p:spPr>
          <a:xfrm>
            <a:off x="8305800" y="1916541"/>
            <a:ext cx="9229724" cy="67145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fr-FR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Khái</a:t>
            </a:r>
            <a:r>
              <a:rPr lang="fr-FR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niệm</a:t>
            </a:r>
            <a:r>
              <a:rPr lang="fr-FR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cấp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dưỡng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đất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tăng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xuất,chất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fr-FR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Chức</a:t>
            </a:r>
            <a:r>
              <a:rPr lang="fr-FR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Cung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cấp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dưỡng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đất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fr-FR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fr-FR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</a:t>
            </a:r>
            <a:r>
              <a:rPr lang="fr-FR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thường</a:t>
            </a:r>
            <a:r>
              <a:rPr lang="fr-FR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dùng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hóa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hữu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cơ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THẾ NÀO LÀ PHÂN BÓN SẠCH? LÀM SAO ĐỂ BÓN PHÂN HIỆU QUẢ - Phân Bón Toàn Cầu  - Dẫn đầu năng suất">
            <a:extLst>
              <a:ext uri="{FF2B5EF4-FFF2-40B4-BE49-F238E27FC236}">
                <a16:creationId xmlns:a16="http://schemas.microsoft.com/office/drawing/2014/main" id="{A9FB881B-7E9E-9FF9-C3C5-9D446A6DDD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4"/>
          <a:stretch/>
        </p:blipFill>
        <p:spPr bwMode="auto">
          <a:xfrm flipH="1">
            <a:off x="491213" y="2631281"/>
            <a:ext cx="6394557" cy="502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103402" y="9330306"/>
            <a:ext cx="2893900" cy="83873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9A3E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662806" y="51889"/>
            <a:ext cx="829564" cy="82956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037717" y="63228"/>
            <a:ext cx="1418008" cy="125493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91092">
            <a:off x="12313853" y="8726280"/>
            <a:ext cx="1208051" cy="1208051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34BACD1-0FA3-FEF9-E609-F9ACAC1B7569}"/>
              </a:ext>
            </a:extLst>
          </p:cNvPr>
          <p:cNvSpPr txBox="1"/>
          <p:nvPr/>
        </p:nvSpPr>
        <p:spPr>
          <a:xfrm>
            <a:off x="506735" y="844820"/>
            <a:ext cx="10708953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Vai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trọt</a:t>
            </a:r>
            <a:endParaRPr lang="en-US" sz="4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Vai trò của phân bón hữu cơ và vô cơ đối với cây trồng">
            <a:extLst>
              <a:ext uri="{FF2B5EF4-FFF2-40B4-BE49-F238E27FC236}">
                <a16:creationId xmlns:a16="http://schemas.microsoft.com/office/drawing/2014/main" id="{1FA12174-E1A4-23AC-7B69-BEACA32B0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5743" y="27051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C339B65A-165E-276B-2B2D-3296D6621E49}"/>
              </a:ext>
            </a:extLst>
          </p:cNvPr>
          <p:cNvSpPr txBox="1"/>
          <p:nvPr/>
        </p:nvSpPr>
        <p:spPr>
          <a:xfrm>
            <a:off x="506735" y="2324100"/>
            <a:ext cx="9932665" cy="6868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cấp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dưỡng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trưởng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triển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thiện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đất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trống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tăng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phi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tơi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xốp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tăng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khả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thoát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Khả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dưỡng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đất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thiện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cỏ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lợi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ngăn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ngừa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đất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bảo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vệ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đất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3642238" y="-2528198"/>
            <a:ext cx="2514038" cy="9798517"/>
            <a:chOff x="0" y="0"/>
            <a:chExt cx="2354580" cy="38005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53310" cy="3800525"/>
            </a:xfrm>
            <a:custGeom>
              <a:avLst/>
              <a:gdLst/>
              <a:ahLst/>
              <a:cxnLst/>
              <a:rect l="l" t="t" r="r" b="b"/>
              <a:pathLst>
                <a:path w="2353310" h="3800525">
                  <a:moveTo>
                    <a:pt x="784860" y="3733215"/>
                  </a:moveTo>
                  <a:cubicBezTo>
                    <a:pt x="905510" y="3773855"/>
                    <a:pt x="1042670" y="3800525"/>
                    <a:pt x="1177290" y="3800525"/>
                  </a:cubicBezTo>
                  <a:cubicBezTo>
                    <a:pt x="1311910" y="3800525"/>
                    <a:pt x="1441450" y="3777665"/>
                    <a:pt x="1560830" y="3737025"/>
                  </a:cubicBezTo>
                  <a:cubicBezTo>
                    <a:pt x="1563370" y="3735755"/>
                    <a:pt x="1565910" y="3735755"/>
                    <a:pt x="1568450" y="3734485"/>
                  </a:cubicBezTo>
                  <a:cubicBezTo>
                    <a:pt x="2016760" y="3571925"/>
                    <a:pt x="2346960" y="3142665"/>
                    <a:pt x="2353310" y="2638148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2636162"/>
                  </a:lnTo>
                  <a:cubicBezTo>
                    <a:pt x="6350" y="3145205"/>
                    <a:pt x="331470" y="3574465"/>
                    <a:pt x="784860" y="3733215"/>
                  </a:cubicBezTo>
                  <a:close/>
                </a:path>
              </a:pathLst>
            </a:custGeom>
            <a:solidFill>
              <a:srgbClr val="C9A3E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514" b="36801"/>
          <a:stretch>
            <a:fillRect/>
          </a:stretch>
        </p:blipFill>
        <p:spPr>
          <a:xfrm rot="4370157">
            <a:off x="1174667" y="6249658"/>
            <a:ext cx="633666" cy="65677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514" b="36801"/>
          <a:stretch>
            <a:fillRect/>
          </a:stretch>
        </p:blipFill>
        <p:spPr>
          <a:xfrm rot="-2788314">
            <a:off x="6694564" y="8712734"/>
            <a:ext cx="440801" cy="45687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52600" y="6293438"/>
            <a:ext cx="3238416" cy="399356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709489" y="466626"/>
            <a:ext cx="1099621" cy="112414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932223" flipH="1" flipV="1">
            <a:off x="15181805" y="9362397"/>
            <a:ext cx="2565103" cy="1330647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3F604DA3-953E-A76A-2932-6C45D7CAA3E2}"/>
              </a:ext>
            </a:extLst>
          </p:cNvPr>
          <p:cNvSpPr txBox="1"/>
          <p:nvPr/>
        </p:nvSpPr>
        <p:spPr>
          <a:xfrm>
            <a:off x="183516" y="1920942"/>
            <a:ext cx="9615000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fr-FR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fr-FR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fr-FR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</a:t>
            </a:r>
            <a:r>
              <a:rPr lang="fr-FR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fr-FR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fr-FR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15D7CD6B-CA8F-46A2-12EA-075464D2EFAE}"/>
              </a:ext>
            </a:extLst>
          </p:cNvPr>
          <p:cNvSpPr txBox="1"/>
          <p:nvPr/>
        </p:nvSpPr>
        <p:spPr>
          <a:xfrm>
            <a:off x="5943600" y="3995982"/>
            <a:ext cx="11490941" cy="4594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hầu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hết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đất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đủ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dinh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dưỡng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cấp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trưởng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vụ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xuất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đất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dinh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dưỡng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bảo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vệ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đất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,…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096108" y="2476499"/>
            <a:ext cx="10229060" cy="5991542"/>
            <a:chOff x="0" y="0"/>
            <a:chExt cx="8477691" cy="4965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477691" cy="4965700"/>
            </a:xfrm>
            <a:custGeom>
              <a:avLst/>
              <a:gdLst/>
              <a:ahLst/>
              <a:cxnLst/>
              <a:rect l="l" t="t" r="r" b="b"/>
              <a:pathLst>
                <a:path w="8477691" h="4965700">
                  <a:moveTo>
                    <a:pt x="8477691" y="0"/>
                  </a:moveTo>
                  <a:lnTo>
                    <a:pt x="8477691" y="4965700"/>
                  </a:lnTo>
                  <a:lnTo>
                    <a:pt x="896620" y="4965700"/>
                  </a:lnTo>
                  <a:lnTo>
                    <a:pt x="896620" y="3385820"/>
                  </a:lnTo>
                  <a:lnTo>
                    <a:pt x="0" y="2487930"/>
                  </a:lnTo>
                  <a:lnTo>
                    <a:pt x="896620" y="1591310"/>
                  </a:lnTo>
                  <a:lnTo>
                    <a:pt x="896620" y="0"/>
                  </a:lnTo>
                  <a:lnTo>
                    <a:pt x="8477691" y="0"/>
                  </a:lnTo>
                  <a:close/>
                </a:path>
              </a:pathLst>
            </a:custGeom>
            <a:solidFill>
              <a:srgbClr val="EFA3B6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28700" y="8997796"/>
            <a:ext cx="4733650" cy="83873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9A3E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901081" cy="92117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037717" y="63228"/>
            <a:ext cx="1418008" cy="12549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32436" y="6290518"/>
            <a:ext cx="4733650" cy="323609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07192">
            <a:off x="7693728" y="7597706"/>
            <a:ext cx="1083129" cy="1083129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526ECF30-4BAF-C179-6F60-56AD8B9AFFA0}"/>
              </a:ext>
            </a:extLst>
          </p:cNvPr>
          <p:cNvSpPr txBox="1"/>
          <p:nvPr/>
        </p:nvSpPr>
        <p:spPr>
          <a:xfrm>
            <a:off x="1876311" y="722524"/>
            <a:ext cx="15186300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Đặc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biện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id="{6A9BE1AD-9E09-669E-FF7E-E8466D7DE350}"/>
              </a:ext>
            </a:extLst>
          </p:cNvPr>
          <p:cNvSpPr/>
          <p:nvPr/>
        </p:nvSpPr>
        <p:spPr>
          <a:xfrm>
            <a:off x="1028700" y="2476499"/>
            <a:ext cx="5829300" cy="251460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NHÓM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727A1EF0-74F3-07F4-F21E-05FC3DC02215}"/>
              </a:ext>
            </a:extLst>
          </p:cNvPr>
          <p:cNvSpPr txBox="1"/>
          <p:nvPr/>
        </p:nvSpPr>
        <p:spPr>
          <a:xfrm>
            <a:off x="8991600" y="2713149"/>
            <a:ext cx="7785850" cy="5518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+"/>
            </a:pPr>
            <a:r>
              <a:rPr lang="fr-FR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fr-FR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</a:t>
            </a:r>
            <a:r>
              <a:rPr lang="fr-FR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4: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phiếu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+"/>
            </a:pPr>
            <a:r>
              <a:rPr lang="fr-FR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fr-FR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fr-FR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5: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phiếu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+"/>
            </a:pPr>
            <a:r>
              <a:rPr lang="fr-FR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fr-FR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 </a:t>
            </a:r>
            <a:r>
              <a:rPr lang="fr-FR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6: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phiếu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2795030" y="-2528330"/>
            <a:ext cx="1904999" cy="7495059"/>
            <a:chOff x="0" y="0"/>
            <a:chExt cx="2354580" cy="38005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53310" cy="3800525"/>
            </a:xfrm>
            <a:custGeom>
              <a:avLst/>
              <a:gdLst/>
              <a:ahLst/>
              <a:cxnLst/>
              <a:rect l="l" t="t" r="r" b="b"/>
              <a:pathLst>
                <a:path w="2353310" h="3800525">
                  <a:moveTo>
                    <a:pt x="784860" y="3733215"/>
                  </a:moveTo>
                  <a:cubicBezTo>
                    <a:pt x="905510" y="3773855"/>
                    <a:pt x="1042670" y="3800525"/>
                    <a:pt x="1177290" y="3800525"/>
                  </a:cubicBezTo>
                  <a:cubicBezTo>
                    <a:pt x="1311910" y="3800525"/>
                    <a:pt x="1441450" y="3777665"/>
                    <a:pt x="1560830" y="3737025"/>
                  </a:cubicBezTo>
                  <a:cubicBezTo>
                    <a:pt x="1563370" y="3735755"/>
                    <a:pt x="1565910" y="3735755"/>
                    <a:pt x="1568450" y="3734485"/>
                  </a:cubicBezTo>
                  <a:cubicBezTo>
                    <a:pt x="2016760" y="3571925"/>
                    <a:pt x="2346960" y="3142665"/>
                    <a:pt x="2353310" y="2638148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2636162"/>
                  </a:lnTo>
                  <a:cubicBezTo>
                    <a:pt x="6350" y="3145205"/>
                    <a:pt x="331470" y="3574465"/>
                    <a:pt x="784860" y="3733215"/>
                  </a:cubicBezTo>
                  <a:close/>
                </a:path>
              </a:pathLst>
            </a:custGeom>
            <a:solidFill>
              <a:srgbClr val="C9A3E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514" b="36801"/>
          <a:stretch>
            <a:fillRect/>
          </a:stretch>
        </p:blipFill>
        <p:spPr>
          <a:xfrm rot="4370157">
            <a:off x="788819" y="7699348"/>
            <a:ext cx="633666" cy="65677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514" b="36801"/>
          <a:stretch>
            <a:fillRect/>
          </a:stretch>
        </p:blipFill>
        <p:spPr>
          <a:xfrm rot="-2788314">
            <a:off x="6694564" y="8712734"/>
            <a:ext cx="440801" cy="45687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470852" y="416326"/>
            <a:ext cx="1186475" cy="122474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932223" flipH="1" flipV="1">
            <a:off x="15428219" y="9362397"/>
            <a:ext cx="2565103" cy="1330647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A21030AF-666E-DEE4-0D37-2549789CDEA4}"/>
              </a:ext>
            </a:extLst>
          </p:cNvPr>
          <p:cNvSpPr txBox="1"/>
          <p:nvPr/>
        </p:nvSpPr>
        <p:spPr>
          <a:xfrm>
            <a:off x="698388" y="768916"/>
            <a:ext cx="6226101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3.1.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hóa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Thành phần của phân bón hóa học – Phân đơn, phân kép và phân vi lượng">
            <a:extLst>
              <a:ext uri="{FF2B5EF4-FFF2-40B4-BE49-F238E27FC236}">
                <a16:creationId xmlns:a16="http://schemas.microsoft.com/office/drawing/2014/main" id="{FFC45A4F-F061-0BEA-AC1C-26E8FD216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8136" y="1014412"/>
            <a:ext cx="5202494" cy="325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HÂN ĐA LƯỢNG NPK 5.10.3">
            <a:extLst>
              <a:ext uri="{FF2B5EF4-FFF2-40B4-BE49-F238E27FC236}">
                <a16:creationId xmlns:a16="http://schemas.microsoft.com/office/drawing/2014/main" id="{EF0C150C-BC51-A7A2-2ABF-3641FC0F0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8136" y="4556719"/>
            <a:ext cx="3284711" cy="549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0CFF9535-9AB3-F9E0-5CB7-0049CFE02868}"/>
              </a:ext>
            </a:extLst>
          </p:cNvPr>
          <p:cNvSpPr txBox="1"/>
          <p:nvPr/>
        </p:nvSpPr>
        <p:spPr>
          <a:xfrm>
            <a:off x="1023638" y="3100417"/>
            <a:ext cx="9144000" cy="4594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Khái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niệm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hóa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xuất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nghiệp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gồm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urê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kali..)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lương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hổn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NP; NPK; NPKS….)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082" name="Picture 10" descr="PLANTMATE BIO-CSV – VLIFE">
            <a:extLst>
              <a:ext uri="{FF2B5EF4-FFF2-40B4-BE49-F238E27FC236}">
                <a16:creationId xmlns:a16="http://schemas.microsoft.com/office/drawing/2014/main" id="{A3FA7C97-98E5-4667-A565-9C165687C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5147" y="4556720"/>
            <a:ext cx="3030965" cy="549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2777</Words>
  <PresentationFormat>Tùy chỉnh</PresentationFormat>
  <Paragraphs>305</Paragraphs>
  <Slides>38</Slides>
  <Notes>10</Notes>
  <HiddenSlides>0</HiddenSlides>
  <MMClips>2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38</vt:i4>
      </vt:variant>
    </vt:vector>
  </HeadingPairs>
  <TitlesOfParts>
    <vt:vector size="47" baseType="lpstr">
      <vt:lpstr>.VnBlack</vt:lpstr>
      <vt:lpstr>Arial</vt:lpstr>
      <vt:lpstr>Times New Roman</vt:lpstr>
      <vt:lpstr>Calibri</vt:lpstr>
      <vt:lpstr>Cambria Math</vt:lpstr>
      <vt:lpstr>Calibri Light</vt:lpstr>
      <vt:lpstr>Symbol</vt:lpstr>
      <vt:lpstr>Office Theme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2022-09-26T02:47:09Z</dcterms:modified>
  <dc:identifier>DAFNAT2fq3o</dc:identifier>
</cp:coreProperties>
</file>