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5" r:id="rId3"/>
    <p:sldId id="259" r:id="rId4"/>
    <p:sldId id="263" r:id="rId5"/>
    <p:sldId id="297" r:id="rId6"/>
    <p:sldId id="262" r:id="rId7"/>
    <p:sldId id="298" r:id="rId8"/>
    <p:sldId id="307" r:id="rId9"/>
    <p:sldId id="308" r:id="rId10"/>
    <p:sldId id="257" r:id="rId11"/>
    <p:sldId id="301" r:id="rId12"/>
    <p:sldId id="302" r:id="rId13"/>
    <p:sldId id="261" r:id="rId14"/>
    <p:sldId id="304" r:id="rId15"/>
    <p:sldId id="305" r:id="rId16"/>
    <p:sldId id="309" r:id="rId17"/>
    <p:sldId id="310" r:id="rId18"/>
    <p:sldId id="260" r:id="rId19"/>
    <p:sldId id="311" r:id="rId20"/>
    <p:sldId id="312" r:id="rId21"/>
    <p:sldId id="264" r:id="rId22"/>
    <p:sldId id="265" r:id="rId23"/>
    <p:sldId id="266" r:id="rId24"/>
    <p:sldId id="313" r:id="rId25"/>
    <p:sldId id="296" r:id="rId26"/>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13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svg"/><Relationship Id="rId7" Type="http://schemas.openxmlformats.org/officeDocument/2006/relationships/image" Target="../media/image4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3.sv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18" Type="http://schemas.openxmlformats.org/officeDocument/2006/relationships/image" Target="../media/image71.svg"/><Relationship Id="rId26" Type="http://schemas.openxmlformats.org/officeDocument/2006/relationships/image" Target="../media/image79.sv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image" Target="../media/image55.png"/><Relationship Id="rId16" Type="http://schemas.openxmlformats.org/officeDocument/2006/relationships/image" Target="../media/image69.svg"/><Relationship Id="rId20"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64.png"/><Relationship Id="rId24" Type="http://schemas.openxmlformats.org/officeDocument/2006/relationships/image" Target="../media/image77.sv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svg"/><Relationship Id="rId19" Type="http://schemas.openxmlformats.org/officeDocument/2006/relationships/image" Target="../media/image72.pn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 Id="rId22" Type="http://schemas.openxmlformats.org/officeDocument/2006/relationships/image" Target="../media/image75.svg"/></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65.svg"/><Relationship Id="rId18" Type="http://schemas.openxmlformats.org/officeDocument/2006/relationships/image" Target="../media/image74.png"/><Relationship Id="rId3" Type="http://schemas.openxmlformats.org/officeDocument/2006/relationships/image" Target="../media/image48.png"/><Relationship Id="rId21" Type="http://schemas.openxmlformats.org/officeDocument/2006/relationships/image" Target="../media/image69.svg"/><Relationship Id="rId7" Type="http://schemas.openxmlformats.org/officeDocument/2006/relationships/image" Target="../media/image82.png"/><Relationship Id="rId12" Type="http://schemas.openxmlformats.org/officeDocument/2006/relationships/image" Target="../media/image64.png"/><Relationship Id="rId17" Type="http://schemas.openxmlformats.org/officeDocument/2006/relationships/image" Target="../media/image73.svg"/><Relationship Id="rId25" Type="http://schemas.openxmlformats.org/officeDocument/2006/relationships/image" Target="../media/image85.png"/><Relationship Id="rId2" Type="http://schemas.openxmlformats.org/officeDocument/2006/relationships/image" Target="../media/image80.png"/><Relationship Id="rId16" Type="http://schemas.openxmlformats.org/officeDocument/2006/relationships/image" Target="../media/image72.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image" Target="../media/image84.png"/><Relationship Id="rId24" Type="http://schemas.openxmlformats.org/officeDocument/2006/relationships/slide" Target="slide24.xml"/><Relationship Id="rId5" Type="http://schemas.openxmlformats.org/officeDocument/2006/relationships/image" Target="../media/image81.png"/><Relationship Id="rId15" Type="http://schemas.openxmlformats.org/officeDocument/2006/relationships/image" Target="../media/image71.svg"/><Relationship Id="rId23" Type="http://schemas.openxmlformats.org/officeDocument/2006/relationships/image" Target="../media/image79.svg"/><Relationship Id="rId10" Type="http://schemas.openxmlformats.org/officeDocument/2006/relationships/slide" Target="slide22.xml"/><Relationship Id="rId19" Type="http://schemas.openxmlformats.org/officeDocument/2006/relationships/image" Target="../media/image75.svg"/><Relationship Id="rId4" Type="http://schemas.openxmlformats.org/officeDocument/2006/relationships/slide" Target="slide20.xml"/><Relationship Id="rId9" Type="http://schemas.openxmlformats.org/officeDocument/2006/relationships/image" Target="../media/image83.png"/><Relationship Id="rId14" Type="http://schemas.openxmlformats.org/officeDocument/2006/relationships/image" Target="../media/image70.png"/><Relationship Id="rId22"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0.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4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4" name="Freeform 4"/>
          <p:cNvSpPr/>
          <p:nvPr/>
        </p:nvSpPr>
        <p:spPr>
          <a:xfrm rot="1066825">
            <a:off x="-216440" y="7191922"/>
            <a:ext cx="4534309" cy="3213691"/>
          </a:xfrm>
          <a:custGeom>
            <a:avLst/>
            <a:gdLst/>
            <a:ahLst/>
            <a:cxnLst/>
            <a:rect l="l" t="t" r="r" b="b"/>
            <a:pathLst>
              <a:path w="4534309" h="3213691">
                <a:moveTo>
                  <a:pt x="0" y="0"/>
                </a:moveTo>
                <a:lnTo>
                  <a:pt x="4534309" y="0"/>
                </a:lnTo>
                <a:lnTo>
                  <a:pt x="4534309" y="3213691"/>
                </a:lnTo>
                <a:lnTo>
                  <a:pt x="0" y="3213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rot="-759629">
            <a:off x="13660642" y="6821987"/>
            <a:ext cx="4792525" cy="3742810"/>
            <a:chOff x="0" y="0"/>
            <a:chExt cx="6390033" cy="4990414"/>
          </a:xfrm>
        </p:grpSpPr>
        <p:sp>
          <p:nvSpPr>
            <p:cNvPr id="9" name="Freeform 9"/>
            <p:cNvSpPr/>
            <p:nvPr/>
          </p:nvSpPr>
          <p:spPr>
            <a:xfrm>
              <a:off x="0" y="0"/>
              <a:ext cx="3027919" cy="4796704"/>
            </a:xfrm>
            <a:custGeom>
              <a:avLst/>
              <a:gdLst/>
              <a:ahLst/>
              <a:cxnLst/>
              <a:rect l="l" t="t" r="r" b="b"/>
              <a:pathLst>
                <a:path w="3027919" h="4796704">
                  <a:moveTo>
                    <a:pt x="0" y="0"/>
                  </a:moveTo>
                  <a:lnTo>
                    <a:pt x="3027919" y="0"/>
                  </a:lnTo>
                  <a:lnTo>
                    <a:pt x="3027919" y="4796704"/>
                  </a:lnTo>
                  <a:lnTo>
                    <a:pt x="0" y="4796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3362114" y="0"/>
              <a:ext cx="3027919" cy="4796704"/>
            </a:xfrm>
            <a:custGeom>
              <a:avLst/>
              <a:gdLst/>
              <a:ahLst/>
              <a:cxnLst/>
              <a:rect l="l" t="t" r="r" b="b"/>
              <a:pathLst>
                <a:path w="3027919" h="4796704">
                  <a:moveTo>
                    <a:pt x="0" y="0"/>
                  </a:moveTo>
                  <a:lnTo>
                    <a:pt x="3027919" y="0"/>
                  </a:lnTo>
                  <a:lnTo>
                    <a:pt x="3027919" y="4796704"/>
                  </a:lnTo>
                  <a:lnTo>
                    <a:pt x="0" y="4796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1622612" y="193710"/>
              <a:ext cx="3027919" cy="4796704"/>
            </a:xfrm>
            <a:custGeom>
              <a:avLst/>
              <a:gdLst/>
              <a:ahLst/>
              <a:cxnLst/>
              <a:rect l="l" t="t" r="r" b="b"/>
              <a:pathLst>
                <a:path w="3027919" h="4796704">
                  <a:moveTo>
                    <a:pt x="0" y="0"/>
                  </a:moveTo>
                  <a:lnTo>
                    <a:pt x="3027919" y="0"/>
                  </a:lnTo>
                  <a:lnTo>
                    <a:pt x="3027919" y="4796704"/>
                  </a:lnTo>
                  <a:lnTo>
                    <a:pt x="0" y="4796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12" name="Freeform 12"/>
          <p:cNvSpPr/>
          <p:nvPr/>
        </p:nvSpPr>
        <p:spPr>
          <a:xfrm>
            <a:off x="0" y="-1416782"/>
            <a:ext cx="3903655" cy="3903655"/>
          </a:xfrm>
          <a:custGeom>
            <a:avLst/>
            <a:gdLst/>
            <a:ahLst/>
            <a:cxnLst/>
            <a:rect l="l" t="t" r="r" b="b"/>
            <a:pathLst>
              <a:path w="3903655" h="3903655">
                <a:moveTo>
                  <a:pt x="0" y="0"/>
                </a:moveTo>
                <a:lnTo>
                  <a:pt x="3903655" y="0"/>
                </a:lnTo>
                <a:lnTo>
                  <a:pt x="3903655" y="3903655"/>
                </a:lnTo>
                <a:lnTo>
                  <a:pt x="0" y="39036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62005" y="-418686"/>
            <a:ext cx="3173582" cy="2427790"/>
          </a:xfrm>
          <a:custGeom>
            <a:avLst/>
            <a:gdLst/>
            <a:ahLst/>
            <a:cxnLst/>
            <a:rect l="l" t="t" r="r" b="b"/>
            <a:pathLst>
              <a:path w="3173582" h="2427790">
                <a:moveTo>
                  <a:pt x="0" y="0"/>
                </a:moveTo>
                <a:lnTo>
                  <a:pt x="3173582" y="0"/>
                </a:lnTo>
                <a:lnTo>
                  <a:pt x="3173582" y="2427790"/>
                </a:lnTo>
                <a:lnTo>
                  <a:pt x="0" y="24277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rot="-1492100">
            <a:off x="9823446" y="-211604"/>
            <a:ext cx="2681207" cy="1737491"/>
          </a:xfrm>
          <a:custGeom>
            <a:avLst/>
            <a:gdLst/>
            <a:ahLst/>
            <a:cxnLst/>
            <a:rect l="l" t="t" r="r" b="b"/>
            <a:pathLst>
              <a:path w="2681207" h="1737491">
                <a:moveTo>
                  <a:pt x="0" y="0"/>
                </a:moveTo>
                <a:lnTo>
                  <a:pt x="2681207" y="0"/>
                </a:lnTo>
                <a:lnTo>
                  <a:pt x="2681207" y="1737491"/>
                </a:lnTo>
                <a:lnTo>
                  <a:pt x="0" y="1737491"/>
                </a:lnTo>
                <a:lnTo>
                  <a:pt x="0" y="0"/>
                </a:lnTo>
                <a:close/>
              </a:path>
            </a:pathLst>
          </a:custGeom>
          <a:blipFill>
            <a:blip r:embed="rId11">
              <a:extLst>
                <a:ext uri="{96DAC541-7B7A-43D3-8B79-37D633B846F1}">
                  <asvg:svgBlip xmlns:asvg="http://schemas.microsoft.com/office/drawing/2016/SVG/main" r:embed="rId12"/>
                </a:ext>
              </a:extLst>
            </a:blip>
            <a:stretch>
              <a:fillRect t="-44284"/>
            </a:stretch>
          </a:blipFill>
        </p:spPr>
        <p:txBody>
          <a:bodyPr/>
          <a:lstStyle/>
          <a:p>
            <a:endParaRPr lang="en-US"/>
          </a:p>
        </p:txBody>
      </p:sp>
      <p:sp>
        <p:nvSpPr>
          <p:cNvPr id="16" name="Freeform 16"/>
          <p:cNvSpPr/>
          <p:nvPr/>
        </p:nvSpPr>
        <p:spPr>
          <a:xfrm rot="-1258024">
            <a:off x="8973866" y="8285045"/>
            <a:ext cx="3735533" cy="2390741"/>
          </a:xfrm>
          <a:custGeom>
            <a:avLst/>
            <a:gdLst/>
            <a:ahLst/>
            <a:cxnLst/>
            <a:rect l="l" t="t" r="r" b="b"/>
            <a:pathLst>
              <a:path w="3735533" h="2390741">
                <a:moveTo>
                  <a:pt x="0" y="0"/>
                </a:moveTo>
                <a:lnTo>
                  <a:pt x="3735533" y="0"/>
                </a:lnTo>
                <a:lnTo>
                  <a:pt x="3735533" y="2390741"/>
                </a:lnTo>
                <a:lnTo>
                  <a:pt x="0" y="23907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7" name="Freeform 17"/>
          <p:cNvSpPr/>
          <p:nvPr/>
        </p:nvSpPr>
        <p:spPr>
          <a:xfrm rot="-853472">
            <a:off x="5473994" y="8388756"/>
            <a:ext cx="2183320" cy="2183320"/>
          </a:xfrm>
          <a:custGeom>
            <a:avLst/>
            <a:gdLst/>
            <a:ahLst/>
            <a:cxnLst/>
            <a:rect l="l" t="t" r="r" b="b"/>
            <a:pathLst>
              <a:path w="2183320" h="2183320">
                <a:moveTo>
                  <a:pt x="0" y="0"/>
                </a:moveTo>
                <a:lnTo>
                  <a:pt x="2183320" y="0"/>
                </a:lnTo>
                <a:lnTo>
                  <a:pt x="2183320" y="2183319"/>
                </a:lnTo>
                <a:lnTo>
                  <a:pt x="0" y="218331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8" name="Freeform 18"/>
          <p:cNvSpPr/>
          <p:nvPr/>
        </p:nvSpPr>
        <p:spPr>
          <a:xfrm rot="734346">
            <a:off x="4689945" y="-859884"/>
            <a:ext cx="2708700" cy="2789860"/>
          </a:xfrm>
          <a:custGeom>
            <a:avLst/>
            <a:gdLst/>
            <a:ahLst/>
            <a:cxnLst/>
            <a:rect l="l" t="t" r="r" b="b"/>
            <a:pathLst>
              <a:path w="2708700" h="2789860">
                <a:moveTo>
                  <a:pt x="0" y="0"/>
                </a:moveTo>
                <a:lnTo>
                  <a:pt x="2708700" y="0"/>
                </a:lnTo>
                <a:lnTo>
                  <a:pt x="2708700" y="2789859"/>
                </a:lnTo>
                <a:lnTo>
                  <a:pt x="0" y="278985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9" name="Freeform 19"/>
          <p:cNvSpPr/>
          <p:nvPr/>
        </p:nvSpPr>
        <p:spPr>
          <a:xfrm>
            <a:off x="3198077" y="2423793"/>
            <a:ext cx="1315488" cy="1427909"/>
          </a:xfrm>
          <a:custGeom>
            <a:avLst/>
            <a:gdLst/>
            <a:ahLst/>
            <a:cxnLst/>
            <a:rect l="l" t="t" r="r" b="b"/>
            <a:pathLst>
              <a:path w="1315488" h="1427909">
                <a:moveTo>
                  <a:pt x="0" y="0"/>
                </a:moveTo>
                <a:lnTo>
                  <a:pt x="1315487" y="0"/>
                </a:lnTo>
                <a:lnTo>
                  <a:pt x="1315487" y="1427909"/>
                </a:lnTo>
                <a:lnTo>
                  <a:pt x="0" y="1427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Freeform 20"/>
          <p:cNvSpPr/>
          <p:nvPr/>
        </p:nvSpPr>
        <p:spPr>
          <a:xfrm>
            <a:off x="3070728" y="6297066"/>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p:cNvSpPr/>
          <p:nvPr/>
        </p:nvSpPr>
        <p:spPr>
          <a:xfrm>
            <a:off x="12355724" y="7251700"/>
            <a:ext cx="1315488" cy="1427909"/>
          </a:xfrm>
          <a:custGeom>
            <a:avLst/>
            <a:gdLst/>
            <a:ahLst/>
            <a:cxnLst/>
            <a:rect l="l" t="t" r="r" b="b"/>
            <a:pathLst>
              <a:path w="1315488" h="1427909">
                <a:moveTo>
                  <a:pt x="0" y="0"/>
                </a:moveTo>
                <a:lnTo>
                  <a:pt x="1315488" y="0"/>
                </a:lnTo>
                <a:lnTo>
                  <a:pt x="1315488" y="1427909"/>
                </a:lnTo>
                <a:lnTo>
                  <a:pt x="0" y="14279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2" name="Freeform 22"/>
          <p:cNvSpPr/>
          <p:nvPr/>
        </p:nvSpPr>
        <p:spPr>
          <a:xfrm>
            <a:off x="13013468" y="1874023"/>
            <a:ext cx="785092" cy="852186"/>
          </a:xfrm>
          <a:custGeom>
            <a:avLst/>
            <a:gdLst/>
            <a:ahLst/>
            <a:cxnLst/>
            <a:rect l="l" t="t" r="r" b="b"/>
            <a:pathLst>
              <a:path w="785092" h="852186">
                <a:moveTo>
                  <a:pt x="0" y="0"/>
                </a:moveTo>
                <a:lnTo>
                  <a:pt x="785092" y="0"/>
                </a:lnTo>
                <a:lnTo>
                  <a:pt x="785092" y="852186"/>
                </a:lnTo>
                <a:lnTo>
                  <a:pt x="0" y="8521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3" name="Freeform 23"/>
          <p:cNvSpPr/>
          <p:nvPr/>
        </p:nvSpPr>
        <p:spPr>
          <a:xfrm>
            <a:off x="14202638" y="2726209"/>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Freeform 24"/>
          <p:cNvSpPr/>
          <p:nvPr/>
        </p:nvSpPr>
        <p:spPr>
          <a:xfrm>
            <a:off x="8184935" y="176514"/>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5" name="Freeform 25"/>
          <p:cNvSpPr/>
          <p:nvPr/>
        </p:nvSpPr>
        <p:spPr>
          <a:xfrm>
            <a:off x="8184935" y="8798767"/>
            <a:ext cx="785092" cy="852186"/>
          </a:xfrm>
          <a:custGeom>
            <a:avLst/>
            <a:gdLst/>
            <a:ahLst/>
            <a:cxnLst/>
            <a:rect l="l" t="t" r="r" b="b"/>
            <a:pathLst>
              <a:path w="785092" h="852186">
                <a:moveTo>
                  <a:pt x="0" y="0"/>
                </a:moveTo>
                <a:lnTo>
                  <a:pt x="785093" y="0"/>
                </a:lnTo>
                <a:lnTo>
                  <a:pt x="785093" y="852187"/>
                </a:lnTo>
                <a:lnTo>
                  <a:pt x="0" y="85218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TextBox 16">
            <a:extLst>
              <a:ext uri="{FF2B5EF4-FFF2-40B4-BE49-F238E27FC236}">
                <a16:creationId xmlns:a16="http://schemas.microsoft.com/office/drawing/2014/main" id="{3AB5186F-B359-4FFA-B116-B21D072C5518}"/>
              </a:ext>
            </a:extLst>
          </p:cNvPr>
          <p:cNvSpPr txBox="1"/>
          <p:nvPr/>
        </p:nvSpPr>
        <p:spPr>
          <a:xfrm>
            <a:off x="1676400" y="3507910"/>
            <a:ext cx="15280060" cy="3057697"/>
          </a:xfrm>
          <a:prstGeom prst="rect">
            <a:avLst/>
          </a:prstGeom>
        </p:spPr>
        <p:txBody>
          <a:bodyPr wrap="square" lIns="0" tIns="0" rIns="0" bIns="0" rtlCol="0" anchor="t">
            <a:spAutoFit/>
          </a:bodyPr>
          <a:lstStyle/>
          <a:p>
            <a:pPr marL="0" lvl="0" indent="0" algn="ctr">
              <a:lnSpc>
                <a:spcPct val="150000"/>
              </a:lnSpc>
            </a:pPr>
            <a:r>
              <a:rPr lang="vi-VN" sz="7000" b="1" u="none" dirty="0">
                <a:solidFill>
                  <a:srgbClr val="C00000"/>
                </a:solidFill>
              </a:rPr>
              <a:t>CHÀO MỪNG CÁC EM ĐẾN VỚI BUỔI HỌC NGÀY HÔM NAY!</a:t>
            </a:r>
            <a:endParaRPr lang="en-US" sz="7000" b="1" u="none"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2217713" y="438515"/>
            <a:ext cx="13852573" cy="890180"/>
          </a:xfrm>
          <a:prstGeom prst="rect">
            <a:avLst/>
          </a:prstGeom>
        </p:spPr>
        <p:txBody>
          <a:bodyPr wrap="square" lIns="0" tIns="0" rIns="0" bIns="0" rtlCol="0" anchor="t">
            <a:spAutoFit/>
          </a:bodyPr>
          <a:lstStyle/>
          <a:p>
            <a:pPr algn="ctr">
              <a:lnSpc>
                <a:spcPct val="150000"/>
              </a:lnSpc>
            </a:pPr>
            <a:r>
              <a:rPr lang="vi-VN" sz="4400" b="1" dirty="0">
                <a:solidFill>
                  <a:srgbClr val="C00000"/>
                </a:solidFill>
              </a:rPr>
              <a:t>Em </a:t>
            </a:r>
            <a:r>
              <a:rPr lang="vi-VN" sz="4400" b="1" dirty="0" err="1">
                <a:solidFill>
                  <a:srgbClr val="C00000"/>
                </a:solidFill>
              </a:rPr>
              <a:t>hãy</a:t>
            </a:r>
            <a:r>
              <a:rPr lang="vi-VN" sz="4400" b="1" dirty="0">
                <a:solidFill>
                  <a:srgbClr val="C00000"/>
                </a:solidFill>
              </a:rPr>
              <a:t> </a:t>
            </a:r>
            <a:r>
              <a:rPr lang="vi-VN" sz="4400" b="1" dirty="0" err="1">
                <a:solidFill>
                  <a:srgbClr val="C00000"/>
                </a:solidFill>
              </a:rPr>
              <a:t>lắng</a:t>
            </a:r>
            <a:r>
              <a:rPr lang="vi-VN" sz="4400" b="1" dirty="0">
                <a:solidFill>
                  <a:srgbClr val="C00000"/>
                </a:solidFill>
              </a:rPr>
              <a:t> nghe câu </a:t>
            </a:r>
            <a:r>
              <a:rPr lang="vi-VN" sz="4400" b="1" dirty="0" err="1">
                <a:solidFill>
                  <a:srgbClr val="C00000"/>
                </a:solidFill>
              </a:rPr>
              <a:t>chuyện</a:t>
            </a:r>
            <a:r>
              <a:rPr lang="vi-VN" sz="4400" b="1" dirty="0">
                <a:solidFill>
                  <a:srgbClr val="C00000"/>
                </a:solidFill>
              </a:rPr>
              <a:t> “</a:t>
            </a:r>
            <a:r>
              <a:rPr lang="vi-VN" sz="4400" b="1" dirty="0" err="1">
                <a:solidFill>
                  <a:srgbClr val="C00000"/>
                </a:solidFill>
              </a:rPr>
              <a:t>Cậu</a:t>
            </a:r>
            <a:r>
              <a:rPr lang="vi-VN" sz="4400" b="1" dirty="0">
                <a:solidFill>
                  <a:srgbClr val="C00000"/>
                </a:solidFill>
              </a:rPr>
              <a:t> </a:t>
            </a:r>
            <a:r>
              <a:rPr lang="vi-VN" sz="4400" b="1" dirty="0" err="1">
                <a:solidFill>
                  <a:srgbClr val="C00000"/>
                </a:solidFill>
              </a:rPr>
              <a:t>bé</a:t>
            </a:r>
            <a:r>
              <a:rPr lang="vi-VN" sz="4400" b="1" dirty="0">
                <a:solidFill>
                  <a:srgbClr val="C00000"/>
                </a:solidFill>
              </a:rPr>
              <a:t> trung </a:t>
            </a:r>
            <a:r>
              <a:rPr lang="vi-VN" sz="4400" b="1" dirty="0" err="1">
                <a:solidFill>
                  <a:srgbClr val="C00000"/>
                </a:solidFill>
              </a:rPr>
              <a:t>thực</a:t>
            </a:r>
            <a:r>
              <a:rPr lang="vi-VN" sz="4400" b="1" dirty="0">
                <a:solidFill>
                  <a:srgbClr val="C00000"/>
                </a:solidFill>
              </a:rPr>
              <a:t>”</a:t>
            </a:r>
          </a:p>
        </p:txBody>
      </p:sp>
      <p:sp>
        <p:nvSpPr>
          <p:cNvPr id="19" name="Freeform 19"/>
          <p:cNvSpPr/>
          <p:nvPr/>
        </p:nvSpPr>
        <p:spPr>
          <a:xfrm>
            <a:off x="3597227" y="7890110"/>
            <a:ext cx="984094" cy="1068195"/>
          </a:xfrm>
          <a:custGeom>
            <a:avLst/>
            <a:gdLst/>
            <a:ahLst/>
            <a:cxnLst/>
            <a:rect l="l" t="t" r="r" b="b"/>
            <a:pathLst>
              <a:path w="984094" h="1068195">
                <a:moveTo>
                  <a:pt x="0" y="0"/>
                </a:moveTo>
                <a:lnTo>
                  <a:pt x="984093" y="0"/>
                </a:lnTo>
                <a:lnTo>
                  <a:pt x="984093" y="1068195"/>
                </a:lnTo>
                <a:lnTo>
                  <a:pt x="0" y="10681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1" name="Picture 20">
            <a:extLst>
              <a:ext uri="{FF2B5EF4-FFF2-40B4-BE49-F238E27FC236}">
                <a16:creationId xmlns:a16="http://schemas.microsoft.com/office/drawing/2014/main" id="{091D3FF5-48FB-4941-B6B3-A9E5BEABBC5A}"/>
              </a:ext>
            </a:extLst>
          </p:cNvPr>
          <p:cNvPicPr>
            <a:picLocks noChangeAspect="1"/>
          </p:cNvPicPr>
          <p:nvPr/>
        </p:nvPicPr>
        <p:blipFill rotWithShape="1">
          <a:blip r:embed="rId5">
            <a:extLst>
              <a:ext uri="{28A0092B-C50C-407E-A947-70E740481C1C}">
                <a14:useLocalDpi xmlns:a14="http://schemas.microsoft.com/office/drawing/2010/main" val="0"/>
              </a:ext>
            </a:extLst>
          </a:blip>
          <a:srcRect l="4077" t="19630" r="2449" b="29259"/>
          <a:stretch/>
        </p:blipFill>
        <p:spPr>
          <a:xfrm>
            <a:off x="2514600" y="2150247"/>
            <a:ext cx="12921154" cy="7315200"/>
          </a:xfrm>
          <a:prstGeom prst="rect">
            <a:avLst/>
          </a:prstGeom>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2217713" y="219258"/>
            <a:ext cx="13852573" cy="890180"/>
          </a:xfrm>
          <a:prstGeom prst="rect">
            <a:avLst/>
          </a:prstGeom>
        </p:spPr>
        <p:txBody>
          <a:bodyPr wrap="square" lIns="0" tIns="0" rIns="0" bIns="0" rtlCol="0" anchor="t">
            <a:spAutoFit/>
          </a:bodyPr>
          <a:lstStyle/>
          <a:p>
            <a:pPr algn="ctr">
              <a:lnSpc>
                <a:spcPct val="150000"/>
              </a:lnSpc>
            </a:pPr>
            <a:r>
              <a:rPr lang="vi-VN" sz="4400" b="1" i="1" dirty="0" err="1">
                <a:solidFill>
                  <a:srgbClr val="C00000"/>
                </a:solidFill>
              </a:rPr>
              <a:t>Cậu</a:t>
            </a:r>
            <a:r>
              <a:rPr lang="vi-VN" sz="4400" b="1" i="1" dirty="0">
                <a:solidFill>
                  <a:srgbClr val="C00000"/>
                </a:solidFill>
              </a:rPr>
              <a:t> </a:t>
            </a:r>
            <a:r>
              <a:rPr lang="vi-VN" sz="4400" b="1" i="1" dirty="0" err="1">
                <a:solidFill>
                  <a:srgbClr val="C00000"/>
                </a:solidFill>
              </a:rPr>
              <a:t>bé</a:t>
            </a:r>
            <a:r>
              <a:rPr lang="vi-VN" sz="4400" b="1" i="1" dirty="0">
                <a:solidFill>
                  <a:srgbClr val="C00000"/>
                </a:solidFill>
              </a:rPr>
              <a:t> trung </a:t>
            </a:r>
            <a:r>
              <a:rPr lang="vi-VN" sz="4400" b="1" i="1" dirty="0" err="1">
                <a:solidFill>
                  <a:srgbClr val="C00000"/>
                </a:solidFill>
              </a:rPr>
              <a:t>thực</a:t>
            </a:r>
            <a:endParaRPr lang="vi-VN" sz="4400" b="1" i="1" dirty="0">
              <a:solidFill>
                <a:srgbClr val="C00000"/>
              </a:solidFill>
            </a:endParaRPr>
          </a:p>
        </p:txBody>
      </p:sp>
      <p:sp>
        <p:nvSpPr>
          <p:cNvPr id="4" name="TextBox 3">
            <a:extLst>
              <a:ext uri="{FF2B5EF4-FFF2-40B4-BE49-F238E27FC236}">
                <a16:creationId xmlns:a16="http://schemas.microsoft.com/office/drawing/2014/main" id="{8834E229-AEC9-4C96-82EE-5E23D47ECB72}"/>
              </a:ext>
            </a:extLst>
          </p:cNvPr>
          <p:cNvSpPr txBox="1"/>
          <p:nvPr/>
        </p:nvSpPr>
        <p:spPr>
          <a:xfrm>
            <a:off x="1219201" y="1328695"/>
            <a:ext cx="16306799" cy="8126392"/>
          </a:xfrm>
          <a:prstGeom prst="rect">
            <a:avLst/>
          </a:prstGeom>
          <a:noFill/>
        </p:spPr>
        <p:txBody>
          <a:bodyPr wrap="square" rtlCol="0">
            <a:spAutoFit/>
          </a:bodyPr>
          <a:lstStyle/>
          <a:p>
            <a:pPr algn="just">
              <a:lnSpc>
                <a:spcPct val="150000"/>
              </a:lnSpc>
            </a:pPr>
            <a:r>
              <a:rPr lang="vi-VN" sz="3200" dirty="0" err="1"/>
              <a:t>Cậu</a:t>
            </a:r>
            <a:r>
              <a:rPr lang="vi-VN" sz="3200" dirty="0"/>
              <a:t> </a:t>
            </a:r>
            <a:r>
              <a:rPr lang="vi-VN" sz="3200" dirty="0" err="1"/>
              <a:t>bé</a:t>
            </a:r>
            <a:r>
              <a:rPr lang="vi-VN" sz="3200" dirty="0"/>
              <a:t> trung </a:t>
            </a:r>
            <a:r>
              <a:rPr lang="vi-VN" sz="3200" dirty="0" err="1"/>
              <a:t>thực</a:t>
            </a:r>
            <a:endParaRPr lang="vi-VN" sz="3200" dirty="0"/>
          </a:p>
          <a:p>
            <a:pPr algn="just">
              <a:lnSpc>
                <a:spcPct val="150000"/>
              </a:lnSpc>
            </a:pPr>
            <a:r>
              <a:rPr lang="vi-VN" sz="3200" dirty="0" err="1"/>
              <a:t>Một</a:t>
            </a:r>
            <a:r>
              <a:rPr lang="vi-VN" sz="3200" dirty="0"/>
              <a:t> </a:t>
            </a:r>
            <a:r>
              <a:rPr lang="vi-VN" sz="3200" dirty="0" err="1"/>
              <a:t>vị</a:t>
            </a:r>
            <a:r>
              <a:rPr lang="vi-VN" sz="3200" dirty="0"/>
              <a:t> vua </a:t>
            </a:r>
            <a:r>
              <a:rPr lang="vi-VN" sz="3200" dirty="0" err="1"/>
              <a:t>cải</a:t>
            </a:r>
            <a:r>
              <a:rPr lang="vi-VN" sz="3200" dirty="0"/>
              <a:t> trang đi </a:t>
            </a:r>
            <a:r>
              <a:rPr lang="vi-VN" sz="3200" dirty="0" err="1"/>
              <a:t>tìm</a:t>
            </a:r>
            <a:r>
              <a:rPr lang="vi-VN" sz="3200" dirty="0"/>
              <a:t> </a:t>
            </a:r>
            <a:r>
              <a:rPr lang="vi-VN" sz="3200" dirty="0" err="1"/>
              <a:t>hiểu</a:t>
            </a:r>
            <a:r>
              <a:rPr lang="vi-VN" sz="3200" dirty="0"/>
              <a:t> </a:t>
            </a:r>
            <a:r>
              <a:rPr lang="vi-VN" sz="3200" dirty="0" err="1"/>
              <a:t>đời</a:t>
            </a:r>
            <a:r>
              <a:rPr lang="vi-VN" sz="3200" dirty="0"/>
              <a:t> </a:t>
            </a:r>
            <a:r>
              <a:rPr lang="vi-VN" sz="3200" dirty="0" err="1"/>
              <a:t>sống</a:t>
            </a:r>
            <a:r>
              <a:rPr lang="vi-VN" sz="3200" dirty="0"/>
              <a:t> </a:t>
            </a:r>
            <a:r>
              <a:rPr lang="vi-VN" sz="3200" dirty="0" err="1"/>
              <a:t>của</a:t>
            </a:r>
            <a:r>
              <a:rPr lang="vi-VN" sz="3200" dirty="0"/>
              <a:t> </a:t>
            </a:r>
            <a:r>
              <a:rPr lang="vi-VN" sz="3200" dirty="0" err="1"/>
              <a:t>thần</a:t>
            </a:r>
            <a:r>
              <a:rPr lang="vi-VN" sz="3200" dirty="0"/>
              <a:t> dân. </a:t>
            </a:r>
            <a:r>
              <a:rPr lang="vi-VN" sz="3200" dirty="0" err="1"/>
              <a:t>Ngày</a:t>
            </a:r>
            <a:r>
              <a:rPr lang="vi-VN" sz="3200" dirty="0"/>
              <a:t> </a:t>
            </a:r>
            <a:r>
              <a:rPr lang="vi-VN" sz="3200" dirty="0" err="1"/>
              <a:t>nọ</a:t>
            </a:r>
            <a:r>
              <a:rPr lang="vi-VN" sz="3200" dirty="0"/>
              <a:t>, </a:t>
            </a:r>
            <a:r>
              <a:rPr lang="vi-VN" sz="3200" dirty="0" err="1"/>
              <a:t>ngài</a:t>
            </a:r>
            <a:r>
              <a:rPr lang="vi-VN" sz="3200" dirty="0"/>
              <a:t> </a:t>
            </a:r>
            <a:r>
              <a:rPr lang="vi-VN" sz="3200" dirty="0" err="1"/>
              <a:t>tới</a:t>
            </a:r>
            <a:r>
              <a:rPr lang="vi-VN" sz="3200" dirty="0"/>
              <a:t> </a:t>
            </a:r>
            <a:r>
              <a:rPr lang="vi-VN" sz="3200" dirty="0" err="1"/>
              <a:t>một</a:t>
            </a:r>
            <a:r>
              <a:rPr lang="vi-VN" sz="3200" dirty="0"/>
              <a:t> </a:t>
            </a:r>
            <a:r>
              <a:rPr lang="vi-VN" sz="3200" dirty="0" err="1"/>
              <a:t>vùng</a:t>
            </a:r>
            <a:r>
              <a:rPr lang="vi-VN" sz="3200" dirty="0"/>
              <a:t> quê. </a:t>
            </a:r>
            <a:r>
              <a:rPr lang="vi-VN" sz="3200" dirty="0" err="1"/>
              <a:t>Thấy</a:t>
            </a:r>
            <a:r>
              <a:rPr lang="vi-VN" sz="3200" dirty="0"/>
              <a:t> </a:t>
            </a:r>
            <a:r>
              <a:rPr lang="vi-VN" sz="3200" dirty="0" err="1"/>
              <a:t>một</a:t>
            </a:r>
            <a:r>
              <a:rPr lang="vi-VN" sz="3200" dirty="0"/>
              <a:t> </a:t>
            </a:r>
            <a:r>
              <a:rPr lang="vi-VN" sz="3200" dirty="0" err="1"/>
              <a:t>cậu</a:t>
            </a:r>
            <a:r>
              <a:rPr lang="vi-VN" sz="3200" dirty="0"/>
              <a:t> </a:t>
            </a:r>
            <a:r>
              <a:rPr lang="vi-VN" sz="3200" dirty="0" err="1"/>
              <a:t>bé</a:t>
            </a:r>
            <a:r>
              <a:rPr lang="vi-VN" sz="3200" dirty="0"/>
              <a:t> đang </a:t>
            </a:r>
            <a:r>
              <a:rPr lang="vi-VN" sz="3200" dirty="0" err="1"/>
              <a:t>nhặt</a:t>
            </a:r>
            <a:r>
              <a:rPr lang="vi-VN" sz="3200" dirty="0"/>
              <a:t> </a:t>
            </a:r>
            <a:r>
              <a:rPr lang="vi-VN" sz="3200" dirty="0" err="1"/>
              <a:t>củi</a:t>
            </a:r>
            <a:r>
              <a:rPr lang="vi-VN" sz="3200" dirty="0"/>
              <a:t>, </a:t>
            </a:r>
            <a:r>
              <a:rPr lang="vi-VN" sz="3200" dirty="0" err="1"/>
              <a:t>ngài</a:t>
            </a:r>
            <a:r>
              <a:rPr lang="vi-VN" sz="3200" dirty="0"/>
              <a:t> </a:t>
            </a:r>
            <a:r>
              <a:rPr lang="vi-VN" sz="3200" dirty="0" err="1"/>
              <a:t>tới</a:t>
            </a:r>
            <a:r>
              <a:rPr lang="vi-VN" sz="3200" dirty="0"/>
              <a:t> </a:t>
            </a:r>
            <a:r>
              <a:rPr lang="vi-VN" sz="3200" dirty="0" err="1"/>
              <a:t>gần</a:t>
            </a:r>
            <a:r>
              <a:rPr lang="vi-VN" sz="3200" dirty="0"/>
              <a:t> </a:t>
            </a:r>
            <a:r>
              <a:rPr lang="vi-VN" sz="3200" dirty="0" err="1"/>
              <a:t>cậu</a:t>
            </a:r>
            <a:r>
              <a:rPr lang="vi-VN" sz="3200" dirty="0"/>
              <a:t>, </a:t>
            </a:r>
            <a:r>
              <a:rPr lang="vi-VN" sz="3200" dirty="0" err="1"/>
              <a:t>hỏi</a:t>
            </a:r>
            <a:r>
              <a:rPr lang="vi-VN" sz="3200" dirty="0"/>
              <a:t>:</a:t>
            </a:r>
          </a:p>
          <a:p>
            <a:pPr marL="457200" indent="-457200" algn="just">
              <a:lnSpc>
                <a:spcPct val="150000"/>
              </a:lnSpc>
              <a:buFontTx/>
              <a:buChar char="-"/>
            </a:pPr>
            <a:r>
              <a:rPr lang="vi-VN" sz="3200" dirty="0"/>
              <a:t>Sao </a:t>
            </a:r>
            <a:r>
              <a:rPr lang="vi-VN" sz="3200" dirty="0" err="1"/>
              <a:t>cháu</a:t>
            </a:r>
            <a:r>
              <a:rPr lang="vi-VN" sz="3200" dirty="0"/>
              <a:t> không </a:t>
            </a:r>
            <a:r>
              <a:rPr lang="vi-VN" sz="3200" dirty="0" err="1"/>
              <a:t>tới</a:t>
            </a:r>
            <a:r>
              <a:rPr lang="vi-VN" sz="3200" dirty="0"/>
              <a:t> khu </a:t>
            </a:r>
            <a:r>
              <a:rPr lang="vi-VN" sz="3200" dirty="0" err="1"/>
              <a:t>rừng</a:t>
            </a:r>
            <a:r>
              <a:rPr lang="vi-VN" sz="3200" dirty="0"/>
              <a:t> trên </a:t>
            </a:r>
            <a:r>
              <a:rPr lang="vi-VN" sz="3200" dirty="0" err="1"/>
              <a:t>sườn</a:t>
            </a:r>
            <a:r>
              <a:rPr lang="vi-VN" sz="3200" dirty="0"/>
              <a:t> </a:t>
            </a:r>
            <a:r>
              <a:rPr lang="vi-VN" sz="3200" dirty="0" err="1"/>
              <a:t>đồi</a:t>
            </a:r>
            <a:r>
              <a:rPr lang="vi-VN" sz="3200" dirty="0"/>
              <a:t> kia? Ở </a:t>
            </a:r>
            <a:r>
              <a:rPr lang="vi-VN" sz="3200" dirty="0" err="1"/>
              <a:t>đó</a:t>
            </a:r>
            <a:r>
              <a:rPr lang="vi-VN" sz="3200" dirty="0"/>
              <a:t> </a:t>
            </a:r>
            <a:r>
              <a:rPr lang="vi-VN" sz="3200" dirty="0" err="1"/>
              <a:t>có</a:t>
            </a:r>
            <a:r>
              <a:rPr lang="vi-VN" sz="3200" dirty="0"/>
              <a:t> </a:t>
            </a:r>
            <a:r>
              <a:rPr lang="vi-VN" sz="3200" dirty="0" err="1"/>
              <a:t>rất</a:t>
            </a:r>
            <a:r>
              <a:rPr lang="vi-VN" sz="3200" dirty="0"/>
              <a:t> </a:t>
            </a:r>
            <a:r>
              <a:rPr lang="vi-VN" sz="3200" dirty="0" err="1"/>
              <a:t>nhiều</a:t>
            </a:r>
            <a:r>
              <a:rPr lang="vi-VN" sz="3200" dirty="0"/>
              <a:t> </a:t>
            </a:r>
            <a:r>
              <a:rPr lang="vi-VN" sz="3200" dirty="0" err="1"/>
              <a:t>củi</a:t>
            </a:r>
            <a:r>
              <a:rPr lang="vi-VN" sz="3200" dirty="0"/>
              <a:t>.</a:t>
            </a:r>
          </a:p>
          <a:p>
            <a:pPr algn="just">
              <a:lnSpc>
                <a:spcPct val="150000"/>
              </a:lnSpc>
            </a:pPr>
            <a:r>
              <a:rPr lang="vi-VN" sz="3200" dirty="0" err="1"/>
              <a:t>Cậu</a:t>
            </a:r>
            <a:r>
              <a:rPr lang="vi-VN" sz="3200" dirty="0"/>
              <a:t> </a:t>
            </a:r>
            <a:r>
              <a:rPr lang="vi-VN" sz="3200" dirty="0" err="1"/>
              <a:t>bé</a:t>
            </a:r>
            <a:r>
              <a:rPr lang="vi-VN" sz="3200" dirty="0"/>
              <a:t> </a:t>
            </a:r>
            <a:r>
              <a:rPr lang="vi-VN" sz="3200" dirty="0" err="1"/>
              <a:t>lắc</a:t>
            </a:r>
            <a:r>
              <a:rPr lang="vi-VN" sz="3200" dirty="0"/>
              <a:t> </a:t>
            </a:r>
            <a:r>
              <a:rPr lang="vi-VN" sz="3200" dirty="0" err="1"/>
              <a:t>đầu</a:t>
            </a:r>
            <a:r>
              <a:rPr lang="vi-VN" sz="3200" dirty="0"/>
              <a:t>:</a:t>
            </a:r>
          </a:p>
          <a:p>
            <a:pPr marL="457200" indent="-457200" algn="just">
              <a:lnSpc>
                <a:spcPct val="150000"/>
              </a:lnSpc>
              <a:buFontTx/>
              <a:buChar char="-"/>
            </a:pPr>
            <a:r>
              <a:rPr lang="vi-VN" sz="3200" dirty="0"/>
              <a:t>Không </a:t>
            </a:r>
            <a:r>
              <a:rPr lang="vi-VN" sz="3200" dirty="0" err="1"/>
              <a:t>được</a:t>
            </a:r>
            <a:r>
              <a:rPr lang="vi-VN" sz="3200" dirty="0"/>
              <a:t> đâu ạ. </a:t>
            </a:r>
            <a:r>
              <a:rPr lang="vi-VN" sz="3200" dirty="0" err="1"/>
              <a:t>Đó</a:t>
            </a:r>
            <a:r>
              <a:rPr lang="vi-VN" sz="3200" dirty="0"/>
              <a:t> </a:t>
            </a:r>
            <a:r>
              <a:rPr lang="vi-VN" sz="3200" dirty="0" err="1"/>
              <a:t>là</a:t>
            </a:r>
            <a:r>
              <a:rPr lang="vi-VN" sz="3200" dirty="0"/>
              <a:t> khu </a:t>
            </a:r>
            <a:r>
              <a:rPr lang="vi-VN" sz="3200" dirty="0" err="1"/>
              <a:t>rừng</a:t>
            </a:r>
            <a:r>
              <a:rPr lang="vi-VN" sz="3200" dirty="0"/>
              <a:t> </a:t>
            </a:r>
            <a:r>
              <a:rPr lang="vi-VN" sz="3200" dirty="0" err="1"/>
              <a:t>cấm</a:t>
            </a:r>
            <a:r>
              <a:rPr lang="vi-VN" sz="3200" dirty="0"/>
              <a:t> </a:t>
            </a:r>
            <a:r>
              <a:rPr lang="vi-VN" sz="3200" dirty="0" err="1"/>
              <a:t>của</a:t>
            </a:r>
            <a:r>
              <a:rPr lang="vi-VN" sz="3200" dirty="0"/>
              <a:t> </a:t>
            </a:r>
            <a:r>
              <a:rPr lang="vi-VN" sz="3200" dirty="0" err="1"/>
              <a:t>nhà</a:t>
            </a:r>
            <a:r>
              <a:rPr lang="vi-VN" sz="3200" dirty="0"/>
              <a:t> vua.</a:t>
            </a:r>
          </a:p>
          <a:p>
            <a:pPr marL="457200" indent="-457200" algn="just">
              <a:lnSpc>
                <a:spcPct val="150000"/>
              </a:lnSpc>
              <a:buFontTx/>
              <a:buChar char="-"/>
            </a:pPr>
            <a:r>
              <a:rPr lang="vi-VN" sz="3200" dirty="0"/>
              <a:t>Nhưng bây </a:t>
            </a:r>
            <a:r>
              <a:rPr lang="vi-VN" sz="3200" dirty="0" err="1"/>
              <a:t>giờ</a:t>
            </a:r>
            <a:r>
              <a:rPr lang="vi-VN" sz="3200" dirty="0"/>
              <a:t> trong </a:t>
            </a:r>
            <a:r>
              <a:rPr lang="vi-VN" sz="3200" dirty="0" err="1"/>
              <a:t>rừng</a:t>
            </a:r>
            <a:r>
              <a:rPr lang="vi-VN" sz="3200" dirty="0"/>
              <a:t> không </a:t>
            </a:r>
            <a:r>
              <a:rPr lang="vi-VN" sz="3200" dirty="0" err="1"/>
              <a:t>có</a:t>
            </a:r>
            <a:r>
              <a:rPr lang="vi-VN" sz="3200" dirty="0"/>
              <a:t> ai. </a:t>
            </a:r>
            <a:r>
              <a:rPr lang="vi-VN" sz="3200" dirty="0" err="1"/>
              <a:t>Sẽ</a:t>
            </a:r>
            <a:r>
              <a:rPr lang="vi-VN" sz="3200" dirty="0"/>
              <a:t> không ai </a:t>
            </a:r>
            <a:r>
              <a:rPr lang="vi-VN" sz="3200" dirty="0" err="1"/>
              <a:t>thấy</a:t>
            </a:r>
            <a:r>
              <a:rPr lang="vi-VN" sz="3200" dirty="0"/>
              <a:t> </a:t>
            </a:r>
            <a:r>
              <a:rPr lang="vi-VN" sz="3200" dirty="0" err="1"/>
              <a:t>cháu</a:t>
            </a:r>
            <a:r>
              <a:rPr lang="vi-VN" sz="3200" dirty="0"/>
              <a:t> đâu.</a:t>
            </a:r>
          </a:p>
          <a:p>
            <a:pPr marL="457200" indent="-457200" algn="just">
              <a:lnSpc>
                <a:spcPct val="150000"/>
              </a:lnSpc>
              <a:buFontTx/>
              <a:buChar char="-"/>
            </a:pPr>
            <a:r>
              <a:rPr lang="vi-VN" sz="3200" dirty="0"/>
              <a:t>Nhưng </a:t>
            </a:r>
            <a:r>
              <a:rPr lang="vi-VN" sz="3200" dirty="0" err="1"/>
              <a:t>cháu</a:t>
            </a:r>
            <a:r>
              <a:rPr lang="vi-VN" sz="3200" dirty="0"/>
              <a:t> </a:t>
            </a:r>
            <a:r>
              <a:rPr lang="vi-VN" sz="3200" dirty="0" err="1"/>
              <a:t>nhặt</a:t>
            </a:r>
            <a:r>
              <a:rPr lang="vi-VN" sz="3200" dirty="0"/>
              <a:t> </a:t>
            </a:r>
            <a:r>
              <a:rPr lang="vi-VN" sz="3200" dirty="0" err="1"/>
              <a:t>củi</a:t>
            </a:r>
            <a:r>
              <a:rPr lang="vi-VN" sz="3200" dirty="0"/>
              <a:t> ở đây </a:t>
            </a:r>
            <a:r>
              <a:rPr lang="vi-VN" sz="3200" dirty="0" err="1"/>
              <a:t>cũng</a:t>
            </a:r>
            <a:r>
              <a:rPr lang="vi-VN" sz="3200" dirty="0"/>
              <a:t> </a:t>
            </a:r>
            <a:r>
              <a:rPr lang="vi-VN" sz="3200" dirty="0" err="1"/>
              <a:t>được</a:t>
            </a:r>
            <a:r>
              <a:rPr lang="vi-VN" sz="3200" dirty="0"/>
              <a:t> </a:t>
            </a:r>
            <a:r>
              <a:rPr lang="vi-VN" sz="3200" dirty="0" err="1"/>
              <a:t>mà</a:t>
            </a:r>
            <a:r>
              <a:rPr lang="vi-VN" sz="3200" dirty="0"/>
              <a:t>. – </a:t>
            </a:r>
            <a:r>
              <a:rPr lang="vi-VN" sz="3200" dirty="0" err="1"/>
              <a:t>Cậu</a:t>
            </a:r>
            <a:r>
              <a:rPr lang="vi-VN" sz="3200" dirty="0"/>
              <a:t> </a:t>
            </a:r>
            <a:r>
              <a:rPr lang="vi-VN" sz="3200" dirty="0" err="1"/>
              <a:t>bé</a:t>
            </a:r>
            <a:r>
              <a:rPr lang="vi-VN" sz="3200" dirty="0"/>
              <a:t> </a:t>
            </a:r>
            <a:r>
              <a:rPr lang="vi-VN" sz="3200" dirty="0" err="1"/>
              <a:t>hờ</a:t>
            </a:r>
            <a:r>
              <a:rPr lang="vi-VN" sz="3200" dirty="0"/>
              <a:t> </a:t>
            </a:r>
            <a:r>
              <a:rPr lang="vi-VN" sz="3200" dirty="0" err="1"/>
              <a:t>hững</a:t>
            </a:r>
            <a:r>
              <a:rPr lang="vi-VN" sz="3200" dirty="0"/>
              <a:t> </a:t>
            </a:r>
            <a:r>
              <a:rPr lang="vi-VN" sz="3200" dirty="0" err="1"/>
              <a:t>đáp</a:t>
            </a:r>
            <a:r>
              <a:rPr lang="vi-VN" sz="3200" dirty="0"/>
              <a:t>.</a:t>
            </a:r>
          </a:p>
          <a:p>
            <a:pPr marL="457200" indent="-457200" algn="just">
              <a:lnSpc>
                <a:spcPct val="150000"/>
              </a:lnSpc>
              <a:buFontTx/>
              <a:buChar char="-"/>
            </a:pPr>
            <a:r>
              <a:rPr lang="vi-VN" sz="3200" dirty="0" err="1"/>
              <a:t>Củi</a:t>
            </a:r>
            <a:r>
              <a:rPr lang="vi-VN" sz="3200" dirty="0"/>
              <a:t> khô </a:t>
            </a:r>
            <a:r>
              <a:rPr lang="vi-VN" sz="3200" dirty="0" err="1"/>
              <a:t>rất</a:t>
            </a:r>
            <a:r>
              <a:rPr lang="vi-VN" sz="3200" dirty="0"/>
              <a:t> </a:t>
            </a:r>
            <a:r>
              <a:rPr lang="vi-VN" sz="3200" dirty="0" err="1"/>
              <a:t>nhiều</a:t>
            </a:r>
            <a:r>
              <a:rPr lang="vi-VN" sz="3200" dirty="0"/>
              <a:t> </a:t>
            </a:r>
            <a:r>
              <a:rPr lang="vi-VN" sz="3200" dirty="0" err="1"/>
              <a:t>mà</a:t>
            </a:r>
            <a:r>
              <a:rPr lang="vi-VN" sz="3200" dirty="0"/>
              <a:t> </a:t>
            </a:r>
            <a:r>
              <a:rPr lang="vi-VN" sz="3200" dirty="0" err="1"/>
              <a:t>lại</a:t>
            </a:r>
            <a:r>
              <a:rPr lang="vi-VN" sz="3200" dirty="0"/>
              <a:t> </a:t>
            </a:r>
            <a:r>
              <a:rPr lang="vi-VN" sz="3200" dirty="0" err="1"/>
              <a:t>bỏ</a:t>
            </a:r>
            <a:r>
              <a:rPr lang="vi-VN" sz="3200" dirty="0"/>
              <a:t> </a:t>
            </a:r>
            <a:r>
              <a:rPr lang="vi-VN" sz="3200" dirty="0" err="1"/>
              <a:t>phí</a:t>
            </a:r>
            <a:r>
              <a:rPr lang="vi-VN" sz="3200" dirty="0"/>
              <a:t>! – </a:t>
            </a:r>
            <a:r>
              <a:rPr lang="vi-VN" sz="3200" dirty="0" err="1"/>
              <a:t>Nhà</a:t>
            </a:r>
            <a:r>
              <a:rPr lang="vi-VN" sz="3200" dirty="0"/>
              <a:t> vua than </a:t>
            </a:r>
            <a:r>
              <a:rPr lang="vi-VN" sz="3200" dirty="0" err="1"/>
              <a:t>thở</a:t>
            </a:r>
            <a:r>
              <a:rPr lang="vi-VN" sz="3200" dirty="0"/>
              <a:t>.</a:t>
            </a:r>
          </a:p>
          <a:p>
            <a:pPr marL="457200" indent="-457200" algn="just">
              <a:lnSpc>
                <a:spcPct val="150000"/>
              </a:lnSpc>
              <a:buFontTx/>
              <a:buChar char="-"/>
            </a:pPr>
            <a:r>
              <a:rPr lang="vi-VN" sz="3200" dirty="0" err="1"/>
              <a:t>Đúng</a:t>
            </a:r>
            <a:r>
              <a:rPr lang="vi-VN" sz="3200" dirty="0"/>
              <a:t> </a:t>
            </a:r>
            <a:r>
              <a:rPr lang="vi-VN" sz="3200" dirty="0" err="1"/>
              <a:t>vậy</a:t>
            </a:r>
            <a:r>
              <a:rPr lang="vi-VN" sz="3200" dirty="0"/>
              <a:t> ạ. </a:t>
            </a:r>
            <a:r>
              <a:rPr lang="vi-VN" sz="3200" dirty="0" err="1"/>
              <a:t>Luật</a:t>
            </a:r>
            <a:r>
              <a:rPr lang="vi-VN" sz="3200" dirty="0"/>
              <a:t> </a:t>
            </a:r>
            <a:r>
              <a:rPr lang="vi-VN" sz="3200" dirty="0" err="1"/>
              <a:t>lệ</a:t>
            </a:r>
            <a:r>
              <a:rPr lang="vi-VN" sz="3200" dirty="0"/>
              <a:t> không công </a:t>
            </a:r>
            <a:r>
              <a:rPr lang="vi-VN" sz="3200" dirty="0" err="1"/>
              <a:t>bằng</a:t>
            </a:r>
            <a:r>
              <a:rPr lang="vi-VN" sz="3200" dirty="0"/>
              <a:t>. Nhưng </a:t>
            </a:r>
            <a:r>
              <a:rPr lang="vi-VN" sz="3200" dirty="0" err="1"/>
              <a:t>mà</a:t>
            </a:r>
            <a:r>
              <a:rPr lang="vi-VN" sz="3200" dirty="0"/>
              <a:t> </a:t>
            </a:r>
            <a:r>
              <a:rPr lang="vi-VN" sz="3200" dirty="0" err="1"/>
              <a:t>cháu</a:t>
            </a:r>
            <a:r>
              <a:rPr lang="vi-VN" sz="3200" dirty="0"/>
              <a:t> </a:t>
            </a:r>
            <a:r>
              <a:rPr lang="vi-VN" sz="3200" dirty="0" err="1"/>
              <a:t>sẽ</a:t>
            </a:r>
            <a:r>
              <a:rPr lang="vi-VN" sz="3200" dirty="0"/>
              <a:t> </a:t>
            </a:r>
            <a:r>
              <a:rPr lang="vi-VN" sz="3200" dirty="0" err="1"/>
              <a:t>phạm</a:t>
            </a:r>
            <a:r>
              <a:rPr lang="vi-VN" sz="3200" dirty="0"/>
              <a:t> </a:t>
            </a:r>
            <a:r>
              <a:rPr lang="vi-VN" sz="3200" dirty="0" err="1"/>
              <a:t>luật</a:t>
            </a:r>
            <a:r>
              <a:rPr lang="vi-VN" sz="3200" dirty="0"/>
              <a:t> </a:t>
            </a:r>
            <a:r>
              <a:rPr lang="vi-VN" sz="3200" dirty="0" err="1"/>
              <a:t>nếu</a:t>
            </a:r>
            <a:r>
              <a:rPr lang="vi-VN" sz="3200" dirty="0"/>
              <a:t> </a:t>
            </a:r>
            <a:r>
              <a:rPr lang="vi-VN" sz="3200" dirty="0" err="1"/>
              <a:t>lấy</a:t>
            </a:r>
            <a:r>
              <a:rPr lang="vi-VN" sz="3200" dirty="0"/>
              <a:t> </a:t>
            </a:r>
            <a:r>
              <a:rPr lang="vi-VN" sz="3200" dirty="0" err="1"/>
              <a:t>củi</a:t>
            </a:r>
            <a:r>
              <a:rPr lang="vi-VN" sz="3200" dirty="0"/>
              <a:t> ở </a:t>
            </a:r>
            <a:r>
              <a:rPr lang="vi-VN" sz="3200" dirty="0" err="1"/>
              <a:t>đó</a:t>
            </a:r>
            <a:r>
              <a:rPr lang="vi-VN" sz="3200" dirty="0"/>
              <a:t>.</a:t>
            </a:r>
          </a:p>
          <a:p>
            <a:pPr algn="just">
              <a:lnSpc>
                <a:spcPct val="150000"/>
              </a:lnSpc>
            </a:pPr>
            <a:r>
              <a:rPr lang="vi-VN" sz="3200" dirty="0" err="1"/>
              <a:t>Nói</a:t>
            </a:r>
            <a:r>
              <a:rPr lang="vi-VN" sz="3200" dirty="0"/>
              <a:t> </a:t>
            </a:r>
            <a:r>
              <a:rPr lang="vi-VN" sz="3200" dirty="0" err="1"/>
              <a:t>rồi</a:t>
            </a:r>
            <a:r>
              <a:rPr lang="vi-VN" sz="3200" dirty="0"/>
              <a:t>, </a:t>
            </a:r>
            <a:r>
              <a:rPr lang="vi-VN" sz="3200" dirty="0" err="1"/>
              <a:t>cậu</a:t>
            </a:r>
            <a:r>
              <a:rPr lang="vi-VN" sz="3200" dirty="0"/>
              <a:t> </a:t>
            </a:r>
            <a:r>
              <a:rPr lang="vi-VN" sz="3200" dirty="0" err="1"/>
              <a:t>bé</a:t>
            </a:r>
            <a:r>
              <a:rPr lang="vi-VN" sz="3200" dirty="0"/>
              <a:t> ôm </a:t>
            </a:r>
            <a:r>
              <a:rPr lang="vi-VN" sz="3200" dirty="0" err="1"/>
              <a:t>đống</a:t>
            </a:r>
            <a:r>
              <a:rPr lang="vi-VN" sz="3200" dirty="0"/>
              <a:t> </a:t>
            </a:r>
            <a:r>
              <a:rPr lang="vi-VN" sz="3200" dirty="0" err="1"/>
              <a:t>củi</a:t>
            </a:r>
            <a:r>
              <a:rPr lang="vi-VN" sz="3200" dirty="0"/>
              <a:t> </a:t>
            </a:r>
            <a:r>
              <a:rPr lang="vi-VN" sz="3200" dirty="0" err="1"/>
              <a:t>ít</a:t>
            </a:r>
            <a:r>
              <a:rPr lang="vi-VN" sz="3200" dirty="0"/>
              <a:t> </a:t>
            </a:r>
            <a:r>
              <a:rPr lang="vi-VN" sz="3200" dirty="0" err="1"/>
              <a:t>ỏi</a:t>
            </a:r>
            <a:r>
              <a:rPr lang="vi-VN" sz="3200" dirty="0"/>
              <a:t> </a:t>
            </a:r>
            <a:r>
              <a:rPr lang="vi-VN" sz="3200" dirty="0" err="1"/>
              <a:t>trở</a:t>
            </a:r>
            <a:r>
              <a:rPr lang="vi-VN" sz="3200" dirty="0"/>
              <a:t> </a:t>
            </a:r>
            <a:r>
              <a:rPr lang="vi-VN" sz="3200" dirty="0" err="1"/>
              <a:t>về</a:t>
            </a:r>
            <a:r>
              <a:rPr lang="vi-VN" sz="3200" dirty="0"/>
              <a:t> </a:t>
            </a:r>
            <a:r>
              <a:rPr lang="vi-VN" sz="3200" dirty="0" err="1"/>
              <a:t>nhà</a:t>
            </a:r>
            <a:r>
              <a:rPr lang="vi-VN" sz="3200" dirty="0"/>
              <a:t>.</a:t>
            </a:r>
          </a:p>
        </p:txBody>
      </p:sp>
    </p:spTree>
    <p:extLst>
      <p:ext uri="{BB962C8B-B14F-4D97-AF65-F5344CB8AC3E}">
        <p14:creationId xmlns:p14="http://schemas.microsoft.com/office/powerpoint/2010/main" val="58697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4" name="TextBox 3">
            <a:extLst>
              <a:ext uri="{FF2B5EF4-FFF2-40B4-BE49-F238E27FC236}">
                <a16:creationId xmlns:a16="http://schemas.microsoft.com/office/drawing/2014/main" id="{8834E229-AEC9-4C96-82EE-5E23D47ECB72}"/>
              </a:ext>
            </a:extLst>
          </p:cNvPr>
          <p:cNvSpPr txBox="1"/>
          <p:nvPr/>
        </p:nvSpPr>
        <p:spPr>
          <a:xfrm>
            <a:off x="2217714" y="1409700"/>
            <a:ext cx="13852572" cy="7387728"/>
          </a:xfrm>
          <a:prstGeom prst="rect">
            <a:avLst/>
          </a:prstGeom>
          <a:noFill/>
        </p:spPr>
        <p:txBody>
          <a:bodyPr wrap="square" rtlCol="0">
            <a:spAutoFit/>
          </a:bodyPr>
          <a:lstStyle/>
          <a:p>
            <a:pPr algn="just">
              <a:lnSpc>
                <a:spcPct val="150000"/>
              </a:lnSpc>
            </a:pPr>
            <a:r>
              <a:rPr lang="vi-VN" sz="3200" dirty="0"/>
              <a:t>Hôm sau, </a:t>
            </a:r>
            <a:r>
              <a:rPr lang="vi-VN" sz="3200" dirty="0" err="1"/>
              <a:t>nhà</a:t>
            </a:r>
            <a:r>
              <a:rPr lang="vi-VN" sz="3200" dirty="0"/>
              <a:t> vua ra </a:t>
            </a:r>
            <a:r>
              <a:rPr lang="vi-VN" sz="3200" dirty="0" err="1"/>
              <a:t>lệnh</a:t>
            </a:r>
            <a:r>
              <a:rPr lang="vi-VN" sz="3200" dirty="0"/>
              <a:t> cho </a:t>
            </a:r>
            <a:r>
              <a:rPr lang="vi-VN" sz="3200" dirty="0" err="1"/>
              <a:t>sứ</a:t>
            </a:r>
            <a:r>
              <a:rPr lang="vi-VN" sz="3200" dirty="0"/>
              <a:t> </a:t>
            </a:r>
            <a:r>
              <a:rPr lang="vi-VN" sz="3200" dirty="0" err="1"/>
              <a:t>giả</a:t>
            </a:r>
            <a:r>
              <a:rPr lang="vi-VN" sz="3200" dirty="0"/>
              <a:t> đưa </a:t>
            </a:r>
            <a:r>
              <a:rPr lang="vi-VN" sz="3200" dirty="0" err="1"/>
              <a:t>cả</a:t>
            </a:r>
            <a:r>
              <a:rPr lang="vi-VN" sz="3200" dirty="0"/>
              <a:t> gia </a:t>
            </a:r>
            <a:r>
              <a:rPr lang="vi-VN" sz="3200" dirty="0" err="1"/>
              <a:t>đình</a:t>
            </a:r>
            <a:r>
              <a:rPr lang="vi-VN" sz="3200" dirty="0"/>
              <a:t> </a:t>
            </a:r>
            <a:r>
              <a:rPr lang="vi-VN" sz="3200" dirty="0" err="1"/>
              <a:t>cậu</a:t>
            </a:r>
            <a:r>
              <a:rPr lang="vi-VN" sz="3200" dirty="0"/>
              <a:t> </a:t>
            </a:r>
            <a:r>
              <a:rPr lang="vi-VN" sz="3200" dirty="0" err="1"/>
              <a:t>bé</a:t>
            </a:r>
            <a:r>
              <a:rPr lang="vi-VN" sz="3200" dirty="0"/>
              <a:t> </a:t>
            </a:r>
            <a:r>
              <a:rPr lang="vi-VN" sz="3200" dirty="0" err="1"/>
              <a:t>vào</a:t>
            </a:r>
            <a:r>
              <a:rPr lang="vi-VN" sz="3200" dirty="0"/>
              <a:t> </a:t>
            </a:r>
            <a:r>
              <a:rPr lang="vi-VN" sz="3200" dirty="0" err="1"/>
              <a:t>hoàng</a:t>
            </a:r>
            <a:r>
              <a:rPr lang="vi-VN" sz="3200" dirty="0"/>
              <a:t> cung. </a:t>
            </a:r>
            <a:r>
              <a:rPr lang="vi-VN" sz="3200" dirty="0" err="1"/>
              <a:t>Cậu</a:t>
            </a:r>
            <a:r>
              <a:rPr lang="vi-VN" sz="3200" dirty="0"/>
              <a:t> </a:t>
            </a:r>
            <a:r>
              <a:rPr lang="vi-VN" sz="3200" dirty="0" err="1"/>
              <a:t>bé</a:t>
            </a:r>
            <a:r>
              <a:rPr lang="vi-VN" sz="3200" dirty="0"/>
              <a:t> </a:t>
            </a:r>
            <a:r>
              <a:rPr lang="vi-VN" sz="3200" dirty="0" err="1"/>
              <a:t>vừa</a:t>
            </a:r>
            <a:r>
              <a:rPr lang="vi-VN" sz="3200" dirty="0"/>
              <a:t> </a:t>
            </a:r>
            <a:r>
              <a:rPr lang="vi-VN" sz="3200" dirty="0" err="1"/>
              <a:t>ngước</a:t>
            </a:r>
            <a:r>
              <a:rPr lang="vi-VN" sz="3200" dirty="0"/>
              <a:t> </a:t>
            </a:r>
            <a:r>
              <a:rPr lang="vi-VN" sz="3200" dirty="0" err="1"/>
              <a:t>nhìn</a:t>
            </a:r>
            <a:r>
              <a:rPr lang="vi-VN" sz="3200" dirty="0"/>
              <a:t> lên </a:t>
            </a:r>
            <a:r>
              <a:rPr lang="vi-VN" sz="3200" dirty="0" err="1"/>
              <a:t>người</a:t>
            </a:r>
            <a:r>
              <a:rPr lang="vi-VN" sz="3200" dirty="0"/>
              <a:t> đang </a:t>
            </a:r>
            <a:r>
              <a:rPr lang="vi-VN" sz="3200" dirty="0" err="1"/>
              <a:t>ngồi</a:t>
            </a:r>
            <a:r>
              <a:rPr lang="vi-VN" sz="3200" dirty="0"/>
              <a:t> trên </a:t>
            </a:r>
            <a:r>
              <a:rPr lang="vi-VN" sz="3200" dirty="0" err="1"/>
              <a:t>chiếc</a:t>
            </a:r>
            <a:r>
              <a:rPr lang="vi-VN" sz="3200" dirty="0"/>
              <a:t> ngai </a:t>
            </a:r>
            <a:r>
              <a:rPr lang="vi-VN" sz="3200" dirty="0" err="1"/>
              <a:t>vàng</a:t>
            </a:r>
            <a:r>
              <a:rPr lang="vi-VN" sz="3200" dirty="0"/>
              <a:t> </a:t>
            </a:r>
            <a:r>
              <a:rPr lang="vi-VN" sz="3200" dirty="0" err="1"/>
              <a:t>lộng</a:t>
            </a:r>
            <a:r>
              <a:rPr lang="vi-VN" sz="3200" dirty="0"/>
              <a:t> </a:t>
            </a:r>
            <a:r>
              <a:rPr lang="vi-VN" sz="3200" dirty="0" err="1"/>
              <a:t>lẫy</a:t>
            </a:r>
            <a:r>
              <a:rPr lang="vi-VN" sz="3200" dirty="0"/>
              <a:t>, </a:t>
            </a:r>
            <a:r>
              <a:rPr lang="vi-VN" sz="3200" dirty="0" err="1"/>
              <a:t>đã</a:t>
            </a:r>
            <a:r>
              <a:rPr lang="vi-VN" sz="3200" dirty="0"/>
              <a:t> </a:t>
            </a:r>
            <a:r>
              <a:rPr lang="vi-VN" sz="3200" dirty="0" err="1"/>
              <a:t>thốt</a:t>
            </a:r>
            <a:r>
              <a:rPr lang="vi-VN" sz="3200" dirty="0"/>
              <a:t> lên.</a:t>
            </a:r>
          </a:p>
          <a:p>
            <a:pPr algn="just">
              <a:lnSpc>
                <a:spcPct val="150000"/>
              </a:lnSpc>
            </a:pPr>
            <a:r>
              <a:rPr lang="vi-VN" sz="3200" dirty="0"/>
              <a:t>– Ồ, ông </a:t>
            </a:r>
            <a:r>
              <a:rPr lang="vi-VN" sz="3200" dirty="0" err="1"/>
              <a:t>đã</a:t>
            </a:r>
            <a:r>
              <a:rPr lang="vi-VN" sz="3200" dirty="0"/>
              <a:t> xui </a:t>
            </a:r>
            <a:r>
              <a:rPr lang="vi-VN" sz="3200" dirty="0" err="1"/>
              <a:t>cháu</a:t>
            </a:r>
            <a:r>
              <a:rPr lang="vi-VN" sz="3200" dirty="0"/>
              <a:t> </a:t>
            </a:r>
            <a:r>
              <a:rPr lang="vi-VN" sz="3200" dirty="0" err="1"/>
              <a:t>lẻn</a:t>
            </a:r>
            <a:r>
              <a:rPr lang="vi-VN" sz="3200" dirty="0"/>
              <a:t> </a:t>
            </a:r>
            <a:r>
              <a:rPr lang="vi-VN" sz="3200" dirty="0" err="1"/>
              <a:t>vào</a:t>
            </a:r>
            <a:r>
              <a:rPr lang="vi-VN" sz="3200" dirty="0"/>
              <a:t> khu </a:t>
            </a:r>
            <a:r>
              <a:rPr lang="vi-VN" sz="3200" dirty="0" err="1"/>
              <a:t>rừng</a:t>
            </a:r>
            <a:r>
              <a:rPr lang="vi-VN" sz="3200" dirty="0"/>
              <a:t> </a:t>
            </a:r>
            <a:r>
              <a:rPr lang="vi-VN" sz="3200" dirty="0" err="1"/>
              <a:t>cấm</a:t>
            </a:r>
            <a:r>
              <a:rPr lang="vi-VN" sz="3200" dirty="0"/>
              <a:t>!</a:t>
            </a:r>
          </a:p>
          <a:p>
            <a:pPr algn="just">
              <a:lnSpc>
                <a:spcPct val="150000"/>
              </a:lnSpc>
            </a:pPr>
            <a:r>
              <a:rPr lang="vi-VN" sz="3200" dirty="0"/>
              <a:t>– </a:t>
            </a:r>
            <a:r>
              <a:rPr lang="vi-VN" sz="3200" dirty="0" err="1"/>
              <a:t>Đúng</a:t>
            </a:r>
            <a:r>
              <a:rPr lang="vi-VN" sz="3200" dirty="0"/>
              <a:t> </a:t>
            </a:r>
            <a:r>
              <a:rPr lang="vi-VN" sz="3200" dirty="0" err="1"/>
              <a:t>vậy</a:t>
            </a:r>
            <a:r>
              <a:rPr lang="vi-VN" sz="3200" dirty="0"/>
              <a:t>. Nhưng </a:t>
            </a:r>
            <a:r>
              <a:rPr lang="vi-VN" sz="3200" dirty="0" err="1"/>
              <a:t>cháu</a:t>
            </a:r>
            <a:r>
              <a:rPr lang="vi-VN" sz="3200" dirty="0"/>
              <a:t> </a:t>
            </a:r>
            <a:r>
              <a:rPr lang="vi-VN" sz="3200" dirty="0" err="1"/>
              <a:t>đã</a:t>
            </a:r>
            <a:r>
              <a:rPr lang="vi-VN" sz="3200" dirty="0"/>
              <a:t> không </a:t>
            </a:r>
            <a:r>
              <a:rPr lang="vi-VN" sz="3200" dirty="0" err="1"/>
              <a:t>lấy</a:t>
            </a:r>
            <a:r>
              <a:rPr lang="vi-VN" sz="3200" dirty="0"/>
              <a:t> </a:t>
            </a:r>
            <a:r>
              <a:rPr lang="vi-VN" sz="3200" dirty="0" err="1"/>
              <a:t>tài</a:t>
            </a:r>
            <a:r>
              <a:rPr lang="vi-VN" sz="3200" dirty="0"/>
              <a:t> </a:t>
            </a:r>
            <a:r>
              <a:rPr lang="vi-VN" sz="3200" dirty="0" err="1"/>
              <a:t>sản</a:t>
            </a:r>
            <a:r>
              <a:rPr lang="vi-VN" sz="3200" dirty="0"/>
              <a:t> </a:t>
            </a:r>
            <a:r>
              <a:rPr lang="vi-VN" sz="3200" dirty="0" err="1"/>
              <a:t>của</a:t>
            </a:r>
            <a:r>
              <a:rPr lang="vi-VN" sz="3200" dirty="0"/>
              <a:t> </a:t>
            </a:r>
            <a:r>
              <a:rPr lang="vi-VN" sz="3200" dirty="0" err="1"/>
              <a:t>người</a:t>
            </a:r>
            <a:r>
              <a:rPr lang="vi-VN" sz="3200" dirty="0"/>
              <a:t> </a:t>
            </a:r>
            <a:r>
              <a:rPr lang="vi-VN" sz="3200" dirty="0" err="1"/>
              <a:t>khác</a:t>
            </a:r>
            <a:r>
              <a:rPr lang="vi-VN" sz="3200" dirty="0"/>
              <a:t>. Cha </a:t>
            </a:r>
            <a:r>
              <a:rPr lang="vi-VN" sz="3200" dirty="0" err="1"/>
              <a:t>mẹ</a:t>
            </a:r>
            <a:r>
              <a:rPr lang="vi-VN" sz="3200" dirty="0"/>
              <a:t> </a:t>
            </a:r>
            <a:r>
              <a:rPr lang="vi-VN" sz="3200" dirty="0" err="1"/>
              <a:t>cháu</a:t>
            </a:r>
            <a:r>
              <a:rPr lang="vi-VN" sz="3200" dirty="0"/>
              <a:t> </a:t>
            </a:r>
            <a:r>
              <a:rPr lang="vi-VN" sz="3200" dirty="0" err="1"/>
              <a:t>xứng</a:t>
            </a:r>
            <a:r>
              <a:rPr lang="vi-VN" sz="3200" dirty="0"/>
              <a:t> </a:t>
            </a:r>
            <a:r>
              <a:rPr lang="vi-VN" sz="3200" dirty="0" err="1"/>
              <a:t>đáng</a:t>
            </a:r>
            <a:r>
              <a:rPr lang="vi-VN" sz="3200" dirty="0"/>
              <a:t> </a:t>
            </a:r>
            <a:r>
              <a:rPr lang="vi-VN" sz="3200" dirty="0" err="1"/>
              <a:t>được</a:t>
            </a:r>
            <a:r>
              <a:rPr lang="vi-VN" sz="3200" dirty="0"/>
              <a:t> </a:t>
            </a:r>
            <a:r>
              <a:rPr lang="vi-VN" sz="3200" dirty="0" err="1"/>
              <a:t>thưởng</a:t>
            </a:r>
            <a:r>
              <a:rPr lang="vi-VN" sz="3200" dirty="0"/>
              <a:t> </a:t>
            </a:r>
            <a:r>
              <a:rPr lang="vi-VN" sz="3200" dirty="0" err="1"/>
              <a:t>vì</a:t>
            </a:r>
            <a:r>
              <a:rPr lang="vi-VN" sz="3200" dirty="0"/>
              <a:t> </a:t>
            </a:r>
            <a:r>
              <a:rPr lang="vi-VN" sz="3200" dirty="0" err="1"/>
              <a:t>đã</a:t>
            </a:r>
            <a:r>
              <a:rPr lang="vi-VN" sz="3200" dirty="0"/>
              <a:t> nuôi </a:t>
            </a:r>
            <a:r>
              <a:rPr lang="vi-VN" sz="3200" dirty="0" err="1"/>
              <a:t>dạy</a:t>
            </a:r>
            <a:r>
              <a:rPr lang="vi-VN" sz="3200" dirty="0"/>
              <a:t> </a:t>
            </a:r>
            <a:r>
              <a:rPr lang="vi-VN" sz="3200" dirty="0" err="1"/>
              <a:t>cháu</a:t>
            </a:r>
            <a:r>
              <a:rPr lang="vi-VN" sz="3200" dirty="0"/>
              <a:t> </a:t>
            </a:r>
            <a:r>
              <a:rPr lang="vi-VN" sz="3200" dirty="0" err="1"/>
              <a:t>rất</a:t>
            </a:r>
            <a:r>
              <a:rPr lang="vi-VN" sz="3200" dirty="0"/>
              <a:t> </a:t>
            </a:r>
            <a:r>
              <a:rPr lang="vi-VN" sz="3200" dirty="0" err="1"/>
              <a:t>tốt</a:t>
            </a:r>
            <a:r>
              <a:rPr lang="vi-VN" sz="3200" dirty="0"/>
              <a:t>.</a:t>
            </a:r>
          </a:p>
          <a:p>
            <a:pPr algn="just">
              <a:lnSpc>
                <a:spcPct val="150000"/>
              </a:lnSpc>
            </a:pPr>
            <a:r>
              <a:rPr lang="vi-VN" sz="3200" dirty="0" err="1"/>
              <a:t>Nói</a:t>
            </a:r>
            <a:r>
              <a:rPr lang="vi-VN" sz="3200" dirty="0"/>
              <a:t> </a:t>
            </a:r>
            <a:r>
              <a:rPr lang="vi-VN" sz="3200" dirty="0" err="1"/>
              <a:t>rồi</a:t>
            </a:r>
            <a:r>
              <a:rPr lang="vi-VN" sz="3200" dirty="0"/>
              <a:t>, </a:t>
            </a:r>
            <a:r>
              <a:rPr lang="vi-VN" sz="3200" dirty="0" err="1"/>
              <a:t>ngài</a:t>
            </a:r>
            <a:r>
              <a:rPr lang="vi-VN" sz="3200" dirty="0"/>
              <a:t> ban </a:t>
            </a:r>
            <a:r>
              <a:rPr lang="vi-VN" sz="3200" dirty="0" err="1"/>
              <a:t>tặng</a:t>
            </a:r>
            <a:r>
              <a:rPr lang="vi-VN" sz="3200" dirty="0"/>
              <a:t> </a:t>
            </a:r>
            <a:r>
              <a:rPr lang="vi-VN" sz="3200" dirty="0" err="1"/>
              <a:t>vàng</a:t>
            </a:r>
            <a:r>
              <a:rPr lang="vi-VN" sz="3200" dirty="0"/>
              <a:t> </a:t>
            </a:r>
            <a:r>
              <a:rPr lang="vi-VN" sz="3200" dirty="0" err="1"/>
              <a:t>bạc</a:t>
            </a:r>
            <a:r>
              <a:rPr lang="vi-VN" sz="3200" dirty="0"/>
              <a:t> cho </a:t>
            </a:r>
            <a:r>
              <a:rPr lang="vi-VN" sz="3200" dirty="0" err="1"/>
              <a:t>bố</a:t>
            </a:r>
            <a:r>
              <a:rPr lang="vi-VN" sz="3200" dirty="0"/>
              <a:t> </a:t>
            </a:r>
            <a:r>
              <a:rPr lang="vi-VN" sz="3200" dirty="0" err="1"/>
              <a:t>mẹ</a:t>
            </a:r>
            <a:r>
              <a:rPr lang="vi-VN" sz="3200" dirty="0"/>
              <a:t> </a:t>
            </a:r>
            <a:r>
              <a:rPr lang="vi-VN" sz="3200" dirty="0" err="1"/>
              <a:t>cậu</a:t>
            </a:r>
            <a:r>
              <a:rPr lang="vi-VN" sz="3200" dirty="0"/>
              <a:t> </a:t>
            </a:r>
            <a:r>
              <a:rPr lang="vi-VN" sz="3200" dirty="0" err="1"/>
              <a:t>bé</a:t>
            </a:r>
            <a:r>
              <a:rPr lang="vi-VN" sz="3200" dirty="0"/>
              <a:t> </a:t>
            </a:r>
            <a:r>
              <a:rPr lang="vi-VN" sz="3200" dirty="0" err="1"/>
              <a:t>và</a:t>
            </a:r>
            <a:r>
              <a:rPr lang="vi-VN" sz="3200" dirty="0"/>
              <a:t> </a:t>
            </a:r>
            <a:r>
              <a:rPr lang="vi-VN" sz="3200" dirty="0" err="1"/>
              <a:t>phán</a:t>
            </a:r>
            <a:r>
              <a:rPr lang="vi-VN" sz="3200" dirty="0"/>
              <a:t> </a:t>
            </a:r>
            <a:r>
              <a:rPr lang="vi-VN" sz="3200" dirty="0" err="1"/>
              <a:t>tiếp</a:t>
            </a:r>
            <a:r>
              <a:rPr lang="vi-VN" sz="3200" dirty="0"/>
              <a:t>:</a:t>
            </a:r>
          </a:p>
          <a:p>
            <a:pPr algn="just">
              <a:lnSpc>
                <a:spcPct val="150000"/>
              </a:lnSpc>
            </a:pPr>
            <a:r>
              <a:rPr lang="vi-VN" sz="3200" dirty="0"/>
              <a:t>– </a:t>
            </a:r>
            <a:r>
              <a:rPr lang="vi-VN" sz="3200" dirty="0" err="1"/>
              <a:t>Cháu</a:t>
            </a:r>
            <a:r>
              <a:rPr lang="vi-VN" sz="3200" dirty="0"/>
              <a:t> </a:t>
            </a:r>
            <a:r>
              <a:rPr lang="vi-VN" sz="3200" dirty="0" err="1"/>
              <a:t>nói</a:t>
            </a:r>
            <a:r>
              <a:rPr lang="vi-VN" sz="3200" dirty="0"/>
              <a:t> </a:t>
            </a:r>
            <a:r>
              <a:rPr lang="vi-VN" sz="3200" dirty="0" err="1"/>
              <a:t>đúng</a:t>
            </a:r>
            <a:r>
              <a:rPr lang="vi-VN" sz="3200" dirty="0"/>
              <a:t>, </a:t>
            </a:r>
            <a:r>
              <a:rPr lang="vi-VN" sz="3200" dirty="0" err="1"/>
              <a:t>luật</a:t>
            </a:r>
            <a:r>
              <a:rPr lang="vi-VN" sz="3200" dirty="0"/>
              <a:t> </a:t>
            </a:r>
            <a:r>
              <a:rPr lang="vi-VN" sz="3200" dirty="0" err="1"/>
              <a:t>cấm</a:t>
            </a:r>
            <a:r>
              <a:rPr lang="vi-VN" sz="3200" dirty="0"/>
              <a:t> dân </a:t>
            </a:r>
            <a:r>
              <a:rPr lang="vi-VN" sz="3200" dirty="0" err="1"/>
              <a:t>vào</a:t>
            </a:r>
            <a:r>
              <a:rPr lang="vi-VN" sz="3200" dirty="0"/>
              <a:t> </a:t>
            </a:r>
            <a:r>
              <a:rPr lang="vi-VN" sz="3200" dirty="0" err="1"/>
              <a:t>nhặt</a:t>
            </a:r>
            <a:r>
              <a:rPr lang="vi-VN" sz="3200" dirty="0"/>
              <a:t> </a:t>
            </a:r>
            <a:r>
              <a:rPr lang="vi-VN" sz="3200" dirty="0" err="1"/>
              <a:t>củi</a:t>
            </a:r>
            <a:r>
              <a:rPr lang="vi-VN" sz="3200" dirty="0"/>
              <a:t> trong khu </a:t>
            </a:r>
            <a:r>
              <a:rPr lang="vi-VN" sz="3200" dirty="0" err="1"/>
              <a:t>rừng</a:t>
            </a:r>
            <a:r>
              <a:rPr lang="vi-VN" sz="3200" dirty="0"/>
              <a:t> </a:t>
            </a:r>
            <a:r>
              <a:rPr lang="vi-VN" sz="3200" dirty="0" err="1"/>
              <a:t>của</a:t>
            </a:r>
            <a:r>
              <a:rPr lang="vi-VN" sz="3200" dirty="0"/>
              <a:t> ta </a:t>
            </a:r>
            <a:r>
              <a:rPr lang="vi-VN" sz="3200" dirty="0" err="1"/>
              <a:t>là</a:t>
            </a:r>
            <a:r>
              <a:rPr lang="vi-VN" sz="3200" dirty="0"/>
              <a:t> không công </a:t>
            </a:r>
            <a:r>
              <a:rPr lang="vi-VN" sz="3200" dirty="0" err="1"/>
              <a:t>bằng</a:t>
            </a:r>
            <a:r>
              <a:rPr lang="vi-VN" sz="3200" dirty="0"/>
              <a:t>. </a:t>
            </a:r>
            <a:r>
              <a:rPr lang="vi-VN" sz="3200" dirty="0" err="1"/>
              <a:t>Vậy</a:t>
            </a:r>
            <a:r>
              <a:rPr lang="vi-VN" sz="3200" dirty="0"/>
              <a:t> nên </a:t>
            </a:r>
            <a:r>
              <a:rPr lang="vi-VN" sz="3200" dirty="0" err="1"/>
              <a:t>từ</a:t>
            </a:r>
            <a:r>
              <a:rPr lang="vi-VN" sz="3200" dirty="0"/>
              <a:t> nay, </a:t>
            </a:r>
            <a:r>
              <a:rPr lang="vi-VN" sz="3200" dirty="0" err="1"/>
              <a:t>mọi</a:t>
            </a:r>
            <a:r>
              <a:rPr lang="vi-VN" sz="3200" dirty="0"/>
              <a:t> </a:t>
            </a:r>
            <a:r>
              <a:rPr lang="vi-VN" sz="3200" dirty="0" err="1"/>
              <a:t>người</a:t>
            </a:r>
            <a:r>
              <a:rPr lang="vi-VN" sz="3200" dirty="0"/>
              <a:t> </a:t>
            </a:r>
            <a:r>
              <a:rPr lang="vi-VN" sz="3200" dirty="0" err="1"/>
              <a:t>đều</a:t>
            </a:r>
            <a:r>
              <a:rPr lang="vi-VN" sz="3200" dirty="0"/>
              <a:t> </a:t>
            </a:r>
            <a:r>
              <a:rPr lang="vi-VN" sz="3200" dirty="0" err="1"/>
              <a:t>được</a:t>
            </a:r>
            <a:r>
              <a:rPr lang="vi-VN" sz="3200" dirty="0"/>
              <a:t> </a:t>
            </a:r>
            <a:r>
              <a:rPr lang="vi-VN" sz="3200" dirty="0" err="1"/>
              <a:t>phép</a:t>
            </a:r>
            <a:r>
              <a:rPr lang="vi-VN" sz="3200" dirty="0"/>
              <a:t> ra </a:t>
            </a:r>
            <a:r>
              <a:rPr lang="vi-VN" sz="3200" dirty="0" err="1"/>
              <a:t>vào</a:t>
            </a:r>
            <a:r>
              <a:rPr lang="vi-VN" sz="3200" dirty="0"/>
              <a:t> khu </a:t>
            </a:r>
            <a:r>
              <a:rPr lang="vi-VN" sz="3200" dirty="0" err="1"/>
              <a:t>rừng</a:t>
            </a:r>
            <a:r>
              <a:rPr lang="vi-VN" sz="3200" dirty="0"/>
              <a:t> </a:t>
            </a:r>
            <a:r>
              <a:rPr lang="vi-VN" sz="3200" dirty="0" err="1"/>
              <a:t>đó</a:t>
            </a:r>
            <a:r>
              <a:rPr lang="vi-VN" sz="3200" dirty="0"/>
              <a:t>. Ta </a:t>
            </a:r>
            <a:r>
              <a:rPr lang="vi-VN" sz="3200" dirty="0" err="1"/>
              <a:t>chỉ</a:t>
            </a:r>
            <a:r>
              <a:rPr lang="vi-VN" sz="3200" dirty="0"/>
              <a:t> </a:t>
            </a:r>
            <a:r>
              <a:rPr lang="vi-VN" sz="3200" dirty="0" err="1"/>
              <a:t>cấm</a:t>
            </a:r>
            <a:r>
              <a:rPr lang="vi-VN" sz="3200" dirty="0"/>
              <a:t> </a:t>
            </a:r>
            <a:r>
              <a:rPr lang="vi-VN" sz="3200" dirty="0" err="1"/>
              <a:t>chặt</a:t>
            </a:r>
            <a:r>
              <a:rPr lang="vi-VN" sz="3200" dirty="0"/>
              <a:t> cây thôi.</a:t>
            </a:r>
          </a:p>
        </p:txBody>
      </p:sp>
    </p:spTree>
    <p:extLst>
      <p:ext uri="{BB962C8B-B14F-4D97-AF65-F5344CB8AC3E}">
        <p14:creationId xmlns:p14="http://schemas.microsoft.com/office/powerpoint/2010/main" val="1955054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9" name="TextBox 38">
            <a:extLst>
              <a:ext uri="{FF2B5EF4-FFF2-40B4-BE49-F238E27FC236}">
                <a16:creationId xmlns:a16="http://schemas.microsoft.com/office/drawing/2014/main" id="{BB2E57DB-4B6F-44BF-89D4-9511A9C768CF}"/>
              </a:ext>
            </a:extLst>
          </p:cNvPr>
          <p:cNvSpPr txBox="1"/>
          <p:nvPr/>
        </p:nvSpPr>
        <p:spPr>
          <a:xfrm>
            <a:off x="4200663" y="552493"/>
            <a:ext cx="9769505" cy="982513"/>
          </a:xfrm>
          <a:prstGeom prst="rect">
            <a:avLst/>
          </a:prstGeom>
          <a:noFill/>
        </p:spPr>
        <p:txBody>
          <a:bodyPr wrap="square" rtlCol="0">
            <a:spAutoFit/>
          </a:bodyPr>
          <a:lstStyle/>
          <a:p>
            <a:pPr algn="ctr">
              <a:lnSpc>
                <a:spcPct val="150000"/>
              </a:lnSpc>
            </a:pPr>
            <a:r>
              <a:rPr lang="vi-VN" sz="4400" b="1" i="1" dirty="0" err="1">
                <a:solidFill>
                  <a:srgbClr val="C00000"/>
                </a:solidFill>
              </a:rPr>
              <a:t>Nhiệm</a:t>
            </a:r>
            <a:r>
              <a:rPr lang="vi-VN" sz="4400" b="1" i="1" dirty="0">
                <a:solidFill>
                  <a:srgbClr val="C00000"/>
                </a:solidFill>
              </a:rPr>
              <a:t> </a:t>
            </a:r>
            <a:r>
              <a:rPr lang="vi-VN" sz="4400" b="1" i="1" dirty="0" err="1">
                <a:solidFill>
                  <a:srgbClr val="C00000"/>
                </a:solidFill>
              </a:rPr>
              <a:t>vụ</a:t>
            </a:r>
            <a:r>
              <a:rPr lang="vi-VN" sz="4400" b="1" i="1" dirty="0">
                <a:solidFill>
                  <a:srgbClr val="C00000"/>
                </a:solidFill>
              </a:rPr>
              <a:t> 1: </a:t>
            </a:r>
            <a:r>
              <a:rPr lang="vi-VN" sz="4400" b="1" dirty="0" err="1">
                <a:solidFill>
                  <a:srgbClr val="C00000"/>
                </a:solidFill>
              </a:rPr>
              <a:t>Kể</a:t>
            </a:r>
            <a:r>
              <a:rPr lang="vi-VN" sz="4400" b="1" dirty="0">
                <a:solidFill>
                  <a:srgbClr val="C00000"/>
                </a:solidFill>
              </a:rPr>
              <a:t> </a:t>
            </a:r>
            <a:r>
              <a:rPr lang="vi-VN" sz="4400" b="1" dirty="0" err="1">
                <a:solidFill>
                  <a:srgbClr val="C00000"/>
                </a:solidFill>
              </a:rPr>
              <a:t>chuyện</a:t>
            </a:r>
            <a:r>
              <a:rPr lang="vi-VN" sz="4400" b="1" dirty="0">
                <a:solidFill>
                  <a:srgbClr val="C00000"/>
                </a:solidFill>
              </a:rPr>
              <a:t> trong </a:t>
            </a:r>
            <a:r>
              <a:rPr lang="vi-VN" sz="4400" b="1" dirty="0" err="1">
                <a:solidFill>
                  <a:srgbClr val="C00000"/>
                </a:solidFill>
              </a:rPr>
              <a:t>nhóm</a:t>
            </a:r>
            <a:endParaRPr lang="vi-VN" sz="4400" b="1" i="1" dirty="0">
              <a:solidFill>
                <a:srgbClr val="C00000"/>
              </a:solidFill>
            </a:endParaRPr>
          </a:p>
        </p:txBody>
      </p:sp>
      <p:grpSp>
        <p:nvGrpSpPr>
          <p:cNvPr id="40" name="Group 39">
            <a:extLst>
              <a:ext uri="{FF2B5EF4-FFF2-40B4-BE49-F238E27FC236}">
                <a16:creationId xmlns:a16="http://schemas.microsoft.com/office/drawing/2014/main" id="{E3255CC6-8B61-4720-8B06-E370D5766BB4}"/>
              </a:ext>
            </a:extLst>
          </p:cNvPr>
          <p:cNvGrpSpPr/>
          <p:nvPr/>
        </p:nvGrpSpPr>
        <p:grpSpPr>
          <a:xfrm>
            <a:off x="1321012" y="1901231"/>
            <a:ext cx="15645975" cy="1824923"/>
            <a:chOff x="-405974" y="2086485"/>
            <a:chExt cx="15645975" cy="1824923"/>
          </a:xfrm>
        </p:grpSpPr>
        <p:sp>
          <p:nvSpPr>
            <p:cNvPr id="41" name="TextBox 40">
              <a:extLst>
                <a:ext uri="{FF2B5EF4-FFF2-40B4-BE49-F238E27FC236}">
                  <a16:creationId xmlns:a16="http://schemas.microsoft.com/office/drawing/2014/main" id="{6C1CFC42-892A-4D09-AD13-BDAF6D0DB7EC}"/>
                </a:ext>
              </a:extLst>
            </p:cNvPr>
            <p:cNvSpPr txBox="1"/>
            <p:nvPr/>
          </p:nvSpPr>
          <p:spPr>
            <a:xfrm>
              <a:off x="1707597" y="2086485"/>
              <a:ext cx="13532404" cy="1824923"/>
            </a:xfrm>
            <a:prstGeom prst="rect">
              <a:avLst/>
            </a:prstGeom>
            <a:noFill/>
          </p:spPr>
          <p:txBody>
            <a:bodyPr wrap="square" rtlCol="0">
              <a:spAutoFit/>
            </a:bodyPr>
            <a:lstStyle/>
            <a:p>
              <a:pPr algn="just">
                <a:lnSpc>
                  <a:spcPct val="150000"/>
                </a:lnSpc>
              </a:pPr>
              <a:r>
                <a:rPr lang="vi-VN" sz="4000" dirty="0" err="1">
                  <a:solidFill>
                    <a:srgbClr val="000000"/>
                  </a:solidFill>
                  <a:effectLst/>
                  <a:ea typeface="Calibri" panose="020F0502020204030204" pitchFamily="34" charset="0"/>
                  <a:cs typeface="Times New Roman" panose="02020603050405020304" pitchFamily="18" charset="0"/>
                </a:rPr>
                <a:t>Dựa</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vào</a:t>
              </a:r>
              <a:r>
                <a:rPr lang="vi-VN" sz="4000" dirty="0">
                  <a:solidFill>
                    <a:srgbClr val="000000"/>
                  </a:solidFill>
                  <a:effectLst/>
                  <a:ea typeface="Calibri" panose="020F0502020204030204" pitchFamily="34" charset="0"/>
                  <a:cs typeface="Times New Roman" panose="02020603050405020304" pitchFamily="18" charset="0"/>
                </a:rPr>
                <a:t> sơ </a:t>
              </a:r>
              <a:r>
                <a:rPr lang="vi-VN" sz="4000" dirty="0" err="1">
                  <a:solidFill>
                    <a:srgbClr val="000000"/>
                  </a:solidFill>
                  <a:effectLst/>
                  <a:ea typeface="Calibri" panose="020F0502020204030204" pitchFamily="34" charset="0"/>
                  <a:cs typeface="Times New Roman" panose="02020603050405020304" pitchFamily="18" charset="0"/>
                </a:rPr>
                <a:t>đồ</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và</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các</a:t>
              </a:r>
              <a:r>
                <a:rPr lang="vi-VN" sz="4000" dirty="0">
                  <a:solidFill>
                    <a:srgbClr val="000000"/>
                  </a:solidFill>
                  <a:effectLst/>
                  <a:ea typeface="Calibri" panose="020F0502020204030204" pitchFamily="34" charset="0"/>
                  <a:cs typeface="Times New Roman" panose="02020603050405020304" pitchFamily="18" charset="0"/>
                </a:rPr>
                <a:t> câu </a:t>
              </a:r>
              <a:r>
                <a:rPr lang="vi-VN" sz="4000" dirty="0" err="1">
                  <a:solidFill>
                    <a:srgbClr val="000000"/>
                  </a:solidFill>
                  <a:effectLst/>
                  <a:ea typeface="Calibri" panose="020F0502020204030204" pitchFamily="34" charset="0"/>
                  <a:cs typeface="Times New Roman" panose="02020603050405020304" pitchFamily="18" charset="0"/>
                </a:rPr>
                <a:t>hỏi</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gợi</a:t>
              </a:r>
              <a:r>
                <a:rPr lang="vi-VN" sz="4000" dirty="0">
                  <a:solidFill>
                    <a:srgbClr val="000000"/>
                  </a:solidFill>
                  <a:effectLst/>
                  <a:ea typeface="Calibri" panose="020F0502020204030204" pitchFamily="34" charset="0"/>
                  <a:cs typeface="Times New Roman" panose="02020603050405020304" pitchFamily="18" charset="0"/>
                </a:rPr>
                <a:t> ý, </a:t>
              </a:r>
              <a:r>
                <a:rPr lang="vi-VN" sz="4000" dirty="0" err="1">
                  <a:solidFill>
                    <a:srgbClr val="000000"/>
                  </a:solidFill>
                  <a:ea typeface="Calibri" panose="020F0502020204030204" pitchFamily="34" charset="0"/>
                  <a:cs typeface="Times New Roman" panose="02020603050405020304" pitchFamily="18" charset="0"/>
                </a:rPr>
                <a:t>lần</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lượt</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từng</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bạn</a:t>
              </a:r>
              <a:r>
                <a:rPr lang="vi-VN" sz="4000" dirty="0">
                  <a:solidFill>
                    <a:srgbClr val="000000"/>
                  </a:solidFill>
                  <a:ea typeface="Calibri" panose="020F0502020204030204" pitchFamily="34" charset="0"/>
                  <a:cs typeface="Times New Roman" panose="02020603050405020304" pitchFamily="18" charset="0"/>
                </a:rPr>
                <a:t> trong </a:t>
              </a:r>
              <a:r>
                <a:rPr lang="vi-VN" sz="4000" dirty="0" err="1">
                  <a:solidFill>
                    <a:srgbClr val="000000"/>
                  </a:solidFill>
                  <a:ea typeface="Calibri" panose="020F0502020204030204" pitchFamily="34" charset="0"/>
                  <a:cs typeface="Times New Roman" panose="02020603050405020304" pitchFamily="18" charset="0"/>
                </a:rPr>
                <a:t>nhóm</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hãy</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kể</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lại</a:t>
              </a:r>
              <a:r>
                <a:rPr lang="vi-VN" sz="4000" dirty="0">
                  <a:solidFill>
                    <a:srgbClr val="000000"/>
                  </a:solidFill>
                  <a:ea typeface="Calibri" panose="020F0502020204030204" pitchFamily="34" charset="0"/>
                  <a:cs typeface="Times New Roman" panose="02020603050405020304" pitchFamily="18" charset="0"/>
                </a:rPr>
                <a:t> câu </a:t>
              </a:r>
              <a:r>
                <a:rPr lang="vi-VN" sz="4000" dirty="0" err="1">
                  <a:solidFill>
                    <a:srgbClr val="000000"/>
                  </a:solidFill>
                  <a:ea typeface="Calibri" panose="020F0502020204030204" pitchFamily="34" charset="0"/>
                  <a:cs typeface="Times New Roman" panose="02020603050405020304" pitchFamily="18" charset="0"/>
                </a:rPr>
                <a:t>chuyện</a:t>
              </a:r>
              <a:r>
                <a:rPr lang="vi-VN" sz="4000" dirty="0">
                  <a:solidFill>
                    <a:srgbClr val="000000"/>
                  </a:solidFill>
                  <a:ea typeface="Calibri" panose="020F0502020204030204" pitchFamily="34" charset="0"/>
                  <a:cs typeface="Times New Roman" panose="02020603050405020304" pitchFamily="18" charset="0"/>
                </a:rPr>
                <a:t> cho </a:t>
              </a:r>
              <a:r>
                <a:rPr lang="vi-VN" sz="4000" dirty="0" err="1">
                  <a:solidFill>
                    <a:srgbClr val="000000"/>
                  </a:solidFill>
                  <a:ea typeface="Calibri" panose="020F0502020204030204" pitchFamily="34" charset="0"/>
                  <a:cs typeface="Times New Roman" panose="02020603050405020304" pitchFamily="18" charset="0"/>
                </a:rPr>
                <a:t>các</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bạn</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khác</a:t>
              </a:r>
              <a:r>
                <a:rPr lang="vi-VN" sz="4000" dirty="0">
                  <a:solidFill>
                    <a:srgbClr val="000000"/>
                  </a:solidFill>
                  <a:ea typeface="Calibri" panose="020F0502020204030204" pitchFamily="34" charset="0"/>
                  <a:cs typeface="Times New Roman" panose="02020603050405020304" pitchFamily="18" charset="0"/>
                </a:rPr>
                <a:t> nghe.</a:t>
              </a:r>
            </a:p>
          </p:txBody>
        </p:sp>
        <p:pic>
          <p:nvPicPr>
            <p:cNvPr id="42" name="Picture 24">
              <a:extLst>
                <a:ext uri="{FF2B5EF4-FFF2-40B4-BE49-F238E27FC236}">
                  <a16:creationId xmlns:a16="http://schemas.microsoft.com/office/drawing/2014/main" id="{3239B23C-2F21-4217-ACDB-F8748CC6ADD2}"/>
                </a:ext>
              </a:extLst>
            </p:cNvPr>
            <p:cNvPicPr>
              <a:picLocks noChangeAspect="1"/>
            </p:cNvPicPr>
            <p:nvPr/>
          </p:nvPicPr>
          <p:blipFill>
            <a:blip r:embed="rId3"/>
            <a:srcRect/>
            <a:stretch>
              <a:fillRect/>
            </a:stretch>
          </p:blipFill>
          <p:spPr>
            <a:xfrm>
              <a:off x="-405974" y="2363222"/>
              <a:ext cx="1883248" cy="1548186"/>
            </a:xfrm>
            <a:prstGeom prst="rect">
              <a:avLst/>
            </a:prstGeom>
          </p:spPr>
        </p:pic>
      </p:grpSp>
      <p:pic>
        <p:nvPicPr>
          <p:cNvPr id="44" name="Picture 43">
            <a:extLst>
              <a:ext uri="{FF2B5EF4-FFF2-40B4-BE49-F238E27FC236}">
                <a16:creationId xmlns:a16="http://schemas.microsoft.com/office/drawing/2014/main" id="{FD718DA0-07A6-45C1-85B2-03D685A2CFC7}"/>
              </a:ext>
            </a:extLst>
          </p:cNvPr>
          <p:cNvPicPr>
            <a:picLocks noChangeAspect="1"/>
          </p:cNvPicPr>
          <p:nvPr/>
        </p:nvPicPr>
        <p:blipFill rotWithShape="1">
          <a:blip r:embed="rId4">
            <a:extLst>
              <a:ext uri="{28A0092B-C50C-407E-A947-70E740481C1C}">
                <a14:useLocalDpi xmlns:a14="http://schemas.microsoft.com/office/drawing/2010/main" val="0"/>
              </a:ext>
            </a:extLst>
          </a:blip>
          <a:srcRect l="10119" t="71482" r="3217"/>
          <a:stretch/>
        </p:blipFill>
        <p:spPr>
          <a:xfrm>
            <a:off x="1310379" y="4146293"/>
            <a:ext cx="16359972" cy="5573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9" name="TextBox 38">
            <a:extLst>
              <a:ext uri="{FF2B5EF4-FFF2-40B4-BE49-F238E27FC236}">
                <a16:creationId xmlns:a16="http://schemas.microsoft.com/office/drawing/2014/main" id="{BB2E57DB-4B6F-44BF-89D4-9511A9C768CF}"/>
              </a:ext>
            </a:extLst>
          </p:cNvPr>
          <p:cNvSpPr txBox="1"/>
          <p:nvPr/>
        </p:nvSpPr>
        <p:spPr>
          <a:xfrm>
            <a:off x="4259247" y="511410"/>
            <a:ext cx="9769505" cy="982513"/>
          </a:xfrm>
          <a:prstGeom prst="rect">
            <a:avLst/>
          </a:prstGeom>
          <a:noFill/>
        </p:spPr>
        <p:txBody>
          <a:bodyPr wrap="square" rtlCol="0">
            <a:spAutoFit/>
          </a:bodyPr>
          <a:lstStyle/>
          <a:p>
            <a:pPr algn="ctr">
              <a:lnSpc>
                <a:spcPct val="150000"/>
              </a:lnSpc>
            </a:pPr>
            <a:r>
              <a:rPr lang="vi-VN" sz="4400" b="1" dirty="0" err="1">
                <a:solidFill>
                  <a:srgbClr val="C00000"/>
                </a:solidFill>
              </a:rPr>
              <a:t>Gợi</a:t>
            </a:r>
            <a:r>
              <a:rPr lang="vi-VN" sz="4400" b="1" dirty="0">
                <a:solidFill>
                  <a:srgbClr val="C00000"/>
                </a:solidFill>
              </a:rPr>
              <a:t> ý </a:t>
            </a:r>
            <a:r>
              <a:rPr lang="vi-VN" sz="4400" b="1" dirty="0" err="1">
                <a:solidFill>
                  <a:srgbClr val="C00000"/>
                </a:solidFill>
              </a:rPr>
              <a:t>trả</a:t>
            </a:r>
            <a:r>
              <a:rPr lang="vi-VN" sz="4400" b="1" dirty="0">
                <a:solidFill>
                  <a:srgbClr val="C00000"/>
                </a:solidFill>
              </a:rPr>
              <a:t> </a:t>
            </a:r>
            <a:r>
              <a:rPr lang="vi-VN" sz="4400" b="1" dirty="0" err="1">
                <a:solidFill>
                  <a:srgbClr val="C00000"/>
                </a:solidFill>
              </a:rPr>
              <a:t>lời</a:t>
            </a:r>
            <a:endParaRPr lang="vi-VN" sz="4400" b="1" dirty="0">
              <a:solidFill>
                <a:srgbClr val="C00000"/>
              </a:solidFill>
            </a:endParaRPr>
          </a:p>
        </p:txBody>
      </p:sp>
      <p:grpSp>
        <p:nvGrpSpPr>
          <p:cNvPr id="5" name="Group 4">
            <a:extLst>
              <a:ext uri="{FF2B5EF4-FFF2-40B4-BE49-F238E27FC236}">
                <a16:creationId xmlns:a16="http://schemas.microsoft.com/office/drawing/2014/main" id="{91E8B372-DCA0-713A-9BE2-080107DED9A0}"/>
              </a:ext>
            </a:extLst>
          </p:cNvPr>
          <p:cNvGrpSpPr/>
          <p:nvPr/>
        </p:nvGrpSpPr>
        <p:grpSpPr>
          <a:xfrm>
            <a:off x="757604" y="2005333"/>
            <a:ext cx="3962400" cy="7391400"/>
            <a:chOff x="2243506" y="1943100"/>
            <a:chExt cx="3962400" cy="7391400"/>
          </a:xfrm>
        </p:grpSpPr>
        <p:sp>
          <p:nvSpPr>
            <p:cNvPr id="4" name="Rectangle: Rounded Corners 3">
              <a:extLst>
                <a:ext uri="{FF2B5EF4-FFF2-40B4-BE49-F238E27FC236}">
                  <a16:creationId xmlns:a16="http://schemas.microsoft.com/office/drawing/2014/main" id="{D5D5A355-961E-5B97-A99A-B9A1094F82E7}"/>
                </a:ext>
              </a:extLst>
            </p:cNvPr>
            <p:cNvSpPr/>
            <p:nvPr/>
          </p:nvSpPr>
          <p:spPr>
            <a:xfrm>
              <a:off x="2243506" y="2424667"/>
              <a:ext cx="3962400"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Nhà vua gặp cậu bé ở một vùng quê và cậu bé đang nhặt củi. </a:t>
              </a:r>
            </a:p>
          </p:txBody>
        </p:sp>
        <p:sp>
          <p:nvSpPr>
            <p:cNvPr id="3" name="Oval 2">
              <a:extLst>
                <a:ext uri="{FF2B5EF4-FFF2-40B4-BE49-F238E27FC236}">
                  <a16:creationId xmlns:a16="http://schemas.microsoft.com/office/drawing/2014/main" id="{58B1F3ED-A8C6-3207-E3F7-E857B1010268}"/>
                </a:ext>
              </a:extLst>
            </p:cNvPr>
            <p:cNvSpPr/>
            <p:nvPr/>
          </p:nvSpPr>
          <p:spPr>
            <a:xfrm>
              <a:off x="3767506"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1</a:t>
              </a:r>
            </a:p>
          </p:txBody>
        </p:sp>
      </p:grpSp>
      <p:grpSp>
        <p:nvGrpSpPr>
          <p:cNvPr id="6" name="Group 5">
            <a:extLst>
              <a:ext uri="{FF2B5EF4-FFF2-40B4-BE49-F238E27FC236}">
                <a16:creationId xmlns:a16="http://schemas.microsoft.com/office/drawing/2014/main" id="{A67CF29B-54E4-5BDB-9DA8-1EB499086335}"/>
              </a:ext>
            </a:extLst>
          </p:cNvPr>
          <p:cNvGrpSpPr/>
          <p:nvPr/>
        </p:nvGrpSpPr>
        <p:grpSpPr>
          <a:xfrm>
            <a:off x="5170613" y="2005333"/>
            <a:ext cx="6333389" cy="7391400"/>
            <a:chOff x="2243505" y="1943100"/>
            <a:chExt cx="6333389" cy="7391400"/>
          </a:xfrm>
        </p:grpSpPr>
        <p:sp>
          <p:nvSpPr>
            <p:cNvPr id="7" name="Rectangle: Rounded Corners 6">
              <a:extLst>
                <a:ext uri="{FF2B5EF4-FFF2-40B4-BE49-F238E27FC236}">
                  <a16:creationId xmlns:a16="http://schemas.microsoft.com/office/drawing/2014/main" id="{40DD345F-EF91-ED85-51DE-1E4E7676A1CB}"/>
                </a:ext>
              </a:extLst>
            </p:cNvPr>
            <p:cNvSpPr/>
            <p:nvPr/>
          </p:nvSpPr>
          <p:spPr>
            <a:xfrm>
              <a:off x="2243505" y="2424667"/>
              <a:ext cx="6333389"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Vua khuyên cậu bé lên khu rừng trên sườn đồi vì có rất nhiều củi.</a:t>
              </a:r>
            </a:p>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Cậu bé đã từ chối vì đó là khu rừng cấm.</a:t>
              </a:r>
            </a:p>
          </p:txBody>
        </p:sp>
        <p:sp>
          <p:nvSpPr>
            <p:cNvPr id="10" name="Oval 9">
              <a:extLst>
                <a:ext uri="{FF2B5EF4-FFF2-40B4-BE49-F238E27FC236}">
                  <a16:creationId xmlns:a16="http://schemas.microsoft.com/office/drawing/2014/main" id="{511BD844-80E5-8E9D-8B53-3EE2003CFF4E}"/>
                </a:ext>
              </a:extLst>
            </p:cNvPr>
            <p:cNvSpPr/>
            <p:nvPr/>
          </p:nvSpPr>
          <p:spPr>
            <a:xfrm>
              <a:off x="4953000"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2</a:t>
              </a:r>
            </a:p>
          </p:txBody>
        </p:sp>
      </p:grpSp>
      <p:grpSp>
        <p:nvGrpSpPr>
          <p:cNvPr id="11" name="Group 10">
            <a:extLst>
              <a:ext uri="{FF2B5EF4-FFF2-40B4-BE49-F238E27FC236}">
                <a16:creationId xmlns:a16="http://schemas.microsoft.com/office/drawing/2014/main" id="{D13A14A0-7872-E65B-0A44-3E4D238A221B}"/>
              </a:ext>
            </a:extLst>
          </p:cNvPr>
          <p:cNvGrpSpPr/>
          <p:nvPr/>
        </p:nvGrpSpPr>
        <p:grpSpPr>
          <a:xfrm>
            <a:off x="11954611" y="2005333"/>
            <a:ext cx="5571388" cy="7391400"/>
            <a:chOff x="2243506" y="1943100"/>
            <a:chExt cx="5571388" cy="7391400"/>
          </a:xfrm>
        </p:grpSpPr>
        <p:sp>
          <p:nvSpPr>
            <p:cNvPr id="14" name="Rectangle: Rounded Corners 13">
              <a:extLst>
                <a:ext uri="{FF2B5EF4-FFF2-40B4-BE49-F238E27FC236}">
                  <a16:creationId xmlns:a16="http://schemas.microsoft.com/office/drawing/2014/main" id="{5A33A64D-8BF1-6F85-FE40-0A44F0A45CF2}"/>
                </a:ext>
              </a:extLst>
            </p:cNvPr>
            <p:cNvSpPr/>
            <p:nvPr/>
          </p:nvSpPr>
          <p:spPr>
            <a:xfrm>
              <a:off x="2243506" y="2424667"/>
              <a:ext cx="5571388"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Khi nhà vua than thở vì củi khô bị bỏ phí, cậu bé đã nói: “Luật lệ không công bằng. Nhưng mà cháu sẽ phạm luật nếu lấy củi ở đó”.</a:t>
              </a:r>
            </a:p>
          </p:txBody>
        </p:sp>
        <p:sp>
          <p:nvSpPr>
            <p:cNvPr id="15" name="Oval 14">
              <a:extLst>
                <a:ext uri="{FF2B5EF4-FFF2-40B4-BE49-F238E27FC236}">
                  <a16:creationId xmlns:a16="http://schemas.microsoft.com/office/drawing/2014/main" id="{296EA505-A932-1E00-1A00-7ABB1C1A4180}"/>
                </a:ext>
              </a:extLst>
            </p:cNvPr>
            <p:cNvSpPr/>
            <p:nvPr/>
          </p:nvSpPr>
          <p:spPr>
            <a:xfrm>
              <a:off x="4572000"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28067861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9" name="TextBox 38">
            <a:extLst>
              <a:ext uri="{FF2B5EF4-FFF2-40B4-BE49-F238E27FC236}">
                <a16:creationId xmlns:a16="http://schemas.microsoft.com/office/drawing/2014/main" id="{BB2E57DB-4B6F-44BF-89D4-9511A9C768CF}"/>
              </a:ext>
            </a:extLst>
          </p:cNvPr>
          <p:cNvSpPr txBox="1"/>
          <p:nvPr/>
        </p:nvSpPr>
        <p:spPr>
          <a:xfrm>
            <a:off x="4259247" y="342900"/>
            <a:ext cx="9769505" cy="982513"/>
          </a:xfrm>
          <a:prstGeom prst="rect">
            <a:avLst/>
          </a:prstGeom>
          <a:noFill/>
        </p:spPr>
        <p:txBody>
          <a:bodyPr wrap="square" rtlCol="0">
            <a:spAutoFit/>
          </a:bodyPr>
          <a:lstStyle/>
          <a:p>
            <a:pPr algn="ctr">
              <a:lnSpc>
                <a:spcPct val="150000"/>
              </a:lnSpc>
            </a:pPr>
            <a:r>
              <a:rPr lang="vi-VN" sz="4400" b="1" dirty="0" err="1">
                <a:solidFill>
                  <a:srgbClr val="C00000"/>
                </a:solidFill>
              </a:rPr>
              <a:t>Gợi</a:t>
            </a:r>
            <a:r>
              <a:rPr lang="vi-VN" sz="4400" b="1" dirty="0">
                <a:solidFill>
                  <a:srgbClr val="C00000"/>
                </a:solidFill>
              </a:rPr>
              <a:t> ý </a:t>
            </a:r>
            <a:r>
              <a:rPr lang="vi-VN" sz="4400" b="1" dirty="0" err="1">
                <a:solidFill>
                  <a:srgbClr val="C00000"/>
                </a:solidFill>
              </a:rPr>
              <a:t>trả</a:t>
            </a:r>
            <a:r>
              <a:rPr lang="vi-VN" sz="4400" b="1" dirty="0">
                <a:solidFill>
                  <a:srgbClr val="C00000"/>
                </a:solidFill>
              </a:rPr>
              <a:t> </a:t>
            </a:r>
            <a:r>
              <a:rPr lang="vi-VN" sz="4400" b="1" dirty="0" err="1">
                <a:solidFill>
                  <a:srgbClr val="C00000"/>
                </a:solidFill>
              </a:rPr>
              <a:t>lời</a:t>
            </a:r>
            <a:endParaRPr lang="vi-VN" sz="4400" b="1" dirty="0">
              <a:solidFill>
                <a:srgbClr val="C00000"/>
              </a:solidFill>
            </a:endParaRPr>
          </a:p>
        </p:txBody>
      </p:sp>
      <p:grpSp>
        <p:nvGrpSpPr>
          <p:cNvPr id="3" name="Group 2">
            <a:extLst>
              <a:ext uri="{FF2B5EF4-FFF2-40B4-BE49-F238E27FC236}">
                <a16:creationId xmlns:a16="http://schemas.microsoft.com/office/drawing/2014/main" id="{C81F5E4F-8AC7-2798-A9DC-71569B0F27E1}"/>
              </a:ext>
            </a:extLst>
          </p:cNvPr>
          <p:cNvGrpSpPr/>
          <p:nvPr/>
        </p:nvGrpSpPr>
        <p:grpSpPr>
          <a:xfrm>
            <a:off x="2209800" y="1866900"/>
            <a:ext cx="6333389" cy="7391400"/>
            <a:chOff x="2243505" y="1943100"/>
            <a:chExt cx="6333389" cy="7391400"/>
          </a:xfrm>
        </p:grpSpPr>
        <p:sp>
          <p:nvSpPr>
            <p:cNvPr id="4" name="Rectangle: Rounded Corners 3">
              <a:extLst>
                <a:ext uri="{FF2B5EF4-FFF2-40B4-BE49-F238E27FC236}">
                  <a16:creationId xmlns:a16="http://schemas.microsoft.com/office/drawing/2014/main" id="{D93EC4C0-37B7-6D7F-1AF9-B8D0644D3224}"/>
                </a:ext>
              </a:extLst>
            </p:cNvPr>
            <p:cNvSpPr/>
            <p:nvPr/>
          </p:nvSpPr>
          <p:spPr>
            <a:xfrm>
              <a:off x="2243505" y="2424667"/>
              <a:ext cx="6333389"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Vua đã khen cậu bé: “…cháu đã không lấy tài sản của người khác. Cha mẹ cháu xứng đáng được thưởng vì đã nuôi dạy cháu rất tốt”.</a:t>
              </a:r>
            </a:p>
          </p:txBody>
        </p:sp>
        <p:sp>
          <p:nvSpPr>
            <p:cNvPr id="5" name="Oval 4">
              <a:extLst>
                <a:ext uri="{FF2B5EF4-FFF2-40B4-BE49-F238E27FC236}">
                  <a16:creationId xmlns:a16="http://schemas.microsoft.com/office/drawing/2014/main" id="{663D828B-9F53-3DA8-116B-256AA3075DCB}"/>
                </a:ext>
              </a:extLst>
            </p:cNvPr>
            <p:cNvSpPr/>
            <p:nvPr/>
          </p:nvSpPr>
          <p:spPr>
            <a:xfrm>
              <a:off x="4953000"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4</a:t>
              </a:r>
            </a:p>
          </p:txBody>
        </p:sp>
      </p:grpSp>
      <p:grpSp>
        <p:nvGrpSpPr>
          <p:cNvPr id="6" name="Group 5">
            <a:extLst>
              <a:ext uri="{FF2B5EF4-FFF2-40B4-BE49-F238E27FC236}">
                <a16:creationId xmlns:a16="http://schemas.microsoft.com/office/drawing/2014/main" id="{CBDD17C2-9D9B-7A5D-B6A3-276A6F0A9DF2}"/>
              </a:ext>
            </a:extLst>
          </p:cNvPr>
          <p:cNvGrpSpPr/>
          <p:nvPr/>
        </p:nvGrpSpPr>
        <p:grpSpPr>
          <a:xfrm>
            <a:off x="9744813" y="1866900"/>
            <a:ext cx="6333389" cy="7391400"/>
            <a:chOff x="2243505" y="1943100"/>
            <a:chExt cx="6333389" cy="7391400"/>
          </a:xfrm>
        </p:grpSpPr>
        <p:sp>
          <p:nvSpPr>
            <p:cNvPr id="7" name="Rectangle: Rounded Corners 6">
              <a:extLst>
                <a:ext uri="{FF2B5EF4-FFF2-40B4-BE49-F238E27FC236}">
                  <a16:creationId xmlns:a16="http://schemas.microsoft.com/office/drawing/2014/main" id="{CEE894CB-4C24-B7FB-BFC1-17460F824B63}"/>
                </a:ext>
              </a:extLst>
            </p:cNvPr>
            <p:cNvSpPr/>
            <p:nvPr/>
          </p:nvSpPr>
          <p:spPr>
            <a:xfrm>
              <a:off x="2243505" y="2424667"/>
              <a:ext cx="6333389" cy="6909833"/>
            </a:xfrm>
            <a:prstGeom prst="roundRect">
              <a:avLst>
                <a:gd name="adj" fmla="val 9280"/>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Nhà vua đã thay đổi luật là mọi mọi người đều được phép ra vào khu rừng đó, nhà vua chỉ cấm chặt cây.</a:t>
              </a:r>
            </a:p>
          </p:txBody>
        </p:sp>
        <p:sp>
          <p:nvSpPr>
            <p:cNvPr id="8" name="Oval 7">
              <a:extLst>
                <a:ext uri="{FF2B5EF4-FFF2-40B4-BE49-F238E27FC236}">
                  <a16:creationId xmlns:a16="http://schemas.microsoft.com/office/drawing/2014/main" id="{6EACBEDB-709D-3902-D2D2-481F5AE35326}"/>
                </a:ext>
              </a:extLst>
            </p:cNvPr>
            <p:cNvSpPr/>
            <p:nvPr/>
          </p:nvSpPr>
          <p:spPr>
            <a:xfrm>
              <a:off x="4953000" y="1943100"/>
              <a:ext cx="914400" cy="9144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166139135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reeform 2"/>
          <p:cNvSpPr/>
          <p:nvPr/>
        </p:nvSpPr>
        <p:spPr>
          <a:xfrm>
            <a:off x="-310265" y="0"/>
            <a:ext cx="5707296" cy="5831075"/>
          </a:xfrm>
          <a:custGeom>
            <a:avLst/>
            <a:gdLst/>
            <a:ahLst/>
            <a:cxnLst/>
            <a:rect l="l" t="t" r="r" b="b"/>
            <a:pathLst>
              <a:path w="5707296" h="5831075">
                <a:moveTo>
                  <a:pt x="0" y="0"/>
                </a:moveTo>
                <a:lnTo>
                  <a:pt x="5707296" y="0"/>
                </a:lnTo>
                <a:lnTo>
                  <a:pt x="5707296" y="5831075"/>
                </a:lnTo>
                <a:lnTo>
                  <a:pt x="0" y="5831075"/>
                </a:lnTo>
                <a:lnTo>
                  <a:pt x="0" y="0"/>
                </a:lnTo>
                <a:close/>
              </a:path>
            </a:pathLst>
          </a:custGeom>
          <a:blipFill>
            <a:blip r:embed="rId2">
              <a:extLst>
                <a:ext uri="{96DAC541-7B7A-43D3-8B79-37D633B846F1}">
                  <asvg:svgBlip xmlns:asvg="http://schemas.microsoft.com/office/drawing/2016/SVG/main" r:embed="rId3"/>
                </a:ext>
              </a:extLst>
            </a:blip>
            <a:stretch>
              <a:fillRect t="-4892" r="-7167"/>
            </a:stretch>
          </a:blipFill>
        </p:spPr>
        <p:txBody>
          <a:bodyPr/>
          <a:lstStyle/>
          <a:p>
            <a:endParaRPr lang="en-US"/>
          </a:p>
        </p:txBody>
      </p:sp>
      <p:sp>
        <p:nvSpPr>
          <p:cNvPr id="3" name="Freeform 3"/>
          <p:cNvSpPr/>
          <p:nvPr/>
        </p:nvSpPr>
        <p:spPr>
          <a:xfrm>
            <a:off x="15104801"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4" name="Freeform 4"/>
          <p:cNvSpPr/>
          <p:nvPr/>
        </p:nvSpPr>
        <p:spPr>
          <a:xfrm>
            <a:off x="15104801"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5" name="Freeform 5"/>
          <p:cNvSpPr/>
          <p:nvPr/>
        </p:nvSpPr>
        <p:spPr>
          <a:xfrm>
            <a:off x="10067383"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6" name="Freeform 6"/>
          <p:cNvSpPr/>
          <p:nvPr/>
        </p:nvSpPr>
        <p:spPr>
          <a:xfrm>
            <a:off x="10067383"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7" name="Freeform 7"/>
          <p:cNvSpPr/>
          <p:nvPr/>
        </p:nvSpPr>
        <p:spPr>
          <a:xfrm>
            <a:off x="5035883"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8" name="Freeform 8"/>
          <p:cNvSpPr/>
          <p:nvPr/>
        </p:nvSpPr>
        <p:spPr>
          <a:xfrm>
            <a:off x="5035883"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9" name="Freeform 9"/>
          <p:cNvSpPr/>
          <p:nvPr/>
        </p:nvSpPr>
        <p:spPr>
          <a:xfrm>
            <a:off x="-310265" y="5022894"/>
            <a:ext cx="5707296" cy="5831075"/>
          </a:xfrm>
          <a:custGeom>
            <a:avLst/>
            <a:gdLst/>
            <a:ahLst/>
            <a:cxnLst/>
            <a:rect l="l" t="t" r="r" b="b"/>
            <a:pathLst>
              <a:path w="5707296" h="5831075">
                <a:moveTo>
                  <a:pt x="0" y="0"/>
                </a:moveTo>
                <a:lnTo>
                  <a:pt x="5707296" y="0"/>
                </a:lnTo>
                <a:lnTo>
                  <a:pt x="5707296" y="5831075"/>
                </a:lnTo>
                <a:lnTo>
                  <a:pt x="0" y="5831075"/>
                </a:lnTo>
                <a:lnTo>
                  <a:pt x="0" y="0"/>
                </a:lnTo>
                <a:close/>
              </a:path>
            </a:pathLst>
          </a:custGeom>
          <a:blipFill>
            <a:blip r:embed="rId2">
              <a:extLst>
                <a:ext uri="{96DAC541-7B7A-43D3-8B79-37D633B846F1}">
                  <asvg:svgBlip xmlns:asvg="http://schemas.microsoft.com/office/drawing/2016/SVG/main" r:embed="rId3"/>
                </a:ext>
              </a:extLst>
            </a:blip>
            <a:stretch>
              <a:fillRect t="-4892" r="-7167"/>
            </a:stretch>
          </a:blipFill>
        </p:spPr>
        <p:txBody>
          <a:bodyPr/>
          <a:lstStyle/>
          <a:p>
            <a:endParaRPr lang="en-US"/>
          </a:p>
        </p:txBody>
      </p:sp>
      <p:grpSp>
        <p:nvGrpSpPr>
          <p:cNvPr id="10" name="Group 10"/>
          <p:cNvGrpSpPr/>
          <p:nvPr/>
        </p:nvGrpSpPr>
        <p:grpSpPr>
          <a:xfrm>
            <a:off x="1150199" y="1139410"/>
            <a:ext cx="15987600" cy="8297647"/>
            <a:chOff x="0" y="0"/>
            <a:chExt cx="3660669" cy="1829619"/>
          </a:xfrm>
        </p:grpSpPr>
        <p:sp>
          <p:nvSpPr>
            <p:cNvPr id="11" name="Freeform 11"/>
            <p:cNvSpPr/>
            <p:nvPr/>
          </p:nvSpPr>
          <p:spPr>
            <a:xfrm>
              <a:off x="0" y="0"/>
              <a:ext cx="3660669" cy="1829619"/>
            </a:xfrm>
            <a:custGeom>
              <a:avLst/>
              <a:gdLst/>
              <a:ahLst/>
              <a:cxnLst/>
              <a:rect l="l" t="t" r="r" b="b"/>
              <a:pathLst>
                <a:path w="3660669" h="1829619">
                  <a:moveTo>
                    <a:pt x="0" y="0"/>
                  </a:moveTo>
                  <a:lnTo>
                    <a:pt x="3660669" y="0"/>
                  </a:lnTo>
                  <a:lnTo>
                    <a:pt x="3660669" y="1829619"/>
                  </a:lnTo>
                  <a:lnTo>
                    <a:pt x="0" y="1829619"/>
                  </a:lnTo>
                  <a:close/>
                </a:path>
              </a:pathLst>
            </a:custGeom>
            <a:solidFill>
              <a:srgbClr val="FDF8F0"/>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3080"/>
                </a:lnSpc>
              </a:pPr>
              <a:endParaRPr/>
            </a:p>
          </p:txBody>
        </p:sp>
      </p:grpSp>
      <p:sp>
        <p:nvSpPr>
          <p:cNvPr id="13" name="Freeform 13"/>
          <p:cNvSpPr/>
          <p:nvPr/>
        </p:nvSpPr>
        <p:spPr>
          <a:xfrm rot="1184746">
            <a:off x="16008145" y="-73330"/>
            <a:ext cx="1701376" cy="2998019"/>
          </a:xfrm>
          <a:custGeom>
            <a:avLst/>
            <a:gdLst/>
            <a:ahLst/>
            <a:cxnLst/>
            <a:rect l="l" t="t" r="r" b="b"/>
            <a:pathLst>
              <a:path w="1701376" h="2998019">
                <a:moveTo>
                  <a:pt x="0" y="0"/>
                </a:moveTo>
                <a:lnTo>
                  <a:pt x="1701375" y="0"/>
                </a:lnTo>
                <a:lnTo>
                  <a:pt x="1701375" y="2998019"/>
                </a:lnTo>
                <a:lnTo>
                  <a:pt x="0" y="29980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836992" y="1139410"/>
            <a:ext cx="483589" cy="483589"/>
          </a:xfrm>
          <a:custGeom>
            <a:avLst/>
            <a:gdLst/>
            <a:ahLst/>
            <a:cxnLst/>
            <a:rect l="l" t="t" r="r" b="b"/>
            <a:pathLst>
              <a:path w="483589" h="483589">
                <a:moveTo>
                  <a:pt x="0" y="0"/>
                </a:moveTo>
                <a:lnTo>
                  <a:pt x="483590" y="0"/>
                </a:lnTo>
                <a:lnTo>
                  <a:pt x="483590" y="483589"/>
                </a:lnTo>
                <a:lnTo>
                  <a:pt x="0" y="4835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538325" y="1530538"/>
            <a:ext cx="298667" cy="298667"/>
          </a:xfrm>
          <a:custGeom>
            <a:avLst/>
            <a:gdLst/>
            <a:ahLst/>
            <a:cxnLst/>
            <a:rect l="l" t="t" r="r" b="b"/>
            <a:pathLst>
              <a:path w="298667" h="298667">
                <a:moveTo>
                  <a:pt x="0" y="0"/>
                </a:moveTo>
                <a:lnTo>
                  <a:pt x="298667" y="0"/>
                </a:lnTo>
                <a:lnTo>
                  <a:pt x="298667" y="298668"/>
                </a:lnTo>
                <a:lnTo>
                  <a:pt x="0" y="298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F617FD83-CBA0-4202-BC35-833B452608E8}"/>
              </a:ext>
            </a:extLst>
          </p:cNvPr>
          <p:cNvSpPr txBox="1"/>
          <p:nvPr/>
        </p:nvSpPr>
        <p:spPr>
          <a:xfrm>
            <a:off x="4259246" y="2033901"/>
            <a:ext cx="9769505" cy="982513"/>
          </a:xfrm>
          <a:prstGeom prst="rect">
            <a:avLst/>
          </a:prstGeom>
          <a:noFill/>
        </p:spPr>
        <p:txBody>
          <a:bodyPr wrap="square" rtlCol="0">
            <a:spAutoFit/>
          </a:bodyPr>
          <a:lstStyle/>
          <a:p>
            <a:pPr algn="ctr">
              <a:lnSpc>
                <a:spcPct val="150000"/>
              </a:lnSpc>
            </a:pPr>
            <a:r>
              <a:rPr lang="vi-VN" sz="4400" b="1" i="1" dirty="0" err="1">
                <a:solidFill>
                  <a:srgbClr val="C00000"/>
                </a:solidFill>
              </a:rPr>
              <a:t>Nhiệm</a:t>
            </a:r>
            <a:r>
              <a:rPr lang="vi-VN" sz="4400" b="1" i="1" dirty="0">
                <a:solidFill>
                  <a:srgbClr val="C00000"/>
                </a:solidFill>
              </a:rPr>
              <a:t> </a:t>
            </a:r>
            <a:r>
              <a:rPr lang="vi-VN" sz="4400" b="1" i="1" dirty="0" err="1">
                <a:solidFill>
                  <a:srgbClr val="C00000"/>
                </a:solidFill>
              </a:rPr>
              <a:t>vụ</a:t>
            </a:r>
            <a:r>
              <a:rPr lang="vi-VN" sz="4400" b="1" i="1" dirty="0">
                <a:solidFill>
                  <a:srgbClr val="C00000"/>
                </a:solidFill>
              </a:rPr>
              <a:t> 2: </a:t>
            </a:r>
            <a:r>
              <a:rPr lang="vi-VN" sz="4400" b="1" dirty="0" err="1">
                <a:solidFill>
                  <a:srgbClr val="C00000"/>
                </a:solidFill>
              </a:rPr>
              <a:t>Kể</a:t>
            </a:r>
            <a:r>
              <a:rPr lang="vi-VN" sz="4400" b="1" dirty="0">
                <a:solidFill>
                  <a:srgbClr val="C00000"/>
                </a:solidFill>
              </a:rPr>
              <a:t> </a:t>
            </a:r>
            <a:r>
              <a:rPr lang="vi-VN" sz="4400" b="1" dirty="0" err="1">
                <a:solidFill>
                  <a:srgbClr val="C00000"/>
                </a:solidFill>
              </a:rPr>
              <a:t>chuyện</a:t>
            </a:r>
            <a:r>
              <a:rPr lang="vi-VN" sz="4400" b="1" dirty="0">
                <a:solidFill>
                  <a:srgbClr val="C00000"/>
                </a:solidFill>
              </a:rPr>
              <a:t> </a:t>
            </a:r>
            <a:r>
              <a:rPr lang="vi-VN" sz="4400" b="1" dirty="0" err="1">
                <a:solidFill>
                  <a:srgbClr val="C00000"/>
                </a:solidFill>
              </a:rPr>
              <a:t>trước</a:t>
            </a:r>
            <a:r>
              <a:rPr lang="vi-VN" sz="4400" b="1" dirty="0">
                <a:solidFill>
                  <a:srgbClr val="C00000"/>
                </a:solidFill>
              </a:rPr>
              <a:t> </a:t>
            </a:r>
            <a:r>
              <a:rPr lang="vi-VN" sz="4400" b="1" dirty="0" err="1">
                <a:solidFill>
                  <a:srgbClr val="C00000"/>
                </a:solidFill>
              </a:rPr>
              <a:t>lớp</a:t>
            </a:r>
            <a:endParaRPr lang="vi-VN" sz="4400" b="1" dirty="0">
              <a:solidFill>
                <a:srgbClr val="C00000"/>
              </a:solidFill>
            </a:endParaRPr>
          </a:p>
        </p:txBody>
      </p:sp>
      <p:sp>
        <p:nvSpPr>
          <p:cNvPr id="22" name="TextBox 21">
            <a:extLst>
              <a:ext uri="{FF2B5EF4-FFF2-40B4-BE49-F238E27FC236}">
                <a16:creationId xmlns:a16="http://schemas.microsoft.com/office/drawing/2014/main" id="{8D8B0580-EF1B-414C-83D8-5B807AD9F705}"/>
              </a:ext>
            </a:extLst>
          </p:cNvPr>
          <p:cNvSpPr txBox="1"/>
          <p:nvPr/>
        </p:nvSpPr>
        <p:spPr>
          <a:xfrm>
            <a:off x="7924800" y="4533900"/>
            <a:ext cx="8681217" cy="1824923"/>
          </a:xfrm>
          <a:prstGeom prst="rect">
            <a:avLst/>
          </a:prstGeom>
          <a:noFill/>
        </p:spPr>
        <p:txBody>
          <a:bodyPr wrap="square" rtlCol="0">
            <a:spAutoFit/>
          </a:bodyPr>
          <a:lstStyle/>
          <a:p>
            <a:pPr algn="ctr">
              <a:lnSpc>
                <a:spcPct val="150000"/>
              </a:lnSpc>
            </a:pPr>
            <a:r>
              <a:rPr lang="vi-VN" sz="4000" b="1" dirty="0">
                <a:solidFill>
                  <a:srgbClr val="000000"/>
                </a:solidFill>
                <a:effectLst/>
                <a:ea typeface="Calibri" panose="020F0502020204030204" pitchFamily="34" charset="0"/>
                <a:cs typeface="Times New Roman" panose="02020603050405020304" pitchFamily="18" charset="0"/>
              </a:rPr>
              <a:t>Em </a:t>
            </a:r>
            <a:r>
              <a:rPr lang="vi-VN" sz="4000" b="1" dirty="0" err="1">
                <a:solidFill>
                  <a:srgbClr val="000000"/>
                </a:solidFill>
                <a:effectLst/>
                <a:ea typeface="Calibri" panose="020F0502020204030204" pitchFamily="34" charset="0"/>
                <a:cs typeface="Times New Roman" panose="02020603050405020304" pitchFamily="18" charset="0"/>
              </a:rPr>
              <a:t>hãy</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kể</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lại</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toàn</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bộ</a:t>
            </a:r>
            <a:r>
              <a:rPr lang="vi-VN" sz="4000" b="1" dirty="0">
                <a:solidFill>
                  <a:srgbClr val="000000"/>
                </a:solidFill>
                <a:effectLst/>
                <a:ea typeface="Calibri" panose="020F0502020204030204" pitchFamily="34" charset="0"/>
                <a:cs typeface="Times New Roman" panose="02020603050405020304" pitchFamily="18" charset="0"/>
              </a:rPr>
              <a:t> câu </a:t>
            </a:r>
            <a:r>
              <a:rPr lang="vi-VN" sz="4000" b="1" dirty="0" err="1">
                <a:solidFill>
                  <a:srgbClr val="000000"/>
                </a:solidFill>
                <a:effectLst/>
                <a:ea typeface="Calibri" panose="020F0502020204030204" pitchFamily="34" charset="0"/>
                <a:cs typeface="Times New Roman" panose="02020603050405020304" pitchFamily="18" charset="0"/>
              </a:rPr>
              <a:t>chuyện</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Cậu</a:t>
            </a:r>
            <a:r>
              <a:rPr lang="vi-VN" sz="4000" b="1" i="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bé</a:t>
            </a:r>
            <a:r>
              <a:rPr lang="vi-VN" sz="4000" b="1" i="1" dirty="0">
                <a:solidFill>
                  <a:srgbClr val="000000"/>
                </a:solidFill>
                <a:effectLst/>
                <a:ea typeface="Calibri" panose="020F0502020204030204" pitchFamily="34" charset="0"/>
                <a:cs typeface="Times New Roman" panose="02020603050405020304" pitchFamily="18" charset="0"/>
              </a:rPr>
              <a:t> trung </a:t>
            </a:r>
            <a:r>
              <a:rPr lang="vi-VN" sz="4000" b="1" i="1" dirty="0" err="1">
                <a:solidFill>
                  <a:srgbClr val="000000"/>
                </a:solidFill>
                <a:effectLst/>
                <a:ea typeface="Calibri" panose="020F0502020204030204" pitchFamily="34" charset="0"/>
                <a:cs typeface="Times New Roman" panose="02020603050405020304" pitchFamily="18" charset="0"/>
              </a:rPr>
              <a:t>thực</a:t>
            </a:r>
            <a:endParaRPr lang="vi-VN" sz="4000" b="1" dirty="0">
              <a:solidFill>
                <a:srgbClr val="000000"/>
              </a:solidFill>
              <a:ea typeface="Calibri" panose="020F0502020204030204" pitchFamily="34" charset="0"/>
              <a:cs typeface="Times New Roman" panose="02020603050405020304" pitchFamily="18" charset="0"/>
            </a:endParaRPr>
          </a:p>
        </p:txBody>
      </p:sp>
      <p:pic>
        <p:nvPicPr>
          <p:cNvPr id="23" name="Picture 15">
            <a:extLst>
              <a:ext uri="{FF2B5EF4-FFF2-40B4-BE49-F238E27FC236}">
                <a16:creationId xmlns:a16="http://schemas.microsoft.com/office/drawing/2014/main" id="{E71E6674-CBA6-4BCF-86EA-D01E7588BA10}"/>
              </a:ext>
            </a:extLst>
          </p:cNvPr>
          <p:cNvPicPr>
            <a:picLocks noChangeAspect="1"/>
          </p:cNvPicPr>
          <p:nvPr/>
        </p:nvPicPr>
        <p:blipFill>
          <a:blip r:embed="rId8"/>
          <a:srcRect/>
          <a:stretch>
            <a:fillRect/>
          </a:stretch>
        </p:blipFill>
        <p:spPr>
          <a:xfrm>
            <a:off x="466921" y="3106924"/>
            <a:ext cx="7381051" cy="7221127"/>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9" name="TextBox 38">
            <a:extLst>
              <a:ext uri="{FF2B5EF4-FFF2-40B4-BE49-F238E27FC236}">
                <a16:creationId xmlns:a16="http://schemas.microsoft.com/office/drawing/2014/main" id="{BB2E57DB-4B6F-44BF-89D4-9511A9C768CF}"/>
              </a:ext>
            </a:extLst>
          </p:cNvPr>
          <p:cNvSpPr txBox="1"/>
          <p:nvPr/>
        </p:nvSpPr>
        <p:spPr>
          <a:xfrm>
            <a:off x="4259247" y="1416165"/>
            <a:ext cx="9769505" cy="998671"/>
          </a:xfrm>
          <a:prstGeom prst="rect">
            <a:avLst/>
          </a:prstGeom>
          <a:noFill/>
        </p:spPr>
        <p:txBody>
          <a:bodyPr wrap="square" rtlCol="0">
            <a:spAutoFit/>
          </a:bodyPr>
          <a:lstStyle/>
          <a:p>
            <a:pPr algn="ctr">
              <a:lnSpc>
                <a:spcPct val="150000"/>
              </a:lnSpc>
            </a:pPr>
            <a:r>
              <a:rPr lang="vi-VN" sz="4400" b="1" i="1" dirty="0" err="1">
                <a:solidFill>
                  <a:srgbClr val="C00000"/>
                </a:solidFill>
                <a:latin typeface="Arial" panose="020B0604020202020204" pitchFamily="34" charset="0"/>
                <a:cs typeface="Arial" panose="020B0604020202020204" pitchFamily="34" charset="0"/>
              </a:rPr>
              <a:t>Nhiệm</a:t>
            </a:r>
            <a:r>
              <a:rPr lang="vi-VN" sz="4400" b="1" i="1" dirty="0">
                <a:solidFill>
                  <a:srgbClr val="C00000"/>
                </a:solidFill>
                <a:latin typeface="Arial" panose="020B0604020202020204" pitchFamily="34" charset="0"/>
                <a:cs typeface="Arial" panose="020B0604020202020204" pitchFamily="34" charset="0"/>
              </a:rPr>
              <a:t> </a:t>
            </a:r>
            <a:r>
              <a:rPr lang="vi-VN" sz="4400" b="1" i="1" err="1">
                <a:solidFill>
                  <a:srgbClr val="C00000"/>
                </a:solidFill>
                <a:latin typeface="Arial" panose="020B0604020202020204" pitchFamily="34" charset="0"/>
                <a:cs typeface="Arial" panose="020B0604020202020204" pitchFamily="34" charset="0"/>
              </a:rPr>
              <a:t>vụ</a:t>
            </a:r>
            <a:r>
              <a:rPr lang="vi-VN" sz="4400" b="1" i="1">
                <a:solidFill>
                  <a:srgbClr val="C00000"/>
                </a:solidFill>
                <a:latin typeface="Arial" panose="020B0604020202020204" pitchFamily="34" charset="0"/>
                <a:cs typeface="Arial" panose="020B0604020202020204" pitchFamily="34" charset="0"/>
              </a:rPr>
              <a:t> </a:t>
            </a:r>
            <a:r>
              <a:rPr lang="en-US" sz="4400" b="1" i="1">
                <a:solidFill>
                  <a:srgbClr val="C00000"/>
                </a:solidFill>
                <a:latin typeface="Arial" panose="020B0604020202020204" pitchFamily="34" charset="0"/>
                <a:cs typeface="Arial" panose="020B0604020202020204" pitchFamily="34" charset="0"/>
              </a:rPr>
              <a:t>3</a:t>
            </a:r>
            <a:r>
              <a:rPr lang="vi-VN" sz="4400" b="1" i="1">
                <a:solidFill>
                  <a:srgbClr val="C00000"/>
                </a:solidFill>
                <a:latin typeface="Arial" panose="020B0604020202020204" pitchFamily="34" charset="0"/>
                <a:cs typeface="Arial" panose="020B0604020202020204" pitchFamily="34" charset="0"/>
              </a:rPr>
              <a:t>: </a:t>
            </a:r>
            <a:r>
              <a:rPr lang="vi-VN" sz="4400" b="1">
                <a:solidFill>
                  <a:srgbClr val="C00000"/>
                </a:solidFill>
                <a:latin typeface="Arial" panose="020B0604020202020204" pitchFamily="34" charset="0"/>
                <a:cs typeface="Arial" panose="020B0604020202020204" pitchFamily="34" charset="0"/>
              </a:rPr>
              <a:t>Trao đổi về câu chuyện</a:t>
            </a:r>
            <a:endParaRPr lang="vi-VN" sz="4400" b="1" i="1" dirty="0">
              <a:solidFill>
                <a:srgbClr val="C0000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E3255CC6-8B61-4720-8B06-E370D5766BB4}"/>
              </a:ext>
            </a:extLst>
          </p:cNvPr>
          <p:cNvGrpSpPr/>
          <p:nvPr/>
        </p:nvGrpSpPr>
        <p:grpSpPr>
          <a:xfrm>
            <a:off x="463569" y="3695700"/>
            <a:ext cx="6959846" cy="3412166"/>
            <a:chOff x="-2717586" y="2363222"/>
            <a:chExt cx="6959846" cy="3412166"/>
          </a:xfrm>
        </p:grpSpPr>
        <p:sp>
          <p:nvSpPr>
            <p:cNvPr id="41" name="TextBox 40">
              <a:extLst>
                <a:ext uri="{FF2B5EF4-FFF2-40B4-BE49-F238E27FC236}">
                  <a16:creationId xmlns:a16="http://schemas.microsoft.com/office/drawing/2014/main" id="{6C1CFC42-892A-4D09-AD13-BDAF6D0DB7EC}"/>
                </a:ext>
              </a:extLst>
            </p:cNvPr>
            <p:cNvSpPr txBox="1"/>
            <p:nvPr/>
          </p:nvSpPr>
          <p:spPr>
            <a:xfrm>
              <a:off x="-2717586" y="3950465"/>
              <a:ext cx="6959846" cy="1824923"/>
            </a:xfrm>
            <a:prstGeom prst="rect">
              <a:avLst/>
            </a:prstGeom>
            <a:noFill/>
          </p:spPr>
          <p:txBody>
            <a:bodyPr wrap="square" rtlCol="0">
              <a:spAutoFit/>
            </a:bodyPr>
            <a:lstStyle/>
            <a:p>
              <a:pPr algn="ctr">
                <a:lnSpc>
                  <a:spcPct val="150000"/>
                </a:lnSpc>
              </a:pPr>
              <a:r>
                <a:rPr lang="vi-VN"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Dựa</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00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câu chuyển trên, em hãy trao đổi và trả lời câu hỏi</a:t>
              </a:r>
              <a:endParaRPr lang="vi-VN"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42" name="Picture 24">
              <a:extLst>
                <a:ext uri="{FF2B5EF4-FFF2-40B4-BE49-F238E27FC236}">
                  <a16:creationId xmlns:a16="http://schemas.microsoft.com/office/drawing/2014/main" id="{3239B23C-2F21-4217-ACDB-F8748CC6ADD2}"/>
                </a:ext>
              </a:extLst>
            </p:cNvPr>
            <p:cNvPicPr>
              <a:picLocks noChangeAspect="1"/>
            </p:cNvPicPr>
            <p:nvPr/>
          </p:nvPicPr>
          <p:blipFill>
            <a:blip r:embed="rId3"/>
            <a:srcRect/>
            <a:stretch>
              <a:fillRect/>
            </a:stretch>
          </p:blipFill>
          <p:spPr>
            <a:xfrm>
              <a:off x="-405974" y="2363222"/>
              <a:ext cx="1883248" cy="1548186"/>
            </a:xfrm>
            <a:prstGeom prst="rect">
              <a:avLst/>
            </a:prstGeom>
          </p:spPr>
        </p:pic>
      </p:grpSp>
      <p:pic>
        <p:nvPicPr>
          <p:cNvPr id="3" name="Picture 2">
            <a:extLst>
              <a:ext uri="{FF2B5EF4-FFF2-40B4-BE49-F238E27FC236}">
                <a16:creationId xmlns:a16="http://schemas.microsoft.com/office/drawing/2014/main" id="{4A4492E9-188B-F7BF-4165-45D00D06895E}"/>
              </a:ext>
            </a:extLst>
          </p:cNvPr>
          <p:cNvPicPr>
            <a:picLocks noChangeAspect="1"/>
          </p:cNvPicPr>
          <p:nvPr/>
        </p:nvPicPr>
        <p:blipFill rotWithShape="1">
          <a:blip r:embed="rId4">
            <a:extLst>
              <a:ext uri="{28A0092B-C50C-407E-A947-70E740481C1C}">
                <a14:useLocalDpi xmlns:a14="http://schemas.microsoft.com/office/drawing/2010/main" val="0"/>
              </a:ext>
            </a:extLst>
          </a:blip>
          <a:srcRect l="4077" t="19630" r="2449" b="29259"/>
          <a:stretch/>
        </p:blipFill>
        <p:spPr>
          <a:xfrm>
            <a:off x="7997260" y="3086100"/>
            <a:ext cx="9716894" cy="5501136"/>
          </a:xfrm>
          <a:prstGeom prst="rect">
            <a:avLst/>
          </a:prstGeom>
        </p:spPr>
      </p:pic>
    </p:spTree>
    <p:extLst>
      <p:ext uri="{BB962C8B-B14F-4D97-AF65-F5344CB8AC3E}">
        <p14:creationId xmlns:p14="http://schemas.microsoft.com/office/powerpoint/2010/main" val="28694234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3A093204-F94C-EF28-B83D-5535534EFC91}"/>
              </a:ext>
            </a:extLst>
          </p:cNvPr>
          <p:cNvPicPr>
            <a:picLocks noChangeAspect="1"/>
          </p:cNvPicPr>
          <p:nvPr/>
        </p:nvPicPr>
        <p:blipFill>
          <a:blip r:embed="rId2"/>
          <a:stretch>
            <a:fillRect/>
          </a:stretch>
        </p:blipFill>
        <p:spPr>
          <a:xfrm>
            <a:off x="4038570" y="595368"/>
            <a:ext cx="8936016" cy="5625435"/>
          </a:xfrm>
          <a:prstGeom prst="rect">
            <a:avLst/>
          </a:prstGeom>
        </p:spPr>
      </p:pic>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pic>
        <p:nvPicPr>
          <p:cNvPr id="49" name="Picture 3">
            <a:extLst>
              <a:ext uri="{FF2B5EF4-FFF2-40B4-BE49-F238E27FC236}">
                <a16:creationId xmlns:a16="http://schemas.microsoft.com/office/drawing/2014/main" id="{19C5C679-C4C3-34B9-4478-B81153F637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06251" y="8331423"/>
            <a:ext cx="5514080" cy="1782885"/>
          </a:xfrm>
          <a:prstGeom prst="rect">
            <a:avLst/>
          </a:prstGeom>
        </p:spPr>
      </p:pic>
      <p:pic>
        <p:nvPicPr>
          <p:cNvPr id="50" name="Picture 2">
            <a:extLst>
              <a:ext uri="{FF2B5EF4-FFF2-40B4-BE49-F238E27FC236}">
                <a16:creationId xmlns:a16="http://schemas.microsoft.com/office/drawing/2014/main" id="{834EEA5A-064A-2F6A-6412-4294389B6D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538424" y="4286705"/>
            <a:ext cx="3611997" cy="5625435"/>
          </a:xfrm>
          <a:prstGeom prst="rect">
            <a:avLst/>
          </a:prstGeom>
        </p:spPr>
      </p:pic>
      <p:pic>
        <p:nvPicPr>
          <p:cNvPr id="52" name="Picture 12">
            <a:extLst>
              <a:ext uri="{FF2B5EF4-FFF2-40B4-BE49-F238E27FC236}">
                <a16:creationId xmlns:a16="http://schemas.microsoft.com/office/drawing/2014/main" id="{DA6028BD-894C-6C77-1837-8401FA0C78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216711" y="3553761"/>
            <a:ext cx="877739" cy="2366934"/>
          </a:xfrm>
          <a:prstGeom prst="rect">
            <a:avLst/>
          </a:prstGeom>
        </p:spPr>
      </p:pic>
      <p:pic>
        <p:nvPicPr>
          <p:cNvPr id="53" name="Picture 16">
            <a:extLst>
              <a:ext uri="{FF2B5EF4-FFF2-40B4-BE49-F238E27FC236}">
                <a16:creationId xmlns:a16="http://schemas.microsoft.com/office/drawing/2014/main" id="{317E086C-52E1-A825-FEB4-6821D86543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939923" y="3842982"/>
            <a:ext cx="911528" cy="2075583"/>
          </a:xfrm>
          <a:prstGeom prst="rect">
            <a:avLst/>
          </a:prstGeom>
        </p:spPr>
      </p:pic>
      <p:pic>
        <p:nvPicPr>
          <p:cNvPr id="54" name="Picture 5">
            <a:extLst>
              <a:ext uri="{FF2B5EF4-FFF2-40B4-BE49-F238E27FC236}">
                <a16:creationId xmlns:a16="http://schemas.microsoft.com/office/drawing/2014/main" id="{1904011A-7D06-6519-4797-97222C4CA2D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932351" y="6324716"/>
            <a:ext cx="2245130" cy="3587424"/>
          </a:xfrm>
          <a:prstGeom prst="rect">
            <a:avLst/>
          </a:prstGeom>
        </p:spPr>
      </p:pic>
      <p:pic>
        <p:nvPicPr>
          <p:cNvPr id="56" name="Picture 6">
            <a:extLst>
              <a:ext uri="{FF2B5EF4-FFF2-40B4-BE49-F238E27FC236}">
                <a16:creationId xmlns:a16="http://schemas.microsoft.com/office/drawing/2014/main" id="{BB899D72-AE39-043F-43CD-8ED53744A2C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820386" y="6016212"/>
            <a:ext cx="3707985" cy="4174092"/>
          </a:xfrm>
          <a:prstGeom prst="rect">
            <a:avLst/>
          </a:prstGeom>
        </p:spPr>
      </p:pic>
      <p:sp>
        <p:nvSpPr>
          <p:cNvPr id="58" name="Title 1">
            <a:extLst>
              <a:ext uri="{FF2B5EF4-FFF2-40B4-BE49-F238E27FC236}">
                <a16:creationId xmlns:a16="http://schemas.microsoft.com/office/drawing/2014/main" id="{C06FE0F7-9821-FAE8-347D-753E1257D69F}"/>
              </a:ext>
            </a:extLst>
          </p:cNvPr>
          <p:cNvSpPr txBox="1">
            <a:spLocks/>
          </p:cNvSpPr>
          <p:nvPr/>
        </p:nvSpPr>
        <p:spPr>
          <a:xfrm>
            <a:off x="5444389" y="947330"/>
            <a:ext cx="2011757"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9900" b="1" dirty="0">
                <a:solidFill>
                  <a:prstClr val="black"/>
                </a:solidFill>
                <a:latin typeface="Arial" panose="020B0604020202020204" pitchFamily="34" charset="0"/>
                <a:cs typeface="Arial" panose="020B0604020202020204" pitchFamily="34" charset="0"/>
              </a:rPr>
              <a:t>Ô</a:t>
            </a:r>
          </a:p>
        </p:txBody>
      </p:sp>
      <p:sp>
        <p:nvSpPr>
          <p:cNvPr id="59" name="Title 1">
            <a:extLst>
              <a:ext uri="{FF2B5EF4-FFF2-40B4-BE49-F238E27FC236}">
                <a16:creationId xmlns:a16="http://schemas.microsoft.com/office/drawing/2014/main" id="{6990B74C-05D6-F1FA-A9EE-557EE9AA89EB}"/>
              </a:ext>
            </a:extLst>
          </p:cNvPr>
          <p:cNvSpPr txBox="1">
            <a:spLocks/>
          </p:cNvSpPr>
          <p:nvPr/>
        </p:nvSpPr>
        <p:spPr>
          <a:xfrm>
            <a:off x="8121399" y="947330"/>
            <a:ext cx="4390593"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9900" b="1" dirty="0">
                <a:solidFill>
                  <a:prstClr val="black"/>
                </a:solidFill>
                <a:latin typeface="Arial" panose="020B0604020202020204" pitchFamily="34" charset="0"/>
                <a:cs typeface="Arial" panose="020B0604020202020204" pitchFamily="34" charset="0"/>
              </a:rPr>
              <a:t>CỬA</a:t>
            </a:r>
          </a:p>
        </p:txBody>
      </p:sp>
      <p:sp>
        <p:nvSpPr>
          <p:cNvPr id="60" name="Title 1">
            <a:extLst>
              <a:ext uri="{FF2B5EF4-FFF2-40B4-BE49-F238E27FC236}">
                <a16:creationId xmlns:a16="http://schemas.microsoft.com/office/drawing/2014/main" id="{891492C5-7E67-F937-9BDE-3ABE29F9D80C}"/>
              </a:ext>
            </a:extLst>
          </p:cNvPr>
          <p:cNvSpPr txBox="1">
            <a:spLocks/>
          </p:cNvSpPr>
          <p:nvPr/>
        </p:nvSpPr>
        <p:spPr>
          <a:xfrm>
            <a:off x="5444389" y="3240238"/>
            <a:ext cx="2011757"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9900" b="1" dirty="0">
                <a:solidFill>
                  <a:prstClr val="black"/>
                </a:solidFill>
                <a:latin typeface="Arial" panose="020B0604020202020204" pitchFamily="34" charset="0"/>
                <a:cs typeface="Arial" panose="020B0604020202020204" pitchFamily="34" charset="0"/>
              </a:rPr>
              <a:t>BÍ</a:t>
            </a:r>
          </a:p>
        </p:txBody>
      </p:sp>
      <p:sp>
        <p:nvSpPr>
          <p:cNvPr id="61" name="Title 1">
            <a:extLst>
              <a:ext uri="{FF2B5EF4-FFF2-40B4-BE49-F238E27FC236}">
                <a16:creationId xmlns:a16="http://schemas.microsoft.com/office/drawing/2014/main" id="{73745EEC-4140-F897-20C0-95FCBE08E1F2}"/>
              </a:ext>
            </a:extLst>
          </p:cNvPr>
          <p:cNvSpPr txBox="1">
            <a:spLocks/>
          </p:cNvSpPr>
          <p:nvPr/>
        </p:nvSpPr>
        <p:spPr>
          <a:xfrm>
            <a:off x="8121399" y="3240238"/>
            <a:ext cx="4390593"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9900" b="1" dirty="0">
                <a:solidFill>
                  <a:prstClr val="black"/>
                </a:solidFill>
                <a:latin typeface="Arial" panose="020B0604020202020204" pitchFamily="34" charset="0"/>
                <a:cs typeface="Arial" panose="020B0604020202020204" pitchFamily="34" charset="0"/>
              </a:rPr>
              <a:t>MẬT</a:t>
            </a:r>
          </a:p>
        </p:txBody>
      </p:sp>
      <p:pic>
        <p:nvPicPr>
          <p:cNvPr id="90" name="Picture 7">
            <a:extLst>
              <a:ext uri="{FF2B5EF4-FFF2-40B4-BE49-F238E27FC236}">
                <a16:creationId xmlns:a16="http://schemas.microsoft.com/office/drawing/2014/main" id="{8DAB8E47-41E9-F786-8972-F8B83EC5A4F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132204" y="0"/>
            <a:ext cx="1523762" cy="3086100"/>
          </a:xfrm>
          <a:prstGeom prst="rect">
            <a:avLst/>
          </a:prstGeom>
        </p:spPr>
      </p:pic>
      <p:pic>
        <p:nvPicPr>
          <p:cNvPr id="91" name="Picture 13">
            <a:extLst>
              <a:ext uri="{FF2B5EF4-FFF2-40B4-BE49-F238E27FC236}">
                <a16:creationId xmlns:a16="http://schemas.microsoft.com/office/drawing/2014/main" id="{BA892D2E-1107-145C-DAE8-075DA5B3664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804070" y="2230583"/>
            <a:ext cx="1654295" cy="2912918"/>
          </a:xfrm>
          <a:prstGeom prst="rect">
            <a:avLst/>
          </a:prstGeom>
        </p:spPr>
      </p:pic>
      <p:pic>
        <p:nvPicPr>
          <p:cNvPr id="92" name="Picture 14">
            <a:extLst>
              <a:ext uri="{FF2B5EF4-FFF2-40B4-BE49-F238E27FC236}">
                <a16:creationId xmlns:a16="http://schemas.microsoft.com/office/drawing/2014/main" id="{383207CA-FE7D-01BF-6E0A-71246034E63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934105" y="933161"/>
            <a:ext cx="1298688" cy="2213673"/>
          </a:xfrm>
          <a:prstGeom prst="rect">
            <a:avLst/>
          </a:prstGeom>
        </p:spPr>
      </p:pic>
      <p:pic>
        <p:nvPicPr>
          <p:cNvPr id="93" name="Picture 17">
            <a:extLst>
              <a:ext uri="{FF2B5EF4-FFF2-40B4-BE49-F238E27FC236}">
                <a16:creationId xmlns:a16="http://schemas.microsoft.com/office/drawing/2014/main" id="{904495D8-0E5C-8B09-0C98-84ED69D8FFF2}"/>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487722" y="1818488"/>
            <a:ext cx="1521345" cy="3228318"/>
          </a:xfrm>
          <a:prstGeom prst="rect">
            <a:avLst/>
          </a:prstGeom>
        </p:spPr>
      </p:pic>
      <p:pic>
        <p:nvPicPr>
          <p:cNvPr id="57" name="Picture 10">
            <a:extLst>
              <a:ext uri="{FF2B5EF4-FFF2-40B4-BE49-F238E27FC236}">
                <a16:creationId xmlns:a16="http://schemas.microsoft.com/office/drawing/2014/main" id="{59482EC7-20F2-226A-F81A-3B77FA662896}"/>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t="52178" r="11108" b="9444"/>
          <a:stretch/>
        </p:blipFill>
        <p:spPr>
          <a:xfrm>
            <a:off x="8572088" y="6422972"/>
            <a:ext cx="2904237" cy="3187791"/>
          </a:xfrm>
          <a:prstGeom prst="rect">
            <a:avLst/>
          </a:prstGeom>
        </p:spPr>
      </p:pic>
      <p:pic>
        <p:nvPicPr>
          <p:cNvPr id="101" name="Picture 19">
            <a:extLst>
              <a:ext uri="{FF2B5EF4-FFF2-40B4-BE49-F238E27FC236}">
                <a16:creationId xmlns:a16="http://schemas.microsoft.com/office/drawing/2014/main" id="{C3F34072-909C-F99A-A007-3E7D203E4E39}"/>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688536" y="5731961"/>
            <a:ext cx="2421045" cy="4054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grpId="0"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4000" fill="hold" grpId="0"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4000" fill="hold" grpId="0" nodeType="withEffect">
                                  <p:stCondLst>
                                    <p:cond delay="0"/>
                                  </p:stCondLst>
                                  <p:childTnLst>
                                    <p:animRot by="120000">
                                      <p:cBhvr>
                                        <p:cTn id="18" dur="100" fill="hold">
                                          <p:stCondLst>
                                            <p:cond delay="0"/>
                                          </p:stCondLst>
                                        </p:cTn>
                                        <p:tgtEl>
                                          <p:spTgt spid="61"/>
                                        </p:tgtEl>
                                        <p:attrNameLst>
                                          <p:attrName>r</p:attrName>
                                        </p:attrNameLst>
                                      </p:cBhvr>
                                    </p:animRot>
                                    <p:animRot by="-240000">
                                      <p:cBhvr>
                                        <p:cTn id="19" dur="200" fill="hold">
                                          <p:stCondLst>
                                            <p:cond delay="200"/>
                                          </p:stCondLst>
                                        </p:cTn>
                                        <p:tgtEl>
                                          <p:spTgt spid="61"/>
                                        </p:tgtEl>
                                        <p:attrNameLst>
                                          <p:attrName>r</p:attrName>
                                        </p:attrNameLst>
                                      </p:cBhvr>
                                    </p:animRot>
                                    <p:animRot by="240000">
                                      <p:cBhvr>
                                        <p:cTn id="20" dur="200" fill="hold">
                                          <p:stCondLst>
                                            <p:cond delay="400"/>
                                          </p:stCondLst>
                                        </p:cTn>
                                        <p:tgtEl>
                                          <p:spTgt spid="61"/>
                                        </p:tgtEl>
                                        <p:attrNameLst>
                                          <p:attrName>r</p:attrName>
                                        </p:attrNameLst>
                                      </p:cBhvr>
                                    </p:animRot>
                                    <p:animRot by="-240000">
                                      <p:cBhvr>
                                        <p:cTn id="21" dur="200" fill="hold">
                                          <p:stCondLst>
                                            <p:cond delay="600"/>
                                          </p:stCondLst>
                                        </p:cTn>
                                        <p:tgtEl>
                                          <p:spTgt spid="61"/>
                                        </p:tgtEl>
                                        <p:attrNameLst>
                                          <p:attrName>r</p:attrName>
                                        </p:attrNameLst>
                                      </p:cBhvr>
                                    </p:animRot>
                                    <p:animRot by="120000">
                                      <p:cBhvr>
                                        <p:cTn id="22" dur="200" fill="hold">
                                          <p:stCondLst>
                                            <p:cond delay="800"/>
                                          </p:stCondLst>
                                        </p:cTn>
                                        <p:tgtEl>
                                          <p:spTgt spid="61"/>
                                        </p:tgtEl>
                                        <p:attrNameLst>
                                          <p:attrName>r</p:attrName>
                                        </p:attrNameLst>
                                      </p:cBhvr>
                                    </p:animRot>
                                  </p:childTnLst>
                                </p:cTn>
                              </p:par>
                              <p:par>
                                <p:cTn id="23" presetID="32" presetClass="emph" presetSubtype="0" repeatCount="4000" fill="hold" grpId="0" nodeType="withEffect">
                                  <p:stCondLst>
                                    <p:cond delay="0"/>
                                  </p:stCondLst>
                                  <p:childTnLst>
                                    <p:animRot by="120000">
                                      <p:cBhvr>
                                        <p:cTn id="24" dur="100" fill="hold">
                                          <p:stCondLst>
                                            <p:cond delay="0"/>
                                          </p:stCondLst>
                                        </p:cTn>
                                        <p:tgtEl>
                                          <p:spTgt spid="59"/>
                                        </p:tgtEl>
                                        <p:attrNameLst>
                                          <p:attrName>r</p:attrName>
                                        </p:attrNameLst>
                                      </p:cBhvr>
                                    </p:animRot>
                                    <p:animRot by="-240000">
                                      <p:cBhvr>
                                        <p:cTn id="25" dur="200" fill="hold">
                                          <p:stCondLst>
                                            <p:cond delay="200"/>
                                          </p:stCondLst>
                                        </p:cTn>
                                        <p:tgtEl>
                                          <p:spTgt spid="59"/>
                                        </p:tgtEl>
                                        <p:attrNameLst>
                                          <p:attrName>r</p:attrName>
                                        </p:attrNameLst>
                                      </p:cBhvr>
                                    </p:animRot>
                                    <p:animRot by="240000">
                                      <p:cBhvr>
                                        <p:cTn id="26" dur="200" fill="hold">
                                          <p:stCondLst>
                                            <p:cond delay="400"/>
                                          </p:stCondLst>
                                        </p:cTn>
                                        <p:tgtEl>
                                          <p:spTgt spid="59"/>
                                        </p:tgtEl>
                                        <p:attrNameLst>
                                          <p:attrName>r</p:attrName>
                                        </p:attrNameLst>
                                      </p:cBhvr>
                                    </p:animRot>
                                    <p:animRot by="-240000">
                                      <p:cBhvr>
                                        <p:cTn id="27" dur="200" fill="hold">
                                          <p:stCondLst>
                                            <p:cond delay="600"/>
                                          </p:stCondLst>
                                        </p:cTn>
                                        <p:tgtEl>
                                          <p:spTgt spid="59"/>
                                        </p:tgtEl>
                                        <p:attrNameLst>
                                          <p:attrName>r</p:attrName>
                                        </p:attrNameLst>
                                      </p:cBhvr>
                                    </p:animRot>
                                    <p:animRot by="120000">
                                      <p:cBhvr>
                                        <p:cTn id="28" dur="200" fill="hold">
                                          <p:stCondLst>
                                            <p:cond delay="800"/>
                                          </p:stCondLst>
                                        </p:cTn>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pic>
        <p:nvPicPr>
          <p:cNvPr id="19" name="Picture 18">
            <a:extLst>
              <a:ext uri="{FF2B5EF4-FFF2-40B4-BE49-F238E27FC236}">
                <a16:creationId xmlns:a16="http://schemas.microsoft.com/office/drawing/2014/main" id="{F85351B9-9DBD-E218-A5A3-543328FE4141}"/>
              </a:ext>
            </a:extLst>
          </p:cNvPr>
          <p:cNvPicPr>
            <a:picLocks noChangeAspect="1"/>
          </p:cNvPicPr>
          <p:nvPr/>
        </p:nvPicPr>
        <p:blipFill>
          <a:blip r:embed="rId2"/>
          <a:stretch>
            <a:fillRect/>
          </a:stretch>
        </p:blipFill>
        <p:spPr>
          <a:xfrm>
            <a:off x="3657600" y="1295874"/>
            <a:ext cx="10972800" cy="6678222"/>
          </a:xfrm>
          <a:prstGeom prst="rect">
            <a:avLst/>
          </a:prstGeom>
        </p:spPr>
      </p:pic>
      <p:pic>
        <p:nvPicPr>
          <p:cNvPr id="3" name="Picture 2">
            <a:extLst>
              <a:ext uri="{FF2B5EF4-FFF2-40B4-BE49-F238E27FC236}">
                <a16:creationId xmlns:a16="http://schemas.microsoft.com/office/drawing/2014/main" id="{866113FF-2843-CD87-6B2D-B4DF3ED07967}"/>
              </a:ext>
            </a:extLst>
          </p:cNvPr>
          <p:cNvPicPr>
            <a:picLocks noChangeAspect="1"/>
          </p:cNvPicPr>
          <p:nvPr/>
        </p:nvPicPr>
        <p:blipFill rotWithShape="1">
          <a:blip r:embed="rId3">
            <a:extLst>
              <a:ext uri="{28A0092B-C50C-407E-A947-70E740481C1C}">
                <a14:useLocalDpi xmlns:a14="http://schemas.microsoft.com/office/drawing/2010/main" val="0"/>
              </a:ext>
            </a:extLst>
          </a:blip>
          <a:srcRect l="4077" t="19630" r="2449" b="29259"/>
          <a:stretch/>
        </p:blipFill>
        <p:spPr>
          <a:xfrm>
            <a:off x="4559227" y="1615066"/>
            <a:ext cx="9169544" cy="5738233"/>
          </a:xfrm>
          <a:prstGeom prst="rect">
            <a:avLst/>
          </a:prstGeom>
        </p:spPr>
      </p:pic>
      <p:pic>
        <p:nvPicPr>
          <p:cNvPr id="20" name="Picture 19">
            <a:hlinkClick r:id="rId4" action="ppaction://hlinksldjump"/>
            <a:extLst>
              <a:ext uri="{FF2B5EF4-FFF2-40B4-BE49-F238E27FC236}">
                <a16:creationId xmlns:a16="http://schemas.microsoft.com/office/drawing/2014/main" id="{BB99C76D-78B8-D673-7276-556DCF8B2C06}"/>
              </a:ext>
            </a:extLst>
          </p:cNvPr>
          <p:cNvPicPr>
            <a:picLocks noChangeAspect="1"/>
          </p:cNvPicPr>
          <p:nvPr/>
        </p:nvPicPr>
        <p:blipFill>
          <a:blip r:embed="rId5"/>
          <a:stretch>
            <a:fillRect/>
          </a:stretch>
        </p:blipFill>
        <p:spPr>
          <a:xfrm>
            <a:off x="4559229" y="1615067"/>
            <a:ext cx="4389120" cy="2952672"/>
          </a:xfrm>
          <a:prstGeom prst="rect">
            <a:avLst/>
          </a:prstGeom>
        </p:spPr>
      </p:pic>
      <p:pic>
        <p:nvPicPr>
          <p:cNvPr id="21" name="Picture 20">
            <a:hlinkClick r:id="rId6" action="ppaction://hlinksldjump"/>
            <a:extLst>
              <a:ext uri="{FF2B5EF4-FFF2-40B4-BE49-F238E27FC236}">
                <a16:creationId xmlns:a16="http://schemas.microsoft.com/office/drawing/2014/main" id="{1465AC6E-7E5F-06B3-93F9-A3E6CD1B26C9}"/>
              </a:ext>
            </a:extLst>
          </p:cNvPr>
          <p:cNvPicPr>
            <a:picLocks noChangeAspect="1"/>
          </p:cNvPicPr>
          <p:nvPr/>
        </p:nvPicPr>
        <p:blipFill>
          <a:blip r:embed="rId7"/>
          <a:stretch>
            <a:fillRect/>
          </a:stretch>
        </p:blipFill>
        <p:spPr>
          <a:xfrm>
            <a:off x="9339653" y="1586184"/>
            <a:ext cx="4389120" cy="2952672"/>
          </a:xfrm>
          <a:prstGeom prst="rect">
            <a:avLst/>
          </a:prstGeom>
        </p:spPr>
      </p:pic>
      <p:pic>
        <p:nvPicPr>
          <p:cNvPr id="22" name="Picture 21">
            <a:hlinkClick r:id="rId8" action="ppaction://hlinksldjump"/>
            <a:extLst>
              <a:ext uri="{FF2B5EF4-FFF2-40B4-BE49-F238E27FC236}">
                <a16:creationId xmlns:a16="http://schemas.microsoft.com/office/drawing/2014/main" id="{B0496900-AE1F-DDE6-3A53-50AD67963052}"/>
              </a:ext>
            </a:extLst>
          </p:cNvPr>
          <p:cNvPicPr>
            <a:picLocks noChangeAspect="1"/>
          </p:cNvPicPr>
          <p:nvPr/>
        </p:nvPicPr>
        <p:blipFill>
          <a:blip r:embed="rId9"/>
          <a:stretch>
            <a:fillRect/>
          </a:stretch>
        </p:blipFill>
        <p:spPr>
          <a:xfrm>
            <a:off x="9339653" y="4645211"/>
            <a:ext cx="4389120" cy="3022512"/>
          </a:xfrm>
          <a:prstGeom prst="rect">
            <a:avLst/>
          </a:prstGeom>
        </p:spPr>
      </p:pic>
      <p:pic>
        <p:nvPicPr>
          <p:cNvPr id="23" name="Picture 22">
            <a:hlinkClick r:id="rId10" action="ppaction://hlinksldjump"/>
            <a:extLst>
              <a:ext uri="{FF2B5EF4-FFF2-40B4-BE49-F238E27FC236}">
                <a16:creationId xmlns:a16="http://schemas.microsoft.com/office/drawing/2014/main" id="{2394773A-D5A5-625E-5E6D-D86EF0DE7139}"/>
              </a:ext>
            </a:extLst>
          </p:cNvPr>
          <p:cNvPicPr>
            <a:picLocks noChangeAspect="1"/>
          </p:cNvPicPr>
          <p:nvPr/>
        </p:nvPicPr>
        <p:blipFill>
          <a:blip r:embed="rId11"/>
          <a:stretch>
            <a:fillRect/>
          </a:stretch>
        </p:blipFill>
        <p:spPr>
          <a:xfrm>
            <a:off x="4559229" y="4634985"/>
            <a:ext cx="4389120" cy="3029424"/>
          </a:xfrm>
          <a:prstGeom prst="rect">
            <a:avLst/>
          </a:prstGeom>
        </p:spPr>
      </p:pic>
      <p:pic>
        <p:nvPicPr>
          <p:cNvPr id="25" name="Picture 5">
            <a:extLst>
              <a:ext uri="{FF2B5EF4-FFF2-40B4-BE49-F238E27FC236}">
                <a16:creationId xmlns:a16="http://schemas.microsoft.com/office/drawing/2014/main" id="{7A2612C6-5024-B4FF-D422-2B8CD28E076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756888" y="5331621"/>
            <a:ext cx="3081842" cy="4924380"/>
          </a:xfrm>
          <a:prstGeom prst="rect">
            <a:avLst/>
          </a:prstGeom>
        </p:spPr>
      </p:pic>
      <p:pic>
        <p:nvPicPr>
          <p:cNvPr id="26" name="Picture 13">
            <a:extLst>
              <a:ext uri="{FF2B5EF4-FFF2-40B4-BE49-F238E27FC236}">
                <a16:creationId xmlns:a16="http://schemas.microsoft.com/office/drawing/2014/main" id="{74D378CF-A602-DF8B-3EB1-6D74BA8189A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41585" y="1422230"/>
            <a:ext cx="1654295" cy="2912918"/>
          </a:xfrm>
          <a:prstGeom prst="rect">
            <a:avLst/>
          </a:prstGeom>
        </p:spPr>
      </p:pic>
      <p:pic>
        <p:nvPicPr>
          <p:cNvPr id="27" name="Picture 14">
            <a:extLst>
              <a:ext uri="{FF2B5EF4-FFF2-40B4-BE49-F238E27FC236}">
                <a16:creationId xmlns:a16="http://schemas.microsoft.com/office/drawing/2014/main" id="{C35E816D-6777-E7D2-ABDA-BF26527F0BF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630400" y="508230"/>
            <a:ext cx="1298688" cy="2213673"/>
          </a:xfrm>
          <a:prstGeom prst="rect">
            <a:avLst/>
          </a:prstGeom>
        </p:spPr>
      </p:pic>
      <p:pic>
        <p:nvPicPr>
          <p:cNvPr id="28" name="Picture 17">
            <a:extLst>
              <a:ext uri="{FF2B5EF4-FFF2-40B4-BE49-F238E27FC236}">
                <a16:creationId xmlns:a16="http://schemas.microsoft.com/office/drawing/2014/main" id="{7D4D5F9A-1655-DFB2-26E6-9A1D88D3B83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78663" y="2610846"/>
            <a:ext cx="1521345" cy="3228318"/>
          </a:xfrm>
          <a:prstGeom prst="rect">
            <a:avLst/>
          </a:prstGeom>
        </p:spPr>
      </p:pic>
      <p:pic>
        <p:nvPicPr>
          <p:cNvPr id="29" name="Picture 7">
            <a:extLst>
              <a:ext uri="{FF2B5EF4-FFF2-40B4-BE49-F238E27FC236}">
                <a16:creationId xmlns:a16="http://schemas.microsoft.com/office/drawing/2014/main" id="{B55A687A-4CE6-8417-91E7-550FB254694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229875" y="-23580"/>
            <a:ext cx="1523762" cy="3086100"/>
          </a:xfrm>
          <a:prstGeom prst="rect">
            <a:avLst/>
          </a:prstGeom>
        </p:spPr>
      </p:pic>
      <p:pic>
        <p:nvPicPr>
          <p:cNvPr id="32" name="Picture 19">
            <a:extLst>
              <a:ext uri="{FF2B5EF4-FFF2-40B4-BE49-F238E27FC236}">
                <a16:creationId xmlns:a16="http://schemas.microsoft.com/office/drawing/2014/main" id="{7BF6A61B-578B-5CCB-004E-BA23C7A6AF57}"/>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924462" y="5839165"/>
            <a:ext cx="2421045" cy="4054787"/>
          </a:xfrm>
          <a:prstGeom prst="rect">
            <a:avLst/>
          </a:prstGeom>
        </p:spPr>
      </p:pic>
      <p:pic>
        <p:nvPicPr>
          <p:cNvPr id="11" name="Picture 10">
            <a:hlinkClick r:id="rId24" action="ppaction://hlinksldjump"/>
            <a:extLst>
              <a:ext uri="{FF2B5EF4-FFF2-40B4-BE49-F238E27FC236}">
                <a16:creationId xmlns:a16="http://schemas.microsoft.com/office/drawing/2014/main" id="{1AD5944E-89F6-D560-3A5A-27D960098AB8}"/>
              </a:ext>
            </a:extLst>
          </p:cNvPr>
          <p:cNvPicPr>
            <a:picLocks noChangeAspect="1"/>
          </p:cNvPicPr>
          <p:nvPr/>
        </p:nvPicPr>
        <p:blipFill>
          <a:blip r:embed="rId25"/>
          <a:stretch>
            <a:fillRect/>
          </a:stretch>
        </p:blipFill>
        <p:spPr>
          <a:xfrm>
            <a:off x="8268854" y="8231167"/>
            <a:ext cx="2141598" cy="1763669"/>
          </a:xfrm>
          <a:prstGeom prst="rect">
            <a:avLst/>
          </a:prstGeom>
        </p:spPr>
      </p:pic>
      <p:sp>
        <p:nvSpPr>
          <p:cNvPr id="4" name="Rectangle 3">
            <a:extLst>
              <a:ext uri="{FF2B5EF4-FFF2-40B4-BE49-F238E27FC236}">
                <a16:creationId xmlns:a16="http://schemas.microsoft.com/office/drawing/2014/main" id="{C96725E9-2F36-3984-F817-3A3FDD95A1FD}"/>
              </a:ext>
            </a:extLst>
          </p:cNvPr>
          <p:cNvSpPr/>
          <p:nvPr/>
        </p:nvSpPr>
        <p:spPr>
          <a:xfrm>
            <a:off x="8948348" y="1586184"/>
            <a:ext cx="391305" cy="5767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835640-54DD-0FD3-A62B-09790E69716E}"/>
              </a:ext>
            </a:extLst>
          </p:cNvPr>
          <p:cNvSpPr/>
          <p:nvPr/>
        </p:nvSpPr>
        <p:spPr>
          <a:xfrm>
            <a:off x="4559225" y="4335148"/>
            <a:ext cx="9169545" cy="310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029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6" presetClass="exit" presetSubtype="37" fill="hold" nodeType="clickEffect">
                                  <p:stCondLst>
                                    <p:cond delay="0"/>
                                  </p:stCondLst>
                                  <p:childTnLst>
                                    <p:animEffect transition="out" filter="barn(outVertical)">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6" presetClass="exit" presetSubtype="37" fill="hold" nodeType="clickEffect">
                                  <p:stCondLst>
                                    <p:cond delay="0"/>
                                  </p:stCondLst>
                                  <p:childTnLst>
                                    <p:animEffect transition="out" filter="barn(outVertical)">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6" presetClass="exit" presetSubtype="37" fill="hold" nodeType="clickEffect">
                                  <p:stCondLst>
                                    <p:cond delay="0"/>
                                  </p:stCondLst>
                                  <p:childTnLst>
                                    <p:animEffect transition="out" filter="barn(outVertical)">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5" name="Freeform 5"/>
          <p:cNvSpPr/>
          <p:nvPr/>
        </p:nvSpPr>
        <p:spPr>
          <a:xfrm rot="983656">
            <a:off x="-1239121" y="3387034"/>
            <a:ext cx="3221964" cy="2724455"/>
          </a:xfrm>
          <a:custGeom>
            <a:avLst/>
            <a:gdLst/>
            <a:ahLst/>
            <a:cxnLst/>
            <a:rect l="l" t="t" r="r" b="b"/>
            <a:pathLst>
              <a:path w="3221964" h="2724455">
                <a:moveTo>
                  <a:pt x="0" y="0"/>
                </a:moveTo>
                <a:lnTo>
                  <a:pt x="3221964" y="0"/>
                </a:lnTo>
                <a:lnTo>
                  <a:pt x="3221964" y="2724455"/>
                </a:lnTo>
                <a:lnTo>
                  <a:pt x="0" y="27244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191124">
            <a:off x="15933940" y="7585512"/>
            <a:ext cx="3221964" cy="2724455"/>
          </a:xfrm>
          <a:custGeom>
            <a:avLst/>
            <a:gdLst/>
            <a:ahLst/>
            <a:cxnLst/>
            <a:rect l="l" t="t" r="r" b="b"/>
            <a:pathLst>
              <a:path w="3221964" h="2724455">
                <a:moveTo>
                  <a:pt x="0" y="0"/>
                </a:moveTo>
                <a:lnTo>
                  <a:pt x="3221964" y="0"/>
                </a:lnTo>
                <a:lnTo>
                  <a:pt x="3221964" y="2724455"/>
                </a:lnTo>
                <a:lnTo>
                  <a:pt x="0" y="27244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712340">
            <a:off x="16194904" y="3974356"/>
            <a:ext cx="2700035" cy="2283118"/>
          </a:xfrm>
          <a:custGeom>
            <a:avLst/>
            <a:gdLst/>
            <a:ahLst/>
            <a:cxnLst/>
            <a:rect l="l" t="t" r="r" b="b"/>
            <a:pathLst>
              <a:path w="2700035" h="2283118">
                <a:moveTo>
                  <a:pt x="0" y="0"/>
                </a:moveTo>
                <a:lnTo>
                  <a:pt x="2700036" y="0"/>
                </a:lnTo>
                <a:lnTo>
                  <a:pt x="2700036" y="2283119"/>
                </a:lnTo>
                <a:lnTo>
                  <a:pt x="0" y="22831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712340">
            <a:off x="10704089" y="8239652"/>
            <a:ext cx="2700035" cy="2283118"/>
          </a:xfrm>
          <a:custGeom>
            <a:avLst/>
            <a:gdLst/>
            <a:ahLst/>
            <a:cxnLst/>
            <a:rect l="l" t="t" r="r" b="b"/>
            <a:pathLst>
              <a:path w="2700035" h="2283118">
                <a:moveTo>
                  <a:pt x="0" y="0"/>
                </a:moveTo>
                <a:lnTo>
                  <a:pt x="2700035" y="0"/>
                </a:lnTo>
                <a:lnTo>
                  <a:pt x="2700035" y="2283118"/>
                </a:lnTo>
                <a:lnTo>
                  <a:pt x="0" y="22831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1425607">
            <a:off x="-321318" y="8045798"/>
            <a:ext cx="2700035" cy="2283118"/>
          </a:xfrm>
          <a:custGeom>
            <a:avLst/>
            <a:gdLst/>
            <a:ahLst/>
            <a:cxnLst/>
            <a:rect l="l" t="t" r="r" b="b"/>
            <a:pathLst>
              <a:path w="2700035" h="2283118">
                <a:moveTo>
                  <a:pt x="0" y="0"/>
                </a:moveTo>
                <a:lnTo>
                  <a:pt x="2700036" y="0"/>
                </a:lnTo>
                <a:lnTo>
                  <a:pt x="2700036" y="2283118"/>
                </a:lnTo>
                <a:lnTo>
                  <a:pt x="0" y="22831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795382">
            <a:off x="389489" y="-503711"/>
            <a:ext cx="2700035" cy="2283118"/>
          </a:xfrm>
          <a:custGeom>
            <a:avLst/>
            <a:gdLst/>
            <a:ahLst/>
            <a:cxnLst/>
            <a:rect l="l" t="t" r="r" b="b"/>
            <a:pathLst>
              <a:path w="2700035" h="2283118">
                <a:moveTo>
                  <a:pt x="0" y="0"/>
                </a:moveTo>
                <a:lnTo>
                  <a:pt x="2700035" y="0"/>
                </a:lnTo>
                <a:lnTo>
                  <a:pt x="2700035" y="2283118"/>
                </a:lnTo>
                <a:lnTo>
                  <a:pt x="0" y="22831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983656">
            <a:off x="5000191" y="8738062"/>
            <a:ext cx="3221964" cy="2724455"/>
          </a:xfrm>
          <a:custGeom>
            <a:avLst/>
            <a:gdLst/>
            <a:ahLst/>
            <a:cxnLst/>
            <a:rect l="l" t="t" r="r" b="b"/>
            <a:pathLst>
              <a:path w="3221964" h="2724455">
                <a:moveTo>
                  <a:pt x="0" y="0"/>
                </a:moveTo>
                <a:lnTo>
                  <a:pt x="3221965" y="0"/>
                </a:lnTo>
                <a:lnTo>
                  <a:pt x="3221965" y="2724455"/>
                </a:lnTo>
                <a:lnTo>
                  <a:pt x="0" y="27244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rot="983656">
            <a:off x="15009757" y="-291280"/>
            <a:ext cx="3221964" cy="2724455"/>
          </a:xfrm>
          <a:custGeom>
            <a:avLst/>
            <a:gdLst/>
            <a:ahLst/>
            <a:cxnLst/>
            <a:rect l="l" t="t" r="r" b="b"/>
            <a:pathLst>
              <a:path w="3221964" h="2724455">
                <a:moveTo>
                  <a:pt x="0" y="0"/>
                </a:moveTo>
                <a:lnTo>
                  <a:pt x="3221964" y="0"/>
                </a:lnTo>
                <a:lnTo>
                  <a:pt x="3221964" y="2724456"/>
                </a:lnTo>
                <a:lnTo>
                  <a:pt x="0" y="27244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712340">
            <a:off x="10371481" y="-771653"/>
            <a:ext cx="2700035" cy="2283118"/>
          </a:xfrm>
          <a:custGeom>
            <a:avLst/>
            <a:gdLst/>
            <a:ahLst/>
            <a:cxnLst/>
            <a:rect l="l" t="t" r="r" b="b"/>
            <a:pathLst>
              <a:path w="2700035" h="2283118">
                <a:moveTo>
                  <a:pt x="0" y="0"/>
                </a:moveTo>
                <a:lnTo>
                  <a:pt x="2700036" y="0"/>
                </a:lnTo>
                <a:lnTo>
                  <a:pt x="2700036" y="2283118"/>
                </a:lnTo>
                <a:lnTo>
                  <a:pt x="0" y="228311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rot="983656">
            <a:off x="5211277" y="-1362228"/>
            <a:ext cx="3221964" cy="2724455"/>
          </a:xfrm>
          <a:custGeom>
            <a:avLst/>
            <a:gdLst/>
            <a:ahLst/>
            <a:cxnLst/>
            <a:rect l="l" t="t" r="r" b="b"/>
            <a:pathLst>
              <a:path w="3221964" h="2724455">
                <a:moveTo>
                  <a:pt x="0" y="0"/>
                </a:moveTo>
                <a:lnTo>
                  <a:pt x="3221964" y="0"/>
                </a:lnTo>
                <a:lnTo>
                  <a:pt x="3221964" y="2724456"/>
                </a:lnTo>
                <a:lnTo>
                  <a:pt x="0" y="27244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7C951108-5BF9-4190-B438-7ECD72435105}"/>
              </a:ext>
            </a:extLst>
          </p:cNvPr>
          <p:cNvSpPr txBox="1"/>
          <p:nvPr/>
        </p:nvSpPr>
        <p:spPr>
          <a:xfrm>
            <a:off x="2021747" y="3101396"/>
            <a:ext cx="14174155" cy="3494546"/>
          </a:xfrm>
          <a:prstGeom prst="rect">
            <a:avLst/>
          </a:prstGeom>
        </p:spPr>
        <p:txBody>
          <a:bodyPr lIns="0" tIns="0" rIns="0" bIns="0" rtlCol="0" anchor="t">
            <a:spAutoFit/>
          </a:bodyPr>
          <a:lstStyle/>
          <a:p>
            <a:pPr marL="0" lvl="0" indent="0" algn="ctr">
              <a:lnSpc>
                <a:spcPct val="150000"/>
              </a:lnSpc>
            </a:pPr>
            <a:r>
              <a:rPr lang="vi-VN" sz="8000" b="1" dirty="0">
                <a:solidFill>
                  <a:srgbClr val="C00000"/>
                </a:solidFill>
              </a:rPr>
              <a:t>BÀI 5:</a:t>
            </a:r>
          </a:p>
          <a:p>
            <a:pPr marL="0" lvl="0" indent="0" algn="ctr">
              <a:lnSpc>
                <a:spcPct val="150000"/>
              </a:lnSpc>
            </a:pPr>
            <a:r>
              <a:rPr lang="vi-VN" sz="8000" b="1" dirty="0">
                <a:solidFill>
                  <a:srgbClr val="C00000"/>
                </a:solidFill>
              </a:rPr>
              <a:t>ÔN TẬP GIỮA HỌC KÌ I</a:t>
            </a:r>
            <a:endParaRPr lang="en-US" sz="8000" b="1" dirty="0">
              <a:solidFill>
                <a:srgbClr val="C00000"/>
              </a:solidFill>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sp>
        <p:nvSpPr>
          <p:cNvPr id="14" name="Rectangle: Rounded Corners 13">
            <a:extLst>
              <a:ext uri="{FF2B5EF4-FFF2-40B4-BE49-F238E27FC236}">
                <a16:creationId xmlns:a16="http://schemas.microsoft.com/office/drawing/2014/main" id="{23D45B40-343C-43D1-7419-7BF8366788F7}"/>
              </a:ext>
            </a:extLst>
          </p:cNvPr>
          <p:cNvSpPr/>
          <p:nvPr/>
        </p:nvSpPr>
        <p:spPr>
          <a:xfrm>
            <a:off x="1001920" y="430970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800" noProof="1">
                <a:solidFill>
                  <a:prstClr val="black"/>
                </a:solidFill>
                <a:cs typeface="Arial" panose="020B0604020202020204" pitchFamily="34" charset="0"/>
              </a:rPr>
              <a:t>Cậu bé là người trung thực và thẳng thắn.</a:t>
            </a:r>
            <a:endParaRPr lang="vi-VN" sz="4800" noProof="1">
              <a:solidFill>
                <a:prstClr val="black"/>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800" noProof="1">
                <a:solidFill>
                  <a:prstClr val="black"/>
                </a:solidFill>
                <a:latin typeface="Arial" panose="020B0604020202020204" pitchFamily="34" charset="0"/>
                <a:cs typeface="Arial" panose="020B0604020202020204" pitchFamily="34" charset="0"/>
              </a:rPr>
              <a:t>Câu </a:t>
            </a:r>
            <a:r>
              <a:rPr lang="en-US" sz="4800" noProof="1">
                <a:solidFill>
                  <a:prstClr val="black"/>
                </a:solidFill>
                <a:latin typeface="Arial" panose="020B0604020202020204" pitchFamily="34" charset="0"/>
                <a:cs typeface="Arial" panose="020B0604020202020204" pitchFamily="34" charset="0"/>
              </a:rPr>
              <a:t>a: </a:t>
            </a:r>
            <a:r>
              <a:rPr lang="vi-VN" sz="4800" noProof="1">
                <a:solidFill>
                  <a:prstClr val="black"/>
                </a:solidFill>
                <a:cs typeface="Arial" panose="020B0604020202020204" pitchFamily="34" charset="0"/>
              </a:rPr>
              <a:t>Cậu bé là người như thế nào? </a:t>
            </a:r>
            <a:endParaRPr lang="vi-VN" sz="4800" noProof="1">
              <a:solidFill>
                <a:prstClr val="black"/>
              </a:solidFill>
              <a:latin typeface="Arial" panose="020B0604020202020204" pitchFamily="34" charset="0"/>
              <a:cs typeface="Arial" panose="020B0604020202020204" pitchFamily="34" charset="0"/>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207" y="6906397"/>
            <a:ext cx="1803425" cy="3020390"/>
          </a:xfrm>
          <a:prstGeom prst="rect">
            <a:avLst/>
          </a:prstGeom>
        </p:spPr>
      </p:pic>
      <p:pic>
        <p:nvPicPr>
          <p:cNvPr id="33" name="Picture 32">
            <a:hlinkClick r:id="rId4" action="ppaction://hlinksldjump"/>
            <a:extLst>
              <a:ext uri="{FF2B5EF4-FFF2-40B4-BE49-F238E27FC236}">
                <a16:creationId xmlns:a16="http://schemas.microsoft.com/office/drawing/2014/main" id="{3F149312-3F01-3BAF-6C82-FC078A0073BE}"/>
              </a:ext>
            </a:extLst>
          </p:cNvPr>
          <p:cNvPicPr>
            <a:picLocks noChangeAspect="1"/>
          </p:cNvPicPr>
          <p:nvPr/>
        </p:nvPicPr>
        <p:blipFill>
          <a:blip r:embed="rId5"/>
          <a:stretch>
            <a:fillRect/>
          </a:stretch>
        </p:blipFill>
        <p:spPr>
          <a:xfrm>
            <a:off x="16386002" y="7974071"/>
            <a:ext cx="1791005" cy="1783080"/>
          </a:xfrm>
          <a:prstGeom prst="rect">
            <a:avLst/>
          </a:prstGeom>
        </p:spPr>
      </p:pic>
    </p:spTree>
    <p:extLst>
      <p:ext uri="{BB962C8B-B14F-4D97-AF65-F5344CB8AC3E}">
        <p14:creationId xmlns:p14="http://schemas.microsoft.com/office/powerpoint/2010/main" val="12009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sp>
        <p:nvSpPr>
          <p:cNvPr id="14" name="Rectangle: Rounded Corners 13">
            <a:extLst>
              <a:ext uri="{FF2B5EF4-FFF2-40B4-BE49-F238E27FC236}">
                <a16:creationId xmlns:a16="http://schemas.microsoft.com/office/drawing/2014/main" id="{23D45B40-343C-43D1-7419-7BF8366788F7}"/>
              </a:ext>
            </a:extLst>
          </p:cNvPr>
          <p:cNvSpPr/>
          <p:nvPr/>
        </p:nvSpPr>
        <p:spPr>
          <a:xfrm>
            <a:off x="1001920" y="4309705"/>
            <a:ext cx="16279586" cy="36643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Khi nhà vua khuyên cậu bé tới khu rừng cấm để nhặt củi, cậu dứt khoát từ chối vì cho đó là phạm luật. Cậu cũng thẳng thắn nhận xét rằng luật lệ không công bằng.</a:t>
            </a:r>
            <a:endParaRPr lang="vi-VN" sz="4800" noProof="1">
              <a:solidFill>
                <a:prstClr val="black"/>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noProof="1">
                <a:solidFill>
                  <a:prstClr val="black"/>
                </a:solidFill>
                <a:latin typeface="Arial" panose="020B0604020202020204" pitchFamily="34" charset="0"/>
                <a:cs typeface="Arial" panose="020B0604020202020204" pitchFamily="34" charset="0"/>
              </a:rPr>
              <a:t>Câu </a:t>
            </a:r>
            <a:r>
              <a:rPr lang="en-US" sz="4800" noProof="1">
                <a:solidFill>
                  <a:prstClr val="black"/>
                </a:solidFill>
                <a:latin typeface="Arial" panose="020B0604020202020204" pitchFamily="34" charset="0"/>
                <a:cs typeface="Arial" panose="020B0604020202020204" pitchFamily="34" charset="0"/>
              </a:rPr>
              <a:t>b: Những chi tiết nào thể hiện tính cách tốt đẹp của cậu bé? </a:t>
            </a:r>
            <a:endParaRPr lang="vi-VN" sz="4800" noProof="1">
              <a:solidFill>
                <a:prstClr val="black"/>
              </a:solidFill>
              <a:latin typeface="Arial" panose="020B0604020202020204" pitchFamily="34" charset="0"/>
              <a:cs typeface="Arial" panose="020B0604020202020204" pitchFamily="34" charset="0"/>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207" y="6906397"/>
            <a:ext cx="1803425" cy="3020390"/>
          </a:xfrm>
          <a:prstGeom prst="rect">
            <a:avLst/>
          </a:prstGeom>
        </p:spPr>
      </p:pic>
      <p:pic>
        <p:nvPicPr>
          <p:cNvPr id="8" name="Picture 7">
            <a:hlinkClick r:id="rId4" action="ppaction://hlinksldjump"/>
            <a:extLst>
              <a:ext uri="{FF2B5EF4-FFF2-40B4-BE49-F238E27FC236}">
                <a16:creationId xmlns:a16="http://schemas.microsoft.com/office/drawing/2014/main" id="{0FC92AED-80D4-7AB2-49BA-55B0ACA3CCAC}"/>
              </a:ext>
            </a:extLst>
          </p:cNvPr>
          <p:cNvPicPr>
            <a:picLocks noChangeAspect="1"/>
          </p:cNvPicPr>
          <p:nvPr/>
        </p:nvPicPr>
        <p:blipFill>
          <a:blip r:embed="rId5"/>
          <a:stretch>
            <a:fillRect/>
          </a:stretch>
        </p:blipFill>
        <p:spPr>
          <a:xfrm>
            <a:off x="16386002" y="7974071"/>
            <a:ext cx="1791005" cy="1783080"/>
          </a:xfrm>
          <a:prstGeom prst="rect">
            <a:avLst/>
          </a:prstGeom>
        </p:spPr>
      </p:pic>
    </p:spTree>
    <p:extLst>
      <p:ext uri="{BB962C8B-B14F-4D97-AF65-F5344CB8AC3E}">
        <p14:creationId xmlns:p14="http://schemas.microsoft.com/office/powerpoint/2010/main" val="35319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sp>
        <p:nvSpPr>
          <p:cNvPr id="14" name="Rectangle: Rounded Corners 13">
            <a:extLst>
              <a:ext uri="{FF2B5EF4-FFF2-40B4-BE49-F238E27FC236}">
                <a16:creationId xmlns:a16="http://schemas.microsoft.com/office/drawing/2014/main" id="{23D45B40-343C-43D1-7419-7BF8366788F7}"/>
              </a:ext>
            </a:extLst>
          </p:cNvPr>
          <p:cNvSpPr/>
          <p:nvPr/>
        </p:nvSpPr>
        <p:spPr>
          <a:xfrm>
            <a:off x="1001920" y="430970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noProof="1">
                <a:solidFill>
                  <a:prstClr val="black"/>
                </a:solidFill>
                <a:cs typeface="Arial" panose="020B0604020202020204" pitchFamily="34" charset="0"/>
              </a:rPr>
              <a:t>Nhà vua thừa nhận lệnh cấm của mình không công bằng và tuyên bố thay đổi luật lệ cho công bằng hơn.</a:t>
            </a:r>
            <a:endParaRPr lang="vi-VN" sz="4400" noProof="1">
              <a:solidFill>
                <a:prstClr val="black"/>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noProof="1">
                <a:solidFill>
                  <a:prstClr val="black"/>
                </a:solidFill>
                <a:latin typeface="Arial" panose="020B0604020202020204" pitchFamily="34" charset="0"/>
                <a:cs typeface="Arial" panose="020B0604020202020204" pitchFamily="34" charset="0"/>
              </a:rPr>
              <a:t>Câu </a:t>
            </a:r>
            <a:r>
              <a:rPr lang="en-US" sz="4800" noProof="1">
                <a:solidFill>
                  <a:prstClr val="black"/>
                </a:solidFill>
                <a:latin typeface="Arial" panose="020B0604020202020204" pitchFamily="34" charset="0"/>
                <a:cs typeface="Arial" panose="020B0604020202020204" pitchFamily="34" charset="0"/>
              </a:rPr>
              <a:t>c: </a:t>
            </a:r>
            <a:r>
              <a:rPr lang="vi-VN" sz="4800" noProof="1">
                <a:solidFill>
                  <a:prstClr val="black"/>
                </a:solidFill>
                <a:latin typeface="Arial" panose="020B0604020202020204" pitchFamily="34" charset="0"/>
                <a:cs typeface="Arial" panose="020B0604020202020204" pitchFamily="34" charset="0"/>
              </a:rPr>
              <a:t>Việc làm của cậu bé đã ảnh hưởng tới nh</a:t>
            </a:r>
            <a:r>
              <a:rPr lang="en-US" sz="4800" noProof="1">
                <a:solidFill>
                  <a:prstClr val="black"/>
                </a:solidFill>
                <a:latin typeface="Arial" panose="020B0604020202020204" pitchFamily="34" charset="0"/>
                <a:cs typeface="Arial" panose="020B0604020202020204" pitchFamily="34" charset="0"/>
              </a:rPr>
              <a:t>à</a:t>
            </a:r>
            <a:r>
              <a:rPr lang="vi-VN" sz="4800" noProof="1">
                <a:solidFill>
                  <a:prstClr val="black"/>
                </a:solidFill>
                <a:latin typeface="Arial" panose="020B0604020202020204" pitchFamily="34" charset="0"/>
                <a:cs typeface="Arial" panose="020B0604020202020204" pitchFamily="34" charset="0"/>
              </a:rPr>
              <a:t> vua như thế nào? </a:t>
            </a: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207" y="6906397"/>
            <a:ext cx="1803425" cy="3020390"/>
          </a:xfrm>
          <a:prstGeom prst="rect">
            <a:avLst/>
          </a:prstGeom>
        </p:spPr>
      </p:pic>
      <p:pic>
        <p:nvPicPr>
          <p:cNvPr id="8" name="Picture 7">
            <a:hlinkClick r:id="rId4" action="ppaction://hlinksldjump"/>
            <a:extLst>
              <a:ext uri="{FF2B5EF4-FFF2-40B4-BE49-F238E27FC236}">
                <a16:creationId xmlns:a16="http://schemas.microsoft.com/office/drawing/2014/main" id="{0D4667BA-8672-EC1A-2617-9F137E0E56A3}"/>
              </a:ext>
            </a:extLst>
          </p:cNvPr>
          <p:cNvPicPr>
            <a:picLocks noChangeAspect="1"/>
          </p:cNvPicPr>
          <p:nvPr/>
        </p:nvPicPr>
        <p:blipFill>
          <a:blip r:embed="rId5"/>
          <a:stretch>
            <a:fillRect/>
          </a:stretch>
        </p:blipFill>
        <p:spPr>
          <a:xfrm>
            <a:off x="16386002" y="7974071"/>
            <a:ext cx="1791005" cy="1783080"/>
          </a:xfrm>
          <a:prstGeom prst="rect">
            <a:avLst/>
          </a:prstGeom>
        </p:spPr>
      </p:pic>
    </p:spTree>
    <p:extLst>
      <p:ext uri="{BB962C8B-B14F-4D97-AF65-F5344CB8AC3E}">
        <p14:creationId xmlns:p14="http://schemas.microsoft.com/office/powerpoint/2010/main" val="81325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3DD"/>
        </a:solidFill>
        <a:effectLst/>
      </p:bgPr>
    </p:bg>
    <p:spTree>
      <p:nvGrpSpPr>
        <p:cNvPr id="1" name=""/>
        <p:cNvGrpSpPr/>
        <p:nvPr/>
      </p:nvGrpSpPr>
      <p:grpSpPr>
        <a:xfrm>
          <a:off x="0" y="0"/>
          <a:ext cx="0" cy="0"/>
          <a:chOff x="0" y="0"/>
          <a:chExt cx="0" cy="0"/>
        </a:xfrm>
      </p:grpSpPr>
      <p:sp>
        <p:nvSpPr>
          <p:cNvPr id="2" name="AutoShape 2"/>
          <p:cNvSpPr/>
          <p:nvPr/>
        </p:nvSpPr>
        <p:spPr>
          <a:xfrm>
            <a:off x="-204072" y="9113001"/>
            <a:ext cx="18696144" cy="1173999"/>
          </a:xfrm>
          <a:prstGeom prst="rect">
            <a:avLst/>
          </a:prstGeom>
          <a:solidFill>
            <a:srgbClr val="FFD68B">
              <a:alpha val="52157"/>
            </a:srgbClr>
          </a:solidFill>
        </p:spPr>
        <p:txBody>
          <a:bodyPr/>
          <a:lstStyle/>
          <a:p>
            <a:pPr defTabSz="1371600"/>
            <a:endParaRPr lang="en-US" sz="2700" dirty="0">
              <a:solidFill>
                <a:prstClr val="black"/>
              </a:solidFill>
              <a:latin typeface="Calibri"/>
            </a:endParaRPr>
          </a:p>
        </p:txBody>
      </p:sp>
      <p:sp>
        <p:nvSpPr>
          <p:cNvPr id="14" name="Rectangle: Rounded Corners 13">
            <a:extLst>
              <a:ext uri="{FF2B5EF4-FFF2-40B4-BE49-F238E27FC236}">
                <a16:creationId xmlns:a16="http://schemas.microsoft.com/office/drawing/2014/main" id="{23D45B40-343C-43D1-7419-7BF8366788F7}"/>
              </a:ext>
            </a:extLst>
          </p:cNvPr>
          <p:cNvSpPr/>
          <p:nvPr/>
        </p:nvSpPr>
        <p:spPr>
          <a:xfrm>
            <a:off x="1001920" y="430970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400" noProof="1">
                <a:solidFill>
                  <a:prstClr val="black"/>
                </a:solidFill>
                <a:cs typeface="Arial" panose="020B0604020202020204" pitchFamily="34" charset="0"/>
              </a:rPr>
              <a:t>Qua câu chuyện, em hiểu được rằng trong mọi tình huống, cần phải trung thực, tôn trọng luật lệ chung và thẳng thắn góp ý nếu luật lệ chưa hợp lí.</a:t>
            </a:r>
            <a:endParaRPr lang="vi-VN" sz="4400" noProof="1">
              <a:solidFill>
                <a:prstClr val="black"/>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800" noProof="1">
                <a:solidFill>
                  <a:prstClr val="black"/>
                </a:solidFill>
                <a:latin typeface="Arial" panose="020B0604020202020204" pitchFamily="34" charset="0"/>
                <a:cs typeface="Arial" panose="020B0604020202020204" pitchFamily="34" charset="0"/>
              </a:rPr>
              <a:t>Câu </a:t>
            </a:r>
            <a:r>
              <a:rPr lang="en-US" sz="4800" noProof="1">
                <a:solidFill>
                  <a:prstClr val="black"/>
                </a:solidFill>
                <a:latin typeface="Arial" panose="020B0604020202020204" pitchFamily="34" charset="0"/>
                <a:cs typeface="Arial" panose="020B0604020202020204" pitchFamily="34" charset="0"/>
              </a:rPr>
              <a:t>d: </a:t>
            </a:r>
            <a:r>
              <a:rPr lang="vi-VN" sz="4800" noProof="1">
                <a:solidFill>
                  <a:prstClr val="black"/>
                </a:solidFill>
                <a:cs typeface="Arial" panose="020B0604020202020204" pitchFamily="34" charset="0"/>
              </a:rPr>
              <a:t>Qua câu chuyện, em rút ra được điều gì? </a:t>
            </a:r>
            <a:endParaRPr lang="vi-VN" sz="4800" noProof="1">
              <a:solidFill>
                <a:prstClr val="black"/>
              </a:solidFill>
              <a:latin typeface="Arial" panose="020B0604020202020204" pitchFamily="34" charset="0"/>
              <a:cs typeface="Arial" panose="020B0604020202020204" pitchFamily="34" charset="0"/>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207" y="6906397"/>
            <a:ext cx="1803425" cy="3020390"/>
          </a:xfrm>
          <a:prstGeom prst="rect">
            <a:avLst/>
          </a:prstGeom>
        </p:spPr>
      </p:pic>
      <p:pic>
        <p:nvPicPr>
          <p:cNvPr id="10" name="Picture 9">
            <a:hlinkClick r:id="rId4" action="ppaction://hlinksldjump"/>
            <a:extLst>
              <a:ext uri="{FF2B5EF4-FFF2-40B4-BE49-F238E27FC236}">
                <a16:creationId xmlns:a16="http://schemas.microsoft.com/office/drawing/2014/main" id="{3B1EDE97-124E-3DB1-446C-EB1B58E2A292}"/>
              </a:ext>
            </a:extLst>
          </p:cNvPr>
          <p:cNvPicPr>
            <a:picLocks noChangeAspect="1"/>
          </p:cNvPicPr>
          <p:nvPr/>
        </p:nvPicPr>
        <p:blipFill>
          <a:blip r:embed="rId5"/>
          <a:stretch>
            <a:fillRect/>
          </a:stretch>
        </p:blipFill>
        <p:spPr>
          <a:xfrm>
            <a:off x="16386002" y="7974071"/>
            <a:ext cx="1791005" cy="1783080"/>
          </a:xfrm>
          <a:prstGeom prst="rect">
            <a:avLst/>
          </a:prstGeom>
        </p:spPr>
      </p:pic>
    </p:spTree>
    <p:extLst>
      <p:ext uri="{BB962C8B-B14F-4D97-AF65-F5344CB8AC3E}">
        <p14:creationId xmlns:p14="http://schemas.microsoft.com/office/powerpoint/2010/main" val="26659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reeform 2"/>
          <p:cNvSpPr/>
          <p:nvPr/>
        </p:nvSpPr>
        <p:spPr>
          <a:xfrm>
            <a:off x="-310265" y="0"/>
            <a:ext cx="5707296" cy="5831075"/>
          </a:xfrm>
          <a:custGeom>
            <a:avLst/>
            <a:gdLst/>
            <a:ahLst/>
            <a:cxnLst/>
            <a:rect l="l" t="t" r="r" b="b"/>
            <a:pathLst>
              <a:path w="5707296" h="5831075">
                <a:moveTo>
                  <a:pt x="0" y="0"/>
                </a:moveTo>
                <a:lnTo>
                  <a:pt x="5707296" y="0"/>
                </a:lnTo>
                <a:lnTo>
                  <a:pt x="5707296" y="5831075"/>
                </a:lnTo>
                <a:lnTo>
                  <a:pt x="0" y="5831075"/>
                </a:lnTo>
                <a:lnTo>
                  <a:pt x="0" y="0"/>
                </a:lnTo>
                <a:close/>
              </a:path>
            </a:pathLst>
          </a:custGeom>
          <a:blipFill>
            <a:blip r:embed="rId2">
              <a:extLst>
                <a:ext uri="{96DAC541-7B7A-43D3-8B79-37D633B846F1}">
                  <asvg:svgBlip xmlns:asvg="http://schemas.microsoft.com/office/drawing/2016/SVG/main" r:embed="rId3"/>
                </a:ext>
              </a:extLst>
            </a:blip>
            <a:stretch>
              <a:fillRect t="-4892" r="-7167"/>
            </a:stretch>
          </a:blipFill>
        </p:spPr>
        <p:txBody>
          <a:bodyPr/>
          <a:lstStyle/>
          <a:p>
            <a:endParaRPr lang="en-US"/>
          </a:p>
        </p:txBody>
      </p:sp>
      <p:sp>
        <p:nvSpPr>
          <p:cNvPr id="3" name="Freeform 3"/>
          <p:cNvSpPr/>
          <p:nvPr/>
        </p:nvSpPr>
        <p:spPr>
          <a:xfrm>
            <a:off x="15104801"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4" name="Freeform 4"/>
          <p:cNvSpPr/>
          <p:nvPr/>
        </p:nvSpPr>
        <p:spPr>
          <a:xfrm>
            <a:off x="15104801"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5" name="Freeform 5"/>
          <p:cNvSpPr/>
          <p:nvPr/>
        </p:nvSpPr>
        <p:spPr>
          <a:xfrm>
            <a:off x="10067383"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6" name="Freeform 6"/>
          <p:cNvSpPr/>
          <p:nvPr/>
        </p:nvSpPr>
        <p:spPr>
          <a:xfrm>
            <a:off x="10067383"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7" name="Freeform 7"/>
          <p:cNvSpPr/>
          <p:nvPr/>
        </p:nvSpPr>
        <p:spPr>
          <a:xfrm>
            <a:off x="5035883" y="5005305"/>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8" name="Freeform 8"/>
          <p:cNvSpPr/>
          <p:nvPr/>
        </p:nvSpPr>
        <p:spPr>
          <a:xfrm>
            <a:off x="5035883" y="-17589"/>
            <a:ext cx="5355455" cy="5848663"/>
          </a:xfrm>
          <a:custGeom>
            <a:avLst/>
            <a:gdLst/>
            <a:ahLst/>
            <a:cxnLst/>
            <a:rect l="l" t="t" r="r" b="b"/>
            <a:pathLst>
              <a:path w="5355455" h="5848663">
                <a:moveTo>
                  <a:pt x="0" y="0"/>
                </a:moveTo>
                <a:lnTo>
                  <a:pt x="5355455" y="0"/>
                </a:lnTo>
                <a:lnTo>
                  <a:pt x="5355455" y="5848664"/>
                </a:lnTo>
                <a:lnTo>
                  <a:pt x="0" y="5848664"/>
                </a:lnTo>
                <a:lnTo>
                  <a:pt x="0" y="0"/>
                </a:lnTo>
                <a:close/>
              </a:path>
            </a:pathLst>
          </a:custGeom>
          <a:blipFill>
            <a:blip r:embed="rId2">
              <a:extLst>
                <a:ext uri="{96DAC541-7B7A-43D3-8B79-37D633B846F1}">
                  <asvg:svgBlip xmlns:asvg="http://schemas.microsoft.com/office/drawing/2016/SVG/main" r:embed="rId3"/>
                </a:ext>
              </a:extLst>
            </a:blip>
            <a:stretch>
              <a:fillRect l="-6569" t="-4577" r="-7638"/>
            </a:stretch>
          </a:blipFill>
        </p:spPr>
        <p:txBody>
          <a:bodyPr/>
          <a:lstStyle/>
          <a:p>
            <a:endParaRPr lang="en-US"/>
          </a:p>
        </p:txBody>
      </p:sp>
      <p:sp>
        <p:nvSpPr>
          <p:cNvPr id="9" name="Freeform 9"/>
          <p:cNvSpPr/>
          <p:nvPr/>
        </p:nvSpPr>
        <p:spPr>
          <a:xfrm>
            <a:off x="-310265" y="5022894"/>
            <a:ext cx="5707296" cy="5831075"/>
          </a:xfrm>
          <a:custGeom>
            <a:avLst/>
            <a:gdLst/>
            <a:ahLst/>
            <a:cxnLst/>
            <a:rect l="l" t="t" r="r" b="b"/>
            <a:pathLst>
              <a:path w="5707296" h="5831075">
                <a:moveTo>
                  <a:pt x="0" y="0"/>
                </a:moveTo>
                <a:lnTo>
                  <a:pt x="5707296" y="0"/>
                </a:lnTo>
                <a:lnTo>
                  <a:pt x="5707296" y="5831075"/>
                </a:lnTo>
                <a:lnTo>
                  <a:pt x="0" y="5831075"/>
                </a:lnTo>
                <a:lnTo>
                  <a:pt x="0" y="0"/>
                </a:lnTo>
                <a:close/>
              </a:path>
            </a:pathLst>
          </a:custGeom>
          <a:blipFill>
            <a:blip r:embed="rId2">
              <a:extLst>
                <a:ext uri="{96DAC541-7B7A-43D3-8B79-37D633B846F1}">
                  <asvg:svgBlip xmlns:asvg="http://schemas.microsoft.com/office/drawing/2016/SVG/main" r:embed="rId3"/>
                </a:ext>
              </a:extLst>
            </a:blip>
            <a:stretch>
              <a:fillRect t="-4892" r="-7167"/>
            </a:stretch>
          </a:blipFill>
        </p:spPr>
        <p:txBody>
          <a:bodyPr/>
          <a:lstStyle/>
          <a:p>
            <a:endParaRPr lang="en-US"/>
          </a:p>
        </p:txBody>
      </p:sp>
      <p:grpSp>
        <p:nvGrpSpPr>
          <p:cNvPr id="10" name="Group 10"/>
          <p:cNvGrpSpPr/>
          <p:nvPr/>
        </p:nvGrpSpPr>
        <p:grpSpPr>
          <a:xfrm>
            <a:off x="1150199" y="1139410"/>
            <a:ext cx="15987600" cy="8297647"/>
            <a:chOff x="0" y="0"/>
            <a:chExt cx="3660669" cy="1829619"/>
          </a:xfrm>
        </p:grpSpPr>
        <p:sp>
          <p:nvSpPr>
            <p:cNvPr id="11" name="Freeform 11"/>
            <p:cNvSpPr/>
            <p:nvPr/>
          </p:nvSpPr>
          <p:spPr>
            <a:xfrm>
              <a:off x="0" y="0"/>
              <a:ext cx="3660669" cy="1829619"/>
            </a:xfrm>
            <a:custGeom>
              <a:avLst/>
              <a:gdLst/>
              <a:ahLst/>
              <a:cxnLst/>
              <a:rect l="l" t="t" r="r" b="b"/>
              <a:pathLst>
                <a:path w="3660669" h="1829619">
                  <a:moveTo>
                    <a:pt x="0" y="0"/>
                  </a:moveTo>
                  <a:lnTo>
                    <a:pt x="3660669" y="0"/>
                  </a:lnTo>
                  <a:lnTo>
                    <a:pt x="3660669" y="1829619"/>
                  </a:lnTo>
                  <a:lnTo>
                    <a:pt x="0" y="1829619"/>
                  </a:lnTo>
                  <a:close/>
                </a:path>
              </a:pathLst>
            </a:custGeom>
            <a:solidFill>
              <a:srgbClr val="FDF8F0"/>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3080"/>
                </a:lnSpc>
              </a:pPr>
              <a:endParaRPr/>
            </a:p>
          </p:txBody>
        </p:sp>
      </p:grpSp>
      <p:sp>
        <p:nvSpPr>
          <p:cNvPr id="13" name="Freeform 13"/>
          <p:cNvSpPr/>
          <p:nvPr/>
        </p:nvSpPr>
        <p:spPr>
          <a:xfrm rot="1184746">
            <a:off x="16008145" y="-73330"/>
            <a:ext cx="1701376" cy="2998019"/>
          </a:xfrm>
          <a:custGeom>
            <a:avLst/>
            <a:gdLst/>
            <a:ahLst/>
            <a:cxnLst/>
            <a:rect l="l" t="t" r="r" b="b"/>
            <a:pathLst>
              <a:path w="1701376" h="2998019">
                <a:moveTo>
                  <a:pt x="0" y="0"/>
                </a:moveTo>
                <a:lnTo>
                  <a:pt x="1701375" y="0"/>
                </a:lnTo>
                <a:lnTo>
                  <a:pt x="1701375" y="2998019"/>
                </a:lnTo>
                <a:lnTo>
                  <a:pt x="0" y="29980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836992" y="1139410"/>
            <a:ext cx="483589" cy="483589"/>
          </a:xfrm>
          <a:custGeom>
            <a:avLst/>
            <a:gdLst/>
            <a:ahLst/>
            <a:cxnLst/>
            <a:rect l="l" t="t" r="r" b="b"/>
            <a:pathLst>
              <a:path w="483589" h="483589">
                <a:moveTo>
                  <a:pt x="0" y="0"/>
                </a:moveTo>
                <a:lnTo>
                  <a:pt x="483590" y="0"/>
                </a:lnTo>
                <a:lnTo>
                  <a:pt x="483590" y="483589"/>
                </a:lnTo>
                <a:lnTo>
                  <a:pt x="0" y="4835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538325" y="1530538"/>
            <a:ext cx="298667" cy="298667"/>
          </a:xfrm>
          <a:custGeom>
            <a:avLst/>
            <a:gdLst/>
            <a:ahLst/>
            <a:cxnLst/>
            <a:rect l="l" t="t" r="r" b="b"/>
            <a:pathLst>
              <a:path w="298667" h="298667">
                <a:moveTo>
                  <a:pt x="0" y="0"/>
                </a:moveTo>
                <a:lnTo>
                  <a:pt x="298667" y="0"/>
                </a:lnTo>
                <a:lnTo>
                  <a:pt x="298667" y="298668"/>
                </a:lnTo>
                <a:lnTo>
                  <a:pt x="0" y="298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F617FD83-CBA0-4202-BC35-833B452608E8}"/>
              </a:ext>
            </a:extLst>
          </p:cNvPr>
          <p:cNvSpPr txBox="1"/>
          <p:nvPr/>
        </p:nvSpPr>
        <p:spPr>
          <a:xfrm>
            <a:off x="4259246" y="2139804"/>
            <a:ext cx="9769505" cy="1427570"/>
          </a:xfrm>
          <a:prstGeom prst="rect">
            <a:avLst/>
          </a:prstGeom>
          <a:noFill/>
        </p:spPr>
        <p:txBody>
          <a:bodyPr wrap="square" rtlCol="0">
            <a:spAutoFit/>
          </a:bodyPr>
          <a:lstStyle/>
          <a:p>
            <a:pPr algn="ctr">
              <a:lnSpc>
                <a:spcPct val="150000"/>
              </a:lnSpc>
            </a:pPr>
            <a:r>
              <a:rPr lang="en-US" sz="6600" b="1">
                <a:solidFill>
                  <a:srgbClr val="C00000"/>
                </a:solidFill>
                <a:latin typeface="Arial" panose="020B0604020202020204" pitchFamily="34" charset="0"/>
                <a:cs typeface="Arial" panose="020B0604020202020204" pitchFamily="34" charset="0"/>
              </a:rPr>
              <a:t>HƯỚNG DẪN VỀ NHÀ</a:t>
            </a:r>
            <a:endParaRPr lang="vi-VN" sz="6600" b="1" dirty="0">
              <a:solidFill>
                <a:srgbClr val="C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1B9A5B4E-861F-CAFF-C54F-6C858AC13201}"/>
              </a:ext>
            </a:extLst>
          </p:cNvPr>
          <p:cNvSpPr/>
          <p:nvPr/>
        </p:nvSpPr>
        <p:spPr>
          <a:xfrm>
            <a:off x="2799919" y="4332516"/>
            <a:ext cx="5738249" cy="3858983"/>
          </a:xfrm>
          <a:prstGeom prst="roundRect">
            <a:avLst>
              <a:gd name="adj" fmla="val 9023"/>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u="none">
                <a:solidFill>
                  <a:schemeClr val="tx1"/>
                </a:solidFill>
                <a:latin typeface="Arial" panose="020B0604020202020204" pitchFamily="34" charset="0"/>
                <a:ea typeface="Calibri" panose="020F0502020204030204" pitchFamily="34" charset="0"/>
                <a:cs typeface="Arial" panose="020B0604020202020204" pitchFamily="34" charset="0"/>
              </a:rPr>
              <a:t>Ôn tập các kiến thức đã học</a:t>
            </a:r>
            <a:endParaRPr lang="en-US" sz="4400" u="none">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847748F-E48D-A25D-216E-4D95A53BAFE6}"/>
              </a:ext>
            </a:extLst>
          </p:cNvPr>
          <p:cNvSpPr/>
          <p:nvPr/>
        </p:nvSpPr>
        <p:spPr>
          <a:xfrm>
            <a:off x="9749832" y="4332517"/>
            <a:ext cx="5738249" cy="3858983"/>
          </a:xfrm>
          <a:prstGeom prst="roundRect">
            <a:avLst>
              <a:gd name="adj" fmla="val 9023"/>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lnSpc>
                <a:spcPct val="150000"/>
              </a:lnSpc>
              <a:spcBef>
                <a:spcPct val="0"/>
              </a:spcBef>
            </a:pPr>
            <a:r>
              <a:rPr lang="vi-VN" sz="4000">
                <a:solidFill>
                  <a:schemeClr val="tx1"/>
                </a:solidFill>
                <a:effectLst/>
                <a:latin typeface="Arial" panose="020B0604020202020204" pitchFamily="34" charset="0"/>
                <a:ea typeface="Calibri" panose="020F0502020204030204" pitchFamily="34" charset="0"/>
                <a:cs typeface="Arial" panose="020B0604020202020204" pitchFamily="34" charset="0"/>
              </a:rPr>
              <a:t>Chuẩn bị </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nội dung tiết sau: </a:t>
            </a:r>
            <a:r>
              <a:rPr lang="en-US" sz="4000" b="1" i="1">
                <a:solidFill>
                  <a:schemeClr val="tx1"/>
                </a:solidFill>
                <a:latin typeface="Arial" panose="020B0604020202020204" pitchFamily="34" charset="0"/>
                <a:ea typeface="Calibri" panose="020F0502020204030204" pitchFamily="34" charset="0"/>
                <a:cs typeface="Arial" panose="020B0604020202020204" pitchFamily="34" charset="0"/>
              </a:rPr>
              <a:t>Ôn tập giữa kì 1 (Tiết 6)</a:t>
            </a:r>
            <a:endParaRPr lang="en-US" sz="4000" b="1" i="1" u="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724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6" name="Freeform 6"/>
          <p:cNvSpPr/>
          <p:nvPr/>
        </p:nvSpPr>
        <p:spPr>
          <a:xfrm rot="1191124">
            <a:off x="15933940" y="7585512"/>
            <a:ext cx="3221964" cy="2724455"/>
          </a:xfrm>
          <a:custGeom>
            <a:avLst/>
            <a:gdLst/>
            <a:ahLst/>
            <a:cxnLst/>
            <a:rect l="l" t="t" r="r" b="b"/>
            <a:pathLst>
              <a:path w="3221964" h="2724455">
                <a:moveTo>
                  <a:pt x="0" y="0"/>
                </a:moveTo>
                <a:lnTo>
                  <a:pt x="3221964" y="0"/>
                </a:lnTo>
                <a:lnTo>
                  <a:pt x="3221964" y="2724455"/>
                </a:lnTo>
                <a:lnTo>
                  <a:pt x="0" y="27244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712340">
            <a:off x="10704089" y="8239652"/>
            <a:ext cx="2700035" cy="2283118"/>
          </a:xfrm>
          <a:custGeom>
            <a:avLst/>
            <a:gdLst/>
            <a:ahLst/>
            <a:cxnLst/>
            <a:rect l="l" t="t" r="r" b="b"/>
            <a:pathLst>
              <a:path w="2700035" h="2283118">
                <a:moveTo>
                  <a:pt x="0" y="0"/>
                </a:moveTo>
                <a:lnTo>
                  <a:pt x="2700035" y="0"/>
                </a:lnTo>
                <a:lnTo>
                  <a:pt x="2700035" y="2283118"/>
                </a:lnTo>
                <a:lnTo>
                  <a:pt x="0" y="22831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1425607">
            <a:off x="-321318" y="8045798"/>
            <a:ext cx="2700035" cy="2283118"/>
          </a:xfrm>
          <a:custGeom>
            <a:avLst/>
            <a:gdLst/>
            <a:ahLst/>
            <a:cxnLst/>
            <a:rect l="l" t="t" r="r" b="b"/>
            <a:pathLst>
              <a:path w="2700035" h="2283118">
                <a:moveTo>
                  <a:pt x="0" y="0"/>
                </a:moveTo>
                <a:lnTo>
                  <a:pt x="2700036" y="0"/>
                </a:lnTo>
                <a:lnTo>
                  <a:pt x="2700036" y="2283118"/>
                </a:lnTo>
                <a:lnTo>
                  <a:pt x="0" y="22831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795382">
            <a:off x="389489" y="-503711"/>
            <a:ext cx="2700035" cy="2283118"/>
          </a:xfrm>
          <a:custGeom>
            <a:avLst/>
            <a:gdLst/>
            <a:ahLst/>
            <a:cxnLst/>
            <a:rect l="l" t="t" r="r" b="b"/>
            <a:pathLst>
              <a:path w="2700035" h="2283118">
                <a:moveTo>
                  <a:pt x="0" y="0"/>
                </a:moveTo>
                <a:lnTo>
                  <a:pt x="2700035" y="0"/>
                </a:lnTo>
                <a:lnTo>
                  <a:pt x="2700035" y="2283118"/>
                </a:lnTo>
                <a:lnTo>
                  <a:pt x="0" y="22831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983656">
            <a:off x="5000191" y="8738062"/>
            <a:ext cx="3221964" cy="2724455"/>
          </a:xfrm>
          <a:custGeom>
            <a:avLst/>
            <a:gdLst/>
            <a:ahLst/>
            <a:cxnLst/>
            <a:rect l="l" t="t" r="r" b="b"/>
            <a:pathLst>
              <a:path w="3221964" h="2724455">
                <a:moveTo>
                  <a:pt x="0" y="0"/>
                </a:moveTo>
                <a:lnTo>
                  <a:pt x="3221965" y="0"/>
                </a:lnTo>
                <a:lnTo>
                  <a:pt x="3221965" y="2724455"/>
                </a:lnTo>
                <a:lnTo>
                  <a:pt x="0" y="27244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983656">
            <a:off x="15009757" y="-291280"/>
            <a:ext cx="3221964" cy="2724455"/>
          </a:xfrm>
          <a:custGeom>
            <a:avLst/>
            <a:gdLst/>
            <a:ahLst/>
            <a:cxnLst/>
            <a:rect l="l" t="t" r="r" b="b"/>
            <a:pathLst>
              <a:path w="3221964" h="2724455">
                <a:moveTo>
                  <a:pt x="0" y="0"/>
                </a:moveTo>
                <a:lnTo>
                  <a:pt x="3221964" y="0"/>
                </a:lnTo>
                <a:lnTo>
                  <a:pt x="3221964" y="2724456"/>
                </a:lnTo>
                <a:lnTo>
                  <a:pt x="0" y="27244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712340">
            <a:off x="10371481" y="-771653"/>
            <a:ext cx="2700035" cy="2283118"/>
          </a:xfrm>
          <a:custGeom>
            <a:avLst/>
            <a:gdLst/>
            <a:ahLst/>
            <a:cxnLst/>
            <a:rect l="l" t="t" r="r" b="b"/>
            <a:pathLst>
              <a:path w="2700035" h="2283118">
                <a:moveTo>
                  <a:pt x="0" y="0"/>
                </a:moveTo>
                <a:lnTo>
                  <a:pt x="2700036" y="0"/>
                </a:lnTo>
                <a:lnTo>
                  <a:pt x="2700036" y="2283118"/>
                </a:lnTo>
                <a:lnTo>
                  <a:pt x="0" y="22831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rot="983656">
            <a:off x="5211277" y="-1362228"/>
            <a:ext cx="3221964" cy="2724455"/>
          </a:xfrm>
          <a:custGeom>
            <a:avLst/>
            <a:gdLst/>
            <a:ahLst/>
            <a:cxnLst/>
            <a:rect l="l" t="t" r="r" b="b"/>
            <a:pathLst>
              <a:path w="3221964" h="2724455">
                <a:moveTo>
                  <a:pt x="0" y="0"/>
                </a:moveTo>
                <a:lnTo>
                  <a:pt x="3221964" y="0"/>
                </a:lnTo>
                <a:lnTo>
                  <a:pt x="3221964" y="2724456"/>
                </a:lnTo>
                <a:lnTo>
                  <a:pt x="0" y="2724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3">
            <a:extLst>
              <a:ext uri="{FF2B5EF4-FFF2-40B4-BE49-F238E27FC236}">
                <a16:creationId xmlns:a16="http://schemas.microsoft.com/office/drawing/2014/main" id="{9E2B0CFB-2B93-4D8F-81CC-2F297921E27A}"/>
              </a:ext>
            </a:extLst>
          </p:cNvPr>
          <p:cNvSpPr txBox="1"/>
          <p:nvPr/>
        </p:nvSpPr>
        <p:spPr>
          <a:xfrm>
            <a:off x="1999814" y="3422802"/>
            <a:ext cx="14288372" cy="2988703"/>
          </a:xfrm>
          <a:prstGeom prst="rect">
            <a:avLst/>
          </a:prstGeom>
        </p:spPr>
        <p:txBody>
          <a:bodyPr wrap="square" lIns="0" tIns="0" rIns="0" bIns="0" rtlCol="0" anchor="t">
            <a:spAutoFit/>
          </a:bodyPr>
          <a:lstStyle/>
          <a:p>
            <a:pPr lvl="0" algn="ctr">
              <a:lnSpc>
                <a:spcPct val="150000"/>
              </a:lnSpc>
              <a:spcAft>
                <a:spcPts val="1000"/>
              </a:spcAft>
            </a:pPr>
            <a:r>
              <a:rPr lang="en-US" sz="6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TRÂN TRỌNG CẢM ƠN SỰ QUAN TÂM THEO DÕI CỦA CÁC EM</a:t>
            </a:r>
            <a:endParaRPr lang="vi-VN" sz="69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47856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2101945" y="3271168"/>
            <a:ext cx="14084111" cy="3744664"/>
            <a:chOff x="0" y="0"/>
            <a:chExt cx="3709395" cy="986249"/>
          </a:xfrm>
        </p:grpSpPr>
        <p:sp>
          <p:nvSpPr>
            <p:cNvPr id="4" name="Freeform 4"/>
            <p:cNvSpPr/>
            <p:nvPr/>
          </p:nvSpPr>
          <p:spPr>
            <a:xfrm>
              <a:off x="0" y="0"/>
              <a:ext cx="3709395" cy="986249"/>
            </a:xfrm>
            <a:custGeom>
              <a:avLst/>
              <a:gdLst/>
              <a:ahLst/>
              <a:cxnLst/>
              <a:rect l="l" t="t" r="r" b="b"/>
              <a:pathLst>
                <a:path w="3709395" h="986249">
                  <a:moveTo>
                    <a:pt x="0" y="0"/>
                  </a:moveTo>
                  <a:lnTo>
                    <a:pt x="3709395" y="0"/>
                  </a:lnTo>
                  <a:lnTo>
                    <a:pt x="3709395" y="986249"/>
                  </a:lnTo>
                  <a:lnTo>
                    <a:pt x="0" y="986249"/>
                  </a:lnTo>
                  <a:close/>
                </a:path>
              </a:pathLst>
            </a:custGeom>
            <a:solidFill>
              <a:srgbClr val="FFCEA7"/>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120"/>
                </a:lnSpc>
              </a:pPr>
              <a:endParaRPr/>
            </a:p>
          </p:txBody>
        </p:sp>
      </p:grpSp>
      <p:sp>
        <p:nvSpPr>
          <p:cNvPr id="7" name="Freeform 7"/>
          <p:cNvSpPr/>
          <p:nvPr/>
        </p:nvSpPr>
        <p:spPr>
          <a:xfrm flipH="1">
            <a:off x="2460718" y="-798574"/>
            <a:ext cx="3242824" cy="2776668"/>
          </a:xfrm>
          <a:custGeom>
            <a:avLst/>
            <a:gdLst/>
            <a:ahLst/>
            <a:cxnLst/>
            <a:rect l="l" t="t" r="r" b="b"/>
            <a:pathLst>
              <a:path w="3242824" h="2776668">
                <a:moveTo>
                  <a:pt x="3242823" y="0"/>
                </a:moveTo>
                <a:lnTo>
                  <a:pt x="0" y="0"/>
                </a:lnTo>
                <a:lnTo>
                  <a:pt x="0" y="2776667"/>
                </a:lnTo>
                <a:lnTo>
                  <a:pt x="3242823" y="2776667"/>
                </a:lnTo>
                <a:lnTo>
                  <a:pt x="324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596932" y="6684438"/>
            <a:ext cx="3242824" cy="2776668"/>
          </a:xfrm>
          <a:custGeom>
            <a:avLst/>
            <a:gdLst/>
            <a:ahLst/>
            <a:cxnLst/>
            <a:rect l="l" t="t" r="r" b="b"/>
            <a:pathLst>
              <a:path w="3242824" h="2776668">
                <a:moveTo>
                  <a:pt x="3242823" y="0"/>
                </a:moveTo>
                <a:lnTo>
                  <a:pt x="0" y="0"/>
                </a:lnTo>
                <a:lnTo>
                  <a:pt x="0" y="2776667"/>
                </a:lnTo>
                <a:lnTo>
                  <a:pt x="3242823" y="2776667"/>
                </a:lnTo>
                <a:lnTo>
                  <a:pt x="324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flipH="1">
            <a:off x="7751416" y="8404166"/>
            <a:ext cx="3242824" cy="2776668"/>
          </a:xfrm>
          <a:custGeom>
            <a:avLst/>
            <a:gdLst/>
            <a:ahLst/>
            <a:cxnLst/>
            <a:rect l="l" t="t" r="r" b="b"/>
            <a:pathLst>
              <a:path w="3242824" h="2776668">
                <a:moveTo>
                  <a:pt x="3242824" y="0"/>
                </a:moveTo>
                <a:lnTo>
                  <a:pt x="0" y="0"/>
                </a:lnTo>
                <a:lnTo>
                  <a:pt x="0" y="2776667"/>
                </a:lnTo>
                <a:lnTo>
                  <a:pt x="3242824" y="2776667"/>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flipH="1">
            <a:off x="12094588" y="0"/>
            <a:ext cx="3242824" cy="2776668"/>
          </a:xfrm>
          <a:custGeom>
            <a:avLst/>
            <a:gdLst/>
            <a:ahLst/>
            <a:cxnLst/>
            <a:rect l="l" t="t" r="r" b="b"/>
            <a:pathLst>
              <a:path w="3242824" h="2776668">
                <a:moveTo>
                  <a:pt x="3242824" y="0"/>
                </a:moveTo>
                <a:lnTo>
                  <a:pt x="0" y="0"/>
                </a:lnTo>
                <a:lnTo>
                  <a:pt x="0" y="2776668"/>
                </a:lnTo>
                <a:lnTo>
                  <a:pt x="3242824" y="2776668"/>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flipH="1">
            <a:off x="16666588" y="7015832"/>
            <a:ext cx="3242824" cy="2776668"/>
          </a:xfrm>
          <a:custGeom>
            <a:avLst/>
            <a:gdLst/>
            <a:ahLst/>
            <a:cxnLst/>
            <a:rect l="l" t="t" r="r" b="b"/>
            <a:pathLst>
              <a:path w="3242824" h="2776668">
                <a:moveTo>
                  <a:pt x="3242824" y="0"/>
                </a:moveTo>
                <a:lnTo>
                  <a:pt x="0" y="0"/>
                </a:lnTo>
                <a:lnTo>
                  <a:pt x="0" y="2776667"/>
                </a:lnTo>
                <a:lnTo>
                  <a:pt x="3242824" y="2776667"/>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flipH="1">
            <a:off x="7649909" y="589759"/>
            <a:ext cx="2008441" cy="1719728"/>
          </a:xfrm>
          <a:custGeom>
            <a:avLst/>
            <a:gdLst/>
            <a:ahLst/>
            <a:cxnLst/>
            <a:rect l="l" t="t" r="r" b="b"/>
            <a:pathLst>
              <a:path w="2008441" h="1719728">
                <a:moveTo>
                  <a:pt x="2008441" y="0"/>
                </a:moveTo>
                <a:lnTo>
                  <a:pt x="0" y="0"/>
                </a:lnTo>
                <a:lnTo>
                  <a:pt x="0" y="1719728"/>
                </a:lnTo>
                <a:lnTo>
                  <a:pt x="2008441" y="1719728"/>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flipH="1">
            <a:off x="-979741" y="2309487"/>
            <a:ext cx="2008441" cy="1719728"/>
          </a:xfrm>
          <a:custGeom>
            <a:avLst/>
            <a:gdLst/>
            <a:ahLst/>
            <a:cxnLst/>
            <a:rect l="l" t="t" r="r" b="b"/>
            <a:pathLst>
              <a:path w="2008441" h="1719728">
                <a:moveTo>
                  <a:pt x="2008441" y="0"/>
                </a:moveTo>
                <a:lnTo>
                  <a:pt x="0" y="0"/>
                </a:lnTo>
                <a:lnTo>
                  <a:pt x="0" y="1719728"/>
                </a:lnTo>
                <a:lnTo>
                  <a:pt x="2008441" y="1719728"/>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flipH="1">
            <a:off x="3695100" y="8072772"/>
            <a:ext cx="2008441" cy="1719728"/>
          </a:xfrm>
          <a:custGeom>
            <a:avLst/>
            <a:gdLst/>
            <a:ahLst/>
            <a:cxnLst/>
            <a:rect l="l" t="t" r="r" b="b"/>
            <a:pathLst>
              <a:path w="2008441" h="1719728">
                <a:moveTo>
                  <a:pt x="2008441" y="0"/>
                </a:moveTo>
                <a:lnTo>
                  <a:pt x="0" y="0"/>
                </a:lnTo>
                <a:lnTo>
                  <a:pt x="0" y="1719727"/>
                </a:lnTo>
                <a:lnTo>
                  <a:pt x="2008441" y="1719727"/>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flipH="1">
            <a:off x="12711779" y="7544302"/>
            <a:ext cx="2008441" cy="1719728"/>
          </a:xfrm>
          <a:custGeom>
            <a:avLst/>
            <a:gdLst/>
            <a:ahLst/>
            <a:cxnLst/>
            <a:rect l="l" t="t" r="r" b="b"/>
            <a:pathLst>
              <a:path w="2008441" h="1719728">
                <a:moveTo>
                  <a:pt x="2008442" y="0"/>
                </a:moveTo>
                <a:lnTo>
                  <a:pt x="0" y="0"/>
                </a:lnTo>
                <a:lnTo>
                  <a:pt x="0" y="1719728"/>
                </a:lnTo>
                <a:lnTo>
                  <a:pt x="2008442" y="1719728"/>
                </a:lnTo>
                <a:lnTo>
                  <a:pt x="2008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flipH="1">
            <a:off x="16987155" y="1978093"/>
            <a:ext cx="2008441" cy="1719728"/>
          </a:xfrm>
          <a:custGeom>
            <a:avLst/>
            <a:gdLst/>
            <a:ahLst/>
            <a:cxnLst/>
            <a:rect l="l" t="t" r="r" b="b"/>
            <a:pathLst>
              <a:path w="2008441" h="1719728">
                <a:moveTo>
                  <a:pt x="2008442" y="0"/>
                </a:moveTo>
                <a:lnTo>
                  <a:pt x="0" y="0"/>
                </a:lnTo>
                <a:lnTo>
                  <a:pt x="0" y="1719728"/>
                </a:lnTo>
                <a:lnTo>
                  <a:pt x="2008442" y="1719728"/>
                </a:lnTo>
                <a:lnTo>
                  <a:pt x="2008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4">
            <a:extLst>
              <a:ext uri="{FF2B5EF4-FFF2-40B4-BE49-F238E27FC236}">
                <a16:creationId xmlns:a16="http://schemas.microsoft.com/office/drawing/2014/main" id="{B7BAA3BB-7414-41F9-9DF0-87975BA82A26}"/>
              </a:ext>
            </a:extLst>
          </p:cNvPr>
          <p:cNvSpPr txBox="1"/>
          <p:nvPr/>
        </p:nvSpPr>
        <p:spPr>
          <a:xfrm>
            <a:off x="5066932" y="4165002"/>
            <a:ext cx="8154136" cy="1416222"/>
          </a:xfrm>
          <a:prstGeom prst="rect">
            <a:avLst/>
          </a:prstGeom>
        </p:spPr>
        <p:txBody>
          <a:bodyPr lIns="0" tIns="0" rIns="0" bIns="0" rtlCol="0" anchor="t">
            <a:spAutoFit/>
          </a:bodyPr>
          <a:lstStyle/>
          <a:p>
            <a:pPr algn="ctr">
              <a:lnSpc>
                <a:spcPct val="150000"/>
              </a:lnSpc>
            </a:pPr>
            <a:r>
              <a:rPr lang="vi-VN" sz="7000" b="1" dirty="0">
                <a:solidFill>
                  <a:srgbClr val="C00000"/>
                </a:solidFill>
                <a:latin typeface="Arial" panose="020B0604020202020204" pitchFamily="34" charset="0"/>
                <a:cs typeface="Arial" panose="020B0604020202020204" pitchFamily="34" charset="0"/>
              </a:rPr>
              <a:t>TIẾT 4</a:t>
            </a:r>
            <a:endParaRPr lang="en-US" sz="7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vi-VN" dirty="0"/>
          </a:p>
        </p:txBody>
      </p:sp>
      <p:sp>
        <p:nvSpPr>
          <p:cNvPr id="11" name="Freeform 11"/>
          <p:cNvSpPr/>
          <p:nvPr/>
        </p:nvSpPr>
        <p:spPr>
          <a:xfrm>
            <a:off x="1028700" y="1049723"/>
            <a:ext cx="1315488" cy="1427909"/>
          </a:xfrm>
          <a:custGeom>
            <a:avLst/>
            <a:gdLst/>
            <a:ahLst/>
            <a:cxnLst/>
            <a:rect l="l" t="t" r="r" b="b"/>
            <a:pathLst>
              <a:path w="1315488" h="1427909">
                <a:moveTo>
                  <a:pt x="0" y="0"/>
                </a:moveTo>
                <a:lnTo>
                  <a:pt x="1315488" y="0"/>
                </a:lnTo>
                <a:lnTo>
                  <a:pt x="1315488" y="1427909"/>
                </a:lnTo>
                <a:lnTo>
                  <a:pt x="0" y="14279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5533601" y="7907375"/>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C8393972-FF04-43C4-B0B7-458459ACB946}"/>
              </a:ext>
            </a:extLst>
          </p:cNvPr>
          <p:cNvGrpSpPr/>
          <p:nvPr/>
        </p:nvGrpSpPr>
        <p:grpSpPr>
          <a:xfrm>
            <a:off x="11852294" y="2095500"/>
            <a:ext cx="6349604" cy="6411059"/>
            <a:chOff x="11886161" y="2095500"/>
            <a:chExt cx="6349604" cy="6411059"/>
          </a:xfrm>
        </p:grpSpPr>
        <p:grpSp>
          <p:nvGrpSpPr>
            <p:cNvPr id="4" name="Group 4"/>
            <p:cNvGrpSpPr/>
            <p:nvPr/>
          </p:nvGrpSpPr>
          <p:grpSpPr>
            <a:xfrm>
              <a:off x="11886161" y="2095500"/>
              <a:ext cx="6349604" cy="6411059"/>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EA7"/>
              </a:solidFill>
            </p:spPr>
            <p:txBody>
              <a:bodyPr/>
              <a:lstStyle/>
              <a:p>
                <a:endParaRPr lang="en-US"/>
              </a:p>
            </p:txBody>
          </p:sp>
          <p:sp>
            <p:nvSpPr>
              <p:cNvPr id="6" name="TextBox 6"/>
              <p:cNvSpPr txBox="1"/>
              <p:nvPr/>
            </p:nvSpPr>
            <p:spPr>
              <a:xfrm>
                <a:off x="76200" y="47625"/>
                <a:ext cx="660400" cy="688975"/>
              </a:xfrm>
              <a:prstGeom prst="rect">
                <a:avLst/>
              </a:prstGeom>
            </p:spPr>
            <p:txBody>
              <a:bodyPr lIns="50800" tIns="50800" rIns="50800" bIns="50800" rtlCol="0" anchor="ctr"/>
              <a:lstStyle/>
              <a:p>
                <a:pPr algn="ctr">
                  <a:lnSpc>
                    <a:spcPts val="3380"/>
                  </a:lnSpc>
                </a:pPr>
                <a:endParaRPr/>
              </a:p>
            </p:txBody>
          </p:sp>
        </p:grpSp>
        <p:pic>
          <p:nvPicPr>
            <p:cNvPr id="13" name="Picture 7">
              <a:extLst>
                <a:ext uri="{FF2B5EF4-FFF2-40B4-BE49-F238E27FC236}">
                  <a16:creationId xmlns:a16="http://schemas.microsoft.com/office/drawing/2014/main" id="{F2DF5E9F-3F68-4E9A-B8A1-D17D820D6A30}"/>
                </a:ext>
              </a:extLst>
            </p:cNvPr>
            <p:cNvPicPr>
              <a:picLocks noChangeAspect="1"/>
            </p:cNvPicPr>
            <p:nvPr/>
          </p:nvPicPr>
          <p:blipFill>
            <a:blip r:embed="rId5"/>
            <a:srcRect/>
            <a:stretch>
              <a:fillRect/>
            </a:stretch>
          </p:blipFill>
          <p:spPr>
            <a:xfrm flipH="1">
              <a:off x="12120670" y="2287132"/>
              <a:ext cx="5385235" cy="6096000"/>
            </a:xfrm>
            <a:prstGeom prst="rect">
              <a:avLst/>
            </a:prstGeom>
          </p:spPr>
        </p:pic>
      </p:grpSp>
      <p:sp>
        <p:nvSpPr>
          <p:cNvPr id="14" name="TextBox 13">
            <a:extLst>
              <a:ext uri="{FF2B5EF4-FFF2-40B4-BE49-F238E27FC236}">
                <a16:creationId xmlns:a16="http://schemas.microsoft.com/office/drawing/2014/main" id="{012C9EE1-674E-47A3-8E8D-25C9AC6D5712}"/>
              </a:ext>
            </a:extLst>
          </p:cNvPr>
          <p:cNvSpPr txBox="1"/>
          <p:nvPr/>
        </p:nvSpPr>
        <p:spPr>
          <a:xfrm>
            <a:off x="561256" y="3498388"/>
            <a:ext cx="10794746" cy="3605282"/>
          </a:xfrm>
          <a:prstGeom prst="rect">
            <a:avLst/>
          </a:prstGeom>
        </p:spPr>
        <p:txBody>
          <a:bodyPr wrap="square" lIns="0" tIns="0" rIns="0" bIns="0" rtlCol="0" anchor="t">
            <a:spAutoFit/>
          </a:bodyPr>
          <a:lstStyle/>
          <a:p>
            <a:pPr algn="ctr">
              <a:lnSpc>
                <a:spcPct val="150000"/>
              </a:lnSpc>
            </a:pPr>
            <a:r>
              <a:rPr lang="vi-VN" sz="5400" b="1" dirty="0">
                <a:solidFill>
                  <a:srgbClr val="C00000"/>
                </a:solidFill>
              </a:rPr>
              <a:t>HOẠT ĐỘNG 1: </a:t>
            </a:r>
          </a:p>
          <a:p>
            <a:pPr algn="ctr">
              <a:lnSpc>
                <a:spcPct val="150000"/>
              </a:lnSpc>
            </a:pPr>
            <a:r>
              <a:rPr lang="vi-VN" sz="5400" b="1" dirty="0">
                <a:solidFill>
                  <a:srgbClr val="C00000"/>
                </a:solidFill>
              </a:rPr>
              <a:t>ĐÁNH GIÁ KĨ NĂNG ĐỌC THÀNH TIẾNG VÀ ĐỌC THUỘC LÒNG</a:t>
            </a:r>
            <a:endParaRPr lang="en-US" sz="5400" b="1" dirty="0">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vi-VN" dirty="0"/>
          </a:p>
        </p:txBody>
      </p:sp>
      <p:sp>
        <p:nvSpPr>
          <p:cNvPr id="11" name="Freeform 11"/>
          <p:cNvSpPr/>
          <p:nvPr/>
        </p:nvSpPr>
        <p:spPr>
          <a:xfrm>
            <a:off x="1028700" y="1049723"/>
            <a:ext cx="1315488" cy="1427909"/>
          </a:xfrm>
          <a:custGeom>
            <a:avLst/>
            <a:gdLst/>
            <a:ahLst/>
            <a:cxnLst/>
            <a:rect l="l" t="t" r="r" b="b"/>
            <a:pathLst>
              <a:path w="1315488" h="1427909">
                <a:moveTo>
                  <a:pt x="0" y="0"/>
                </a:moveTo>
                <a:lnTo>
                  <a:pt x="1315488" y="0"/>
                </a:lnTo>
                <a:lnTo>
                  <a:pt x="1315488" y="1427909"/>
                </a:lnTo>
                <a:lnTo>
                  <a:pt x="0" y="14279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5533601" y="7907375"/>
            <a:ext cx="785092" cy="852186"/>
          </a:xfrm>
          <a:custGeom>
            <a:avLst/>
            <a:gdLst/>
            <a:ahLst/>
            <a:cxnLst/>
            <a:rect l="l" t="t" r="r" b="b"/>
            <a:pathLst>
              <a:path w="785092" h="852186">
                <a:moveTo>
                  <a:pt x="0" y="0"/>
                </a:moveTo>
                <a:lnTo>
                  <a:pt x="785093" y="0"/>
                </a:lnTo>
                <a:lnTo>
                  <a:pt x="785093" y="852186"/>
                </a:lnTo>
                <a:lnTo>
                  <a:pt x="0" y="85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C8393972-FF04-43C4-B0B7-458459ACB946}"/>
              </a:ext>
            </a:extLst>
          </p:cNvPr>
          <p:cNvGrpSpPr/>
          <p:nvPr/>
        </p:nvGrpSpPr>
        <p:grpSpPr>
          <a:xfrm>
            <a:off x="11852294" y="2095500"/>
            <a:ext cx="6349604" cy="6411059"/>
            <a:chOff x="11886161" y="2095500"/>
            <a:chExt cx="6349604" cy="6411059"/>
          </a:xfrm>
        </p:grpSpPr>
        <p:grpSp>
          <p:nvGrpSpPr>
            <p:cNvPr id="4" name="Group 4"/>
            <p:cNvGrpSpPr/>
            <p:nvPr/>
          </p:nvGrpSpPr>
          <p:grpSpPr>
            <a:xfrm>
              <a:off x="11886161" y="2095500"/>
              <a:ext cx="6349604" cy="6411059"/>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CEA7"/>
              </a:solidFill>
            </p:spPr>
            <p:txBody>
              <a:bodyPr/>
              <a:lstStyle/>
              <a:p>
                <a:endParaRPr lang="en-US"/>
              </a:p>
            </p:txBody>
          </p:sp>
          <p:sp>
            <p:nvSpPr>
              <p:cNvPr id="6" name="TextBox 6"/>
              <p:cNvSpPr txBox="1"/>
              <p:nvPr/>
            </p:nvSpPr>
            <p:spPr>
              <a:xfrm>
                <a:off x="76200" y="47625"/>
                <a:ext cx="660400" cy="688975"/>
              </a:xfrm>
              <a:prstGeom prst="rect">
                <a:avLst/>
              </a:prstGeom>
            </p:spPr>
            <p:txBody>
              <a:bodyPr lIns="50800" tIns="50800" rIns="50800" bIns="50800" rtlCol="0" anchor="ctr"/>
              <a:lstStyle/>
              <a:p>
                <a:pPr algn="ctr">
                  <a:lnSpc>
                    <a:spcPts val="3380"/>
                  </a:lnSpc>
                </a:pPr>
                <a:endParaRPr/>
              </a:p>
            </p:txBody>
          </p:sp>
        </p:grpSp>
        <p:pic>
          <p:nvPicPr>
            <p:cNvPr id="13" name="Picture 7">
              <a:extLst>
                <a:ext uri="{FF2B5EF4-FFF2-40B4-BE49-F238E27FC236}">
                  <a16:creationId xmlns:a16="http://schemas.microsoft.com/office/drawing/2014/main" id="{F2DF5E9F-3F68-4E9A-B8A1-D17D820D6A30}"/>
                </a:ext>
              </a:extLst>
            </p:cNvPr>
            <p:cNvPicPr>
              <a:picLocks noChangeAspect="1"/>
            </p:cNvPicPr>
            <p:nvPr/>
          </p:nvPicPr>
          <p:blipFill>
            <a:blip r:embed="rId5"/>
            <a:srcRect/>
            <a:stretch>
              <a:fillRect/>
            </a:stretch>
          </p:blipFill>
          <p:spPr>
            <a:xfrm flipH="1">
              <a:off x="12120670" y="2287132"/>
              <a:ext cx="5385235" cy="6096000"/>
            </a:xfrm>
            <a:prstGeom prst="rect">
              <a:avLst/>
            </a:prstGeom>
          </p:spPr>
        </p:pic>
      </p:grpSp>
      <p:sp>
        <p:nvSpPr>
          <p:cNvPr id="14" name="TextBox 13">
            <a:extLst>
              <a:ext uri="{FF2B5EF4-FFF2-40B4-BE49-F238E27FC236}">
                <a16:creationId xmlns:a16="http://schemas.microsoft.com/office/drawing/2014/main" id="{012C9EE1-674E-47A3-8E8D-25C9AC6D5712}"/>
              </a:ext>
            </a:extLst>
          </p:cNvPr>
          <p:cNvSpPr txBox="1"/>
          <p:nvPr/>
        </p:nvSpPr>
        <p:spPr>
          <a:xfrm>
            <a:off x="1028700" y="4337140"/>
            <a:ext cx="9895956" cy="1112292"/>
          </a:xfrm>
          <a:prstGeom prst="rect">
            <a:avLst/>
          </a:prstGeom>
        </p:spPr>
        <p:txBody>
          <a:bodyPr wrap="square" lIns="0" tIns="0" rIns="0" bIns="0" rtlCol="0" anchor="t">
            <a:spAutoFit/>
          </a:bodyPr>
          <a:lstStyle/>
          <a:p>
            <a:pPr algn="ctr">
              <a:lnSpc>
                <a:spcPct val="150000"/>
              </a:lnSpc>
            </a:pPr>
            <a:r>
              <a:rPr lang="vi-VN" sz="5400" b="1" dirty="0">
                <a:solidFill>
                  <a:srgbClr val="C00000"/>
                </a:solidFill>
              </a:rPr>
              <a:t>HOẠT ĐỘNG 2: NGHE VIẾT</a:t>
            </a:r>
            <a:endParaRPr lang="en-US" sz="5400" b="1" dirty="0">
              <a:solidFill>
                <a:srgbClr val="C00000"/>
              </a:solidFill>
            </a:endParaRPr>
          </a:p>
        </p:txBody>
      </p:sp>
    </p:spTree>
    <p:extLst>
      <p:ext uri="{BB962C8B-B14F-4D97-AF65-F5344CB8AC3E}">
        <p14:creationId xmlns:p14="http://schemas.microsoft.com/office/powerpoint/2010/main" val="134552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5" name="TextBox 5"/>
          <p:cNvSpPr txBox="1"/>
          <p:nvPr/>
        </p:nvSpPr>
        <p:spPr>
          <a:xfrm>
            <a:off x="1894439" y="716391"/>
            <a:ext cx="14499122" cy="809261"/>
          </a:xfrm>
          <a:prstGeom prst="rect">
            <a:avLst/>
          </a:prstGeom>
        </p:spPr>
        <p:txBody>
          <a:bodyPr wrap="square" lIns="0" tIns="0" rIns="0" bIns="0" rtlCol="0" anchor="t">
            <a:spAutoFit/>
          </a:bodyPr>
          <a:lstStyle/>
          <a:p>
            <a:pPr algn="ctr">
              <a:lnSpc>
                <a:spcPct val="150000"/>
              </a:lnSpc>
              <a:spcAft>
                <a:spcPts val="1000"/>
              </a:spcAft>
            </a:pPr>
            <a:r>
              <a:rPr lang="vi-VN" sz="4000" b="1" i="1" dirty="0">
                <a:solidFill>
                  <a:srgbClr val="000000"/>
                </a:solidFill>
                <a:effectLst/>
                <a:ea typeface="Calibri" panose="020F0502020204030204" pitchFamily="34" charset="0"/>
                <a:cs typeface="Times New Roman" panose="02020603050405020304" pitchFamily="18" charset="0"/>
              </a:rPr>
              <a:t> </a:t>
            </a:r>
            <a:r>
              <a:rPr lang="vi-VN" sz="4000" b="1" dirty="0">
                <a:solidFill>
                  <a:srgbClr val="000000"/>
                </a:solidFill>
                <a:effectLst/>
                <a:ea typeface="Calibri" panose="020F0502020204030204" pitchFamily="34" charset="0"/>
                <a:cs typeface="Times New Roman" panose="02020603050405020304" pitchFamily="18" charset="0"/>
              </a:rPr>
              <a:t>Em </a:t>
            </a:r>
            <a:r>
              <a:rPr lang="vi-VN" sz="4000" b="1" dirty="0" err="1">
                <a:solidFill>
                  <a:srgbClr val="000000"/>
                </a:solidFill>
                <a:effectLst/>
                <a:ea typeface="Calibri" panose="020F0502020204030204" pitchFamily="34" charset="0"/>
                <a:cs typeface="Times New Roman" panose="02020603050405020304" pitchFamily="18" charset="0"/>
              </a:rPr>
              <a:t>hãy</a:t>
            </a:r>
            <a:r>
              <a:rPr lang="vi-VN" sz="4000" b="1" dirty="0">
                <a:solidFill>
                  <a:srgbClr val="000000"/>
                </a:solidFill>
                <a:effectLst/>
                <a:ea typeface="Calibri" panose="020F0502020204030204" pitchFamily="34" charset="0"/>
                <a:cs typeface="Times New Roman" panose="02020603050405020304" pitchFamily="18" charset="0"/>
              </a:rPr>
              <a:t> nghe </a:t>
            </a:r>
            <a:r>
              <a:rPr lang="vi-VN" sz="4000" b="1" dirty="0" err="1">
                <a:solidFill>
                  <a:srgbClr val="000000"/>
                </a:solidFill>
                <a:effectLst/>
                <a:ea typeface="Calibri" panose="020F0502020204030204" pitchFamily="34" charset="0"/>
                <a:cs typeface="Times New Roman" panose="02020603050405020304" pitchFamily="18" charset="0"/>
              </a:rPr>
              <a:t>và</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chép</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lại</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bài</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dirty="0" err="1">
                <a:solidFill>
                  <a:srgbClr val="000000"/>
                </a:solidFill>
                <a:effectLst/>
                <a:ea typeface="Calibri" panose="020F0502020204030204" pitchFamily="34" charset="0"/>
                <a:cs typeface="Times New Roman" panose="02020603050405020304" pitchFamily="18" charset="0"/>
              </a:rPr>
              <a:t>đọc</a:t>
            </a:r>
            <a:r>
              <a:rPr lang="vi-VN" sz="4000" b="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Nhà</a:t>
            </a:r>
            <a:r>
              <a:rPr lang="vi-VN" sz="4000" b="1" i="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bác</a:t>
            </a:r>
            <a:r>
              <a:rPr lang="vi-VN" sz="4000" b="1" i="1" dirty="0">
                <a:solidFill>
                  <a:srgbClr val="000000"/>
                </a:solidFill>
                <a:effectLst/>
                <a:ea typeface="Calibri" panose="020F0502020204030204" pitchFamily="34" charset="0"/>
                <a:cs typeface="Times New Roman" panose="02020603050405020304" pitchFamily="18" charset="0"/>
              </a:rPr>
              <a:t> </a:t>
            </a:r>
            <a:r>
              <a:rPr lang="vi-VN" sz="4000" b="1" i="1" dirty="0" err="1">
                <a:solidFill>
                  <a:srgbClr val="000000"/>
                </a:solidFill>
                <a:effectLst/>
                <a:ea typeface="Calibri" panose="020F0502020204030204" pitchFamily="34" charset="0"/>
                <a:cs typeface="Times New Roman" panose="02020603050405020304" pitchFamily="18" charset="0"/>
              </a:rPr>
              <a:t>học</a:t>
            </a:r>
            <a:r>
              <a:rPr lang="vi-VN" sz="4000" b="1" i="1" dirty="0">
                <a:solidFill>
                  <a:srgbClr val="000000"/>
                </a:solidFill>
                <a:effectLst/>
                <a:ea typeface="Calibri" panose="020F0502020204030204" pitchFamily="34" charset="0"/>
                <a:cs typeface="Times New Roman" panose="02020603050405020304" pitchFamily="18" charset="0"/>
              </a:rPr>
              <a:t> Lê </a:t>
            </a:r>
            <a:r>
              <a:rPr lang="vi-VN" sz="4000" b="1" i="1" dirty="0" err="1">
                <a:solidFill>
                  <a:srgbClr val="000000"/>
                </a:solidFill>
                <a:effectLst/>
                <a:ea typeface="Calibri" panose="020F0502020204030204" pitchFamily="34" charset="0"/>
                <a:cs typeface="Times New Roman" panose="02020603050405020304" pitchFamily="18" charset="0"/>
              </a:rPr>
              <a:t>Quý</a:t>
            </a:r>
            <a:r>
              <a:rPr lang="vi-VN" sz="4000" b="1" i="1" dirty="0">
                <a:solidFill>
                  <a:srgbClr val="000000"/>
                </a:solidFill>
                <a:effectLst/>
                <a:ea typeface="Calibri" panose="020F0502020204030204" pitchFamily="34" charset="0"/>
                <a:cs typeface="Times New Roman" panose="02020603050405020304" pitchFamily="18" charset="0"/>
              </a:rPr>
              <a:t> Đôn.</a:t>
            </a:r>
            <a:endParaRPr lang="vi-VN" sz="4000" b="1" dirty="0">
              <a:effectLst/>
              <a:ea typeface="Calibri" panose="020F0502020204030204" pitchFamily="34" charset="0"/>
              <a:cs typeface="Times New Roman" panose="02020603050405020304" pitchFamily="18" charset="0"/>
            </a:endParaRPr>
          </a:p>
        </p:txBody>
      </p:sp>
      <p:sp>
        <p:nvSpPr>
          <p:cNvPr id="9" name="Freeform 9"/>
          <p:cNvSpPr/>
          <p:nvPr/>
        </p:nvSpPr>
        <p:spPr>
          <a:xfrm>
            <a:off x="15315014" y="3014358"/>
            <a:ext cx="785092" cy="852186"/>
          </a:xfrm>
          <a:custGeom>
            <a:avLst/>
            <a:gdLst/>
            <a:ahLst/>
            <a:cxnLst/>
            <a:rect l="l" t="t" r="r" b="b"/>
            <a:pathLst>
              <a:path w="785092" h="852186">
                <a:moveTo>
                  <a:pt x="0" y="0"/>
                </a:moveTo>
                <a:lnTo>
                  <a:pt x="785093" y="0"/>
                </a:lnTo>
                <a:lnTo>
                  <a:pt x="785093" y="852187"/>
                </a:lnTo>
                <a:lnTo>
                  <a:pt x="0" y="852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5943812" y="6371533"/>
            <a:ext cx="1315488" cy="1427909"/>
          </a:xfrm>
          <a:custGeom>
            <a:avLst/>
            <a:gdLst/>
            <a:ahLst/>
            <a:cxnLst/>
            <a:rect l="l" t="t" r="r" b="b"/>
            <a:pathLst>
              <a:path w="1315488" h="1427909">
                <a:moveTo>
                  <a:pt x="0" y="0"/>
                </a:moveTo>
                <a:lnTo>
                  <a:pt x="1315488" y="0"/>
                </a:lnTo>
                <a:lnTo>
                  <a:pt x="1315488" y="1427909"/>
                </a:lnTo>
                <a:lnTo>
                  <a:pt x="0" y="14279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3319230" y="8380467"/>
            <a:ext cx="785092" cy="852186"/>
          </a:xfrm>
          <a:custGeom>
            <a:avLst/>
            <a:gdLst/>
            <a:ahLst/>
            <a:cxnLst/>
            <a:rect l="l" t="t" r="r" b="b"/>
            <a:pathLst>
              <a:path w="785092" h="852186">
                <a:moveTo>
                  <a:pt x="0" y="0"/>
                </a:moveTo>
                <a:lnTo>
                  <a:pt x="785092" y="0"/>
                </a:lnTo>
                <a:lnTo>
                  <a:pt x="785092" y="852186"/>
                </a:lnTo>
                <a:lnTo>
                  <a:pt x="0" y="8521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6100107" y="2061465"/>
            <a:ext cx="785092" cy="852186"/>
          </a:xfrm>
          <a:custGeom>
            <a:avLst/>
            <a:gdLst/>
            <a:ahLst/>
            <a:cxnLst/>
            <a:rect l="l" t="t" r="r" b="b"/>
            <a:pathLst>
              <a:path w="785092" h="852186">
                <a:moveTo>
                  <a:pt x="0" y="0"/>
                </a:moveTo>
                <a:lnTo>
                  <a:pt x="785092" y="0"/>
                </a:lnTo>
                <a:lnTo>
                  <a:pt x="785092" y="852186"/>
                </a:lnTo>
                <a:lnTo>
                  <a:pt x="0" y="852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4" name="Picture 13">
            <a:extLst>
              <a:ext uri="{FF2B5EF4-FFF2-40B4-BE49-F238E27FC236}">
                <a16:creationId xmlns:a16="http://schemas.microsoft.com/office/drawing/2014/main" id="{1A846AAA-AC3E-4F93-B81C-CA6FC477DE2B}"/>
              </a:ext>
            </a:extLst>
          </p:cNvPr>
          <p:cNvPicPr>
            <a:picLocks noChangeAspect="1"/>
          </p:cNvPicPr>
          <p:nvPr/>
        </p:nvPicPr>
        <p:blipFill rotWithShape="1">
          <a:blip r:embed="rId7">
            <a:extLst>
              <a:ext uri="{28A0092B-C50C-407E-A947-70E740481C1C}">
                <a14:useLocalDpi xmlns:a14="http://schemas.microsoft.com/office/drawing/2010/main" val="0"/>
              </a:ext>
            </a:extLst>
          </a:blip>
          <a:srcRect l="63553" t="21691" r="12349" b="8860"/>
          <a:stretch/>
        </p:blipFill>
        <p:spPr>
          <a:xfrm>
            <a:off x="12449053" y="1879268"/>
            <a:ext cx="4810247" cy="7890093"/>
          </a:xfrm>
          <a:prstGeom prst="roundRect">
            <a:avLst>
              <a:gd name="adj" fmla="val 10667"/>
            </a:avLst>
          </a:prstGeom>
        </p:spPr>
      </p:pic>
      <p:sp>
        <p:nvSpPr>
          <p:cNvPr id="3" name="TextBox 2">
            <a:extLst>
              <a:ext uri="{FF2B5EF4-FFF2-40B4-BE49-F238E27FC236}">
                <a16:creationId xmlns:a16="http://schemas.microsoft.com/office/drawing/2014/main" id="{40A7B989-707E-CFA0-2BB6-FDA233DA2F4F}"/>
              </a:ext>
            </a:extLst>
          </p:cNvPr>
          <p:cNvSpPr txBox="1"/>
          <p:nvPr/>
        </p:nvSpPr>
        <p:spPr>
          <a:xfrm>
            <a:off x="1028700" y="2061465"/>
            <a:ext cx="10612676" cy="7468648"/>
          </a:xfrm>
          <a:prstGeom prst="rect">
            <a:avLst/>
          </a:prstGeom>
          <a:noFill/>
        </p:spPr>
        <p:txBody>
          <a:bodyPr wrap="square" rtlCol="0">
            <a:spAutoFit/>
          </a:bodyPr>
          <a:lstStyle/>
          <a:p>
            <a:pPr algn="ctr">
              <a:lnSpc>
                <a:spcPct val="150000"/>
              </a:lnSpc>
            </a:pPr>
            <a:r>
              <a:rPr lang="en-US" sz="3600" b="1">
                <a:solidFill>
                  <a:srgbClr val="FF0000"/>
                </a:solidFill>
                <a:latin typeface="Arial" panose="020B0604020202020204" pitchFamily="34" charset="0"/>
                <a:cs typeface="Arial" panose="020B0604020202020204" pitchFamily="34" charset="0"/>
              </a:rPr>
              <a:t>Nhà bác học Lê Quý Đôn</a:t>
            </a:r>
          </a:p>
          <a:p>
            <a:pPr algn="just">
              <a:lnSpc>
                <a:spcPct val="150000"/>
              </a:lnSpc>
            </a:pPr>
            <a:r>
              <a:rPr lang="en-US" sz="3600">
                <a:latin typeface="Arial" panose="020B0604020202020204" pitchFamily="34" charset="0"/>
                <a:cs typeface="Arial" panose="020B0604020202020204" pitchFamily="34" charset="0"/>
              </a:rPr>
              <a:t>	Lê Quý Đôn quê ở huyện Hưng Hà, tỉnh Thái Bình. Ông nổi tiếng thông minh từ nhỏ. Lê Quý Đôn đã để lại cho đời nhiều bộ sách quý. Ông là người Việt Nam đầu tiên biết đến lí thuyết Trái Đất tròn gồm bốn châu Á, Âu, Phi, Mỹ và là người sớm nhất lưu ý đến khoa học tự nhiên, khoa học vũ trụ. Ông là nhà bác học lớn nhất của nước ta thời xưa.</a:t>
            </a:r>
          </a:p>
          <a:p>
            <a:pPr algn="r">
              <a:lnSpc>
                <a:spcPct val="150000"/>
              </a:lnSpc>
            </a:pPr>
            <a:r>
              <a:rPr lang="en-US" sz="3600">
                <a:latin typeface="Arial" panose="020B0604020202020204" pitchFamily="34" charset="0"/>
                <a:cs typeface="Arial" panose="020B0604020202020204" pitchFamily="34" charset="0"/>
              </a:rPr>
              <a:t>Theo VĂN LANG</a:t>
            </a: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2101945" y="3271168"/>
            <a:ext cx="14084111" cy="3744664"/>
            <a:chOff x="0" y="0"/>
            <a:chExt cx="3709395" cy="986249"/>
          </a:xfrm>
        </p:grpSpPr>
        <p:sp>
          <p:nvSpPr>
            <p:cNvPr id="4" name="Freeform 4"/>
            <p:cNvSpPr/>
            <p:nvPr/>
          </p:nvSpPr>
          <p:spPr>
            <a:xfrm>
              <a:off x="0" y="0"/>
              <a:ext cx="3709395" cy="986249"/>
            </a:xfrm>
            <a:custGeom>
              <a:avLst/>
              <a:gdLst/>
              <a:ahLst/>
              <a:cxnLst/>
              <a:rect l="l" t="t" r="r" b="b"/>
              <a:pathLst>
                <a:path w="3709395" h="986249">
                  <a:moveTo>
                    <a:pt x="0" y="0"/>
                  </a:moveTo>
                  <a:lnTo>
                    <a:pt x="3709395" y="0"/>
                  </a:lnTo>
                  <a:lnTo>
                    <a:pt x="3709395" y="986249"/>
                  </a:lnTo>
                  <a:lnTo>
                    <a:pt x="0" y="986249"/>
                  </a:lnTo>
                  <a:close/>
                </a:path>
              </a:pathLst>
            </a:custGeom>
            <a:solidFill>
              <a:srgbClr val="FFCEA7"/>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3120"/>
                </a:lnSpc>
              </a:pPr>
              <a:endParaRPr/>
            </a:p>
          </p:txBody>
        </p:sp>
      </p:grpSp>
      <p:sp>
        <p:nvSpPr>
          <p:cNvPr id="7" name="Freeform 7"/>
          <p:cNvSpPr/>
          <p:nvPr/>
        </p:nvSpPr>
        <p:spPr>
          <a:xfrm flipH="1">
            <a:off x="2460718" y="-798574"/>
            <a:ext cx="3242824" cy="2776668"/>
          </a:xfrm>
          <a:custGeom>
            <a:avLst/>
            <a:gdLst/>
            <a:ahLst/>
            <a:cxnLst/>
            <a:rect l="l" t="t" r="r" b="b"/>
            <a:pathLst>
              <a:path w="3242824" h="2776668">
                <a:moveTo>
                  <a:pt x="3242823" y="0"/>
                </a:moveTo>
                <a:lnTo>
                  <a:pt x="0" y="0"/>
                </a:lnTo>
                <a:lnTo>
                  <a:pt x="0" y="2776667"/>
                </a:lnTo>
                <a:lnTo>
                  <a:pt x="3242823" y="2776667"/>
                </a:lnTo>
                <a:lnTo>
                  <a:pt x="324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596932" y="6684438"/>
            <a:ext cx="3242824" cy="2776668"/>
          </a:xfrm>
          <a:custGeom>
            <a:avLst/>
            <a:gdLst/>
            <a:ahLst/>
            <a:cxnLst/>
            <a:rect l="l" t="t" r="r" b="b"/>
            <a:pathLst>
              <a:path w="3242824" h="2776668">
                <a:moveTo>
                  <a:pt x="3242823" y="0"/>
                </a:moveTo>
                <a:lnTo>
                  <a:pt x="0" y="0"/>
                </a:lnTo>
                <a:lnTo>
                  <a:pt x="0" y="2776667"/>
                </a:lnTo>
                <a:lnTo>
                  <a:pt x="3242823" y="2776667"/>
                </a:lnTo>
                <a:lnTo>
                  <a:pt x="324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flipH="1">
            <a:off x="7751416" y="8404166"/>
            <a:ext cx="3242824" cy="2776668"/>
          </a:xfrm>
          <a:custGeom>
            <a:avLst/>
            <a:gdLst/>
            <a:ahLst/>
            <a:cxnLst/>
            <a:rect l="l" t="t" r="r" b="b"/>
            <a:pathLst>
              <a:path w="3242824" h="2776668">
                <a:moveTo>
                  <a:pt x="3242824" y="0"/>
                </a:moveTo>
                <a:lnTo>
                  <a:pt x="0" y="0"/>
                </a:lnTo>
                <a:lnTo>
                  <a:pt x="0" y="2776667"/>
                </a:lnTo>
                <a:lnTo>
                  <a:pt x="3242824" y="2776667"/>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flipH="1">
            <a:off x="12094588" y="0"/>
            <a:ext cx="3242824" cy="2776668"/>
          </a:xfrm>
          <a:custGeom>
            <a:avLst/>
            <a:gdLst/>
            <a:ahLst/>
            <a:cxnLst/>
            <a:rect l="l" t="t" r="r" b="b"/>
            <a:pathLst>
              <a:path w="3242824" h="2776668">
                <a:moveTo>
                  <a:pt x="3242824" y="0"/>
                </a:moveTo>
                <a:lnTo>
                  <a:pt x="0" y="0"/>
                </a:lnTo>
                <a:lnTo>
                  <a:pt x="0" y="2776668"/>
                </a:lnTo>
                <a:lnTo>
                  <a:pt x="3242824" y="2776668"/>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flipH="1">
            <a:off x="16666588" y="7015832"/>
            <a:ext cx="3242824" cy="2776668"/>
          </a:xfrm>
          <a:custGeom>
            <a:avLst/>
            <a:gdLst/>
            <a:ahLst/>
            <a:cxnLst/>
            <a:rect l="l" t="t" r="r" b="b"/>
            <a:pathLst>
              <a:path w="3242824" h="2776668">
                <a:moveTo>
                  <a:pt x="3242824" y="0"/>
                </a:moveTo>
                <a:lnTo>
                  <a:pt x="0" y="0"/>
                </a:lnTo>
                <a:lnTo>
                  <a:pt x="0" y="2776667"/>
                </a:lnTo>
                <a:lnTo>
                  <a:pt x="3242824" y="2776667"/>
                </a:lnTo>
                <a:lnTo>
                  <a:pt x="32428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flipH="1">
            <a:off x="7649909" y="589759"/>
            <a:ext cx="2008441" cy="1719728"/>
          </a:xfrm>
          <a:custGeom>
            <a:avLst/>
            <a:gdLst/>
            <a:ahLst/>
            <a:cxnLst/>
            <a:rect l="l" t="t" r="r" b="b"/>
            <a:pathLst>
              <a:path w="2008441" h="1719728">
                <a:moveTo>
                  <a:pt x="2008441" y="0"/>
                </a:moveTo>
                <a:lnTo>
                  <a:pt x="0" y="0"/>
                </a:lnTo>
                <a:lnTo>
                  <a:pt x="0" y="1719728"/>
                </a:lnTo>
                <a:lnTo>
                  <a:pt x="2008441" y="1719728"/>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flipH="1">
            <a:off x="-979741" y="2309487"/>
            <a:ext cx="2008441" cy="1719728"/>
          </a:xfrm>
          <a:custGeom>
            <a:avLst/>
            <a:gdLst/>
            <a:ahLst/>
            <a:cxnLst/>
            <a:rect l="l" t="t" r="r" b="b"/>
            <a:pathLst>
              <a:path w="2008441" h="1719728">
                <a:moveTo>
                  <a:pt x="2008441" y="0"/>
                </a:moveTo>
                <a:lnTo>
                  <a:pt x="0" y="0"/>
                </a:lnTo>
                <a:lnTo>
                  <a:pt x="0" y="1719728"/>
                </a:lnTo>
                <a:lnTo>
                  <a:pt x="2008441" y="1719728"/>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flipH="1">
            <a:off x="3695100" y="8072772"/>
            <a:ext cx="2008441" cy="1719728"/>
          </a:xfrm>
          <a:custGeom>
            <a:avLst/>
            <a:gdLst/>
            <a:ahLst/>
            <a:cxnLst/>
            <a:rect l="l" t="t" r="r" b="b"/>
            <a:pathLst>
              <a:path w="2008441" h="1719728">
                <a:moveTo>
                  <a:pt x="2008441" y="0"/>
                </a:moveTo>
                <a:lnTo>
                  <a:pt x="0" y="0"/>
                </a:lnTo>
                <a:lnTo>
                  <a:pt x="0" y="1719727"/>
                </a:lnTo>
                <a:lnTo>
                  <a:pt x="2008441" y="1719727"/>
                </a:lnTo>
                <a:lnTo>
                  <a:pt x="200844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flipH="1">
            <a:off x="12711779" y="7544302"/>
            <a:ext cx="2008441" cy="1719728"/>
          </a:xfrm>
          <a:custGeom>
            <a:avLst/>
            <a:gdLst/>
            <a:ahLst/>
            <a:cxnLst/>
            <a:rect l="l" t="t" r="r" b="b"/>
            <a:pathLst>
              <a:path w="2008441" h="1719728">
                <a:moveTo>
                  <a:pt x="2008442" y="0"/>
                </a:moveTo>
                <a:lnTo>
                  <a:pt x="0" y="0"/>
                </a:lnTo>
                <a:lnTo>
                  <a:pt x="0" y="1719728"/>
                </a:lnTo>
                <a:lnTo>
                  <a:pt x="2008442" y="1719728"/>
                </a:lnTo>
                <a:lnTo>
                  <a:pt x="2008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flipH="1">
            <a:off x="16987155" y="1978093"/>
            <a:ext cx="2008441" cy="1719728"/>
          </a:xfrm>
          <a:custGeom>
            <a:avLst/>
            <a:gdLst/>
            <a:ahLst/>
            <a:cxnLst/>
            <a:rect l="l" t="t" r="r" b="b"/>
            <a:pathLst>
              <a:path w="2008441" h="1719728">
                <a:moveTo>
                  <a:pt x="2008442" y="0"/>
                </a:moveTo>
                <a:lnTo>
                  <a:pt x="0" y="0"/>
                </a:lnTo>
                <a:lnTo>
                  <a:pt x="0" y="1719728"/>
                </a:lnTo>
                <a:lnTo>
                  <a:pt x="2008442" y="1719728"/>
                </a:lnTo>
                <a:lnTo>
                  <a:pt x="2008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4">
            <a:extLst>
              <a:ext uri="{FF2B5EF4-FFF2-40B4-BE49-F238E27FC236}">
                <a16:creationId xmlns:a16="http://schemas.microsoft.com/office/drawing/2014/main" id="{B7BAA3BB-7414-41F9-9DF0-87975BA82A26}"/>
              </a:ext>
            </a:extLst>
          </p:cNvPr>
          <p:cNvSpPr txBox="1"/>
          <p:nvPr/>
        </p:nvSpPr>
        <p:spPr>
          <a:xfrm>
            <a:off x="5066932" y="4165002"/>
            <a:ext cx="8154136" cy="1416222"/>
          </a:xfrm>
          <a:prstGeom prst="rect">
            <a:avLst/>
          </a:prstGeom>
        </p:spPr>
        <p:txBody>
          <a:bodyPr lIns="0" tIns="0" rIns="0" bIns="0" rtlCol="0" anchor="t">
            <a:spAutoFit/>
          </a:bodyPr>
          <a:lstStyle/>
          <a:p>
            <a:pPr algn="ctr">
              <a:lnSpc>
                <a:spcPct val="150000"/>
              </a:lnSpc>
            </a:pPr>
            <a:r>
              <a:rPr lang="vi-VN" sz="7000" b="1" dirty="0">
                <a:solidFill>
                  <a:srgbClr val="C00000"/>
                </a:solidFill>
                <a:latin typeface="Arial" panose="020B0604020202020204" pitchFamily="34" charset="0"/>
                <a:cs typeface="Arial" panose="020B0604020202020204" pitchFamily="34" charset="0"/>
              </a:rPr>
              <a:t>TIẾT 5</a:t>
            </a:r>
            <a:endParaRPr lang="en-US" sz="7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8246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5400000" flipH="1">
            <a:off x="226017" y="5606708"/>
            <a:ext cx="4468897" cy="4917631"/>
          </a:xfrm>
          <a:custGeom>
            <a:avLst/>
            <a:gdLst/>
            <a:ahLst/>
            <a:cxnLst/>
            <a:rect l="l" t="t" r="r" b="b"/>
            <a:pathLst>
              <a:path w="4468897" h="4917631">
                <a:moveTo>
                  <a:pt x="4468897" y="0"/>
                </a:moveTo>
                <a:lnTo>
                  <a:pt x="0" y="0"/>
                </a:lnTo>
                <a:lnTo>
                  <a:pt x="0" y="4917630"/>
                </a:lnTo>
                <a:lnTo>
                  <a:pt x="4468897" y="4917630"/>
                </a:lnTo>
                <a:lnTo>
                  <a:pt x="446889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852083" y="1831169"/>
            <a:ext cx="1085666" cy="1085666"/>
          </a:xfrm>
          <a:custGeom>
            <a:avLst/>
            <a:gdLst/>
            <a:ahLst/>
            <a:cxnLst/>
            <a:rect l="l" t="t" r="r" b="b"/>
            <a:pathLst>
              <a:path w="1085666" h="1085666">
                <a:moveTo>
                  <a:pt x="0" y="0"/>
                </a:moveTo>
                <a:lnTo>
                  <a:pt x="1085666" y="0"/>
                </a:lnTo>
                <a:lnTo>
                  <a:pt x="1085666" y="1085666"/>
                </a:lnTo>
                <a:lnTo>
                  <a:pt x="0" y="1085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flipV="1">
            <a:off x="13581350" y="-224367"/>
            <a:ext cx="4468897" cy="4917631"/>
          </a:xfrm>
          <a:custGeom>
            <a:avLst/>
            <a:gdLst/>
            <a:ahLst/>
            <a:cxnLst/>
            <a:rect l="l" t="t" r="r" b="b"/>
            <a:pathLst>
              <a:path w="4468897" h="4917631">
                <a:moveTo>
                  <a:pt x="0" y="4917631"/>
                </a:moveTo>
                <a:lnTo>
                  <a:pt x="4468897" y="4917631"/>
                </a:lnTo>
                <a:lnTo>
                  <a:pt x="4468897" y="0"/>
                </a:lnTo>
                <a:lnTo>
                  <a:pt x="0" y="0"/>
                </a:lnTo>
                <a:lnTo>
                  <a:pt x="0" y="491763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5319712" y="5344927"/>
            <a:ext cx="1383773" cy="1483939"/>
          </a:xfrm>
          <a:custGeom>
            <a:avLst/>
            <a:gdLst/>
            <a:ahLst/>
            <a:cxnLst/>
            <a:rect l="l" t="t" r="r" b="b"/>
            <a:pathLst>
              <a:path w="1383773" h="1483939">
                <a:moveTo>
                  <a:pt x="0" y="0"/>
                </a:moveTo>
                <a:lnTo>
                  <a:pt x="1383773" y="0"/>
                </a:lnTo>
                <a:lnTo>
                  <a:pt x="1383773" y="1483939"/>
                </a:lnTo>
                <a:lnTo>
                  <a:pt x="0" y="14839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80006" y="1415382"/>
            <a:ext cx="372034" cy="372034"/>
          </a:xfrm>
          <a:custGeom>
            <a:avLst/>
            <a:gdLst/>
            <a:ahLst/>
            <a:cxnLst/>
            <a:rect l="l" t="t" r="r" b="b"/>
            <a:pathLst>
              <a:path w="372034" h="372034">
                <a:moveTo>
                  <a:pt x="0" y="0"/>
                </a:moveTo>
                <a:lnTo>
                  <a:pt x="372034" y="0"/>
                </a:lnTo>
                <a:lnTo>
                  <a:pt x="372034" y="372033"/>
                </a:lnTo>
                <a:lnTo>
                  <a:pt x="0" y="372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350236" y="1716284"/>
            <a:ext cx="229770" cy="229770"/>
          </a:xfrm>
          <a:custGeom>
            <a:avLst/>
            <a:gdLst/>
            <a:ahLst/>
            <a:cxnLst/>
            <a:rect l="l" t="t" r="r" b="b"/>
            <a:pathLst>
              <a:path w="229770" h="229770">
                <a:moveTo>
                  <a:pt x="0" y="0"/>
                </a:moveTo>
                <a:lnTo>
                  <a:pt x="229770" y="0"/>
                </a:lnTo>
                <a:lnTo>
                  <a:pt x="229770" y="229770"/>
                </a:lnTo>
                <a:lnTo>
                  <a:pt x="0" y="2297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flipH="1">
            <a:off x="14321580" y="8636187"/>
            <a:ext cx="475418" cy="523078"/>
          </a:xfrm>
          <a:custGeom>
            <a:avLst/>
            <a:gdLst/>
            <a:ahLst/>
            <a:cxnLst/>
            <a:rect l="l" t="t" r="r" b="b"/>
            <a:pathLst>
              <a:path w="475418" h="523078">
                <a:moveTo>
                  <a:pt x="475417" y="0"/>
                </a:moveTo>
                <a:lnTo>
                  <a:pt x="0" y="0"/>
                </a:lnTo>
                <a:lnTo>
                  <a:pt x="0" y="523077"/>
                </a:lnTo>
                <a:lnTo>
                  <a:pt x="475417" y="523077"/>
                </a:lnTo>
                <a:lnTo>
                  <a:pt x="47541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DFBA6C76-E43D-4BA4-AA48-F7AF8A134D90}"/>
              </a:ext>
            </a:extLst>
          </p:cNvPr>
          <p:cNvSpPr txBox="1"/>
          <p:nvPr/>
        </p:nvSpPr>
        <p:spPr>
          <a:xfrm>
            <a:off x="2611123" y="3139432"/>
            <a:ext cx="13640202" cy="3605282"/>
          </a:xfrm>
          <a:prstGeom prst="rect">
            <a:avLst/>
          </a:prstGeom>
        </p:spPr>
        <p:txBody>
          <a:bodyPr wrap="square" lIns="0" tIns="0" rIns="0" bIns="0" rtlCol="0" anchor="t">
            <a:spAutoFit/>
          </a:bodyPr>
          <a:lstStyle/>
          <a:p>
            <a:pPr algn="ctr">
              <a:lnSpc>
                <a:spcPct val="150000"/>
              </a:lnSpc>
            </a:pPr>
            <a:r>
              <a:rPr lang="vi-VN" sz="5400" b="1" dirty="0">
                <a:solidFill>
                  <a:srgbClr val="C00000"/>
                </a:solidFill>
              </a:rPr>
              <a:t>HOẠT ĐỘNG 1: </a:t>
            </a:r>
          </a:p>
          <a:p>
            <a:pPr algn="ctr">
              <a:lnSpc>
                <a:spcPct val="150000"/>
              </a:lnSpc>
            </a:pPr>
            <a:r>
              <a:rPr lang="vi-VN" sz="5400" b="1" dirty="0">
                <a:solidFill>
                  <a:srgbClr val="C00000"/>
                </a:solidFill>
              </a:rPr>
              <a:t>ĐÁNH GIÁ KĨ NĂNG ĐỌC THÀNH TIẾNG VÀ ĐỌC THUỘC LÒNG</a:t>
            </a:r>
            <a:endParaRPr lang="en-US" sz="54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5400000" flipH="1">
            <a:off x="226017" y="5606708"/>
            <a:ext cx="4468897" cy="4917631"/>
          </a:xfrm>
          <a:custGeom>
            <a:avLst/>
            <a:gdLst/>
            <a:ahLst/>
            <a:cxnLst/>
            <a:rect l="l" t="t" r="r" b="b"/>
            <a:pathLst>
              <a:path w="4468897" h="4917631">
                <a:moveTo>
                  <a:pt x="4468897" y="0"/>
                </a:moveTo>
                <a:lnTo>
                  <a:pt x="0" y="0"/>
                </a:lnTo>
                <a:lnTo>
                  <a:pt x="0" y="4917630"/>
                </a:lnTo>
                <a:lnTo>
                  <a:pt x="4468897" y="4917630"/>
                </a:lnTo>
                <a:lnTo>
                  <a:pt x="446889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852083" y="1831169"/>
            <a:ext cx="1085666" cy="1085666"/>
          </a:xfrm>
          <a:custGeom>
            <a:avLst/>
            <a:gdLst/>
            <a:ahLst/>
            <a:cxnLst/>
            <a:rect l="l" t="t" r="r" b="b"/>
            <a:pathLst>
              <a:path w="1085666" h="1085666">
                <a:moveTo>
                  <a:pt x="0" y="0"/>
                </a:moveTo>
                <a:lnTo>
                  <a:pt x="1085666" y="0"/>
                </a:lnTo>
                <a:lnTo>
                  <a:pt x="1085666" y="1085666"/>
                </a:lnTo>
                <a:lnTo>
                  <a:pt x="0" y="1085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flipV="1">
            <a:off x="13581350" y="-224367"/>
            <a:ext cx="4468897" cy="4917631"/>
          </a:xfrm>
          <a:custGeom>
            <a:avLst/>
            <a:gdLst/>
            <a:ahLst/>
            <a:cxnLst/>
            <a:rect l="l" t="t" r="r" b="b"/>
            <a:pathLst>
              <a:path w="4468897" h="4917631">
                <a:moveTo>
                  <a:pt x="0" y="4917631"/>
                </a:moveTo>
                <a:lnTo>
                  <a:pt x="4468897" y="4917631"/>
                </a:lnTo>
                <a:lnTo>
                  <a:pt x="4468897" y="0"/>
                </a:lnTo>
                <a:lnTo>
                  <a:pt x="0" y="0"/>
                </a:lnTo>
                <a:lnTo>
                  <a:pt x="0" y="491763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5319712" y="5344927"/>
            <a:ext cx="1383773" cy="1483939"/>
          </a:xfrm>
          <a:custGeom>
            <a:avLst/>
            <a:gdLst/>
            <a:ahLst/>
            <a:cxnLst/>
            <a:rect l="l" t="t" r="r" b="b"/>
            <a:pathLst>
              <a:path w="1383773" h="1483939">
                <a:moveTo>
                  <a:pt x="0" y="0"/>
                </a:moveTo>
                <a:lnTo>
                  <a:pt x="1383773" y="0"/>
                </a:lnTo>
                <a:lnTo>
                  <a:pt x="1383773" y="1483939"/>
                </a:lnTo>
                <a:lnTo>
                  <a:pt x="0" y="14839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80006" y="1415382"/>
            <a:ext cx="372034" cy="372034"/>
          </a:xfrm>
          <a:custGeom>
            <a:avLst/>
            <a:gdLst/>
            <a:ahLst/>
            <a:cxnLst/>
            <a:rect l="l" t="t" r="r" b="b"/>
            <a:pathLst>
              <a:path w="372034" h="372034">
                <a:moveTo>
                  <a:pt x="0" y="0"/>
                </a:moveTo>
                <a:lnTo>
                  <a:pt x="372034" y="0"/>
                </a:lnTo>
                <a:lnTo>
                  <a:pt x="372034" y="372033"/>
                </a:lnTo>
                <a:lnTo>
                  <a:pt x="0" y="372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350236" y="1716284"/>
            <a:ext cx="229770" cy="229770"/>
          </a:xfrm>
          <a:custGeom>
            <a:avLst/>
            <a:gdLst/>
            <a:ahLst/>
            <a:cxnLst/>
            <a:rect l="l" t="t" r="r" b="b"/>
            <a:pathLst>
              <a:path w="229770" h="229770">
                <a:moveTo>
                  <a:pt x="0" y="0"/>
                </a:moveTo>
                <a:lnTo>
                  <a:pt x="229770" y="0"/>
                </a:lnTo>
                <a:lnTo>
                  <a:pt x="229770" y="229770"/>
                </a:lnTo>
                <a:lnTo>
                  <a:pt x="0" y="2297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flipH="1">
            <a:off x="14321580" y="8636187"/>
            <a:ext cx="475418" cy="523078"/>
          </a:xfrm>
          <a:custGeom>
            <a:avLst/>
            <a:gdLst/>
            <a:ahLst/>
            <a:cxnLst/>
            <a:rect l="l" t="t" r="r" b="b"/>
            <a:pathLst>
              <a:path w="475418" h="523078">
                <a:moveTo>
                  <a:pt x="475417" y="0"/>
                </a:moveTo>
                <a:lnTo>
                  <a:pt x="0" y="0"/>
                </a:lnTo>
                <a:lnTo>
                  <a:pt x="0" y="523077"/>
                </a:lnTo>
                <a:lnTo>
                  <a:pt x="475417" y="523077"/>
                </a:lnTo>
                <a:lnTo>
                  <a:pt x="47541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DFBA6C76-E43D-4BA4-AA48-F7AF8A134D90}"/>
              </a:ext>
            </a:extLst>
          </p:cNvPr>
          <p:cNvSpPr txBox="1"/>
          <p:nvPr/>
        </p:nvSpPr>
        <p:spPr>
          <a:xfrm>
            <a:off x="2611123" y="3489123"/>
            <a:ext cx="13640202" cy="2358787"/>
          </a:xfrm>
          <a:prstGeom prst="rect">
            <a:avLst/>
          </a:prstGeom>
        </p:spPr>
        <p:txBody>
          <a:bodyPr wrap="square" lIns="0" tIns="0" rIns="0" bIns="0" rtlCol="0" anchor="t">
            <a:spAutoFit/>
          </a:bodyPr>
          <a:lstStyle/>
          <a:p>
            <a:pPr algn="ctr">
              <a:lnSpc>
                <a:spcPct val="150000"/>
              </a:lnSpc>
            </a:pPr>
            <a:r>
              <a:rPr lang="vi-VN" sz="5400" b="1" dirty="0">
                <a:solidFill>
                  <a:srgbClr val="C00000"/>
                </a:solidFill>
              </a:rPr>
              <a:t>HOẠT ĐỘNG 2: </a:t>
            </a:r>
          </a:p>
          <a:p>
            <a:pPr algn="ctr">
              <a:lnSpc>
                <a:spcPct val="150000"/>
              </a:lnSpc>
            </a:pPr>
            <a:r>
              <a:rPr lang="vi-VN" sz="5400" b="1" dirty="0">
                <a:solidFill>
                  <a:srgbClr val="C00000"/>
                </a:solidFill>
              </a:rPr>
              <a:t>LUYỆN TẬP NGHE VÀ NÓI</a:t>
            </a:r>
            <a:endParaRPr lang="en-US" sz="5400" b="1" dirty="0">
              <a:solidFill>
                <a:srgbClr val="C00000"/>
              </a:solidFill>
            </a:endParaRPr>
          </a:p>
        </p:txBody>
      </p:sp>
    </p:spTree>
    <p:extLst>
      <p:ext uri="{BB962C8B-B14F-4D97-AF65-F5344CB8AC3E}">
        <p14:creationId xmlns:p14="http://schemas.microsoft.com/office/powerpoint/2010/main" val="2670972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950</Words>
  <PresentationFormat>Custom</PresentationFormat>
  <Paragraphs>68</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2023-08-10T03:59:02Z</dcterms:modified>
  <dc:identifier>DAFqrcI7Z5Q</dc:identifier>
</cp:coreProperties>
</file>