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3" r:id="rId2"/>
    <p:sldId id="2979" r:id="rId3"/>
    <p:sldId id="2976" r:id="rId4"/>
    <p:sldId id="2983" r:id="rId5"/>
    <p:sldId id="2980" r:id="rId6"/>
    <p:sldId id="2981" r:id="rId7"/>
    <p:sldId id="2987" r:id="rId8"/>
    <p:sldId id="2994" r:id="rId9"/>
    <p:sldId id="2985" r:id="rId10"/>
    <p:sldId id="298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709930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967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 ĐỀ 4. 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ĐẠO ĐỨC, PHÁP LUẬT VÀ VĂN HOÁ TRONG MÔI TRƯỜNG SỐ</a:t>
              </a:r>
              <a:endParaRPr lang="vi-VN" sz="20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2041959"/>
            <a:ext cx="7544664" cy="1940925"/>
            <a:chOff x="1055313" y="1366069"/>
            <a:chExt cx="7544664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10912" y="1862492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76279" y="1700706"/>
              <a:ext cx="874580" cy="837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  <a:endParaRPr lang="en-US" sz="3200" b="1" dirty="0"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10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31077" y="1862492"/>
              <a:ext cx="5518785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được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phép</a:t>
              </a:r>
              <a:endParaRPr lang="en-US" altLang="vi-VN" sz="38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0297168" y="252069"/>
            <a:ext cx="2686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TIN </a:t>
            </a:r>
            <a:r>
              <a:rPr lang="vi-VN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HỌ</a:t>
            </a:r>
            <a:r>
              <a:rPr lang="en-US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C 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9962" y="662801"/>
            <a:ext cx="3231780" cy="855507"/>
            <a:chOff x="901681" y="653374"/>
            <a:chExt cx="3231780" cy="8555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1681" y="763571"/>
              <a:ext cx="807820" cy="74531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94423" y="1296307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endParaRPr lang="en-US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oy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45" y="2060197"/>
            <a:ext cx="2975264" cy="2975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1325" y="2465069"/>
            <a:ext cx="10962640" cy="2451231"/>
            <a:chOff x="522612" y="813568"/>
            <a:chExt cx="10962947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91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Phần mềm miễn phí</a:t>
              </a: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544" y="1711155"/>
              <a:ext cx="10887380" cy="1936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,...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2" y="813568"/>
              <a:ext cx="2898644" cy="967337"/>
              <a:chOff x="522612" y="813568"/>
              <a:chExt cx="2898644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2" y="969483"/>
                <a:ext cx="2372989" cy="787756"/>
                <a:chOff x="5906375" y="1278622"/>
                <a:chExt cx="2372989" cy="78775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5" y="1278622"/>
                  <a:ext cx="2135017" cy="7418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913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2" y="137197"/>
            <a:ext cx="4063166" cy="2272593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8DD3622-F7D1-A3EB-494C-334BDE7829C3}"/>
              </a:ext>
            </a:extLst>
          </p:cNvPr>
          <p:cNvSpPr/>
          <p:nvPr/>
        </p:nvSpPr>
        <p:spPr>
          <a:xfrm>
            <a:off x="1222177" y="873215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6304" y="450215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được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nhân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hoặc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tổ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sản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xuất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ra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để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đáp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ứng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cầu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làm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việc</a:t>
            </a:r>
            <a:r>
              <a:rPr lang="en-US" sz="2400" dirty="0">
                <a:latin typeface="UTM Avo" panose="02040603050506020204"/>
              </a:rPr>
              <a:t>, </a:t>
            </a:r>
            <a:r>
              <a:rPr lang="en-US" sz="2400" dirty="0" err="1">
                <a:latin typeface="UTM Avo" panose="02040603050506020204"/>
              </a:rPr>
              <a:t>học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tập</a:t>
            </a:r>
            <a:r>
              <a:rPr lang="en-US" sz="2400" dirty="0">
                <a:latin typeface="UTM Avo" panose="02040603050506020204"/>
              </a:rPr>
              <a:t> hay </a:t>
            </a:r>
            <a:r>
              <a:rPr lang="en-US" sz="2400" dirty="0" err="1">
                <a:latin typeface="UTM Avo" panose="02040603050506020204"/>
              </a:rPr>
              <a:t>giải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của</a:t>
            </a:r>
            <a:r>
              <a:rPr lang="en-US" sz="2400" dirty="0">
                <a:latin typeface="UTM Avo" panose="02040603050506020204"/>
              </a:rPr>
              <a:t> con </a:t>
            </a:r>
            <a:r>
              <a:rPr lang="en-US" sz="2400" dirty="0" err="1">
                <a:latin typeface="UTM Avo" panose="02040603050506020204"/>
              </a:rPr>
              <a:t>người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Có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và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không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dụng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120" y="4718050"/>
            <a:ext cx="5953760" cy="136398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328670" y="6082030"/>
            <a:ext cx="532955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23.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trên</a:t>
            </a:r>
            <a:r>
              <a:rPr lang="en-US" sz="2400" dirty="0">
                <a:latin typeface="UTM Avo" panose="02040603050506020204"/>
              </a:rPr>
              <a:t> Internet</a:t>
            </a:r>
          </a:p>
        </p:txBody>
      </p:sp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1638462255"/>
              </p:ext>
            </p:extLst>
          </p:nvPr>
        </p:nvGraphicFramePr>
        <p:xfrm>
          <a:off x="919480" y="2855595"/>
          <a:ext cx="1062228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Phần mềm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Tác giả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Chức năng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Quyền sử dụng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latin typeface="UTM Avo" panose="02040603050506020204"/>
                        </a:rPr>
                        <a:t>PowerPoint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Công ty 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Tạo bài trình chiếu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Không miễn phí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Kiran's Typing Tutor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Kĩ sư lập trình</a:t>
                      </a:r>
                    </a:p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Kiran người Ấn Độ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Luyện tập gõ bàn</a:t>
                      </a:r>
                    </a:p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phím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>
                          <a:latin typeface="UTM Avo" panose="02040603050506020204"/>
                        </a:rPr>
                        <a:t>Miễn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phí</a:t>
                      </a: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39560" y="428078"/>
            <a:ext cx="10239614" cy="1511846"/>
            <a:chOff x="3294857" y="592334"/>
            <a:chExt cx="7929870" cy="1269937"/>
          </a:xfrm>
        </p:grpSpPr>
        <p:grpSp>
          <p:nvGrpSpPr>
            <p:cNvPr id="12" name="Group 11"/>
            <p:cNvGrpSpPr/>
            <p:nvPr/>
          </p:nvGrpSpPr>
          <p:grpSpPr>
            <a:xfrm>
              <a:off x="3294857" y="592334"/>
              <a:ext cx="7929870" cy="1269937"/>
              <a:chOff x="3294857" y="592334"/>
              <a:chExt cx="7929870" cy="126993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556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94857" y="592334"/>
                <a:ext cx="842690" cy="746198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95851" y="965448"/>
              <a:ext cx="7386778" cy="698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buFont typeface="Arial" panose="020B0604020202020204" pitchFamily="34" charset="0"/>
                <a:buChar char="•"/>
              </a:pP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phần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.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.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phần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không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/>
              </a:rPr>
              <a:t>Những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phần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mềm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nào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sau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đây</a:t>
            </a:r>
            <a:r>
              <a:rPr lang="en-US" sz="2800" dirty="0">
                <a:latin typeface="UTM Avo" panose="02040603050506020204"/>
              </a:rPr>
              <a:t> là </a:t>
            </a:r>
            <a:r>
              <a:rPr lang="en-US" sz="2800" dirty="0" err="1">
                <a:latin typeface="UTM Avo" panose="02040603050506020204"/>
              </a:rPr>
              <a:t>miễn</a:t>
            </a:r>
            <a:r>
              <a:rPr lang="en-US" sz="2800" dirty="0">
                <a:latin typeface="UTM Avo" panose="02040603050506020204"/>
              </a:rPr>
              <a:t> phí?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90" y="2086711"/>
            <a:ext cx="817435" cy="80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850" y="2952115"/>
            <a:ext cx="9203055" cy="2971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39850" y="3418205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90970" y="4869180"/>
            <a:ext cx="466090" cy="4972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84505" y="5853430"/>
            <a:ext cx="1170749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dirty="0">
                <a:latin typeface="UTM Avo" panose="02040603050506020204"/>
              </a:rPr>
              <a:t>2. </a:t>
            </a:r>
            <a:r>
              <a:rPr lang="en-US" sz="2200" dirty="0" err="1">
                <a:latin typeface="UTM Avo" panose="02040603050506020204"/>
              </a:rPr>
              <a:t>Em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hãy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lấy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dụ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về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phần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mềm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miễn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và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phần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mềm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không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miễn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có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trong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máy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tính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của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em</a:t>
            </a:r>
            <a:r>
              <a:rPr lang="en-US" sz="2200" dirty="0">
                <a:latin typeface="UTM Avo" panose="02040603050506020204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715" y="90170"/>
            <a:ext cx="85382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2. Sử dụng phần mềm có bản quyền</a:t>
            </a:r>
            <a:endParaRPr lang="en-US" sz="2800"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</a:pPr>
            <a:endParaRPr lang="vi-VN" sz="2800" b="1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2910" y="669297"/>
            <a:ext cx="10962640" cy="5617203"/>
            <a:chOff x="522612" y="964965"/>
            <a:chExt cx="10962947" cy="2885138"/>
          </a:xfrm>
        </p:grpSpPr>
        <p:sp>
          <p:nvSpPr>
            <p:cNvPr id="4" name="Rectangle 3"/>
            <p:cNvSpPr/>
            <p:nvPr/>
          </p:nvSpPr>
          <p:spPr>
            <a:xfrm>
              <a:off x="3823434" y="1131044"/>
              <a:ext cx="7394147" cy="302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dụng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trái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phép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phần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mềm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có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bản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quyền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vi-VN" sz="24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7884" y="1481606"/>
              <a:ext cx="10647978" cy="2247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342900">
                <a:lnSpc>
                  <a:spcPts val="2600"/>
                </a:lnSpc>
              </a:pP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dõi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An, Minh, Khoa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endParaRPr lang="en-US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nay,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“Product Activation Failed”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nhỉ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l" defTabSz="342900">
                <a:lnSpc>
                  <a:spcPts val="27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Minh: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vẫn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  <a:endPara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8185" y="964965"/>
              <a:ext cx="6010444" cy="2090127"/>
              <a:chOff x="638185" y="964965"/>
              <a:chExt cx="6010444" cy="20901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38185" y="1081832"/>
                <a:ext cx="2578172" cy="341840"/>
                <a:chOff x="6021948" y="1390971"/>
                <a:chExt cx="2578172" cy="341840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6021948" y="1390971"/>
                  <a:ext cx="2578172" cy="341840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79278" y="1408110"/>
                  <a:ext cx="2202877" cy="307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20419193">
                <a:off x="2886634" y="964965"/>
                <a:ext cx="981102" cy="639780"/>
                <a:chOff x="10442150" y="1062239"/>
                <a:chExt cx="3497522" cy="2341948"/>
              </a:xfrm>
            </p:grpSpPr>
            <p:pic>
              <p:nvPicPr>
                <p:cNvPr id="12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442150" y="1062239"/>
                  <a:ext cx="3497522" cy="2341948"/>
                </a:xfrm>
                <a:prstGeom prst="rect">
                  <a:avLst/>
                </a:prstGeom>
              </p:spPr>
            </p:pic>
            <p:pic>
              <p:nvPicPr>
                <p:cNvPr id="13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685922" y="1321766"/>
                  <a:ext cx="3046517" cy="1829783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Rectangle 5"/>
          <p:cNvSpPr/>
          <p:nvPr/>
        </p:nvSpPr>
        <p:spPr>
          <a:xfrm>
            <a:off x="3071168" y="854213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1696" y="1550681"/>
            <a:ext cx="10396712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Mỗi phần mềm là sản phẩm trí tuệ và cũng là tài sản của tác giả. Tác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giả của phần mềm có thể là cá nhân hoặc tổ chức. Tác giả có quyềncho phép hoặc không cho phép người khác sử dụng phần mềm. Phần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mềm đã được tác giả cho phép sử dụng còn được gọi là phần mềm có bản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quyền. Em chỉ được sử dụng phần mềm khi đã được tác giả cho phép.</a:t>
            </a:r>
          </a:p>
        </p:txBody>
      </p:sp>
      <p:sp>
        <p:nvSpPr>
          <p:cNvPr id="11" name="Rectangle 5"/>
          <p:cNvSpPr/>
          <p:nvPr/>
        </p:nvSpPr>
        <p:spPr>
          <a:xfrm>
            <a:off x="1141696" y="3677693"/>
            <a:ext cx="10396712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PowerPoint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Kiran's Typing Tutor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51" y="1550681"/>
            <a:ext cx="687705" cy="661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D85CD3-2E13-D9FC-8F86-B9B87B68AB15}"/>
              </a:ext>
            </a:extLst>
          </p:cNvPr>
          <p:cNvSpPr txBox="1"/>
          <p:nvPr/>
        </p:nvSpPr>
        <p:spPr>
          <a:xfrm>
            <a:off x="567965" y="415118"/>
            <a:ext cx="10791334" cy="91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342900">
              <a:lnSpc>
                <a:spcPct val="140000"/>
              </a:lnSpc>
            </a:pPr>
            <a:r>
              <a:rPr lang="en-US" altLang="vi-VN" sz="20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Lời</a:t>
            </a:r>
            <a:r>
              <a:rPr lang="en-US" altLang="vi-VN" sz="20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giải</a:t>
            </a:r>
            <a:r>
              <a:rPr lang="en-US" altLang="vi-VN" sz="20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Word/Excel/PowerPoint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B154B3EC-5F6D-FC91-973D-E05F65033040}"/>
              </a:ext>
            </a:extLst>
          </p:cNvPr>
          <p:cNvSpPr txBox="1"/>
          <p:nvPr/>
        </p:nvSpPr>
        <p:spPr>
          <a:xfrm>
            <a:off x="2074160" y="851109"/>
            <a:ext cx="79117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err="1">
                <a:latin typeface="UTM Avo" panose="02040603050506020204"/>
              </a:rPr>
              <a:t>Chúng</a:t>
            </a:r>
            <a:r>
              <a:rPr lang="en-US" sz="2000" dirty="0">
                <a:latin typeface="UTM Avo" panose="02040603050506020204"/>
              </a:rPr>
              <a:t> ta </a:t>
            </a:r>
            <a:r>
              <a:rPr lang="en-US" sz="2000" dirty="0" err="1">
                <a:latin typeface="UTM Avo" panose="02040603050506020204"/>
              </a:rPr>
              <a:t>chỉ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sử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dụng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phần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mềm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có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bản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quyền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vì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các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lí</a:t>
            </a:r>
            <a:r>
              <a:rPr lang="en-US" sz="2000" dirty="0">
                <a:latin typeface="UTM Avo" panose="02040603050506020204"/>
              </a:rPr>
              <a:t> do </a:t>
            </a:r>
            <a:r>
              <a:rPr lang="en-US" sz="2000" dirty="0" err="1">
                <a:latin typeface="UTM Avo" panose="02040603050506020204"/>
              </a:rPr>
              <a:t>sau</a:t>
            </a:r>
            <a:r>
              <a:rPr lang="en-US" sz="2000" dirty="0">
                <a:latin typeface="UTM Avo" panose="02040603050506020204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52E8C-F3E7-EFB9-FA3C-A3004A40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86" y="1699048"/>
            <a:ext cx="9461428" cy="4230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12580" y="715321"/>
            <a:ext cx="10066596" cy="1111254"/>
            <a:chOff x="3428848" y="790164"/>
            <a:chExt cx="7795879" cy="822026"/>
          </a:xfrm>
        </p:grpSpPr>
        <p:grpSp>
          <p:nvGrpSpPr>
            <p:cNvPr id="12" name="Group 11"/>
            <p:cNvGrpSpPr/>
            <p:nvPr/>
          </p:nvGrpSpPr>
          <p:grpSpPr>
            <a:xfrm>
              <a:off x="3428848" y="790164"/>
              <a:ext cx="7795879" cy="822026"/>
              <a:chOff x="3428848" y="790164"/>
              <a:chExt cx="7795879" cy="82202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700612"/>
                <a:chOff x="4131425" y="934090"/>
                <a:chExt cx="6807716" cy="1033595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60"/>
                  <a:ext cx="6721212" cy="91332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9133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28848" y="790164"/>
                <a:ext cx="657385" cy="582112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53986" y="911721"/>
              <a:ext cx="7301692" cy="527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30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Chỉ được sử dụng phần mềm có bản quyền.</a:t>
              </a:r>
              <a:endParaRPr lang="en-US" altLang="vi-VN" sz="30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961515" y="2753360"/>
            <a:ext cx="9202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UTM Avo" panose="02040603050506020204"/>
              </a:rPr>
              <a:t>Dùng phần mềm có bản quyền tránh được những rủi ro nào sau đây?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pPr marL="514350" indent="-514350">
              <a:buAutoNum type="alphaUcPeriod"/>
            </a:pPr>
            <a:r>
              <a:rPr lang="vi-VN" sz="2400" dirty="0">
                <a:latin typeface="UTM Avo" panose="02040603050506020204"/>
              </a:rPr>
              <a:t>Máy tính bị nhiễm virus. </a:t>
            </a:r>
            <a:r>
              <a:rPr lang="en-US" sz="2400" dirty="0">
                <a:latin typeface="UTM Avo" panose="02040603050506020204"/>
              </a:rPr>
              <a:t>     </a:t>
            </a:r>
            <a:r>
              <a:rPr lang="vi-VN" sz="2400" dirty="0">
                <a:latin typeface="UTM Avo" panose="02040603050506020204"/>
              </a:rPr>
              <a:t>B. Bị đánh cắp thông tin.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r>
              <a:rPr lang="vi-VN" sz="2400" dirty="0">
                <a:latin typeface="UTM Avo" panose="02040603050506020204"/>
              </a:rPr>
              <a:t>C. Vi phạm pháp luật. </a:t>
            </a:r>
            <a:r>
              <a:rPr lang="en-US" sz="2400" dirty="0">
                <a:latin typeface="UTM Avo" panose="02040603050506020204"/>
              </a:rPr>
              <a:t>                 </a:t>
            </a:r>
            <a:r>
              <a:rPr lang="vi-VN" sz="2400" dirty="0">
                <a:latin typeface="UTM Avo" panose="02040603050506020204"/>
              </a:rPr>
              <a:t>D. Bị mất điện.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77" y="2404044"/>
            <a:ext cx="922033" cy="90773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1961442" y="4251490"/>
            <a:ext cx="405352" cy="38649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5759" y="653374"/>
            <a:ext cx="3237702" cy="845815"/>
            <a:chOff x="895759" y="653374"/>
            <a:chExt cx="3237702" cy="8458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5759" y="670258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Word,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Unikey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Kiran’s Typing Tutor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Kids Games Learning Science. Theo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A picture containing text, vector graphics, businesscar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" y="5014728"/>
            <a:ext cx="1843272" cy="18432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149F4F-5A88-08A6-CD86-BC88B20C7EE1}"/>
              </a:ext>
            </a:extLst>
          </p:cNvPr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i="1" dirty="0">
              <a:solidFill>
                <a:srgbClr val="FF0000"/>
              </a:solidFill>
              <a:latin typeface="UTM Avo" panose="0204060305050602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DB522A-58E4-8A21-FFE2-715FE741B7CA}"/>
              </a:ext>
            </a:extLst>
          </p:cNvPr>
          <p:cNvGrpSpPr/>
          <p:nvPr/>
        </p:nvGrpSpPr>
        <p:grpSpPr>
          <a:xfrm>
            <a:off x="1586207" y="3456354"/>
            <a:ext cx="10258500" cy="2671733"/>
            <a:chOff x="1652195" y="3816062"/>
            <a:chExt cx="10258500" cy="2671733"/>
          </a:xfrm>
        </p:grpSpPr>
        <p:sp>
          <p:nvSpPr>
            <p:cNvPr id="9" name="Rectangle 8"/>
            <p:cNvSpPr/>
            <p:nvPr/>
          </p:nvSpPr>
          <p:spPr>
            <a:xfrm>
              <a:off x="1843706" y="4399183"/>
              <a:ext cx="8505049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A.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thoáng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ráo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43405" y="5482590"/>
              <a:ext cx="10067290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alt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Sử dụng bút bi để viết lên bề mặt màn hình điện thoại thông minh.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2195" y="3816062"/>
              <a:ext cx="9751340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: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9"/>
            <p:cNvSpPr/>
            <p:nvPr/>
          </p:nvSpPr>
          <p:spPr>
            <a:xfrm>
              <a:off x="1843405" y="4940935"/>
              <a:ext cx="9560560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9"/>
            <p:cNvSpPr/>
            <p:nvPr/>
          </p:nvSpPr>
          <p:spPr>
            <a:xfrm>
              <a:off x="1843405" y="5934710"/>
              <a:ext cx="9222105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tùy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Internet.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67ECEE-B6FD-1FB5-C244-7325B6EB06D5}"/>
                </a:ext>
              </a:extLst>
            </p:cNvPr>
            <p:cNvGrpSpPr/>
            <p:nvPr/>
          </p:nvGrpSpPr>
          <p:grpSpPr>
            <a:xfrm>
              <a:off x="1752860" y="4516040"/>
              <a:ext cx="456938" cy="1466973"/>
              <a:chOff x="1752860" y="4516040"/>
              <a:chExt cx="456938" cy="1466973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789114" y="4516040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E0F5E27-B869-1A84-AB0F-48405CA11814}"/>
                  </a:ext>
                </a:extLst>
              </p:cNvPr>
              <p:cNvSpPr/>
              <p:nvPr/>
            </p:nvSpPr>
            <p:spPr>
              <a:xfrm>
                <a:off x="1752860" y="5565402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631B572-DA59-6559-D9E5-A406129534C4}"/>
                  </a:ext>
                </a:extLst>
              </p:cNvPr>
              <p:cNvSpPr/>
              <p:nvPr/>
            </p:nvSpPr>
            <p:spPr>
              <a:xfrm>
                <a:off x="1779687" y="5061455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875</Words>
  <PresentationFormat>Widescreen</PresentationFormat>
  <Paragraphs>79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等线</vt:lpstr>
      <vt:lpstr>Arial</vt:lpstr>
      <vt:lpstr>Calibri</vt:lpstr>
      <vt:lpstr>iCiel Cadena</vt:lpstr>
      <vt:lpstr>Segoe Print</vt:lpstr>
      <vt:lpstr>SVN-Adam Gorry</vt:lpstr>
      <vt:lpstr>SVN-Androgyne</vt:lpstr>
      <vt:lpstr>SVN-Avo</vt:lpstr>
      <vt:lpstr>SVN-SAF</vt:lpstr>
      <vt:lpstr>Times New Roman</vt:lpstr>
      <vt:lpstr>UTM  Avo</vt:lpstr>
      <vt:lpstr>UTM Avo</vt:lpstr>
      <vt:lpstr>UTM Bienvenue</vt:lpstr>
      <vt:lpstr>UTM HelvetIns</vt:lpstr>
      <vt:lpstr>UVF Salome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2021-11-14T08:33:00Z</dcterms:created>
  <dcterms:modified xsi:type="dcterms:W3CDTF">2023-02-26T18:19:22Z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