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9" r:id="rId2"/>
    <p:sldId id="288" r:id="rId3"/>
    <p:sldId id="287" r:id="rId4"/>
    <p:sldId id="256" r:id="rId5"/>
    <p:sldId id="257" r:id="rId6"/>
    <p:sldId id="258" r:id="rId7"/>
    <p:sldId id="291" r:id="rId8"/>
    <p:sldId id="293" r:id="rId9"/>
    <p:sldId id="292" r:id="rId10"/>
    <p:sldId id="259" r:id="rId11"/>
    <p:sldId id="294" r:id="rId12"/>
    <p:sldId id="260" r:id="rId13"/>
    <p:sldId id="297" r:id="rId14"/>
    <p:sldId id="295" r:id="rId15"/>
    <p:sldId id="296" r:id="rId16"/>
    <p:sldId id="302" r:id="rId17"/>
    <p:sldId id="304" r:id="rId18"/>
    <p:sldId id="306" r:id="rId19"/>
    <p:sldId id="307" r:id="rId20"/>
    <p:sldId id="309" r:id="rId21"/>
    <p:sldId id="298" r:id="rId22"/>
    <p:sldId id="261" r:id="rId23"/>
    <p:sldId id="299" r:id="rId24"/>
    <p:sldId id="317" r:id="rId25"/>
    <p:sldId id="318" r:id="rId26"/>
    <p:sldId id="300" r:id="rId27"/>
    <p:sldId id="328" r:id="rId28"/>
    <p:sldId id="319" r:id="rId29"/>
    <p:sldId id="320" r:id="rId30"/>
    <p:sldId id="321" r:id="rId31"/>
    <p:sldId id="322" r:id="rId32"/>
    <p:sldId id="323" r:id="rId33"/>
    <p:sldId id="310" r:id="rId34"/>
    <p:sldId id="311" r:id="rId35"/>
    <p:sldId id="312" r:id="rId36"/>
    <p:sldId id="313" r:id="rId37"/>
    <p:sldId id="314" r:id="rId38"/>
    <p:sldId id="315" r:id="rId39"/>
    <p:sldId id="324" r:id="rId40"/>
    <p:sldId id="325" r:id="rId41"/>
    <p:sldId id="327" r:id="rId42"/>
    <p:sldId id="32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0B1EF-735E-4D36-847F-6D970E84979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35B5D-FCC2-49B7-B587-F405367A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9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5B5D-FCC2-49B7-B587-F405367A7C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9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5B5D-FCC2-49B7-B587-F405367A7C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3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1,2,3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5B5D-FCC2-49B7-B587-F405367A7C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93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ddunhj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sắp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5B5D-FCC2-49B7-B587-F405367A7C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5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KH;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qua PHT</a:t>
            </a:r>
          </a:p>
          <a:p>
            <a:r>
              <a:rPr lang="en-US" baseline="0" dirty="0" smtClean="0"/>
              <a:t>Theo </a:t>
            </a:r>
            <a:r>
              <a:rPr lang="en-US" baseline="0" dirty="0" err="1" smtClean="0"/>
              <a:t>mẫu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5B5D-FCC2-49B7-B587-F405367A7C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5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5B5D-FCC2-49B7-B587-F405367A7C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5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phenin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5B5D-FCC2-49B7-B587-F405367A7C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4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KG </a:t>
            </a:r>
            <a:r>
              <a:rPr lang="en-US" baseline="0" dirty="0" err="1" smtClean="0"/>
              <a:t>môi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KH?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5B5D-FCC2-49B7-B587-F405367A7C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tiễn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5B5D-FCC2-49B7-B587-F405367A7C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KH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5B5D-FCC2-49B7-B587-F405367A7C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9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PHT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5B5D-FCC2-49B7-B587-F405367A7C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7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 </a:t>
            </a:r>
            <a:r>
              <a:rPr lang="en-US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5B5D-FCC2-49B7-B587-F405367A7C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4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F629-540D-4409-927E-ED6923E7061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1224-50EE-4B87-B9A8-105B23B941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F629-540D-4409-927E-ED6923E7061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1224-50EE-4B87-B9A8-105B23B941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F629-540D-4409-927E-ED6923E7061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1224-50EE-4B87-B9A8-105B23B941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F629-540D-4409-927E-ED6923E7061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1224-50EE-4B87-B9A8-105B23B941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F629-540D-4409-927E-ED6923E7061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1224-50EE-4B87-B9A8-105B23B941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F629-540D-4409-927E-ED6923E7061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1224-50EE-4B87-B9A8-105B23B941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F629-540D-4409-927E-ED6923E7061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1224-50EE-4B87-B9A8-105B23B941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F629-540D-4409-927E-ED6923E7061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1224-50EE-4B87-B9A8-105B23B941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F629-540D-4409-927E-ED6923E7061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1224-50EE-4B87-B9A8-105B23B941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F629-540D-4409-927E-ED6923E7061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1224-50EE-4B87-B9A8-105B23B941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F629-540D-4409-927E-ED6923E7061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1224-50EE-4B87-B9A8-105B23B941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FF629-540D-4409-927E-ED6923E7061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1224-50EE-4B87-B9A8-105B23B941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26983"/>
              </p:ext>
            </p:extLst>
          </p:nvPr>
        </p:nvGraphicFramePr>
        <p:xfrm>
          <a:off x="76201" y="685800"/>
          <a:ext cx="8915400" cy="2253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9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9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Minh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THPT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Điềm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Thụy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0985073266</a:t>
                      </a:r>
                    </a:p>
                    <a:p>
                      <a:pPr algn="ctr"/>
                      <a:endParaRPr lang="en-US" sz="2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9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00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</a:t>
                      </a:r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THPT </a:t>
                      </a:r>
                      <a:r>
                        <a:rPr lang="en-US" sz="240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endParaRPr lang="en-US" sz="24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0337508882</a:t>
                      </a:r>
                    </a:p>
                    <a:p>
                      <a:pPr algn="ctr"/>
                      <a:endParaRPr lang="en-US" sz="24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6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52400" y="692252"/>
            <a:ext cx="8991600" cy="345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Môi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trường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ngoài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cơ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thê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̉ có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thê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̉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ảnh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hưởng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đến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sư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̣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biểu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hiện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của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gen.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Bô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́ mẹ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truyền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con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những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tính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trạng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hình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thành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sẵn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mà di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truyền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1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kiểu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gen.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Kiểu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kết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quả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sư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̣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tương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tác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giữa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kiểu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gen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môi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trường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cụ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2286000" y="4387204"/>
            <a:ext cx="4800600" cy="682625"/>
            <a:chOff x="960" y="3696"/>
            <a:chExt cx="3024" cy="430"/>
          </a:xfrm>
        </p:grpSpPr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960" y="3799"/>
              <a:ext cx="30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aramond" pitchFamily="18" charset="0"/>
                  <a:cs typeface="+mn-cs"/>
                </a:rPr>
                <a:t>  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KG                                  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  <a:sym typeface="Wingdings" pitchFamily="2" charset="2"/>
                </a:rPr>
                <a:t>KH</a:t>
              </a:r>
              <a:r>
                <a:rPr lang="en-US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  <a:sym typeface="Wingdings" pitchFamily="2" charset="2"/>
                </a:rPr>
                <a:t> </a:t>
              </a:r>
              <a:endPara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920" y="3696"/>
              <a:ext cx="1200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+mn-cs"/>
                </a:rPr>
                <a:t>Môi</a:t>
              </a:r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+mn-cs"/>
                </a:rPr>
                <a:t>trường</a:t>
              </a:r>
              <a:endParaRPr lang="en-US" sz="2400" b="1" dirty="0" smtClean="0">
                <a:solidFill>
                  <a:srgbClr val="0066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1776" y="3984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 HỆ THỰC </a:t>
            </a:r>
            <a:r>
              <a:rPr lang="en-US" alt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alt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KG-MT-KH </a:t>
            </a:r>
            <a:r>
              <a:rPr lang="en-US" alt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8200" y="3276600"/>
            <a:ext cx="8077200" cy="1931988"/>
            <a:chOff x="457200" y="1524000"/>
            <a:chExt cx="8077200" cy="1931988"/>
          </a:xfrm>
        </p:grpSpPr>
        <p:sp>
          <p:nvSpPr>
            <p:cNvPr id="32776" name="Line 5"/>
            <p:cNvSpPr>
              <a:spLocks noChangeShapeType="1"/>
            </p:cNvSpPr>
            <p:nvPr/>
          </p:nvSpPr>
          <p:spPr bwMode="auto">
            <a:xfrm>
              <a:off x="2667000" y="2219325"/>
              <a:ext cx="3124200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2777" name="Text Box 8"/>
            <p:cNvSpPr txBox="1">
              <a:spLocks noChangeArrowheads="1"/>
            </p:cNvSpPr>
            <p:nvPr/>
          </p:nvSpPr>
          <p:spPr bwMode="auto">
            <a:xfrm>
              <a:off x="5943600" y="1685925"/>
              <a:ext cx="2590800" cy="8318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en-US" sz="4800" b="1">
                  <a:solidFill>
                    <a:srgbClr val="0000CC"/>
                  </a:solidFill>
                  <a:latin typeface="Monotype Corsiva" pitchFamily="66" charset="0"/>
                </a:rPr>
                <a:t>Tài năng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914400" y="1762125"/>
              <a:ext cx="15335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3333FF"/>
                  </a:solidFill>
                </a:rPr>
                <a:t>Học sinh </a:t>
              </a:r>
            </a:p>
          </p:txBody>
        </p:sp>
        <p:sp>
          <p:nvSpPr>
            <p:cNvPr id="32779" name="Line 5"/>
            <p:cNvSpPr>
              <a:spLocks noChangeShapeType="1"/>
            </p:cNvSpPr>
            <p:nvPr/>
          </p:nvSpPr>
          <p:spPr bwMode="auto">
            <a:xfrm>
              <a:off x="2667000" y="2209800"/>
              <a:ext cx="3124200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2780" name="Rectangle 6"/>
            <p:cNvSpPr>
              <a:spLocks noChangeArrowheads="1"/>
            </p:cNvSpPr>
            <p:nvPr/>
          </p:nvSpPr>
          <p:spPr bwMode="auto">
            <a:xfrm>
              <a:off x="457200" y="1752600"/>
              <a:ext cx="2066925" cy="646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alt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2781" name="TextBox 7"/>
            <p:cNvSpPr txBox="1">
              <a:spLocks noChangeArrowheads="1"/>
            </p:cNvSpPr>
            <p:nvPr/>
          </p:nvSpPr>
          <p:spPr bwMode="auto">
            <a:xfrm>
              <a:off x="3276600" y="1524000"/>
              <a:ext cx="1981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endPara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2" name="Text Box 6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733800" cy="11699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 trường- Xã hội</a:t>
              </a:r>
            </a:p>
            <a:p>
              <a:pPr marL="342900" indent="-342900">
                <a:spcBef>
                  <a:spcPct val="50000"/>
                </a:spcBef>
              </a:pPr>
              <a:endPara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90600" y="1822694"/>
            <a:ext cx="7696200" cy="994993"/>
            <a:chOff x="1447800" y="1828800"/>
            <a:chExt cx="7696200" cy="994993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819400" y="2514600"/>
              <a:ext cx="31242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048000" y="1828800"/>
              <a:ext cx="3048000" cy="5854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US" alt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tốt</a:t>
              </a:r>
              <a:endPara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6070600" y="2238375"/>
              <a:ext cx="3073400" cy="5854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b="1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alt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suất</a:t>
              </a:r>
              <a:r>
                <a:rPr lang="en-US" alt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1447800" y="2127250"/>
              <a:ext cx="21336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endPara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gene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au maù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295400"/>
            <a:ext cx="6034088" cy="5410200"/>
          </a:xfr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00800" y="2954916"/>
            <a:ext cx="27432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MT2: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77000" y="1507116"/>
            <a:ext cx="26670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MT3: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77000" y="4800600"/>
            <a:ext cx="26670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MT1: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0800"/>
            <a:ext cx="44196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06375" y="3713163"/>
            <a:ext cx="4365625" cy="3074987"/>
            <a:chOff x="2928" y="2461"/>
            <a:chExt cx="2832" cy="1859"/>
          </a:xfrm>
        </p:grpSpPr>
        <p:pic>
          <p:nvPicPr>
            <p:cNvPr id="17414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2461"/>
              <a:ext cx="2832" cy="1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15" name="Oval 23"/>
            <p:cNvSpPr>
              <a:spLocks noChangeArrowheads="1"/>
            </p:cNvSpPr>
            <p:nvPr/>
          </p:nvSpPr>
          <p:spPr bwMode="auto">
            <a:xfrm>
              <a:off x="3168" y="2592"/>
              <a:ext cx="2016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</p:grpSp>
      <p:pic>
        <p:nvPicPr>
          <p:cNvPr id="16397" name="Picture 13" descr="Káº¿t quáº£ hÃ¬nh áº£nh cho táº¯c kÃ¨ hoa trong cÃ¡ moi tru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13163"/>
            <a:ext cx="44196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5" descr="Káº¿t quáº£ hÃ¬nh áº£nh cho táº¯c kÃ¨ hoa trong cÃ¡ moi truo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700" y="19050"/>
            <a:ext cx="45847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609600"/>
          <a:ext cx="8915400" cy="606087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57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92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501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825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9825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078" name="TextBox 8"/>
          <p:cNvSpPr txBox="1">
            <a:spLocks noChangeArrowheads="1"/>
          </p:cNvSpPr>
          <p:nvPr/>
        </p:nvSpPr>
        <p:spPr bwMode="auto">
          <a:xfrm>
            <a:off x="3733800" y="6172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PHIẾU HỌC TẬP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1" y="838200"/>
          <a:ext cx="8763000" cy="58674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endParaRPr lang="en-US" sz="3200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endParaRPr lang="en-US" sz="3200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102" name="TextBox 8"/>
          <p:cNvSpPr txBox="1">
            <a:spLocks noChangeArrowheads="1"/>
          </p:cNvSpPr>
          <p:nvPr/>
        </p:nvSpPr>
        <p:spPr bwMode="auto">
          <a:xfrm>
            <a:off x="3733800" y="6172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95400" y="224135"/>
            <a:ext cx="57912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ĐÁP ÁN PHIẾU HỌC TẬP SỐ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1378803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gene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3600" y="2293203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33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3195935"/>
            <a:ext cx="6862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7400" y="4491335"/>
            <a:ext cx="6493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2133600" y="6015335"/>
            <a:ext cx="6493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57400" y="3664803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49602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gene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"/>
            <a:ext cx="3810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1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505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020220121421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092450"/>
            <a:ext cx="27432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3352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Thường Biến 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5257800" y="50800"/>
            <a:ext cx="381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đột biến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1676400"/>
          </a:xfrm>
          <a:prstGeom prst="flowChartAlternateProcess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0" y="0"/>
            <a:ext cx="4572000" cy="1676400"/>
          </a:xfrm>
          <a:prstGeom prst="flowChartAlternateProcess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8199" name="Picture 7" descr="5590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1968500"/>
            <a:ext cx="3238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ANd9GcQY8v5MCLR60CyMZtFPU4LkCI6inioYyWANoDPSLJQ4LuA2zFWz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981200"/>
            <a:ext cx="2895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c2afacialsweatofabo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9812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ANd9GcT48AVW5fw_BnyBrSeIWYlof8GoczCaxpExVGqrmTOZOr6akH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148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0911201001Win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191000"/>
            <a:ext cx="3048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96" name="AutoShape 1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97" name="AutoShape 2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216" name="Picture 24" descr="Bệnh bạch tạng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42672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0.0375 -0.00486 0.01893 -0.00301 0.05573 -0.00555 C 0.07466 -0.00949 0.09375 -0.01204 0.11285 -0.01505 C 0.12518 -0.01921 0.13733 -0.0206 0.15 -0.02268 C 0.16146 -0.02801 0.18559 -0.03241 0.18559 -0.03241 C 0.19393 -0.03889 0.20226 -0.04097 0.21146 -0.0456 C 0.21962 -0.04977 0.22761 -0.05741 0.23559 -0.06273 C 0.25278 -0.07407 0.27136 -0.08194 0.28855 -0.09329 C 0.29653 -0.09861 0.30539 -0.1037 0.31285 -0.11042 C 0.31615 -0.11342 0.31962 -0.11643 0.32275 -0.11991 C 0.32431 -0.12153 0.32552 -0.12407 0.32709 -0.12569 C 0.32934 -0.12778 0.33177 -0.1294 0.33421 -0.13125 C 0.33612 -0.13264 0.3382 -0.13356 0.33993 -0.13518 C 0.34167 -0.1368 0.34254 -0.13958 0.34427 -0.14097 C 0.35018 -0.14537 0.35677 -0.14768 0.36285 -0.15231 C 0.36771 -0.15602 0.3724 -0.15995 0.37709 -0.16366 C 0.38282 -0.16829 0.38594 -0.17546 0.39289 -0.17893 C 0.40105 -0.1831 0.41372 -0.18727 0.42275 -0.19051 C 0.42934 -0.19282 0.43473 -0.19745 0.44132 -0.2 C 0.44705 -0.20231 0.45851 -0.20555 0.45851 -0.20555 C 0.46493 -0.21134 0.47257 -0.21574 0.48004 -0.21898 C 0.48941 -0.22731 0.49966 -0.22616 0.50851 -0.23796 C 0.51233 -0.24305 0.52136 -0.25139 0.52136 -0.25139 C 0.52431 -0.25741 0.52622 -0.26342 0.53004 -0.26852 C 0.5316 -0.27477 0.53716 -0.28565 0.53716 -0.28565 C 0.53941 -0.29467 0.54115 -0.29838 0.54427 -0.30648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0.00747 -0.01621 0.01458 -0.02524 0.02431 -0.0382 C 0.04045 -0.05973 0.05625 -0.08033 0.07292 -0.10093 C 0.09132 -0.12362 0.10556 -0.15139 0.12431 -0.17338 C 0.12813 -0.18287 0.13194 -0.19237 0.13576 -0.20186 C 0.14045 -0.21343 0.14948 -0.2176 0.15573 -0.22662 C 0.16736 -0.24375 0.17483 -0.26551 0.18715 -0.28195 C 0.19306 -0.30093 0.18628 -0.28172 0.19722 -0.30278 C 0.20087 -0.30973 0.20243 -0.31899 0.20573 -0.3257 C 0.20729 -0.32871 0.20972 -0.33056 0.21146 -0.33334 C 0.21354 -0.33681 0.21719 -0.34468 0.21719 -0.34445 C 0.21771 -0.34792 0.21753 -0.35139 0.21858 -0.3544 C 0.2191 -0.35602 0.22083 -0.35649 0.22153 -0.35811 C 0.22361 -0.3625 0.22309 -0.37153 0.22865 -0.37153 " pathEditMode="relative" rAng="0" ptsTypes="fffffffffffffA">
                                      <p:cBhvr>
                                        <p:cTn id="15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18519E-6 C 0.00799 -0.0324 0.00539 -0.07175 -0.00156 -0.10462 C -0.00191 -0.10624 -0.00364 -0.10694 -0.00434 -0.10856 C -0.00642 -0.11342 -0.0085 -0.11828 -0.01007 -0.1236 C -0.01284 -0.13309 -0.0158 -0.14698 -0.02152 -0.15416 C -0.02552 -0.17082 -0.01979 -0.14837 -0.02569 -0.16573 C -0.03455 -0.19143 -0.0276 -0.17754 -0.03437 -0.19027 C -0.03889 -0.20925 -0.04305 -0.23124 -0.05868 -0.23795 C -0.06076 -0.24096 -0.06198 -0.2449 -0.06441 -0.24744 C -0.06961 -0.253 -0.07951 -0.25555 -0.08576 -0.25694 C -0.09097 -0.26064 -0.096 -0.26226 -0.10156 -0.26457 C -0.11007 -0.27244 -0.12152 -0.27106 -0.13142 -0.27221 C -0.1434 -0.278 -0.17152 -0.27939 -0.18437 -0.2817 C -0.19097 -0.28286 -0.1967 -0.28564 -0.20295 -0.28749 C -0.22083 -0.29258 -0.24062 -0.29444 -0.25868 -0.29698 C -0.27309 -0.30416 -0.30225 -0.30277 -0.3158 -0.30462 C -0.33125 -0.3067 -0.34618 -0.31295 -0.36146 -0.31619 C -0.39305 -0.33656 -0.46059 -0.33379 -0.48715 -0.33518 C -0.50017 -0.3368 -0.51267 -0.33934 -0.52569 -0.34096 C -0.54184 -0.34791 -0.52847 -0.34281 -0.56718 -0.34281 " pathEditMode="relative" ptsTypes="fffffffffffffffffffA">
                                      <p:cBhvr>
                                        <p:cTn id="2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22222E-6 C 0.00242 -0.01019 0.00451 -0.02037 0.00711 -0.03056 C 0.00763 -0.03449 0.00763 -0.0382 0.0085 -0.0419 C 0.00902 -0.04422 0.01093 -0.04537 0.01128 -0.04769 C 0.01232 -0.05394 0.01215 -0.06042 0.01284 -0.06667 C 0.0144 -0.08125 0.01926 -0.09792 0.0243 -0.11065 C 0.02482 -0.11597 0.02482 -0.12084 0.02569 -0.12593 C 0.02725 -0.13496 0.03142 -0.15255 0.03142 -0.15255 C 0.03489 -0.18611 0.02933 -0.14167 0.03853 -0.18287 C 0.04097 -0.19398 0.04235 -0.20579 0.04426 -0.21713 C 0.0519 -0.26343 0.05902 -0.30949 0.06423 -0.35625 C 0.06631 -0.4331 0.06492 -0.51042 0.07274 -0.58681 C 0.07326 -0.60139 0.0743 -0.63056 0.0743 -0.63056 " pathEditMode="relative" ptsTypes="ffffffffffffA">
                                      <p:cBhvr>
                                        <p:cTn id="33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C -0.00261 -0.02106 -0.01198 -0.03495 -0.02136 -0.05139 C -0.02882 -0.06435 -0.03629 -0.07963 -0.04289 -0.09328 C -0.04601 -0.1 -0.04809 -0.10764 -0.05139 -0.11412 C -0.06546 -0.1412 -0.08247 -0.16713 -0.09862 -0.19236 C -0.11789 -0.22222 -0.13872 -0.24953 -0.15573 -0.28171 C -0.15834 -0.29791 -0.16528 -0.34074 -0.16719 -0.34652 C -0.17691 -0.3743 -0.19723 -0.39328 -0.21424 -0.41134 C -0.22813 -0.42615 -0.2382 -0.4456 -0.25139 -0.46088 C -0.25955 -0.48865 -0.24879 -0.45764 -0.25851 -0.47407 C -0.27622 -0.50416 -0.25747 -0.47847 -0.26719 -0.49143 C -0.27049 -0.50254 -0.27605 -0.50949 -0.28004 -0.5199 C -0.28125 -0.52291 -0.2816 -0.52639 -0.28282 -0.52939 C -0.28438 -0.53333 -0.28855 -0.54074 -0.28855 -0.54074 C -0.29063 -0.55185 -0.29462 -0.56134 -0.29862 -0.57129 C -0.30122 -0.57754 -0.30573 -0.59027 -0.30573 -0.59027 C -0.30869 -0.61111 -0.31441 -0.63055 -0.31719 -0.65139 C -0.31546 -0.68379 -0.31563 -0.67037 -0.31563 -0.69143 " pathEditMode="relative" ptsTypes="fffffffffffffffffA">
                                      <p:cBhvr>
                                        <p:cTn id="42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C 0.00191 -0.00902 0.00625 -0.0287 0.0085 -0.04004 C 0.00989 -0.04699 0.01284 -0.06111 0.01284 -0.06111 C 0.01441 -0.08472 0.01718 -0.10787 0.01857 -0.13148 C 0.01718 -0.17083 0.01493 -0.20833 0.00572 -0.24583 C 0.00243 -0.30046 0.00451 -0.35578 -0.00296 -0.40972 C -0.00521 -0.44398 -0.00452 -0.48055 -0.01007 -0.51435 C -0.0132 -0.53333 -0.01945 -0.54861 -0.0257 -0.56574 C -0.02726 -0.57615 -0.02848 -0.58541 -0.03282 -0.59444 C -0.03368 -0.60856 -0.03178 -0.61898 -0.03855 -0.6287 C -0.04271 -0.6493 -0.04011 -0.63379 -0.04011 -0.67638 " pathEditMode="relative" ptsTypes="ffffffffffA">
                                      <p:cBhvr>
                                        <p:cTn id="51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t171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481262"/>
            <a:ext cx="62484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52400" y="-76200"/>
            <a:ext cx="9296400" cy="2819400"/>
          </a:xfrm>
          <a:prstGeom prst="cloudCallout">
            <a:avLst>
              <a:gd name="adj1" fmla="val -43505"/>
              <a:gd name="adj2" fmla="val 4797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99"/>
                </a:solidFill>
                <a:latin typeface="Times New Roman" pitchFamily="18" charset="0"/>
              </a:rPr>
              <a:t> 	</a:t>
            </a:r>
            <a:r>
              <a:rPr lang="en-US" altLang="en-US" sz="2800" b="1">
                <a:solidFill>
                  <a:srgbClr val="000099"/>
                </a:solidFill>
                <a:latin typeface="Times New Roman" pitchFamily="18" charset="0"/>
              </a:rPr>
              <a:t>Nói: Cô ấy được mẹ truyền cho tính trạng “ má lúm đồng tiền”có chính xác không? Nếu cần thì phải sửa lại câu nói này như thế nào?</a:t>
            </a:r>
          </a:p>
          <a:p>
            <a:pPr algn="ctr"/>
            <a:endParaRPr lang="en-US" altLang="en-US" sz="28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762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dirty="0" err="1" smtClean="0">
                <a:latin typeface="Times New Roman" pitchFamily="18" charset="0"/>
              </a:rPr>
              <a:t>Nói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như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vậy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không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hoàn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toàn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chính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xác</a:t>
            </a:r>
            <a:r>
              <a:rPr lang="en-US" altLang="en-US" sz="2800" dirty="0" smtClean="0">
                <a:latin typeface="Times New Roman" pitchFamily="18" charset="0"/>
              </a:rPr>
              <a:t>.</a:t>
            </a:r>
          </a:p>
          <a:p>
            <a:pPr algn="just"/>
            <a:r>
              <a:rPr lang="en-US" altLang="en-US" sz="2800" dirty="0" err="1" smtClean="0">
                <a:latin typeface="Times New Roman" pitchFamily="18" charset="0"/>
              </a:rPr>
              <a:t>Mẹ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chỉ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truyền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cho</a:t>
            </a:r>
            <a:r>
              <a:rPr lang="en-US" altLang="en-US" sz="2800" dirty="0" smtClean="0">
                <a:latin typeface="Times New Roman" pitchFamily="18" charset="0"/>
              </a:rPr>
              <a:t> con </a:t>
            </a:r>
            <a:r>
              <a:rPr lang="en-US" altLang="en-US" sz="2800" dirty="0" err="1" smtClean="0">
                <a:latin typeface="Times New Roman" pitchFamily="18" charset="0"/>
              </a:rPr>
              <a:t>thông</a:t>
            </a:r>
            <a:r>
              <a:rPr lang="en-US" altLang="en-US" sz="2800" dirty="0" smtClean="0">
                <a:latin typeface="Times New Roman" pitchFamily="18" charset="0"/>
              </a:rPr>
              <a:t> tin </a:t>
            </a:r>
            <a:r>
              <a:rPr lang="en-US" altLang="en-US" sz="2800" dirty="0" err="1" smtClean="0">
                <a:latin typeface="Times New Roman" pitchFamily="18" charset="0"/>
              </a:rPr>
              <a:t>quy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định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</a:p>
          <a:p>
            <a:pPr algn="just"/>
            <a:r>
              <a:rPr lang="en-US" altLang="en-US" sz="2800" dirty="0" err="1" smtClean="0">
                <a:latin typeface="Times New Roman" pitchFamily="18" charset="0"/>
              </a:rPr>
              <a:t>việc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hình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thành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tính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trạng</a:t>
            </a:r>
            <a:r>
              <a:rPr lang="en-US" altLang="en-US" sz="2800" dirty="0" smtClean="0">
                <a:latin typeface="Times New Roman" pitchFamily="18" charset="0"/>
              </a:rPr>
              <a:t> “</a:t>
            </a:r>
            <a:r>
              <a:rPr lang="en-US" altLang="en-US" sz="2800" dirty="0" err="1" smtClean="0">
                <a:latin typeface="Times New Roman" pitchFamily="18" charset="0"/>
              </a:rPr>
              <a:t>má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lúm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đồng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tiền</a:t>
            </a:r>
            <a:r>
              <a:rPr lang="en-US" altLang="en-US" sz="2800" dirty="0" smtClean="0">
                <a:latin typeface="Times New Roman" pitchFamily="18" charset="0"/>
              </a:rPr>
              <a:t>”</a:t>
            </a:r>
          </a:p>
          <a:p>
            <a:pPr algn="just"/>
            <a:r>
              <a:rPr lang="en-US" altLang="en-US" sz="2800" dirty="0" err="1" smtClean="0">
                <a:latin typeface="Times New Roman" pitchFamily="18" charset="0"/>
              </a:rPr>
              <a:t>dưới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dạng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trình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tự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các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nuclêôtid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xác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định</a:t>
            </a:r>
            <a:r>
              <a:rPr lang="en-US" altLang="en-US" sz="2800" dirty="0" smtClean="0">
                <a:latin typeface="Times New Roman" pitchFamily="18" charset="0"/>
              </a:rPr>
              <a:t> (</a:t>
            </a:r>
            <a:r>
              <a:rPr lang="en-US" altLang="en-US" sz="2800" dirty="0" err="1" smtClean="0">
                <a:latin typeface="Times New Roman" pitchFamily="18" charset="0"/>
              </a:rPr>
              <a:t>allen</a:t>
            </a:r>
            <a:r>
              <a:rPr lang="en-US" altLang="en-US" sz="2800" dirty="0" smtClean="0">
                <a:latin typeface="Times New Roman" pitchFamily="18" charset="0"/>
              </a:rPr>
              <a:t>) </a:t>
            </a:r>
            <a:r>
              <a:rPr lang="en-US" altLang="en-US" sz="2800" dirty="0" err="1" smtClean="0">
                <a:latin typeface="Times New Roman" pitchFamily="18" charset="0"/>
              </a:rPr>
              <a:t>mà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không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truyền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cho</a:t>
            </a:r>
            <a:r>
              <a:rPr lang="en-US" altLang="en-US" sz="2800" dirty="0" smtClean="0">
                <a:latin typeface="Times New Roman" pitchFamily="18" charset="0"/>
              </a:rPr>
              <a:t> con </a:t>
            </a:r>
            <a:r>
              <a:rPr lang="en-US" altLang="en-US" sz="2800" dirty="0" err="1" smtClean="0">
                <a:latin typeface="Times New Roman" pitchFamily="18" charset="0"/>
              </a:rPr>
              <a:t>tính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trạng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có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sẵn</a:t>
            </a:r>
            <a:r>
              <a:rPr lang="en-US" altLang="en-US" sz="2800" dirty="0" smtClean="0">
                <a:latin typeface="Times New Roman" pitchFamily="18" charset="0"/>
              </a:rPr>
              <a:t>.</a:t>
            </a:r>
          </a:p>
          <a:p>
            <a:pPr algn="just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1066800" y="76200"/>
            <a:ext cx="7391400" cy="3886200"/>
          </a:xfrm>
          <a:prstGeom prst="cloudCallout">
            <a:avLst>
              <a:gd name="adj1" fmla="val -41167"/>
              <a:gd name="adj2" fmla="val 58755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Một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số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bà</a:t>
            </a:r>
            <a:r>
              <a:rPr lang="en-US" altLang="en-US" sz="2400" b="1" i="1" dirty="0">
                <a:latin typeface="Times New Roman" pitchFamily="18" charset="0"/>
              </a:rPr>
              <a:t> con </a:t>
            </a:r>
            <a:r>
              <a:rPr lang="en-US" altLang="en-US" sz="2400" b="1" i="1" dirty="0" err="1">
                <a:latin typeface="Times New Roman" pitchFamily="18" charset="0"/>
              </a:rPr>
              <a:t>nông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dân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mua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hạt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ngô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lai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có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năng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suất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cao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về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trồng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nhưng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cây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ngô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lại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không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cho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hạt</a:t>
            </a:r>
            <a:r>
              <a:rPr lang="en-US" altLang="en-US" sz="2400" b="1" i="1" dirty="0">
                <a:latin typeface="Times New Roman" pitchFamily="18" charset="0"/>
              </a:rPr>
              <a:t>. </a:t>
            </a:r>
            <a:r>
              <a:rPr lang="en-US" altLang="en-US" sz="2400" b="1" i="1" dirty="0" err="1">
                <a:latin typeface="Times New Roman" pitchFamily="18" charset="0"/>
              </a:rPr>
              <a:t>Giả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sử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công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ty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giống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đã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cung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cấp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hạt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giống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đúng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tiêu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chuẩn</a:t>
            </a:r>
            <a:r>
              <a:rPr lang="en-US" altLang="en-US" sz="2400" b="1" i="1" dirty="0">
                <a:latin typeface="Times New Roman" pitchFamily="18" charset="0"/>
              </a:rPr>
              <a:t>. </a:t>
            </a:r>
            <a:r>
              <a:rPr lang="en-US" altLang="en-US" sz="2400" b="1" i="1" dirty="0" err="1">
                <a:latin typeface="Times New Roman" pitchFamily="18" charset="0"/>
              </a:rPr>
              <a:t>Hãy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giải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thích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nguyên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nhân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dẫn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đến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tình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trạng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cây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ngô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không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cho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hạt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trong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trường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hợp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</a:rPr>
              <a:t>trên</a:t>
            </a:r>
            <a:r>
              <a:rPr lang="en-US" altLang="en-US" sz="2400" b="1" i="1" dirty="0">
                <a:latin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432518"/>
            <a:ext cx="8686800" cy="181588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Do: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Mỗi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giống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cây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đều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cần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loạt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điều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kiện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môi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thích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Giống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cây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ngô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không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hạt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do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chúng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được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gieo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trồng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điều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kiện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thời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tiết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không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thích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  <a:endParaRPr lang="en-US" sz="2800" b="1" dirty="0"/>
          </a:p>
        </p:txBody>
      </p:sp>
      <p:pic>
        <p:nvPicPr>
          <p:cNvPr id="5" name="Picture 2" descr="ky_thuat_trong_ngo_ngot-Thong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"/>
            <a:ext cx="472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n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22" y="152400"/>
            <a:ext cx="448407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6" grpId="1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04800" y="2752725"/>
            <a:ext cx="8229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HTX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HTX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667000" y="977106"/>
            <a:ext cx="3657600" cy="769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KHỞI ĐỘNG</a:t>
            </a:r>
            <a:endParaRPr lang="en-US" altLang="en-US" sz="6000" b="1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2" descr="Cách trả lời những câu hỏi phỏng vấn thông thường (Phần 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27013"/>
            <a:ext cx="16002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ình ảnh Hãy Giơ Tay để Trả Lời Các Câu Hỏi đang ở Trong Lớp Học Sinh Tích  Cực Học Cách Trả Lời Các Câu Hỏi PNG , Giơ Tay Trả L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r="12325"/>
          <a:stretch>
            <a:fillRect/>
          </a:stretch>
        </p:blipFill>
        <p:spPr bwMode="auto">
          <a:xfrm>
            <a:off x="7162800" y="0"/>
            <a:ext cx="190341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0200"/>
            <a:ext cx="9144000" cy="2260600"/>
          </a:xfrm>
          <a:noFill/>
        </p:spPr>
        <p:txBody>
          <a:bodyPr>
            <a:normAutofit lnSpcReduction="10000"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2514600"/>
            <a:ext cx="9144000" cy="2260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mức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MT.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MT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nông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mất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mùa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loạt</a:t>
            </a:r>
            <a:r>
              <a:rPr lang="en-US" sz="3200" dirty="0">
                <a:solidFill>
                  <a:srgbClr val="0033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1676400"/>
            <a:ext cx="1676400" cy="18651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20875" y="1524000"/>
            <a:ext cx="1203325" cy="1066800"/>
          </a:xfrm>
          <a:prstGeom prst="straightConnector1">
            <a:avLst/>
          </a:prstGeom>
          <a:ln w="28575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25" idx="1"/>
          </p:cNvCxnSpPr>
          <p:nvPr/>
        </p:nvCxnSpPr>
        <p:spPr>
          <a:xfrm>
            <a:off x="1905000" y="2608963"/>
            <a:ext cx="1143000" cy="1830471"/>
          </a:xfrm>
          <a:prstGeom prst="straightConnector1">
            <a:avLst/>
          </a:prstGeom>
          <a:ln w="28575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17526" y="1143000"/>
            <a:ext cx="1149674" cy="5355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endParaRPr lang="en-US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96603" y="304800"/>
            <a:ext cx="894797" cy="49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2.5kg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022850" y="152400"/>
            <a:ext cx="1330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902200" y="1561803"/>
            <a:ext cx="2528888" cy="0"/>
          </a:xfrm>
          <a:prstGeom prst="straightConnector1">
            <a:avLst/>
          </a:prstGeom>
          <a:ln w="28575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63403" y="1219200"/>
            <a:ext cx="894797" cy="49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2.0kg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865606" y="1066800"/>
            <a:ext cx="2601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85102" y="2738735"/>
            <a:ext cx="2286000" cy="0"/>
          </a:xfrm>
          <a:prstGeom prst="straightConnector1">
            <a:avLst/>
          </a:prstGeom>
          <a:ln w="28575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411003" y="2398733"/>
            <a:ext cx="894797" cy="49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1.5kg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105400" y="2281535"/>
            <a:ext cx="2230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048000" y="4191000"/>
            <a:ext cx="1023870" cy="4968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endParaRPr lang="en-US" altLang="en-US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81600" y="3581400"/>
            <a:ext cx="1309688" cy="0"/>
          </a:xfrm>
          <a:prstGeom prst="straightConnector1">
            <a:avLst/>
          </a:prstGeom>
          <a:ln w="28575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553200" y="3200400"/>
            <a:ext cx="89479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1.5kg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146186" y="3119735"/>
            <a:ext cx="1330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724400" y="4419600"/>
            <a:ext cx="2293938" cy="0"/>
          </a:xfrm>
          <a:prstGeom prst="straightConnector1">
            <a:avLst/>
          </a:prstGeom>
          <a:ln w="28575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086600" y="4038600"/>
            <a:ext cx="89479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1.2kg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37006" y="4005263"/>
            <a:ext cx="2601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953000" y="5486400"/>
            <a:ext cx="2173288" cy="28574"/>
          </a:xfrm>
          <a:prstGeom prst="straightConnector1">
            <a:avLst/>
          </a:prstGeom>
          <a:ln w="28575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239000" y="5105400"/>
            <a:ext cx="89479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1.0kg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953000" y="5029200"/>
            <a:ext cx="2230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105400" y="609600"/>
            <a:ext cx="121920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>
            <a:off x="4343400" y="304800"/>
            <a:ext cx="609600" cy="2438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4114800" y="3581400"/>
            <a:ext cx="685800" cy="1981200"/>
          </a:xfrm>
          <a:prstGeom prst="leftBrac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52400" y="76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/>
      <p:bldP spid="18" grpId="0"/>
      <p:bldP spid="20" grpId="0"/>
      <p:bldP spid="21" grpId="0"/>
      <p:bldP spid="23" grpId="0"/>
      <p:bldP spid="24" grpId="0"/>
      <p:bldP spid="25" grpId="0" animBg="1"/>
      <p:bldP spid="28" grpId="0"/>
      <p:bldP spid="29" grpId="0"/>
      <p:bldP spid="31" grpId="0"/>
      <p:bldP spid="32" grpId="0"/>
      <p:bldP spid="34" grpId="0"/>
      <p:bldP spid="35" grpId="0"/>
      <p:bldP spid="41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-1687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0" y="5334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gene.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gene,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endParaRPr lang="en-US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36163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6700" y="2859107"/>
            <a:ext cx="5742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6700" y="32766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Có </a:t>
            </a:r>
            <a:r>
              <a:rPr lang="nl-NL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 loại mức phản ứng:</a:t>
            </a:r>
          </a:p>
          <a:p>
            <a:r>
              <a:rPr lang="nl-NL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6700" y="3762343"/>
            <a:ext cx="8877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Mức phản ứng rộng </a:t>
            </a: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 tính trạng số lượng như năng suất, khối lượng, sản lượng trứng, sữa</a:t>
            </a:r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 nên có HSDT thấp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700" y="5342155"/>
            <a:ext cx="8801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Mức phản ứng hẹp</a:t>
            </a:r>
            <a:r>
              <a:rPr lang="nl-N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 tính trạng chất lượng như  tỉ lệ bơ trong sữa, tỉ lệ thịt nạc, mỡ</a:t>
            </a:r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 nên có HSDT cao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8150" y="4716450"/>
            <a:ext cx="6400800" cy="523220"/>
            <a:chOff x="2133600" y="4582592"/>
            <a:chExt cx="6400800" cy="523220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895600" y="4582592"/>
              <a:ext cx="5638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biện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kĩ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thuật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133600" y="4876800"/>
              <a:ext cx="685800" cy="0"/>
            </a:xfrm>
            <a:prstGeom prst="straightConnector1">
              <a:avLst/>
            </a:prstGeom>
            <a:ln w="28575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33400" y="6296262"/>
            <a:ext cx="5653083" cy="523220"/>
            <a:chOff x="2209800" y="5867400"/>
            <a:chExt cx="5653083" cy="523220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971800" y="5867400"/>
              <a:ext cx="48910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209800" y="6172200"/>
              <a:ext cx="685800" cy="0"/>
            </a:xfrm>
            <a:prstGeom prst="straightConnector1">
              <a:avLst/>
            </a:prstGeom>
            <a:ln w="28575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33400" y="118871"/>
            <a:ext cx="7772400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ở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3kg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 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  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2.5kg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2kg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 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1kg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 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1000" y="45720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05200" y="762000"/>
            <a:ext cx="1143000" cy="2057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3810000" y="2895600"/>
            <a:ext cx="0" cy="38100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800600" y="762000"/>
            <a:ext cx="1524000" cy="2057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Georgia" pitchFamily="18" charset="0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5562600" y="28194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600200" y="3276600"/>
            <a:ext cx="3200400" cy="101566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876800" y="3276600"/>
            <a:ext cx="3200400" cy="1015663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hẹp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8" grpId="0" animBg="1"/>
      <p:bldP spid="41989" grpId="0" animBg="1"/>
      <p:bldP spid="41990" grpId="0" animBg="1"/>
      <p:bldP spid="41991" grpId="0" animBg="1"/>
      <p:bldP spid="41992" grpId="0" animBg="1"/>
      <p:bldP spid="419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851694"/>
            <a:ext cx="8623300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1150" y="4772025"/>
            <a:ext cx="1000125" cy="769938"/>
            <a:chOff x="3996701" y="3933056"/>
            <a:chExt cx="1000647" cy="769441"/>
          </a:xfrm>
        </p:grpSpPr>
        <p:pic>
          <p:nvPicPr>
            <p:cNvPr id="1537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6701" y="4005064"/>
              <a:ext cx="863331" cy="666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TextBox 13"/>
            <p:cNvSpPr txBox="1">
              <a:spLocks noChangeArrowheads="1"/>
            </p:cNvSpPr>
            <p:nvPr/>
          </p:nvSpPr>
          <p:spPr bwMode="auto">
            <a:xfrm>
              <a:off x="3996701" y="3933056"/>
              <a:ext cx="100064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solidFill>
                    <a:srgbClr val="002060"/>
                  </a:solidFill>
                  <a:latin typeface="Arial" charset="0"/>
                </a:rPr>
                <a:t>Tính trạng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39763" y="2901950"/>
            <a:ext cx="1360487" cy="831850"/>
            <a:chOff x="3044979" y="2619131"/>
            <a:chExt cx="1360688" cy="830997"/>
          </a:xfrm>
        </p:grpSpPr>
        <p:pic>
          <p:nvPicPr>
            <p:cNvPr id="1537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1840" y="2708920"/>
              <a:ext cx="1134541" cy="666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7" name="TextBox 5"/>
            <p:cNvSpPr txBox="1">
              <a:spLocks noChangeArrowheads="1"/>
            </p:cNvSpPr>
            <p:nvPr/>
          </p:nvSpPr>
          <p:spPr bwMode="auto">
            <a:xfrm>
              <a:off x="3044979" y="2619131"/>
              <a:ext cx="13606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  <a:latin typeface="Arial" charset="0"/>
                </a:rPr>
                <a:t>Gene </a:t>
              </a:r>
              <a:r>
                <a:rPr lang="en-US" sz="2400" b="1" dirty="0">
                  <a:solidFill>
                    <a:srgbClr val="002060"/>
                  </a:solidFill>
                  <a:latin typeface="Arial" charset="0"/>
                </a:rPr>
                <a:t>(ADN)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143250" y="3052763"/>
            <a:ext cx="1498600" cy="666750"/>
            <a:chOff x="5148065" y="2814794"/>
            <a:chExt cx="1498312" cy="666467"/>
          </a:xfrm>
        </p:grpSpPr>
        <p:pic>
          <p:nvPicPr>
            <p:cNvPr id="153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065" y="2814794"/>
              <a:ext cx="1494580" cy="666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TextBox 9"/>
            <p:cNvSpPr txBox="1">
              <a:spLocks noChangeArrowheads="1"/>
            </p:cNvSpPr>
            <p:nvPr/>
          </p:nvSpPr>
          <p:spPr bwMode="auto">
            <a:xfrm>
              <a:off x="5196093" y="2886417"/>
              <a:ext cx="14502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Arial" charset="0"/>
                </a:rPr>
                <a:t>mARN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57400" y="2286000"/>
            <a:ext cx="504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00600" y="2362200"/>
            <a:ext cx="504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52600" y="2514600"/>
            <a:ext cx="158115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</a:rPr>
              <a:t>Phiên mã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0" y="2514600"/>
            <a:ext cx="139382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</a:rPr>
              <a:t>Dịch mã</a:t>
            </a:r>
          </a:p>
        </p:txBody>
      </p:sp>
      <p:sp>
        <p:nvSpPr>
          <p:cNvPr id="15371" name="TextBox 18"/>
          <p:cNvSpPr txBox="1">
            <a:spLocks noChangeArrowheads="1"/>
          </p:cNvSpPr>
          <p:nvPr/>
        </p:nvSpPr>
        <p:spPr bwMode="auto">
          <a:xfrm>
            <a:off x="1402557" y="111580"/>
            <a:ext cx="60229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</a:rPr>
              <a:t>Cơ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chế</a:t>
            </a:r>
            <a:r>
              <a:rPr lang="en-US" sz="3200" b="1" dirty="0">
                <a:solidFill>
                  <a:srgbClr val="0000CC"/>
                </a:solidFill>
              </a:rPr>
              <a:t> di </a:t>
            </a:r>
            <a:r>
              <a:rPr lang="en-US" sz="3200" b="1" dirty="0" err="1">
                <a:solidFill>
                  <a:srgbClr val="0000CC"/>
                </a:solidFill>
              </a:rPr>
              <a:t>truyền</a:t>
            </a:r>
            <a:r>
              <a:rPr lang="en-US" sz="3200" b="1" dirty="0">
                <a:solidFill>
                  <a:srgbClr val="0000CC"/>
                </a:solidFill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</a:rPr>
              <a:t>cấp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độ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phân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tử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15372" name="Oval 3" descr="nst1"/>
          <p:cNvSpPr>
            <a:spLocks noChangeArrowheads="1"/>
          </p:cNvSpPr>
          <p:nvPr/>
        </p:nvSpPr>
        <p:spPr bwMode="auto">
          <a:xfrm rot="-6087826">
            <a:off x="-105568" y="4036218"/>
            <a:ext cx="3016250" cy="2220913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5373" name="Picture 21" descr="C:\Users\Administrator\Desktop\ly-thuyet-ve-arn_1_14149897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733800"/>
            <a:ext cx="15621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33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" y="206375"/>
            <a:ext cx="7391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" y="2064734"/>
            <a:ext cx="8812213" cy="1305477"/>
            <a:chOff x="228600" y="1442188"/>
            <a:chExt cx="8812213" cy="130547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28600" y="1442188"/>
              <a:ext cx="8812213" cy="633441"/>
              <a:chOff x="288" y="727"/>
              <a:chExt cx="5551" cy="271"/>
            </a:xfrm>
          </p:grpSpPr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288" y="800"/>
                <a:ext cx="5551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+mn-cs"/>
                  </a:rPr>
                  <a:t>Gene (ADN)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+mn-cs"/>
                  </a:rPr>
                  <a:t>             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+mn-cs"/>
                    <a:sym typeface="Wingdings" pitchFamily="2" charset="2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+mn-cs"/>
                    <a:sym typeface="Wingdings" pitchFamily="2" charset="2"/>
                  </a:rPr>
                  <a:t>mARN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+mn-cs"/>
                    <a:sym typeface="Wingdings" pitchFamily="2" charset="2"/>
                  </a:rPr>
                  <a:t>               </a:t>
                </a:r>
                <a:r>
                  <a:rPr lang="en-US" sz="2400" b="1" dirty="0" err="1" smtClean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+mn-cs"/>
                    <a:sym typeface="Wingdings" pitchFamily="2" charset="2"/>
                  </a:rPr>
                  <a:t>Prôtêin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+mn-cs"/>
                    <a:sym typeface="Wingdings" pitchFamily="2" charset="2"/>
                  </a:rPr>
                  <a:t>                 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+mn-cs"/>
                    <a:sym typeface="Wingdings" pitchFamily="2" charset="2"/>
                  </a:rPr>
                  <a:t>tính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+mn-cs"/>
                    <a:sym typeface="Wingdings" pitchFamily="2" charset="2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+mn-cs"/>
                    <a:sym typeface="Wingdings" pitchFamily="2" charset="2"/>
                  </a:rPr>
                  <a:t>trạng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+mn-cs"/>
                  </a:rPr>
                  <a:t> </a:t>
                </a: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296" y="729"/>
                <a:ext cx="897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Phiên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mã</a:t>
                </a:r>
                <a:endPara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 Box 9"/>
              <p:cNvSpPr txBox="1">
                <a:spLocks noChangeArrowheads="1"/>
              </p:cNvSpPr>
              <p:nvPr/>
            </p:nvSpPr>
            <p:spPr bwMode="auto">
              <a:xfrm>
                <a:off x="2582" y="734"/>
                <a:ext cx="811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Dịch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mã</a:t>
                </a:r>
                <a:endPara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3974" y="727"/>
                <a:ext cx="897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endPara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>
                <a:off x="1344" y="9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640" y="9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4038" y="9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752600" y="1916668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0" y="1916668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0" y="1916668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1143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3865928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675" y="453796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7"/>
          <p:cNvSpPr txBox="1">
            <a:spLocks noChangeArrowheads="1"/>
          </p:cNvSpPr>
          <p:nvPr/>
        </p:nvSpPr>
        <p:spPr bwMode="auto">
          <a:xfrm>
            <a:off x="0" y="152400"/>
            <a:ext cx="91440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2667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762000"/>
            <a:ext cx="39624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16002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Theo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7406" y="2057401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00200" y="3657600"/>
            <a:ext cx="4733159" cy="584779"/>
            <a:chOff x="981844" y="5486400"/>
            <a:chExt cx="4733257" cy="584402"/>
          </a:xfrm>
        </p:grpSpPr>
        <p:sp>
          <p:nvSpPr>
            <p:cNvPr id="39946" name="TextBox 14"/>
            <p:cNvSpPr txBox="1">
              <a:spLocks noChangeArrowheads="1"/>
            </p:cNvSpPr>
            <p:nvPr/>
          </p:nvSpPr>
          <p:spPr bwMode="auto">
            <a:xfrm>
              <a:off x="981844" y="5486404"/>
              <a:ext cx="389858" cy="584398"/>
            </a:xfrm>
            <a:prstGeom prst="rect">
              <a:avLst/>
            </a:prstGeom>
            <a:solidFill>
              <a:srgbClr val="E4FC6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>
              <a:off x="3115444" y="5486404"/>
              <a:ext cx="389858" cy="584398"/>
            </a:xfrm>
            <a:prstGeom prst="rect">
              <a:avLst/>
            </a:prstGeom>
            <a:solidFill>
              <a:srgbClr val="E4FC6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9948" name="TextBox 16"/>
            <p:cNvSpPr txBox="1">
              <a:spLocks noChangeArrowheads="1"/>
            </p:cNvSpPr>
            <p:nvPr/>
          </p:nvSpPr>
          <p:spPr bwMode="auto">
            <a:xfrm>
              <a:off x="5325243" y="5486404"/>
              <a:ext cx="389858" cy="584398"/>
            </a:xfrm>
            <a:prstGeom prst="rect">
              <a:avLst/>
            </a:prstGeom>
            <a:solidFill>
              <a:srgbClr val="E4FC6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524016" y="5562551"/>
              <a:ext cx="977920" cy="4854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3810063" y="5486400"/>
              <a:ext cx="977920" cy="4838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7170" y="2079584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7170" y="2641748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Theo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8600" y="1599873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10" grpId="0"/>
      <p:bldP spid="10" grpId="1"/>
      <p:bldP spid="13" grpId="0"/>
      <p:bldP spid="13" grpId="1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52400" y="60960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23825" y="305435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505075" y="3054350"/>
            <a:ext cx="6629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nuôi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kiện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môi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2438400" y="685800"/>
            <a:ext cx="6629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Giâm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chiết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trồng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môi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dõi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chúng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ỨNG DỤNG CỦA THƯỜNG BIẾN VÀ MỨC PHẢN ỨNG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3224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2165541"/>
            <a:ext cx="7696200" cy="933437"/>
            <a:chOff x="1447800" y="1828800"/>
            <a:chExt cx="7696200" cy="933437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819400" y="2514600"/>
              <a:ext cx="312420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/>
            <a:lstStyle/>
            <a:p>
              <a:endPara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048000" y="1828800"/>
              <a:ext cx="3048000" cy="5238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Chăm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tốt</a:t>
              </a:r>
              <a:endPara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070600" y="2238375"/>
              <a:ext cx="3073400" cy="5238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2075" tIns="46038" rIns="92075" bIns="46038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2800" b="1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Năng</a:t>
              </a:r>
              <a:r>
                <a:rPr lang="en-US" alt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suất</a:t>
              </a:r>
              <a:r>
                <a:rPr lang="en-US" alt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447800" y="2127250"/>
              <a:ext cx="2133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Giống</a:t>
              </a:r>
              <a:endPara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685800" y="3924656"/>
            <a:ext cx="8077200" cy="1285862"/>
            <a:chOff x="457200" y="1524000"/>
            <a:chExt cx="8077200" cy="1285862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2667000" y="2219325"/>
              <a:ext cx="3124200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5943600" y="1685925"/>
              <a:ext cx="2590800" cy="5238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 năng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914400" y="1762125"/>
              <a:ext cx="16209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sinh </a:t>
              </a:r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667000" y="2209800"/>
              <a:ext cx="3124200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 lIns="92075" tIns="46038" rIns="92075" bIns="46038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457200" y="1752600"/>
              <a:ext cx="2066925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Học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alt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3276600" y="1524000"/>
              <a:ext cx="1981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Gia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endPara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733800" cy="5238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Nhà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endPara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7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979" y="990600"/>
            <a:ext cx="8534400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MPƯ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114800"/>
            <a:ext cx="1066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9725" y="3962400"/>
            <a:ext cx="7290179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MPƯ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7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247_1024"/>
          <p:cNvSpPr>
            <a:spLocks noChangeArrowheads="1"/>
          </p:cNvSpPr>
          <p:nvPr/>
        </p:nvSpPr>
        <p:spPr bwMode="auto">
          <a:xfrm>
            <a:off x="376238" y="571500"/>
            <a:ext cx="8610600" cy="56959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5" name="WordArt 4" descr="16d76c76df64a4d74fecbe46c3d7c2c2"/>
          <p:cNvSpPr>
            <a:spLocks noChangeArrowheads="1" noChangeShapeType="1" noTextEdit="1"/>
          </p:cNvSpPr>
          <p:nvPr/>
        </p:nvSpPr>
        <p:spPr bwMode="auto">
          <a:xfrm>
            <a:off x="381000" y="2732088"/>
            <a:ext cx="8686800" cy="1992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MỐI QUAN HỆ GIỮA KIỂU GENE,</a:t>
            </a:r>
            <a:r>
              <a:rPr lang="vi-VN" sz="44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4400" b="1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4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MÔI </a:t>
            </a:r>
            <a:r>
              <a:rPr lang="vi-VN" sz="4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en-US" sz="44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KIỂU HÌNH</a:t>
            </a:r>
            <a:endParaRPr lang="en-US" sz="4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6" name="Picture 5" descr="flower0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71650" y="4400550"/>
            <a:ext cx="13620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flower0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10050" y="4400550"/>
            <a:ext cx="13620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7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312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en-US" sz="3600" b="1" i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CC00"/>
                  </a:gs>
                  <a:gs pos="100000">
                    <a:srgbClr val="005E00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3079" name="Picture 8" descr="0002032D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20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lower0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72250" y="4248150"/>
            <a:ext cx="13620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Box 7"/>
          <p:cNvSpPr txBox="1">
            <a:spLocks noChangeArrowheads="1"/>
          </p:cNvSpPr>
          <p:nvPr/>
        </p:nvSpPr>
        <p:spPr bwMode="auto">
          <a:xfrm>
            <a:off x="3581400" y="1447800"/>
            <a:ext cx="2879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6000" u="sng" dirty="0" err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altLang="en-US" sz="6000" u="sng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6000" u="sng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10</a:t>
            </a:r>
            <a:endParaRPr lang="en-US" altLang="en-US" sz="6000" u="sng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5"/>
          <p:cNvPicPr/>
          <p:nvPr/>
        </p:nvPicPr>
        <p:blipFill rotWithShape="1">
          <a:blip r:embed="rId2" cstate="print"/>
          <a:srcRect t="39694" r="3532" b="11029"/>
          <a:stretch/>
        </p:blipFill>
        <p:spPr bwMode="auto">
          <a:xfrm>
            <a:off x="0" y="685800"/>
            <a:ext cx="89154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7531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THỰC HÀNH CÂY TRỒNG ĐỂ CHỨNG MINH THƯỜNG BIẾN </a:t>
            </a:r>
            <a:endParaRPr lang="en-US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6"/>
          <p:cNvPicPr/>
          <p:nvPr/>
        </p:nvPicPr>
        <p:blipFill rotWithShape="1">
          <a:blip r:embed="rId2" cstate="print"/>
          <a:srcRect l="1" t="6746" r="-6109" b="37648"/>
          <a:stretch/>
        </p:blipFill>
        <p:spPr bwMode="auto">
          <a:xfrm>
            <a:off x="152400" y="457200"/>
            <a:ext cx="8763000" cy="5810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227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533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CỦNG CỐ LUYỆN TẬP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l">
              <a:defRPr/>
            </a:pPr>
            <a:fld id="{EA054079-9DFC-43F9-A5BB-3DE5195E6DAD}" type="slidenum">
              <a:rPr lang="en-US"/>
              <a:pPr algn="l">
                <a:defRPr/>
              </a:pPr>
              <a:t>33</a:t>
            </a:fld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600" b="1" u="sng">
                <a:solidFill>
                  <a:schemeClr val="bg1"/>
                </a:solidFill>
              </a:rPr>
              <a:t>Câu 1</a:t>
            </a:r>
            <a:r>
              <a:rPr lang="en-US" sz="3600" b="1">
                <a:solidFill>
                  <a:schemeClr val="bg1"/>
                </a:solidFill>
              </a:rPr>
              <a:t>: Kiểu hình của một cơ thể phụ thuộc vào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066800" y="1371600"/>
            <a:ext cx="65532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600" b="1">
                <a:solidFill>
                  <a:srgbClr val="0000CC"/>
                </a:solidFill>
              </a:rPr>
              <a:t>Kiểu gen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066800" y="2667000"/>
            <a:ext cx="64770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600" b="1">
                <a:solidFill>
                  <a:srgbClr val="0000CC"/>
                </a:solidFill>
              </a:rPr>
              <a:t>Điều kiện môi trường 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990600" y="3900488"/>
            <a:ext cx="6689725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600" b="1">
                <a:solidFill>
                  <a:srgbClr val="0000CC"/>
                </a:solidFill>
              </a:rPr>
              <a:t>Kiểu gen và điều kiện môi trường 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990600" y="5259388"/>
            <a:ext cx="8077200" cy="1281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tabLst>
                <a:tab pos="457200" algn="l"/>
              </a:tabLst>
            </a:pPr>
            <a:r>
              <a:rPr lang="en-US" sz="3600" b="1" dirty="0" err="1">
                <a:solidFill>
                  <a:srgbClr val="0000CC"/>
                </a:solidFill>
              </a:rPr>
              <a:t>Các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tác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nhân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đột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biến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trong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môi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trường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và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quy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luật</a:t>
            </a:r>
            <a:r>
              <a:rPr lang="en-US" sz="3600" b="1" dirty="0">
                <a:solidFill>
                  <a:srgbClr val="0000CC"/>
                </a:solidFill>
              </a:rPr>
              <a:t> di </a:t>
            </a:r>
            <a:r>
              <a:rPr lang="en-US" sz="3600" b="1" dirty="0" err="1">
                <a:solidFill>
                  <a:srgbClr val="0000CC"/>
                </a:solidFill>
              </a:rPr>
              <a:t>truyền</a:t>
            </a:r>
            <a:r>
              <a:rPr lang="en-US" sz="3600" b="1" dirty="0">
                <a:solidFill>
                  <a:srgbClr val="0000CC"/>
                </a:solidFill>
              </a:rPr>
              <a:t> chi </a:t>
            </a:r>
            <a:r>
              <a:rPr lang="en-US" sz="3600" b="1" dirty="0" err="1">
                <a:solidFill>
                  <a:srgbClr val="0000CC"/>
                </a:solidFill>
              </a:rPr>
              <a:t>phối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các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tính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trạng</a:t>
            </a:r>
            <a:r>
              <a:rPr lang="en-US" sz="3600" b="1" dirty="0">
                <a:solidFill>
                  <a:srgbClr val="0000CC"/>
                </a:solidFill>
              </a:rPr>
              <a:t>. </a:t>
            </a: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7772400" y="3581400"/>
            <a:ext cx="1371600" cy="1143000"/>
          </a:xfrm>
          <a:prstGeom prst="smileyFace">
            <a:avLst>
              <a:gd name="adj" fmla="val 4653"/>
            </a:avLst>
          </a:prstGeom>
          <a:solidFill>
            <a:schemeClr val="hlink"/>
          </a:solidFill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Đúng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37890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1447800"/>
            <a:ext cx="533400" cy="533400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37891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2590800"/>
            <a:ext cx="533400" cy="533400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37892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3890963"/>
            <a:ext cx="533400" cy="533400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37893" name="Oval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5562600"/>
            <a:ext cx="533400" cy="533400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 animBg="1"/>
      <p:bldP spid="37896" grpId="0" animBg="1"/>
      <p:bldP spid="37897" grpId="0" animBg="1"/>
      <p:bldP spid="37898" grpId="0" animBg="1"/>
      <p:bldP spid="37908" grpId="0" animBg="1"/>
      <p:bldP spid="37890" grpId="0" animBg="1"/>
      <p:bldP spid="37891" grpId="0" animBg="1"/>
      <p:bldP spid="37892" grpId="0" animBg="1"/>
      <p:bldP spid="378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l">
              <a:defRPr/>
            </a:pPr>
            <a:fld id="{C5A71AAC-5C9B-4362-8889-CD68FF4710E2}" type="slidenum">
              <a:rPr lang="en-US"/>
              <a:pPr algn="l">
                <a:defRPr/>
              </a:pPr>
              <a:t>34</a:t>
            </a:fld>
            <a:endParaRPr lang="en-US"/>
          </a:p>
        </p:txBody>
      </p:sp>
      <p:sp>
        <p:nvSpPr>
          <p:cNvPr id="33794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13716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PerspectiveBottom"/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33795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28194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PerspectiveBottom"/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33796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41910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PerspectiveBottom"/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33797" name="Oval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4800" y="55626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scene3d>
            <a:camera prst="legacyPerspectiveBottom"/>
            <a:lightRig rig="legacyFlat3" dir="l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76200"/>
            <a:ext cx="9144000" cy="646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600" b="1" u="sng">
                <a:solidFill>
                  <a:schemeClr val="bg1"/>
                </a:solidFill>
              </a:rPr>
              <a:t>Câu 2</a:t>
            </a:r>
            <a:r>
              <a:rPr lang="en-US" sz="3600" b="1">
                <a:solidFill>
                  <a:schemeClr val="bg1"/>
                </a:solidFill>
              </a:rPr>
              <a:t>: Một tính trạng được hình thành do 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143000" y="1295400"/>
            <a:ext cx="54864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600" b="1">
                <a:solidFill>
                  <a:srgbClr val="0000CC"/>
                </a:solidFill>
              </a:rPr>
              <a:t>Do kiểu gen qui định</a:t>
            </a:r>
            <a:r>
              <a:rPr lang="en-US" sz="4000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066800" y="2743200"/>
            <a:ext cx="5638800" cy="650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600" b="1">
                <a:solidFill>
                  <a:srgbClr val="0000CC"/>
                </a:solidFill>
              </a:rPr>
              <a:t>Điều kiện môi trường 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066800" y="4038600"/>
            <a:ext cx="73914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600" b="1">
                <a:solidFill>
                  <a:srgbClr val="0000CC"/>
                </a:solidFill>
              </a:rPr>
              <a:t>Tương tác kiểu gen và môi trường</a:t>
            </a:r>
            <a:r>
              <a:rPr lang="en-US" sz="4000" b="1">
                <a:solidFill>
                  <a:srgbClr val="0000CC"/>
                </a:solidFill>
                <a:latin typeface="Victorian" pitchFamily="2" charset="0"/>
              </a:rPr>
              <a:t>               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990600" y="5640388"/>
            <a:ext cx="56388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tabLst>
                <a:tab pos="457200" algn="l"/>
              </a:tabLst>
            </a:pPr>
            <a:r>
              <a:rPr lang="en-US" sz="3600" b="1" dirty="0" err="1">
                <a:solidFill>
                  <a:srgbClr val="0000CC"/>
                </a:solidFill>
              </a:rPr>
              <a:t>Cả</a:t>
            </a:r>
            <a:r>
              <a:rPr lang="en-US" sz="3600" b="1" dirty="0">
                <a:solidFill>
                  <a:srgbClr val="0000CC"/>
                </a:solidFill>
              </a:rPr>
              <a:t> 3 </a:t>
            </a:r>
            <a:r>
              <a:rPr lang="en-US" sz="3600" b="1" dirty="0" err="1">
                <a:solidFill>
                  <a:srgbClr val="0000CC"/>
                </a:solidFill>
              </a:rPr>
              <a:t>đáp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án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trên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đều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đúng</a:t>
            </a:r>
            <a:r>
              <a:rPr lang="en-US" b="1" dirty="0">
                <a:solidFill>
                  <a:srgbClr val="0000CC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6858000" y="5334000"/>
            <a:ext cx="1295400" cy="1066800"/>
          </a:xfrm>
          <a:prstGeom prst="smileyFace">
            <a:avLst>
              <a:gd name="adj" fmla="val 4653"/>
            </a:avLst>
          </a:prstGeom>
          <a:solidFill>
            <a:schemeClr val="hlink"/>
          </a:solidFill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Đúng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9287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457200" algn="l"/>
              </a:tabLs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990600" y="1782763"/>
            <a:ext cx="3733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kiểu gen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990600" y="2852738"/>
            <a:ext cx="30353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điều kiện môi trường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990600" y="3995738"/>
            <a:ext cx="4598988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990600" y="5406448"/>
            <a:ext cx="6934200" cy="867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70000"/>
              </a:lnSpc>
              <a:tabLst>
                <a:tab pos="457200" algn="l"/>
              </a:tabLst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70000"/>
              </a:lnSpc>
              <a:tabLst>
                <a:tab pos="457200" algn="l"/>
              </a:tabLst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tabLst>
                <a:tab pos="457200" algn="l"/>
              </a:tabLst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27500" y="1524000"/>
            <a:ext cx="1066800" cy="914400"/>
            <a:chOff x="4368" y="1440"/>
            <a:chExt cx="672" cy="576"/>
          </a:xfrm>
        </p:grpSpPr>
        <p:sp>
          <p:nvSpPr>
            <p:cNvPr id="19475" name="Oval 8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GB" altLang="en-US" sz="2400">
                <a:cs typeface="Times New Roman" pitchFamily="18" charset="0"/>
              </a:endParaRPr>
            </a:p>
          </p:txBody>
        </p:sp>
        <p:sp>
          <p:nvSpPr>
            <p:cNvPr id="54281" name="AutoShape 9"/>
            <p:cNvSpPr>
              <a:spLocks noChangeArrowheads="1"/>
            </p:cNvSpPr>
            <p:nvPr/>
          </p:nvSpPr>
          <p:spPr bwMode="auto">
            <a:xfrm>
              <a:off x="4512" y="1648"/>
              <a:ext cx="384" cy="144"/>
            </a:xfrm>
            <a:prstGeom prst="flowChartAlternateProcess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b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Sai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330700" y="2590800"/>
            <a:ext cx="1066800" cy="914400"/>
            <a:chOff x="4368" y="1440"/>
            <a:chExt cx="672" cy="576"/>
          </a:xfrm>
        </p:grpSpPr>
        <p:sp>
          <p:nvSpPr>
            <p:cNvPr id="19473" name="Oval 11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GB" altLang="en-US" sz="2400">
                <a:cs typeface="Times New Roman" pitchFamily="18" charset="0"/>
              </a:endParaRPr>
            </a:p>
          </p:txBody>
        </p:sp>
        <p:sp>
          <p:nvSpPr>
            <p:cNvPr id="54284" name="AutoShape 12"/>
            <p:cNvSpPr>
              <a:spLocks noChangeArrowheads="1"/>
            </p:cNvSpPr>
            <p:nvPr/>
          </p:nvSpPr>
          <p:spPr bwMode="auto">
            <a:xfrm>
              <a:off x="4512" y="1648"/>
              <a:ext cx="384" cy="144"/>
            </a:xfrm>
            <a:prstGeom prst="flowChartAlternateProcess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b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Sai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162800" y="5334000"/>
            <a:ext cx="1066800" cy="914400"/>
            <a:chOff x="4368" y="1440"/>
            <a:chExt cx="672" cy="576"/>
          </a:xfrm>
        </p:grpSpPr>
        <p:sp>
          <p:nvSpPr>
            <p:cNvPr id="19471" name="Oval 14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GB" altLang="en-US" sz="2400">
                <a:cs typeface="Times New Roman" pitchFamily="18" charset="0"/>
              </a:endParaRPr>
            </a:p>
          </p:txBody>
        </p:sp>
        <p:sp>
          <p:nvSpPr>
            <p:cNvPr id="54287" name="AutoShape 15"/>
            <p:cNvSpPr>
              <a:spLocks noChangeArrowheads="1"/>
            </p:cNvSpPr>
            <p:nvPr/>
          </p:nvSpPr>
          <p:spPr bwMode="auto">
            <a:xfrm>
              <a:off x="4512" y="1648"/>
              <a:ext cx="384" cy="144"/>
            </a:xfrm>
            <a:prstGeom prst="flowChartAlternateProcess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b="1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Sai</a:t>
              </a:r>
              <a:endParaRPr lang="en-US" alt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6096000" y="3657600"/>
            <a:ext cx="1371600" cy="1143000"/>
          </a:xfrm>
          <a:prstGeom prst="smileyFace">
            <a:avLst>
              <a:gd name="adj" fmla="val 4653"/>
            </a:avLst>
          </a:prstGeom>
          <a:solidFill>
            <a:schemeClr val="hlink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Đúng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4289" name="Oval 1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1816100"/>
            <a:ext cx="533400" cy="533400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54290" name="Oval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2747963"/>
            <a:ext cx="533400" cy="533400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54291" name="Oval 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3890963"/>
            <a:ext cx="533400" cy="533400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54292" name="Oval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5562600"/>
            <a:ext cx="533400" cy="533400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4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9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9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92"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7" grpId="0" animBg="1"/>
      <p:bldP spid="54278" grpId="0" animBg="1"/>
      <p:bldP spid="54288" grpId="0" animBg="1"/>
      <p:bldP spid="54288" grpId="1" animBg="1"/>
      <p:bldP spid="54289" grpId="0" animBg="1"/>
      <p:bldP spid="54290" grpId="0" animBg="1"/>
      <p:bldP spid="54291" grpId="0" animBg="1"/>
      <p:bldP spid="5429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2362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58371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3357563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58372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4652963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58373" name="Oval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59436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cs typeface="Times New Roman" pitchFamily="18" charset="0"/>
              </a:rPr>
              <a:t>D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-228600" y="515135"/>
            <a:ext cx="952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457200" algn="l"/>
              </a:tabLst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KG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990600" y="2366963"/>
            <a:ext cx="815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KG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990600" y="3457575"/>
            <a:ext cx="8153400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Tính trạng chất lượng phụ thuộc chủ yếu vào KG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990600" y="4757738"/>
            <a:ext cx="815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Tính trạng chất lượng ít phụ thuộc chủ yếu vào KG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990600" y="6032500"/>
            <a:ext cx="8153400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Bất kỳ loại tính trạng nào cũng phụ thuộc vào KG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077200" y="2057400"/>
            <a:ext cx="1066800" cy="914400"/>
            <a:chOff x="4368" y="1440"/>
            <a:chExt cx="672" cy="576"/>
          </a:xfrm>
        </p:grpSpPr>
        <p:sp>
          <p:nvSpPr>
            <p:cNvPr id="21523" name="Oval 12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GB" altLang="en-US" sz="2400">
                <a:cs typeface="Times New Roman" pitchFamily="18" charset="0"/>
              </a:endParaRPr>
            </a:p>
          </p:txBody>
        </p:sp>
        <p:sp>
          <p:nvSpPr>
            <p:cNvPr id="58381" name="AutoShape 13"/>
            <p:cNvSpPr>
              <a:spLocks noChangeArrowheads="1"/>
            </p:cNvSpPr>
            <p:nvPr/>
          </p:nvSpPr>
          <p:spPr bwMode="auto">
            <a:xfrm>
              <a:off x="4512" y="1648"/>
              <a:ext cx="384" cy="144"/>
            </a:xfrm>
            <a:prstGeom prst="flowChartAlternateProcess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b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Sai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077200" y="5791200"/>
            <a:ext cx="1066800" cy="914400"/>
            <a:chOff x="4368" y="1440"/>
            <a:chExt cx="672" cy="576"/>
          </a:xfrm>
        </p:grpSpPr>
        <p:sp>
          <p:nvSpPr>
            <p:cNvPr id="21521" name="Oval 15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GB" altLang="en-US" sz="2400">
                <a:cs typeface="Times New Roman" pitchFamily="18" charset="0"/>
              </a:endParaRPr>
            </a:p>
          </p:txBody>
        </p:sp>
        <p:sp>
          <p:nvSpPr>
            <p:cNvPr id="58384" name="AutoShape 16"/>
            <p:cNvSpPr>
              <a:spLocks noChangeArrowheads="1"/>
            </p:cNvSpPr>
            <p:nvPr/>
          </p:nvSpPr>
          <p:spPr bwMode="auto">
            <a:xfrm>
              <a:off x="4512" y="1648"/>
              <a:ext cx="384" cy="144"/>
            </a:xfrm>
            <a:prstGeom prst="flowChartAlternateProcess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b="1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Sai</a:t>
              </a:r>
              <a:endParaRPr lang="en-US" alt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077200" y="4572000"/>
            <a:ext cx="1066800" cy="914400"/>
            <a:chOff x="4368" y="1440"/>
            <a:chExt cx="672" cy="576"/>
          </a:xfrm>
        </p:grpSpPr>
        <p:sp>
          <p:nvSpPr>
            <p:cNvPr id="21519" name="Oval 18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GB" altLang="en-US" sz="2400">
                <a:cs typeface="Times New Roman" pitchFamily="18" charset="0"/>
              </a:endParaRPr>
            </a:p>
          </p:txBody>
        </p:sp>
        <p:sp>
          <p:nvSpPr>
            <p:cNvPr id="58387" name="AutoShape 19"/>
            <p:cNvSpPr>
              <a:spLocks noChangeArrowheads="1"/>
            </p:cNvSpPr>
            <p:nvPr/>
          </p:nvSpPr>
          <p:spPr bwMode="auto">
            <a:xfrm>
              <a:off x="4512" y="1648"/>
              <a:ext cx="384" cy="144"/>
            </a:xfrm>
            <a:prstGeom prst="flowChartAlternateProcess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b="1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Sai</a:t>
              </a:r>
              <a:endParaRPr lang="en-US" alt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  <p:sp>
        <p:nvSpPr>
          <p:cNvPr id="58388" name="AutoShape 20"/>
          <p:cNvSpPr>
            <a:spLocks noChangeArrowheads="1"/>
          </p:cNvSpPr>
          <p:nvPr/>
        </p:nvSpPr>
        <p:spPr bwMode="auto">
          <a:xfrm>
            <a:off x="7848600" y="3124200"/>
            <a:ext cx="1295400" cy="1066800"/>
          </a:xfrm>
          <a:prstGeom prst="smileyFace">
            <a:avLst>
              <a:gd name="adj" fmla="val 4653"/>
            </a:avLst>
          </a:prstGeom>
          <a:solidFill>
            <a:schemeClr val="hlink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Đúng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1"/>
                  </p:tgtEl>
                </p:cond>
              </p:nextCondLst>
            </p:seq>
          </p:childTnLst>
        </p:cTn>
      </p:par>
    </p:tnLst>
    <p:bldLst>
      <p:bldP spid="58370" grpId="0" animBg="1"/>
      <p:bldP spid="58371" grpId="0" animBg="1"/>
      <p:bldP spid="58372" grpId="0" animBg="1"/>
      <p:bldP spid="58373" grpId="0" animBg="1"/>
      <p:bldP spid="58375" grpId="0" animBg="1"/>
      <p:bldP spid="58376" grpId="0" animBg="1"/>
      <p:bldP spid="58377" grpId="0" animBg="1"/>
      <p:bldP spid="58378" grpId="0" animBg="1"/>
      <p:bldP spid="58388" grpId="0" animBg="1"/>
      <p:bldP spid="5838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2362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57347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3357563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57348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4652963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57349" name="Oval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" y="59436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cs typeface="Times New Roman" pitchFamily="18" charset="0"/>
              </a:rPr>
              <a:t>D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-228600" y="515135"/>
            <a:ext cx="952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457200" algn="l"/>
              </a:tabLst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990600" y="2366963"/>
            <a:ext cx="6781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990600" y="3276600"/>
            <a:ext cx="6781800" cy="831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Phát sinh trong đời cá thể không do                         biến đổi KG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990600" y="4575175"/>
            <a:ext cx="6781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Phát sinh trong đời cá thể dưới ảnh                  hưởng của môi trường.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990600" y="6032500"/>
            <a:ext cx="6858000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Là những biến đổi KH có cùng KG.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0" y="3276600"/>
            <a:ext cx="1066800" cy="914400"/>
            <a:chOff x="4368" y="1440"/>
            <a:chExt cx="672" cy="576"/>
          </a:xfrm>
        </p:grpSpPr>
        <p:sp>
          <p:nvSpPr>
            <p:cNvPr id="20499" name="Oval 12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GB" altLang="en-US" sz="2400">
                <a:cs typeface="Times New Roman" pitchFamily="18" charset="0"/>
              </a:endParaRPr>
            </a:p>
          </p:txBody>
        </p:sp>
        <p:sp>
          <p:nvSpPr>
            <p:cNvPr id="57357" name="AutoShape 13"/>
            <p:cNvSpPr>
              <a:spLocks noChangeArrowheads="1"/>
            </p:cNvSpPr>
            <p:nvPr/>
          </p:nvSpPr>
          <p:spPr bwMode="auto">
            <a:xfrm>
              <a:off x="4512" y="1648"/>
              <a:ext cx="384" cy="144"/>
            </a:xfrm>
            <a:prstGeom prst="flowChartAlternateProcess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b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Sai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086600" y="5791200"/>
            <a:ext cx="1066800" cy="914400"/>
            <a:chOff x="4368" y="1440"/>
            <a:chExt cx="672" cy="576"/>
          </a:xfrm>
        </p:grpSpPr>
        <p:sp>
          <p:nvSpPr>
            <p:cNvPr id="20497" name="Oval 15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GB" altLang="en-US" sz="2400">
                <a:cs typeface="Times New Roman" pitchFamily="18" charset="0"/>
              </a:endParaRPr>
            </a:p>
          </p:txBody>
        </p:sp>
        <p:sp>
          <p:nvSpPr>
            <p:cNvPr id="57360" name="AutoShape 16"/>
            <p:cNvSpPr>
              <a:spLocks noChangeArrowheads="1"/>
            </p:cNvSpPr>
            <p:nvPr/>
          </p:nvSpPr>
          <p:spPr bwMode="auto">
            <a:xfrm>
              <a:off x="4512" y="1648"/>
              <a:ext cx="384" cy="144"/>
            </a:xfrm>
            <a:prstGeom prst="flowChartAlternateProcess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b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Sai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162800" y="4495800"/>
            <a:ext cx="1066800" cy="914400"/>
            <a:chOff x="4368" y="1440"/>
            <a:chExt cx="672" cy="576"/>
          </a:xfrm>
        </p:grpSpPr>
        <p:sp>
          <p:nvSpPr>
            <p:cNvPr id="20495" name="Oval 18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GB" altLang="en-US" sz="2400">
                <a:cs typeface="Times New Roman" pitchFamily="18" charset="0"/>
              </a:endParaRPr>
            </a:p>
          </p:txBody>
        </p:sp>
        <p:sp>
          <p:nvSpPr>
            <p:cNvPr id="57363" name="AutoShape 19"/>
            <p:cNvSpPr>
              <a:spLocks noChangeArrowheads="1"/>
            </p:cNvSpPr>
            <p:nvPr/>
          </p:nvSpPr>
          <p:spPr bwMode="auto">
            <a:xfrm>
              <a:off x="4512" y="1648"/>
              <a:ext cx="384" cy="144"/>
            </a:xfrm>
            <a:prstGeom prst="flowChartAlternateProcess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b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anose="02020603050405020304" pitchFamily="18" charset="0"/>
                </a:rPr>
                <a:t>Sai</a:t>
              </a:r>
            </a:p>
          </p:txBody>
        </p:sp>
      </p:grpSp>
      <p:sp>
        <p:nvSpPr>
          <p:cNvPr id="57364" name="AutoShape 20"/>
          <p:cNvSpPr>
            <a:spLocks noChangeArrowheads="1"/>
          </p:cNvSpPr>
          <p:nvPr/>
        </p:nvSpPr>
        <p:spPr bwMode="auto">
          <a:xfrm>
            <a:off x="6781800" y="2057400"/>
            <a:ext cx="1295400" cy="1066800"/>
          </a:xfrm>
          <a:prstGeom prst="smileyFace">
            <a:avLst>
              <a:gd name="adj" fmla="val 4653"/>
            </a:avLst>
          </a:prstGeom>
          <a:solidFill>
            <a:schemeClr val="hlink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Đúng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7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7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  <p:bldP spid="57348" grpId="0" animBg="1"/>
      <p:bldP spid="57349" grpId="0" animBg="1"/>
      <p:bldP spid="57351" grpId="0" animBg="1"/>
      <p:bldP spid="57352" grpId="0" animBg="1"/>
      <p:bldP spid="57353" grpId="0" animBg="1"/>
      <p:bldP spid="57354" grpId="0" animBg="1"/>
      <p:bldP spid="57364" grpId="0" animBg="1"/>
      <p:bldP spid="5736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3400" y="19050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6323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3400" y="3205163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6324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3400" y="4500563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6325" name="Oval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3400" y="5791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304800" y="0"/>
            <a:ext cx="86106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tabLst>
                <a:tab pos="457200" algn="l"/>
              </a:tabLst>
            </a:pPr>
            <a:r>
              <a:rPr lang="en-US" altLang="en-US" sz="26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457200" algn="l"/>
              </a:tabLst>
            </a:pP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ĐK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Ỉ 9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50 kg,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9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90 kg. KQ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295400" y="1727200"/>
            <a:ext cx="5943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gen chi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295400" y="3124627"/>
            <a:ext cx="5943600" cy="83099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tính trạng cân nặng ở giống lợn Đại bạch có mức phản ứng rộng hơn so với lợn Ỉ.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295400" y="4422775"/>
            <a:ext cx="5943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vai trò của MT trong việc quyết định  cân nặng của lợn 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295400" y="5697538"/>
            <a:ext cx="5943600" cy="831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vai trò của KT nuôi dưỡng trong việc                     quyết định cân nặng của lợn.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467600" y="1676400"/>
            <a:ext cx="1066800" cy="914400"/>
            <a:chOff x="4368" y="1440"/>
            <a:chExt cx="672" cy="576"/>
          </a:xfrm>
        </p:grpSpPr>
        <p:sp>
          <p:nvSpPr>
            <p:cNvPr id="217107" name="Oval 12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>
              <a:off x="4512" y="1648"/>
              <a:ext cx="384" cy="144"/>
            </a:xfrm>
            <a:prstGeom prst="flowChartAlternateProcess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400" b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467600" y="5638800"/>
            <a:ext cx="1066800" cy="914400"/>
            <a:chOff x="4368" y="1440"/>
            <a:chExt cx="672" cy="576"/>
          </a:xfrm>
        </p:grpSpPr>
        <p:sp>
          <p:nvSpPr>
            <p:cNvPr id="217105" name="Oval 15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56336" name="AutoShape 16"/>
            <p:cNvSpPr>
              <a:spLocks noChangeArrowheads="1"/>
            </p:cNvSpPr>
            <p:nvPr/>
          </p:nvSpPr>
          <p:spPr bwMode="auto">
            <a:xfrm>
              <a:off x="4512" y="1648"/>
              <a:ext cx="384" cy="144"/>
            </a:xfrm>
            <a:prstGeom prst="flowChartAlternateProcess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400" b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467600" y="4419600"/>
            <a:ext cx="1066800" cy="914400"/>
            <a:chOff x="4368" y="1440"/>
            <a:chExt cx="672" cy="576"/>
          </a:xfrm>
        </p:grpSpPr>
        <p:sp>
          <p:nvSpPr>
            <p:cNvPr id="217103" name="Oval 18"/>
            <p:cNvSpPr>
              <a:spLocks noChangeArrowheads="1"/>
            </p:cNvSpPr>
            <p:nvPr/>
          </p:nvSpPr>
          <p:spPr bwMode="auto">
            <a:xfrm>
              <a:off x="4368" y="1440"/>
              <a:ext cx="672" cy="576"/>
            </a:xfrm>
            <a:prstGeom prst="ellipse">
              <a:avLst/>
            </a:prstGeom>
            <a:solidFill>
              <a:srgbClr val="FC0A0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56339" name="AutoShape 19"/>
            <p:cNvSpPr>
              <a:spLocks noChangeArrowheads="1"/>
            </p:cNvSpPr>
            <p:nvPr/>
          </p:nvSpPr>
          <p:spPr bwMode="auto">
            <a:xfrm>
              <a:off x="4512" y="1648"/>
              <a:ext cx="384" cy="144"/>
            </a:xfrm>
            <a:prstGeom prst="flowChartAlternateProcess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400" b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</a:p>
          </p:txBody>
        </p:sp>
      </p:grpSp>
      <p:sp>
        <p:nvSpPr>
          <p:cNvPr id="56340" name="AutoShape 20"/>
          <p:cNvSpPr>
            <a:spLocks noChangeArrowheads="1"/>
          </p:cNvSpPr>
          <p:nvPr/>
        </p:nvSpPr>
        <p:spPr bwMode="auto">
          <a:xfrm>
            <a:off x="7315200" y="2971800"/>
            <a:ext cx="1295400" cy="1066800"/>
          </a:xfrm>
          <a:prstGeom prst="smileyFace">
            <a:avLst>
              <a:gd name="adj" fmla="val 4653"/>
            </a:avLst>
          </a:prstGeom>
          <a:solidFill>
            <a:schemeClr val="hlink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6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animBg="1"/>
      <p:bldP spid="56324" grpId="0" animBg="1"/>
      <p:bldP spid="56325" grpId="0" animBg="1"/>
      <p:bldP spid="56327" grpId="0" animBg="1"/>
      <p:bldP spid="56328" grpId="0" animBg="1"/>
      <p:bldP spid="56329" grpId="0" animBg="1"/>
      <p:bldP spid="56330" grpId="0" animBg="1"/>
      <p:bldP spid="56340" grpId="0" animBg="1"/>
      <p:bldP spid="5634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4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55721"/>
              </p:ext>
            </p:extLst>
          </p:nvPr>
        </p:nvGraphicFramePr>
        <p:xfrm>
          <a:off x="152400" y="660401"/>
          <a:ext cx="8839201" cy="6045199"/>
        </p:xfrm>
        <a:graphic>
          <a:graphicData uri="http://schemas.openxmlformats.org/drawingml/2006/table">
            <a:tbl>
              <a:tblPr/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2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781"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445"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714"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7217"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263"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779"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3" marB="4347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280" name="Rectangle 34"/>
          <p:cNvSpPr>
            <a:spLocks noChangeArrowheads="1"/>
          </p:cNvSpPr>
          <p:nvPr/>
        </p:nvSpPr>
        <p:spPr bwMode="auto">
          <a:xfrm>
            <a:off x="1143000" y="0"/>
            <a:ext cx="7010401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PHT: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5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SỰ TƯƠNG TÁC GIỮA KIỂU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MÔI TRƯỜNG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650" y="1219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967746"/>
              </p:ext>
            </p:extLst>
          </p:nvPr>
        </p:nvGraphicFramePr>
        <p:xfrm>
          <a:off x="76199" y="903453"/>
          <a:ext cx="8981339" cy="5556894"/>
        </p:xfrm>
        <a:graphic>
          <a:graphicData uri="http://schemas.openxmlformats.org/drawingml/2006/table">
            <a:tbl>
              <a:tblPr/>
              <a:tblGrid>
                <a:gridCol w="157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1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796"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 BIẾN</a:t>
                      </a: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ĐỘT BIẾN</a:t>
                      </a: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515"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888"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307"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819"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4787"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nghĩa</a:t>
                      </a: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9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947" marR="86947" marT="43476" marB="43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5257800" y="1981200"/>
            <a:ext cx="3733800" cy="75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29" tIns="39264" rIns="78529" bIns="39264">
            <a:spAutoFit/>
          </a:bodyPr>
          <a:lstStyle>
            <a:lvl1pPr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Làm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biến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đổi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kiểu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gen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→ </a:t>
            </a:r>
            <a:r>
              <a:rPr lang="en-US" sz="2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sz="2200" b="1" i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kiểu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638300" y="1981200"/>
            <a:ext cx="3581400" cy="75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529" tIns="39264" rIns="78529" bIns="39264">
            <a:spAutoFit/>
          </a:bodyPr>
          <a:lstStyle>
            <a:lvl1pPr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Làm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biến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đổi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kiểu</a:t>
            </a:r>
            <a:r>
              <a:rPr 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hình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KG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700852" y="2971800"/>
            <a:ext cx="3352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Do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môi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trường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tác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động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5260075" y="2971800"/>
            <a:ext cx="3817937" cy="41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29" tIns="39264" rIns="78529" bIns="39264">
            <a:spAutoFit/>
          </a:bodyPr>
          <a:lstStyle>
            <a:lvl1pPr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Do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nhân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tố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gây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đột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biến</a:t>
            </a:r>
            <a:endParaRPr lang="en-US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1790700" y="1384513"/>
            <a:ext cx="32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5486400" y="1384512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tạng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181600" y="3657600"/>
            <a:ext cx="3962400" cy="75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29" tIns="39264" rIns="78529" bIns="39264">
            <a:spAutoFit/>
          </a:bodyPr>
          <a:lstStyle>
            <a:lvl1pPr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-  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Di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truyền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-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Xuất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hiện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B0F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riêng</a:t>
            </a:r>
            <a:r>
              <a:rPr lang="en-US" sz="22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B0F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lẻ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vô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hướng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1600200" y="3705642"/>
            <a:ext cx="3505200" cy="109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29" tIns="39264" rIns="78529" bIns="39264">
            <a:spAutoFit/>
          </a:bodyPr>
          <a:lstStyle>
            <a:lvl1pPr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8699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69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-  </a:t>
            </a:r>
            <a:r>
              <a:rPr lang="en-US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Không</a:t>
            </a:r>
            <a:r>
              <a:rPr 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di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truyền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  <a:p>
            <a:pPr eaLnBrk="1" hangingPunct="1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-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Xuất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hiện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B0F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đồng</a:t>
            </a:r>
            <a:r>
              <a:rPr lang="en-US" sz="2200" b="1" i="1" dirty="0">
                <a:solidFill>
                  <a:srgbClr val="00B0F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B0F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loạt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định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hướng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5105400" y="5029200"/>
            <a:ext cx="4191000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  <a:buFont typeface="Wingdings 2" panose="05020102010507070707" pitchFamily="18" charset="2"/>
              <a:buNone/>
            </a:pP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lợi,có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hại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hoặc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trung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tính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nguồn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nguyên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liệu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tiến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hóa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chọn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giống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1676400" y="4953000"/>
            <a:ext cx="3581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457200" y="47351"/>
            <a:ext cx="8305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0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E440CD-98B9-417C-9B73-C668F4823531}" type="slidenum">
              <a:rPr lang="en-US">
                <a:solidFill>
                  <a:srgbClr val="D1EAEE"/>
                </a:solidFill>
              </a:rPr>
              <a:pPr eaLnBrk="1" hangingPunct="1"/>
              <a:t>41</a:t>
            </a:fld>
            <a:endParaRPr lang="en-US">
              <a:solidFill>
                <a:srgbClr val="D1EAEE"/>
              </a:solidFill>
            </a:endParaRPr>
          </a:p>
        </p:txBody>
      </p:sp>
      <p:pic>
        <p:nvPicPr>
          <p:cNvPr id="52229" name="Picture 4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828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67600" y="0"/>
            <a:ext cx="16764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6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89588"/>
            <a:ext cx="1619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7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73688"/>
            <a:ext cx="14763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8" descr="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9" descr="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57600" y="59436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0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11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2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90106" y="3391694"/>
            <a:ext cx="6858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13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6107" y="3391693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914400" y="1607345"/>
            <a:ext cx="7555315" cy="2327275"/>
          </a:xfrm>
          <a:prstGeom prst="rect">
            <a:avLst/>
          </a:prstGeom>
        </p:spPr>
        <p:txBody>
          <a:bodyPr wrap="none" numCol="1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thầy cô và các em học sinh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" y="2133600"/>
            <a:ext cx="8960556" cy="2057400"/>
            <a:chOff x="76200" y="2438400"/>
            <a:chExt cx="8960556" cy="2057400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2461453"/>
              <a:ext cx="2788356" cy="2034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2461453"/>
              <a:ext cx="2895600" cy="201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2438400"/>
              <a:ext cx="3124200" cy="2004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7772400" y="2590800"/>
              <a:ext cx="1143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 &lt; 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105400" y="2514600"/>
              <a:ext cx="1295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pH &gt; 7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28600" y="2438400"/>
              <a:ext cx="1143000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 = 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" y="4837331"/>
            <a:ext cx="137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00400" y="5599331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6056531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Tirozin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295400" y="4837331"/>
            <a:ext cx="1143000" cy="381000"/>
            <a:chOff x="1524000" y="4953000"/>
            <a:chExt cx="1143000" cy="381000"/>
          </a:xfrm>
        </p:grpSpPr>
        <p:sp>
          <p:nvSpPr>
            <p:cNvPr id="18" name="TextBox 17"/>
            <p:cNvSpPr txBox="1"/>
            <p:nvPr/>
          </p:nvSpPr>
          <p:spPr>
            <a:xfrm>
              <a:off x="1524000" y="4953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>
                  <a:latin typeface="Times New Roman" pitchFamily="18" charset="0"/>
                  <a:cs typeface="Times New Roman" pitchFamily="18" charset="0"/>
                </a:rPr>
                <a:t>Enzim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524000" y="5334000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438400" y="4608731"/>
            <a:ext cx="1752600" cy="1009710"/>
            <a:chOff x="2971800" y="4724400"/>
            <a:chExt cx="1752600" cy="1009710"/>
          </a:xfrm>
        </p:grpSpPr>
        <p:sp>
          <p:nvSpPr>
            <p:cNvPr id="20" name="TextBox 19"/>
            <p:cNvSpPr txBox="1"/>
            <p:nvPr/>
          </p:nvSpPr>
          <p:spPr>
            <a:xfrm>
              <a:off x="2971800" y="53340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Phênin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alanin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2" name="Picture 2" descr="C:\Users\Administrator\Desktop\tải xuống (6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800" y="4724400"/>
              <a:ext cx="8382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6" descr="C:\Users\Administrator\Desktop\tải xuống (10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09999" y="4724400"/>
              <a:ext cx="743632" cy="685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TextBox 44"/>
          <p:cNvSpPr txBox="1"/>
          <p:nvPr/>
        </p:nvSpPr>
        <p:spPr>
          <a:xfrm>
            <a:off x="5562600" y="4761131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191000" y="4648200"/>
            <a:ext cx="1295400" cy="646331"/>
            <a:chOff x="4419600" y="4763869"/>
            <a:chExt cx="1295400" cy="646331"/>
          </a:xfrm>
        </p:grpSpPr>
        <p:cxnSp>
          <p:nvCxnSpPr>
            <p:cNvPr id="47" name="Straight Arrow Connector 46"/>
            <p:cNvCxnSpPr/>
            <p:nvPr/>
          </p:nvCxnSpPr>
          <p:spPr>
            <a:xfrm flipH="1">
              <a:off x="4495800" y="5105400"/>
              <a:ext cx="1219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419600" y="4763869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 smtClean="0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b="1" i="1" dirty="0" err="1" smtClean="0">
                  <a:latin typeface="Times New Roman" pitchFamily="18" charset="0"/>
                  <a:cs typeface="Times New Roman" pitchFamily="18" charset="0"/>
                </a:rPr>
                <a:t>Enzim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Oval 30"/>
          <p:cNvSpPr>
            <a:spLocks noChangeArrowheads="1"/>
          </p:cNvSpPr>
          <p:nvPr/>
        </p:nvSpPr>
        <p:spPr bwMode="auto">
          <a:xfrm>
            <a:off x="5029200" y="5294531"/>
            <a:ext cx="1295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Georgia" pitchFamily="18" charset="0"/>
              </a:rPr>
              <a:t>Máu</a:t>
            </a:r>
            <a:endParaRPr lang="en-US" sz="2000" b="1" dirty="0">
              <a:latin typeface="Georgia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886200" y="5584675"/>
            <a:ext cx="1209858" cy="646331"/>
            <a:chOff x="4114800" y="5700344"/>
            <a:chExt cx="1209858" cy="646331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4114800" y="5715000"/>
              <a:ext cx="1143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410145">
              <a:off x="4251914" y="5700344"/>
              <a:ext cx="10727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tụ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tb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5" name="Picture 2" descr="hydro 2"/>
          <p:cNvPicPr>
            <a:picLocks noChangeAspect="1" noChangeArrowheads="1"/>
          </p:cNvPicPr>
          <p:nvPr/>
        </p:nvPicPr>
        <p:blipFill>
          <a:blip r:embed="rId8" cstate="print">
            <a:lum bright="-2000"/>
          </a:blip>
          <a:srcRect/>
          <a:stretch>
            <a:fillRect/>
          </a:stretch>
        </p:blipFill>
        <p:spPr bwMode="auto">
          <a:xfrm>
            <a:off x="7391400" y="4989731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Group 67"/>
          <p:cNvGrpSpPr/>
          <p:nvPr/>
        </p:nvGrpSpPr>
        <p:grpSpPr>
          <a:xfrm>
            <a:off x="6248400" y="5410200"/>
            <a:ext cx="1295400" cy="646331"/>
            <a:chOff x="6477000" y="5525869"/>
            <a:chExt cx="1295400" cy="646331"/>
          </a:xfrm>
        </p:grpSpPr>
        <p:sp>
          <p:nvSpPr>
            <p:cNvPr id="56" name="TextBox 55"/>
            <p:cNvSpPr txBox="1"/>
            <p:nvPr/>
          </p:nvSpPr>
          <p:spPr>
            <a:xfrm>
              <a:off x="6477000" y="5525869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độc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tbtk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629400" y="5867400"/>
              <a:ext cx="990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7467600" y="4191000"/>
            <a:ext cx="1523999" cy="762000"/>
            <a:chOff x="7696200" y="4306669"/>
            <a:chExt cx="1523999" cy="762000"/>
          </a:xfrm>
        </p:grpSpPr>
        <p:cxnSp>
          <p:nvCxnSpPr>
            <p:cNvPr id="64" name="Straight Arrow Connector 63"/>
            <p:cNvCxnSpPr/>
            <p:nvPr/>
          </p:nvCxnSpPr>
          <p:spPr>
            <a:xfrm flipV="1">
              <a:off x="8305800" y="4840069"/>
              <a:ext cx="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7696200" y="4306669"/>
              <a:ext cx="15239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b="1" dirty="0" err="1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altLang="en-US" b="1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phênyl</a:t>
              </a:r>
              <a:r>
                <a:rPr lang="en-US" altLang="en-US" b="1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kêtô</a:t>
              </a:r>
              <a:r>
                <a:rPr lang="en-US" altLang="en-US" b="1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b="1" dirty="0" err="1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niệu</a:t>
              </a:r>
              <a:endParaRPr lang="en-US" alt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1" y="43413"/>
            <a:ext cx="3763909" cy="2037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859"/>
            <a:ext cx="3638550" cy="203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45" grpId="0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38651"/>
              </p:ext>
            </p:extLst>
          </p:nvPr>
        </p:nvGraphicFramePr>
        <p:xfrm>
          <a:off x="152400" y="533400"/>
          <a:ext cx="8915400" cy="6141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Xiêm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Cẩm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tú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Phênin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kêtoniệu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692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0" y="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PHIẾU HỌC TẬP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648071"/>
              </p:ext>
            </p:extLst>
          </p:nvPr>
        </p:nvGraphicFramePr>
        <p:xfrm>
          <a:off x="152400" y="457200"/>
          <a:ext cx="8915400" cy="6324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7079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Xiêm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Cẩm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tú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Phênin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kêtoniệu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079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18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256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0" y="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PHIẾU HỌC TẬP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24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524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1524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133600"/>
            <a:ext cx="2411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048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0122" y="2052536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alt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981200" y="403860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nl-NL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 độ </a:t>
            </a:r>
            <a:r>
              <a:rPr lang="nl-NL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nl-NL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 hưởng đến sự biểu hiện của </a:t>
            </a:r>
            <a:r>
              <a:rPr lang="nl-NL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 </a:t>
            </a:r>
            <a:r>
              <a:rPr lang="nl-NL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 hợp </a:t>
            </a:r>
            <a:r>
              <a:rPr lang="nl-NL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melanin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343400" y="4038600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40386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pheninalanin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phêninkêtô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niệu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5105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t/h Melanin →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9346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→ t/h Melanin →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endParaRPr lang="en-US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510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 &lt; 7: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7200" y="5562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 =7: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5943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 &gt; 7: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35522" y="2128736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20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0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baseline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1800" y="51054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-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Nếu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phát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hiện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sớm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va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̀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áp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dụng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chê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́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đô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̣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ăn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kiêng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giảm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thức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ăn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phênialanin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thi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̀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cơ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thê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̉ có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thê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̉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phát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triển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bình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thường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+mn-cs"/>
              </a:rPr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Administrator\Desktop\tải xuống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685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:\Users\Administrator\Desktop\tải xuống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297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Users\Administrator\Desktop\tải xuống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5814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C:\Users\Administrator\Desktop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2288" y="685800"/>
            <a:ext cx="35417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C:\Users\Administrator\Desktop\tải xuống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3429000"/>
            <a:ext cx="259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 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istrator\Desktop\tải xuống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1227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Administrator\Desktop\tải xuống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975" y="685800"/>
            <a:ext cx="5280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Administrator\Desktop\tải xuống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733800"/>
            <a:ext cx="2638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Users\Administrator\Desktop\tải xuống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6576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:\Users\Administrator\Desktop\tải xuống (1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 chế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2220</Words>
  <PresentationFormat>On-screen Show (4:3)</PresentationFormat>
  <Paragraphs>359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AGOldFace-Outline</vt:lpstr>
      <vt:lpstr>Arial</vt:lpstr>
      <vt:lpstr>Calibri</vt:lpstr>
      <vt:lpstr>Garamond</vt:lpstr>
      <vt:lpstr>Georgia</vt:lpstr>
      <vt:lpstr>Monotype Corsiva</vt:lpstr>
      <vt:lpstr>Symbol</vt:lpstr>
      <vt:lpstr>Tahoma</vt:lpstr>
      <vt:lpstr>Times New Roman</vt:lpstr>
      <vt:lpstr>Victorian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2021-11-03T09:15:57Z</dcterms:created>
  <dcterms:modified xsi:type="dcterms:W3CDTF">2024-09-04T04:26:42Z</dcterms:modified>
</cp:coreProperties>
</file>