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6" r:id="rId3"/>
    <p:sldId id="275" r:id="rId4"/>
    <p:sldId id="257" r:id="rId5"/>
    <p:sldId id="258" r:id="rId6"/>
    <p:sldId id="259" r:id="rId7"/>
    <p:sldId id="261" r:id="rId8"/>
    <p:sldId id="262" r:id="rId9"/>
    <p:sldId id="263" r:id="rId10"/>
    <p:sldId id="285" r:id="rId11"/>
    <p:sldId id="289" r:id="rId12"/>
    <p:sldId id="276" r:id="rId13"/>
    <p:sldId id="282" r:id="rId14"/>
    <p:sldId id="264" r:id="rId15"/>
    <p:sldId id="291" r:id="rId16"/>
    <p:sldId id="265" r:id="rId17"/>
    <p:sldId id="290" r:id="rId18"/>
    <p:sldId id="277" r:id="rId19"/>
    <p:sldId id="278" r:id="rId20"/>
    <p:sldId id="270" r:id="rId21"/>
    <p:sldId id="271" r:id="rId22"/>
    <p:sldId id="287" r:id="rId23"/>
    <p:sldId id="288" r:id="rId24"/>
    <p:sldId id="267" r:id="rId25"/>
    <p:sldId id="286" r:id="rId2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y Nguyễn Hoàng" initials="HNH" lastIdx="1" clrIdx="0">
    <p:extLst>
      <p:ext uri="{19B8F6BF-5375-455C-9EA6-DF929625EA0E}">
        <p15:presenceInfo xmlns:p15="http://schemas.microsoft.com/office/powerpoint/2012/main" userId="5afcc0dbcac7a59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5-27T15:05:02.136" idx="1">
    <p:pos x="10" y="10"/>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B4A29-6BB7-01DF-FF07-8DD18F2D3A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8915C217-F86D-9809-D806-F7C6FE4604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4E659300-F991-B97A-5F7F-D4D7F0977919}"/>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5" name="Footer Placeholder 4">
            <a:extLst>
              <a:ext uri="{FF2B5EF4-FFF2-40B4-BE49-F238E27FC236}">
                <a16:creationId xmlns:a16="http://schemas.microsoft.com/office/drawing/2014/main" id="{C6DA780D-800A-95CA-B75A-E65ECD9EA29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ADE82AC-81C0-538E-F473-83E86677A5C0}"/>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1426938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D063E-94B5-C828-A1F7-1CDC7ECABB2E}"/>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DFA92A4B-F869-CD1F-A6CB-039F8AFE46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E74BC82-2E64-AED9-BD89-873DF8FDA6C5}"/>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5" name="Footer Placeholder 4">
            <a:extLst>
              <a:ext uri="{FF2B5EF4-FFF2-40B4-BE49-F238E27FC236}">
                <a16:creationId xmlns:a16="http://schemas.microsoft.com/office/drawing/2014/main" id="{C4B8ED32-B4E0-C1E5-B191-AF8155DACF41}"/>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389C7C5-9DDE-7C54-5B24-6629F2EF71BF}"/>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3569473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8BEBAC-53E9-D50A-0B36-B3D115CD7F2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6AA511FB-7FD9-F3CE-E0C2-D2F8EBACBB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5A7C683-0B11-4E51-9A09-0F12FC4DE5FC}"/>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5" name="Footer Placeholder 4">
            <a:extLst>
              <a:ext uri="{FF2B5EF4-FFF2-40B4-BE49-F238E27FC236}">
                <a16:creationId xmlns:a16="http://schemas.microsoft.com/office/drawing/2014/main" id="{32AE8E80-4E19-5FD0-0276-49A0A110E84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1AF234D-9326-325B-D3F9-26F69741821D}"/>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1530581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2A98F-AB8E-4F6F-9505-9CFB3AB25C70}"/>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B5BDC6D-1DFA-1A2D-42EC-7D0AC971E6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48E20BC-8F15-BB9F-DC22-77FB7AE735B7}"/>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5" name="Footer Placeholder 4">
            <a:extLst>
              <a:ext uri="{FF2B5EF4-FFF2-40B4-BE49-F238E27FC236}">
                <a16:creationId xmlns:a16="http://schemas.microsoft.com/office/drawing/2014/main" id="{6A40FBDE-BA93-CB3B-BB9F-FEF389E7CC7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7DA6EA4-7E75-F2CE-CBA0-B1553D7B82D4}"/>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2318610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8AA3-0568-7871-1DD3-D7B48AF774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4FC3E6D9-1FAE-4DD3-9144-618BF8A8CC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E550FD-7258-4C6F-EFBF-0E800C744534}"/>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5" name="Footer Placeholder 4">
            <a:extLst>
              <a:ext uri="{FF2B5EF4-FFF2-40B4-BE49-F238E27FC236}">
                <a16:creationId xmlns:a16="http://schemas.microsoft.com/office/drawing/2014/main" id="{E808EE10-DE8A-6B97-BCDA-816823421A6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CE249FA-2A20-7870-F357-EDCD389E7816}"/>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1895574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43BD4-B6AD-62B0-3443-E4190BD5EAEB}"/>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C19620A-B05A-9745-FB2E-1C32A83D30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E499FF4F-6A69-8A26-D63D-880C162E3D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0F10A760-C0EB-B32E-6672-40F1C4029108}"/>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6" name="Footer Placeholder 5">
            <a:extLst>
              <a:ext uri="{FF2B5EF4-FFF2-40B4-BE49-F238E27FC236}">
                <a16:creationId xmlns:a16="http://schemas.microsoft.com/office/drawing/2014/main" id="{5900BCF7-DCE0-EAEF-55A1-ADE25D43A7E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2367B99-1A67-B5EF-A38E-9E572FED115F}"/>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2218863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334E9-185E-3486-27E4-A0F55602F63F}"/>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647DA4D-027C-1A66-4BA3-1B8574CF1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847BA7-4037-4889-34E8-970078F263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55AFBABA-931C-9937-2185-D7C97D582B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026475-E904-797D-DD63-C73F22EDC5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220243E9-298B-0297-66DD-D2E63F0BBD08}"/>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8" name="Footer Placeholder 7">
            <a:extLst>
              <a:ext uri="{FF2B5EF4-FFF2-40B4-BE49-F238E27FC236}">
                <a16:creationId xmlns:a16="http://schemas.microsoft.com/office/drawing/2014/main" id="{406853A2-300F-196E-76EC-1C6510F0ACB8}"/>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60A7D2A5-C376-E8FD-98BD-F3DFB98E8A95}"/>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166314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70D9F-0EC9-1EF7-5DBF-003676884E8E}"/>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171395B6-F697-5C7F-CB01-DAA801B635C1}"/>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4" name="Footer Placeholder 3">
            <a:extLst>
              <a:ext uri="{FF2B5EF4-FFF2-40B4-BE49-F238E27FC236}">
                <a16:creationId xmlns:a16="http://schemas.microsoft.com/office/drawing/2014/main" id="{86F3E852-007D-4D25-8882-5CBAD14DBD95}"/>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254B4064-08FE-631F-5CFA-2308C052213E}"/>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2100354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3BBD36-7FD1-4149-84EB-366376EED267}"/>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3" name="Footer Placeholder 2">
            <a:extLst>
              <a:ext uri="{FF2B5EF4-FFF2-40B4-BE49-F238E27FC236}">
                <a16:creationId xmlns:a16="http://schemas.microsoft.com/office/drawing/2014/main" id="{DF619733-F49B-5164-BF60-CD6DB760EFF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B98CB18E-330E-FBF3-2ACD-E8332267658A}"/>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209541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7070-B61E-8E17-8C15-20A8FB67BC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D164A531-95F9-E82B-F579-3A324D029C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7D06FC41-C203-E342-6B97-3442D14422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808170-2509-3B74-2ECC-D3DE011F00AB}"/>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6" name="Footer Placeholder 5">
            <a:extLst>
              <a:ext uri="{FF2B5EF4-FFF2-40B4-BE49-F238E27FC236}">
                <a16:creationId xmlns:a16="http://schemas.microsoft.com/office/drawing/2014/main" id="{C920CC5B-3D0F-E314-1BCC-1459166A294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B9D99B2-F973-06AC-CE17-35BC47C62323}"/>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3572323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FE696-DDD4-15CA-7780-EA1609EA04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3DD50401-D688-528A-7F27-BCD4875F8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C8E9B42F-4F0B-C193-9A35-42C0A447EB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A46146-A9B9-8420-74C6-B761CEA31141}"/>
              </a:ext>
            </a:extLst>
          </p:cNvPr>
          <p:cNvSpPr>
            <a:spLocks noGrp="1"/>
          </p:cNvSpPr>
          <p:nvPr>
            <p:ph type="dt" sz="half" idx="10"/>
          </p:nvPr>
        </p:nvSpPr>
        <p:spPr/>
        <p:txBody>
          <a:bodyPr/>
          <a:lstStyle/>
          <a:p>
            <a:fld id="{090AC661-2A01-4A0D-968D-06D97AE49ECB}" type="datetimeFigureOut">
              <a:rPr lang="vi-VN" smtClean="0"/>
              <a:t>06/06/2023</a:t>
            </a:fld>
            <a:endParaRPr lang="vi-VN"/>
          </a:p>
        </p:txBody>
      </p:sp>
      <p:sp>
        <p:nvSpPr>
          <p:cNvPr id="6" name="Footer Placeholder 5">
            <a:extLst>
              <a:ext uri="{FF2B5EF4-FFF2-40B4-BE49-F238E27FC236}">
                <a16:creationId xmlns:a16="http://schemas.microsoft.com/office/drawing/2014/main" id="{749B3737-C17C-5070-2B7E-DABDE284FCA8}"/>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127C3B30-C10F-F3BE-B9BE-F5A68AA4C9E0}"/>
              </a:ext>
            </a:extLst>
          </p:cNvPr>
          <p:cNvSpPr>
            <a:spLocks noGrp="1"/>
          </p:cNvSpPr>
          <p:nvPr>
            <p:ph type="sldNum" sz="quarter" idx="12"/>
          </p:nvPr>
        </p:nvSpPr>
        <p:spPr/>
        <p:txBody>
          <a:bodyPr/>
          <a:lstStyle/>
          <a:p>
            <a:fld id="{B0F583C7-BFDD-429E-925A-2ACBD8F9FFEF}" type="slidenum">
              <a:rPr lang="vi-VN" smtClean="0"/>
              <a:t>‹#›</a:t>
            </a:fld>
            <a:endParaRPr lang="vi-VN"/>
          </a:p>
        </p:txBody>
      </p:sp>
    </p:spTree>
    <p:extLst>
      <p:ext uri="{BB962C8B-B14F-4D97-AF65-F5344CB8AC3E}">
        <p14:creationId xmlns:p14="http://schemas.microsoft.com/office/powerpoint/2010/main" val="580361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B75CEB-204B-618C-8848-7054198803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B1C81CD3-CB3F-79C6-F74F-1597CCD909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FBBF6ED0-826A-C3C6-44BB-EE32AEF107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AC661-2A01-4A0D-968D-06D97AE49ECB}" type="datetimeFigureOut">
              <a:rPr lang="vi-VN" smtClean="0"/>
              <a:t>06/06/2023</a:t>
            </a:fld>
            <a:endParaRPr lang="vi-VN"/>
          </a:p>
        </p:txBody>
      </p:sp>
      <p:sp>
        <p:nvSpPr>
          <p:cNvPr id="5" name="Footer Placeholder 4">
            <a:extLst>
              <a:ext uri="{FF2B5EF4-FFF2-40B4-BE49-F238E27FC236}">
                <a16:creationId xmlns:a16="http://schemas.microsoft.com/office/drawing/2014/main" id="{04707A69-750A-B240-7E66-70FF7F62DB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A5D62611-4841-EDCB-7E6C-A834487C86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583C7-BFDD-429E-925A-2ACBD8F9FFEF}" type="slidenum">
              <a:rPr lang="vi-VN" smtClean="0"/>
              <a:t>‹#›</a:t>
            </a:fld>
            <a:endParaRPr lang="vi-VN"/>
          </a:p>
        </p:txBody>
      </p:sp>
    </p:spTree>
    <p:extLst>
      <p:ext uri="{BB962C8B-B14F-4D97-AF65-F5344CB8AC3E}">
        <p14:creationId xmlns:p14="http://schemas.microsoft.com/office/powerpoint/2010/main" val="3412105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kkzKNm2-lRE" TargetMode="External"/><Relationship Id="rId2" Type="http://schemas.openxmlformats.org/officeDocument/2006/relationships/hyperlink" Target="https://youtu.be/8TxHUEZgpaY" TargetMode="External"/><Relationship Id="rId1" Type="http://schemas.openxmlformats.org/officeDocument/2006/relationships/slideLayout" Target="../slideLayouts/slideLayout7.xml"/><Relationship Id="rId4" Type="http://schemas.openxmlformats.org/officeDocument/2006/relationships/hyperlink" Target="https://youtu.be/p4nN6v94NY8"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Qu&#225;%20tr&#236;nh%20th&#7909;%20thai%20di&#7877;n%20ra%20nh&#432;%20th&#7871;%20n&#224;o%20v&#224;%20trong%20bao%20l&#226;u_.mp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kkzKNm2-lRE" TargetMode="External"/><Relationship Id="rId2" Type="http://schemas.openxmlformats.org/officeDocument/2006/relationships/hyperlink" Target="https://youtu.be/8TxHUEZgpaY" TargetMode="External"/><Relationship Id="rId1" Type="http://schemas.openxmlformats.org/officeDocument/2006/relationships/slideLayout" Target="../slideLayouts/slideLayout7.xml"/><Relationship Id="rId4" Type="http://schemas.openxmlformats.org/officeDocument/2006/relationships/hyperlink" Target="https://youtu.be/p4nN6v94NY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tailieumoi.vn/bai-viet/80560/khau-phan-an-thieu-iodine-co-the-dan-den-hau-qua-gi-doi-voi-suc-khoe"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tailieumoi.vn/bai-viet/80562/thuc-hien-du-an-dieu-tra-so-nguoi-bi-benh-lien-quan-den-he-noi-tiet-o-dia-phuong-nhu"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tailieumoi.vn/bai-viet/80562/thuc-hien-du-an-dieu-tra-so-nguoi-bi-benh-lien-quan-den-he-noi-tiet-o-dia-phuong-nhu" TargetMode="External"/><Relationship Id="rId2" Type="http://schemas.openxmlformats.org/officeDocument/2006/relationships/hyperlink" Target="https://toptailieu.vn/bai-viet/47582/tien-hanh-du-an-dieu-tra-su-hieu-biet-cua-hoc-sinh-tai-truong-em-ve-suc-khoe-sinh-san" TargetMode="Externa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toptailieu.vn/bai-viet/47582/tien-hanh-du-an-dieu-tra-su-hieu-biet-cua-hoc-sinh-tai-truong-em-ve-suc-khoe-sinh-san"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tailieumoi.vn/bai-viet/80561/de-xuat-mot-so-bien-phap-phong-chong-benh-dai-thao-duong"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tailieumoi.vn/bai-viet/80563/tim-hieu-ve-benh-buou-co-do-thieu-iodine-va-benh-buou-co-basedow-so-sanh-nguyen-nhan"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ailieumoi.vn/bai-viet/80557/quan-sat-hinh-351-va-cho-biet-nguoi-co-trieu-chung-duoc-the-hien-trong-hinh-dang-mac-benh"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ilieumoi.vn/bai-viet/80557/quan-sat-hinh-351-va-cho-biet-nguoi-co-trieu-chung-duoc-the-hien-trong-hinh-dang-mac-ben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ailieumoi.vn/bai-viet/80559/quan-sat-hinh-352-va-neu-vi-tri-chuc-nang-cua-cac-tuyen-noi-tiet-trong-co-th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4">
            <a:extLst>
              <a:ext uri="{FF2B5EF4-FFF2-40B4-BE49-F238E27FC236}">
                <a16:creationId xmlns:a16="http://schemas.microsoft.com/office/drawing/2014/main" id="{79F55A16-7663-79F0-AC69-4B1221D9BE25}"/>
              </a:ext>
            </a:extLst>
          </p:cNvPr>
          <p:cNvSpPr txBox="1"/>
          <p:nvPr/>
        </p:nvSpPr>
        <p:spPr>
          <a:xfrm>
            <a:off x="0" y="0"/>
            <a:ext cx="12192000" cy="6886757"/>
          </a:xfrm>
          <a:prstGeom prst="rect">
            <a:avLst/>
          </a:prstGeom>
          <a:solidFill>
            <a:srgbClr val="0070C0"/>
          </a:solidFill>
        </p:spPr>
        <p:txBody>
          <a:bodyPr wrap="square" rtlCol="0" anchor="ctr">
            <a:spAutoFit/>
          </a:bodyPr>
          <a:lstStyle/>
          <a:p>
            <a:pPr algn="ctr">
              <a:lnSpc>
                <a:spcPct val="150000"/>
              </a:lnSpc>
              <a:defRPr/>
            </a:pPr>
            <a:r>
              <a:rPr lang="en-US" altLang="ko-KR" sz="3600" b="1" dirty="0">
                <a:solidFill>
                  <a:srgbClr val="FFFF00"/>
                </a:solidFill>
                <a:effectLst>
                  <a:outerShdw blurRad="38100" dist="38100" dir="2700000" algn="tl">
                    <a:srgbClr val="000000">
                      <a:alpha val="43137"/>
                    </a:srgbClr>
                  </a:outerShdw>
                </a:effectLst>
                <a:latin typeface="Calibri" panose="020F0502020204030204"/>
                <a:cs typeface="Arial" pitchFamily="34" charset="0"/>
              </a:rPr>
              <a:t>CHỦ ĐỀ 7 – CƠ THỂ NGƯỜI</a:t>
            </a:r>
          </a:p>
          <a:p>
            <a:pPr algn="ctr">
              <a:lnSpc>
                <a:spcPct val="150000"/>
              </a:lnSpc>
              <a:defRPr/>
            </a:pPr>
            <a:r>
              <a:rPr lang="en-US" altLang="ko-KR" sz="3600" b="1" dirty="0">
                <a:solidFill>
                  <a:schemeClr val="bg1"/>
                </a:solidFill>
                <a:effectLst>
                  <a:outerShdw blurRad="38100" dist="38100" dir="2700000" algn="tl">
                    <a:srgbClr val="000000">
                      <a:alpha val="43137"/>
                    </a:srgbClr>
                  </a:outerShdw>
                </a:effectLst>
                <a:latin typeface="Calibri" panose="020F0502020204030204"/>
                <a:cs typeface="Arial" pitchFamily="34" charset="0"/>
              </a:rPr>
              <a:t>BÀI 35 – HỆ NỘI TIẾT Ở NGƯỜI</a:t>
            </a: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r>
              <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rPr>
              <a:t>GIÁO VIÊN: PHẠM THỊ NGỌC BÍCH		ĐƠN VỊ: TRƯỜNG THCS NAM TIẾN – NAM TRỰC – NAM ĐỊNH</a:t>
            </a: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gn="ctr">
              <a:lnSpc>
                <a:spcPct val="150000"/>
              </a:lnSpc>
              <a:defRPr/>
            </a:pPr>
            <a:endParaRPr lang="en-US"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a:p>
            <a:pPr>
              <a:lnSpc>
                <a:spcPct val="150000"/>
              </a:lnSpc>
              <a:defRPr/>
            </a:pPr>
            <a:endParaRPr lang="vi-VN" altLang="ko-KR" sz="1600" b="1" dirty="0">
              <a:solidFill>
                <a:schemeClr val="bg1"/>
              </a:solidFill>
              <a:effectLst>
                <a:outerShdw blurRad="38100" dist="38100" dir="2700000" algn="tl">
                  <a:srgbClr val="000000">
                    <a:alpha val="43137"/>
                  </a:srgbClr>
                </a:outerShdw>
              </a:effectLst>
              <a:latin typeface="Calibri" panose="020F0502020204030204"/>
              <a:cs typeface="Arial" pitchFamily="34" charset="0"/>
            </a:endParaRPr>
          </a:p>
        </p:txBody>
      </p:sp>
      <p:pic>
        <p:nvPicPr>
          <p:cNvPr id="2" name="Picture 14" descr="Hệ thống nội tiết trong cơ thể con người | Vinmec">
            <a:extLst>
              <a:ext uri="{FF2B5EF4-FFF2-40B4-BE49-F238E27FC236}">
                <a16:creationId xmlns:a16="http://schemas.microsoft.com/office/drawing/2014/main" id="{C2D26EBC-EA98-9F56-881A-6727A9B554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290" y="2757056"/>
            <a:ext cx="6511637" cy="3629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630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D2E5B-93FA-7705-57FB-8F4C4C181554}"/>
              </a:ext>
            </a:extLst>
          </p:cNvPr>
          <p:cNvSpPr>
            <a:spLocks noGrp="1"/>
          </p:cNvSpPr>
          <p:nvPr>
            <p:ph type="title"/>
          </p:nvPr>
        </p:nvSpPr>
        <p:spPr/>
        <p:txBody>
          <a:bodyPr/>
          <a:lstStyle/>
          <a:p>
            <a:pPr algn="ctr"/>
            <a:r>
              <a:rPr lang="en-US" dirty="0">
                <a:solidFill>
                  <a:schemeClr val="accent1"/>
                </a:solidFill>
                <a:highlight>
                  <a:srgbClr val="FFFF00"/>
                </a:highlight>
                <a:latin typeface="Times New Roman" panose="02020603050405020304" pitchFamily="18" charset="0"/>
                <a:cs typeface="Times New Roman" panose="02020603050405020304" pitchFamily="18" charset="0"/>
              </a:rPr>
              <a:t>EM CÓ BIẾT: TUYẾN TUỴ</a:t>
            </a:r>
            <a:endParaRPr lang="vi-VN" dirty="0">
              <a:solidFill>
                <a:schemeClr val="accent1"/>
              </a:solidFill>
              <a:highlight>
                <a:srgbClr val="FFFF00"/>
              </a:highlight>
              <a:latin typeface="Times New Roman" panose="02020603050405020304" pitchFamily="18" charset="0"/>
              <a:cs typeface="Times New Roman" panose="02020603050405020304" pitchFamily="18" charset="0"/>
            </a:endParaRPr>
          </a:p>
        </p:txBody>
      </p:sp>
      <p:pic>
        <p:nvPicPr>
          <p:cNvPr id="6146" name="Picture 2" descr="Tiểu đảo tụy – Wikipedia tiếng Việt">
            <a:extLst>
              <a:ext uri="{FF2B5EF4-FFF2-40B4-BE49-F238E27FC236}">
                <a16:creationId xmlns:a16="http://schemas.microsoft.com/office/drawing/2014/main" id="{CEA16589-1A39-0CAF-AFEB-3A6EC461F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3843" y="1563757"/>
            <a:ext cx="8799443" cy="4810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 calcmode="lin" valueType="num">
                                      <p:cBhvr additive="base">
                                        <p:cTn id="12" dur="500" fill="hold"/>
                                        <p:tgtEl>
                                          <p:spTgt spid="6146"/>
                                        </p:tgtEl>
                                        <p:attrNameLst>
                                          <p:attrName>ppt_x</p:attrName>
                                        </p:attrNameLst>
                                      </p:cBhvr>
                                      <p:tavLst>
                                        <p:tav tm="0">
                                          <p:val>
                                            <p:strVal val="#ppt_x"/>
                                          </p:val>
                                        </p:tav>
                                        <p:tav tm="100000">
                                          <p:val>
                                            <p:strVal val="#ppt_x"/>
                                          </p:val>
                                        </p:tav>
                                      </p:tavLst>
                                    </p:anim>
                                    <p:anim calcmode="lin" valueType="num">
                                      <p:cBhvr additive="base">
                                        <p:cTn id="13"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41EA4C-5985-9C8C-1E45-5DAA89745B13}"/>
              </a:ext>
            </a:extLst>
          </p:cNvPr>
          <p:cNvSpPr txBox="1"/>
          <p:nvPr/>
        </p:nvSpPr>
        <p:spPr>
          <a:xfrm>
            <a:off x="371061" y="133818"/>
            <a:ext cx="11449877" cy="1953868"/>
          </a:xfrm>
          <a:prstGeom prst="rect">
            <a:avLst/>
          </a:prstGeom>
          <a:solidFill>
            <a:srgbClr val="FFC000"/>
          </a:solidFill>
        </p:spPr>
        <p:txBody>
          <a:bodyPr wrap="square">
            <a:spAutoFit/>
          </a:bodyPr>
          <a:lstStyle/>
          <a:p>
            <a:pPr marR="30480" algn="just">
              <a:lnSpc>
                <a:spcPct val="150000"/>
              </a:lnSpc>
              <a:spcAft>
                <a:spcPts val="1200"/>
              </a:spcAft>
            </a:pPr>
            <a:r>
              <a:rPr lang="en-US" sz="2800" b="1" dirty="0" err="1">
                <a:latin typeface="Times New Roman" panose="02020603050405020304" pitchFamily="18" charset="0"/>
                <a:cs typeface="Times New Roman" panose="02020603050405020304" pitchFamily="18" charset="0"/>
              </a:rPr>
              <a:t>Chuẩn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tiết</a:t>
            </a:r>
            <a:r>
              <a:rPr lang="en-US" sz="2800" b="1" dirty="0">
                <a:latin typeface="Times New Roman" panose="02020603050405020304" pitchFamily="18" charset="0"/>
                <a:cs typeface="Times New Roman" panose="02020603050405020304" pitchFamily="18" charset="0"/>
              </a:rPr>
              <a:t> 2: </a:t>
            </a:r>
            <a:r>
              <a:rPr lang="vi-VN" sz="2800" b="1" dirty="0">
                <a:latin typeface="Times New Roman" panose="02020603050405020304" pitchFamily="18" charset="0"/>
                <a:cs typeface="Times New Roman" panose="02020603050405020304" pitchFamily="18" charset="0"/>
              </a:rPr>
              <a:t> Nghiên cứu mục II, Intenet</a:t>
            </a:r>
            <a:r>
              <a:rPr lang="en-US" sz="2800"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mỗi thành viên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tìm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bệnh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nêu</a:t>
            </a:r>
            <a:r>
              <a:rPr lang="en-US" sz="2800" b="1" dirty="0">
                <a:latin typeface="Times New Roman" panose="02020603050405020304" pitchFamily="18" charset="0"/>
                <a:cs typeface="Times New Roman" panose="02020603050405020304" pitchFamily="18" charset="0"/>
              </a:rPr>
              <a:t> ở </a:t>
            </a:r>
            <a:r>
              <a:rPr lang="en-US" sz="2800" b="1" dirty="0" err="1">
                <a:latin typeface="Times New Roman" panose="02020603050405020304" pitchFamily="18" charset="0"/>
                <a:cs typeface="Times New Roman" panose="02020603050405020304" pitchFamily="18" charset="0"/>
              </a:rPr>
              <a:t>mục</a:t>
            </a:r>
            <a:r>
              <a:rPr lang="en-US" sz="2800" b="1" dirty="0">
                <a:latin typeface="Times New Roman" panose="02020603050405020304" pitchFamily="18" charset="0"/>
                <a:cs typeface="Times New Roman" panose="02020603050405020304" pitchFamily="18" charset="0"/>
              </a:rPr>
              <a:t> II, </a:t>
            </a:r>
            <a:r>
              <a:rPr lang="vi-VN" sz="2800" b="1" dirty="0">
                <a:latin typeface="Times New Roman" panose="02020603050405020304" pitchFamily="18" charset="0"/>
                <a:cs typeface="Times New Roman" panose="02020603050405020304" pitchFamily="18" charset="0"/>
              </a:rPr>
              <a:t> trả lời câu hỏi</a:t>
            </a:r>
            <a:r>
              <a:rPr lang="en-US" sz="2800" b="1" dirty="0">
                <a:latin typeface="Times New Roman" panose="02020603050405020304" pitchFamily="18" charset="0"/>
                <a:cs typeface="Times New Roman" panose="02020603050405020304" pitchFamily="18" charset="0"/>
              </a:rPr>
              <a:t> 2/ 167 </a:t>
            </a:r>
            <a:r>
              <a:rPr lang="vi-VN" sz="2800" b="1" dirty="0">
                <a:latin typeface="Times New Roman" panose="02020603050405020304" pitchFamily="18" charset="0"/>
                <a:cs typeface="Times New Roman" panose="02020603050405020304" pitchFamily="18" charset="0"/>
              </a:rPr>
              <a:t>SGK và báo cáo trước lớp có minh chứng</a:t>
            </a:r>
            <a:r>
              <a:rPr lang="en-US" sz="2800" b="1"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2C925F1-C978-2D96-151C-CBA7FEA984B6}"/>
              </a:ext>
            </a:extLst>
          </p:cNvPr>
          <p:cNvSpPr txBox="1"/>
          <p:nvPr/>
        </p:nvSpPr>
        <p:spPr>
          <a:xfrm>
            <a:off x="371061" y="2270921"/>
            <a:ext cx="11449877" cy="4856971"/>
          </a:xfrm>
          <a:prstGeom prst="rect">
            <a:avLst/>
          </a:prstGeom>
          <a:noFill/>
        </p:spPr>
        <p:txBody>
          <a:bodyPr wrap="square">
            <a:spAutoFit/>
          </a:bodyPr>
          <a:lstStyle/>
          <a:p>
            <a:pPr algn="ctr"/>
            <a:r>
              <a:rPr lang="vi-VN" sz="2800" b="1" kern="100" dirty="0">
                <a:solidFill>
                  <a:srgbClr val="000000"/>
                </a:solidFill>
                <a:effectLst/>
                <a:latin typeface="+mj-lt"/>
                <a:ea typeface="Arial" panose="020B0604020202020204" pitchFamily="34" charset="0"/>
                <a:cs typeface="Times New Roman" panose="02020603050405020304" pitchFamily="18" charset="0"/>
              </a:rPr>
              <a:t> </a:t>
            </a:r>
            <a:r>
              <a:rPr lang="vi-VN" sz="2800" b="1" dirty="0">
                <a:latin typeface="+mj-lt"/>
              </a:rPr>
              <a:t>Video để nghiên cứu mục II (lớp học đảo ngược)</a:t>
            </a:r>
            <a:endParaRPr lang="vi-VN" sz="2800" dirty="0">
              <a:latin typeface="+mj-lt"/>
            </a:endParaRPr>
          </a:p>
          <a:p>
            <a:pPr algn="ctr"/>
            <a:r>
              <a:rPr lang="en-US" sz="2800" b="1" u="sng" dirty="0">
                <a:latin typeface="+mj-lt"/>
              </a:rPr>
              <a:t>-</a:t>
            </a:r>
            <a:r>
              <a:rPr lang="en-US" sz="2800" dirty="0" err="1">
                <a:latin typeface="+mj-lt"/>
              </a:rPr>
              <a:t>Bệnh</a:t>
            </a:r>
            <a:r>
              <a:rPr lang="en-US" sz="2800" dirty="0">
                <a:latin typeface="+mj-lt"/>
              </a:rPr>
              <a:t> </a:t>
            </a:r>
            <a:r>
              <a:rPr lang="en-US" sz="2800" dirty="0" err="1">
                <a:latin typeface="+mj-lt"/>
              </a:rPr>
              <a:t>lí</a:t>
            </a:r>
            <a:r>
              <a:rPr lang="en-US" sz="2800" dirty="0">
                <a:latin typeface="+mj-lt"/>
              </a:rPr>
              <a:t> </a:t>
            </a:r>
            <a:r>
              <a:rPr lang="en-US" sz="2800" dirty="0" err="1">
                <a:latin typeface="+mj-lt"/>
              </a:rPr>
              <a:t>về</a:t>
            </a:r>
            <a:r>
              <a:rPr lang="en-US" sz="2800" dirty="0">
                <a:latin typeface="+mj-lt"/>
              </a:rPr>
              <a:t> </a:t>
            </a:r>
            <a:r>
              <a:rPr lang="en-US" sz="2800" dirty="0" err="1">
                <a:latin typeface="+mj-lt"/>
              </a:rPr>
              <a:t>tuyến</a:t>
            </a:r>
            <a:r>
              <a:rPr lang="en-US" sz="2800" dirty="0">
                <a:latin typeface="+mj-lt"/>
              </a:rPr>
              <a:t> </a:t>
            </a:r>
            <a:r>
              <a:rPr lang="en-US" sz="2800" dirty="0" err="1">
                <a:latin typeface="+mj-lt"/>
              </a:rPr>
              <a:t>giáp</a:t>
            </a:r>
            <a:endParaRPr lang="vi-VN" sz="2800" dirty="0">
              <a:latin typeface="+mj-lt"/>
            </a:endParaRPr>
          </a:p>
          <a:p>
            <a:pPr algn="ctr"/>
            <a:r>
              <a:rPr lang="vi-VN" sz="2800" u="sng" dirty="0">
                <a:latin typeface="+mj-lt"/>
                <a:hlinkClick r:id="rId2"/>
              </a:rPr>
              <a:t>https://youtu.be/8TxHUEZgpaY</a:t>
            </a:r>
            <a:endParaRPr lang="vi-VN" sz="2800" b="1" dirty="0">
              <a:latin typeface="+mj-lt"/>
            </a:endParaRPr>
          </a:p>
          <a:p>
            <a:pPr algn="ctr"/>
            <a:r>
              <a:rPr lang="vi-VN" sz="2800" b="1" dirty="0">
                <a:latin typeface="+mj-lt"/>
              </a:rPr>
              <a:t> </a:t>
            </a:r>
            <a:r>
              <a:rPr lang="en-US" sz="2800" dirty="0">
                <a:latin typeface="+mj-lt"/>
              </a:rPr>
              <a:t>- </a:t>
            </a:r>
            <a:r>
              <a:rPr lang="en-US" sz="2800" dirty="0" err="1">
                <a:latin typeface="+mj-lt"/>
              </a:rPr>
              <a:t>Bệnh</a:t>
            </a:r>
            <a:r>
              <a:rPr lang="en-US" sz="2800" dirty="0">
                <a:latin typeface="+mj-lt"/>
              </a:rPr>
              <a:t> </a:t>
            </a:r>
            <a:r>
              <a:rPr lang="en-US" sz="2800" dirty="0" err="1">
                <a:latin typeface="+mj-lt"/>
              </a:rPr>
              <a:t>lí</a:t>
            </a:r>
            <a:r>
              <a:rPr lang="en-US" sz="2800" dirty="0">
                <a:latin typeface="+mj-lt"/>
              </a:rPr>
              <a:t> </a:t>
            </a:r>
            <a:r>
              <a:rPr lang="en-US" sz="2800" dirty="0" err="1">
                <a:latin typeface="+mj-lt"/>
              </a:rPr>
              <a:t>tiểu</a:t>
            </a:r>
            <a:r>
              <a:rPr lang="en-US" sz="2800" dirty="0">
                <a:latin typeface="+mj-lt"/>
              </a:rPr>
              <a:t> </a:t>
            </a:r>
            <a:r>
              <a:rPr lang="en-US" sz="2800" dirty="0" err="1">
                <a:latin typeface="+mj-lt"/>
              </a:rPr>
              <a:t>đường</a:t>
            </a:r>
            <a:endParaRPr lang="vi-VN" sz="2800" b="1" dirty="0">
              <a:latin typeface="+mj-lt"/>
            </a:endParaRPr>
          </a:p>
          <a:p>
            <a:pPr algn="ctr"/>
            <a:r>
              <a:rPr lang="vi-VN" sz="2800" u="sng" dirty="0">
                <a:latin typeface="+mj-lt"/>
                <a:hlinkClick r:id="rId3"/>
              </a:rPr>
              <a:t>https://youtu.be/kkzKNm2-lRE</a:t>
            </a:r>
            <a:endParaRPr lang="vi-VN" sz="2800" b="1" dirty="0">
              <a:latin typeface="+mj-lt"/>
            </a:endParaRPr>
          </a:p>
          <a:p>
            <a:pPr algn="ctr"/>
            <a:r>
              <a:rPr lang="en-US" sz="2800" dirty="0" err="1">
                <a:latin typeface="+mj-lt"/>
              </a:rPr>
              <a:t>Tìm</a:t>
            </a:r>
            <a:r>
              <a:rPr lang="en-US" sz="2800" dirty="0">
                <a:latin typeface="+mj-lt"/>
              </a:rPr>
              <a:t> </a:t>
            </a:r>
            <a:r>
              <a:rPr lang="en-US" sz="2800" dirty="0" err="1">
                <a:latin typeface="+mj-lt"/>
              </a:rPr>
              <a:t>hiểu</a:t>
            </a:r>
            <a:r>
              <a:rPr lang="en-US" sz="2800" dirty="0">
                <a:latin typeface="+mj-lt"/>
              </a:rPr>
              <a:t> </a:t>
            </a:r>
            <a:r>
              <a:rPr lang="en-US" sz="2800" dirty="0" err="1">
                <a:latin typeface="+mj-lt"/>
              </a:rPr>
              <a:t>tuyến</a:t>
            </a:r>
            <a:r>
              <a:rPr lang="en-US" sz="2800" dirty="0">
                <a:latin typeface="+mj-lt"/>
              </a:rPr>
              <a:t> </a:t>
            </a:r>
            <a:r>
              <a:rPr lang="en-US" sz="2800" dirty="0" err="1">
                <a:latin typeface="+mj-lt"/>
              </a:rPr>
              <a:t>yên</a:t>
            </a:r>
            <a:endParaRPr lang="vi-VN" sz="2800" b="1" dirty="0">
              <a:latin typeface="+mj-lt"/>
            </a:endParaRPr>
          </a:p>
          <a:p>
            <a:pPr algn="ctr"/>
            <a:r>
              <a:rPr lang="vi-VN" sz="2800" u="sng" dirty="0">
                <a:latin typeface="+mj-lt"/>
                <a:hlinkClick r:id="rId4"/>
              </a:rPr>
              <a:t>https://youtu.be/p4nN6v94NY8</a:t>
            </a:r>
            <a:endParaRPr lang="vi-VN" sz="2800" b="1" dirty="0">
              <a:latin typeface="+mj-lt"/>
            </a:endParaRPr>
          </a:p>
          <a:p>
            <a:pPr algn="ctr"/>
            <a:r>
              <a:rPr lang="vi-VN" sz="2800" u="sng" dirty="0">
                <a:latin typeface="+mj-lt"/>
              </a:rPr>
              <a:t>https://youtube.com/shorts/aQ0eBeKiaxk?feature=share</a:t>
            </a:r>
            <a:endParaRPr lang="vi-VN" sz="2800" b="1" dirty="0">
              <a:latin typeface="+mj-lt"/>
            </a:endParaRPr>
          </a:p>
          <a:p>
            <a:pPr algn="ctr"/>
            <a:r>
              <a:rPr lang="en-US" sz="2800" u="sng" dirty="0" err="1">
                <a:latin typeface="+mj-lt"/>
              </a:rPr>
              <a:t>Tìm</a:t>
            </a:r>
            <a:r>
              <a:rPr lang="en-US" sz="2800" u="sng" dirty="0">
                <a:latin typeface="+mj-lt"/>
              </a:rPr>
              <a:t> </a:t>
            </a:r>
            <a:r>
              <a:rPr lang="en-US" sz="2800" u="sng" dirty="0" err="1">
                <a:latin typeface="+mj-lt"/>
              </a:rPr>
              <a:t>hiểu</a:t>
            </a:r>
            <a:r>
              <a:rPr lang="en-US" sz="2800" u="sng" dirty="0">
                <a:latin typeface="+mj-lt"/>
              </a:rPr>
              <a:t> </a:t>
            </a:r>
            <a:r>
              <a:rPr lang="en-US" sz="2800" u="sng" dirty="0" err="1">
                <a:latin typeface="+mj-lt"/>
              </a:rPr>
              <a:t>hội</a:t>
            </a:r>
            <a:r>
              <a:rPr lang="en-US" sz="2800" u="sng" dirty="0">
                <a:latin typeface="+mj-lt"/>
              </a:rPr>
              <a:t> </a:t>
            </a:r>
            <a:r>
              <a:rPr lang="en-US" sz="2800" u="sng" dirty="0" err="1">
                <a:latin typeface="+mj-lt"/>
              </a:rPr>
              <a:t>chứng</a:t>
            </a:r>
            <a:r>
              <a:rPr lang="en-US" sz="2800" u="sng" dirty="0">
                <a:latin typeface="+mj-lt"/>
              </a:rPr>
              <a:t> Cushing</a:t>
            </a:r>
            <a:endParaRPr lang="vi-VN" sz="2800" b="1" dirty="0">
              <a:latin typeface="+mj-lt"/>
            </a:endParaRPr>
          </a:p>
          <a:p>
            <a:pPr algn="ctr"/>
            <a:r>
              <a:rPr lang="vi-VN" sz="2800" u="sng" dirty="0">
                <a:latin typeface="+mj-lt"/>
              </a:rPr>
              <a:t>https://youtu.be/b0XugMFfrXA</a:t>
            </a:r>
            <a:endParaRPr lang="vi-VN" sz="2800" b="1" dirty="0">
              <a:latin typeface="+mj-lt"/>
            </a:endParaRPr>
          </a:p>
          <a:p>
            <a:pPr marL="30480" marR="30480" indent="426720" algn="just">
              <a:lnSpc>
                <a:spcPct val="115000"/>
              </a:lnSpc>
              <a:spcAft>
                <a:spcPts val="800"/>
              </a:spcAft>
            </a:pP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95080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4">
            <a:extLst>
              <a:ext uri="{FF2B5EF4-FFF2-40B4-BE49-F238E27FC236}">
                <a16:creationId xmlns:a16="http://schemas.microsoft.com/office/drawing/2014/main" id="{A27917A9-C3E4-E729-B5F4-C95332C2C2B8}"/>
              </a:ext>
            </a:extLst>
          </p:cNvPr>
          <p:cNvSpPr txBox="1"/>
          <p:nvPr/>
        </p:nvSpPr>
        <p:spPr>
          <a:xfrm>
            <a:off x="967408" y="324537"/>
            <a:ext cx="10561981" cy="830997"/>
          </a:xfrm>
          <a:prstGeom prst="rect">
            <a:avLst/>
          </a:prstGeom>
          <a:solidFill>
            <a:srgbClr val="0070C0"/>
          </a:solidFill>
        </p:spPr>
        <p:txBody>
          <a:bodyPr wrap="square" rtlCol="0" anchor="ctr">
            <a:spAutoFit/>
          </a:bodyPr>
          <a:lstStyle/>
          <a:p>
            <a:pPr algn="ctr">
              <a:defRPr/>
            </a:pPr>
            <a:r>
              <a:rPr lang="en-US"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rPr>
              <a:t>CHỦ ĐỀ 7 – CƠ THỂ NGƯỜI</a:t>
            </a:r>
          </a:p>
          <a:p>
            <a:pPr algn="ctr">
              <a:defRPr/>
            </a:pPr>
            <a:r>
              <a:rPr lang="en-US"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rPr>
              <a:t>BÀI 35 – HỆ NỘI TIẾT Ở NGƯỜI</a:t>
            </a:r>
            <a:endParaRPr lang="vi-VN"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endParaRPr>
          </a:p>
        </p:txBody>
      </p:sp>
      <p:sp>
        <p:nvSpPr>
          <p:cNvPr id="6" name="Freeform: Shape 5">
            <a:extLst>
              <a:ext uri="{FF2B5EF4-FFF2-40B4-BE49-F238E27FC236}">
                <a16:creationId xmlns:a16="http://schemas.microsoft.com/office/drawing/2014/main" id="{68CBAA2A-E5D4-BE52-2D6E-539D2E4CC6B2}"/>
              </a:ext>
            </a:extLst>
          </p:cNvPr>
          <p:cNvSpPr/>
          <p:nvPr/>
        </p:nvSpPr>
        <p:spPr>
          <a:xfrm>
            <a:off x="967408" y="1925005"/>
            <a:ext cx="10561981" cy="1600073"/>
          </a:xfrm>
          <a:custGeom>
            <a:avLst/>
            <a:gdLst>
              <a:gd name="connsiteX0" fmla="*/ 0 w 5689600"/>
              <a:gd name="connsiteY0" fmla="*/ 78722 h 472320"/>
              <a:gd name="connsiteX1" fmla="*/ 78722 w 5689600"/>
              <a:gd name="connsiteY1" fmla="*/ 0 h 472320"/>
              <a:gd name="connsiteX2" fmla="*/ 5610878 w 5689600"/>
              <a:gd name="connsiteY2" fmla="*/ 0 h 472320"/>
              <a:gd name="connsiteX3" fmla="*/ 5689600 w 5689600"/>
              <a:gd name="connsiteY3" fmla="*/ 78722 h 472320"/>
              <a:gd name="connsiteX4" fmla="*/ 5689600 w 5689600"/>
              <a:gd name="connsiteY4" fmla="*/ 393598 h 472320"/>
              <a:gd name="connsiteX5" fmla="*/ 5610878 w 5689600"/>
              <a:gd name="connsiteY5" fmla="*/ 472320 h 472320"/>
              <a:gd name="connsiteX6" fmla="*/ 78722 w 5689600"/>
              <a:gd name="connsiteY6" fmla="*/ 472320 h 472320"/>
              <a:gd name="connsiteX7" fmla="*/ 0 w 5689600"/>
              <a:gd name="connsiteY7" fmla="*/ 393598 h 472320"/>
              <a:gd name="connsiteX8" fmla="*/ 0 w 5689600"/>
              <a:gd name="connsiteY8" fmla="*/ 78722 h 472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472320">
                <a:moveTo>
                  <a:pt x="0" y="78722"/>
                </a:moveTo>
                <a:cubicBezTo>
                  <a:pt x="0" y="35245"/>
                  <a:pt x="35245" y="0"/>
                  <a:pt x="78722" y="0"/>
                </a:cubicBezTo>
                <a:lnTo>
                  <a:pt x="5610878" y="0"/>
                </a:lnTo>
                <a:cubicBezTo>
                  <a:pt x="5654355" y="0"/>
                  <a:pt x="5689600" y="35245"/>
                  <a:pt x="5689600" y="78722"/>
                </a:cubicBezTo>
                <a:lnTo>
                  <a:pt x="5689600" y="393598"/>
                </a:lnTo>
                <a:cubicBezTo>
                  <a:pt x="5689600" y="437075"/>
                  <a:pt x="5654355" y="472320"/>
                  <a:pt x="5610878" y="472320"/>
                </a:cubicBezTo>
                <a:lnTo>
                  <a:pt x="78722" y="472320"/>
                </a:lnTo>
                <a:cubicBezTo>
                  <a:pt x="35245" y="472320"/>
                  <a:pt x="0" y="437075"/>
                  <a:pt x="0" y="393598"/>
                </a:cubicBezTo>
                <a:lnTo>
                  <a:pt x="0" y="7872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110" tIns="23057" rIns="238110" bIns="23057" numCol="1" spcCol="1270" anchor="ctr" anchorCtr="0">
            <a:noAutofit/>
          </a:bodyPr>
          <a:lstStyle/>
          <a:p>
            <a:pPr marL="0" lvl="0" indent="0" algn="ctr" defTabSz="711200">
              <a:lnSpc>
                <a:spcPct val="90000"/>
              </a:lnSpc>
              <a:spcBef>
                <a:spcPct val="0"/>
              </a:spcBef>
              <a:spcAft>
                <a:spcPct val="35000"/>
              </a:spcAft>
              <a:buNone/>
            </a:pPr>
            <a:r>
              <a:rPr lang="en-US" sz="4000" kern="1200" dirty="0">
                <a:latin typeface="Times New Roman" panose="02020603050405020304" pitchFamily="18" charset="0"/>
                <a:cs typeface="Times New Roman" panose="02020603050405020304" pitchFamily="18" charset="0"/>
              </a:rPr>
              <a:t>TIẾT 2: MỘT SỐ BỆNH TUYẾN NỘI TIẾT</a:t>
            </a:r>
            <a:endParaRPr lang="vi-VN" sz="4000" kern="1200" dirty="0">
              <a:latin typeface="Times New Roman" panose="02020603050405020304" pitchFamily="18" charset="0"/>
              <a:cs typeface="Times New Roman" panose="02020603050405020304" pitchFamily="18" charset="0"/>
            </a:endParaRPr>
          </a:p>
        </p:txBody>
      </p:sp>
      <p:sp>
        <p:nvSpPr>
          <p:cNvPr id="4" name="Oval 3">
            <a:hlinkClick r:id="rId2" action="ppaction://hlinkfile"/>
            <a:extLst>
              <a:ext uri="{FF2B5EF4-FFF2-40B4-BE49-F238E27FC236}">
                <a16:creationId xmlns:a16="http://schemas.microsoft.com/office/drawing/2014/main" id="{20A8DEC3-B843-6395-BC0B-DC70343487F0}"/>
              </a:ext>
            </a:extLst>
          </p:cNvPr>
          <p:cNvSpPr/>
          <p:nvPr/>
        </p:nvSpPr>
        <p:spPr>
          <a:xfrm>
            <a:off x="4465982" y="4161183"/>
            <a:ext cx="3273287" cy="1908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kern="0" dirty="0">
                <a:solidFill>
                  <a:srgbClr val="002060"/>
                </a:solidFill>
                <a:latin typeface="Times New Roman" panose="02020603050405020304" pitchFamily="18" charset="0"/>
                <a:ea typeface="Times New Roman" panose="02020603050405020304" pitchFamily="18" charset="0"/>
              </a:rPr>
              <a:t>VIDEO</a:t>
            </a:r>
          </a:p>
          <a:p>
            <a:pPr algn="ctr"/>
            <a:r>
              <a:rPr lang="en-US" sz="2400" b="1" kern="0" dirty="0">
                <a:solidFill>
                  <a:srgbClr val="002060"/>
                </a:solidFill>
                <a:latin typeface="Times New Roman" panose="02020603050405020304" pitchFamily="18" charset="0"/>
              </a:rPr>
              <a:t>MỘT SỐ BỆNH NỘI TIẾT</a:t>
            </a:r>
            <a:endParaRPr lang="vi-VN" dirty="0"/>
          </a:p>
        </p:txBody>
      </p:sp>
    </p:spTree>
    <p:extLst>
      <p:ext uri="{BB962C8B-B14F-4D97-AF65-F5344CB8AC3E}">
        <p14:creationId xmlns:p14="http://schemas.microsoft.com/office/powerpoint/2010/main" val="413453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8F823E-0483-F746-829F-4B27BEA1EDB7}"/>
              </a:ext>
            </a:extLst>
          </p:cNvPr>
          <p:cNvSpPr txBox="1"/>
          <p:nvPr/>
        </p:nvSpPr>
        <p:spPr>
          <a:xfrm>
            <a:off x="955964" y="914399"/>
            <a:ext cx="10390909" cy="4614853"/>
          </a:xfrm>
          <a:prstGeom prst="rect">
            <a:avLst/>
          </a:prstGeom>
          <a:noFill/>
        </p:spPr>
        <p:txBody>
          <a:bodyPr wrap="square">
            <a:spAutoFit/>
          </a:bodyPr>
          <a:lstStyle/>
          <a:p>
            <a:pPr algn="ctr">
              <a:lnSpc>
                <a:spcPct val="115000"/>
              </a:lnSpc>
              <a:spcAft>
                <a:spcPts val="800"/>
              </a:spcAft>
            </a:pPr>
            <a:r>
              <a:rPr lang="en-US" sz="28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tuyến</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giáp</a:t>
            </a: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a:p>
            <a:pPr marL="95250" algn="ctr">
              <a:lnSpc>
                <a:spcPct val="115000"/>
              </a:lnSpc>
            </a:pPr>
            <a:r>
              <a:rPr lang="vi-VN" sz="2800" b="0"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https://youtu.be/8TxHUEZgpaY</a:t>
            </a:r>
            <a:endParaRPr lang="en-US" sz="2800" b="1" u="sng" kern="0" dirty="0">
              <a:latin typeface="Times New Roman" panose="02020603050405020304" pitchFamily="18" charset="0"/>
              <a:ea typeface="Times New Roman" panose="02020603050405020304" pitchFamily="18" charset="0"/>
              <a:cs typeface="Times New Roman" panose="02020603050405020304" pitchFamily="18" charset="0"/>
            </a:endParaRPr>
          </a:p>
          <a:p>
            <a:pPr marL="95250" algn="ctr">
              <a:lnSpc>
                <a:spcPct val="115000"/>
              </a:lnSpc>
            </a:pPr>
            <a:r>
              <a:rPr lang="en-US" sz="2800" b="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800" b="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tiểu</a:t>
            </a:r>
            <a:r>
              <a:rPr lang="en-US" sz="2800" b="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endParaRPr lang="vi-VN"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5250" algn="ctr">
              <a:lnSpc>
                <a:spcPct val="115000"/>
              </a:lnSpc>
            </a:pPr>
            <a:r>
              <a:rPr lang="vi-VN" sz="2800" b="0"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https://youtu.be/kkzKNm2-lRE</a:t>
            </a:r>
            <a:endParaRPr lang="vi-VN"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5250" algn="ctr">
              <a:lnSpc>
                <a:spcPct val="115000"/>
              </a:lnSpc>
            </a:pPr>
            <a:r>
              <a:rPr lang="en-US" sz="2800" b="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800" b="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b="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tuyến</a:t>
            </a:r>
            <a:r>
              <a:rPr lang="en-US" sz="2800" b="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yên</a:t>
            </a:r>
            <a:endParaRPr lang="vi-VN"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5250" algn="ctr">
              <a:lnSpc>
                <a:spcPct val="115000"/>
              </a:lnSpc>
            </a:pPr>
            <a:r>
              <a:rPr lang="vi-VN" sz="2800" b="0"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https://youtu.be/p4nN6v94NY8</a:t>
            </a:r>
            <a:endParaRPr lang="vi-VN"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5250" algn="ctr">
              <a:lnSpc>
                <a:spcPct val="115000"/>
              </a:lnSpc>
            </a:pPr>
            <a:r>
              <a:rPr lang="vi-VN" sz="2800" b="0"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https://youtube.com/shorts/aQ0eBeKiaxk?feature=share</a:t>
            </a:r>
            <a:endParaRPr lang="vi-VN"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5250" algn="ctr">
              <a:lnSpc>
                <a:spcPct val="115000"/>
              </a:lnSpc>
            </a:pPr>
            <a:r>
              <a:rPr lang="en-US" sz="2800" b="0" u="sng" kern="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800" b="0" u="sng"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u="sng" kern="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b="0" u="sng"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u="sng" kern="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b="0" u="sng"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u="sng" kern="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b="0" u="sng" kern="0" dirty="0">
                <a:effectLst/>
                <a:latin typeface="Times New Roman" panose="02020603050405020304" pitchFamily="18" charset="0"/>
                <a:ea typeface="Times New Roman" panose="02020603050405020304" pitchFamily="18" charset="0"/>
                <a:cs typeface="Times New Roman" panose="02020603050405020304" pitchFamily="18" charset="0"/>
              </a:rPr>
              <a:t> Cushing</a:t>
            </a:r>
            <a:endParaRPr lang="vi-VN"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5250" algn="ctr">
              <a:lnSpc>
                <a:spcPct val="115000"/>
              </a:lnSpc>
            </a:pPr>
            <a:r>
              <a:rPr lang="vi-VN" sz="2800" b="0"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https://youtu.be/b0XugMFfrXA</a:t>
            </a:r>
            <a:endParaRPr lang="vi-VN"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6512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41EA4C-5985-9C8C-1E45-5DAA89745B13}"/>
              </a:ext>
            </a:extLst>
          </p:cNvPr>
          <p:cNvSpPr txBox="1"/>
          <p:nvPr/>
        </p:nvSpPr>
        <p:spPr>
          <a:xfrm>
            <a:off x="371061" y="133818"/>
            <a:ext cx="11449877" cy="1307537"/>
          </a:xfrm>
          <a:prstGeom prst="rect">
            <a:avLst/>
          </a:prstGeom>
          <a:solidFill>
            <a:srgbClr val="FFC000"/>
          </a:solidFill>
        </p:spPr>
        <p:txBody>
          <a:bodyPr wrap="square">
            <a:spAutoFit/>
          </a:bodyPr>
          <a:lstStyle/>
          <a:p>
            <a:pPr marR="30480" algn="just">
              <a:lnSpc>
                <a:spcPct val="150000"/>
              </a:lnSpc>
              <a:spcAft>
                <a:spcPts val="1200"/>
              </a:spcAft>
            </a:pPr>
            <a:r>
              <a:rPr lang="vi-VN" sz="2800" dirty="0">
                <a:latin typeface="Times New Roman" panose="02020603050405020304" pitchFamily="18" charset="0"/>
                <a:cs typeface="Times New Roman" panose="02020603050405020304" pitchFamily="18" charset="0"/>
              </a:rPr>
              <a:t>- Nhiệm vụ đã giao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vi-VN" sz="2800" dirty="0">
                <a:latin typeface="Times New Roman" panose="02020603050405020304" pitchFamily="18" charset="0"/>
                <a:cs typeface="Times New Roman" panose="02020603050405020304" pitchFamily="18" charset="0"/>
              </a:rPr>
              <a:t>; từng học sinh lần lượt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bày</a:t>
            </a:r>
            <a:r>
              <a:rPr lang="en-US" sz="2800" dirty="0">
                <a:latin typeface="Times New Roman" panose="02020603050405020304" pitchFamily="18" charset="0"/>
                <a:cs typeface="Times New Roman" panose="02020603050405020304" pitchFamily="18" charset="0"/>
              </a:rPr>
              <a:t> 1số </a:t>
            </a:r>
            <a:r>
              <a:rPr lang="en-US" sz="2800" dirty="0" err="1">
                <a:latin typeface="Times New Roman" panose="02020603050405020304" pitchFamily="18" charset="0"/>
                <a:cs typeface="Times New Roman" panose="02020603050405020304" pitchFamily="18" charset="0"/>
              </a:rPr>
              <a:t>bệnh</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bệnh liên quan đến hệ nội tiết</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trả lời  câu hỏi</a:t>
            </a:r>
            <a:r>
              <a:rPr lang="en-US" sz="2800" dirty="0">
                <a:latin typeface="Times New Roman" panose="02020603050405020304" pitchFamily="18" charset="0"/>
                <a:cs typeface="Times New Roman" panose="02020603050405020304" pitchFamily="18" charset="0"/>
              </a:rPr>
              <a:t> 2/167.</a:t>
            </a:r>
            <a:r>
              <a:rPr lang="vi-VN" sz="2800" dirty="0">
                <a:latin typeface="Times New Roman" panose="02020603050405020304" pitchFamily="18" charset="0"/>
                <a:cs typeface="Times New Roman" panose="02020603050405020304" pitchFamily="18" charset="0"/>
              </a:rPr>
              <a:t> SGK</a:t>
            </a:r>
          </a:p>
        </p:txBody>
      </p:sp>
      <p:sp>
        <p:nvSpPr>
          <p:cNvPr id="5" name="TextBox 4">
            <a:extLst>
              <a:ext uri="{FF2B5EF4-FFF2-40B4-BE49-F238E27FC236}">
                <a16:creationId xmlns:a16="http://schemas.microsoft.com/office/drawing/2014/main" id="{52C925F1-C978-2D96-151C-CBA7FEA984B6}"/>
              </a:ext>
            </a:extLst>
          </p:cNvPr>
          <p:cNvSpPr txBox="1"/>
          <p:nvPr/>
        </p:nvSpPr>
        <p:spPr>
          <a:xfrm>
            <a:off x="371061" y="1952266"/>
            <a:ext cx="11449877" cy="3239220"/>
          </a:xfrm>
          <a:prstGeom prst="rect">
            <a:avLst/>
          </a:prstGeom>
          <a:noFill/>
        </p:spPr>
        <p:txBody>
          <a:bodyPr wrap="square">
            <a:spAutoFit/>
          </a:bodyPr>
          <a:lstStyle/>
          <a:p>
            <a:pPr marL="30480" marR="30480" indent="426720" algn="just">
              <a:lnSpc>
                <a:spcPct val="115000"/>
              </a:lnSpc>
              <a:spcAft>
                <a:spcPts val="800"/>
              </a:spcAft>
            </a:pPr>
            <a:r>
              <a:rPr lang="vi-VN" sz="2800" b="1" kern="100" dirty="0">
                <a:solidFill>
                  <a:srgbClr val="000000"/>
                </a:solidFill>
                <a:effectLst/>
                <a:latin typeface="+mj-lt"/>
                <a:ea typeface="Arial" panose="020B0604020202020204" pitchFamily="34" charset="0"/>
                <a:cs typeface="Times New Roman" panose="02020603050405020304" pitchFamily="18" charset="0"/>
              </a:rPr>
              <a:t> </a:t>
            </a:r>
            <a:r>
              <a:rPr lang="vi-VN" sz="2800" b="1"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a:t>
            </a:r>
            <a:r>
              <a:rPr lang="en-US" sz="2800" b="1"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áo</a:t>
            </a:r>
            <a:r>
              <a:rPr lang="en-US" sz="2800" b="1"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cáo</a:t>
            </a:r>
            <a:r>
              <a:rPr lang="en-US" sz="2800" b="1"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i="1"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Lớp trưởng điều hành</a:t>
            </a: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a:p>
            <a:pPr marL="30480" marR="30480" indent="426720" algn="just">
              <a:lnSpc>
                <a:spcPct val="115000"/>
              </a:lnSpc>
              <a:spcAft>
                <a:spcPts val="800"/>
              </a:spcAft>
            </a:pP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Gọi</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bạn</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xung</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phong</a:t>
            </a:r>
            <a:r>
              <a:rPr lang="vi-VN"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báo cáo</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r>
              <a:rPr lang="vi-VN"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01 bạn trình bày về </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bệnh</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tiểu</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đường</a:t>
            </a:r>
            <a:r>
              <a:rPr lang="vi-VN"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một bạn khác trình bày về bệnh</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bướu</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cổ</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01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bạn</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trình</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bày</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bệnh</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lùn</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hoặc</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khổng</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lồ</a:t>
            </a:r>
            <a:r>
              <a:rPr lang="vi-VN"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01 bạn</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trình</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bày</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hội</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chứng</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Cushing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kết</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hợp</a:t>
            </a:r>
            <a:r>
              <a:rPr lang="vi-VN"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chỉ hình ảnh trên Slide</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minh</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hoạ</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Một</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bạn</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trả</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lời</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câu</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hỏi</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2</a:t>
            </a:r>
            <a:r>
              <a:rPr lang="en-US" sz="2800" kern="1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/167.</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SGK..</a:t>
            </a: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a:p>
            <a:pPr marL="30480" marR="30480" algn="just">
              <a:lnSpc>
                <a:spcPct val="115000"/>
              </a:lnSpc>
              <a:spcAft>
                <a:spcPts val="800"/>
              </a:spcAft>
            </a:pPr>
            <a:r>
              <a:rPr lang="vi-VN"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Bạn</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khác nhận xét</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thắc</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mắc</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đề</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xuất</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câu</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hỏi</a:t>
            </a:r>
            <a:r>
              <a:rPr lang="en-US" sz="2800" kern="1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a:t>
            </a: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31309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41EA4C-5985-9C8C-1E45-5DAA89745B13}"/>
              </a:ext>
            </a:extLst>
          </p:cNvPr>
          <p:cNvSpPr txBox="1"/>
          <p:nvPr/>
        </p:nvSpPr>
        <p:spPr>
          <a:xfrm>
            <a:off x="371061" y="1015519"/>
            <a:ext cx="11449877" cy="661207"/>
          </a:xfrm>
          <a:prstGeom prst="rect">
            <a:avLst/>
          </a:prstGeom>
          <a:solidFill>
            <a:srgbClr val="FFC000"/>
          </a:solidFill>
        </p:spPr>
        <p:txBody>
          <a:bodyPr wrap="square">
            <a:spAutoFit/>
          </a:bodyPr>
          <a:lstStyle/>
          <a:p>
            <a:pPr marR="30480" algn="ctr">
              <a:lnSpc>
                <a:spcPct val="150000"/>
              </a:lnSpc>
              <a:spcAft>
                <a:spcPts val="1200"/>
              </a:spcAft>
            </a:pP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bệnh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tuyến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tiết</a:t>
            </a:r>
            <a:endParaRPr lang="vi-VN" sz="2800"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1DB8B312-673B-CC7F-AC73-56AF9281EB04}"/>
              </a:ext>
            </a:extLst>
          </p:cNvPr>
          <p:cNvGraphicFramePr>
            <a:graphicFrameLocks noGrp="1"/>
          </p:cNvGraphicFramePr>
          <p:nvPr>
            <p:extLst>
              <p:ext uri="{D42A27DB-BD31-4B8C-83A1-F6EECF244321}">
                <p14:modId xmlns:p14="http://schemas.microsoft.com/office/powerpoint/2010/main" val="308950922"/>
              </p:ext>
            </p:extLst>
          </p:nvPr>
        </p:nvGraphicFramePr>
        <p:xfrm>
          <a:off x="371059" y="1856509"/>
          <a:ext cx="11449876" cy="2914517"/>
        </p:xfrm>
        <a:graphic>
          <a:graphicData uri="http://schemas.openxmlformats.org/drawingml/2006/table">
            <a:tbl>
              <a:tblPr firstRow="1" firstCol="1" bandRow="1">
                <a:tableStyleId>{5C22544A-7EE6-4342-B048-85BDC9FD1C3A}</a:tableStyleId>
              </a:tblPr>
              <a:tblGrid>
                <a:gridCol w="5724392">
                  <a:extLst>
                    <a:ext uri="{9D8B030D-6E8A-4147-A177-3AD203B41FA5}">
                      <a16:colId xmlns:a16="http://schemas.microsoft.com/office/drawing/2014/main" val="2830362163"/>
                    </a:ext>
                  </a:extLst>
                </a:gridCol>
                <a:gridCol w="5725484">
                  <a:extLst>
                    <a:ext uri="{9D8B030D-6E8A-4147-A177-3AD203B41FA5}">
                      <a16:colId xmlns:a16="http://schemas.microsoft.com/office/drawing/2014/main" val="3652917483"/>
                    </a:ext>
                  </a:extLst>
                </a:gridCol>
              </a:tblGrid>
              <a:tr h="1109085">
                <a:tc>
                  <a:txBody>
                    <a:bodyPr/>
                    <a:lstStyle/>
                    <a:p>
                      <a:pPr marL="30480" marR="30480" algn="ctr">
                        <a:lnSpc>
                          <a:spcPct val="115000"/>
                        </a:lnSpc>
                        <a:spcAft>
                          <a:spcPts val="800"/>
                        </a:spcAft>
                      </a:pPr>
                      <a:r>
                        <a:rPr lang="en-US" sz="2800" kern="100" dirty="0" err="1">
                          <a:effectLst/>
                          <a:latin typeface="Times New Roman" panose="02020603050405020304" pitchFamily="18" charset="0"/>
                          <a:cs typeface="Times New Roman" panose="02020603050405020304" pitchFamily="18" charset="0"/>
                        </a:rPr>
                        <a:t>Một</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số</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bệnh</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về</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tuyến</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nội</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tiết</a:t>
                      </a:r>
                      <a:endParaRPr lang="vi-VN" sz="2800" kern="100" dirty="0">
                        <a:effectLst/>
                        <a:latin typeface="Times New Roman" panose="02020603050405020304" pitchFamily="18" charset="0"/>
                        <a:cs typeface="Times New Roman" panose="02020603050405020304" pitchFamily="18" charset="0"/>
                      </a:endParaRPr>
                    </a:p>
                    <a:p>
                      <a:pPr marR="30480" algn="just">
                        <a:lnSpc>
                          <a:spcPct val="115000"/>
                        </a:lnSpc>
                        <a:spcAft>
                          <a:spcPts val="800"/>
                        </a:spcAft>
                      </a:pPr>
                      <a:r>
                        <a:rPr lang="en-US" sz="2800" kern="100" dirty="0">
                          <a:effectLst/>
                          <a:latin typeface="Times New Roman" panose="02020603050405020304" pitchFamily="18" charset="0"/>
                          <a:cs typeface="Times New Roman" panose="02020603050405020304" pitchFamily="18" charset="0"/>
                        </a:rPr>
                        <a:t> </a:t>
                      </a: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R="30480" algn="ctr">
                        <a:lnSpc>
                          <a:spcPct val="115000"/>
                        </a:lnSpc>
                        <a:spcAft>
                          <a:spcPts val="800"/>
                        </a:spcAft>
                      </a:pPr>
                      <a:r>
                        <a:rPr lang="en-US" sz="2800" kern="100">
                          <a:effectLst/>
                          <a:latin typeface="Times New Roman" panose="02020603050405020304" pitchFamily="18" charset="0"/>
                          <a:cs typeface="Times New Roman" panose="02020603050405020304" pitchFamily="18" charset="0"/>
                        </a:rPr>
                        <a:t>Bất thường</a:t>
                      </a:r>
                      <a:endParaRPr lang="vi-VN" sz="28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5741577"/>
                  </a:ext>
                </a:extLst>
              </a:tr>
              <a:tr h="435717">
                <a:tc>
                  <a:txBody>
                    <a:bodyPr/>
                    <a:lstStyle/>
                    <a:p>
                      <a:pPr marR="30480" algn="just">
                        <a:lnSpc>
                          <a:spcPct val="115000"/>
                        </a:lnSpc>
                        <a:spcAft>
                          <a:spcPts val="800"/>
                        </a:spcAft>
                      </a:pPr>
                      <a:r>
                        <a:rPr lang="en-US" sz="2800" kern="100">
                          <a:effectLst/>
                          <a:latin typeface="Times New Roman" panose="02020603050405020304" pitchFamily="18" charset="0"/>
                          <a:cs typeface="Times New Roman" panose="02020603050405020304" pitchFamily="18" charset="0"/>
                        </a:rPr>
                        <a:t>Tiểu đường (đái tháo đường)</a:t>
                      </a:r>
                      <a:endParaRPr lang="vi-VN" sz="28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R="30480" algn="just">
                        <a:lnSpc>
                          <a:spcPct val="115000"/>
                        </a:lnSpc>
                        <a:spcAft>
                          <a:spcPts val="800"/>
                        </a:spcAft>
                      </a:pP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Tuyến</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tuỵ</a:t>
                      </a: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5704849"/>
                  </a:ext>
                </a:extLst>
              </a:tr>
              <a:tr h="435717">
                <a:tc>
                  <a:txBody>
                    <a:bodyPr/>
                    <a:lstStyle/>
                    <a:p>
                      <a:pPr marR="30480" algn="just">
                        <a:lnSpc>
                          <a:spcPct val="115000"/>
                        </a:lnSpc>
                        <a:spcAft>
                          <a:spcPts val="800"/>
                        </a:spcAft>
                      </a:pPr>
                      <a:r>
                        <a:rPr lang="en-US" sz="2800" kern="100">
                          <a:effectLst/>
                          <a:latin typeface="Times New Roman" panose="02020603050405020304" pitchFamily="18" charset="0"/>
                          <a:cs typeface="Times New Roman" panose="02020603050405020304" pitchFamily="18" charset="0"/>
                        </a:rPr>
                        <a:t>Bướu cổ </a:t>
                      </a:r>
                      <a:endParaRPr lang="vi-VN" sz="28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R="30480" algn="just">
                        <a:lnSpc>
                          <a:spcPct val="115000"/>
                        </a:lnSpc>
                        <a:spcAft>
                          <a:spcPts val="800"/>
                        </a:spcAft>
                      </a:pP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Tuyến</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giáp</a:t>
                      </a: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0805704"/>
                  </a:ext>
                </a:extLst>
              </a:tr>
              <a:tr h="435717">
                <a:tc>
                  <a:txBody>
                    <a:bodyPr/>
                    <a:lstStyle/>
                    <a:p>
                      <a:pPr marR="30480" algn="just">
                        <a:lnSpc>
                          <a:spcPct val="115000"/>
                        </a:lnSpc>
                        <a:spcAft>
                          <a:spcPts val="800"/>
                        </a:spcAft>
                      </a:pPr>
                      <a:r>
                        <a:rPr lang="en-US" sz="2800" kern="100">
                          <a:effectLst/>
                          <a:latin typeface="Times New Roman" panose="02020603050405020304" pitchFamily="18" charset="0"/>
                          <a:cs typeface="Times New Roman" panose="02020603050405020304" pitchFamily="18" charset="0"/>
                        </a:rPr>
                        <a:t>Lùn hoặc khổng lồ</a:t>
                      </a:r>
                      <a:endParaRPr lang="vi-VN" sz="28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R="30480" algn="just">
                        <a:lnSpc>
                          <a:spcPct val="115000"/>
                        </a:lnSpc>
                        <a:spcAft>
                          <a:spcPts val="800"/>
                        </a:spcAft>
                      </a:pPr>
                      <a:r>
                        <a:rPr lang="en-US" sz="2800" kern="100" dirty="0" err="1">
                          <a:effectLst/>
                          <a:latin typeface="Times New Roman" panose="02020603050405020304" pitchFamily="18" charset="0"/>
                          <a:cs typeface="Times New Roman" panose="02020603050405020304" pitchFamily="18" charset="0"/>
                        </a:rPr>
                        <a:t>Tuyến</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yên</a:t>
                      </a: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6466761"/>
                  </a:ext>
                </a:extLst>
              </a:tr>
              <a:tr h="435717">
                <a:tc>
                  <a:txBody>
                    <a:bodyPr/>
                    <a:lstStyle/>
                    <a:p>
                      <a:pPr marR="30480" algn="just">
                        <a:lnSpc>
                          <a:spcPct val="115000"/>
                        </a:lnSpc>
                        <a:spcAft>
                          <a:spcPts val="800"/>
                        </a:spcAft>
                      </a:pPr>
                      <a:r>
                        <a:rPr lang="en-US" sz="2800" kern="100">
                          <a:effectLst/>
                          <a:latin typeface="Times New Roman" panose="02020603050405020304" pitchFamily="18" charset="0"/>
                          <a:cs typeface="Times New Roman" panose="02020603050405020304" pitchFamily="18" charset="0"/>
                        </a:rPr>
                        <a:t>Hội chứng Cushing</a:t>
                      </a:r>
                      <a:endParaRPr lang="vi-VN" sz="28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tc>
                  <a:txBody>
                    <a:bodyPr/>
                    <a:lstStyle/>
                    <a:p>
                      <a:pPr marR="30480" algn="just">
                        <a:lnSpc>
                          <a:spcPct val="115000"/>
                        </a:lnSpc>
                        <a:spcAft>
                          <a:spcPts val="800"/>
                        </a:spcAft>
                      </a:pPr>
                      <a:r>
                        <a:rPr lang="en-US" sz="2800" kern="100" dirty="0" err="1">
                          <a:effectLst/>
                          <a:latin typeface="Times New Roman" panose="02020603050405020304" pitchFamily="18" charset="0"/>
                          <a:cs typeface="Times New Roman" panose="02020603050405020304" pitchFamily="18" charset="0"/>
                        </a:rPr>
                        <a:t>Tuyến</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trên</a:t>
                      </a:r>
                      <a:r>
                        <a:rPr lang="en-US" sz="2800" kern="100" dirty="0">
                          <a:effectLst/>
                          <a:latin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cs typeface="Times New Roman" panose="02020603050405020304" pitchFamily="18" charset="0"/>
                        </a:rPr>
                        <a:t>thận</a:t>
                      </a: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7447573"/>
                  </a:ext>
                </a:extLst>
              </a:tr>
            </a:tbl>
          </a:graphicData>
        </a:graphic>
      </p:graphicFrame>
    </p:spTree>
    <p:extLst>
      <p:ext uri="{BB962C8B-B14F-4D97-AF65-F5344CB8AC3E}">
        <p14:creationId xmlns:p14="http://schemas.microsoft.com/office/powerpoint/2010/main" val="184954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0241C3-D1A9-4ACB-5BAD-0BDB3EBD87CA}"/>
              </a:ext>
            </a:extLst>
          </p:cNvPr>
          <p:cNvSpPr txBox="1"/>
          <p:nvPr/>
        </p:nvSpPr>
        <p:spPr>
          <a:xfrm>
            <a:off x="346363" y="407446"/>
            <a:ext cx="11302297" cy="954107"/>
          </a:xfrm>
          <a:prstGeom prst="rect">
            <a:avLst/>
          </a:prstGeom>
          <a:noFill/>
        </p:spPr>
        <p:txBody>
          <a:bodyPr wrap="square">
            <a:spAutoFit/>
          </a:bodyPr>
          <a:lstStyle/>
          <a:p>
            <a:r>
              <a:rPr lang="vi-VN" sz="2800" b="1" dirty="0">
                <a:highlight>
                  <a:srgbClr val="FFFF00"/>
                </a:highlight>
                <a:latin typeface="+mj-lt"/>
                <a:hlinkClick r:id="rId2"/>
              </a:rPr>
              <a:t>Câu hỏi 2 trang 167 KHTN lớp 8</a:t>
            </a:r>
            <a:r>
              <a:rPr lang="vi-VN" sz="2800" u="sng" dirty="0">
                <a:highlight>
                  <a:srgbClr val="FFFF00"/>
                </a:highlight>
                <a:latin typeface="+mj-lt"/>
                <a:hlinkClick r:id="rId2"/>
              </a:rPr>
              <a:t>: Khẩu phần ăn thiếu iodine có thể dẫn đến hậu quả gì đối với sức khỏe?</a:t>
            </a:r>
            <a:endParaRPr lang="vi-VN" sz="2800" dirty="0">
              <a:highlight>
                <a:srgbClr val="FFFF00"/>
              </a:highlight>
              <a:latin typeface="+mj-lt"/>
            </a:endParaRPr>
          </a:p>
        </p:txBody>
      </p:sp>
      <p:sp>
        <p:nvSpPr>
          <p:cNvPr id="4" name="TextBox 3">
            <a:extLst>
              <a:ext uri="{FF2B5EF4-FFF2-40B4-BE49-F238E27FC236}">
                <a16:creationId xmlns:a16="http://schemas.microsoft.com/office/drawing/2014/main" id="{33A5EB07-29A0-BFCA-FDED-BA3D0ACD39DD}"/>
              </a:ext>
            </a:extLst>
          </p:cNvPr>
          <p:cNvSpPr txBox="1"/>
          <p:nvPr/>
        </p:nvSpPr>
        <p:spPr>
          <a:xfrm>
            <a:off x="346363" y="2064326"/>
            <a:ext cx="11302297" cy="3350404"/>
          </a:xfrm>
          <a:prstGeom prst="rect">
            <a:avLst/>
          </a:prstGeom>
          <a:noFill/>
        </p:spPr>
        <p:txBody>
          <a:bodyPr wrap="square">
            <a:spAutoFit/>
          </a:bodyPr>
          <a:lstStyle/>
          <a:p>
            <a:pPr marL="30480" marR="30480" algn="just">
              <a:lnSpc>
                <a:spcPts val="1800"/>
              </a:lnSpc>
              <a:spcAft>
                <a:spcPts val="800"/>
              </a:spcAft>
            </a:pPr>
            <a:endParaRPr lang="en-US" sz="2800" b="1"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b="1" kern="0" dirty="0">
                <a:solidFill>
                  <a:srgbClr val="000000"/>
                </a:solidFill>
                <a:effectLst/>
                <a:latin typeface="+mj-lt"/>
                <a:ea typeface="Times New Roman" panose="02020603050405020304" pitchFamily="18" charset="0"/>
                <a:cs typeface="Times New Roman" panose="02020603050405020304" pitchFamily="18" charset="0"/>
              </a:rPr>
              <a:t>Trả lời:</a:t>
            </a:r>
            <a:endParaRPr lang="vi-VN" sz="2800" kern="100" dirty="0">
              <a:effectLst/>
              <a:latin typeface="+mj-lt"/>
              <a:ea typeface="Arial" panose="020B0604020202020204" pitchFamily="34" charset="0"/>
              <a:cs typeface="Times New Roman" panose="02020603050405020304" pitchFamily="18" charset="0"/>
            </a:endParaRPr>
          </a:p>
          <a:p>
            <a:pPr marL="30480" marR="30480" algn="just">
              <a:lnSpc>
                <a:spcPts val="1800"/>
              </a:lnSpc>
              <a:spcAft>
                <a:spcPts val="800"/>
              </a:spcAft>
            </a:pP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Khẩu phần ăn thiếu iodine có thể gây ra một số hậu quả như:</a:t>
            </a:r>
            <a:endParaRPr lang="vi-VN" sz="2800" kern="100" dirty="0">
              <a:effectLst/>
              <a:latin typeface="+mj-lt"/>
              <a:ea typeface="Arial" panose="020B0604020202020204" pitchFamily="34" charset="0"/>
              <a:cs typeface="Times New Roman" panose="02020603050405020304" pitchFamily="18" charset="0"/>
            </a:endParaRPr>
          </a:p>
          <a:p>
            <a:pPr marL="487680" marR="30480" indent="-457200" algn="just">
              <a:lnSpc>
                <a:spcPts val="1800"/>
              </a:lnSpc>
              <a:spcAft>
                <a:spcPts val="800"/>
              </a:spcAft>
              <a:buFontTx/>
              <a:buChar char="-"/>
            </a:pPr>
            <a:r>
              <a:rPr lang="vi-VN" sz="2800" kern="0" dirty="0">
                <a:solidFill>
                  <a:srgbClr val="000000"/>
                </a:solidFill>
                <a:effectLst/>
                <a:latin typeface="+mj-lt"/>
                <a:ea typeface="Times New Roman" panose="02020603050405020304" pitchFamily="18" charset="0"/>
                <a:cs typeface="Times New Roman" panose="02020603050405020304" pitchFamily="18" charset="0"/>
              </a:rPr>
              <a:t>Nếu thiếu iodine ở phụ nữ mang thai sẽ dễ gây ra sảy thai, thai chết lưu </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hoặc sinh non.</a:t>
            </a:r>
            <a:endParaRPr lang="vi-VN" sz="2800" kern="100" dirty="0">
              <a:effectLst/>
              <a:latin typeface="+mj-lt"/>
              <a:ea typeface="Arial" panose="020B0604020202020204" pitchFamily="34" charset="0"/>
              <a:cs typeface="Times New Roman" panose="02020603050405020304" pitchFamily="18" charset="0"/>
            </a:endParaRPr>
          </a:p>
          <a:p>
            <a:pPr marL="487680" marR="30480" indent="-457200" algn="just">
              <a:lnSpc>
                <a:spcPts val="1800"/>
              </a:lnSpc>
              <a:spcAft>
                <a:spcPts val="800"/>
              </a:spcAft>
              <a:buFontTx/>
              <a:buChar char="-"/>
            </a:pPr>
            <a:r>
              <a:rPr lang="vi-VN" sz="2800" kern="0" dirty="0">
                <a:solidFill>
                  <a:srgbClr val="000000"/>
                </a:solidFill>
                <a:effectLst/>
                <a:latin typeface="+mj-lt"/>
                <a:ea typeface="Times New Roman" panose="02020603050405020304" pitchFamily="18" charset="0"/>
                <a:cs typeface="Times New Roman" panose="02020603050405020304" pitchFamily="18" charset="0"/>
              </a:rPr>
              <a:t>Nếu thiếu iodine ở trẻ em sẽ gây bệnh bướu cổ, thiểu năng tuyến giáp dẫn </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đến ảnh hưởng lớn đến sự phát triển thể chất và trí tuệ của trẻ (trẻ chậm </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lớn, trí não kém phát triển). Bướu cổ ở người lớn sẽ khiến hoạt động thần </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kinh giảm sút, trí nhớ kém.</a:t>
            </a:r>
            <a:endParaRPr lang="vi-VN" sz="2800" kern="100" dirty="0">
              <a:effectLst/>
              <a:latin typeface="+mj-lt"/>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8072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circle(in)">
                                      <p:cBhvr>
                                        <p:cTn id="15" dur="2000"/>
                                        <p:tgtEl>
                                          <p:spTgt spid="4">
                                            <p:txEl>
                                              <p:pRg st="3" end="3"/>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circle(in)">
                                      <p:cBhvr>
                                        <p:cTn id="18" dur="2000"/>
                                        <p:tgtEl>
                                          <p:spTgt spid="4">
                                            <p:txEl>
                                              <p:pRg st="4" end="4"/>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circle(in)">
                                      <p:cBhvr>
                                        <p:cTn id="21" dur="2000"/>
                                        <p:tgtEl>
                                          <p:spTgt spid="4">
                                            <p:txEl>
                                              <p:pRg st="5" end="5"/>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circle(in)">
                                      <p:cBhvr>
                                        <p:cTn id="24" dur="2000"/>
                                        <p:tgtEl>
                                          <p:spTgt spid="4">
                                            <p:txEl>
                                              <p:pRg st="6" end="6"/>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circle(in)">
                                      <p:cBhvr>
                                        <p:cTn id="27" dur="2000"/>
                                        <p:tgtEl>
                                          <p:spTgt spid="4">
                                            <p:txEl>
                                              <p:pRg st="7" end="7"/>
                                            </p:txEl>
                                          </p:spTgt>
                                        </p:tgtEl>
                                      </p:cBhvr>
                                    </p:animEffect>
                                  </p:childTnLst>
                                </p:cTn>
                              </p:par>
                              <p:par>
                                <p:cTn id="28" presetID="6" presetClass="entr" presetSubtype="16" fill="hold" nodeType="with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circle(in)">
                                      <p:cBhvr>
                                        <p:cTn id="30" dur="2000"/>
                                        <p:tgtEl>
                                          <p:spTgt spid="4">
                                            <p:txEl>
                                              <p:pRg st="8" end="8"/>
                                            </p:txEl>
                                          </p:spTgt>
                                        </p:tgtEl>
                                      </p:cBhvr>
                                    </p:animEffect>
                                  </p:childTnLst>
                                </p:cTn>
                              </p:par>
                              <p:par>
                                <p:cTn id="31" presetID="6" presetClass="entr" presetSubtype="16" fill="hold"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Effect transition="in" filter="circle(in)">
                                      <p:cBhvr>
                                        <p:cTn id="33" dur="2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41EA4C-5985-9C8C-1E45-5DAA89745B13}"/>
              </a:ext>
            </a:extLst>
          </p:cNvPr>
          <p:cNvSpPr txBox="1"/>
          <p:nvPr/>
        </p:nvSpPr>
        <p:spPr>
          <a:xfrm>
            <a:off x="371058" y="987810"/>
            <a:ext cx="11449877" cy="661207"/>
          </a:xfrm>
          <a:prstGeom prst="rect">
            <a:avLst/>
          </a:prstGeom>
          <a:solidFill>
            <a:srgbClr val="FFC000"/>
          </a:solidFill>
        </p:spPr>
        <p:txBody>
          <a:bodyPr wrap="square">
            <a:spAutoFit/>
          </a:bodyPr>
          <a:lstStyle/>
          <a:p>
            <a:pPr marR="30480" algn="ctr">
              <a:lnSpc>
                <a:spcPct val="150000"/>
              </a:lnSpc>
              <a:spcAft>
                <a:spcPts val="1200"/>
              </a:spcAft>
            </a:pPr>
            <a:r>
              <a:rPr lang="en-US" sz="2800" b="1" dirty="0" err="1">
                <a:latin typeface="Times New Roman" panose="02020603050405020304" pitchFamily="18" charset="0"/>
                <a:cs typeface="Times New Roman" panose="02020603050405020304" pitchFamily="18" charset="0"/>
              </a:rPr>
              <a:t>Chuẩn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tiết</a:t>
            </a:r>
            <a:r>
              <a:rPr lang="en-US" sz="2800" b="1" dirty="0">
                <a:latin typeface="Times New Roman" panose="02020603050405020304" pitchFamily="18" charset="0"/>
                <a:cs typeface="Times New Roman" panose="02020603050405020304" pitchFamily="18" charset="0"/>
              </a:rPr>
              <a:t> 3</a:t>
            </a:r>
            <a:endParaRPr lang="vi-VN" sz="28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2C925F1-C978-2D96-151C-CBA7FEA984B6}"/>
              </a:ext>
            </a:extLst>
          </p:cNvPr>
          <p:cNvSpPr txBox="1"/>
          <p:nvPr/>
        </p:nvSpPr>
        <p:spPr>
          <a:xfrm>
            <a:off x="371059" y="2506448"/>
            <a:ext cx="11449877" cy="2702535"/>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cs typeface="Times New Roman" panose="02020603050405020304" pitchFamily="18" charset="0"/>
              </a:rPr>
              <a:t> internet) </a:t>
            </a: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bệnh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b="1" dirty="0">
                <a:latin typeface="Times New Roman" panose="02020603050405020304" pitchFamily="18" charset="0"/>
                <a:cs typeface="Times New Roman" panose="02020603050405020304" pitchFamily="18" charset="0"/>
              </a:rPr>
              <a:t> </a:t>
            </a:r>
            <a:r>
              <a:rPr lang="vi-VN" sz="2800" b="1" u="sng" dirty="0">
                <a:latin typeface="Times New Roman" panose="02020603050405020304" pitchFamily="18" charset="0"/>
                <a:cs typeface="Times New Roman" panose="02020603050405020304" pitchFamily="18" charset="0"/>
                <a:hlinkClick r:id="rId2"/>
              </a:rPr>
              <a:t> Theo các bước điều tra ở bài 28, trang 135.</a:t>
            </a:r>
            <a:endParaRPr lang="vi-VN"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the</a:t>
            </a:r>
            <a:r>
              <a:rPr lang="vi-VN" sz="2800" dirty="0">
                <a:latin typeface="Times New Roman" panose="02020603050405020304" pitchFamily="18" charset="0"/>
                <a:cs typeface="Times New Roman" panose="02020603050405020304" pitchFamily="18" charset="0"/>
              </a:rPr>
              <a:t>o nhóm</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tuần</a:t>
            </a:r>
            <a:endParaRPr lang="vi-VN" sz="2800" b="1" dirty="0">
              <a:latin typeface="Times New Roman" panose="02020603050405020304" pitchFamily="18" charset="0"/>
              <a:cs typeface="Times New Roman" panose="02020603050405020304" pitchFamily="18" charset="0"/>
            </a:endParaRPr>
          </a:p>
          <a:p>
            <a:pPr marL="30480" marR="30480" indent="426720" algn="just">
              <a:lnSpc>
                <a:spcPct val="115000"/>
              </a:lnSpc>
              <a:spcAft>
                <a:spcPts val="800"/>
              </a:spcAft>
            </a:pPr>
            <a:endParaRPr lang="vi-VN" sz="2800" kern="100" dirty="0">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83082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
            <a:extLst>
              <a:ext uri="{FF2B5EF4-FFF2-40B4-BE49-F238E27FC236}">
                <a16:creationId xmlns:a16="http://schemas.microsoft.com/office/drawing/2014/main" id="{36C7A892-942F-E820-C00F-29433010F9E1}"/>
              </a:ext>
            </a:extLst>
          </p:cNvPr>
          <p:cNvSpPr txBox="1"/>
          <p:nvPr/>
        </p:nvSpPr>
        <p:spPr>
          <a:xfrm>
            <a:off x="967408" y="324537"/>
            <a:ext cx="10561981" cy="830997"/>
          </a:xfrm>
          <a:prstGeom prst="rect">
            <a:avLst/>
          </a:prstGeom>
          <a:solidFill>
            <a:srgbClr val="0070C0"/>
          </a:solidFill>
        </p:spPr>
        <p:txBody>
          <a:bodyPr wrap="square" rtlCol="0" anchor="ctr">
            <a:spAutoFit/>
          </a:bodyPr>
          <a:lstStyle/>
          <a:p>
            <a:pPr algn="ctr">
              <a:defRPr/>
            </a:pPr>
            <a:r>
              <a:rPr lang="en-US"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rPr>
              <a:t>CHỦ ĐỀ 7 – CƠ THỂ NGƯỜI</a:t>
            </a:r>
          </a:p>
          <a:p>
            <a:pPr algn="ctr">
              <a:defRPr/>
            </a:pPr>
            <a:r>
              <a:rPr lang="en-US"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rPr>
              <a:t>BÀI 35 – HỆ NỘI TIẾT Ở NGƯỜI</a:t>
            </a:r>
            <a:endParaRPr lang="vi-VN"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endParaRPr>
          </a:p>
        </p:txBody>
      </p:sp>
      <p:sp>
        <p:nvSpPr>
          <p:cNvPr id="3" name="Freeform: Shape 2">
            <a:extLst>
              <a:ext uri="{FF2B5EF4-FFF2-40B4-BE49-F238E27FC236}">
                <a16:creationId xmlns:a16="http://schemas.microsoft.com/office/drawing/2014/main" id="{3875494E-F613-8048-E479-6F1D54495D03}"/>
              </a:ext>
            </a:extLst>
          </p:cNvPr>
          <p:cNvSpPr/>
          <p:nvPr/>
        </p:nvSpPr>
        <p:spPr>
          <a:xfrm>
            <a:off x="662611" y="2596407"/>
            <a:ext cx="10866778" cy="1907349"/>
          </a:xfrm>
          <a:custGeom>
            <a:avLst/>
            <a:gdLst>
              <a:gd name="connsiteX0" fmla="*/ 0 w 5689600"/>
              <a:gd name="connsiteY0" fmla="*/ 78722 h 472320"/>
              <a:gd name="connsiteX1" fmla="*/ 78722 w 5689600"/>
              <a:gd name="connsiteY1" fmla="*/ 0 h 472320"/>
              <a:gd name="connsiteX2" fmla="*/ 5610878 w 5689600"/>
              <a:gd name="connsiteY2" fmla="*/ 0 h 472320"/>
              <a:gd name="connsiteX3" fmla="*/ 5689600 w 5689600"/>
              <a:gd name="connsiteY3" fmla="*/ 78722 h 472320"/>
              <a:gd name="connsiteX4" fmla="*/ 5689600 w 5689600"/>
              <a:gd name="connsiteY4" fmla="*/ 393598 h 472320"/>
              <a:gd name="connsiteX5" fmla="*/ 5610878 w 5689600"/>
              <a:gd name="connsiteY5" fmla="*/ 472320 h 472320"/>
              <a:gd name="connsiteX6" fmla="*/ 78722 w 5689600"/>
              <a:gd name="connsiteY6" fmla="*/ 472320 h 472320"/>
              <a:gd name="connsiteX7" fmla="*/ 0 w 5689600"/>
              <a:gd name="connsiteY7" fmla="*/ 393598 h 472320"/>
              <a:gd name="connsiteX8" fmla="*/ 0 w 5689600"/>
              <a:gd name="connsiteY8" fmla="*/ 78722 h 472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472320">
                <a:moveTo>
                  <a:pt x="0" y="78722"/>
                </a:moveTo>
                <a:cubicBezTo>
                  <a:pt x="0" y="35245"/>
                  <a:pt x="35245" y="0"/>
                  <a:pt x="78722" y="0"/>
                </a:cubicBezTo>
                <a:lnTo>
                  <a:pt x="5610878" y="0"/>
                </a:lnTo>
                <a:cubicBezTo>
                  <a:pt x="5654355" y="0"/>
                  <a:pt x="5689600" y="35245"/>
                  <a:pt x="5689600" y="78722"/>
                </a:cubicBezTo>
                <a:lnTo>
                  <a:pt x="5689600" y="393598"/>
                </a:lnTo>
                <a:cubicBezTo>
                  <a:pt x="5689600" y="437075"/>
                  <a:pt x="5654355" y="472320"/>
                  <a:pt x="5610878" y="472320"/>
                </a:cubicBezTo>
                <a:lnTo>
                  <a:pt x="78722" y="472320"/>
                </a:lnTo>
                <a:cubicBezTo>
                  <a:pt x="35245" y="472320"/>
                  <a:pt x="0" y="437075"/>
                  <a:pt x="0" y="393598"/>
                </a:cubicBezTo>
                <a:lnTo>
                  <a:pt x="0" y="7872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110" tIns="23057" rIns="238110" bIns="23057" numCol="1" spcCol="1270" anchor="ctr" anchorCtr="0">
            <a:noAutofit/>
          </a:bodyPr>
          <a:lstStyle/>
          <a:p>
            <a:pPr lvl="0" algn="ctr" defTabSz="711200">
              <a:lnSpc>
                <a:spcPct val="90000"/>
              </a:lnSpc>
              <a:spcBef>
                <a:spcPct val="0"/>
              </a:spcBef>
              <a:spcAft>
                <a:spcPct val="35000"/>
              </a:spcAft>
            </a:pPr>
            <a:r>
              <a:rPr lang="en-US" sz="4000" kern="1200" dirty="0">
                <a:latin typeface="Times New Roman" panose="02020603050405020304" pitchFamily="18" charset="0"/>
                <a:cs typeface="Times New Roman" panose="02020603050405020304" pitchFamily="18" charset="0"/>
              </a:rPr>
              <a:t>TIẾT 3: </a:t>
            </a:r>
            <a:r>
              <a:rPr lang="en-US" sz="4000" dirty="0">
                <a:latin typeface="Times New Roman" panose="02020603050405020304" pitchFamily="18" charset="0"/>
                <a:cs typeface="Times New Roman" panose="02020603050405020304" pitchFamily="18" charset="0"/>
              </a:rPr>
              <a:t>TÌM HIỂU CÁC BỆNH NỘI TIẾT Ở ĐỊA PHƯƠNG, BẢO VỆ SỨC KHOẺ HỆ NỘI TIẾT CHO BẢN THÂN VÀ GIA ĐÌNH</a:t>
            </a:r>
            <a:r>
              <a:rPr lang="en-US" sz="4000" kern="1200" dirty="0">
                <a:latin typeface="Times New Roman" panose="02020603050405020304" pitchFamily="18" charset="0"/>
                <a:cs typeface="Times New Roman" panose="02020603050405020304" pitchFamily="18" charset="0"/>
              </a:rPr>
              <a:t> </a:t>
            </a:r>
            <a:endParaRPr lang="vi-VN" sz="4000" kern="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3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15B676-B0DF-139E-242E-D31AF47DA208}"/>
              </a:ext>
            </a:extLst>
          </p:cNvPr>
          <p:cNvSpPr txBox="1"/>
          <p:nvPr/>
        </p:nvSpPr>
        <p:spPr>
          <a:xfrm>
            <a:off x="1" y="0"/>
            <a:ext cx="12191998" cy="1953868"/>
          </a:xfrm>
          <a:prstGeom prst="rect">
            <a:avLst/>
          </a:prstGeom>
          <a:solidFill>
            <a:srgbClr val="FFC000"/>
          </a:solidFill>
        </p:spPr>
        <p:txBody>
          <a:bodyPr wrap="square">
            <a:spAutoFit/>
          </a:bodyPr>
          <a:lstStyle/>
          <a:p>
            <a:pPr marL="30480" marR="30480" algn="ctr">
              <a:lnSpc>
                <a:spcPct val="150000"/>
              </a:lnSpc>
            </a:pPr>
            <a:r>
              <a:rPr lang="en-US" sz="2800" b="1" kern="0" dirty="0">
                <a:solidFill>
                  <a:srgbClr val="008000"/>
                </a:solidFill>
                <a:latin typeface="Roboto" panose="02000000000000000000" pitchFamily="2" charset="0"/>
                <a:ea typeface="Times New Roman" panose="02020603050405020304" pitchFamily="18" charset="0"/>
                <a:cs typeface="Times New Roman" panose="02020603050405020304" pitchFamily="18" charset="0"/>
                <a:hlinkClick r:id="rId2"/>
              </a:rPr>
              <a:t> DỰ ÁN</a:t>
            </a:r>
            <a:r>
              <a:rPr lang="vi-VN" sz="2800" kern="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hlinkClick r:id="rId2"/>
              </a:rPr>
              <a:t> </a:t>
            </a:r>
            <a:r>
              <a:rPr lang="vi-VN" u="sng" dirty="0">
                <a:hlinkClick r:id="rId3"/>
              </a:rPr>
              <a:t>  </a:t>
            </a:r>
            <a:endParaRPr lang="en-US" u="sng" dirty="0">
              <a:hlinkClick r:id="rId3"/>
            </a:endParaRPr>
          </a:p>
          <a:p>
            <a:pPr marL="30480" marR="30480" algn="ctr">
              <a:lnSpc>
                <a:spcPct val="150000"/>
              </a:lnSpc>
            </a:pPr>
            <a:r>
              <a:rPr lang="vi-VN" sz="2800" u="sng" dirty="0">
                <a:latin typeface="+mj-lt"/>
                <a:hlinkClick r:id="rId3"/>
              </a:rPr>
              <a:t>Thực hiện dự án </a:t>
            </a:r>
            <a:r>
              <a:rPr lang="en-US" sz="2800" u="sng" dirty="0" err="1">
                <a:latin typeface="Times New Roman" panose="02020603050405020304" pitchFamily="18" charset="0"/>
                <a:cs typeface="Times New Roman" panose="02020603050405020304" pitchFamily="18" charset="0"/>
                <a:hlinkClick r:id="rId3"/>
              </a:rPr>
              <a:t>tìm</a:t>
            </a:r>
            <a:r>
              <a:rPr lang="en-US" sz="2800" u="sng" dirty="0">
                <a:latin typeface="Times New Roman" panose="02020603050405020304" pitchFamily="18" charset="0"/>
                <a:cs typeface="Times New Roman" panose="02020603050405020304" pitchFamily="18" charset="0"/>
                <a:hlinkClick r:id="rId3"/>
              </a:rPr>
              <a:t> </a:t>
            </a:r>
            <a:r>
              <a:rPr lang="en-US" sz="2800" u="sng" dirty="0" err="1">
                <a:latin typeface="Times New Roman" panose="02020603050405020304" pitchFamily="18" charset="0"/>
                <a:cs typeface="Times New Roman" panose="02020603050405020304" pitchFamily="18" charset="0"/>
                <a:hlinkClick r:id="rId3"/>
              </a:rPr>
              <a:t>hiểu</a:t>
            </a:r>
            <a:r>
              <a:rPr lang="vi-VN" sz="2800" u="sng" dirty="0">
                <a:latin typeface="Times New Roman" panose="02020603050405020304" pitchFamily="18" charset="0"/>
                <a:cs typeface="Times New Roman" panose="02020603050405020304" pitchFamily="18" charset="0"/>
                <a:hlinkClick r:id="rId3"/>
              </a:rPr>
              <a:t> </a:t>
            </a:r>
            <a:r>
              <a:rPr lang="vi-VN" sz="2800" u="sng" dirty="0">
                <a:latin typeface="+mj-lt"/>
                <a:hlinkClick r:id="rId3"/>
              </a:rPr>
              <a:t>số người bị bệnh liên quan đến hệ nội tiết ở địa phương như: bướu cổ; đái tháo đường theo các bước điều tra ở bài 28, trang 135.</a:t>
            </a:r>
            <a:endParaRPr lang="vi-VN" sz="2800" dirty="0">
              <a:latin typeface="+mj-lt"/>
            </a:endParaRPr>
          </a:p>
        </p:txBody>
      </p:sp>
      <p:pic>
        <p:nvPicPr>
          <p:cNvPr id="2" name="Picture 1" descr="Thực hiện dự án điều tra số người bị bệnh liên quan đến hệ nội tiết ở địa phương">
            <a:extLst>
              <a:ext uri="{FF2B5EF4-FFF2-40B4-BE49-F238E27FC236}">
                <a16:creationId xmlns:a16="http://schemas.microsoft.com/office/drawing/2014/main" id="{C53EDBD0-E870-9826-3BDB-8F50AC4F62F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953868"/>
            <a:ext cx="12192000" cy="4632462"/>
          </a:xfrm>
          <a:prstGeom prst="rect">
            <a:avLst/>
          </a:prstGeom>
          <a:noFill/>
          <a:ln>
            <a:noFill/>
          </a:ln>
        </p:spPr>
      </p:pic>
    </p:spTree>
    <p:extLst>
      <p:ext uri="{BB962C8B-B14F-4D97-AF65-F5344CB8AC3E}">
        <p14:creationId xmlns:p14="http://schemas.microsoft.com/office/powerpoint/2010/main" val="150932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4">
            <a:extLst>
              <a:ext uri="{FF2B5EF4-FFF2-40B4-BE49-F238E27FC236}">
                <a16:creationId xmlns:a16="http://schemas.microsoft.com/office/drawing/2014/main" id="{D36D729C-8F11-1BAF-2DA6-1E2E5F00A27C}"/>
              </a:ext>
            </a:extLst>
          </p:cNvPr>
          <p:cNvSpPr txBox="1"/>
          <p:nvPr/>
        </p:nvSpPr>
        <p:spPr>
          <a:xfrm>
            <a:off x="2818227" y="324537"/>
            <a:ext cx="6846278" cy="830997"/>
          </a:xfrm>
          <a:prstGeom prst="rect">
            <a:avLst/>
          </a:prstGeom>
          <a:solidFill>
            <a:srgbClr val="0070C0"/>
          </a:solidFill>
        </p:spPr>
        <p:txBody>
          <a:bodyPr wrap="square" rtlCol="0" anchor="ctr">
            <a:spAutoFit/>
          </a:bodyPr>
          <a:lstStyle/>
          <a:p>
            <a:pPr algn="ctr">
              <a:defRPr/>
            </a:pPr>
            <a:r>
              <a:rPr lang="en-US"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rPr>
              <a:t>CHỦ ĐỀ 7 – CƠ THỂ NGƯỜI</a:t>
            </a:r>
          </a:p>
          <a:p>
            <a:pPr algn="ctr">
              <a:defRPr/>
            </a:pPr>
            <a:r>
              <a:rPr lang="en-US"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rPr>
              <a:t>BÀI 35 – HỆ NỘI TIẾT Ở NGƯỜI</a:t>
            </a:r>
            <a:endParaRPr lang="vi-VN"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endParaRPr>
          </a:p>
        </p:txBody>
      </p:sp>
      <p:grpSp>
        <p:nvGrpSpPr>
          <p:cNvPr id="39" name="Group 38">
            <a:extLst>
              <a:ext uri="{FF2B5EF4-FFF2-40B4-BE49-F238E27FC236}">
                <a16:creationId xmlns:a16="http://schemas.microsoft.com/office/drawing/2014/main" id="{E4654698-0AEC-A8A7-9488-9C808E1E7B85}"/>
              </a:ext>
            </a:extLst>
          </p:cNvPr>
          <p:cNvGrpSpPr/>
          <p:nvPr/>
        </p:nvGrpSpPr>
        <p:grpSpPr>
          <a:xfrm>
            <a:off x="284923" y="3106615"/>
            <a:ext cx="2001077" cy="908335"/>
            <a:chOff x="284923" y="3106615"/>
            <a:chExt cx="2001077" cy="908335"/>
          </a:xfrm>
        </p:grpSpPr>
        <p:sp>
          <p:nvSpPr>
            <p:cNvPr id="37" name="Rectangle: Rounded Corners 36">
              <a:extLst>
                <a:ext uri="{FF2B5EF4-FFF2-40B4-BE49-F238E27FC236}">
                  <a16:creationId xmlns:a16="http://schemas.microsoft.com/office/drawing/2014/main" id="{EAD84ABC-CB86-67B4-988D-62E485D99984}"/>
                </a:ext>
              </a:extLst>
            </p:cNvPr>
            <p:cNvSpPr/>
            <p:nvPr/>
          </p:nvSpPr>
          <p:spPr>
            <a:xfrm>
              <a:off x="284923" y="3106615"/>
              <a:ext cx="2001077" cy="9083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5" name="TextBox 14">
              <a:extLst>
                <a:ext uri="{FF2B5EF4-FFF2-40B4-BE49-F238E27FC236}">
                  <a16:creationId xmlns:a16="http://schemas.microsoft.com/office/drawing/2014/main" id="{25B9DB68-6AAE-AB60-D45C-46372E00195D}"/>
                </a:ext>
              </a:extLst>
            </p:cNvPr>
            <p:cNvSpPr txBox="1"/>
            <p:nvPr/>
          </p:nvSpPr>
          <p:spPr>
            <a:xfrm>
              <a:off x="284923" y="3309717"/>
              <a:ext cx="1861929" cy="461665"/>
            </a:xfrm>
            <a:prstGeom prst="rect">
              <a:avLst/>
            </a:prstGeom>
            <a:noFill/>
          </p:spPr>
          <p:txBody>
            <a:bodyPr wrap="square" rtlCol="0" anchor="ctr">
              <a:spAutoFit/>
            </a:bodyPr>
            <a:lstStyle/>
            <a:p>
              <a:pPr algn="ctr">
                <a:defRPr/>
              </a:pPr>
              <a:r>
                <a:rPr lang="en-US" altLang="ko-KR" sz="2400" b="1" dirty="0">
                  <a:solidFill>
                    <a:srgbClr val="002060"/>
                  </a:solidFill>
                  <a:effectLst>
                    <a:outerShdw blurRad="38100" dist="38100" dir="2700000" algn="tl">
                      <a:srgbClr val="000000">
                        <a:alpha val="43137"/>
                      </a:srgbClr>
                    </a:outerShdw>
                  </a:effectLst>
                  <a:latin typeface="Calibri" panose="020F0502020204030204"/>
                  <a:cs typeface="Arial" pitchFamily="34" charset="0"/>
                </a:rPr>
                <a:t>NỘI DUNG</a:t>
              </a:r>
              <a:endParaRPr lang="vi-VN" altLang="ko-KR" sz="2400" b="1" dirty="0">
                <a:solidFill>
                  <a:srgbClr val="002060"/>
                </a:solidFill>
                <a:effectLst>
                  <a:outerShdw blurRad="38100" dist="38100" dir="2700000" algn="tl">
                    <a:srgbClr val="000000">
                      <a:alpha val="43137"/>
                    </a:srgbClr>
                  </a:outerShdw>
                </a:effectLst>
                <a:latin typeface="Calibri" panose="020F0502020204030204"/>
                <a:cs typeface="Arial" pitchFamily="34" charset="0"/>
              </a:endParaRPr>
            </a:p>
          </p:txBody>
        </p:sp>
      </p:grpSp>
      <p:grpSp>
        <p:nvGrpSpPr>
          <p:cNvPr id="29" name="Group 28">
            <a:extLst>
              <a:ext uri="{FF2B5EF4-FFF2-40B4-BE49-F238E27FC236}">
                <a16:creationId xmlns:a16="http://schemas.microsoft.com/office/drawing/2014/main" id="{5FA03D05-DF5D-8DDC-8021-623518F05A04}"/>
              </a:ext>
            </a:extLst>
          </p:cNvPr>
          <p:cNvGrpSpPr/>
          <p:nvPr/>
        </p:nvGrpSpPr>
        <p:grpSpPr>
          <a:xfrm>
            <a:off x="2818227" y="1814732"/>
            <a:ext cx="6846278" cy="3699803"/>
            <a:chOff x="2438400" y="2725941"/>
            <a:chExt cx="5689600" cy="1923840"/>
          </a:xfrm>
        </p:grpSpPr>
        <p:sp>
          <p:nvSpPr>
            <p:cNvPr id="31" name="Freeform: Shape 30">
              <a:extLst>
                <a:ext uri="{FF2B5EF4-FFF2-40B4-BE49-F238E27FC236}">
                  <a16:creationId xmlns:a16="http://schemas.microsoft.com/office/drawing/2014/main" id="{C48CDCE3-9555-A985-A1A6-1C822DEE21FA}"/>
                </a:ext>
              </a:extLst>
            </p:cNvPr>
            <p:cNvSpPr/>
            <p:nvPr/>
          </p:nvSpPr>
          <p:spPr>
            <a:xfrm>
              <a:off x="2438400" y="2725941"/>
              <a:ext cx="5689600" cy="472320"/>
            </a:xfrm>
            <a:custGeom>
              <a:avLst/>
              <a:gdLst>
                <a:gd name="connsiteX0" fmla="*/ 0 w 5689600"/>
                <a:gd name="connsiteY0" fmla="*/ 78722 h 472320"/>
                <a:gd name="connsiteX1" fmla="*/ 78722 w 5689600"/>
                <a:gd name="connsiteY1" fmla="*/ 0 h 472320"/>
                <a:gd name="connsiteX2" fmla="*/ 5610878 w 5689600"/>
                <a:gd name="connsiteY2" fmla="*/ 0 h 472320"/>
                <a:gd name="connsiteX3" fmla="*/ 5689600 w 5689600"/>
                <a:gd name="connsiteY3" fmla="*/ 78722 h 472320"/>
                <a:gd name="connsiteX4" fmla="*/ 5689600 w 5689600"/>
                <a:gd name="connsiteY4" fmla="*/ 393598 h 472320"/>
                <a:gd name="connsiteX5" fmla="*/ 5610878 w 5689600"/>
                <a:gd name="connsiteY5" fmla="*/ 472320 h 472320"/>
                <a:gd name="connsiteX6" fmla="*/ 78722 w 5689600"/>
                <a:gd name="connsiteY6" fmla="*/ 472320 h 472320"/>
                <a:gd name="connsiteX7" fmla="*/ 0 w 5689600"/>
                <a:gd name="connsiteY7" fmla="*/ 393598 h 472320"/>
                <a:gd name="connsiteX8" fmla="*/ 0 w 5689600"/>
                <a:gd name="connsiteY8" fmla="*/ 78722 h 472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472320">
                  <a:moveTo>
                    <a:pt x="0" y="78722"/>
                  </a:moveTo>
                  <a:cubicBezTo>
                    <a:pt x="0" y="35245"/>
                    <a:pt x="35245" y="0"/>
                    <a:pt x="78722" y="0"/>
                  </a:cubicBezTo>
                  <a:lnTo>
                    <a:pt x="5610878" y="0"/>
                  </a:lnTo>
                  <a:cubicBezTo>
                    <a:pt x="5654355" y="0"/>
                    <a:pt x="5689600" y="35245"/>
                    <a:pt x="5689600" y="78722"/>
                  </a:cubicBezTo>
                  <a:lnTo>
                    <a:pt x="5689600" y="393598"/>
                  </a:lnTo>
                  <a:cubicBezTo>
                    <a:pt x="5689600" y="437075"/>
                    <a:pt x="5654355" y="472320"/>
                    <a:pt x="5610878" y="472320"/>
                  </a:cubicBezTo>
                  <a:lnTo>
                    <a:pt x="78722" y="472320"/>
                  </a:lnTo>
                  <a:cubicBezTo>
                    <a:pt x="35245" y="472320"/>
                    <a:pt x="0" y="437075"/>
                    <a:pt x="0" y="393598"/>
                  </a:cubicBezTo>
                  <a:lnTo>
                    <a:pt x="0" y="7872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110" tIns="23057" rIns="238110" bIns="23057" numCol="1" spcCol="1270" anchor="ctr" anchorCtr="0">
              <a:noAutofit/>
            </a:bodyPr>
            <a:lstStyle/>
            <a:p>
              <a:pPr marL="0" lvl="0" indent="0" algn="l" defTabSz="711200">
                <a:lnSpc>
                  <a:spcPct val="90000"/>
                </a:lnSpc>
                <a:spcBef>
                  <a:spcPct val="0"/>
                </a:spcBef>
                <a:spcAft>
                  <a:spcPct val="35000"/>
                </a:spcAft>
                <a:buNone/>
              </a:pPr>
              <a:r>
                <a:rPr lang="en-US" sz="2000" kern="1200" dirty="0"/>
                <a:t>TIẾT 1: </a:t>
              </a:r>
              <a:r>
                <a:rPr lang="en-US" sz="2000" dirty="0">
                  <a:latin typeface="Times New Roman" panose="02020603050405020304" pitchFamily="18" charset="0"/>
                  <a:cs typeface="Times New Roman" panose="02020603050405020304" pitchFamily="18" charset="0"/>
                </a:rPr>
                <a:t>CÁC TUYẾN NỘI TIẾT</a:t>
              </a:r>
              <a:endParaRPr lang="vi-VN" sz="2000" kern="1200" dirty="0">
                <a:latin typeface="Times New Roman" panose="02020603050405020304" pitchFamily="18" charset="0"/>
                <a:cs typeface="Times New Roman" panose="02020603050405020304" pitchFamily="18" charset="0"/>
              </a:endParaRPr>
            </a:p>
          </p:txBody>
        </p:sp>
        <p:sp>
          <p:nvSpPr>
            <p:cNvPr id="33" name="Freeform: Shape 32">
              <a:extLst>
                <a:ext uri="{FF2B5EF4-FFF2-40B4-BE49-F238E27FC236}">
                  <a16:creationId xmlns:a16="http://schemas.microsoft.com/office/drawing/2014/main" id="{897A1E71-EA2E-56CD-F80D-C484C118EC94}"/>
                </a:ext>
              </a:extLst>
            </p:cNvPr>
            <p:cNvSpPr/>
            <p:nvPr/>
          </p:nvSpPr>
          <p:spPr>
            <a:xfrm>
              <a:off x="2438400" y="3451701"/>
              <a:ext cx="5689600" cy="472320"/>
            </a:xfrm>
            <a:custGeom>
              <a:avLst/>
              <a:gdLst>
                <a:gd name="connsiteX0" fmla="*/ 0 w 5689600"/>
                <a:gd name="connsiteY0" fmla="*/ 78722 h 472320"/>
                <a:gd name="connsiteX1" fmla="*/ 78722 w 5689600"/>
                <a:gd name="connsiteY1" fmla="*/ 0 h 472320"/>
                <a:gd name="connsiteX2" fmla="*/ 5610878 w 5689600"/>
                <a:gd name="connsiteY2" fmla="*/ 0 h 472320"/>
                <a:gd name="connsiteX3" fmla="*/ 5689600 w 5689600"/>
                <a:gd name="connsiteY3" fmla="*/ 78722 h 472320"/>
                <a:gd name="connsiteX4" fmla="*/ 5689600 w 5689600"/>
                <a:gd name="connsiteY4" fmla="*/ 393598 h 472320"/>
                <a:gd name="connsiteX5" fmla="*/ 5610878 w 5689600"/>
                <a:gd name="connsiteY5" fmla="*/ 472320 h 472320"/>
                <a:gd name="connsiteX6" fmla="*/ 78722 w 5689600"/>
                <a:gd name="connsiteY6" fmla="*/ 472320 h 472320"/>
                <a:gd name="connsiteX7" fmla="*/ 0 w 5689600"/>
                <a:gd name="connsiteY7" fmla="*/ 393598 h 472320"/>
                <a:gd name="connsiteX8" fmla="*/ 0 w 5689600"/>
                <a:gd name="connsiteY8" fmla="*/ 78722 h 472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472320">
                  <a:moveTo>
                    <a:pt x="0" y="78722"/>
                  </a:moveTo>
                  <a:cubicBezTo>
                    <a:pt x="0" y="35245"/>
                    <a:pt x="35245" y="0"/>
                    <a:pt x="78722" y="0"/>
                  </a:cubicBezTo>
                  <a:lnTo>
                    <a:pt x="5610878" y="0"/>
                  </a:lnTo>
                  <a:cubicBezTo>
                    <a:pt x="5654355" y="0"/>
                    <a:pt x="5689600" y="35245"/>
                    <a:pt x="5689600" y="78722"/>
                  </a:cubicBezTo>
                  <a:lnTo>
                    <a:pt x="5689600" y="393598"/>
                  </a:lnTo>
                  <a:cubicBezTo>
                    <a:pt x="5689600" y="437075"/>
                    <a:pt x="5654355" y="472320"/>
                    <a:pt x="5610878" y="472320"/>
                  </a:cubicBezTo>
                  <a:lnTo>
                    <a:pt x="78722" y="472320"/>
                  </a:lnTo>
                  <a:cubicBezTo>
                    <a:pt x="35245" y="472320"/>
                    <a:pt x="0" y="437075"/>
                    <a:pt x="0" y="393598"/>
                  </a:cubicBezTo>
                  <a:lnTo>
                    <a:pt x="0" y="7872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110" tIns="23057" rIns="238110" bIns="23057" numCol="1" spcCol="1270" anchor="ctr" anchorCtr="0">
              <a:noAutofit/>
            </a:bodyPr>
            <a:lstStyle/>
            <a:p>
              <a:pPr marL="0" lvl="0" indent="0" algn="l" defTabSz="711200">
                <a:lnSpc>
                  <a:spcPct val="90000"/>
                </a:lnSpc>
                <a:spcBef>
                  <a:spcPct val="0"/>
                </a:spcBef>
                <a:spcAft>
                  <a:spcPct val="35000"/>
                </a:spcAft>
                <a:buNone/>
              </a:pPr>
              <a:r>
                <a:rPr lang="en-US" sz="2000" kern="1200" dirty="0"/>
                <a:t>TIẾT 2: </a:t>
              </a:r>
              <a:r>
                <a:rPr lang="en-US" sz="2000" dirty="0">
                  <a:latin typeface="Times New Roman" panose="02020603050405020304" pitchFamily="18" charset="0"/>
                  <a:cs typeface="Times New Roman" panose="02020603050405020304" pitchFamily="18" charset="0"/>
                </a:rPr>
                <a:t>MỘT SỐ BỆNH VỀ TUYẾN NỘI TIẾT</a:t>
              </a:r>
              <a:endParaRPr lang="vi-VN" sz="2000" kern="1200" dirty="0">
                <a:latin typeface="Times New Roman" panose="02020603050405020304" pitchFamily="18" charset="0"/>
                <a:cs typeface="Times New Roman" panose="02020603050405020304" pitchFamily="18" charset="0"/>
              </a:endParaRPr>
            </a:p>
          </p:txBody>
        </p:sp>
        <p:sp>
          <p:nvSpPr>
            <p:cNvPr id="35" name="Freeform: Shape 34">
              <a:extLst>
                <a:ext uri="{FF2B5EF4-FFF2-40B4-BE49-F238E27FC236}">
                  <a16:creationId xmlns:a16="http://schemas.microsoft.com/office/drawing/2014/main" id="{F1D5EB07-ECE3-259C-6F10-09C397E4BC2F}"/>
                </a:ext>
              </a:extLst>
            </p:cNvPr>
            <p:cNvSpPr/>
            <p:nvPr/>
          </p:nvSpPr>
          <p:spPr>
            <a:xfrm>
              <a:off x="2438400" y="4177461"/>
              <a:ext cx="5689600" cy="472320"/>
            </a:xfrm>
            <a:custGeom>
              <a:avLst/>
              <a:gdLst>
                <a:gd name="connsiteX0" fmla="*/ 0 w 5689600"/>
                <a:gd name="connsiteY0" fmla="*/ 78722 h 472320"/>
                <a:gd name="connsiteX1" fmla="*/ 78722 w 5689600"/>
                <a:gd name="connsiteY1" fmla="*/ 0 h 472320"/>
                <a:gd name="connsiteX2" fmla="*/ 5610878 w 5689600"/>
                <a:gd name="connsiteY2" fmla="*/ 0 h 472320"/>
                <a:gd name="connsiteX3" fmla="*/ 5689600 w 5689600"/>
                <a:gd name="connsiteY3" fmla="*/ 78722 h 472320"/>
                <a:gd name="connsiteX4" fmla="*/ 5689600 w 5689600"/>
                <a:gd name="connsiteY4" fmla="*/ 393598 h 472320"/>
                <a:gd name="connsiteX5" fmla="*/ 5610878 w 5689600"/>
                <a:gd name="connsiteY5" fmla="*/ 472320 h 472320"/>
                <a:gd name="connsiteX6" fmla="*/ 78722 w 5689600"/>
                <a:gd name="connsiteY6" fmla="*/ 472320 h 472320"/>
                <a:gd name="connsiteX7" fmla="*/ 0 w 5689600"/>
                <a:gd name="connsiteY7" fmla="*/ 393598 h 472320"/>
                <a:gd name="connsiteX8" fmla="*/ 0 w 5689600"/>
                <a:gd name="connsiteY8" fmla="*/ 78722 h 472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472320">
                  <a:moveTo>
                    <a:pt x="0" y="78722"/>
                  </a:moveTo>
                  <a:cubicBezTo>
                    <a:pt x="0" y="35245"/>
                    <a:pt x="35245" y="0"/>
                    <a:pt x="78722" y="0"/>
                  </a:cubicBezTo>
                  <a:lnTo>
                    <a:pt x="5610878" y="0"/>
                  </a:lnTo>
                  <a:cubicBezTo>
                    <a:pt x="5654355" y="0"/>
                    <a:pt x="5689600" y="35245"/>
                    <a:pt x="5689600" y="78722"/>
                  </a:cubicBezTo>
                  <a:lnTo>
                    <a:pt x="5689600" y="393598"/>
                  </a:lnTo>
                  <a:cubicBezTo>
                    <a:pt x="5689600" y="437075"/>
                    <a:pt x="5654355" y="472320"/>
                    <a:pt x="5610878" y="472320"/>
                  </a:cubicBezTo>
                  <a:lnTo>
                    <a:pt x="78722" y="472320"/>
                  </a:lnTo>
                  <a:cubicBezTo>
                    <a:pt x="35245" y="472320"/>
                    <a:pt x="0" y="437075"/>
                    <a:pt x="0" y="393598"/>
                  </a:cubicBezTo>
                  <a:lnTo>
                    <a:pt x="0" y="7872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110" tIns="23057" rIns="238110" bIns="23057" numCol="1" spcCol="1270" anchor="ctr" anchorCtr="0">
              <a:noAutofit/>
            </a:bodyPr>
            <a:lstStyle/>
            <a:p>
              <a:pPr marL="0" lvl="0" indent="0" algn="l" defTabSz="711200">
                <a:lnSpc>
                  <a:spcPct val="90000"/>
                </a:lnSpc>
                <a:spcBef>
                  <a:spcPct val="0"/>
                </a:spcBef>
                <a:spcAft>
                  <a:spcPct val="35000"/>
                </a:spcAft>
                <a:buNone/>
              </a:pPr>
              <a:r>
                <a:rPr lang="en-US" sz="2000" kern="1200" dirty="0"/>
                <a:t>TIẾT 3</a:t>
              </a:r>
              <a:r>
                <a:rPr lang="en-US" sz="2000" dirty="0"/>
                <a:t>: </a:t>
              </a:r>
              <a:r>
                <a:rPr lang="en-US" sz="2000" dirty="0">
                  <a:latin typeface="Times New Roman" panose="02020603050405020304" pitchFamily="18" charset="0"/>
                  <a:cs typeface="Times New Roman" panose="02020603050405020304" pitchFamily="18" charset="0"/>
                </a:rPr>
                <a:t>TÌM HIỂU CÁC BỆNH NỘI TIẾT Ở ĐỊA PHƯƠNG, BẢO VỆ SỨC KHOẺ VỀ NỘI TIẾT CHO BẢN THÂN VÀ GIA ĐÌNH.</a:t>
              </a:r>
              <a:endParaRPr lang="vi-VN" sz="2000" kern="12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54954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8FE088-1DE2-371B-F714-E2700495BABE}"/>
              </a:ext>
            </a:extLst>
          </p:cNvPr>
          <p:cNvSpPr txBox="1"/>
          <p:nvPr/>
        </p:nvSpPr>
        <p:spPr>
          <a:xfrm>
            <a:off x="0" y="0"/>
            <a:ext cx="12192000" cy="1107996"/>
          </a:xfrm>
          <a:prstGeom prst="rect">
            <a:avLst/>
          </a:prstGeom>
          <a:solidFill>
            <a:srgbClr val="FFC000"/>
          </a:solidFill>
        </p:spPr>
        <p:txBody>
          <a:bodyPr wrap="square">
            <a:spAutoFit/>
          </a:bodyPr>
          <a:lstStyle/>
          <a:p>
            <a:pPr algn="ctr"/>
            <a:endParaRPr lang="en-US" sz="2400" b="1" kern="0" dirty="0">
              <a:solidFill>
                <a:srgbClr val="008000"/>
              </a:solidFill>
              <a:latin typeface="Roboto" panose="02000000000000000000" pitchFamily="2" charset="0"/>
              <a:ea typeface="Times New Roman" panose="02020603050405020304" pitchFamily="18" charset="0"/>
              <a:cs typeface="Times New Roman" panose="02020603050405020304" pitchFamily="18" charset="0"/>
              <a:hlinkClick r:id="rId2"/>
            </a:endParaRPr>
          </a:p>
          <a:p>
            <a:pPr algn="ctr"/>
            <a:r>
              <a:rPr lang="en-US" sz="2400" b="1" kern="0" dirty="0">
                <a:solidFill>
                  <a:srgbClr val="008000"/>
                </a:solidFill>
                <a:latin typeface="Roboto" panose="02000000000000000000" pitchFamily="2" charset="0"/>
                <a:ea typeface="Times New Roman" panose="02020603050405020304" pitchFamily="18" charset="0"/>
                <a:cs typeface="Times New Roman" panose="02020603050405020304" pitchFamily="18" charset="0"/>
                <a:hlinkClick r:id="rId2"/>
              </a:rPr>
              <a:t>BÁO CÁO KẾT QUẢ DỰ ÁN</a:t>
            </a:r>
            <a:r>
              <a:rPr lang="vi-VN" sz="2400" kern="0" dirty="0">
                <a:solidFill>
                  <a:srgbClr val="333333"/>
                </a:solidFill>
                <a:latin typeface="Roboto" panose="02000000000000000000" pitchFamily="2" charset="0"/>
                <a:ea typeface="Times New Roman" panose="02020603050405020304" pitchFamily="18" charset="0"/>
                <a:cs typeface="Times New Roman" panose="02020603050405020304" pitchFamily="18" charset="0"/>
                <a:hlinkClick r:id="rId2"/>
              </a:rPr>
              <a:t> </a:t>
            </a:r>
            <a:endParaRPr lang="en-US" b="1" dirty="0"/>
          </a:p>
          <a:p>
            <a:pPr algn="ctr"/>
            <a:r>
              <a:rPr lang="vi-VN" b="1" dirty="0"/>
              <a:t> </a:t>
            </a:r>
            <a:r>
              <a:rPr lang="vi-VN" b="1" dirty="0">
                <a:solidFill>
                  <a:schemeClr val="accent1"/>
                </a:solidFill>
              </a:rPr>
              <a:t>ĐIỀU TRA TỈ LỆ NGƯỜI MẮC BỆNH ĐÁI THÁO ĐƯỜNGTẠI ĐỊA PHƯƠNG</a:t>
            </a:r>
          </a:p>
        </p:txBody>
      </p:sp>
      <p:graphicFrame>
        <p:nvGraphicFramePr>
          <p:cNvPr id="2" name="Table 1">
            <a:extLst>
              <a:ext uri="{FF2B5EF4-FFF2-40B4-BE49-F238E27FC236}">
                <a16:creationId xmlns:a16="http://schemas.microsoft.com/office/drawing/2014/main" id="{1AEAFC4D-257C-A697-D284-E6BDFA8F35B4}"/>
              </a:ext>
            </a:extLst>
          </p:cNvPr>
          <p:cNvGraphicFramePr>
            <a:graphicFrameLocks noGrp="1"/>
          </p:cNvGraphicFramePr>
          <p:nvPr>
            <p:extLst>
              <p:ext uri="{D42A27DB-BD31-4B8C-83A1-F6EECF244321}">
                <p14:modId xmlns:p14="http://schemas.microsoft.com/office/powerpoint/2010/main" val="3438692233"/>
              </p:ext>
            </p:extLst>
          </p:nvPr>
        </p:nvGraphicFramePr>
        <p:xfrm>
          <a:off x="703569" y="2256227"/>
          <a:ext cx="10252364" cy="3366909"/>
        </p:xfrm>
        <a:graphic>
          <a:graphicData uri="http://schemas.openxmlformats.org/drawingml/2006/table">
            <a:tbl>
              <a:tblPr firstRow="1" firstCol="1" bandRow="1">
                <a:tableStyleId>{5C22544A-7EE6-4342-B048-85BDC9FD1C3A}</a:tableStyleId>
              </a:tblPr>
              <a:tblGrid>
                <a:gridCol w="2563091">
                  <a:extLst>
                    <a:ext uri="{9D8B030D-6E8A-4147-A177-3AD203B41FA5}">
                      <a16:colId xmlns:a16="http://schemas.microsoft.com/office/drawing/2014/main" val="2661149319"/>
                    </a:ext>
                  </a:extLst>
                </a:gridCol>
                <a:gridCol w="2563091">
                  <a:extLst>
                    <a:ext uri="{9D8B030D-6E8A-4147-A177-3AD203B41FA5}">
                      <a16:colId xmlns:a16="http://schemas.microsoft.com/office/drawing/2014/main" val="2266646115"/>
                    </a:ext>
                  </a:extLst>
                </a:gridCol>
                <a:gridCol w="2563091">
                  <a:extLst>
                    <a:ext uri="{9D8B030D-6E8A-4147-A177-3AD203B41FA5}">
                      <a16:colId xmlns:a16="http://schemas.microsoft.com/office/drawing/2014/main" val="2244081997"/>
                    </a:ext>
                  </a:extLst>
                </a:gridCol>
                <a:gridCol w="2563091">
                  <a:extLst>
                    <a:ext uri="{9D8B030D-6E8A-4147-A177-3AD203B41FA5}">
                      <a16:colId xmlns:a16="http://schemas.microsoft.com/office/drawing/2014/main" val="4248189097"/>
                    </a:ext>
                  </a:extLst>
                </a:gridCol>
              </a:tblGrid>
              <a:tr h="963579">
                <a:tc>
                  <a:txBody>
                    <a:bodyPr/>
                    <a:lstStyle/>
                    <a:p>
                      <a:pPr marL="30480" marR="30480" algn="just">
                        <a:lnSpc>
                          <a:spcPts val="1800"/>
                        </a:lnSpc>
                        <a:spcAft>
                          <a:spcPts val="800"/>
                        </a:spcAft>
                      </a:pPr>
                      <a:endParaRPr lang="en-US" sz="20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STT</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endParaRPr lang="en-US" sz="20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Tên lớp/ chủ hộ</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endParaRPr lang="en-US" sz="20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Tổng số người trong lớp/ gia đình</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endParaRPr lang="en-US" sz="20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Số người mắc bệnh về hệ bài tiết</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847379715"/>
                  </a:ext>
                </a:extLst>
              </a:tr>
              <a:tr h="400555">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1</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Nguyễn Văn A</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6</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1</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75891263"/>
                  </a:ext>
                </a:extLst>
              </a:tr>
              <a:tr h="400555">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2</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Trần Văn B</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5</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0</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51625663"/>
                  </a:ext>
                </a:extLst>
              </a:tr>
              <a:tr h="400555">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3</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007689952"/>
                  </a:ext>
                </a:extLst>
              </a:tr>
              <a:tr h="400555">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4</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717143760"/>
                  </a:ext>
                </a:extLst>
              </a:tr>
              <a:tr h="400555">
                <a:tc>
                  <a:txBody>
                    <a:bodyPr/>
                    <a:lstStyle/>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5</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016557071"/>
                  </a:ext>
                </a:extLst>
              </a:tr>
              <a:tr h="400555">
                <a:tc gridSpan="2">
                  <a:txBody>
                    <a:bodyPr/>
                    <a:lstStyle/>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Tổng</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hMerge="1">
                  <a:txBody>
                    <a:bodyPr/>
                    <a:lstStyle/>
                    <a:p>
                      <a:endParaRPr lang="vi-VN"/>
                    </a:p>
                  </a:txBody>
                  <a:tcPr/>
                </a:tc>
                <a:tc>
                  <a:txBody>
                    <a:bodyPr/>
                    <a:lstStyle/>
                    <a:p>
                      <a:pPr marL="30480" marR="30480" algn="just">
                        <a:lnSpc>
                          <a:spcPts val="1800"/>
                        </a:lnSpc>
                        <a:spcAft>
                          <a:spcPts val="800"/>
                        </a:spcAft>
                      </a:pPr>
                      <a:r>
                        <a:rPr lang="vi-VN" sz="2000" kern="0">
                          <a:effectLst/>
                          <a:latin typeface="Times New Roman" panose="02020603050405020304" pitchFamily="18" charset="0"/>
                          <a:cs typeface="Times New Roman" panose="02020603050405020304" pitchFamily="18" charset="0"/>
                        </a:rPr>
                        <a:t>…</a:t>
                      </a:r>
                      <a:endParaRPr lang="vi-VN" sz="2000" kern="1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2000" kern="0" dirty="0">
                          <a:effectLst/>
                          <a:latin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300427883"/>
                  </a:ext>
                </a:extLst>
              </a:tr>
            </a:tbl>
          </a:graphicData>
        </a:graphic>
      </p:graphicFrame>
      <p:sp>
        <p:nvSpPr>
          <p:cNvPr id="6" name="TextBox 5">
            <a:extLst>
              <a:ext uri="{FF2B5EF4-FFF2-40B4-BE49-F238E27FC236}">
                <a16:creationId xmlns:a16="http://schemas.microsoft.com/office/drawing/2014/main" id="{645711DE-0AB3-EF4A-596C-71A9DC553360}"/>
              </a:ext>
            </a:extLst>
          </p:cNvPr>
          <p:cNvSpPr txBox="1"/>
          <p:nvPr/>
        </p:nvSpPr>
        <p:spPr>
          <a:xfrm>
            <a:off x="1089238" y="1334603"/>
            <a:ext cx="6144490" cy="523220"/>
          </a:xfrm>
          <a:prstGeom prst="rect">
            <a:avLst/>
          </a:prstGeom>
          <a:noFill/>
        </p:spPr>
        <p:txBody>
          <a:bodyPr wrap="square">
            <a:spAutoFit/>
          </a:bodyPr>
          <a:lstStyle/>
          <a:p>
            <a:r>
              <a:rPr lang="vi-VN" sz="2800" b="1" kern="0" dirty="0">
                <a:effectLst/>
                <a:latin typeface="Times New Roman" panose="02020603050405020304" pitchFamily="18" charset="0"/>
                <a:ea typeface="Times New Roman" panose="02020603050405020304" pitchFamily="18" charset="0"/>
              </a:rPr>
              <a:t>Kết quả</a:t>
            </a:r>
            <a:r>
              <a:rPr lang="en-US" sz="2800" b="1" kern="0" dirty="0">
                <a:effectLst/>
                <a:latin typeface="Times New Roman" panose="02020603050405020304" pitchFamily="18" charset="0"/>
                <a:ea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rPr>
              <a:t>tìm</a:t>
            </a:r>
            <a:r>
              <a:rPr lang="en-US" sz="2800" b="1" kern="0" dirty="0">
                <a:effectLst/>
                <a:latin typeface="Times New Roman" panose="02020603050405020304" pitchFamily="18" charset="0"/>
                <a:ea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rPr>
              <a:t>hiểu</a:t>
            </a:r>
            <a:endParaRPr lang="vi-VN" sz="2800" dirty="0"/>
          </a:p>
        </p:txBody>
      </p:sp>
    </p:spTree>
    <p:extLst>
      <p:ext uri="{BB962C8B-B14F-4D97-AF65-F5344CB8AC3E}">
        <p14:creationId xmlns:p14="http://schemas.microsoft.com/office/powerpoint/2010/main" val="289682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021068-26F8-E242-385D-CB8F5828275D}"/>
              </a:ext>
            </a:extLst>
          </p:cNvPr>
          <p:cNvSpPr txBox="1"/>
          <p:nvPr/>
        </p:nvSpPr>
        <p:spPr>
          <a:xfrm>
            <a:off x="0" y="0"/>
            <a:ext cx="12192000" cy="1551387"/>
          </a:xfrm>
          <a:prstGeom prst="rect">
            <a:avLst/>
          </a:prstGeom>
          <a:solidFill>
            <a:srgbClr val="FFC000"/>
          </a:solidFill>
        </p:spPr>
        <p:txBody>
          <a:bodyPr wrap="square">
            <a:spAutoFit/>
          </a:bodyPr>
          <a:lstStyle/>
          <a:p>
            <a:pPr marL="30480" marR="30480" algn="ctr">
              <a:lnSpc>
                <a:spcPct val="150000"/>
              </a:lnSpc>
              <a:spcAft>
                <a:spcPts val="1200"/>
              </a:spcAft>
            </a:pPr>
            <a:r>
              <a:rPr lang="vi-VN"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Xác định tỉ lệ mắc bệnh</a:t>
            </a:r>
            <a:endParaRPr lang="vi-VN" sz="3200" kern="100" dirty="0">
              <a:ea typeface="Arial" panose="020B0604020202020204" pitchFamily="34" charset="0"/>
              <a:cs typeface="Times New Roman" panose="02020603050405020304" pitchFamily="18" charset="0"/>
            </a:endParaRPr>
          </a:p>
          <a:p>
            <a:pPr marL="30480" marR="30480" algn="ctr">
              <a:lnSpc>
                <a:spcPct val="150000"/>
              </a:lnSpc>
              <a:spcAft>
                <a:spcPts val="1200"/>
              </a:spcAft>
            </a:pPr>
            <a:endParaRPr lang="vi-VN" sz="2800" kern="1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59AD72C-BE73-8D41-6E70-DAA5F12CB247}"/>
              </a:ext>
            </a:extLst>
          </p:cNvPr>
          <p:cNvSpPr txBox="1"/>
          <p:nvPr/>
        </p:nvSpPr>
        <p:spPr>
          <a:xfrm>
            <a:off x="0" y="1551388"/>
            <a:ext cx="12192000" cy="3016531"/>
          </a:xfrm>
          <a:prstGeom prst="rect">
            <a:avLst/>
          </a:prstGeom>
          <a:noFill/>
        </p:spPr>
        <p:txBody>
          <a:bodyPr wrap="square">
            <a:spAutoFit/>
          </a:bodyPr>
          <a:lstStyle/>
          <a:p>
            <a:pPr marL="30480" marR="30480" algn="just">
              <a:lnSpc>
                <a:spcPts val="1800"/>
              </a:lnSpc>
              <a:spcAft>
                <a:spcPts val="800"/>
              </a:spcAft>
            </a:pPr>
            <a:endPar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ts val="1800"/>
              </a:lnSpc>
              <a:spcAft>
                <a:spcPts val="800"/>
              </a:spcAft>
            </a:pPr>
            <a:endParaRPr lang="en-US"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487680" marR="30480" indent="-457200" algn="just">
              <a:lnSpc>
                <a:spcPts val="1800"/>
              </a:lnSpc>
              <a:spcAft>
                <a:spcPts val="800"/>
              </a:spcAft>
              <a:buFontTx/>
              <a:buChar char="-"/>
            </a:pPr>
            <a:r>
              <a:rPr lang="vi-VN"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 lệ mắc bệnh đái tháo đường ở địa phương: Học sinh tính dựa trên số liệu thu </a:t>
            </a:r>
            <a:endPar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được bằng cách sử dụng công thức tỉ lệ người mắc bệnh = số người mắc bệnh/ tổng </a:t>
            </a:r>
            <a:endPar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người được điều tra.</a:t>
            </a:r>
            <a:endParaRPr lang="vi-VN" sz="2800" kern="100" dirty="0">
              <a:effectLst/>
              <a:latin typeface="Arial" panose="020B0604020202020204" pitchFamily="34" charset="0"/>
              <a:ea typeface="Arial" panose="020B0604020202020204" pitchFamily="34" charset="0"/>
              <a:cs typeface="Times New Roman" panose="02020603050405020304" pitchFamily="18" charset="0"/>
            </a:endParaRPr>
          </a:p>
          <a:p>
            <a:pPr marL="487680" marR="30480" indent="-457200" algn="just">
              <a:lnSpc>
                <a:spcPts val="1800"/>
              </a:lnSpc>
              <a:spcAft>
                <a:spcPts val="800"/>
              </a:spcAft>
              <a:buFontTx/>
              <a:buChar char="-"/>
            </a:pPr>
            <a:r>
              <a:rPr lang="vi-VN"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 xét về tỉ lệ người mắc bệnh đái tháo đường ở địa phương: Học sinh nhận </a:t>
            </a:r>
            <a:endPar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xét </a:t>
            </a:r>
            <a:endPar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về tỉ lệ người mắc bệnh đái tháo đường ở địa phương theo số liệu thu được (tỉ lệ </a:t>
            </a:r>
            <a:endPar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mắc bệnh cao hay thấp, độ tuổi nào có tỉ lệ mắc bệnh cao).</a:t>
            </a:r>
            <a:endParaRPr lang="vi-VN" sz="2800" kern="1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07698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 calcmode="lin" valueType="num">
                                      <p:cBhvr additive="base">
                                        <p:cTn id="2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 calcmode="lin" valueType="num">
                                      <p:cBhvr additive="base">
                                        <p:cTn id="3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 calcmode="lin" valueType="num">
                                      <p:cBhvr additive="base">
                                        <p:cTn id="3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021068-26F8-E242-385D-CB8F5828275D}"/>
              </a:ext>
            </a:extLst>
          </p:cNvPr>
          <p:cNvSpPr txBox="1"/>
          <p:nvPr/>
        </p:nvSpPr>
        <p:spPr>
          <a:xfrm>
            <a:off x="0" y="570685"/>
            <a:ext cx="12192000" cy="1736053"/>
          </a:xfrm>
          <a:prstGeom prst="rect">
            <a:avLst/>
          </a:prstGeom>
          <a:solidFill>
            <a:srgbClr val="FFC000"/>
          </a:solidFill>
        </p:spPr>
        <p:txBody>
          <a:bodyPr wrap="square">
            <a:spAutoFit/>
          </a:bodyPr>
          <a:lstStyle/>
          <a:p>
            <a:pPr marL="30480" marR="30480" algn="ctr">
              <a:lnSpc>
                <a:spcPct val="150000"/>
              </a:lnSpc>
              <a:spcAft>
                <a:spcPts val="1200"/>
              </a:spcAft>
            </a:pPr>
            <a:r>
              <a:rPr lang="vi-VN" sz="4000" dirty="0">
                <a:latin typeface="+mj-lt"/>
              </a:rPr>
              <a:t>Tổ 1, 2 đóng vai là bác sỹ tuyên truyền các </a:t>
            </a:r>
            <a:r>
              <a:rPr lang="en-US" sz="4000" dirty="0" err="1">
                <a:latin typeface="Times New Roman" panose="02020603050405020304" pitchFamily="18" charset="0"/>
                <a:cs typeface="Times New Roman" panose="02020603050405020304" pitchFamily="18" charset="0"/>
              </a:rPr>
              <a:t>bệnh</a:t>
            </a:r>
            <a:r>
              <a:rPr lang="vi-VN" sz="4000" dirty="0">
                <a:latin typeface="+mj-lt"/>
              </a:rPr>
              <a:t> nội tiết </a:t>
            </a:r>
            <a:endParaRPr lang="vi-VN" sz="4000" kern="100" dirty="0">
              <a:latin typeface="+mj-lt"/>
              <a:ea typeface="Arial" panose="020B0604020202020204" pitchFamily="34" charset="0"/>
              <a:cs typeface="Times New Roman" panose="02020603050405020304" pitchFamily="18" charset="0"/>
            </a:endParaRPr>
          </a:p>
          <a:p>
            <a:pPr marL="30480" marR="30480" algn="ctr">
              <a:lnSpc>
                <a:spcPct val="150000"/>
              </a:lnSpc>
              <a:spcAft>
                <a:spcPts val="1200"/>
              </a:spcAft>
            </a:pPr>
            <a:endParaRPr lang="vi-VN" sz="2800" kern="1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59AD72C-BE73-8D41-6E70-DAA5F12CB247}"/>
              </a:ext>
            </a:extLst>
          </p:cNvPr>
          <p:cNvSpPr txBox="1"/>
          <p:nvPr/>
        </p:nvSpPr>
        <p:spPr>
          <a:xfrm>
            <a:off x="0" y="3429000"/>
            <a:ext cx="12192000" cy="1990288"/>
          </a:xfrm>
          <a:prstGeom prst="rect">
            <a:avLst/>
          </a:prstGeom>
          <a:noFill/>
        </p:spPr>
        <p:txBody>
          <a:bodyPr wrap="square">
            <a:spAutoFit/>
          </a:bodyPr>
          <a:lstStyle/>
          <a:p>
            <a:pPr marL="30480" marR="30480" algn="just">
              <a:lnSpc>
                <a:spcPts val="1800"/>
              </a:lnSpc>
              <a:spcAft>
                <a:spcPts val="800"/>
              </a:spcAft>
            </a:pPr>
            <a:r>
              <a:rPr lang="vi-VN" sz="4000" dirty="0">
                <a:latin typeface="+mj-lt"/>
              </a:rPr>
              <a:t>Tổ 3, 4 đóng vai chuyên gia </a:t>
            </a:r>
            <a:r>
              <a:rPr lang="en-US" sz="4000" dirty="0" err="1">
                <a:latin typeface="Times New Roman" panose="02020603050405020304" pitchFamily="18" charset="0"/>
                <a:cs typeface="Times New Roman" panose="02020603050405020304" pitchFamily="18" charset="0"/>
              </a:rPr>
              <a:t>về</a:t>
            </a:r>
            <a:r>
              <a:rPr lang="en-US" sz="4000" b="1" dirty="0">
                <a:latin typeface="Times New Roman" panose="02020603050405020304" pitchFamily="18" charset="0"/>
                <a:cs typeface="Times New Roman" panose="02020603050405020304" pitchFamily="18" charset="0"/>
              </a:rPr>
              <a:t> </a:t>
            </a:r>
            <a:r>
              <a:rPr lang="vi-VN" sz="4000" dirty="0">
                <a:latin typeface="+mj-lt"/>
              </a:rPr>
              <a:t>nội</a:t>
            </a:r>
            <a:r>
              <a:rPr lang="en-US" sz="4000" dirty="0">
                <a:latin typeface="+mj-lt"/>
              </a:rPr>
              <a:t> </a:t>
            </a:r>
            <a:r>
              <a:rPr lang="en-US" sz="4000" dirty="0" err="1">
                <a:latin typeface="Times New Roman" panose="02020603050405020304" pitchFamily="18" charset="0"/>
                <a:cs typeface="Times New Roman" panose="02020603050405020304" pitchFamily="18" charset="0"/>
              </a:rPr>
              <a:t>tiết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giới</a:t>
            </a:r>
            <a:r>
              <a:rPr lang="en-US" sz="4000" dirty="0">
                <a:latin typeface="Times New Roman" panose="02020603050405020304" pitchFamily="18" charset="0"/>
                <a:cs typeface="Times New Roman" panose="02020603050405020304" pitchFamily="18" charset="0"/>
              </a:rPr>
              <a:t> </a:t>
            </a:r>
            <a:r>
              <a:rPr lang="en-US" sz="4000" b="1" dirty="0" err="1">
                <a:latin typeface="+mj-lt"/>
              </a:rPr>
              <a:t>thiệu</a:t>
            </a:r>
            <a:r>
              <a:rPr lang="en-US" sz="4000" b="1" dirty="0">
                <a:latin typeface="+mj-lt"/>
              </a:rPr>
              <a:t> </a:t>
            </a:r>
            <a:r>
              <a:rPr lang="vi-VN" sz="4000" dirty="0">
                <a:latin typeface="+mj-lt"/>
              </a:rPr>
              <a:t>biện </a:t>
            </a:r>
            <a:endParaRPr lang="en-US" sz="4000" dirty="0">
              <a:latin typeface="+mj-lt"/>
            </a:endParaRPr>
          </a:p>
          <a:p>
            <a:pPr marL="30480" marR="30480" algn="just">
              <a:lnSpc>
                <a:spcPts val="1800"/>
              </a:lnSpc>
              <a:spcAft>
                <a:spcPts val="800"/>
              </a:spcAft>
            </a:pPr>
            <a:endParaRPr lang="en-US" sz="4000" dirty="0">
              <a:latin typeface="+mj-lt"/>
            </a:endParaRPr>
          </a:p>
          <a:p>
            <a:pPr marL="30480" marR="30480" algn="just">
              <a:lnSpc>
                <a:spcPts val="1800"/>
              </a:lnSpc>
              <a:spcAft>
                <a:spcPts val="800"/>
              </a:spcAft>
            </a:pPr>
            <a:r>
              <a:rPr lang="vi-VN" sz="4000" dirty="0">
                <a:latin typeface="+mj-lt"/>
              </a:rPr>
              <a:t>pháp phòng tránh bệnh đái thá</a:t>
            </a:r>
            <a:r>
              <a:rPr lang="en-US" sz="4000" dirty="0">
                <a:latin typeface="Times New Roman" panose="02020603050405020304" pitchFamily="18" charset="0"/>
                <a:cs typeface="Times New Roman" panose="02020603050405020304" pitchFamily="18" charset="0"/>
              </a:rPr>
              <a:t>o</a:t>
            </a:r>
            <a:r>
              <a:rPr lang="vi-VN" sz="4000" dirty="0">
                <a:latin typeface="+mj-lt"/>
              </a:rPr>
              <a:t> đường</a:t>
            </a:r>
            <a:r>
              <a:rPr lang="en-US" sz="4000" b="1" dirty="0">
                <a:latin typeface="+mj-lt"/>
              </a:rPr>
              <a:t> (</a:t>
            </a:r>
            <a:r>
              <a:rPr lang="en-US" sz="4000" b="1" dirty="0" err="1">
                <a:latin typeface="+mj-lt"/>
              </a:rPr>
              <a:t>Bài</a:t>
            </a:r>
            <a:r>
              <a:rPr lang="en-US" sz="4000" b="1" dirty="0">
                <a:latin typeface="+mj-lt"/>
              </a:rPr>
              <a:t> </a:t>
            </a:r>
            <a:r>
              <a:rPr lang="en-US" sz="4000" b="1" dirty="0" err="1">
                <a:latin typeface="+mj-lt"/>
              </a:rPr>
              <a:t>tâ</a:t>
            </a:r>
            <a:r>
              <a:rPr lang="vi-VN" sz="4000" dirty="0">
                <a:latin typeface="+mj-lt"/>
              </a:rPr>
              <a:t>p</a:t>
            </a:r>
            <a:r>
              <a:rPr lang="en-US" sz="4000" b="1" dirty="0">
                <a:latin typeface="+mj-lt"/>
              </a:rPr>
              <a:t> </a:t>
            </a:r>
            <a:r>
              <a:rPr lang="en-US" sz="4000" b="1" dirty="0" err="1">
                <a:latin typeface="+mj-lt"/>
              </a:rPr>
              <a:t>vận</a:t>
            </a:r>
            <a:r>
              <a:rPr lang="en-US" sz="4000" b="1" dirty="0">
                <a:latin typeface="+mj-lt"/>
              </a:rPr>
              <a:t> </a:t>
            </a:r>
          </a:p>
          <a:p>
            <a:pPr marL="30480" marR="30480" algn="just">
              <a:lnSpc>
                <a:spcPts val="1800"/>
              </a:lnSpc>
              <a:spcAft>
                <a:spcPts val="800"/>
              </a:spcAft>
            </a:pPr>
            <a:endParaRPr lang="en-US" sz="4000" b="1" dirty="0">
              <a:latin typeface="+mj-lt"/>
            </a:endParaRPr>
          </a:p>
          <a:p>
            <a:pPr marL="30480" marR="30480" algn="just">
              <a:lnSpc>
                <a:spcPts val="1800"/>
              </a:lnSpc>
              <a:spcAft>
                <a:spcPts val="800"/>
              </a:spcAft>
            </a:pPr>
            <a:r>
              <a:rPr lang="en-US" sz="4000" b="1" dirty="0" err="1">
                <a:latin typeface="+mj-lt"/>
              </a:rPr>
              <a:t>dụng</a:t>
            </a:r>
            <a:r>
              <a:rPr lang="en-US" sz="4000" b="1" dirty="0">
                <a:latin typeface="+mj-lt"/>
              </a:rPr>
              <a:t>/167. SGK), </a:t>
            </a:r>
            <a:r>
              <a:rPr lang="en-US" sz="4000" b="1" dirty="0" err="1">
                <a:latin typeface="+mj-lt"/>
              </a:rPr>
              <a:t>bệnh</a:t>
            </a:r>
            <a:r>
              <a:rPr lang="en-US" sz="4000" b="1" dirty="0">
                <a:latin typeface="+mj-lt"/>
              </a:rPr>
              <a:t> </a:t>
            </a:r>
            <a:r>
              <a:rPr lang="en-US" sz="4000" b="1" dirty="0" err="1">
                <a:latin typeface="+mj-lt"/>
              </a:rPr>
              <a:t>bướu</a:t>
            </a:r>
            <a:r>
              <a:rPr lang="en-US" sz="4000" b="1" dirty="0">
                <a:latin typeface="+mj-lt"/>
              </a:rPr>
              <a:t> </a:t>
            </a:r>
            <a:r>
              <a:rPr lang="en-US" sz="4000" b="1" dirty="0" err="1">
                <a:latin typeface="+mj-lt"/>
              </a:rPr>
              <a:t>cổ</a:t>
            </a:r>
            <a:r>
              <a:rPr lang="en-US" sz="4000" b="1" dirty="0">
                <a:latin typeface="+mj-lt"/>
              </a:rPr>
              <a:t> (</a:t>
            </a:r>
            <a:r>
              <a:rPr lang="en-US" sz="4000" b="1" dirty="0" err="1">
                <a:latin typeface="+mj-lt"/>
              </a:rPr>
              <a:t>Tìm</a:t>
            </a:r>
            <a:r>
              <a:rPr lang="en-US" sz="4000" b="1" dirty="0">
                <a:latin typeface="+mj-lt"/>
              </a:rPr>
              <a:t> </a:t>
            </a:r>
            <a:r>
              <a:rPr lang="en-US" sz="4000" b="1" dirty="0" err="1">
                <a:latin typeface="+mj-lt"/>
              </a:rPr>
              <a:t>hiểu</a:t>
            </a:r>
            <a:r>
              <a:rPr lang="en-US" sz="4000" b="1" dirty="0">
                <a:latin typeface="+mj-lt"/>
              </a:rPr>
              <a:t> </a:t>
            </a:r>
            <a:r>
              <a:rPr lang="en-US" sz="4000" b="1" dirty="0" err="1">
                <a:latin typeface="+mj-lt"/>
              </a:rPr>
              <a:t>thêm</a:t>
            </a:r>
            <a:r>
              <a:rPr lang="en-US" sz="4000" b="1" dirty="0">
                <a:latin typeface="+mj-lt"/>
              </a:rPr>
              <a:t> SGK/167)</a:t>
            </a:r>
            <a:endParaRPr lang="vi-VN" sz="4000" b="1" dirty="0">
              <a:latin typeface="+mj-lt"/>
            </a:endParaRPr>
          </a:p>
          <a:p>
            <a:pPr marL="30480" marR="30480" algn="just">
              <a:lnSpc>
                <a:spcPts val="1800"/>
              </a:lnSpc>
              <a:spcAft>
                <a:spcPts val="800"/>
              </a:spcAft>
            </a:pPr>
            <a:endPar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403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587D2B-3CFD-0372-7A30-11F885EA4658}"/>
              </a:ext>
            </a:extLst>
          </p:cNvPr>
          <p:cNvSpPr txBox="1"/>
          <p:nvPr/>
        </p:nvSpPr>
        <p:spPr>
          <a:xfrm>
            <a:off x="543339" y="191150"/>
            <a:ext cx="11463130" cy="6352701"/>
          </a:xfrm>
          <a:prstGeom prst="rect">
            <a:avLst/>
          </a:prstGeom>
          <a:noFill/>
        </p:spPr>
        <p:txBody>
          <a:bodyPr wrap="square">
            <a:spAutoFit/>
          </a:bodyPr>
          <a:lstStyle/>
          <a:p>
            <a:pPr marL="30480" marR="30480" algn="just">
              <a:lnSpc>
                <a:spcPct val="150000"/>
              </a:lnSpc>
              <a:spcAft>
                <a:spcPts val="1200"/>
              </a:spcAft>
            </a:pPr>
            <a:r>
              <a:rPr lang="vi-VN" sz="2800" b="1" dirty="0">
                <a:highlight>
                  <a:srgbClr val="FFFF00"/>
                </a:highlight>
                <a:hlinkClick r:id="rId2"/>
              </a:rPr>
              <a:t>Vận dụng trang 167 KHTN lớp 8</a:t>
            </a:r>
            <a:r>
              <a:rPr lang="vi-VN" sz="2800" u="sng" dirty="0">
                <a:highlight>
                  <a:srgbClr val="FFFF00"/>
                </a:highlight>
                <a:hlinkClick r:id="rId2"/>
              </a:rPr>
              <a:t>: Đề xuất một số biện pháp phòng chống bệnh đái tháo đường.</a:t>
            </a:r>
            <a:endParaRPr lang="vi-VN" sz="2800" dirty="0">
              <a:highlight>
                <a:srgbClr val="FFFF00"/>
              </a:highlight>
            </a:endParaRPr>
          </a:p>
          <a:p>
            <a:pPr marL="30480" marR="30480" algn="just">
              <a:lnSpc>
                <a:spcPct val="150000"/>
              </a:lnSpc>
              <a:spcAft>
                <a:spcPts val="1200"/>
              </a:spcAft>
            </a:pPr>
            <a:r>
              <a:rPr lang="vi-VN" sz="2800" b="1" kern="0" dirty="0">
                <a:solidFill>
                  <a:srgbClr val="008000"/>
                </a:solidFill>
                <a:effectLst/>
                <a:latin typeface="Roboto" panose="02000000000000000000" pitchFamily="2" charset="0"/>
                <a:ea typeface="Times New Roman" panose="02020603050405020304" pitchFamily="18" charset="0"/>
                <a:cs typeface="Times New Roman" panose="02020603050405020304" pitchFamily="18" charset="0"/>
              </a:rPr>
              <a:t>Trả lời:</a:t>
            </a:r>
            <a:endParaRPr lang="en-US" sz="2800" b="1" kern="0" dirty="0">
              <a:solidFill>
                <a:srgbClr val="008000"/>
              </a:solidFill>
              <a:effectLst/>
              <a:latin typeface="Roboto" panose="02000000000000000000" pitchFamily="2" charset="0"/>
              <a:ea typeface="Times New Roman" panose="02020603050405020304" pitchFamily="18" charset="0"/>
              <a:cs typeface="Times New Roman" panose="02020603050405020304" pitchFamily="18" charset="0"/>
            </a:endParaRPr>
          </a:p>
          <a:p>
            <a:r>
              <a:rPr lang="vi-VN" sz="2800" dirty="0"/>
              <a:t>Một số biện pháp phòng chống bệnh đái tháo đường:</a:t>
            </a:r>
          </a:p>
          <a:p>
            <a:r>
              <a:rPr lang="vi-VN" sz="2800" dirty="0"/>
              <a:t>- Cần có chế độ dinh dưỡng phù hợp: hạn chế chất bột đường, chất béo; tăng cường ăn các loại rau quả tốt cho sức khỏe;…</a:t>
            </a:r>
          </a:p>
          <a:p>
            <a:r>
              <a:rPr lang="vi-VN" sz="2800" dirty="0"/>
              <a:t>- Luyện tập thể dục thể thao thường xuyên.</a:t>
            </a:r>
          </a:p>
          <a:p>
            <a:r>
              <a:rPr lang="vi-VN" sz="2800" dirty="0"/>
              <a:t>- Kiểm soát cân nặng của cơ thể, tránh tình trạng thừa cân, béo phì.</a:t>
            </a:r>
          </a:p>
          <a:p>
            <a:r>
              <a:rPr lang="vi-VN" sz="2800" dirty="0"/>
              <a:t>- Không hoặc hạn chế tối đa việc sử dụng các loại chất kích thích như thuốc lá, rượu bia,…</a:t>
            </a:r>
          </a:p>
          <a:p>
            <a:r>
              <a:rPr lang="vi-VN" sz="2800" dirty="0"/>
              <a:t>- Thường xuyên kiểm tra lượng đường máu.</a:t>
            </a:r>
          </a:p>
          <a:p>
            <a:pPr marL="30480" marR="30480" algn="just">
              <a:lnSpc>
                <a:spcPct val="150000"/>
              </a:lnSpc>
              <a:spcAft>
                <a:spcPts val="1200"/>
              </a:spcAft>
            </a:pPr>
            <a:endParaRPr lang="vi-VN" sz="2800" kern="1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756031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500"/>
                                        <p:tgtEl>
                                          <p:spTgt spid="3">
                                            <p:txEl>
                                              <p:pRg st="2" end="2"/>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barn(inVertical)">
                                      <p:cBhvr>
                                        <p:cTn id="25" dur="500"/>
                                        <p:tgtEl>
                                          <p:spTgt spid="3">
                                            <p:txEl>
                                              <p:pRg st="5" end="5"/>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arn(inVertical)">
                                      <p:cBhvr>
                                        <p:cTn id="28" dur="500"/>
                                        <p:tgtEl>
                                          <p:spTgt spid="3">
                                            <p:txEl>
                                              <p:pRg st="6" end="6"/>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arn(inVertical)">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499E7E-776B-3E48-91C1-6DCD373ED35E}"/>
              </a:ext>
            </a:extLst>
          </p:cNvPr>
          <p:cNvSpPr txBox="1"/>
          <p:nvPr/>
        </p:nvSpPr>
        <p:spPr>
          <a:xfrm>
            <a:off x="0" y="226586"/>
            <a:ext cx="12191999" cy="1307537"/>
          </a:xfrm>
          <a:prstGeom prst="rect">
            <a:avLst/>
          </a:prstGeom>
          <a:solidFill>
            <a:srgbClr val="FFC000"/>
          </a:solidFill>
        </p:spPr>
        <p:txBody>
          <a:bodyPr wrap="square">
            <a:spAutoFit/>
          </a:bodyPr>
          <a:lstStyle/>
          <a:p>
            <a:pPr marL="30480" marR="30480" algn="just">
              <a:lnSpc>
                <a:spcPct val="150000"/>
              </a:lnSpc>
              <a:spcAft>
                <a:spcPts val="1200"/>
              </a:spcAft>
            </a:pPr>
            <a:r>
              <a:rPr lang="vi-VN" sz="2800" b="1" dirty="0">
                <a:latin typeface="+mj-lt"/>
                <a:hlinkClick r:id="rId2"/>
              </a:rPr>
              <a:t>Tìm hiểu thêm trang 167 KHTN lớp 8</a:t>
            </a:r>
            <a:r>
              <a:rPr lang="vi-VN" sz="2800" u="sng" dirty="0">
                <a:latin typeface="+mj-lt"/>
                <a:hlinkClick r:id="rId2"/>
              </a:rPr>
              <a:t>: Tìm hiểu về bệnh bướu cổ do thiếu iodine và bệnh bướu cổ Basedow, so sánh nguyên nhân và biểu hiện của hai bệnh này.</a:t>
            </a:r>
            <a:endParaRPr lang="vi-VN" sz="2800" dirty="0">
              <a:latin typeface="+mj-lt"/>
            </a:endParaRPr>
          </a:p>
        </p:txBody>
      </p:sp>
      <p:graphicFrame>
        <p:nvGraphicFramePr>
          <p:cNvPr id="6" name="Table 5">
            <a:extLst>
              <a:ext uri="{FF2B5EF4-FFF2-40B4-BE49-F238E27FC236}">
                <a16:creationId xmlns:a16="http://schemas.microsoft.com/office/drawing/2014/main" id="{E11BD9BC-4FE0-2D22-BD50-8329E8F96920}"/>
              </a:ext>
            </a:extLst>
          </p:cNvPr>
          <p:cNvGraphicFramePr>
            <a:graphicFrameLocks noGrp="1"/>
          </p:cNvGraphicFramePr>
          <p:nvPr/>
        </p:nvGraphicFramePr>
        <p:xfrm>
          <a:off x="79827" y="1723497"/>
          <a:ext cx="12032343" cy="4544891"/>
        </p:xfrm>
        <a:graphic>
          <a:graphicData uri="http://schemas.openxmlformats.org/drawingml/2006/table">
            <a:tbl>
              <a:tblPr firstRow="1" firstCol="1" bandRow="1">
                <a:tableStyleId>{5C22544A-7EE6-4342-B048-85BDC9FD1C3A}</a:tableStyleId>
              </a:tblPr>
              <a:tblGrid>
                <a:gridCol w="3686629">
                  <a:extLst>
                    <a:ext uri="{9D8B030D-6E8A-4147-A177-3AD203B41FA5}">
                      <a16:colId xmlns:a16="http://schemas.microsoft.com/office/drawing/2014/main" val="1824866605"/>
                    </a:ext>
                  </a:extLst>
                </a:gridCol>
                <a:gridCol w="4281715">
                  <a:extLst>
                    <a:ext uri="{9D8B030D-6E8A-4147-A177-3AD203B41FA5}">
                      <a16:colId xmlns:a16="http://schemas.microsoft.com/office/drawing/2014/main" val="1104840833"/>
                    </a:ext>
                  </a:extLst>
                </a:gridCol>
                <a:gridCol w="4063999">
                  <a:extLst>
                    <a:ext uri="{9D8B030D-6E8A-4147-A177-3AD203B41FA5}">
                      <a16:colId xmlns:a16="http://schemas.microsoft.com/office/drawing/2014/main" val="1406225656"/>
                    </a:ext>
                  </a:extLst>
                </a:gridCol>
              </a:tblGrid>
              <a:tr h="554225">
                <a:tc>
                  <a:txBody>
                    <a:bodyPr/>
                    <a:lstStyle/>
                    <a:p>
                      <a:pPr marL="30480" marR="30480" algn="just">
                        <a:lnSpc>
                          <a:spcPts val="1800"/>
                        </a:lnSpc>
                        <a:spcAft>
                          <a:spcPts val="800"/>
                        </a:spcAft>
                      </a:pPr>
                      <a:endParaRPr lang="en-US" sz="2400" kern="0" dirty="0">
                        <a:effectLst/>
                        <a:latin typeface="Times New Roman" panose="02020603050405020304" pitchFamily="18" charset="0"/>
                        <a:cs typeface="Times New Roman" panose="02020603050405020304" pitchFamily="18" charset="0"/>
                      </a:endParaRPr>
                    </a:p>
                  </a:txBody>
                  <a:tcPr marL="0" marR="0" marT="0" marB="0"/>
                </a:tc>
                <a:tc>
                  <a:txBody>
                    <a:bodyPr/>
                    <a:lstStyle/>
                    <a:p>
                      <a:pPr marL="30480" marR="30480" algn="just">
                        <a:lnSpc>
                          <a:spcPts val="1800"/>
                        </a:lnSpc>
                        <a:spcAft>
                          <a:spcPts val="800"/>
                        </a:spcAft>
                      </a:pPr>
                      <a:endParaRPr lang="en-US" sz="2400" kern="0" dirty="0">
                        <a:effectLst/>
                        <a:latin typeface="Times New Roman" panose="02020603050405020304" pitchFamily="18" charset="0"/>
                        <a:cs typeface="Times New Roman" panose="02020603050405020304" pitchFamily="18" charset="0"/>
                      </a:endParaRPr>
                    </a:p>
                    <a:p>
                      <a:pPr marL="30480" marR="30480" algn="ctr">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Bệnh bướu cổ</a:t>
                      </a:r>
                      <a:endParaRPr lang="vi-VN" sz="24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endParaRPr lang="en-US" sz="2400" kern="0" dirty="0">
                        <a:effectLst/>
                        <a:latin typeface="Times New Roman" panose="02020603050405020304" pitchFamily="18" charset="0"/>
                        <a:cs typeface="Times New Roman" panose="02020603050405020304" pitchFamily="18" charset="0"/>
                      </a:endParaRPr>
                    </a:p>
                    <a:p>
                      <a:pPr marL="30480" marR="30480" algn="ctr">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Bệnh Basedow</a:t>
                      </a:r>
                      <a:endParaRPr lang="vi-VN" sz="24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049737579"/>
                  </a:ext>
                </a:extLst>
              </a:tr>
              <a:tr h="2289590">
                <a:tc>
                  <a:txBody>
                    <a:bodyPr/>
                    <a:lstStyle/>
                    <a:p>
                      <a:pPr marL="30480" marR="30480" algn="ctr">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Nguyên nhân</a:t>
                      </a:r>
                      <a:endParaRPr lang="vi-VN" sz="24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Do chức năng tổng hợp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hormone tuyến giáp bị ức chế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dẫn đến tuyến yên tiết hormone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thúc đẩy tuyến giáp tăng cường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hoạt động gây phì đại tuyến.</a:t>
                      </a:r>
                      <a:endParaRPr lang="vi-VN" sz="24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Do tuyến giáp hoạt động quá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mạnh (tiết nhiều hormone).</a:t>
                      </a:r>
                      <a:endParaRPr lang="vi-VN" sz="24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771789427"/>
                  </a:ext>
                </a:extLst>
              </a:tr>
              <a:tr h="1682213">
                <a:tc>
                  <a:txBody>
                    <a:bodyPr/>
                    <a:lstStyle/>
                    <a:p>
                      <a:pPr marL="30480" marR="30480" algn="ctr">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Biểu hiện</a:t>
                      </a:r>
                      <a:endParaRPr lang="vi-VN" sz="24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en-US" sz="2400" kern="0" dirty="0">
                          <a:effectLst/>
                          <a:latin typeface="Times New Roman" panose="02020603050405020304" pitchFamily="18" charset="0"/>
                          <a:cs typeface="Times New Roman" panose="02020603050405020304" pitchFamily="18" charset="0"/>
                        </a:rPr>
                        <a:t>C</a:t>
                      </a:r>
                      <a:r>
                        <a:rPr lang="vi-VN" sz="2400" kern="0" dirty="0">
                          <a:effectLst/>
                          <a:latin typeface="Times New Roman" panose="02020603050405020304" pitchFamily="18" charset="0"/>
                          <a:cs typeface="Times New Roman" panose="02020603050405020304" pitchFamily="18" charset="0"/>
                        </a:rPr>
                        <a:t>ó u ở phía trước cổ; có cảm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giác vướng cổ họng, đau cổ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họng; khó nuốt; khó thở; mệt ỏi;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thay đổi giọng nói;…</a:t>
                      </a:r>
                      <a:endParaRPr lang="vi-VN" sz="24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en-US" sz="2400" kern="0" dirty="0">
                          <a:effectLst/>
                          <a:latin typeface="Times New Roman" panose="02020603050405020304" pitchFamily="18" charset="0"/>
                          <a:cs typeface="Times New Roman" panose="02020603050405020304" pitchFamily="18" charset="0"/>
                        </a:rPr>
                        <a:t>X</a:t>
                      </a:r>
                      <a:r>
                        <a:rPr lang="vi-VN" sz="2400" kern="0" dirty="0">
                          <a:effectLst/>
                          <a:latin typeface="Times New Roman" panose="02020603050405020304" pitchFamily="18" charset="0"/>
                          <a:cs typeface="Times New Roman" panose="02020603050405020304" pitchFamily="18" charset="0"/>
                        </a:rPr>
                        <a:t>uất hiện bướu giáp; nhịp tim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tăng; người bệnh luôn trong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trạng thái hồi hộp, căng thẳng, </a:t>
                      </a:r>
                      <a:endParaRPr lang="en-US" sz="2400" kern="0" dirty="0">
                        <a:effectLst/>
                        <a:latin typeface="Times New Roman" panose="02020603050405020304" pitchFamily="18" charset="0"/>
                        <a:cs typeface="Times New Roman" panose="02020603050405020304" pitchFamily="18" charset="0"/>
                      </a:endParaRPr>
                    </a:p>
                    <a:p>
                      <a:pPr marL="30480" marR="30480" algn="just">
                        <a:lnSpc>
                          <a:spcPts val="1800"/>
                        </a:lnSpc>
                        <a:spcAft>
                          <a:spcPts val="800"/>
                        </a:spcAft>
                      </a:pPr>
                      <a:r>
                        <a:rPr lang="vi-VN" sz="2400" kern="0" dirty="0">
                          <a:effectLst/>
                          <a:latin typeface="Times New Roman" panose="02020603050405020304" pitchFamily="18" charset="0"/>
                          <a:cs typeface="Times New Roman" panose="02020603050405020304" pitchFamily="18" charset="0"/>
                        </a:rPr>
                        <a:t>mất ngủ; sút cân nhanh;…</a:t>
                      </a:r>
                      <a:endParaRPr lang="vi-VN" sz="2400" kern="1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58125446"/>
                  </a:ext>
                </a:extLst>
              </a:tr>
            </a:tbl>
          </a:graphicData>
        </a:graphic>
      </p:graphicFrame>
    </p:spTree>
    <p:extLst>
      <p:ext uri="{BB962C8B-B14F-4D97-AF65-F5344CB8AC3E}">
        <p14:creationId xmlns:p14="http://schemas.microsoft.com/office/powerpoint/2010/main" val="99682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608F2-3CAA-AE84-4255-3FF2D1B6DF61}"/>
              </a:ext>
            </a:extLst>
          </p:cNvPr>
          <p:cNvSpPr>
            <a:spLocks noGrp="1"/>
          </p:cNvSpPr>
          <p:nvPr>
            <p:ph type="title"/>
          </p:nvPr>
        </p:nvSpPr>
        <p:spPr>
          <a:xfrm>
            <a:off x="639417" y="1531316"/>
            <a:ext cx="10515600" cy="1325563"/>
          </a:xfrm>
        </p:spPr>
        <p:txBody>
          <a:bodyPr/>
          <a:lstStyle/>
          <a:p>
            <a:pPr algn="ctr"/>
            <a:r>
              <a:rPr lang="en-US" b="1" dirty="0">
                <a:solidFill>
                  <a:schemeClr val="accent1"/>
                </a:solidFill>
                <a:highlight>
                  <a:srgbClr val="FFFF00"/>
                </a:highlight>
                <a:latin typeface="Times New Roman" panose="02020603050405020304" pitchFamily="18" charset="0"/>
                <a:cs typeface="Times New Roman" panose="02020603050405020304" pitchFamily="18" charset="0"/>
              </a:rPr>
              <a:t>HƯỚNG DẪN HỌC Ở NHÀ</a:t>
            </a:r>
            <a:endParaRPr lang="vi-VN" b="1" dirty="0">
              <a:solidFill>
                <a:schemeClr val="accent1"/>
              </a:solidFill>
              <a:highlight>
                <a:srgbClr val="FFFF00"/>
              </a:highlight>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8F0B77A7-2DAF-8EBC-54A6-9B4FFD3BD46C}"/>
              </a:ext>
            </a:extLst>
          </p:cNvPr>
          <p:cNvSpPr txBox="1">
            <a:spLocks/>
          </p:cNvSpPr>
          <p:nvPr/>
        </p:nvSpPr>
        <p:spPr>
          <a:xfrm>
            <a:off x="384313" y="2766218"/>
            <a:ext cx="1087672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highlight>
                  <a:srgbClr val="FFFF00"/>
                </a:highlight>
                <a:latin typeface="Times New Roman" panose="02020603050405020304" pitchFamily="18" charset="0"/>
                <a:cs typeface="Times New Roman" panose="02020603050405020304" pitchFamily="18" charset="0"/>
              </a:rPr>
              <a:t>- Đ</a:t>
            </a:r>
            <a:r>
              <a:rPr lang="vi-VN" dirty="0">
                <a:highlight>
                  <a:srgbClr val="FFFF00"/>
                </a:highlight>
                <a:latin typeface="Times New Roman" panose="02020603050405020304" pitchFamily="18" charset="0"/>
                <a:cs typeface="Times New Roman" panose="02020603050405020304" pitchFamily="18" charset="0"/>
              </a:rPr>
              <a:t>ọc và chuẩn bị bài 3</a:t>
            </a:r>
            <a:r>
              <a:rPr lang="en-US" dirty="0">
                <a:highlight>
                  <a:srgbClr val="FFFF00"/>
                </a:highlight>
                <a:latin typeface="Times New Roman" panose="02020603050405020304" pitchFamily="18" charset="0"/>
                <a:cs typeface="Times New Roman" panose="02020603050405020304" pitchFamily="18" charset="0"/>
              </a:rPr>
              <a:t>6</a:t>
            </a:r>
            <a:endParaRPr lang="vi-VN" dirty="0">
              <a:highlight>
                <a:srgbClr val="FFFF00"/>
              </a:highlight>
              <a:latin typeface="Times New Roman" panose="02020603050405020304" pitchFamily="18" charset="0"/>
              <a:cs typeface="Times New Roman" panose="02020603050405020304" pitchFamily="18" charset="0"/>
            </a:endParaRPr>
          </a:p>
          <a:p>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418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182C5478-B8BA-2BA2-44F0-9F5B729EFDDE}"/>
              </a:ext>
            </a:extLst>
          </p:cNvPr>
          <p:cNvSpPr/>
          <p:nvPr/>
        </p:nvSpPr>
        <p:spPr>
          <a:xfrm>
            <a:off x="1105955" y="2520665"/>
            <a:ext cx="10561982" cy="908335"/>
          </a:xfrm>
          <a:custGeom>
            <a:avLst/>
            <a:gdLst>
              <a:gd name="connsiteX0" fmla="*/ 0 w 5689600"/>
              <a:gd name="connsiteY0" fmla="*/ 78722 h 472320"/>
              <a:gd name="connsiteX1" fmla="*/ 78722 w 5689600"/>
              <a:gd name="connsiteY1" fmla="*/ 0 h 472320"/>
              <a:gd name="connsiteX2" fmla="*/ 5610878 w 5689600"/>
              <a:gd name="connsiteY2" fmla="*/ 0 h 472320"/>
              <a:gd name="connsiteX3" fmla="*/ 5689600 w 5689600"/>
              <a:gd name="connsiteY3" fmla="*/ 78722 h 472320"/>
              <a:gd name="connsiteX4" fmla="*/ 5689600 w 5689600"/>
              <a:gd name="connsiteY4" fmla="*/ 393598 h 472320"/>
              <a:gd name="connsiteX5" fmla="*/ 5610878 w 5689600"/>
              <a:gd name="connsiteY5" fmla="*/ 472320 h 472320"/>
              <a:gd name="connsiteX6" fmla="*/ 78722 w 5689600"/>
              <a:gd name="connsiteY6" fmla="*/ 472320 h 472320"/>
              <a:gd name="connsiteX7" fmla="*/ 0 w 5689600"/>
              <a:gd name="connsiteY7" fmla="*/ 393598 h 472320"/>
              <a:gd name="connsiteX8" fmla="*/ 0 w 5689600"/>
              <a:gd name="connsiteY8" fmla="*/ 78722 h 472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472320">
                <a:moveTo>
                  <a:pt x="0" y="78722"/>
                </a:moveTo>
                <a:cubicBezTo>
                  <a:pt x="0" y="35245"/>
                  <a:pt x="35245" y="0"/>
                  <a:pt x="78722" y="0"/>
                </a:cubicBezTo>
                <a:lnTo>
                  <a:pt x="5610878" y="0"/>
                </a:lnTo>
                <a:cubicBezTo>
                  <a:pt x="5654355" y="0"/>
                  <a:pt x="5689600" y="35245"/>
                  <a:pt x="5689600" y="78722"/>
                </a:cubicBezTo>
                <a:lnTo>
                  <a:pt x="5689600" y="393598"/>
                </a:lnTo>
                <a:cubicBezTo>
                  <a:pt x="5689600" y="437075"/>
                  <a:pt x="5654355" y="472320"/>
                  <a:pt x="5610878" y="472320"/>
                </a:cubicBezTo>
                <a:lnTo>
                  <a:pt x="78722" y="472320"/>
                </a:lnTo>
                <a:cubicBezTo>
                  <a:pt x="35245" y="472320"/>
                  <a:pt x="0" y="437075"/>
                  <a:pt x="0" y="393598"/>
                </a:cubicBezTo>
                <a:lnTo>
                  <a:pt x="0" y="7872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110" tIns="23057" rIns="238110" bIns="23057" numCol="1" spcCol="1270" anchor="ctr" anchorCtr="0">
            <a:noAutofit/>
          </a:bodyPr>
          <a:lstStyle/>
          <a:p>
            <a:pPr marL="0" lvl="0" indent="0" algn="l" defTabSz="711200">
              <a:lnSpc>
                <a:spcPct val="90000"/>
              </a:lnSpc>
              <a:spcBef>
                <a:spcPct val="0"/>
              </a:spcBef>
              <a:spcAft>
                <a:spcPct val="35000"/>
              </a:spcAft>
              <a:buNone/>
            </a:pPr>
            <a:r>
              <a:rPr lang="en-US" sz="4000" kern="1200" dirty="0"/>
              <a:t>TIẾT 1: CÁC TUYẾN NỘI TIẾT</a:t>
            </a:r>
            <a:endParaRPr lang="vi-VN" sz="4000" kern="1200" dirty="0"/>
          </a:p>
        </p:txBody>
      </p:sp>
      <p:sp>
        <p:nvSpPr>
          <p:cNvPr id="5" name="TextBox 14">
            <a:extLst>
              <a:ext uri="{FF2B5EF4-FFF2-40B4-BE49-F238E27FC236}">
                <a16:creationId xmlns:a16="http://schemas.microsoft.com/office/drawing/2014/main" id="{889020F5-5B88-C3E9-4AEA-2ED1803C733C}"/>
              </a:ext>
            </a:extLst>
          </p:cNvPr>
          <p:cNvSpPr txBox="1"/>
          <p:nvPr/>
        </p:nvSpPr>
        <p:spPr>
          <a:xfrm>
            <a:off x="967408" y="324537"/>
            <a:ext cx="10561981" cy="830997"/>
          </a:xfrm>
          <a:prstGeom prst="rect">
            <a:avLst/>
          </a:prstGeom>
          <a:solidFill>
            <a:srgbClr val="0070C0"/>
          </a:solidFill>
        </p:spPr>
        <p:txBody>
          <a:bodyPr wrap="square" rtlCol="0" anchor="ctr">
            <a:spAutoFit/>
          </a:bodyPr>
          <a:lstStyle/>
          <a:p>
            <a:pPr algn="ctr">
              <a:defRPr/>
            </a:pPr>
            <a:r>
              <a:rPr lang="en-US"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rPr>
              <a:t>CHỦ ĐỀ 7 – CƠ THỂ NGƯỜI</a:t>
            </a:r>
          </a:p>
          <a:p>
            <a:pPr algn="ctr">
              <a:defRPr/>
            </a:pPr>
            <a:r>
              <a:rPr lang="en-US"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rPr>
              <a:t>BÀI 35– HỆ NỘI TIẾT Ở NGƯỜI</a:t>
            </a:r>
            <a:endParaRPr lang="vi-VN" altLang="ko-KR" sz="2400" b="1" dirty="0">
              <a:solidFill>
                <a:srgbClr val="FF0000"/>
              </a:solidFill>
              <a:effectLst>
                <a:outerShdw blurRad="38100" dist="38100" dir="2700000" algn="tl">
                  <a:srgbClr val="000000">
                    <a:alpha val="43137"/>
                  </a:srgbClr>
                </a:outerShdw>
              </a:effectLst>
              <a:latin typeface="Calibri" panose="020F0502020204030204"/>
              <a:cs typeface="Arial" pitchFamily="34" charset="0"/>
            </a:endParaRPr>
          </a:p>
        </p:txBody>
      </p:sp>
    </p:spTree>
    <p:extLst>
      <p:ext uri="{BB962C8B-B14F-4D97-AF65-F5344CB8AC3E}">
        <p14:creationId xmlns:p14="http://schemas.microsoft.com/office/powerpoint/2010/main" val="260454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B8A7253-783F-E697-EE66-EF01E133533B}"/>
              </a:ext>
            </a:extLst>
          </p:cNvPr>
          <p:cNvSpPr txBox="1"/>
          <p:nvPr/>
        </p:nvSpPr>
        <p:spPr>
          <a:xfrm>
            <a:off x="781878" y="27802"/>
            <a:ext cx="10986052" cy="1953868"/>
          </a:xfrm>
          <a:prstGeom prst="rect">
            <a:avLst/>
          </a:prstGeom>
          <a:solidFill>
            <a:schemeClr val="accent4"/>
          </a:solidFill>
        </p:spPr>
        <p:txBody>
          <a:bodyPr wrap="square">
            <a:spAutoFit/>
          </a:bodyPr>
          <a:lstStyle/>
          <a:p>
            <a:pPr marL="30480" marR="30480" algn="just">
              <a:lnSpc>
                <a:spcPct val="150000"/>
              </a:lnSpc>
              <a:spcAft>
                <a:spcPts val="1200"/>
              </a:spcAft>
            </a:pPr>
            <a:r>
              <a:rPr lang="en-US" sz="2800" b="1" dirty="0" err="1">
                <a:latin typeface="Times New Roman" panose="02020603050405020304" pitchFamily="18" charset="0"/>
                <a:cs typeface="Times New Roman" panose="02020603050405020304" pitchFamily="18" charset="0"/>
                <a:hlinkClick r:id="rId2"/>
              </a:rPr>
              <a:t>Hoạt</a:t>
            </a:r>
            <a:r>
              <a:rPr lang="en-US" sz="2800" b="1" dirty="0">
                <a:latin typeface="Times New Roman" panose="02020603050405020304" pitchFamily="18" charset="0"/>
                <a:cs typeface="Times New Roman" panose="02020603050405020304" pitchFamily="18" charset="0"/>
                <a:hlinkClick r:id="rId2"/>
              </a:rPr>
              <a:t> </a:t>
            </a:r>
            <a:r>
              <a:rPr lang="en-US" sz="2800" b="1" dirty="0" err="1">
                <a:latin typeface="Times New Roman" panose="02020603050405020304" pitchFamily="18" charset="0"/>
                <a:cs typeface="Times New Roman" panose="02020603050405020304" pitchFamily="18" charset="0"/>
                <a:hlinkClick r:id="rId2"/>
              </a:rPr>
              <a:t>động</a:t>
            </a:r>
            <a:r>
              <a:rPr lang="en-US" sz="2800" b="1" dirty="0">
                <a:latin typeface="Times New Roman" panose="02020603050405020304" pitchFamily="18" charset="0"/>
                <a:cs typeface="Times New Roman" panose="02020603050405020304" pitchFamily="18" charset="0"/>
                <a:hlinkClick r:id="rId2"/>
              </a:rPr>
              <a:t> </a:t>
            </a:r>
            <a:r>
              <a:rPr lang="en-US" sz="2800" b="1" dirty="0" err="1">
                <a:latin typeface="Times New Roman" panose="02020603050405020304" pitchFamily="18" charset="0"/>
                <a:cs typeface="Times New Roman" panose="02020603050405020304" pitchFamily="18" charset="0"/>
                <a:hlinkClick r:id="rId2"/>
              </a:rPr>
              <a:t>Khởi</a:t>
            </a:r>
            <a:r>
              <a:rPr lang="en-US" sz="2800" b="1" dirty="0">
                <a:latin typeface="Times New Roman" panose="02020603050405020304" pitchFamily="18" charset="0"/>
                <a:cs typeface="Times New Roman" panose="02020603050405020304" pitchFamily="18" charset="0"/>
                <a:hlinkClick r:id="rId2"/>
              </a:rPr>
              <a:t> </a:t>
            </a:r>
            <a:r>
              <a:rPr lang="en-US" sz="2800" b="1" dirty="0" err="1">
                <a:latin typeface="Times New Roman" panose="02020603050405020304" pitchFamily="18" charset="0"/>
                <a:cs typeface="Times New Roman" panose="02020603050405020304" pitchFamily="18" charset="0"/>
                <a:hlinkClick r:id="rId2"/>
              </a:rPr>
              <a:t>động</a:t>
            </a:r>
            <a:r>
              <a:rPr lang="en-US" sz="2800" b="1" dirty="0">
                <a:latin typeface="Times New Roman" panose="02020603050405020304" pitchFamily="18" charset="0"/>
                <a:cs typeface="Times New Roman" panose="02020603050405020304" pitchFamily="18" charset="0"/>
                <a:hlinkClick r:id="rId2"/>
              </a:rPr>
              <a:t>:</a:t>
            </a:r>
            <a:r>
              <a:rPr lang="vi-VN" sz="2800" dirty="0">
                <a:latin typeface="+mj-lt"/>
                <a:hlinkClick r:id="rId2"/>
              </a:rPr>
              <a:t> Quan sát hình 35.1 và cho biết người có triệu chứng được thể hiện trong hình đang mắc bệnh gì. Nguyên nhân của bệnh này là gì?</a:t>
            </a:r>
            <a:endParaRPr lang="vi-VN" sz="2800" dirty="0">
              <a:latin typeface="+mj-lt"/>
            </a:endParaRPr>
          </a:p>
        </p:txBody>
      </p:sp>
      <p:pic>
        <p:nvPicPr>
          <p:cNvPr id="2" name="Picture 1" descr="Quan sát hình 35.1 và cho biết người có triệu chứng được thể hiện trong hình đang mắc bệnh gì">
            <a:extLst>
              <a:ext uri="{FF2B5EF4-FFF2-40B4-BE49-F238E27FC236}">
                <a16:creationId xmlns:a16="http://schemas.microsoft.com/office/drawing/2014/main" id="{709956DF-794F-B620-051B-BA73016F93D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1609" y="1328952"/>
            <a:ext cx="10986051" cy="5238103"/>
          </a:xfrm>
          <a:prstGeom prst="rect">
            <a:avLst/>
          </a:prstGeom>
          <a:noFill/>
          <a:ln>
            <a:noFill/>
          </a:ln>
        </p:spPr>
      </p:pic>
    </p:spTree>
    <p:extLst>
      <p:ext uri="{BB962C8B-B14F-4D97-AF65-F5344CB8AC3E}">
        <p14:creationId xmlns:p14="http://schemas.microsoft.com/office/powerpoint/2010/main" val="4007342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D527EC-1A38-743A-ACA9-CD8DDF76BB07}"/>
              </a:ext>
            </a:extLst>
          </p:cNvPr>
          <p:cNvSpPr txBox="1"/>
          <p:nvPr/>
        </p:nvSpPr>
        <p:spPr>
          <a:xfrm>
            <a:off x="543340" y="1853195"/>
            <a:ext cx="10933044" cy="4890762"/>
          </a:xfrm>
          <a:prstGeom prst="rect">
            <a:avLst/>
          </a:prstGeom>
          <a:noFill/>
        </p:spPr>
        <p:txBody>
          <a:bodyPr wrap="square">
            <a:spAutoFit/>
          </a:bodyPr>
          <a:lstStyle/>
          <a:p>
            <a:pPr marL="30480" marR="30480" algn="just">
              <a:lnSpc>
                <a:spcPts val="1800"/>
              </a:lnSpc>
              <a:spcAft>
                <a:spcPts val="1200"/>
              </a:spcAft>
            </a:pPr>
            <a:r>
              <a:rPr lang="en-US"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30480" marR="30480" algn="just">
              <a:lnSpc>
                <a:spcPts val="1800"/>
              </a:lnSpc>
              <a:spcAft>
                <a:spcPts val="1200"/>
              </a:spcAft>
            </a:pP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 Người có triệu chứng được thể hiện trong hình đang mắc bệnh bướu cổ.</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vi-VN"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Người có triệu chứng được thể hiện trong hình đang mắc bệnh bướu cổ.</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 Nguyên nhân gây bệnh bướu cổ:</a:t>
            </a:r>
            <a:endParaRPr lang="vi-VN" sz="2800" kern="100" dirty="0">
              <a:effectLst/>
              <a:latin typeface="+mj-lt"/>
              <a:ea typeface="Arial" panose="020B0604020202020204" pitchFamily="34" charset="0"/>
              <a:cs typeface="Times New Roman" panose="02020603050405020304" pitchFamily="18" charset="0"/>
            </a:endParaRPr>
          </a:p>
          <a:p>
            <a:pPr marL="30480" marR="30480" algn="just">
              <a:lnSpc>
                <a:spcPts val="1800"/>
              </a:lnSpc>
              <a:spcAft>
                <a:spcPts val="12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 Nguyên nhân chủ yếu là do cơ thể thiếu iodine dẫn đến hormone </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thyroxin của tuyến giáp không được tiết ra, khi đó tuyến yên sẽ tiết ra TSH </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để tăng cường hoạt động của tuyến giáp, gây phì đại tuyến giáp.</a:t>
            </a:r>
            <a:endParaRPr lang="vi-VN" sz="2800" kern="100" dirty="0">
              <a:effectLst/>
              <a:latin typeface="+mj-lt"/>
              <a:ea typeface="Arial" panose="020B0604020202020204" pitchFamily="34" charset="0"/>
              <a:cs typeface="Times New Roman" panose="02020603050405020304" pitchFamily="18" charset="0"/>
            </a:endParaRPr>
          </a:p>
          <a:p>
            <a:pPr marL="30480" marR="30480" algn="just">
              <a:lnSpc>
                <a:spcPts val="1800"/>
              </a:lnSpc>
              <a:spcAft>
                <a:spcPts val="12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 Một số nguyên nhân khác có thể gây bướu cổ là ăn các loại thức ăn hoặc </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dùng thuốc khiến chức năng tổng hợp hormone tuyến giáp bị ức chế; do </a:t>
            </a:r>
            <a:endParaRPr lang="en-US" sz="2800" kern="0" dirty="0">
              <a:solidFill>
                <a:srgbClr val="000000"/>
              </a:solidFill>
              <a:effectLst/>
              <a:latin typeface="+mj-lt"/>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vi-VN" sz="2800" kern="0" dirty="0">
                <a:solidFill>
                  <a:srgbClr val="000000"/>
                </a:solidFill>
                <a:effectLst/>
                <a:latin typeface="+mj-lt"/>
                <a:ea typeface="Times New Roman" panose="02020603050405020304" pitchFamily="18" charset="0"/>
                <a:cs typeface="Times New Roman" panose="02020603050405020304" pitchFamily="18" charset="0"/>
              </a:rPr>
              <a:t>rối loạn hoạt động tuyến giáp bẩm sinh;…</a:t>
            </a:r>
            <a:endParaRPr lang="vi-VN" sz="2800" kern="100" dirty="0">
              <a:effectLst/>
              <a:latin typeface="+mj-lt"/>
              <a:ea typeface="Arial" panose="020B0604020202020204" pitchFamily="34" charset="0"/>
              <a:cs typeface="Times New Roman" panose="02020603050405020304" pitchFamily="18" charset="0"/>
            </a:endParaRPr>
          </a:p>
          <a:p>
            <a:pPr>
              <a:lnSpc>
                <a:spcPct val="150000"/>
              </a:lnSpc>
              <a:spcAft>
                <a:spcPts val="800"/>
              </a:spcAft>
            </a:pPr>
            <a:endParaRPr lang="vi-VN" sz="2800" kern="1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4642518-6F30-1E20-157F-95B94043B8D9}"/>
              </a:ext>
            </a:extLst>
          </p:cNvPr>
          <p:cNvSpPr txBox="1"/>
          <p:nvPr/>
        </p:nvSpPr>
        <p:spPr>
          <a:xfrm>
            <a:off x="543340" y="80810"/>
            <a:ext cx="10986052" cy="1305165"/>
          </a:xfrm>
          <a:prstGeom prst="rect">
            <a:avLst/>
          </a:prstGeom>
          <a:solidFill>
            <a:schemeClr val="accent4"/>
          </a:solidFill>
        </p:spPr>
        <p:txBody>
          <a:bodyPr wrap="square">
            <a:spAutoFit/>
          </a:bodyPr>
          <a:lstStyle/>
          <a:p>
            <a:pPr marL="30480" marR="30480" algn="just">
              <a:lnSpc>
                <a:spcPct val="150000"/>
              </a:lnSpc>
              <a:spcAft>
                <a:spcPts val="1200"/>
              </a:spcAft>
            </a:pPr>
            <a:r>
              <a:rPr lang="vi-VN" sz="2800" dirty="0">
                <a:hlinkClick r:id="rId2"/>
              </a:rPr>
              <a:t> Quan sát hình 35.1 và cho biết người có triệu chứng được thể hiện trong hình đang mắc bệnh gì. Nguyên nhân của bệnh này là gì?</a:t>
            </a:r>
            <a:endParaRPr lang="vi-VN" sz="2800" dirty="0"/>
          </a:p>
        </p:txBody>
      </p:sp>
    </p:spTree>
    <p:extLst>
      <p:ext uri="{BB962C8B-B14F-4D97-AF65-F5344CB8AC3E}">
        <p14:creationId xmlns:p14="http://schemas.microsoft.com/office/powerpoint/2010/main" val="823576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222EDD4-3D78-88E9-7E89-141186C645BA}"/>
              </a:ext>
            </a:extLst>
          </p:cNvPr>
          <p:cNvSpPr txBox="1"/>
          <p:nvPr/>
        </p:nvSpPr>
        <p:spPr>
          <a:xfrm>
            <a:off x="629478" y="106016"/>
            <a:ext cx="10933043" cy="1307537"/>
          </a:xfrm>
          <a:prstGeom prst="rect">
            <a:avLst/>
          </a:prstGeom>
          <a:solidFill>
            <a:schemeClr val="accent4"/>
          </a:solidFill>
        </p:spPr>
        <p:txBody>
          <a:bodyPr wrap="square">
            <a:spAutoFit/>
          </a:bodyPr>
          <a:lstStyle/>
          <a:p>
            <a:pPr marL="30480" marR="30480" algn="just">
              <a:lnSpc>
                <a:spcPct val="150000"/>
              </a:lnSpc>
              <a:spcAft>
                <a:spcPts val="1200"/>
              </a:spcAft>
            </a:pPr>
            <a:r>
              <a:rPr lang="vi-VN" sz="2800" b="1" dirty="0">
                <a:latin typeface="+mj-lt"/>
                <a:hlinkClick r:id="rId2"/>
              </a:rPr>
              <a:t>Câu hỏi 1 trang 166 KHTN lớp 8</a:t>
            </a:r>
            <a:r>
              <a:rPr lang="vi-VN" sz="2800" dirty="0">
                <a:latin typeface="+mj-lt"/>
                <a:hlinkClick r:id="rId2"/>
              </a:rPr>
              <a:t>: Quan sát hình 35.2 và nêu vị trí, chức năng của các tuyến nội tiết trong cơ thể. Từ đó, cho biết hệ nội tiết là gì.</a:t>
            </a:r>
            <a:endParaRPr lang="vi-VN" sz="2800" dirty="0">
              <a:latin typeface="+mj-lt"/>
            </a:endParaRPr>
          </a:p>
        </p:txBody>
      </p:sp>
      <p:pic>
        <p:nvPicPr>
          <p:cNvPr id="2" name="Picture 1" descr="Quan sát hình 35.2 và nêu vị trí chức năng của các tuyến nội tiết trong cơ thể">
            <a:extLst>
              <a:ext uri="{FF2B5EF4-FFF2-40B4-BE49-F238E27FC236}">
                <a16:creationId xmlns:a16="http://schemas.microsoft.com/office/drawing/2014/main" id="{65FAFA0A-062A-8308-81AD-385423F2BFB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5881" y="1353659"/>
            <a:ext cx="10933043" cy="5282667"/>
          </a:xfrm>
          <a:prstGeom prst="rect">
            <a:avLst/>
          </a:prstGeom>
          <a:noFill/>
          <a:ln>
            <a:noFill/>
          </a:ln>
        </p:spPr>
      </p:pic>
    </p:spTree>
    <p:extLst>
      <p:ext uri="{BB962C8B-B14F-4D97-AF65-F5344CB8AC3E}">
        <p14:creationId xmlns:p14="http://schemas.microsoft.com/office/powerpoint/2010/main" val="390523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93FB352-4DA3-32F4-B14F-D175C1FB97E3}"/>
              </a:ext>
            </a:extLst>
          </p:cNvPr>
          <p:cNvSpPr txBox="1"/>
          <p:nvPr/>
        </p:nvSpPr>
        <p:spPr>
          <a:xfrm>
            <a:off x="443949" y="44856"/>
            <a:ext cx="11343862" cy="1785104"/>
          </a:xfrm>
          <a:prstGeom prst="rect">
            <a:avLst/>
          </a:prstGeom>
          <a:solidFill>
            <a:schemeClr val="accent4"/>
          </a:solidFill>
        </p:spPr>
        <p:txBody>
          <a:bodyPr wrap="square" rtlCol="0">
            <a:spAutoFit/>
          </a:bodyPr>
          <a:lstStyle/>
          <a:p>
            <a:pPr algn="ctr"/>
            <a:endParaRPr lang="en-US" sz="1600" b="1" u="sng" dirty="0">
              <a:solidFill>
                <a:srgbClr val="0070C0"/>
              </a:solidFill>
              <a:latin typeface="+mj-lt"/>
            </a:endParaRPr>
          </a:p>
          <a:p>
            <a:pPr algn="ctr"/>
            <a:r>
              <a:rPr lang="en-US" sz="2800" b="1" u="sng" dirty="0">
                <a:solidFill>
                  <a:srgbClr val="FF0000"/>
                </a:solidFill>
                <a:latin typeface="+mj-lt"/>
              </a:rPr>
              <a:t>HOẠT ĐỘNG NHÓM </a:t>
            </a:r>
          </a:p>
          <a:p>
            <a:pPr algn="ctr"/>
            <a:r>
              <a:rPr lang="en-US" sz="2800" b="1" u="sng" dirty="0">
                <a:solidFill>
                  <a:srgbClr val="FF0000"/>
                </a:solidFill>
                <a:latin typeface="+mj-lt"/>
              </a:rPr>
              <a:t> PHIẾU HỌC TẬP</a:t>
            </a:r>
          </a:p>
          <a:p>
            <a:pPr algn="ctr"/>
            <a:endParaRPr lang="en-US" sz="1400" b="1" u="sng" dirty="0">
              <a:solidFill>
                <a:srgbClr val="0070C0"/>
              </a:solidFill>
              <a:latin typeface="+mj-lt"/>
            </a:endParaRPr>
          </a:p>
          <a:p>
            <a:pPr marL="457200" indent="-457200" algn="ctr">
              <a:buAutoNum type="arabicPeriod"/>
            </a:pPr>
            <a:r>
              <a:rPr lang="vi-VN" sz="2400" b="1" i="1" dirty="0">
                <a:solidFill>
                  <a:srgbClr val="0070C0"/>
                </a:solidFill>
                <a:effectLst/>
                <a:latin typeface="Arial" panose="020B0604020202020204" pitchFamily="34" charset="0"/>
                <a:ea typeface="Arial" panose="020B0604020202020204" pitchFamily="34" charset="0"/>
                <a:cs typeface="Times New Roman" panose="02020603050405020304" pitchFamily="18" charset="0"/>
              </a:rPr>
              <a:t>Nêu tên và chức năng của các </a:t>
            </a:r>
            <a:r>
              <a:rPr lang="en-US" sz="2400" b="1" i="1" dirty="0" err="1">
                <a:solidFill>
                  <a:srgbClr val="0070C0"/>
                </a:solidFill>
                <a:effectLst/>
                <a:latin typeface="Arial" panose="020B0604020202020204" pitchFamily="34" charset="0"/>
                <a:ea typeface="Arial" panose="020B0604020202020204" pitchFamily="34" charset="0"/>
                <a:cs typeface="Times New Roman" panose="02020603050405020304" pitchFamily="18" charset="0"/>
              </a:rPr>
              <a:t>tuyến</a:t>
            </a:r>
            <a:r>
              <a:rPr lang="en-US" sz="2400" b="1" i="1" dirty="0">
                <a:solidFill>
                  <a:srgbClr val="0070C0"/>
                </a:solidFill>
                <a:effectLst/>
                <a:latin typeface="Arial" panose="020B0604020202020204" pitchFamily="34" charset="0"/>
                <a:ea typeface="Arial" panose="020B0604020202020204" pitchFamily="34" charset="0"/>
                <a:cs typeface="Times New Roman" panose="02020603050405020304" pitchFamily="18" charset="0"/>
              </a:rPr>
              <a:t> </a:t>
            </a:r>
            <a:r>
              <a:rPr lang="en-US" sz="2400" b="1" i="1" dirty="0" err="1">
                <a:solidFill>
                  <a:srgbClr val="0070C0"/>
                </a:solidFill>
                <a:effectLst/>
                <a:latin typeface="Arial" panose="020B0604020202020204" pitchFamily="34" charset="0"/>
                <a:ea typeface="Arial" panose="020B0604020202020204" pitchFamily="34" charset="0"/>
                <a:cs typeface="Times New Roman" panose="02020603050405020304" pitchFamily="18" charset="0"/>
              </a:rPr>
              <a:t>nội</a:t>
            </a:r>
            <a:r>
              <a:rPr lang="en-US" sz="2400" b="1" i="1" dirty="0">
                <a:solidFill>
                  <a:srgbClr val="0070C0"/>
                </a:solidFill>
                <a:effectLst/>
                <a:latin typeface="Arial" panose="020B0604020202020204" pitchFamily="34" charset="0"/>
                <a:ea typeface="Arial" panose="020B0604020202020204" pitchFamily="34" charset="0"/>
                <a:cs typeface="Times New Roman" panose="02020603050405020304" pitchFamily="18" charset="0"/>
              </a:rPr>
              <a:t> </a:t>
            </a:r>
            <a:r>
              <a:rPr lang="en-US" sz="2400" b="1" i="1" dirty="0" err="1">
                <a:solidFill>
                  <a:srgbClr val="0070C0"/>
                </a:solidFill>
                <a:effectLst/>
                <a:latin typeface="Arial" panose="020B0604020202020204" pitchFamily="34" charset="0"/>
                <a:ea typeface="Arial" panose="020B0604020202020204" pitchFamily="34" charset="0"/>
                <a:cs typeface="Times New Roman" panose="02020603050405020304" pitchFamily="18" charset="0"/>
              </a:rPr>
              <a:t>tiết</a:t>
            </a:r>
            <a:r>
              <a:rPr lang="vi-VN" sz="2400" b="1" i="1" dirty="0">
                <a:solidFill>
                  <a:srgbClr val="0070C0"/>
                </a:solidFill>
                <a:effectLst/>
                <a:latin typeface="Arial" panose="020B0604020202020204" pitchFamily="34" charset="0"/>
                <a:ea typeface="Arial" panose="020B0604020202020204" pitchFamily="34" charset="0"/>
                <a:cs typeface="Times New Roman" panose="02020603050405020304" pitchFamily="18" charset="0"/>
              </a:rPr>
              <a:t> theo bảng</a:t>
            </a:r>
            <a:r>
              <a:rPr lang="en-US" sz="2400" b="1" i="1" dirty="0">
                <a:solidFill>
                  <a:srgbClr val="0070C0"/>
                </a:solidFill>
                <a:effectLst/>
                <a:latin typeface="Arial" panose="020B0604020202020204" pitchFamily="34" charset="0"/>
                <a:ea typeface="Arial" panose="020B0604020202020204" pitchFamily="34" charset="0"/>
                <a:cs typeface="Times New Roman" panose="02020603050405020304" pitchFamily="18" charset="0"/>
              </a:rPr>
              <a:t> </a:t>
            </a:r>
            <a:r>
              <a:rPr lang="vi-VN" sz="2400" b="1" i="1" dirty="0">
                <a:solidFill>
                  <a:srgbClr val="0070C0"/>
                </a:solidFill>
                <a:effectLst/>
                <a:latin typeface="Arial" panose="020B0604020202020204" pitchFamily="34" charset="0"/>
                <a:ea typeface="Arial" panose="020B0604020202020204" pitchFamily="34" charset="0"/>
                <a:cs typeface="Times New Roman" panose="02020603050405020304" pitchFamily="18" charset="0"/>
              </a:rPr>
              <a:t>sau:</a:t>
            </a:r>
            <a:endParaRPr lang="en-US" sz="2400" b="1" i="1" dirty="0">
              <a:solidFill>
                <a:srgbClr val="0070C0"/>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41E12D8-6314-38D7-F9D4-67996F8D83C7}"/>
              </a:ext>
            </a:extLst>
          </p:cNvPr>
          <p:cNvSpPr txBox="1"/>
          <p:nvPr/>
        </p:nvSpPr>
        <p:spPr>
          <a:xfrm>
            <a:off x="443949" y="4485866"/>
            <a:ext cx="11343862" cy="523220"/>
          </a:xfrm>
          <a:prstGeom prst="rect">
            <a:avLst/>
          </a:prstGeom>
          <a:solidFill>
            <a:schemeClr val="accent4"/>
          </a:solidFill>
        </p:spPr>
        <p:txBody>
          <a:bodyPr wrap="square" rtlCol="0">
            <a:spAutoFit/>
          </a:bodyPr>
          <a:lstStyle/>
          <a:p>
            <a:r>
              <a:rPr lang="en-US" sz="2800" b="1" i="1" dirty="0" err="1">
                <a:solidFill>
                  <a:srgbClr val="0070C0"/>
                </a:solidFill>
                <a:latin typeface="Arial" panose="020B0604020202020204" pitchFamily="34" charset="0"/>
                <a:ea typeface="Arial" panose="020B0604020202020204" pitchFamily="34" charset="0"/>
                <a:cs typeface="Times New Roman" panose="02020603050405020304" pitchFamily="18" charset="0"/>
              </a:rPr>
              <a:t>Hệ</a:t>
            </a:r>
            <a:r>
              <a:rPr lang="en-US" sz="2800" b="1" i="1" dirty="0">
                <a:solidFill>
                  <a:srgbClr val="0070C0"/>
                </a:solidFill>
                <a:latin typeface="Arial" panose="020B0604020202020204" pitchFamily="34" charset="0"/>
                <a:ea typeface="Arial" panose="020B0604020202020204" pitchFamily="34" charset="0"/>
                <a:cs typeface="Times New Roman" panose="02020603050405020304" pitchFamily="18" charset="0"/>
              </a:rPr>
              <a:t> </a:t>
            </a:r>
            <a:r>
              <a:rPr lang="en-US" sz="2800" b="1" i="1" dirty="0" err="1">
                <a:solidFill>
                  <a:srgbClr val="0070C0"/>
                </a:solidFill>
                <a:latin typeface="Arial" panose="020B0604020202020204" pitchFamily="34" charset="0"/>
                <a:ea typeface="Arial" panose="020B0604020202020204" pitchFamily="34" charset="0"/>
                <a:cs typeface="Times New Roman" panose="02020603050405020304" pitchFamily="18" charset="0"/>
              </a:rPr>
              <a:t>nội</a:t>
            </a:r>
            <a:r>
              <a:rPr lang="en-US" sz="2800" b="1" i="1" dirty="0">
                <a:solidFill>
                  <a:srgbClr val="0070C0"/>
                </a:solidFill>
                <a:latin typeface="Arial" panose="020B0604020202020204" pitchFamily="34" charset="0"/>
                <a:ea typeface="Arial" panose="020B0604020202020204" pitchFamily="34" charset="0"/>
                <a:cs typeface="Times New Roman" panose="02020603050405020304" pitchFamily="18" charset="0"/>
              </a:rPr>
              <a:t> </a:t>
            </a:r>
            <a:r>
              <a:rPr lang="en-US" sz="2800" b="1" i="1" dirty="0" err="1">
                <a:solidFill>
                  <a:srgbClr val="0070C0"/>
                </a:solidFill>
                <a:latin typeface="Arial" panose="020B0604020202020204" pitchFamily="34" charset="0"/>
                <a:ea typeface="Arial" panose="020B0604020202020204" pitchFamily="34" charset="0"/>
                <a:cs typeface="Times New Roman" panose="02020603050405020304" pitchFamily="18" charset="0"/>
              </a:rPr>
              <a:t>tiết</a:t>
            </a:r>
            <a:r>
              <a:rPr lang="en-US" sz="2800" b="1" i="1" dirty="0">
                <a:solidFill>
                  <a:srgbClr val="0070C0"/>
                </a:solidFill>
                <a:latin typeface="Arial" panose="020B0604020202020204" pitchFamily="34" charset="0"/>
                <a:ea typeface="Arial" panose="020B0604020202020204" pitchFamily="34" charset="0"/>
                <a:cs typeface="Times New Roman" panose="02020603050405020304" pitchFamily="18" charset="0"/>
              </a:rPr>
              <a:t> </a:t>
            </a:r>
            <a:r>
              <a:rPr lang="en-US" sz="2800" b="1" i="1" dirty="0" err="1">
                <a:solidFill>
                  <a:srgbClr val="0070C0"/>
                </a:solidFill>
                <a:latin typeface="Arial" panose="020B0604020202020204" pitchFamily="34" charset="0"/>
                <a:ea typeface="Arial" panose="020B0604020202020204" pitchFamily="34" charset="0"/>
                <a:cs typeface="Times New Roman" panose="02020603050405020304" pitchFamily="18" charset="0"/>
              </a:rPr>
              <a:t>là</a:t>
            </a:r>
            <a:r>
              <a:rPr lang="en-US" sz="2800" b="1" i="1" dirty="0">
                <a:solidFill>
                  <a:srgbClr val="0070C0"/>
                </a:solidFill>
                <a:latin typeface="Arial" panose="020B0604020202020204" pitchFamily="34" charset="0"/>
                <a:ea typeface="Arial" panose="020B0604020202020204" pitchFamily="34" charset="0"/>
                <a:cs typeface="Times New Roman" panose="02020603050405020304" pitchFamily="18" charset="0"/>
              </a:rPr>
              <a:t>  </a:t>
            </a:r>
            <a:r>
              <a:rPr lang="en-US" sz="2800" b="1" i="1" dirty="0" err="1">
                <a:solidFill>
                  <a:srgbClr val="0070C0"/>
                </a:solidFill>
                <a:latin typeface="Arial" panose="020B0604020202020204" pitchFamily="34" charset="0"/>
                <a:ea typeface="Arial" panose="020B0604020202020204" pitchFamily="34" charset="0"/>
                <a:cs typeface="Times New Roman" panose="02020603050405020304" pitchFamily="18" charset="0"/>
              </a:rPr>
              <a:t>gì</a:t>
            </a:r>
            <a:r>
              <a:rPr lang="en-US" sz="2800" b="1" i="1" dirty="0">
                <a:solidFill>
                  <a:srgbClr val="0070C0"/>
                </a:solidFill>
                <a:latin typeface="Arial" panose="020B0604020202020204" pitchFamily="34" charset="0"/>
                <a:ea typeface="Arial" panose="020B0604020202020204" pitchFamily="34" charset="0"/>
                <a:cs typeface="Times New Roman" panose="02020603050405020304" pitchFamily="18" charset="0"/>
              </a:rPr>
              <a:t> </a:t>
            </a:r>
            <a:r>
              <a:rPr lang="en-US" sz="2400" b="1" i="1" dirty="0">
                <a:solidFill>
                  <a:srgbClr val="0070C0"/>
                </a:solidFill>
                <a:effectLst/>
                <a:latin typeface="Arial" panose="020B0604020202020204" pitchFamily="34" charset="0"/>
                <a:ea typeface="Arial" panose="020B0604020202020204" pitchFamily="34" charset="0"/>
                <a:cs typeface="Times New Roman" panose="02020603050405020304" pitchFamily="18" charset="0"/>
              </a:rPr>
              <a:t>?</a:t>
            </a:r>
          </a:p>
        </p:txBody>
      </p:sp>
      <p:graphicFrame>
        <p:nvGraphicFramePr>
          <p:cNvPr id="7" name="Table 6">
            <a:extLst>
              <a:ext uri="{FF2B5EF4-FFF2-40B4-BE49-F238E27FC236}">
                <a16:creationId xmlns:a16="http://schemas.microsoft.com/office/drawing/2014/main" id="{D198692A-3633-05BB-87B0-4B7024265E19}"/>
              </a:ext>
            </a:extLst>
          </p:cNvPr>
          <p:cNvGraphicFramePr>
            <a:graphicFrameLocks noGrp="1"/>
          </p:cNvGraphicFramePr>
          <p:nvPr>
            <p:extLst>
              <p:ext uri="{D42A27DB-BD31-4B8C-83A1-F6EECF244321}">
                <p14:modId xmlns:p14="http://schemas.microsoft.com/office/powerpoint/2010/main" val="45815527"/>
              </p:ext>
            </p:extLst>
          </p:nvPr>
        </p:nvGraphicFramePr>
        <p:xfrm>
          <a:off x="443949" y="1877871"/>
          <a:ext cx="11343861" cy="2213293"/>
        </p:xfrm>
        <a:graphic>
          <a:graphicData uri="http://schemas.openxmlformats.org/drawingml/2006/table">
            <a:tbl>
              <a:tblPr firstRow="1" firstCol="1" bandRow="1">
                <a:tableStyleId>{5C22544A-7EE6-4342-B048-85BDC9FD1C3A}</a:tableStyleId>
              </a:tblPr>
              <a:tblGrid>
                <a:gridCol w="3781287">
                  <a:extLst>
                    <a:ext uri="{9D8B030D-6E8A-4147-A177-3AD203B41FA5}">
                      <a16:colId xmlns:a16="http://schemas.microsoft.com/office/drawing/2014/main" val="1610258918"/>
                    </a:ext>
                  </a:extLst>
                </a:gridCol>
                <a:gridCol w="3781287">
                  <a:extLst>
                    <a:ext uri="{9D8B030D-6E8A-4147-A177-3AD203B41FA5}">
                      <a16:colId xmlns:a16="http://schemas.microsoft.com/office/drawing/2014/main" val="1146318396"/>
                    </a:ext>
                  </a:extLst>
                </a:gridCol>
                <a:gridCol w="3781287">
                  <a:extLst>
                    <a:ext uri="{9D8B030D-6E8A-4147-A177-3AD203B41FA5}">
                      <a16:colId xmlns:a16="http://schemas.microsoft.com/office/drawing/2014/main" val="392371233"/>
                    </a:ext>
                  </a:extLst>
                </a:gridCol>
              </a:tblGrid>
              <a:tr h="506999">
                <a:tc>
                  <a:txBody>
                    <a:bodyPr/>
                    <a:lstStyle/>
                    <a:p>
                      <a:pPr marL="30480" marR="30480" algn="just">
                        <a:lnSpc>
                          <a:spcPts val="1800"/>
                        </a:lnSpc>
                        <a:spcAft>
                          <a:spcPts val="1200"/>
                        </a:spcAft>
                      </a:pPr>
                      <a:endParaRPr lang="en-US" sz="2800" kern="0" dirty="0">
                        <a:effectLst/>
                        <a:latin typeface="+mj-lt"/>
                      </a:endParaRPr>
                    </a:p>
                    <a:p>
                      <a:pPr marL="30480" marR="30480" algn="just">
                        <a:lnSpc>
                          <a:spcPts val="1800"/>
                        </a:lnSpc>
                        <a:spcAft>
                          <a:spcPts val="1200"/>
                        </a:spcAft>
                      </a:pPr>
                      <a:r>
                        <a:rPr lang="vi-VN" sz="2800" kern="0" dirty="0">
                          <a:effectLst/>
                          <a:latin typeface="+mj-lt"/>
                        </a:rPr>
                        <a:t>Tuyến nội tiết</a:t>
                      </a:r>
                      <a:endParaRPr lang="vi-VN" sz="28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1200"/>
                        </a:spcAft>
                      </a:pPr>
                      <a:endParaRPr lang="en-US" sz="2800" kern="0" dirty="0">
                        <a:effectLst/>
                        <a:latin typeface="+mj-lt"/>
                      </a:endParaRPr>
                    </a:p>
                    <a:p>
                      <a:pPr marL="30480" marR="30480" algn="just">
                        <a:lnSpc>
                          <a:spcPts val="1800"/>
                        </a:lnSpc>
                        <a:spcAft>
                          <a:spcPts val="1200"/>
                        </a:spcAft>
                      </a:pPr>
                      <a:r>
                        <a:rPr lang="vi-VN" sz="2800" kern="0" dirty="0">
                          <a:effectLst/>
                          <a:latin typeface="+mj-lt"/>
                        </a:rPr>
                        <a:t>Vị trí</a:t>
                      </a:r>
                      <a:endParaRPr lang="vi-VN" sz="28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1200"/>
                        </a:spcAft>
                      </a:pPr>
                      <a:endParaRPr lang="en-US" sz="2800" kern="0" dirty="0">
                        <a:effectLst/>
                        <a:latin typeface="+mj-lt"/>
                      </a:endParaRPr>
                    </a:p>
                    <a:p>
                      <a:pPr marL="30480" marR="30480" algn="just">
                        <a:lnSpc>
                          <a:spcPts val="1800"/>
                        </a:lnSpc>
                        <a:spcAft>
                          <a:spcPts val="1200"/>
                        </a:spcAft>
                      </a:pPr>
                      <a:r>
                        <a:rPr lang="vi-VN" sz="2800" kern="0" dirty="0">
                          <a:effectLst/>
                          <a:latin typeface="+mj-lt"/>
                        </a:rPr>
                        <a:t>Chức năng</a:t>
                      </a:r>
                      <a:endParaRPr lang="vi-VN" sz="28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933427395"/>
                  </a:ext>
                </a:extLst>
              </a:tr>
              <a:tr h="1577531">
                <a:tc>
                  <a:txBody>
                    <a:bodyPr/>
                    <a:lstStyle/>
                    <a:p>
                      <a:pPr marL="30480" marR="30480" algn="just">
                        <a:lnSpc>
                          <a:spcPts val="1800"/>
                        </a:lnSpc>
                        <a:spcAft>
                          <a:spcPts val="1200"/>
                        </a:spcAft>
                      </a:pPr>
                      <a:endParaRPr lang="vi-VN" sz="2800" kern="100" dirty="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1200"/>
                        </a:spcAft>
                      </a:pPr>
                      <a:endParaRPr lang="en-US" sz="2800" kern="0" dirty="0">
                        <a:effectLst/>
                        <a:latin typeface="+mj-lt"/>
                      </a:endParaRPr>
                    </a:p>
                    <a:p>
                      <a:pPr marL="30480" marR="30480" algn="just">
                        <a:lnSpc>
                          <a:spcPts val="1800"/>
                        </a:lnSpc>
                        <a:spcAft>
                          <a:spcPts val="1200"/>
                        </a:spcAft>
                      </a:pPr>
                      <a:endParaRPr lang="en-US" sz="2800" kern="0" dirty="0">
                        <a:effectLst/>
                        <a:latin typeface="+mj-lt"/>
                      </a:endParaRPr>
                    </a:p>
                    <a:p>
                      <a:pPr marL="30480" marR="30480" algn="just">
                        <a:lnSpc>
                          <a:spcPts val="1800"/>
                        </a:lnSpc>
                        <a:spcAft>
                          <a:spcPts val="1200"/>
                        </a:spcAft>
                      </a:pPr>
                      <a:endParaRPr lang="vi-VN" sz="28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1200"/>
                        </a:spcAft>
                      </a:pPr>
                      <a:endParaRPr lang="vi-VN" sz="28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378986436"/>
                  </a:ext>
                </a:extLst>
              </a:tr>
            </a:tbl>
          </a:graphicData>
        </a:graphic>
      </p:graphicFrame>
    </p:spTree>
    <p:extLst>
      <p:ext uri="{BB962C8B-B14F-4D97-AF65-F5344CB8AC3E}">
        <p14:creationId xmlns:p14="http://schemas.microsoft.com/office/powerpoint/2010/main" val="2306917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90ED76-B718-733B-6F8D-1FCB3DC0F661}"/>
              </a:ext>
            </a:extLst>
          </p:cNvPr>
          <p:cNvSpPr txBox="1"/>
          <p:nvPr/>
        </p:nvSpPr>
        <p:spPr>
          <a:xfrm>
            <a:off x="0" y="27370"/>
            <a:ext cx="12191999" cy="461665"/>
          </a:xfrm>
          <a:prstGeom prst="rect">
            <a:avLst/>
          </a:prstGeom>
          <a:solidFill>
            <a:schemeClr val="accent4"/>
          </a:solidFill>
        </p:spPr>
        <p:txBody>
          <a:bodyPr wrap="square">
            <a:spAutoFit/>
          </a:bodyPr>
          <a:lstStyle/>
          <a:p>
            <a:pPr algn="ctr"/>
            <a:r>
              <a:rPr lang="en-US" sz="2400" b="1" u="sng" dirty="0">
                <a:solidFill>
                  <a:srgbClr val="FF0000"/>
                </a:solidFill>
                <a:latin typeface="+mj-lt"/>
              </a:rPr>
              <a:t>ĐÁP ÁN PHIIẾU HỌC TẬP</a:t>
            </a:r>
          </a:p>
        </p:txBody>
      </p:sp>
      <p:graphicFrame>
        <p:nvGraphicFramePr>
          <p:cNvPr id="4" name="Table 3">
            <a:extLst>
              <a:ext uri="{FF2B5EF4-FFF2-40B4-BE49-F238E27FC236}">
                <a16:creationId xmlns:a16="http://schemas.microsoft.com/office/drawing/2014/main" id="{7658A3A2-1976-1641-2180-953AD8EC10BD}"/>
              </a:ext>
            </a:extLst>
          </p:cNvPr>
          <p:cNvGraphicFramePr>
            <a:graphicFrameLocks noGrp="1"/>
          </p:cNvGraphicFramePr>
          <p:nvPr>
            <p:extLst>
              <p:ext uri="{D42A27DB-BD31-4B8C-83A1-F6EECF244321}">
                <p14:modId xmlns:p14="http://schemas.microsoft.com/office/powerpoint/2010/main" val="3026131861"/>
              </p:ext>
            </p:extLst>
          </p:nvPr>
        </p:nvGraphicFramePr>
        <p:xfrm>
          <a:off x="0" y="489037"/>
          <a:ext cx="12191999" cy="6438525"/>
        </p:xfrm>
        <a:graphic>
          <a:graphicData uri="http://schemas.openxmlformats.org/drawingml/2006/table">
            <a:tbl>
              <a:tblPr firstRow="1" firstCol="1" bandRow="1">
                <a:tableStyleId>{5C22544A-7EE6-4342-B048-85BDC9FD1C3A}</a:tableStyleId>
              </a:tblPr>
              <a:tblGrid>
                <a:gridCol w="1414791">
                  <a:extLst>
                    <a:ext uri="{9D8B030D-6E8A-4147-A177-3AD203B41FA5}">
                      <a16:colId xmlns:a16="http://schemas.microsoft.com/office/drawing/2014/main" val="4085081589"/>
                    </a:ext>
                  </a:extLst>
                </a:gridCol>
                <a:gridCol w="4053727">
                  <a:extLst>
                    <a:ext uri="{9D8B030D-6E8A-4147-A177-3AD203B41FA5}">
                      <a16:colId xmlns:a16="http://schemas.microsoft.com/office/drawing/2014/main" val="3454659292"/>
                    </a:ext>
                  </a:extLst>
                </a:gridCol>
                <a:gridCol w="6723481">
                  <a:extLst>
                    <a:ext uri="{9D8B030D-6E8A-4147-A177-3AD203B41FA5}">
                      <a16:colId xmlns:a16="http://schemas.microsoft.com/office/drawing/2014/main" val="425172540"/>
                    </a:ext>
                  </a:extLst>
                </a:gridCol>
              </a:tblGrid>
              <a:tr h="352683">
                <a:tc>
                  <a:txBody>
                    <a:bodyPr/>
                    <a:lstStyle/>
                    <a:p>
                      <a:pPr marL="30480" marR="30480" algn="just">
                        <a:lnSpc>
                          <a:spcPts val="1800"/>
                        </a:lnSpc>
                        <a:spcAft>
                          <a:spcPts val="800"/>
                        </a:spcAft>
                      </a:pPr>
                      <a:r>
                        <a:rPr lang="vi-VN" sz="1600" kern="0" dirty="0">
                          <a:effectLst/>
                          <a:latin typeface="+mj-lt"/>
                        </a:rPr>
                        <a:t>Tuyến nội tiết</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dirty="0">
                          <a:effectLst/>
                          <a:latin typeface="+mj-lt"/>
                        </a:rPr>
                        <a:t>Vị trí</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a:effectLst/>
                          <a:latin typeface="+mj-lt"/>
                        </a:rPr>
                        <a:t>Chức năng</a:t>
                      </a:r>
                      <a:endParaRPr lang="vi-VN" sz="1600" kern="10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14524372"/>
                  </a:ext>
                </a:extLst>
              </a:tr>
              <a:tr h="352683">
                <a:tc>
                  <a:txBody>
                    <a:bodyPr/>
                    <a:lstStyle/>
                    <a:p>
                      <a:pPr marL="30480" marR="30480" algn="just">
                        <a:lnSpc>
                          <a:spcPts val="1800"/>
                        </a:lnSpc>
                        <a:spcAft>
                          <a:spcPts val="800"/>
                        </a:spcAft>
                      </a:pPr>
                      <a:r>
                        <a:rPr lang="vi-VN" sz="1600" kern="0">
                          <a:effectLst/>
                          <a:latin typeface="+mj-lt"/>
                        </a:rPr>
                        <a:t>Tuyến tùng</a:t>
                      </a:r>
                      <a:endParaRPr lang="vi-VN" sz="1600" kern="10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r>
                        <a:rPr lang="vi-VN" sz="1600" kern="0" dirty="0">
                          <a:effectLst/>
                          <a:latin typeface="+mj-lt"/>
                        </a:rPr>
                        <a:t>Nằm gần trung tâm của não.</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a:effectLst/>
                          <a:latin typeface="+mj-lt"/>
                        </a:rPr>
                        <a:t>- Điều hòa chu kì thức ngủ (melatonin).</a:t>
                      </a:r>
                      <a:endParaRPr lang="vi-VN" sz="1600" kern="10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444651279"/>
                  </a:ext>
                </a:extLst>
              </a:tr>
              <a:tr h="875768">
                <a:tc>
                  <a:txBody>
                    <a:bodyPr/>
                    <a:lstStyle/>
                    <a:p>
                      <a:pPr marL="30480" marR="30480" algn="just">
                        <a:lnSpc>
                          <a:spcPts val="1800"/>
                        </a:lnSpc>
                        <a:spcAft>
                          <a:spcPts val="800"/>
                        </a:spcAft>
                      </a:pPr>
                      <a:r>
                        <a:rPr lang="vi-VN" sz="1600" kern="0">
                          <a:effectLst/>
                          <a:latin typeface="+mj-lt"/>
                        </a:rPr>
                        <a:t>Tuyến giáp</a:t>
                      </a:r>
                      <a:endParaRPr lang="vi-VN" sz="1600" kern="10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r>
                        <a:rPr lang="vi-VN" sz="1600" kern="0" dirty="0">
                          <a:effectLst/>
                          <a:latin typeface="+mj-lt"/>
                        </a:rPr>
                        <a:t>Nằm ở cổ, trước thanh quản và phần trên của khí quản.</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indent="-30480" algn="just">
                        <a:lnSpc>
                          <a:spcPts val="1800"/>
                        </a:lnSpc>
                        <a:spcAft>
                          <a:spcPts val="800"/>
                        </a:spcAft>
                      </a:pPr>
                      <a:r>
                        <a:rPr lang="vi-VN" sz="1600" kern="0" dirty="0">
                          <a:effectLst/>
                          <a:latin typeface="+mj-lt"/>
                        </a:rPr>
                        <a:t>- Điều hòa sinh trưởng, phát triển (T3, T4).</a:t>
                      </a:r>
                      <a:endParaRPr lang="vi-VN" sz="1600" kern="100" dirty="0">
                        <a:effectLst/>
                        <a:latin typeface="+mj-lt"/>
                      </a:endParaRPr>
                    </a:p>
                    <a:p>
                      <a:pPr marL="30480" marR="30480" algn="just">
                        <a:lnSpc>
                          <a:spcPts val="1800"/>
                        </a:lnSpc>
                        <a:spcAft>
                          <a:spcPts val="800"/>
                        </a:spcAft>
                      </a:pPr>
                      <a:r>
                        <a:rPr lang="vi-VN" sz="1600" kern="0" dirty="0">
                          <a:effectLst/>
                          <a:latin typeface="+mj-lt"/>
                        </a:rPr>
                        <a:t>- Tăng cường trao đổi chất, sinh nhiệt (T3, T4).</a:t>
                      </a:r>
                      <a:endParaRPr lang="vi-VN" sz="1600" kern="100" dirty="0">
                        <a:effectLst/>
                        <a:latin typeface="+mj-lt"/>
                      </a:endParaRPr>
                    </a:p>
                    <a:p>
                      <a:pPr marL="30480" marR="30480" algn="just">
                        <a:lnSpc>
                          <a:spcPts val="1800"/>
                        </a:lnSpc>
                        <a:spcAft>
                          <a:spcPts val="800"/>
                        </a:spcAft>
                      </a:pPr>
                      <a:r>
                        <a:rPr lang="vi-VN" sz="1600" kern="0" dirty="0">
                          <a:effectLst/>
                          <a:latin typeface="+mj-lt"/>
                        </a:rPr>
                        <a:t>- Điều hòa calcium máu (Calcitonin).</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736580437"/>
                  </a:ext>
                </a:extLst>
              </a:tr>
              <a:tr h="439779">
                <a:tc>
                  <a:txBody>
                    <a:bodyPr/>
                    <a:lstStyle/>
                    <a:p>
                      <a:pPr marL="30480" marR="30480" algn="just">
                        <a:lnSpc>
                          <a:spcPts val="1800"/>
                        </a:lnSpc>
                        <a:spcAft>
                          <a:spcPts val="800"/>
                        </a:spcAft>
                      </a:pPr>
                      <a:r>
                        <a:rPr lang="vi-VN" sz="1600" kern="0">
                          <a:effectLst/>
                          <a:latin typeface="+mj-lt"/>
                        </a:rPr>
                        <a:t>Tuyến cận giáp</a:t>
                      </a:r>
                      <a:endParaRPr lang="vi-VN" sz="1600" kern="10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r>
                        <a:rPr lang="vi-VN" sz="1600" kern="0" dirty="0">
                          <a:effectLst/>
                          <a:latin typeface="+mj-lt"/>
                        </a:rPr>
                        <a:t>Nằm ở cổ, phía sau tuyến giáp.</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dirty="0">
                          <a:effectLst/>
                          <a:latin typeface="+mj-lt"/>
                        </a:rPr>
                        <a:t>- Điều hòa lượng calcium máu (PTH).</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429727768"/>
                  </a:ext>
                </a:extLst>
              </a:tr>
              <a:tr h="285531">
                <a:tc>
                  <a:txBody>
                    <a:bodyPr/>
                    <a:lstStyle/>
                    <a:p>
                      <a:pPr marL="30480" marR="30480" algn="just">
                        <a:lnSpc>
                          <a:spcPts val="1800"/>
                        </a:lnSpc>
                        <a:spcAft>
                          <a:spcPts val="800"/>
                        </a:spcAft>
                      </a:pPr>
                      <a:r>
                        <a:rPr lang="vi-VN" sz="1600" kern="0">
                          <a:effectLst/>
                          <a:latin typeface="+mj-lt"/>
                        </a:rPr>
                        <a:t>Tuyến ức</a:t>
                      </a:r>
                      <a:endParaRPr lang="vi-VN" sz="1600" kern="10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r>
                        <a:rPr lang="vi-VN" sz="1600" kern="0" dirty="0">
                          <a:effectLst/>
                          <a:latin typeface="+mj-lt"/>
                        </a:rPr>
                        <a:t>Nằm trong lồng ngực, phía sau xương ức.</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dirty="0">
                          <a:effectLst/>
                          <a:latin typeface="+mj-lt"/>
                        </a:rPr>
                        <a:t>- Kích thích sự phát triển của các tế bào limpho T (Thymosin).</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969434846"/>
                  </a:ext>
                </a:extLst>
              </a:tr>
              <a:tr h="875768">
                <a:tc>
                  <a:txBody>
                    <a:bodyPr/>
                    <a:lstStyle/>
                    <a:p>
                      <a:pPr marL="30480" marR="30480" algn="just">
                        <a:lnSpc>
                          <a:spcPts val="1800"/>
                        </a:lnSpc>
                        <a:spcAft>
                          <a:spcPts val="800"/>
                        </a:spcAft>
                      </a:pPr>
                      <a:r>
                        <a:rPr lang="vi-VN" sz="1600" kern="0">
                          <a:effectLst/>
                          <a:latin typeface="+mj-lt"/>
                        </a:rPr>
                        <a:t>Tuyến sinh dục</a:t>
                      </a:r>
                      <a:endParaRPr lang="vi-VN" sz="1600" kern="10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r>
                        <a:rPr lang="vi-VN" sz="1600" kern="0" dirty="0">
                          <a:effectLst/>
                          <a:latin typeface="+mj-lt"/>
                        </a:rPr>
                        <a:t>- Ở nam: Tinh hoàn.</a:t>
                      </a:r>
                      <a:endParaRPr lang="vi-VN" sz="1600" kern="100" dirty="0">
                        <a:effectLst/>
                        <a:latin typeface="+mj-lt"/>
                      </a:endParaRPr>
                    </a:p>
                    <a:p>
                      <a:pPr marL="30480" marR="30480" algn="just">
                        <a:lnSpc>
                          <a:spcPts val="1800"/>
                        </a:lnSpc>
                        <a:spcAft>
                          <a:spcPts val="800"/>
                        </a:spcAft>
                      </a:pPr>
                      <a:r>
                        <a:rPr lang="vi-VN" sz="1600" kern="0" dirty="0">
                          <a:effectLst/>
                          <a:latin typeface="+mj-lt"/>
                        </a:rPr>
                        <a:t>- Ở nữ: Buồng trứng.</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dirty="0">
                          <a:effectLst/>
                          <a:latin typeface="+mj-lt"/>
                        </a:rPr>
                        <a:t>- Hình thành đặc điểm sinh dục thứ cấp.</a:t>
                      </a:r>
                      <a:endParaRPr lang="vi-VN" sz="1600" kern="100" dirty="0">
                        <a:effectLst/>
                        <a:latin typeface="+mj-lt"/>
                      </a:endParaRPr>
                    </a:p>
                    <a:p>
                      <a:pPr marL="30480" marR="30480" algn="just">
                        <a:lnSpc>
                          <a:spcPts val="1800"/>
                        </a:lnSpc>
                        <a:spcAft>
                          <a:spcPts val="800"/>
                        </a:spcAft>
                      </a:pPr>
                      <a:r>
                        <a:rPr lang="vi-VN" sz="1600" kern="0" dirty="0">
                          <a:effectLst/>
                          <a:latin typeface="+mj-lt"/>
                        </a:rPr>
                        <a:t>- Kích thích sinh trưởng, phát triển.</a:t>
                      </a:r>
                      <a:endParaRPr lang="vi-VN" sz="1600" kern="100" dirty="0">
                        <a:effectLst/>
                        <a:latin typeface="+mj-lt"/>
                      </a:endParaRPr>
                    </a:p>
                    <a:p>
                      <a:pPr marL="30480" marR="30480" algn="just">
                        <a:lnSpc>
                          <a:spcPts val="1800"/>
                        </a:lnSpc>
                        <a:spcAft>
                          <a:spcPts val="800"/>
                        </a:spcAft>
                      </a:pPr>
                      <a:r>
                        <a:rPr lang="vi-VN" sz="1600" kern="0" dirty="0">
                          <a:effectLst/>
                          <a:latin typeface="+mj-lt"/>
                        </a:rPr>
                        <a:t>- Điều hòa chu kì sinh dục.</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429704958"/>
                  </a:ext>
                </a:extLst>
              </a:tr>
              <a:tr h="875768">
                <a:tc>
                  <a:txBody>
                    <a:bodyPr/>
                    <a:lstStyle/>
                    <a:p>
                      <a:pPr marL="30480" marR="30480" algn="just">
                        <a:lnSpc>
                          <a:spcPts val="1800"/>
                        </a:lnSpc>
                        <a:spcAft>
                          <a:spcPts val="800"/>
                        </a:spcAft>
                      </a:pPr>
                      <a:r>
                        <a:rPr lang="vi-VN" sz="1600" kern="0">
                          <a:effectLst/>
                          <a:latin typeface="+mj-lt"/>
                        </a:rPr>
                        <a:t>Vùng dưới đồi</a:t>
                      </a:r>
                      <a:endParaRPr lang="vi-VN" sz="1600" kern="10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r>
                        <a:rPr lang="vi-VN" sz="1600" kern="0" dirty="0">
                          <a:effectLst/>
                          <a:latin typeface="+mj-lt"/>
                        </a:rPr>
                        <a:t>Nằm trong não bộ, giữa tuyến yên và đồi thị.</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dirty="0">
                          <a:effectLst/>
                          <a:latin typeface="+mj-lt"/>
                        </a:rPr>
                        <a:t>- Điều hòa hoạt động tuyến yên (CRH, TRH, GnRH).</a:t>
                      </a:r>
                      <a:endParaRPr lang="vi-VN" sz="1600" kern="100" dirty="0">
                        <a:effectLst/>
                        <a:latin typeface="+mj-lt"/>
                      </a:endParaRPr>
                    </a:p>
                    <a:p>
                      <a:pPr marL="30480" marR="30480" algn="just">
                        <a:lnSpc>
                          <a:spcPts val="1800"/>
                        </a:lnSpc>
                        <a:spcAft>
                          <a:spcPts val="800"/>
                        </a:spcAft>
                      </a:pPr>
                      <a:r>
                        <a:rPr lang="vi-VN" sz="1600" kern="0" dirty="0">
                          <a:effectLst/>
                          <a:latin typeface="+mj-lt"/>
                        </a:rPr>
                        <a:t>- Điều hòa áp suất thẩm thấu (ADH).</a:t>
                      </a:r>
                      <a:endParaRPr lang="vi-VN" sz="1600" kern="100" dirty="0">
                        <a:effectLst/>
                        <a:latin typeface="+mj-lt"/>
                      </a:endParaRPr>
                    </a:p>
                    <a:p>
                      <a:pPr marL="30480" marR="30480" algn="just">
                        <a:lnSpc>
                          <a:spcPts val="1800"/>
                        </a:lnSpc>
                        <a:spcAft>
                          <a:spcPts val="800"/>
                        </a:spcAft>
                      </a:pPr>
                      <a:r>
                        <a:rPr lang="vi-VN" sz="1600" kern="0" dirty="0">
                          <a:effectLst/>
                          <a:latin typeface="+mj-lt"/>
                        </a:rPr>
                        <a:t>- Kích thích quá trình đẻ (oxytocin).</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730300545"/>
                  </a:ext>
                </a:extLst>
              </a:tr>
              <a:tr h="1100965">
                <a:tc>
                  <a:txBody>
                    <a:bodyPr/>
                    <a:lstStyle/>
                    <a:p>
                      <a:pPr marL="30480" marR="30480" algn="just">
                        <a:lnSpc>
                          <a:spcPts val="1800"/>
                        </a:lnSpc>
                        <a:spcAft>
                          <a:spcPts val="800"/>
                        </a:spcAft>
                      </a:pPr>
                      <a:r>
                        <a:rPr lang="vi-VN" sz="1600" kern="0">
                          <a:effectLst/>
                          <a:latin typeface="+mj-lt"/>
                        </a:rPr>
                        <a:t>Tuyến yên</a:t>
                      </a:r>
                      <a:endParaRPr lang="vi-VN" sz="1600" kern="10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r>
                        <a:rPr lang="vi-VN" sz="1600" kern="0" dirty="0">
                          <a:effectLst/>
                          <a:latin typeface="+mj-lt"/>
                        </a:rPr>
                        <a:t>Nằm trong nền sọ.</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dirty="0">
                          <a:effectLst/>
                          <a:latin typeface="+mj-lt"/>
                        </a:rPr>
                        <a:t>- Kích thích sinh trưởng (GH).</a:t>
                      </a:r>
                      <a:endParaRPr lang="vi-VN" sz="1600" kern="100" dirty="0">
                        <a:effectLst/>
                        <a:latin typeface="+mj-lt"/>
                      </a:endParaRPr>
                    </a:p>
                    <a:p>
                      <a:pPr marL="30480" marR="30480" algn="just">
                        <a:lnSpc>
                          <a:spcPts val="1800"/>
                        </a:lnSpc>
                        <a:spcAft>
                          <a:spcPts val="800"/>
                        </a:spcAft>
                      </a:pPr>
                      <a:r>
                        <a:rPr lang="vi-VN" sz="1600" kern="0" dirty="0">
                          <a:effectLst/>
                          <a:latin typeface="+mj-lt"/>
                        </a:rPr>
                        <a:t>- Điều hòa hình thành và tiết sữa (prolactin).</a:t>
                      </a:r>
                      <a:endParaRPr lang="vi-VN" sz="1600" kern="100" dirty="0">
                        <a:effectLst/>
                        <a:latin typeface="+mj-lt"/>
                      </a:endParaRPr>
                    </a:p>
                    <a:p>
                      <a:pPr marL="30480" marR="30480" algn="just">
                        <a:lnSpc>
                          <a:spcPts val="1800"/>
                        </a:lnSpc>
                        <a:spcAft>
                          <a:spcPts val="800"/>
                        </a:spcAft>
                      </a:pPr>
                      <a:r>
                        <a:rPr lang="vi-VN" sz="1600" kern="0" dirty="0">
                          <a:effectLst/>
                          <a:latin typeface="+mj-lt"/>
                        </a:rPr>
                        <a:t>- Điều hòa hoạt động tuyến giáp (TSH), tuyến trên thận (ACTH), tuyến sinh dục (FSH, LH).</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577933559"/>
                  </a:ext>
                </a:extLst>
              </a:tr>
              <a:tr h="334249">
                <a:tc>
                  <a:txBody>
                    <a:bodyPr/>
                    <a:lstStyle/>
                    <a:p>
                      <a:pPr marL="30480" marR="30480" algn="just">
                        <a:lnSpc>
                          <a:spcPts val="1800"/>
                        </a:lnSpc>
                        <a:spcAft>
                          <a:spcPts val="800"/>
                        </a:spcAft>
                      </a:pPr>
                      <a:r>
                        <a:rPr lang="vi-VN" sz="1600" kern="0">
                          <a:effectLst/>
                          <a:latin typeface="+mj-lt"/>
                        </a:rPr>
                        <a:t>Tuyến tụy</a:t>
                      </a:r>
                      <a:endParaRPr lang="vi-VN" sz="1600" kern="10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r>
                        <a:rPr lang="vi-VN" sz="1600" kern="0">
                          <a:effectLst/>
                          <a:latin typeface="+mj-lt"/>
                        </a:rPr>
                        <a:t>Nằm trong khoang bụng, phía sau dạ dày.</a:t>
                      </a:r>
                      <a:endParaRPr lang="vi-VN" sz="1600" kern="10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dirty="0">
                          <a:effectLst/>
                          <a:latin typeface="+mj-lt"/>
                        </a:rPr>
                        <a:t>- Chức năng nội tiết: Điều hòa lượng đường máu (insulin và glucagon).</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702357"/>
                  </a:ext>
                </a:extLst>
              </a:tr>
              <a:tr h="875768">
                <a:tc>
                  <a:txBody>
                    <a:bodyPr/>
                    <a:lstStyle/>
                    <a:p>
                      <a:pPr marL="30480" marR="30480" algn="just">
                        <a:lnSpc>
                          <a:spcPts val="1800"/>
                        </a:lnSpc>
                        <a:spcAft>
                          <a:spcPts val="800"/>
                        </a:spcAft>
                      </a:pPr>
                      <a:r>
                        <a:rPr lang="vi-VN" sz="1600" kern="0" dirty="0">
                          <a:effectLst/>
                          <a:latin typeface="+mj-lt"/>
                        </a:rPr>
                        <a:t>Tuyến trên thận</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nchor="ctr"/>
                </a:tc>
                <a:tc>
                  <a:txBody>
                    <a:bodyPr/>
                    <a:lstStyle/>
                    <a:p>
                      <a:pPr marL="30480" marR="30480" algn="just">
                        <a:lnSpc>
                          <a:spcPts val="1800"/>
                        </a:lnSpc>
                        <a:spcAft>
                          <a:spcPts val="800"/>
                        </a:spcAft>
                      </a:pPr>
                      <a:r>
                        <a:rPr lang="vi-VN" sz="1600" kern="0" dirty="0">
                          <a:effectLst/>
                          <a:latin typeface="+mj-lt"/>
                        </a:rPr>
                        <a:t>Nằm ở cực trên của mỗi thận.</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tc>
                  <a:txBody>
                    <a:bodyPr/>
                    <a:lstStyle/>
                    <a:p>
                      <a:pPr marL="30480" marR="30480" algn="just">
                        <a:lnSpc>
                          <a:spcPts val="1800"/>
                        </a:lnSpc>
                        <a:spcAft>
                          <a:spcPts val="800"/>
                        </a:spcAft>
                      </a:pPr>
                      <a:r>
                        <a:rPr lang="vi-VN" sz="1600" kern="0" dirty="0">
                          <a:effectLst/>
                          <a:latin typeface="+mj-lt"/>
                        </a:rPr>
                        <a:t>- Điều hòa huyết áp, thể tích máu (aldosterone).</a:t>
                      </a:r>
                      <a:endParaRPr lang="vi-VN" sz="1600" kern="100" dirty="0">
                        <a:effectLst/>
                        <a:latin typeface="+mj-lt"/>
                      </a:endParaRPr>
                    </a:p>
                    <a:p>
                      <a:pPr marL="30480" marR="30480" algn="just">
                        <a:lnSpc>
                          <a:spcPts val="1800"/>
                        </a:lnSpc>
                        <a:spcAft>
                          <a:spcPts val="800"/>
                        </a:spcAft>
                      </a:pPr>
                      <a:r>
                        <a:rPr lang="vi-VN" sz="1600" kern="0" dirty="0">
                          <a:effectLst/>
                          <a:latin typeface="+mj-lt"/>
                        </a:rPr>
                        <a:t>- Điều hòa trao đổi chất, năng lượng (cortisol).</a:t>
                      </a:r>
                      <a:endParaRPr lang="vi-VN" sz="1600" kern="100" dirty="0">
                        <a:effectLst/>
                        <a:latin typeface="+mj-lt"/>
                      </a:endParaRPr>
                    </a:p>
                    <a:p>
                      <a:pPr marL="30480" marR="30480" algn="just">
                        <a:lnSpc>
                          <a:spcPts val="1800"/>
                        </a:lnSpc>
                        <a:spcAft>
                          <a:spcPts val="800"/>
                        </a:spcAft>
                      </a:pPr>
                      <a:r>
                        <a:rPr lang="vi-VN" sz="1600" kern="0" dirty="0">
                          <a:effectLst/>
                          <a:latin typeface="+mj-lt"/>
                        </a:rPr>
                        <a:t>- Chống stress (adrenalin, noradrenalin, cortisol).</a:t>
                      </a:r>
                      <a:endParaRPr lang="vi-VN" sz="1600" kern="100" dirty="0">
                        <a:effectLst/>
                        <a:latin typeface="+mj-lt"/>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258776744"/>
                  </a:ext>
                </a:extLst>
              </a:tr>
            </a:tbl>
          </a:graphicData>
        </a:graphic>
      </p:graphicFrame>
      <p:sp>
        <p:nvSpPr>
          <p:cNvPr id="7" name="Rectangle 2">
            <a:extLst>
              <a:ext uri="{FF2B5EF4-FFF2-40B4-BE49-F238E27FC236}">
                <a16:creationId xmlns:a16="http://schemas.microsoft.com/office/drawing/2014/main" id="{84987D05-1975-4979-822E-36EAFB925543}"/>
              </a:ext>
            </a:extLst>
          </p:cNvPr>
          <p:cNvSpPr>
            <a:spLocks noChangeArrowheads="1"/>
          </p:cNvSpPr>
          <p:nvPr/>
        </p:nvSpPr>
        <p:spPr bwMode="auto">
          <a:xfrm>
            <a:off x="-5660889" y="683858"/>
            <a:ext cx="32324782" cy="46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vi-VN"/>
          </a:p>
        </p:txBody>
      </p:sp>
    </p:spTree>
    <p:extLst>
      <p:ext uri="{BB962C8B-B14F-4D97-AF65-F5344CB8AC3E}">
        <p14:creationId xmlns:p14="http://schemas.microsoft.com/office/powerpoint/2010/main" val="68490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3FC81E1-E52D-5E51-D304-5F369515C3E2}"/>
              </a:ext>
            </a:extLst>
          </p:cNvPr>
          <p:cNvSpPr txBox="1"/>
          <p:nvPr/>
        </p:nvSpPr>
        <p:spPr>
          <a:xfrm>
            <a:off x="205409" y="1030078"/>
            <a:ext cx="11781181" cy="461665"/>
          </a:xfrm>
          <a:prstGeom prst="rect">
            <a:avLst/>
          </a:prstGeom>
          <a:solidFill>
            <a:schemeClr val="accent4"/>
          </a:solidFill>
        </p:spPr>
        <p:txBody>
          <a:bodyPr wrap="square">
            <a:spAutoFit/>
          </a:bodyPr>
          <a:lstStyle/>
          <a:p>
            <a:pPr algn="ctr"/>
            <a:r>
              <a:rPr lang="en-US" sz="2400" b="1" u="sng" dirty="0">
                <a:solidFill>
                  <a:srgbClr val="FF0000"/>
                </a:solidFill>
                <a:latin typeface="+mj-lt"/>
              </a:rPr>
              <a:t>ĐÁP ÁN PHIIẾU HỌC TẬP</a:t>
            </a:r>
          </a:p>
        </p:txBody>
      </p:sp>
      <p:sp>
        <p:nvSpPr>
          <p:cNvPr id="6" name="TextBox 5">
            <a:extLst>
              <a:ext uri="{FF2B5EF4-FFF2-40B4-BE49-F238E27FC236}">
                <a16:creationId xmlns:a16="http://schemas.microsoft.com/office/drawing/2014/main" id="{E87BB7F4-6515-2038-9E63-0927E88403CA}"/>
              </a:ext>
            </a:extLst>
          </p:cNvPr>
          <p:cNvSpPr txBox="1"/>
          <p:nvPr/>
        </p:nvSpPr>
        <p:spPr>
          <a:xfrm>
            <a:off x="540327" y="2285999"/>
            <a:ext cx="11305309" cy="1815882"/>
          </a:xfrm>
          <a:prstGeom prst="rect">
            <a:avLst/>
          </a:prstGeom>
          <a:noFill/>
        </p:spPr>
        <p:txBody>
          <a:bodyPr wrap="square">
            <a:spAutoFit/>
          </a:bodyPr>
          <a:lstStyle/>
          <a:p>
            <a:r>
              <a:rPr lang="vi-VN" dirty="0"/>
              <a:t>- </a:t>
            </a:r>
            <a:r>
              <a:rPr lang="vi-VN" sz="2800" dirty="0">
                <a:latin typeface="+mj-lt"/>
              </a:rPr>
              <a:t>Hệ nội tiết là một hệ thống các tuyến có khả năng sản xuất và tiết hormone trực tiếp vào máu để đảm bảo duy trì ổn định môi trường trong và điều hòa các quá trình sinh lí của cơ thể.</a:t>
            </a:r>
          </a:p>
          <a:p>
            <a:endParaRPr lang="vi-VN" sz="2800" b="1" dirty="0">
              <a:solidFill>
                <a:srgbClr val="0070C0"/>
              </a:solidFill>
            </a:endParaRPr>
          </a:p>
        </p:txBody>
      </p:sp>
    </p:spTree>
    <p:extLst>
      <p:ext uri="{BB962C8B-B14F-4D97-AF65-F5344CB8AC3E}">
        <p14:creationId xmlns:p14="http://schemas.microsoft.com/office/powerpoint/2010/main" val="240013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TotalTime>
  <Words>1958</Words>
  <PresentationFormat>Widescreen</PresentationFormat>
  <Paragraphs>243</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Roboto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EM CÓ BIẾT: TUYẾN TUỴ</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HƯỚNG DẪN HỌC Ở NHÀ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2023-05-27T08:01:53Z</dcterms:created>
  <dcterms:modified xsi:type="dcterms:W3CDTF">2023-06-06T08:00:30Z</dcterms:modified>
</cp:coreProperties>
</file>