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50" r:id="rId3"/>
    <p:sldId id="302" r:id="rId4"/>
    <p:sldId id="292" r:id="rId5"/>
    <p:sldId id="360" r:id="rId6"/>
    <p:sldId id="334" r:id="rId7"/>
    <p:sldId id="377" r:id="rId8"/>
    <p:sldId id="333" r:id="rId9"/>
    <p:sldId id="381" r:id="rId10"/>
    <p:sldId id="383" r:id="rId11"/>
    <p:sldId id="394" r:id="rId12"/>
    <p:sldId id="336" r:id="rId13"/>
    <p:sldId id="384" r:id="rId14"/>
    <p:sldId id="385" r:id="rId15"/>
    <p:sldId id="378" r:id="rId16"/>
    <p:sldId id="386" r:id="rId17"/>
    <p:sldId id="345" r:id="rId18"/>
    <p:sldId id="362" r:id="rId19"/>
    <p:sldId id="388" r:id="rId20"/>
    <p:sldId id="389" r:id="rId21"/>
    <p:sldId id="347" r:id="rId22"/>
    <p:sldId id="364" r:id="rId23"/>
    <p:sldId id="393" r:id="rId24"/>
    <p:sldId id="391" r:id="rId25"/>
    <p:sldId id="392" r:id="rId26"/>
    <p:sldId id="315" r:id="rId27"/>
    <p:sldId id="380" r:id="rId28"/>
    <p:sldId id="331" r:id="rId29"/>
    <p:sldId id="295" r:id="rId30"/>
    <p:sldId id="329" r:id="rId31"/>
    <p:sldId id="341" r:id="rId3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RPV" lastIdx="29" clrIdx="0"/>
  <p:cmAuthor id="1" name="User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8000"/>
    <a:srgbClr val="000099"/>
    <a:srgbClr val="CCFFFF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>
        <p:scale>
          <a:sx n="50" d="100"/>
          <a:sy n="50" d="100"/>
        </p:scale>
        <p:origin x="1500" y="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D103965-12E6-457E-9C15-A2A5B44947F9}" type="datetimeFigureOut">
              <a:rPr lang="en-US"/>
              <a:pPr>
                <a:defRPr/>
              </a:pPr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7C3E215-860A-4D0E-9983-EF39C2390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60A9DB-C1BB-4E34-9D78-BC95C60477C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5100" y="44450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Unit 1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488365" y="44450"/>
            <a:ext cx="2968869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Lesson 1a – Vocabulary</a:t>
            </a:r>
            <a:r>
              <a:rPr lang="en-US" sz="1400" b="1" baseline="0" dirty="0">
                <a:solidFill>
                  <a:schemeClr val="bg1"/>
                </a:solidFill>
                <a:latin typeface="+mn-lt"/>
                <a:cs typeface="+mn-cs"/>
              </a:rPr>
              <a:t> Expansion</a:t>
            </a: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16.png"/><Relationship Id="rId26" Type="http://schemas.openxmlformats.org/officeDocument/2006/relationships/image" Target="../media/image25.png"/><Relationship Id="rId3" Type="http://schemas.microsoft.com/office/2007/relationships/media" Target="../media/media3.mp3"/><Relationship Id="rId21" Type="http://schemas.openxmlformats.org/officeDocument/2006/relationships/image" Target="../media/image20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5.png"/><Relationship Id="rId25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23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23" Type="http://schemas.openxmlformats.org/officeDocument/2006/relationships/image" Target="../media/image22.png"/><Relationship Id="rId10" Type="http://schemas.openxmlformats.org/officeDocument/2006/relationships/audio" Target="../media/media6.mp3"/><Relationship Id="rId19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2.png"/><Relationship Id="rId2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-1588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5172075" y="1778000"/>
            <a:ext cx="63436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Unit 1: My World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Calibri" pitchFamily="34" charset="0"/>
              </a:rPr>
              <a:t>Lesson 1a: Reading (cont.)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Calibri" pitchFamily="34" charset="0"/>
              </a:rPr>
              <a:t>Page 15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9938" y="882650"/>
            <a:ext cx="15382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7850" y="896938"/>
            <a:ext cx="29845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6225" y="898525"/>
            <a:ext cx="3171825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62150" y="1293813"/>
            <a:ext cx="172243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83113" y="1293813"/>
            <a:ext cx="19970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51713" y="1255713"/>
            <a:ext cx="3732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12838" y="1704975"/>
            <a:ext cx="304165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84750" y="1874838"/>
            <a:ext cx="3071813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43950" y="1577975"/>
            <a:ext cx="283845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06500" y="4086225"/>
            <a:ext cx="24447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962525" y="3903663"/>
            <a:ext cx="23368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704263" y="3951288"/>
            <a:ext cx="3167062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5" name="Oval 16"/>
          <p:cNvSpPr>
            <a:spLocks noChangeArrowheads="1"/>
          </p:cNvSpPr>
          <p:nvPr/>
        </p:nvSpPr>
        <p:spPr bwMode="auto">
          <a:xfrm>
            <a:off x="1081088" y="2978150"/>
            <a:ext cx="512762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1</a:t>
            </a:r>
          </a:p>
        </p:txBody>
      </p:sp>
      <p:sp>
        <p:nvSpPr>
          <p:cNvPr id="18446" name="Oval 17"/>
          <p:cNvSpPr>
            <a:spLocks noChangeArrowheads="1"/>
          </p:cNvSpPr>
          <p:nvPr/>
        </p:nvSpPr>
        <p:spPr bwMode="auto">
          <a:xfrm>
            <a:off x="4918075" y="2990850"/>
            <a:ext cx="512763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2</a:t>
            </a:r>
          </a:p>
        </p:txBody>
      </p:sp>
      <p:sp>
        <p:nvSpPr>
          <p:cNvPr id="18447" name="Oval 18"/>
          <p:cNvSpPr>
            <a:spLocks noChangeArrowheads="1"/>
          </p:cNvSpPr>
          <p:nvPr/>
        </p:nvSpPr>
        <p:spPr bwMode="auto">
          <a:xfrm>
            <a:off x="8756650" y="2963863"/>
            <a:ext cx="512763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3</a:t>
            </a:r>
          </a:p>
        </p:txBody>
      </p:sp>
      <p:sp>
        <p:nvSpPr>
          <p:cNvPr id="18448" name="Oval 19"/>
          <p:cNvSpPr>
            <a:spLocks noChangeArrowheads="1"/>
          </p:cNvSpPr>
          <p:nvPr/>
        </p:nvSpPr>
        <p:spPr bwMode="auto">
          <a:xfrm>
            <a:off x="1149350" y="5237163"/>
            <a:ext cx="512763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4</a:t>
            </a:r>
          </a:p>
        </p:txBody>
      </p:sp>
      <p:sp>
        <p:nvSpPr>
          <p:cNvPr id="18449" name="Oval 20"/>
          <p:cNvSpPr>
            <a:spLocks noChangeArrowheads="1"/>
          </p:cNvSpPr>
          <p:nvPr/>
        </p:nvSpPr>
        <p:spPr bwMode="auto">
          <a:xfrm>
            <a:off x="4932363" y="5083175"/>
            <a:ext cx="512762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5</a:t>
            </a:r>
          </a:p>
        </p:txBody>
      </p:sp>
      <p:sp>
        <p:nvSpPr>
          <p:cNvPr id="18450" name="Oval 21"/>
          <p:cNvSpPr>
            <a:spLocks noChangeArrowheads="1"/>
          </p:cNvSpPr>
          <p:nvPr/>
        </p:nvSpPr>
        <p:spPr bwMode="auto">
          <a:xfrm>
            <a:off x="8731250" y="5138738"/>
            <a:ext cx="512763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6</a:t>
            </a:r>
          </a:p>
        </p:txBody>
      </p:sp>
      <p:sp>
        <p:nvSpPr>
          <p:cNvPr id="18451" name="Rectangle 22"/>
          <p:cNvSpPr>
            <a:spLocks noChangeArrowheads="1"/>
          </p:cNvSpPr>
          <p:nvPr/>
        </p:nvSpPr>
        <p:spPr bwMode="auto">
          <a:xfrm>
            <a:off x="358775" y="352425"/>
            <a:ext cx="3594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b) Listen and check.</a:t>
            </a:r>
            <a:r>
              <a:rPr lang="en-US" sz="3200">
                <a:latin typeface="Calibri" pitchFamily="34" charset="0"/>
              </a:rPr>
              <a:t> </a:t>
            </a:r>
          </a:p>
        </p:txBody>
      </p:sp>
      <p:pic>
        <p:nvPicPr>
          <p:cNvPr id="3" name="TA7 RIGHT ON - CD1 - TRACK 05">
            <a:hlinkClick r:id="" action="ppaction://media"/>
            <a:extLst>
              <a:ext uri="{FF2B5EF4-FFF2-40B4-BE49-F238E27FC236}">
                <a16:creationId xmlns:a16="http://schemas.microsoft.com/office/drawing/2014/main" id="{761C541A-FEA5-449F-9643-D05471BA2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8579" y="1592263"/>
            <a:ext cx="440565" cy="432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1354 0.3213 " pathEditMode="relative" ptsTypes="AA">
                                      <p:cBhvr>
                                        <p:cTn id="6" dur="2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06016 0.38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1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2.59259E-6 L 0.59309 0.3838 " pathEditMode="relative" ptsTypes="AA">
                                      <p:cBhvr>
                                        <p:cTn id="14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-0.5681 0.6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00" y="3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27031 0.718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0" y="3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37162 0.65046 " pathEditMode="relative" ptsTypes="AA">
                                      <p:cBhvr>
                                        <p:cTn id="26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394031" y="3503502"/>
            <a:ext cx="15382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67141" y="3536839"/>
            <a:ext cx="29845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545012" y="5736151"/>
            <a:ext cx="3171825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772444" y="3538427"/>
            <a:ext cx="172243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9164636" y="5736151"/>
            <a:ext cx="19970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22276" y="5709164"/>
            <a:ext cx="3732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0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112838" y="1704975"/>
            <a:ext cx="304165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1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984750" y="1874838"/>
            <a:ext cx="3071813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2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743950" y="1577975"/>
            <a:ext cx="283845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3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206500" y="4086225"/>
            <a:ext cx="24447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4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4962525" y="3903663"/>
            <a:ext cx="23368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5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8704263" y="3951288"/>
            <a:ext cx="3167062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5" name="Oval 16"/>
          <p:cNvSpPr>
            <a:spLocks noChangeArrowheads="1"/>
          </p:cNvSpPr>
          <p:nvPr/>
        </p:nvSpPr>
        <p:spPr bwMode="auto">
          <a:xfrm>
            <a:off x="1081088" y="2978150"/>
            <a:ext cx="512762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1</a:t>
            </a:r>
          </a:p>
        </p:txBody>
      </p:sp>
      <p:sp>
        <p:nvSpPr>
          <p:cNvPr id="18446" name="Oval 17"/>
          <p:cNvSpPr>
            <a:spLocks noChangeArrowheads="1"/>
          </p:cNvSpPr>
          <p:nvPr/>
        </p:nvSpPr>
        <p:spPr bwMode="auto">
          <a:xfrm>
            <a:off x="4918075" y="2990850"/>
            <a:ext cx="512763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2</a:t>
            </a:r>
          </a:p>
        </p:txBody>
      </p:sp>
      <p:sp>
        <p:nvSpPr>
          <p:cNvPr id="18447" name="Oval 18"/>
          <p:cNvSpPr>
            <a:spLocks noChangeArrowheads="1"/>
          </p:cNvSpPr>
          <p:nvPr/>
        </p:nvSpPr>
        <p:spPr bwMode="auto">
          <a:xfrm>
            <a:off x="8756650" y="2963863"/>
            <a:ext cx="512763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3</a:t>
            </a:r>
          </a:p>
        </p:txBody>
      </p:sp>
      <p:sp>
        <p:nvSpPr>
          <p:cNvPr id="18448" name="Oval 19"/>
          <p:cNvSpPr>
            <a:spLocks noChangeArrowheads="1"/>
          </p:cNvSpPr>
          <p:nvPr/>
        </p:nvSpPr>
        <p:spPr bwMode="auto">
          <a:xfrm>
            <a:off x="1149350" y="5237163"/>
            <a:ext cx="512763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4</a:t>
            </a:r>
          </a:p>
        </p:txBody>
      </p:sp>
      <p:sp>
        <p:nvSpPr>
          <p:cNvPr id="18449" name="Oval 20"/>
          <p:cNvSpPr>
            <a:spLocks noChangeArrowheads="1"/>
          </p:cNvSpPr>
          <p:nvPr/>
        </p:nvSpPr>
        <p:spPr bwMode="auto">
          <a:xfrm>
            <a:off x="4932363" y="5083175"/>
            <a:ext cx="512762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5</a:t>
            </a:r>
          </a:p>
        </p:txBody>
      </p:sp>
      <p:sp>
        <p:nvSpPr>
          <p:cNvPr id="18450" name="Oval 21"/>
          <p:cNvSpPr>
            <a:spLocks noChangeArrowheads="1"/>
          </p:cNvSpPr>
          <p:nvPr/>
        </p:nvSpPr>
        <p:spPr bwMode="auto">
          <a:xfrm>
            <a:off x="8731250" y="5138738"/>
            <a:ext cx="512763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6</a:t>
            </a:r>
          </a:p>
        </p:txBody>
      </p:sp>
      <p:sp>
        <p:nvSpPr>
          <p:cNvPr id="18451" name="Rectangle 22"/>
          <p:cNvSpPr>
            <a:spLocks noChangeArrowheads="1"/>
          </p:cNvSpPr>
          <p:nvPr/>
        </p:nvSpPr>
        <p:spPr bwMode="auto">
          <a:xfrm>
            <a:off x="2385006" y="403689"/>
            <a:ext cx="35473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 Listen and repeat.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  <p:pic>
        <p:nvPicPr>
          <p:cNvPr id="2" name="listen to music">
            <a:hlinkClick r:id="" action="ppaction://media"/>
            <a:extLst>
              <a:ext uri="{FF2B5EF4-FFF2-40B4-BE49-F238E27FC236}">
                <a16:creationId xmlns:a16="http://schemas.microsoft.com/office/drawing/2014/main" id="{2DBE531A-C607-43F1-B80B-B8CFAECF5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846050" y="396996"/>
            <a:ext cx="609600" cy="609600"/>
          </a:xfrm>
          <a:prstGeom prst="rect">
            <a:avLst/>
          </a:prstGeom>
        </p:spPr>
      </p:pic>
      <p:pic>
        <p:nvPicPr>
          <p:cNvPr id="4" name="play games">
            <a:hlinkClick r:id="" action="ppaction://media"/>
            <a:extLst>
              <a:ext uri="{FF2B5EF4-FFF2-40B4-BE49-F238E27FC236}">
                <a16:creationId xmlns:a16="http://schemas.microsoft.com/office/drawing/2014/main" id="{8BD45ABB-E3A8-4ADC-B692-E2969ED5FC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770805" y="372648"/>
            <a:ext cx="609600" cy="609600"/>
          </a:xfrm>
          <a:prstGeom prst="rect">
            <a:avLst/>
          </a:prstGeom>
        </p:spPr>
      </p:pic>
      <p:pic>
        <p:nvPicPr>
          <p:cNvPr id="5" name="play sports">
            <a:hlinkClick r:id="" action="ppaction://media"/>
            <a:extLst>
              <a:ext uri="{FF2B5EF4-FFF2-40B4-BE49-F238E27FC236}">
                <a16:creationId xmlns:a16="http://schemas.microsoft.com/office/drawing/2014/main" id="{00A3172A-7BB2-4400-9A14-22A6F50BF3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797631" y="378864"/>
            <a:ext cx="609600" cy="609600"/>
          </a:xfrm>
          <a:prstGeom prst="rect">
            <a:avLst/>
          </a:prstGeom>
        </p:spPr>
      </p:pic>
      <p:pic>
        <p:nvPicPr>
          <p:cNvPr id="6" name="read book-magazines">
            <a:hlinkClick r:id="" action="ppaction://media"/>
            <a:extLst>
              <a:ext uri="{FF2B5EF4-FFF2-40B4-BE49-F238E27FC236}">
                <a16:creationId xmlns:a16="http://schemas.microsoft.com/office/drawing/2014/main" id="{17F8E24A-F11A-4436-97EE-15E268C0943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775318" y="362497"/>
            <a:ext cx="609600" cy="609600"/>
          </a:xfrm>
          <a:prstGeom prst="rect">
            <a:avLst/>
          </a:prstGeom>
        </p:spPr>
      </p:pic>
      <p:pic>
        <p:nvPicPr>
          <p:cNvPr id="7" name="suft the Net">
            <a:hlinkClick r:id="" action="ppaction://media"/>
            <a:extLst>
              <a:ext uri="{FF2B5EF4-FFF2-40B4-BE49-F238E27FC236}">
                <a16:creationId xmlns:a16="http://schemas.microsoft.com/office/drawing/2014/main" id="{56545FE0-27A4-4C2B-9189-0F08F99E46F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774613" y="434927"/>
            <a:ext cx="609600" cy="609600"/>
          </a:xfrm>
          <a:prstGeom prst="rect">
            <a:avLst/>
          </a:prstGeom>
        </p:spPr>
      </p:pic>
      <p:pic>
        <p:nvPicPr>
          <p:cNvPr id="8" name="watch Tv-videos">
            <a:hlinkClick r:id="" action="ppaction://media"/>
            <a:extLst>
              <a:ext uri="{FF2B5EF4-FFF2-40B4-BE49-F238E27FC236}">
                <a16:creationId xmlns:a16="http://schemas.microsoft.com/office/drawing/2014/main" id="{B298925A-9EB7-4799-A072-457817797CC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749213" y="378864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783EDD-E29B-4D81-82F6-BB5A6DB1C62C}"/>
              </a:ext>
            </a:extLst>
          </p:cNvPr>
          <p:cNvSpPr txBox="1"/>
          <p:nvPr/>
        </p:nvSpPr>
        <p:spPr>
          <a:xfrm>
            <a:off x="227391" y="519670"/>
            <a:ext cx="1958217" cy="369332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More Practice: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0" y="534438"/>
            <a:ext cx="502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+mj-lt"/>
              </a:rPr>
              <a:t>Click on each phrase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7343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0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0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0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0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0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7734" y="412124"/>
            <a:ext cx="9089265" cy="605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4622554" y="3777871"/>
            <a:ext cx="24717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8863" y="504825"/>
            <a:ext cx="2814637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1663"/>
            <a:ext cx="121920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4418013" y="3186113"/>
            <a:ext cx="3190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5194300" y="3698875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>
            <a:off x="3670300" y="4224338"/>
            <a:ext cx="3190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 animBg="1"/>
      <p:bldP spid="61447" grpId="0" animBg="1"/>
      <p:bldP spid="614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ChangeArrowheads="1"/>
          </p:cNvSpPr>
          <p:nvPr/>
        </p:nvSpPr>
        <p:spPr bwMode="auto">
          <a:xfrm>
            <a:off x="0" y="1092200"/>
            <a:ext cx="5378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000" b="1">
                <a:latin typeface="Calibri" pitchFamily="34" charset="0"/>
              </a:rPr>
              <a:t>Complete the blog with the </a:t>
            </a:r>
          </a:p>
          <a:p>
            <a:r>
              <a:rPr lang="en-US" sz="3000" b="1">
                <a:latin typeface="Calibri" pitchFamily="34" charset="0"/>
              </a:rPr>
              <a:t>correct verb from the list below.</a:t>
            </a:r>
            <a:r>
              <a:rPr lang="en-US" sz="3000">
                <a:latin typeface="Calibri" pitchFamily="34" charset="0"/>
              </a:rPr>
              <a:t> </a:t>
            </a:r>
          </a:p>
        </p:txBody>
      </p:sp>
      <p:grpSp>
        <p:nvGrpSpPr>
          <p:cNvPr id="21506" name="Group 7"/>
          <p:cNvGrpSpPr>
            <a:grpSpLocks/>
          </p:cNvGrpSpPr>
          <p:nvPr/>
        </p:nvGrpSpPr>
        <p:grpSpPr bwMode="auto">
          <a:xfrm>
            <a:off x="5284788" y="387350"/>
            <a:ext cx="6907212" cy="6043613"/>
            <a:chOff x="3329" y="244"/>
            <a:chExt cx="4351" cy="3807"/>
          </a:xfrm>
        </p:grpSpPr>
        <p:pic>
          <p:nvPicPr>
            <p:cNvPr id="21514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29" y="245"/>
              <a:ext cx="4351" cy="3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5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58" y="244"/>
              <a:ext cx="2550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250825" y="5056188"/>
            <a:ext cx="1801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playing</a:t>
            </a:r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290513" y="2311400"/>
            <a:ext cx="18018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playing</a:t>
            </a:r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315913" y="2879725"/>
            <a:ext cx="18018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watching</a:t>
            </a: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319088" y="3433763"/>
            <a:ext cx="18018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reading</a:t>
            </a:r>
          </a:p>
        </p:txBody>
      </p: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331788" y="3960813"/>
            <a:ext cx="18018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surfing</a:t>
            </a:r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354013" y="4529138"/>
            <a:ext cx="18018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listening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038" y="434975"/>
            <a:ext cx="1708150" cy="64135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Extra Practice </a:t>
            </a: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WB, page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64662 -0.29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31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67617 -0.396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02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6875 0.062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58646 0.0421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52044 0.028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0.53777 0.11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88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8" grpId="0"/>
      <p:bldP spid="62479" grpId="0"/>
      <p:bldP spid="62480" grpId="0"/>
      <p:bldP spid="62481" grpId="0"/>
      <p:bldP spid="62482" grpId="0"/>
      <p:bldP spid="624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6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1782763" y="2687638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1066800" y="622300"/>
            <a:ext cx="10350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>
                <a:solidFill>
                  <a:schemeClr val="hlink"/>
                </a:solidFill>
                <a:latin typeface="Calibri" pitchFamily="34" charset="0"/>
              </a:rPr>
              <a:t>Make five sentences with the phrases in Exercise 5.</a:t>
            </a:r>
          </a:p>
        </p:txBody>
      </p:sp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1408113" y="1563688"/>
            <a:ext cx="517207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itchFamily="34" charset="0"/>
              </a:rPr>
              <a:t>• play sports </a:t>
            </a:r>
          </a:p>
          <a:p>
            <a:r>
              <a:rPr lang="en-US" sz="3200">
                <a:latin typeface="Calibri" pitchFamily="34" charset="0"/>
              </a:rPr>
              <a:t>• watch TV series/videos </a:t>
            </a:r>
          </a:p>
          <a:p>
            <a:r>
              <a:rPr lang="en-US" sz="3200">
                <a:latin typeface="Calibri" pitchFamily="34" charset="0"/>
              </a:rPr>
              <a:t>• read books/magazines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• surf the Net </a:t>
            </a:r>
          </a:p>
          <a:p>
            <a:r>
              <a:rPr lang="en-US" sz="3200">
                <a:latin typeface="Calibri" pitchFamily="34" charset="0"/>
              </a:rPr>
              <a:t>• listen to music </a:t>
            </a:r>
          </a:p>
          <a:p>
            <a:r>
              <a:rPr lang="en-US" sz="3200">
                <a:latin typeface="Calibri" pitchFamily="34" charset="0"/>
              </a:rPr>
              <a:t>• play video/computer games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353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4095750" y="3046413"/>
            <a:ext cx="32940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Speaking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/>
          <p:cNvSpPr txBox="1">
            <a:spLocks noChangeArrowheads="1"/>
          </p:cNvSpPr>
          <p:nvPr/>
        </p:nvSpPr>
        <p:spPr bwMode="auto">
          <a:xfrm>
            <a:off x="222250" y="442913"/>
            <a:ext cx="2384425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Pre-speaking</a:t>
            </a:r>
          </a:p>
        </p:txBody>
      </p:sp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027113"/>
            <a:ext cx="1152525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738438"/>
            <a:ext cx="6581775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2350" y="2171700"/>
            <a:ext cx="4819650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628650" y="2100263"/>
            <a:ext cx="1757363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+mj-lt"/>
              </a:rPr>
              <a:t>Example</a:t>
            </a:r>
          </a:p>
        </p:txBody>
      </p:sp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300038" y="2886075"/>
            <a:ext cx="6672262" cy="9001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309563" y="3895725"/>
            <a:ext cx="6672262" cy="13287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Line 9"/>
          <p:cNvSpPr>
            <a:spLocks noChangeShapeType="1"/>
          </p:cNvSpPr>
          <p:nvPr/>
        </p:nvSpPr>
        <p:spPr bwMode="auto">
          <a:xfrm flipV="1">
            <a:off x="6958013" y="2557463"/>
            <a:ext cx="442912" cy="7429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9" name="Line 10"/>
          <p:cNvSpPr>
            <a:spLocks noChangeShapeType="1"/>
          </p:cNvSpPr>
          <p:nvPr/>
        </p:nvSpPr>
        <p:spPr bwMode="auto">
          <a:xfrm flipV="1">
            <a:off x="6972300" y="3100388"/>
            <a:ext cx="457200" cy="14573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/>
          <p:cNvSpPr txBox="1">
            <a:spLocks noChangeArrowheads="1"/>
          </p:cNvSpPr>
          <p:nvPr/>
        </p:nvSpPr>
        <p:spPr bwMode="auto">
          <a:xfrm>
            <a:off x="222250" y="442913"/>
            <a:ext cx="2813050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While-speaking</a:t>
            </a:r>
          </a:p>
        </p:txBody>
      </p:sp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027113"/>
            <a:ext cx="1152525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738438"/>
            <a:ext cx="6581775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2350" y="2171700"/>
            <a:ext cx="4819650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628650" y="2100263"/>
            <a:ext cx="1757363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+mj-lt"/>
              </a:rPr>
              <a:t>Example</a:t>
            </a:r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300038" y="2886075"/>
            <a:ext cx="6672262" cy="9001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309563" y="3895725"/>
            <a:ext cx="6672262" cy="13287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Line 9"/>
          <p:cNvSpPr>
            <a:spLocks noChangeShapeType="1"/>
          </p:cNvSpPr>
          <p:nvPr/>
        </p:nvSpPr>
        <p:spPr bwMode="auto">
          <a:xfrm flipV="1">
            <a:off x="6958013" y="2557463"/>
            <a:ext cx="442912" cy="7429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3" name="Line 10"/>
          <p:cNvSpPr>
            <a:spLocks noChangeShapeType="1"/>
          </p:cNvSpPr>
          <p:nvPr/>
        </p:nvSpPr>
        <p:spPr bwMode="auto">
          <a:xfrm flipV="1">
            <a:off x="6972300" y="3100388"/>
            <a:ext cx="457200" cy="14573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3338513" y="5500688"/>
            <a:ext cx="6234112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Make sentences as in the examples.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4763" y="1414463"/>
            <a:ext cx="3257550" cy="66357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288" y="2254250"/>
            <a:ext cx="3255962" cy="663575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288" y="4756150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5599113"/>
            <a:ext cx="3255962" cy="66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4763" y="3103563"/>
            <a:ext cx="3257550" cy="66357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163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50950" y="3937000"/>
            <a:ext cx="3255963" cy="66357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Writing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2" y="494145"/>
            <a:ext cx="4227771" cy="58697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4"/>
          <p:cNvSpPr txBox="1">
            <a:spLocks noChangeArrowheads="1"/>
          </p:cNvSpPr>
          <p:nvPr/>
        </p:nvSpPr>
        <p:spPr bwMode="auto">
          <a:xfrm>
            <a:off x="222250" y="442913"/>
            <a:ext cx="2813050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Post-speaking</a:t>
            </a:r>
          </a:p>
        </p:txBody>
      </p:sp>
      <p:sp>
        <p:nvSpPr>
          <p:cNvPr id="27678" name="Text Box 30"/>
          <p:cNvSpPr txBox="1">
            <a:spLocks noChangeArrowheads="1"/>
          </p:cNvSpPr>
          <p:nvPr/>
        </p:nvSpPr>
        <p:spPr bwMode="auto">
          <a:xfrm>
            <a:off x="762000" y="1579563"/>
            <a:ext cx="109172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chemeClr val="hlink"/>
                </a:solidFill>
                <a:latin typeface="Calibri" pitchFamily="34" charset="0"/>
              </a:rPr>
              <a:t>Write a paragraph (60-80) about activities/hobbies students in Filip’s class like doing in their free time.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3"/>
          <a:srcRect b="4123"/>
          <a:stretch>
            <a:fillRect/>
          </a:stretch>
        </p:blipFill>
        <p:spPr bwMode="auto">
          <a:xfrm>
            <a:off x="-28575" y="-84138"/>
            <a:ext cx="12249150" cy="696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4021138" y="4222750"/>
            <a:ext cx="26876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Writing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444500"/>
            <a:ext cx="2065338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Pre-writing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827" y="1023938"/>
            <a:ext cx="1389063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153165" y="302419"/>
            <a:ext cx="9180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Give the list to your classmates and each will tick (</a:t>
            </a:r>
            <a:r>
              <a:rPr lang="en-US" sz="3200" dirty="0">
                <a:latin typeface="Calibri" pitchFamily="34" charset="0"/>
              </a:rPr>
              <a:t>✓</a:t>
            </a:r>
            <a:r>
              <a:rPr lang="en-US" sz="3200" b="1" dirty="0">
                <a:latin typeface="Calibri" pitchFamily="34" charset="0"/>
              </a:rPr>
              <a:t>) the activities they do in their free time. </a:t>
            </a:r>
            <a:endParaRPr lang="en-US" sz="3200" dirty="0">
              <a:latin typeface="Calibri" pitchFamily="34" charset="0"/>
            </a:endParaRPr>
          </a:p>
        </p:txBody>
      </p:sp>
      <p:grpSp>
        <p:nvGrpSpPr>
          <p:cNvPr id="32774" name="Group 6"/>
          <p:cNvGrpSpPr>
            <a:grpSpLocks/>
          </p:cNvGrpSpPr>
          <p:nvPr/>
        </p:nvGrpSpPr>
        <p:grpSpPr bwMode="auto">
          <a:xfrm>
            <a:off x="2908300" y="1355725"/>
            <a:ext cx="7002463" cy="5022850"/>
            <a:chOff x="1727" y="487"/>
            <a:chExt cx="4411" cy="3164"/>
          </a:xfrm>
        </p:grpSpPr>
        <p:sp>
          <p:nvSpPr>
            <p:cNvPr id="32775" name="Rectangle 7"/>
            <p:cNvSpPr>
              <a:spLocks noChangeArrowheads="1"/>
            </p:cNvSpPr>
            <p:nvPr/>
          </p:nvSpPr>
          <p:spPr bwMode="auto">
            <a:xfrm>
              <a:off x="1727" y="487"/>
              <a:ext cx="4411" cy="3164"/>
            </a:xfrm>
            <a:prstGeom prst="rect">
              <a:avLst/>
            </a:prstGeom>
            <a:solidFill>
              <a:srgbClr val="CCFFFF"/>
            </a:solidFill>
            <a:ln w="57150" cmpd="thinThick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3200" dirty="0">
                  <a:latin typeface="Calibri" pitchFamily="34" charset="0"/>
                </a:rPr>
                <a:t>Name: ________</a:t>
              </a:r>
              <a:br>
                <a:rPr lang="en-US" sz="3200" dirty="0">
                  <a:latin typeface="Calibri" pitchFamily="34" charset="0"/>
                </a:rPr>
              </a:br>
              <a:r>
                <a:rPr lang="en-US" sz="3200" dirty="0">
                  <a:latin typeface="Calibri" pitchFamily="34" charset="0"/>
                </a:rPr>
                <a:t>Age: __________</a:t>
              </a:r>
              <a:br>
                <a:rPr lang="en-US" sz="3200" dirty="0">
                  <a:latin typeface="Calibri" pitchFamily="34" charset="0"/>
                </a:rPr>
              </a:br>
              <a:r>
                <a:rPr lang="en-US" sz="3200" b="1" i="1" dirty="0">
                  <a:latin typeface="Calibri" pitchFamily="34" charset="0"/>
                </a:rPr>
                <a:t>What are your </a:t>
              </a:r>
              <a:r>
                <a:rPr lang="en-US" sz="3200" b="1" i="1" dirty="0" err="1">
                  <a:latin typeface="Calibri" pitchFamily="34" charset="0"/>
                </a:rPr>
                <a:t>favourite</a:t>
              </a:r>
              <a:r>
                <a:rPr lang="en-US" sz="3200" b="1" i="1" dirty="0">
                  <a:latin typeface="Calibri" pitchFamily="34" charset="0"/>
                </a:rPr>
                <a:t> free-time activities/hobbies? Tick (✓).</a:t>
              </a:r>
              <a:r>
                <a:rPr lang="en-US" sz="3200" dirty="0">
                  <a:latin typeface="Calibri" pitchFamily="34" charset="0"/>
                </a:rPr>
                <a:t> </a:t>
              </a:r>
            </a:p>
            <a:p>
              <a:r>
                <a:rPr lang="en-US" sz="3200" dirty="0">
                  <a:latin typeface="Calibri" pitchFamily="34" charset="0"/>
                </a:rPr>
                <a:t>1. surf the Net</a:t>
              </a:r>
            </a:p>
            <a:p>
              <a:r>
                <a:rPr lang="en-US" sz="3200" dirty="0">
                  <a:latin typeface="Calibri" pitchFamily="34" charset="0"/>
                </a:rPr>
                <a:t>2. play video games</a:t>
              </a:r>
            </a:p>
            <a:p>
              <a:r>
                <a:rPr lang="en-US" sz="3200" dirty="0">
                  <a:latin typeface="Calibri" pitchFamily="34" charset="0"/>
                </a:rPr>
                <a:t>3. listen to music</a:t>
              </a:r>
            </a:p>
            <a:p>
              <a:r>
                <a:rPr lang="en-US" sz="3200" dirty="0">
                  <a:latin typeface="Calibri" pitchFamily="34" charset="0"/>
                </a:rPr>
                <a:t>4. play sports</a:t>
              </a:r>
            </a:p>
            <a:p>
              <a:r>
                <a:rPr lang="en-US" sz="3200" dirty="0">
                  <a:latin typeface="Calibri" pitchFamily="34" charset="0"/>
                </a:rPr>
                <a:t>5. watch TV series/videos</a:t>
              </a:r>
            </a:p>
            <a:p>
              <a:r>
                <a:rPr lang="en-US" sz="3200" dirty="0">
                  <a:latin typeface="Calibri" pitchFamily="34" charset="0"/>
                </a:rPr>
                <a:t>6. read books/magazines</a:t>
              </a:r>
            </a:p>
          </p:txBody>
        </p:sp>
        <p:sp>
          <p:nvSpPr>
            <p:cNvPr id="32776" name="Rectangle 8"/>
            <p:cNvSpPr>
              <a:spLocks noChangeArrowheads="1"/>
            </p:cNvSpPr>
            <p:nvPr/>
          </p:nvSpPr>
          <p:spPr bwMode="auto">
            <a:xfrm>
              <a:off x="5490" y="1782"/>
              <a:ext cx="207" cy="20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7" name="Rectangle 9"/>
            <p:cNvSpPr>
              <a:spLocks noChangeArrowheads="1"/>
            </p:cNvSpPr>
            <p:nvPr/>
          </p:nvSpPr>
          <p:spPr bwMode="auto">
            <a:xfrm>
              <a:off x="5496" y="2085"/>
              <a:ext cx="207" cy="20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8" name="Rectangle 10"/>
            <p:cNvSpPr>
              <a:spLocks noChangeArrowheads="1"/>
            </p:cNvSpPr>
            <p:nvPr/>
          </p:nvSpPr>
          <p:spPr bwMode="auto">
            <a:xfrm>
              <a:off x="5496" y="2391"/>
              <a:ext cx="207" cy="20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9" name="Rectangle 11"/>
            <p:cNvSpPr>
              <a:spLocks noChangeArrowheads="1"/>
            </p:cNvSpPr>
            <p:nvPr/>
          </p:nvSpPr>
          <p:spPr bwMode="auto">
            <a:xfrm>
              <a:off x="5496" y="2697"/>
              <a:ext cx="207" cy="20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0" name="Rectangle 12"/>
            <p:cNvSpPr>
              <a:spLocks noChangeArrowheads="1"/>
            </p:cNvSpPr>
            <p:nvPr/>
          </p:nvSpPr>
          <p:spPr bwMode="auto">
            <a:xfrm>
              <a:off x="5505" y="2994"/>
              <a:ext cx="207" cy="20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1" name="Rectangle 13"/>
            <p:cNvSpPr>
              <a:spLocks noChangeArrowheads="1"/>
            </p:cNvSpPr>
            <p:nvPr/>
          </p:nvSpPr>
          <p:spPr bwMode="auto">
            <a:xfrm>
              <a:off x="5505" y="3300"/>
              <a:ext cx="207" cy="20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73038" y="1377950"/>
            <a:ext cx="77279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i="1">
                <a:solidFill>
                  <a:srgbClr val="000099"/>
                </a:solidFill>
                <a:latin typeface="Calibri" pitchFamily="34" charset="0"/>
              </a:rPr>
              <a:t>The most popular free-time activities are</a:t>
            </a:r>
            <a:br>
              <a:rPr lang="en-US" sz="3200" i="1">
                <a:solidFill>
                  <a:srgbClr val="000099"/>
                </a:solidFill>
                <a:latin typeface="Calibri" pitchFamily="34" charset="0"/>
              </a:rPr>
            </a:br>
            <a:r>
              <a:rPr lang="en-US" sz="3200" i="1">
                <a:solidFill>
                  <a:srgbClr val="000099"/>
                </a:solidFill>
                <a:latin typeface="Calibri" pitchFamily="34" charset="0"/>
              </a:rPr>
              <a:t>playing sports and surfing the Net</a:t>
            </a:r>
            <a:r>
              <a:rPr lang="en-US" sz="3200" i="1">
                <a:latin typeface="Calibri" pitchFamily="34" charset="0"/>
              </a:rPr>
              <a:t>. 80% of the</a:t>
            </a:r>
            <a:br>
              <a:rPr lang="en-US" sz="3200" i="1">
                <a:latin typeface="Calibri" pitchFamily="34" charset="0"/>
              </a:rPr>
            </a:br>
            <a:r>
              <a:rPr lang="en-US" sz="3200" i="1">
                <a:latin typeface="Calibri" pitchFamily="34" charset="0"/>
              </a:rPr>
              <a:t>class play sports in their free time and 75%</a:t>
            </a:r>
            <a:br>
              <a:rPr lang="en-US" sz="3200" i="1">
                <a:latin typeface="Calibri" pitchFamily="34" charset="0"/>
              </a:rPr>
            </a:br>
            <a:r>
              <a:rPr lang="en-US" sz="3200" i="1">
                <a:latin typeface="Calibri" pitchFamily="34" charset="0"/>
              </a:rPr>
              <a:t>surf the Net. 44% play video/computer games</a:t>
            </a:r>
            <a:br>
              <a:rPr lang="en-US" sz="3200" i="1">
                <a:latin typeface="Calibri" pitchFamily="34" charset="0"/>
              </a:rPr>
            </a:br>
            <a:r>
              <a:rPr lang="en-US" sz="3200" i="1">
                <a:latin typeface="Calibri" pitchFamily="34" charset="0"/>
              </a:rPr>
              <a:t>in their free time. 25% watch TV series or</a:t>
            </a:r>
            <a:br>
              <a:rPr lang="en-US" sz="3200" i="1">
                <a:latin typeface="Calibri" pitchFamily="34" charset="0"/>
              </a:rPr>
            </a:br>
            <a:r>
              <a:rPr lang="en-US" sz="3200" i="1">
                <a:latin typeface="Calibri" pitchFamily="34" charset="0"/>
              </a:rPr>
              <a:t>videos in their free time. Only 12% listen to</a:t>
            </a:r>
            <a:br>
              <a:rPr lang="en-US" sz="3200" i="1">
                <a:latin typeface="Calibri" pitchFamily="34" charset="0"/>
              </a:rPr>
            </a:br>
            <a:r>
              <a:rPr lang="en-US" sz="3200" i="1">
                <a:latin typeface="Calibri" pitchFamily="34" charset="0"/>
              </a:rPr>
              <a:t>music and 10% read books in their free time.</a:t>
            </a:r>
            <a:r>
              <a:rPr lang="en-US" sz="3200">
                <a:latin typeface="Calibri" pitchFamily="34" charset="0"/>
              </a:rPr>
              <a:t> </a:t>
            </a:r>
            <a:br>
              <a:rPr lang="en-US" sz="3200">
                <a:latin typeface="Calibri" pitchFamily="34" charset="0"/>
              </a:rPr>
            </a:br>
            <a:endParaRPr lang="en-US" sz="3200">
              <a:latin typeface="Calibri" pitchFamily="34" charset="0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179388" y="568325"/>
            <a:ext cx="3698875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Suggested paragraph</a:t>
            </a:r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auto">
          <a:xfrm>
            <a:off x="7856538" y="735013"/>
            <a:ext cx="3946525" cy="719137"/>
          </a:xfrm>
          <a:prstGeom prst="wedgeRoundRectCallout">
            <a:avLst>
              <a:gd name="adj1" fmla="val -70838"/>
              <a:gd name="adj2" fmla="val 8775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Opening statement</a:t>
            </a:r>
          </a:p>
        </p:txBody>
      </p:sp>
      <p:sp>
        <p:nvSpPr>
          <p:cNvPr id="51207" name="AutoShape 7"/>
          <p:cNvSpPr>
            <a:spLocks noChangeArrowheads="1"/>
          </p:cNvSpPr>
          <p:nvPr/>
        </p:nvSpPr>
        <p:spPr bwMode="auto">
          <a:xfrm>
            <a:off x="8008938" y="2493963"/>
            <a:ext cx="3975100" cy="1827212"/>
          </a:xfrm>
          <a:prstGeom prst="wedgeRoundRectCallout">
            <a:avLst>
              <a:gd name="adj1" fmla="val -55713"/>
              <a:gd name="adj2" fmla="val -6172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itchFamily="34" charset="0"/>
              </a:rPr>
              <a:t>Relevant sentences: percentages of the activities/hobbies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 animBg="1"/>
      <p:bldP spid="5120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0" y="444500"/>
            <a:ext cx="2701925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While-writing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1670050" y="1998663"/>
            <a:ext cx="9332913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latin typeface="Calibri" pitchFamily="34" charset="0"/>
              </a:rPr>
              <a:t>In groups of four, study all the answers and write a short paragraph (about 60-80 words) about your findings. Use the sentences in Exercise 7 to help you.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0" y="444500"/>
            <a:ext cx="2328863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Post-writing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354263" y="374650"/>
            <a:ext cx="3076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Calibri" pitchFamily="34" charset="0"/>
              </a:rPr>
              <a:t>Peer correction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93675" y="1163638"/>
            <a:ext cx="1814513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Guideline</a:t>
            </a:r>
          </a:p>
        </p:txBody>
      </p:sp>
      <p:graphicFrame>
        <p:nvGraphicFramePr>
          <p:cNvPr id="50269" name="Group 9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37627471"/>
              </p:ext>
            </p:extLst>
          </p:nvPr>
        </p:nvGraphicFramePr>
        <p:xfrm>
          <a:off x="2805113" y="1093788"/>
          <a:ext cx="9101137" cy="5181600"/>
        </p:xfrm>
        <a:graphic>
          <a:graphicData uri="http://schemas.openxmlformats.org/drawingml/2006/table">
            <a:tbl>
              <a:tblPr/>
              <a:tblGrid>
                <a:gridCol w="627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Criteria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Opening sentence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Percentage of surfing the Net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Percentage of playing video games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Percentage of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listening to music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Percentage of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playing sports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Percentage of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watching TV series/videos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Percentage of 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reading books/magazines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Spelling mistakes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circle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Grammar mistakes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underline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0263" name="Oval 87"/>
          <p:cNvSpPr>
            <a:spLocks noChangeArrowheads="1"/>
          </p:cNvSpPr>
          <p:nvPr/>
        </p:nvSpPr>
        <p:spPr bwMode="auto">
          <a:xfrm>
            <a:off x="9918700" y="5280025"/>
            <a:ext cx="1108075" cy="4413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64" name="Line 88"/>
          <p:cNvSpPr>
            <a:spLocks noChangeShapeType="1"/>
          </p:cNvSpPr>
          <p:nvPr/>
        </p:nvSpPr>
        <p:spPr bwMode="auto">
          <a:xfrm>
            <a:off x="9809163" y="6165850"/>
            <a:ext cx="13573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70" name="Text Box 94"/>
          <p:cNvSpPr txBox="1">
            <a:spLocks noChangeArrowheads="1"/>
          </p:cNvSpPr>
          <p:nvPr/>
        </p:nvSpPr>
        <p:spPr bwMode="auto">
          <a:xfrm>
            <a:off x="104776" y="2221826"/>
            <a:ext cx="26924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i="1" dirty="0">
                <a:latin typeface="+mj-lt"/>
              </a:rPr>
              <a:t>Exchange your papers. Tick (</a:t>
            </a:r>
            <a:r>
              <a:rPr lang="en-US" sz="2600" i="1" dirty="0">
                <a:latin typeface="+mj-lt"/>
                <a:sym typeface="Wingdings" pitchFamily="2" charset="2"/>
              </a:rPr>
              <a:t>) in the column “Yes” or “No“ if your friends’ paragraphs meet the criteria.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1"/>
          <p:cNvSpPr txBox="1">
            <a:spLocks noChangeArrowheads="1"/>
          </p:cNvSpPr>
          <p:nvPr/>
        </p:nvSpPr>
        <p:spPr bwMode="auto">
          <a:xfrm>
            <a:off x="2098675" y="1838325"/>
            <a:ext cx="5786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44550" y="1579563"/>
            <a:ext cx="104187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>
                <a:solidFill>
                  <a:schemeClr val="hlink"/>
                </a:solidFill>
                <a:latin typeface="Calibri" pitchFamily="34" charset="0"/>
              </a:rPr>
              <a:t>Work in groups of four. Talk about what you usually do in your free time.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344987" cy="3387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Free-time activities/hobbies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Prepositions of movement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088" y="1817688"/>
            <a:ext cx="58928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Sentences to talk about survey results.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learn and use vocabularies for and talk about free-time activities &amp; hobbies.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revise and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Prepositions of movements.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talk about survey results and write a survey report (optional).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675" y="1397000"/>
            <a:ext cx="1187132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0099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 the vocabularies and structure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99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(page 10)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Prepare the next lesson (page 16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99"/>
                </a:solidFill>
                <a:latin typeface="Calibri" pitchFamily="34" charset="0"/>
              </a:rPr>
              <a:t>TA 7 Right on Notebook </a:t>
            </a: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(</a:t>
            </a:r>
            <a:r>
              <a:rPr lang="en-US" sz="3600" i="1">
                <a:solidFill>
                  <a:srgbClr val="000099"/>
                </a:solidFill>
                <a:latin typeface="Calibri" pitchFamily="34" charset="0"/>
              </a:rPr>
              <a:t>pages 4 &amp; 5</a:t>
            </a: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/>
          </p:cNvPicPr>
          <p:nvPr/>
        </p:nvPicPr>
        <p:blipFill>
          <a:blip r:embed="rId2"/>
          <a:srcRect t="15280"/>
          <a:stretch>
            <a:fillRect/>
          </a:stretch>
        </p:blipFill>
        <p:spPr bwMode="auto">
          <a:xfrm>
            <a:off x="0" y="-28575"/>
            <a:ext cx="12192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666750" y="4968875"/>
            <a:ext cx="354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Enjoy your day!</a:t>
            </a:r>
            <a:endParaRPr lang="en-US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092200" y="2122488"/>
            <a:ext cx="105156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i="1">
                <a:solidFill>
                  <a:schemeClr val="hlink"/>
                </a:solidFill>
                <a:latin typeface="Calibri" pitchFamily="34" charset="0"/>
              </a:rPr>
              <a:t>Tell some activities/hobbies people usually do in their free time.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31775" y="563563"/>
            <a:ext cx="2576513" cy="60960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4988" y="781050"/>
            <a:ext cx="7167562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3751263" y="4114800"/>
            <a:ext cx="4000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Presentation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9938" y="882650"/>
            <a:ext cx="15382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7850" y="896938"/>
            <a:ext cx="29845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6225" y="898525"/>
            <a:ext cx="3171825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2150" y="1293813"/>
            <a:ext cx="172243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83113" y="1293813"/>
            <a:ext cx="19970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4625" y="434975"/>
            <a:ext cx="146685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Rectangle 12"/>
          <p:cNvSpPr>
            <a:spLocks noChangeArrowheads="1"/>
          </p:cNvSpPr>
          <p:nvPr/>
        </p:nvSpPr>
        <p:spPr bwMode="auto">
          <a:xfrm>
            <a:off x="1706563" y="347663"/>
            <a:ext cx="7691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Label the pictures with the words in the list.</a:t>
            </a:r>
            <a:r>
              <a:rPr lang="en-US" sz="3200">
                <a:latin typeface="Calibri" pitchFamily="34" charset="0"/>
              </a:rPr>
              <a:t> </a:t>
            </a:r>
          </a:p>
        </p:txBody>
      </p:sp>
      <p:pic>
        <p:nvPicPr>
          <p:cNvPr id="17416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51713" y="1255713"/>
            <a:ext cx="3732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2838" y="1704975"/>
            <a:ext cx="304165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84750" y="1874838"/>
            <a:ext cx="3071813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2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743950" y="1577975"/>
            <a:ext cx="283845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2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06500" y="4086225"/>
            <a:ext cx="24447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2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62525" y="3903663"/>
            <a:ext cx="23368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2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704263" y="3951288"/>
            <a:ext cx="3167062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3" name="Oval 25"/>
          <p:cNvSpPr>
            <a:spLocks noChangeArrowheads="1"/>
          </p:cNvSpPr>
          <p:nvPr/>
        </p:nvSpPr>
        <p:spPr bwMode="auto">
          <a:xfrm>
            <a:off x="1081088" y="2978150"/>
            <a:ext cx="512762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1</a:t>
            </a:r>
          </a:p>
        </p:txBody>
      </p:sp>
      <p:sp>
        <p:nvSpPr>
          <p:cNvPr id="17424" name="Oval 26"/>
          <p:cNvSpPr>
            <a:spLocks noChangeArrowheads="1"/>
          </p:cNvSpPr>
          <p:nvPr/>
        </p:nvSpPr>
        <p:spPr bwMode="auto">
          <a:xfrm>
            <a:off x="4918075" y="2990850"/>
            <a:ext cx="512763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2</a:t>
            </a:r>
          </a:p>
        </p:txBody>
      </p:sp>
      <p:sp>
        <p:nvSpPr>
          <p:cNvPr id="17425" name="Oval 27"/>
          <p:cNvSpPr>
            <a:spLocks noChangeArrowheads="1"/>
          </p:cNvSpPr>
          <p:nvPr/>
        </p:nvSpPr>
        <p:spPr bwMode="auto">
          <a:xfrm>
            <a:off x="8756650" y="2963863"/>
            <a:ext cx="512763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3</a:t>
            </a:r>
          </a:p>
        </p:txBody>
      </p:sp>
      <p:sp>
        <p:nvSpPr>
          <p:cNvPr id="17426" name="Oval 28"/>
          <p:cNvSpPr>
            <a:spLocks noChangeArrowheads="1"/>
          </p:cNvSpPr>
          <p:nvPr/>
        </p:nvSpPr>
        <p:spPr bwMode="auto">
          <a:xfrm>
            <a:off x="1149350" y="5237163"/>
            <a:ext cx="512763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4</a:t>
            </a:r>
          </a:p>
        </p:txBody>
      </p:sp>
      <p:sp>
        <p:nvSpPr>
          <p:cNvPr id="17427" name="Oval 29"/>
          <p:cNvSpPr>
            <a:spLocks noChangeArrowheads="1"/>
          </p:cNvSpPr>
          <p:nvPr/>
        </p:nvSpPr>
        <p:spPr bwMode="auto">
          <a:xfrm>
            <a:off x="4932363" y="5083175"/>
            <a:ext cx="512762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5</a:t>
            </a:r>
          </a:p>
        </p:txBody>
      </p:sp>
      <p:sp>
        <p:nvSpPr>
          <p:cNvPr id="17428" name="Oval 30"/>
          <p:cNvSpPr>
            <a:spLocks noChangeArrowheads="1"/>
          </p:cNvSpPr>
          <p:nvPr/>
        </p:nvSpPr>
        <p:spPr bwMode="auto">
          <a:xfrm>
            <a:off x="8731250" y="5138738"/>
            <a:ext cx="512763" cy="457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Calibri" pitchFamily="34" charset="0"/>
              </a:rPr>
              <a:t>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9210</TotalTime>
  <Words>612</Words>
  <Application>Microsoft Office PowerPoint</Application>
  <PresentationFormat>Widescreen</PresentationFormat>
  <Paragraphs>122</Paragraphs>
  <Slides>31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179</cp:revision>
  <dcterms:created xsi:type="dcterms:W3CDTF">2020-12-08T03:17:05Z</dcterms:created>
  <dcterms:modified xsi:type="dcterms:W3CDTF">2022-12-17T16:59:52Z</dcterms:modified>
</cp:coreProperties>
</file>