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79" r:id="rId3"/>
    <p:sldId id="282" r:id="rId4"/>
    <p:sldId id="280" r:id="rId5"/>
    <p:sldId id="281" r:id="rId6"/>
    <p:sldId id="283" r:id="rId7"/>
    <p:sldId id="268" r:id="rId8"/>
    <p:sldId id="265" r:id="rId9"/>
    <p:sldId id="262" r:id="rId10"/>
    <p:sldId id="263" r:id="rId11"/>
    <p:sldId id="264" r:id="rId12"/>
    <p:sldId id="269" r:id="rId13"/>
    <p:sldId id="270" r:id="rId14"/>
    <p:sldId id="271" r:id="rId15"/>
    <p:sldId id="272" r:id="rId16"/>
    <p:sldId id="273" r:id="rId17"/>
    <p:sldId id="274" r:id="rId18"/>
    <p:sldId id="275" r:id="rId19"/>
    <p:sldId id="276" r:id="rId20"/>
    <p:sldId id="277" r:id="rId21"/>
    <p:sldId id="256" r:id="rId22"/>
    <p:sldId id="257" r:id="rId23"/>
    <p:sldId id="258" r:id="rId24"/>
    <p:sldId id="259" r:id="rId25"/>
    <p:sldId id="260" r:id="rId26"/>
    <p:sldId id="261" r:id="rId27"/>
    <p:sldId id="284" r:id="rId28"/>
    <p:sldId id="285" r:id="rId29"/>
    <p:sldId id="286" r:id="rId30"/>
    <p:sldId id="287" r:id="rId31"/>
    <p:sldId id="288" r:id="rId32"/>
    <p:sldId id="289" r:id="rId33"/>
    <p:sldId id="290" r:id="rId34"/>
    <p:sldId id="291" r:id="rId35"/>
    <p:sldId id="292" r:id="rId36"/>
    <p:sldId id="294" r:id="rId37"/>
    <p:sldId id="293" r:id="rId38"/>
    <p:sldId id="295" r:id="rId39"/>
    <p:sldId id="296" r:id="rId40"/>
    <p:sldId id="297" r:id="rId41"/>
    <p:sldId id="298" r:id="rId42"/>
    <p:sldId id="299" r:id="rId43"/>
  </p:sldIdLst>
  <p:sldSz cx="18288000" cy="10287000"/>
  <p:notesSz cx="6858000" cy="9144000"/>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66"/>
    <a:srgbClr val="FF99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18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2.svg"/><Relationship Id="rId14" Type="http://schemas.openxmlformats.org/officeDocument/2006/relationships/image" Target="../media/image80.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21" Type="http://schemas.openxmlformats.org/officeDocument/2006/relationships/image" Target="../media/image82.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23" Type="http://schemas.openxmlformats.org/officeDocument/2006/relationships/image" Target="../media/image84.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 Id="rId22" Type="http://schemas.openxmlformats.org/officeDocument/2006/relationships/image" Target="../media/image83.png"/></Relationships>
</file>

<file path=ppt/slides/_rels/slide1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17" Type="http://schemas.openxmlformats.org/officeDocument/2006/relationships/image" Target="../media/image82.svg"/><Relationship Id="rId2" Type="http://schemas.openxmlformats.org/officeDocument/2006/relationships/image" Target="../media/image23.png"/><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5" Type="http://schemas.openxmlformats.org/officeDocument/2006/relationships/image" Target="../media/image84.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 Id="rId14"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32.svg"/><Relationship Id="rId14" Type="http://schemas.openxmlformats.org/officeDocument/2006/relationships/image" Target="../media/image35.sv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2.sv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18" Type="http://schemas.openxmlformats.org/officeDocument/2006/relationships/image" Target="../media/image85.pn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2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21" Type="http://schemas.openxmlformats.org/officeDocument/2006/relationships/image" Target="../media/image82.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23" Type="http://schemas.openxmlformats.org/officeDocument/2006/relationships/image" Target="../media/image84.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 Id="rId22" Type="http://schemas.openxmlformats.org/officeDocument/2006/relationships/image" Target="../media/image83.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8.sv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32.svg"/></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18" Type="http://schemas.openxmlformats.org/officeDocument/2006/relationships/image" Target="../media/image81.pn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19" Type="http://schemas.openxmlformats.org/officeDocument/2006/relationships/image" Target="../media/image82.sv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3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4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4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21" Type="http://schemas.openxmlformats.org/officeDocument/2006/relationships/image" Target="../media/image10.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4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2378920" y="129507"/>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480214" y="86090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5392400" y="5312200"/>
            <a:ext cx="574781" cy="829697"/>
          </a:xfrm>
          <a:prstGeom prst="rect">
            <a:avLst/>
          </a:prstGeom>
        </p:spPr>
      </p:pic>
      <p:sp>
        <p:nvSpPr>
          <p:cNvPr id="22" name="TextBox 21">
            <a:extLst>
              <a:ext uri="{FF2B5EF4-FFF2-40B4-BE49-F238E27FC236}">
                <a16:creationId xmlns:a16="http://schemas.microsoft.com/office/drawing/2014/main" id="{ACD88BBE-0805-CB3E-7E43-3839B4B1EBDC}"/>
              </a:ext>
            </a:extLst>
          </p:cNvPr>
          <p:cNvSpPr txBox="1"/>
          <p:nvPr/>
        </p:nvSpPr>
        <p:spPr>
          <a:xfrm>
            <a:off x="3578778" y="2502328"/>
            <a:ext cx="11130443" cy="540417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BUỔI HỌC HÔM NAY</a:t>
            </a:r>
          </a:p>
        </p:txBody>
      </p:sp>
    </p:spTree>
    <p:extLst>
      <p:ext uri="{BB962C8B-B14F-4D97-AF65-F5344CB8AC3E}">
        <p14:creationId xmlns:p14="http://schemas.microsoft.com/office/powerpoint/2010/main" val="4103784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086350" y="9546924"/>
            <a:ext cx="1411197" cy="351516"/>
          </a:xfrm>
          <a:prstGeom prst="rect">
            <a:avLst/>
          </a:prstGeom>
        </p:spPr>
      </p:pic>
      <p:sp>
        <p:nvSpPr>
          <p:cNvPr id="26" name="TextBox 25">
            <a:extLst>
              <a:ext uri="{FF2B5EF4-FFF2-40B4-BE49-F238E27FC236}">
                <a16:creationId xmlns:a16="http://schemas.microsoft.com/office/drawing/2014/main" id="{CF93C035-E4CE-0909-A8AD-299ECD1E1991}"/>
              </a:ext>
            </a:extLst>
          </p:cNvPr>
          <p:cNvSpPr txBox="1"/>
          <p:nvPr/>
        </p:nvSpPr>
        <p:spPr>
          <a:xfrm>
            <a:off x="2098050" y="1906111"/>
            <a:ext cx="13980150" cy="901593"/>
          </a:xfrm>
          <a:prstGeom prst="rect">
            <a:avLst/>
          </a:prstGeom>
          <a:noFill/>
        </p:spPr>
        <p:txBody>
          <a:bodyPr wrap="square">
            <a:spAutoFit/>
          </a:bodyPr>
          <a:lstStyle/>
          <a:p>
            <a:pPr algn="just">
              <a:lnSpc>
                <a:spcPct val="150000"/>
              </a:lnSpc>
            </a:pPr>
            <a:r>
              <a:rPr lang="nl-NL" sz="4000" b="1" dirty="0">
                <a:effectLst/>
                <a:latin typeface="Arial" panose="020B0604020202020204" pitchFamily="34" charset="0"/>
                <a:ea typeface="Times New Roman" panose="02020603050405020304" pitchFamily="18" charset="0"/>
                <a:cs typeface="Arial" panose="020B0604020202020204" pitchFamily="34" charset="0"/>
              </a:rPr>
              <a:t>Dữ liệu được phân loại theo sơ đồ sau:</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A2B126C-74F2-C61D-B2D3-B4E9E99626CE}"/>
              </a:ext>
            </a:extLst>
          </p:cNvPr>
          <p:cNvSpPr txBox="1"/>
          <p:nvPr/>
        </p:nvSpPr>
        <p:spPr>
          <a:xfrm>
            <a:off x="7428073" y="3022247"/>
            <a:ext cx="3429000"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endParaRPr lang="en-US" sz="4000" dirty="0">
              <a:solidFill>
                <a:srgbClr val="FF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371D033-BDA9-1A30-AE6B-98993318092D}"/>
              </a:ext>
            </a:extLst>
          </p:cNvPr>
          <p:cNvSpPr txBox="1"/>
          <p:nvPr/>
        </p:nvSpPr>
        <p:spPr>
          <a:xfrm>
            <a:off x="1829929" y="5139224"/>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a:t>
            </a:r>
            <a:r>
              <a:rPr lang="en-US" sz="4000" dirty="0" err="1">
                <a:solidFill>
                  <a:schemeClr val="tx1"/>
                </a:solidFill>
                <a:latin typeface="Arial" panose="020B0604020202020204" pitchFamily="34" charset="0"/>
                <a:cs typeface="Arial" panose="020B0604020202020204" pitchFamily="34" charset="0"/>
              </a:rPr>
              <a:t>số</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liệu</a:t>
            </a:r>
            <a:r>
              <a:rPr lang="en-US" sz="4000" dirty="0">
                <a:solidFill>
                  <a:schemeClr val="tx1"/>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56B301F4-1D10-A2F1-F60A-F6BC925BC8D4}"/>
              </a:ext>
            </a:extLst>
          </p:cNvPr>
          <p:cNvSpPr txBox="1"/>
          <p:nvPr/>
        </p:nvSpPr>
        <p:spPr>
          <a:xfrm>
            <a:off x="10339636" y="5023509"/>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endParaRPr lang="en-US" sz="4000" dirty="0">
              <a:solidFill>
                <a:schemeClr val="tx1"/>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1144D79F-CC4B-1843-4B7C-B7E244ED8854}"/>
              </a:ext>
            </a:extLst>
          </p:cNvPr>
          <p:cNvCxnSpPr>
            <a:stCxn id="29" idx="2"/>
            <a:endCxn id="30" idx="0"/>
          </p:cNvCxnSpPr>
          <p:nvPr/>
        </p:nvCxnSpPr>
        <p:spPr>
          <a:xfrm flipH="1">
            <a:off x="4978030" y="4017669"/>
            <a:ext cx="4164543" cy="112155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a:extLst>
              <a:ext uri="{FF2B5EF4-FFF2-40B4-BE49-F238E27FC236}">
                <a16:creationId xmlns:a16="http://schemas.microsoft.com/office/drawing/2014/main" id="{0F4065CD-6AD8-D411-4A0A-D3F66113FACC}"/>
              </a:ext>
            </a:extLst>
          </p:cNvPr>
          <p:cNvCxnSpPr>
            <a:cxnSpLocks/>
            <a:stCxn id="29" idx="2"/>
            <a:endCxn id="31" idx="0"/>
          </p:cNvCxnSpPr>
          <p:nvPr/>
        </p:nvCxnSpPr>
        <p:spPr>
          <a:xfrm>
            <a:off x="9142573" y="4017669"/>
            <a:ext cx="4345164" cy="100584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id="{F01705C9-4147-C785-B19F-18F32ABEEA24}"/>
              </a:ext>
            </a:extLst>
          </p:cNvPr>
          <p:cNvSpPr txBox="1"/>
          <p:nvPr/>
        </p:nvSpPr>
        <p:spPr>
          <a:xfrm>
            <a:off x="4348461" y="7069335"/>
            <a:ext cx="10990414" cy="200445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là số còn gọi là dữ liệu định lượng.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còn gọi là dữ liệu định tính.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9">
                                            <p:txEl>
                                              <p:pRg st="0" end="0"/>
                                            </p:txEl>
                                          </p:spTgt>
                                        </p:tgtEl>
                                        <p:attrNameLst>
                                          <p:attrName>style.visibility</p:attrName>
                                        </p:attrNameLst>
                                      </p:cBhvr>
                                      <p:to>
                                        <p:strVal val="visible"/>
                                      </p:to>
                                    </p:set>
                                    <p:animEffect transition="in" filter="wipe(down)">
                                      <p:cBhvr>
                                        <p:cTn id="33" dur="500"/>
                                        <p:tgtEl>
                                          <p:spTgt spid="3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9">
                                            <p:txEl>
                                              <p:pRg st="1" end="1"/>
                                            </p:txEl>
                                          </p:spTgt>
                                        </p:tgtEl>
                                        <p:attrNameLst>
                                          <p:attrName>style.visibility</p:attrName>
                                        </p:attrNameLst>
                                      </p:cBhvr>
                                      <p:to>
                                        <p:strVal val="visible"/>
                                      </p:to>
                                    </p:set>
                                    <p:animEffect transition="in" filter="wipe(down)">
                                      <p:cBhvr>
                                        <p:cTn id="38" dur="5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830825" y="186112"/>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910602" y="412662"/>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grpSp>
        <p:nvGrpSpPr>
          <p:cNvPr id="14" name="Group 14"/>
          <p:cNvGrpSpPr/>
          <p:nvPr/>
        </p:nvGrpSpPr>
        <p:grpSpPr>
          <a:xfrm rot="112504">
            <a:off x="7712927" y="9179961"/>
            <a:ext cx="3009572" cy="726498"/>
            <a:chOff x="0" y="0"/>
            <a:chExt cx="3302381" cy="797181"/>
          </a:xfrm>
        </p:grpSpPr>
        <p:sp>
          <p:nvSpPr>
            <p:cNvPr id="15" name="Freeform 15"/>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6" name="Freeform 16"/>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2962846" y="6886923"/>
            <a:ext cx="1191248" cy="1701783"/>
          </a:xfrm>
          <a:prstGeom prst="rect">
            <a:avLst/>
          </a:prstGeom>
        </p:spPr>
      </p:pic>
      <p:sp>
        <p:nvSpPr>
          <p:cNvPr id="6" name="TextBox 5">
            <a:extLst>
              <a:ext uri="{FF2B5EF4-FFF2-40B4-BE49-F238E27FC236}">
                <a16:creationId xmlns:a16="http://schemas.microsoft.com/office/drawing/2014/main" id="{3E7D007A-E8A1-09FA-0039-26FB6E14C6BA}"/>
              </a:ext>
            </a:extLst>
          </p:cNvPr>
          <p:cNvSpPr txBox="1"/>
          <p:nvPr/>
        </p:nvSpPr>
        <p:spPr>
          <a:xfrm>
            <a:off x="4019285" y="2976587"/>
            <a:ext cx="10790108" cy="421019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Chú ý: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có thể phân thành hai loại:</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718300"/>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2362200" y="972347"/>
            <a:ext cx="1356360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1649" y="6078244"/>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2365353"/>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53132" y="-500011"/>
            <a:ext cx="4122295" cy="4114800"/>
          </a:xfrm>
          <a:prstGeom prst="rect">
            <a:avLst/>
          </a:prstGeom>
        </p:spPr>
      </p:pic>
      <p:sp>
        <p:nvSpPr>
          <p:cNvPr id="13" name="Speech Bubble: Rectangle with Corners Rounded 12">
            <a:extLst>
              <a:ext uri="{FF2B5EF4-FFF2-40B4-BE49-F238E27FC236}">
                <a16:creationId xmlns:a16="http://schemas.microsoft.com/office/drawing/2014/main" id="{7D0167C8-F3BB-675D-249D-42383D043374}"/>
              </a:ext>
            </a:extLst>
          </p:cNvPr>
          <p:cNvSpPr/>
          <p:nvPr/>
        </p:nvSpPr>
        <p:spPr>
          <a:xfrm>
            <a:off x="2717744" y="1401609"/>
            <a:ext cx="980631" cy="860688"/>
          </a:xfrm>
          <a:prstGeom prst="wedgeRoundRectCallout">
            <a:avLst>
              <a:gd name="adj1" fmla="val 37500"/>
              <a:gd name="adj2" fmla="val 61005"/>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BFD507B-C25E-AF81-E45E-B510B146B498}"/>
              </a:ext>
            </a:extLst>
          </p:cNvPr>
          <p:cNvSpPr txBox="1"/>
          <p:nvPr/>
        </p:nvSpPr>
        <p:spPr>
          <a:xfrm>
            <a:off x="3776997" y="895512"/>
            <a:ext cx="1182968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B8077245-45F4-5BD2-E982-CCC90A5DA168}"/>
              </a:ext>
            </a:extLst>
          </p:cNvPr>
          <p:cNvSpPr txBox="1"/>
          <p:nvPr/>
        </p:nvSpPr>
        <p:spPr>
          <a:xfrm>
            <a:off x="3487286" y="3626216"/>
            <a:ext cx="11339513" cy="38511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Ví dụ: </a:t>
            </a:r>
            <a:r>
              <a:rPr lang="nl-NL" sz="4000" dirty="0">
                <a:effectLst/>
                <a:latin typeface="Arial" panose="020B0604020202020204" pitchFamily="34" charset="0"/>
                <a:ea typeface="Times New Roman" panose="02020603050405020304" pitchFamily="18" charset="0"/>
                <a:cs typeface="Arial" panose="020B0604020202020204" pitchFamily="34" charset="0"/>
              </a:rPr>
              <a:t>các mức đánh giá về mức độ đề thi học kì từ: Rất dễ đến Rất khó.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Mức độ đánh giá về chất lượng học của một phần mềm trức tuyến với các mức: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E47527FD-98C4-CF74-4367-4915C5DF6CE5}"/>
              </a:ext>
            </a:extLst>
          </p:cNvPr>
          <p:cNvSpPr txBox="1"/>
          <p:nvPr/>
        </p:nvSpPr>
        <p:spPr>
          <a:xfrm>
            <a:off x="6703818" y="2995164"/>
            <a:ext cx="48768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pic>
        <p:nvPicPr>
          <p:cNvPr id="1026" name="Picture 2" descr="Cách chúng tôi đánh giá review sản phẩm - Sale Nhanh - Blog đánh giá sản  phẩm tốt, tư vấn mua sắm">
            <a:extLst>
              <a:ext uri="{FF2B5EF4-FFF2-40B4-BE49-F238E27FC236}">
                <a16:creationId xmlns:a16="http://schemas.microsoft.com/office/drawing/2014/main" id="{22E7ADE8-5D70-8979-D7D0-E52162645D2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9792" b="35455"/>
          <a:stretch/>
        </p:blipFill>
        <p:spPr bwMode="auto">
          <a:xfrm>
            <a:off x="6111357" y="7383814"/>
            <a:ext cx="6096000" cy="211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91796"/>
      </p:ext>
    </p:extLst>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barn(inVertical)">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61722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4800" y="379888"/>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883740" y="1049724"/>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19922" y="8341358"/>
            <a:ext cx="1365476" cy="280543"/>
          </a:xfrm>
          <a:prstGeom prst="rect">
            <a:avLst/>
          </a:prstGeom>
        </p:spPr>
      </p:pic>
      <p:sp>
        <p:nvSpPr>
          <p:cNvPr id="3" name="Oval 2">
            <a:extLst>
              <a:ext uri="{FF2B5EF4-FFF2-40B4-BE49-F238E27FC236}">
                <a16:creationId xmlns:a16="http://schemas.microsoft.com/office/drawing/2014/main" id="{DD5B1215-2094-F626-03A4-A52E5605C0A1}"/>
              </a:ext>
            </a:extLst>
          </p:cNvPr>
          <p:cNvSpPr/>
          <p:nvPr/>
        </p:nvSpPr>
        <p:spPr>
          <a:xfrm>
            <a:off x="7753580" y="1007633"/>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p:sp>
        <p:nvSpPr>
          <p:cNvPr id="8" name="TextBox 7">
            <a:extLst>
              <a:ext uri="{FF2B5EF4-FFF2-40B4-BE49-F238E27FC236}">
                <a16:creationId xmlns:a16="http://schemas.microsoft.com/office/drawing/2014/main" id="{79AB1124-4E03-5CA0-33AA-EFE50B9F42C2}"/>
              </a:ext>
            </a:extLst>
          </p:cNvPr>
          <p:cNvSpPr txBox="1"/>
          <p:nvPr/>
        </p:nvSpPr>
        <p:spPr>
          <a:xfrm>
            <a:off x="2039764" y="2364931"/>
            <a:ext cx="14825448" cy="6637651"/>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phỏng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vấn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(1)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nặng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kilôgam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43; 41; 48; 45; 52.</a:t>
            </a:r>
          </a:p>
          <a:p>
            <a:pPr algn="just">
              <a:lnSpc>
                <a:spcPct val="150000"/>
              </a:lnSpc>
            </a:pPr>
            <a:r>
              <a:rPr lang="en-US" sz="3600" dirty="0">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Hồng</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Nam </a:t>
            </a:r>
            <a:r>
              <a:rPr lang="en-US" sz="3600" dirty="0" err="1">
                <a:solidFill>
                  <a:schemeClr val="accent6">
                    <a:lumMod val="75000"/>
                  </a:schemeClr>
                </a:solidFill>
                <a:latin typeface="Arial" panose="020B0604020202020204" pitchFamily="34" charset="0"/>
                <a:cs typeface="Arial" panose="020B0604020202020204" pitchFamily="34" charset="0"/>
              </a:rPr>
              <a:t>Định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Thái</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Hưng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Yên</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Ninh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(3) </a:t>
            </a:r>
            <a:r>
              <a:rPr lang="en-US" sz="3600" dirty="0" err="1">
                <a:latin typeface="Arial" panose="020B0604020202020204" pitchFamily="34" charset="0"/>
                <a:cs typeface="Arial" panose="020B0604020202020204" pitchFamily="34" charset="0"/>
              </a:rPr>
              <a:t>Đánh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Toán</a:t>
            </a:r>
            <a:r>
              <a:rPr lang="en-US" sz="3600" dirty="0">
                <a:latin typeface="Arial" panose="020B0604020202020204" pitchFamily="34" charset="0"/>
                <a:cs typeface="Arial" panose="020B0604020202020204" pitchFamily="34" charset="0"/>
              </a:rPr>
              <a:t>:</a:t>
            </a:r>
          </a:p>
          <a:p>
            <a:pPr algn="ctr">
              <a:lnSpc>
                <a:spcPct val="150000"/>
              </a:lnSpc>
            </a:pP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Xuất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sắc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Khá</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Trung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405399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dissolv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dissolv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dissolv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dissolve">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92106" y="8054548"/>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CF5DA32E-C967-15F3-BBBE-C47D568CDCC2}"/>
              </a:ext>
            </a:extLst>
          </p:cNvPr>
          <p:cNvSpPr/>
          <p:nvPr/>
        </p:nvSpPr>
        <p:spPr>
          <a:xfrm>
            <a:off x="7960880" y="741644"/>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153673E-34A5-24ED-95F6-D8E472639F77}"/>
              </a:ext>
            </a:extLst>
          </p:cNvPr>
          <p:cNvSpPr txBox="1"/>
          <p:nvPr/>
        </p:nvSpPr>
        <p:spPr>
          <a:xfrm>
            <a:off x="3040442" y="2252113"/>
            <a:ext cx="12138544" cy="6441572"/>
          </a:xfrm>
          <a:prstGeom prst="rect">
            <a:avLst/>
          </a:prstGeom>
          <a:noFill/>
        </p:spPr>
        <p:txBody>
          <a:bodyPr wrap="square" rtlCol="0">
            <a:spAutoFit/>
          </a:bodyPr>
          <a:lstStyle/>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(2)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(3)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Xuất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Khá</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Trung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7057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5050021" y="469060"/>
            <a:ext cx="8234811" cy="1749303"/>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1368154" y="2408704"/>
            <a:ext cx="14990331" cy="7169480"/>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729556" y="2664847"/>
            <a:ext cx="14990331" cy="7033259"/>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534507" y="4364805"/>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15374" y="6719136"/>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46056" y="-314455"/>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6176694" y="7626388"/>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893" y="37821"/>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78053" y="9125970"/>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358C88B-4262-0F64-723F-3F67E4E14E4A}"/>
              </a:ext>
            </a:extLst>
          </p:cNvPr>
          <p:cNvSpPr/>
          <p:nvPr/>
        </p:nvSpPr>
        <p:spPr>
          <a:xfrm>
            <a:off x="7467600" y="72390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1</a:t>
            </a:r>
          </a:p>
        </p:txBody>
      </p:sp>
      <p:sp>
        <p:nvSpPr>
          <p:cNvPr id="23" name="TextBox 22">
            <a:extLst>
              <a:ext uri="{FF2B5EF4-FFF2-40B4-BE49-F238E27FC236}">
                <a16:creationId xmlns:a16="http://schemas.microsoft.com/office/drawing/2014/main" id="{EE28B9BA-1173-4A7B-F625-08DF23163090}"/>
              </a:ext>
            </a:extLst>
          </p:cNvPr>
          <p:cNvSpPr txBox="1"/>
          <p:nvPr/>
        </p:nvSpPr>
        <p:spPr>
          <a:xfrm>
            <a:off x="2746557" y="2906004"/>
            <a:ext cx="12949836" cy="64415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nuôi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37579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021869"/>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061908" y="834803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A6C78255-2E21-4887-4238-49224B6FACF9}"/>
              </a:ext>
            </a:extLst>
          </p:cNvPr>
          <p:cNvSpPr txBox="1"/>
          <p:nvPr/>
        </p:nvSpPr>
        <p:spPr>
          <a:xfrm>
            <a:off x="3285301" y="2507194"/>
            <a:ext cx="12243493" cy="6236387"/>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a) Ví dụ:</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(1) Con vật nuôi mà bạn yêu thích nhất là gì?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(2) Mỗi ngày bạn chơi thể thao trong bao nhiêu giờ?</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trong câu hỏi (1) không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thu được trong câu hỏi (2) là số liệu.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DD9FA347-6565-E443-449E-EF7A8FDF025F}"/>
              </a:ext>
            </a:extLst>
          </p:cNvPr>
          <p:cNvSpPr txBox="1"/>
          <p:nvPr/>
        </p:nvSpPr>
        <p:spPr>
          <a:xfrm>
            <a:off x="7006461" y="1519834"/>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690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753805" y="6580826"/>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59978" y="-879972"/>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45314" y="1501148"/>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20795" y="6989526"/>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1759" y="774689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696089" y="620753"/>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197271" y="9544317"/>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BE607CD1-4C3C-9F0B-0F8D-DC4B2FDF14EE}"/>
              </a:ext>
            </a:extLst>
          </p:cNvPr>
          <p:cNvSpPr txBox="1"/>
          <p:nvPr/>
        </p:nvSpPr>
        <p:spPr>
          <a:xfrm>
            <a:off x="5287280" y="502522"/>
            <a:ext cx="855477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buýt</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là:02; 12; 15.</a:t>
            </a:r>
          </a:p>
        </p:txBody>
      </p:sp>
      <p:sp>
        <p:nvSpPr>
          <p:cNvPr id="16" name="Speech Bubble: Rectangle with Corners Rounded 15">
            <a:extLst>
              <a:ext uri="{FF2B5EF4-FFF2-40B4-BE49-F238E27FC236}">
                <a16:creationId xmlns:a16="http://schemas.microsoft.com/office/drawing/2014/main" id="{C56CAF7B-4FE8-EB7E-0F18-775E882A422F}"/>
              </a:ext>
            </a:extLst>
          </p:cNvPr>
          <p:cNvSpPr/>
          <p:nvPr/>
        </p:nvSpPr>
        <p:spPr>
          <a:xfrm>
            <a:off x="2324794" y="3098778"/>
            <a:ext cx="4648200" cy="1357478"/>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0" name="Speech Bubble: Rectangle with Corners Rounded 19">
            <a:extLst>
              <a:ext uri="{FF2B5EF4-FFF2-40B4-BE49-F238E27FC236}">
                <a16:creationId xmlns:a16="http://schemas.microsoft.com/office/drawing/2014/main" id="{138FBD2B-1377-36F0-47BC-82563000FFBB}"/>
              </a:ext>
            </a:extLst>
          </p:cNvPr>
          <p:cNvSpPr/>
          <p:nvPr/>
        </p:nvSpPr>
        <p:spPr>
          <a:xfrm>
            <a:off x="11000657" y="2741202"/>
            <a:ext cx="4446820" cy="1715054"/>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phải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76E86D4-B428-456D-05A7-7139DC80F542}"/>
              </a:ext>
            </a:extLst>
          </p:cNvPr>
          <p:cNvSpPr txBox="1"/>
          <p:nvPr/>
        </p:nvSpPr>
        <p:spPr>
          <a:xfrm>
            <a:off x="5329887" y="8151194"/>
            <a:ext cx="8123920" cy="707886"/>
          </a:xfrm>
          <a:prstGeom prst="rect">
            <a:avLst/>
          </a:prstGeom>
          <a:noFill/>
        </p:spPr>
        <p:txBody>
          <a:bodyPr wrap="square" rtlCol="0">
            <a:spAutoFit/>
          </a:bodyPr>
          <a:lstStyle/>
          <a:p>
            <a:pPr algn="just"/>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ủng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a:t>
            </a:r>
          </a:p>
        </p:txBody>
      </p:sp>
      <p:pic>
        <p:nvPicPr>
          <p:cNvPr id="4" name="Picture 6">
            <a:extLst>
              <a:ext uri="{FF2B5EF4-FFF2-40B4-BE49-F238E27FC236}">
                <a16:creationId xmlns:a16="http://schemas.microsoft.com/office/drawing/2014/main" id="{8D6EA8A0-A5A2-57C9-5280-2DAD0CB55C8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2446713" y="5156673"/>
            <a:ext cx="2661884" cy="2423978"/>
          </a:xfrm>
          <a:prstGeom prst="rect">
            <a:avLst/>
          </a:prstGeom>
        </p:spPr>
      </p:pic>
      <p:pic>
        <p:nvPicPr>
          <p:cNvPr id="22" name="Picture 4">
            <a:extLst>
              <a:ext uri="{FF2B5EF4-FFF2-40B4-BE49-F238E27FC236}">
                <a16:creationId xmlns:a16="http://schemas.microsoft.com/office/drawing/2014/main" id="{08A48884-DC4B-31BF-D870-B00EA6760FB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3885828" y="4809359"/>
            <a:ext cx="2094609" cy="3041175"/>
          </a:xfrm>
          <a:prstGeom prst="rect">
            <a:avLst/>
          </a:prstGeom>
        </p:spPr>
      </p:pic>
    </p:spTree>
    <p:extLst>
      <p:ext uri="{BB962C8B-B14F-4D97-AF65-F5344CB8AC3E}">
        <p14:creationId xmlns:p14="http://schemas.microsoft.com/office/powerpoint/2010/main" val="42919078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748827" y="1143000"/>
            <a:ext cx="16790346" cy="8001000"/>
            <a:chOff x="0" y="0"/>
            <a:chExt cx="10372542" cy="1919497"/>
          </a:xfrm>
        </p:grpSpPr>
        <p:sp>
          <p:nvSpPr>
            <p:cNvPr id="3" name="Freeform 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4" name="Freeform 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6077901" y="9218760"/>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247020" y="6972494"/>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0124" y="9071034"/>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31035" y="0"/>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6059263" y="9603225"/>
            <a:ext cx="1411197" cy="351516"/>
          </a:xfrm>
          <a:prstGeom prst="rect">
            <a:avLst/>
          </a:prstGeom>
        </p:spPr>
      </p:pic>
      <p:sp>
        <p:nvSpPr>
          <p:cNvPr id="22" name="TextBox 21">
            <a:extLst>
              <a:ext uri="{FF2B5EF4-FFF2-40B4-BE49-F238E27FC236}">
                <a16:creationId xmlns:a16="http://schemas.microsoft.com/office/drawing/2014/main" id="{67057737-3221-1545-F353-627A27F0EF7D}"/>
              </a:ext>
            </a:extLst>
          </p:cNvPr>
          <p:cNvSpPr txBox="1"/>
          <p:nvPr/>
        </p:nvSpPr>
        <p:spPr>
          <a:xfrm>
            <a:off x="2239844" y="1855577"/>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II. TÍNH ĐẠI DIỆN CỦA DỮ LIỆU</a:t>
            </a:r>
          </a:p>
        </p:txBody>
      </p:sp>
      <p:sp>
        <p:nvSpPr>
          <p:cNvPr id="23" name="Rectangle: Rounded Corners 22">
            <a:extLst>
              <a:ext uri="{FF2B5EF4-FFF2-40B4-BE49-F238E27FC236}">
                <a16:creationId xmlns:a16="http://schemas.microsoft.com/office/drawing/2014/main" id="{665B346B-131C-8DA4-B30A-EC3CA9C86025}"/>
              </a:ext>
            </a:extLst>
          </p:cNvPr>
          <p:cNvSpPr/>
          <p:nvPr/>
        </p:nvSpPr>
        <p:spPr>
          <a:xfrm>
            <a:off x="8379943" y="3368433"/>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HĐ4</a:t>
            </a:r>
          </a:p>
        </p:txBody>
      </p:sp>
      <p:sp>
        <p:nvSpPr>
          <p:cNvPr id="24" name="TextBox 23">
            <a:extLst>
              <a:ext uri="{FF2B5EF4-FFF2-40B4-BE49-F238E27FC236}">
                <a16:creationId xmlns:a16="http://schemas.microsoft.com/office/drawing/2014/main" id="{E50A99CC-7B08-1D3F-22E4-8534BDB3903D}"/>
              </a:ext>
            </a:extLst>
          </p:cNvPr>
          <p:cNvSpPr txBox="1"/>
          <p:nvPr/>
        </p:nvSpPr>
        <p:spPr>
          <a:xfrm>
            <a:off x="2261185" y="4542008"/>
            <a:ext cx="13761517"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5.1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583213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436976" y="617873"/>
            <a:ext cx="17414047"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72564" y="3331238"/>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4438700" y="3895951"/>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7060315" y="491217"/>
            <a:ext cx="897300" cy="730914"/>
          </a:xfrm>
          <a:prstGeom prst="rect">
            <a:avLst/>
          </a:prstGeom>
        </p:spPr>
      </p:pic>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22164" y="7962900"/>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50685" y="93029"/>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682093" y="6885895"/>
            <a:ext cx="1833767" cy="2619668"/>
          </a:xfrm>
          <a:prstGeom prst="rect">
            <a:avLst/>
          </a:prstGeom>
        </p:spPr>
      </p:pic>
      <p:sp>
        <p:nvSpPr>
          <p:cNvPr id="6" name="TextBox 5">
            <a:extLst>
              <a:ext uri="{FF2B5EF4-FFF2-40B4-BE49-F238E27FC236}">
                <a16:creationId xmlns:a16="http://schemas.microsoft.com/office/drawing/2014/main" id="{D706A5FC-067E-A89B-9662-04DD06FFBBFB}"/>
              </a:ext>
            </a:extLst>
          </p:cNvPr>
          <p:cNvSpPr txBox="1"/>
          <p:nvPr/>
        </p:nvSpPr>
        <p:spPr>
          <a:xfrm>
            <a:off x="2964605" y="6360173"/>
            <a:ext cx="12554660" cy="2748253"/>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10" name="Speech Bubble: Rectangle with Corners Rounded 9">
            <a:extLst>
              <a:ext uri="{FF2B5EF4-FFF2-40B4-BE49-F238E27FC236}">
                <a16:creationId xmlns:a16="http://schemas.microsoft.com/office/drawing/2014/main" id="{87685774-9E9A-2530-CDD1-BE564C69F9D5}"/>
              </a:ext>
            </a:extLst>
          </p:cNvPr>
          <p:cNvSpPr/>
          <p:nvPr/>
        </p:nvSpPr>
        <p:spPr>
          <a:xfrm>
            <a:off x="994339"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Mình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chỉ</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thư</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viện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tuần</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20" name="Speech Bubble: Rectangle with Corners Rounded 19">
            <a:extLst>
              <a:ext uri="{FF2B5EF4-FFF2-40B4-BE49-F238E27FC236}">
                <a16:creationId xmlns:a16="http://schemas.microsoft.com/office/drawing/2014/main" id="{B4D41C74-804D-E613-E604-4B3C1021B251}"/>
              </a:ext>
            </a:extLst>
          </p:cNvPr>
          <p:cNvSpPr/>
          <p:nvPr/>
        </p:nvSpPr>
        <p:spPr>
          <a:xfrm>
            <a:off x="10221263"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Không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nghĩ</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mỗi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lớp</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10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để</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286B8CFE-ED2A-06D9-542F-6335B39DB1F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759624" y="4183153"/>
            <a:ext cx="1697963" cy="2465282"/>
          </a:xfrm>
          <a:prstGeom prst="rect">
            <a:avLst/>
          </a:prstGeom>
        </p:spPr>
      </p:pic>
      <p:pic>
        <p:nvPicPr>
          <p:cNvPr id="11" name="Picture 6">
            <a:extLst>
              <a:ext uri="{FF2B5EF4-FFF2-40B4-BE49-F238E27FC236}">
                <a16:creationId xmlns:a16="http://schemas.microsoft.com/office/drawing/2014/main" id="{2F365F6D-9851-5F82-FA13-531848B38C2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830415" y="4235177"/>
            <a:ext cx="2586234" cy="2355089"/>
          </a:xfrm>
          <a:prstGeom prst="rect">
            <a:avLst/>
          </a:prstGeom>
        </p:spPr>
      </p:pic>
    </p:spTree>
    <p:extLst>
      <p:ext uri="{BB962C8B-B14F-4D97-AF65-F5344CB8AC3E}">
        <p14:creationId xmlns:p14="http://schemas.microsoft.com/office/powerpoint/2010/main" val="73204592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53132" y="-628432"/>
            <a:ext cx="4122295" cy="4114800"/>
          </a:xfrm>
          <a:prstGeom prst="rect">
            <a:avLst/>
          </a:prstGeom>
        </p:spPr>
      </p:pic>
      <p:sp>
        <p:nvSpPr>
          <p:cNvPr id="13" name="TextBox 12">
            <a:extLst>
              <a:ext uri="{FF2B5EF4-FFF2-40B4-BE49-F238E27FC236}">
                <a16:creationId xmlns:a16="http://schemas.microsoft.com/office/drawing/2014/main" id="{1E27597F-EE0E-CE5E-AA0C-D1055BE8E37C}"/>
              </a:ext>
            </a:extLst>
          </p:cNvPr>
          <p:cNvSpPr txBox="1"/>
          <p:nvPr/>
        </p:nvSpPr>
        <p:spPr>
          <a:xfrm>
            <a:off x="6477000" y="1303386"/>
            <a:ext cx="53340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6" name="TextBox 15">
            <a:extLst>
              <a:ext uri="{FF2B5EF4-FFF2-40B4-BE49-F238E27FC236}">
                <a16:creationId xmlns:a16="http://schemas.microsoft.com/office/drawing/2014/main" id="{F44D764E-3433-77B2-627A-EE0DBE20CC7D}"/>
              </a:ext>
            </a:extLst>
          </p:cNvPr>
          <p:cNvSpPr txBox="1"/>
          <p:nvPr/>
        </p:nvSpPr>
        <p:spPr>
          <a:xfrm>
            <a:off x="1848566" y="2936046"/>
            <a:ext cx="7278799" cy="551824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Để nâng cao chất lượng các chương trình truyền hình dành cho thanh thiếu niên, đài truyền hình cần biết đánh giá cũng như sở thích của người xem về các chương trình của đài.</a:t>
            </a:r>
            <a:endParaRPr lang="en-US" sz="40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E8CC85D-5F1A-192D-9A37-AA01AE46B058}"/>
              </a:ext>
            </a:extLst>
          </p:cNvPr>
          <p:cNvPicPr>
            <a:picLocks noChangeAspect="1"/>
          </p:cNvPicPr>
          <p:nvPr/>
        </p:nvPicPr>
        <p:blipFill>
          <a:blip r:embed="rId12"/>
          <a:stretch>
            <a:fillRect/>
          </a:stretch>
        </p:blipFill>
        <p:spPr>
          <a:xfrm>
            <a:off x="9333246" y="3438620"/>
            <a:ext cx="7477125" cy="541020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607773" y="7635446"/>
            <a:ext cx="1617076" cy="1671790"/>
          </a:xfrm>
          <a:prstGeom prst="rect">
            <a:avLst/>
          </a:prstGeom>
        </p:spPr>
      </p:pic>
    </p:spTree>
    <p:extLst>
      <p:ext uri="{BB962C8B-B14F-4D97-AF65-F5344CB8AC3E}">
        <p14:creationId xmlns:p14="http://schemas.microsoft.com/office/powerpoint/2010/main" val="10265067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4307299" y="6513070"/>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534104" y="1556758"/>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1153344" y="1662141"/>
            <a:ext cx="1139438" cy="1330554"/>
          </a:xfrm>
          <a:prstGeom prst="rect">
            <a:avLst/>
          </a:prstGeom>
        </p:spPr>
      </p:pic>
      <p:sp>
        <p:nvSpPr>
          <p:cNvPr id="7" name="TextBox 6">
            <a:extLst>
              <a:ext uri="{FF2B5EF4-FFF2-40B4-BE49-F238E27FC236}">
                <a16:creationId xmlns:a16="http://schemas.microsoft.com/office/drawing/2014/main" id="{FB4B0210-A869-7EF3-B8C3-FC74805AF540}"/>
              </a:ext>
            </a:extLst>
          </p:cNvPr>
          <p:cNvSpPr txBox="1"/>
          <p:nvPr/>
        </p:nvSpPr>
        <p:spPr>
          <a:xfrm>
            <a:off x="3923685" y="3178339"/>
            <a:ext cx="10458450" cy="4800097"/>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ở đây là toàn bộ học sinh trong trường.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của Tròn không có tính đại diện cho toàn bộ học sinh trong trường.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Cách làm của Vuông hợp lí hơn.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917BB245-8B85-CAAE-CE79-8D6D88A1A8DD}"/>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044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strips(down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trips(downLeft)">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87E27028-7AB8-F4EE-E5DC-ED7ED8F52761}"/>
              </a:ext>
            </a:extLst>
          </p:cNvPr>
          <p:cNvSpPr txBox="1"/>
          <p:nvPr/>
        </p:nvSpPr>
        <p:spPr>
          <a:xfrm>
            <a:off x="3567079" y="3203711"/>
            <a:ext cx="11185921" cy="3866508"/>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Nhận xét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Để có thể đưa ra các kết luận hợp kí, dữ kiệu thu được phải đảm bảo tính đại diện cho toàn bộ đối tượng được quan tâm.</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1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4754" y="6373750"/>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24052" y="1806240"/>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53132" y="-500011"/>
            <a:ext cx="4122295" cy="4114800"/>
          </a:xfrm>
          <a:prstGeom prst="rect">
            <a:avLst/>
          </a:prstGeom>
        </p:spPr>
      </p:pic>
      <p:sp>
        <p:nvSpPr>
          <p:cNvPr id="13" name="Oval 12">
            <a:extLst>
              <a:ext uri="{FF2B5EF4-FFF2-40B4-BE49-F238E27FC236}">
                <a16:creationId xmlns:a16="http://schemas.microsoft.com/office/drawing/2014/main" id="{C7EFDAED-2F5A-6A25-4302-E43B9DB455A3}"/>
              </a:ext>
            </a:extLst>
          </p:cNvPr>
          <p:cNvSpPr/>
          <p:nvPr/>
        </p:nvSpPr>
        <p:spPr>
          <a:xfrm>
            <a:off x="7756130" y="1108634"/>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p:sp>
        <p:nvSpPr>
          <p:cNvPr id="14" name="TextBox 13">
            <a:extLst>
              <a:ext uri="{FF2B5EF4-FFF2-40B4-BE49-F238E27FC236}">
                <a16:creationId xmlns:a16="http://schemas.microsoft.com/office/drawing/2014/main" id="{C5E2B299-6497-7CF6-58AE-49207B5161AB}"/>
              </a:ext>
            </a:extLst>
          </p:cNvPr>
          <p:cNvSpPr txBox="1"/>
          <p:nvPr/>
        </p:nvSpPr>
        <p:spPr>
          <a:xfrm>
            <a:off x="2812787" y="2921759"/>
            <a:ext cx="127254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up)">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up)">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6697970" y="2726575"/>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6487660" y="3541105"/>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254015" y="6243413"/>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5381080" y="7878175"/>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33708" y="415366"/>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379037" y="947460"/>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849268" y="9634085"/>
            <a:ext cx="1365476" cy="280543"/>
          </a:xfrm>
          <a:prstGeom prst="rect">
            <a:avLst/>
          </a:prstGeom>
        </p:spPr>
      </p:pic>
      <p:sp>
        <p:nvSpPr>
          <p:cNvPr id="3" name="TextBox 2">
            <a:extLst>
              <a:ext uri="{FF2B5EF4-FFF2-40B4-BE49-F238E27FC236}">
                <a16:creationId xmlns:a16="http://schemas.microsoft.com/office/drawing/2014/main" id="{53673D8F-48B6-0781-D559-A9D070D39E88}"/>
              </a:ext>
            </a:extLst>
          </p:cNvPr>
          <p:cNvSpPr txBox="1"/>
          <p:nvPr/>
        </p:nvSpPr>
        <p:spPr>
          <a:xfrm>
            <a:off x="2639177" y="1436155"/>
            <a:ext cx="13004545" cy="4594912"/>
          </a:xfrm>
          <a:prstGeom prst="rect">
            <a:avLst/>
          </a:prstGeom>
          <a:noFill/>
        </p:spPr>
        <p:txBody>
          <a:bodyPr wrap="square" rtlCol="0">
            <a:spAutoFit/>
          </a:bodyP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khoang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a:t>
            </a:r>
          </a:p>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xin</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5; 10; 15; 20; …; 100.</a:t>
            </a:r>
          </a:p>
        </p:txBody>
      </p:sp>
      <p:pic>
        <p:nvPicPr>
          <p:cNvPr id="2052" name="Picture 4" descr="Sơ đồ ghế ngồi trên máy bay Vietnam Airlines chi tiết">
            <a:extLst>
              <a:ext uri="{FF2B5EF4-FFF2-40B4-BE49-F238E27FC236}">
                <a16:creationId xmlns:a16="http://schemas.microsoft.com/office/drawing/2014/main" id="{00E9810A-085D-C707-3A4F-5E4843E24AC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78292" y="6279325"/>
            <a:ext cx="11331416" cy="2587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heel(4)">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68600" y="8245567"/>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77C700DA-95D6-83FA-9DED-E4DBFD933178}"/>
              </a:ext>
            </a:extLst>
          </p:cNvPr>
          <p:cNvSpPr/>
          <p:nvPr/>
        </p:nvSpPr>
        <p:spPr>
          <a:xfrm>
            <a:off x="7964545" y="113404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56A917-AFE3-D1C6-428D-F0478316B601}"/>
              </a:ext>
            </a:extLst>
          </p:cNvPr>
          <p:cNvSpPr txBox="1"/>
          <p:nvPr/>
        </p:nvSpPr>
        <p:spPr>
          <a:xfrm>
            <a:off x="2017280" y="3181887"/>
            <a:ext cx="14249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a:t>
            </a:r>
          </a:p>
          <a:p>
            <a:pPr algn="just">
              <a:lnSpc>
                <a:spcPct val="150000"/>
              </a:lnSpc>
            </a:pPr>
            <a:r>
              <a:rPr lang="en-US" sz="4000" dirty="0">
                <a:latin typeface="Arial" panose="020B0604020202020204" pitchFamily="34" charset="0"/>
                <a:cs typeface="Arial" panose="020B0604020202020204" pitchFamily="34" charset="0"/>
              </a:rPr>
              <a:t>b) Theo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1135137" y="1053070"/>
            <a:ext cx="15763871" cy="8472103"/>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512663" y="1351699"/>
            <a:ext cx="15763871" cy="8311133"/>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3867907" y="7651311"/>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6036987" y="6151726"/>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33908" y="527640"/>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7E7FF88-7E99-6FC3-94FB-D18030165645}"/>
              </a:ext>
            </a:extLst>
          </p:cNvPr>
          <p:cNvSpPr/>
          <p:nvPr/>
        </p:nvSpPr>
        <p:spPr>
          <a:xfrm>
            <a:off x="7239000" y="67881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2</a:t>
            </a:r>
          </a:p>
        </p:txBody>
      </p:sp>
      <p:sp>
        <p:nvSpPr>
          <p:cNvPr id="23" name="TextBox 22">
            <a:extLst>
              <a:ext uri="{FF2B5EF4-FFF2-40B4-BE49-F238E27FC236}">
                <a16:creationId xmlns:a16="http://schemas.microsoft.com/office/drawing/2014/main" id="{8B5A38C9-96AA-1114-251A-9C83A897B4BA}"/>
              </a:ext>
            </a:extLst>
          </p:cNvPr>
          <p:cNvSpPr txBox="1"/>
          <p:nvPr/>
        </p:nvSpPr>
        <p:spPr>
          <a:xfrm>
            <a:off x="2979505" y="2941653"/>
            <a:ext cx="12820992"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solidFill>
                  <a:srgbClr val="0070C0"/>
                </a:solidFill>
                <a:latin typeface="Arial" panose="020B0604020202020204" pitchFamily="34" charset="0"/>
                <a:cs typeface="Arial" panose="020B0604020202020204" pitchFamily="34" charset="0"/>
              </a:rPr>
              <a:t>Để</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đánh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giá</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mức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phù</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hợp</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của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trường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câu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học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làm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xem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xét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4854237" y="829258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6B768036-8E9B-C7E0-B002-8DC41DEFE176}"/>
              </a:ext>
            </a:extLst>
          </p:cNvPr>
          <p:cNvSpPr txBox="1"/>
          <p:nvPr/>
        </p:nvSpPr>
        <p:spPr>
          <a:xfrm>
            <a:off x="3080375" y="3521396"/>
            <a:ext cx="12119372"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là toàn bộ học sinh.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Ở đây chỉ khảo sát ý kiến các bạn trong câu lạc bộ Toán, là những người yêu thích Toán, nên dữ liệu thu được không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Speech Bubble: Oval 8">
            <a:extLst>
              <a:ext uri="{FF2B5EF4-FFF2-40B4-BE49-F238E27FC236}">
                <a16:creationId xmlns:a16="http://schemas.microsoft.com/office/drawing/2014/main" id="{30F904DA-76FE-74AC-D645-9811C8B932D3}"/>
              </a:ext>
            </a:extLst>
          </p:cNvPr>
          <p:cNvSpPr/>
          <p:nvPr/>
        </p:nvSpPr>
        <p:spPr>
          <a:xfrm>
            <a:off x="7958961" y="130406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265869" y="1357243"/>
            <a:ext cx="16461214" cy="846100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2061148" y="7171024"/>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463674" y="526267"/>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4178854" y="6698805"/>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75849" y="8139920"/>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 y="4607035"/>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229973" y="4349269"/>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706041" y="9271211"/>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5319990" y="4652248"/>
            <a:ext cx="980851" cy="772168"/>
          </a:xfrm>
          <a:prstGeom prst="rect">
            <a:avLst/>
          </a:prstGeom>
        </p:spPr>
      </p:pic>
      <p:sp>
        <p:nvSpPr>
          <p:cNvPr id="15" name="Oval 14">
            <a:extLst>
              <a:ext uri="{FF2B5EF4-FFF2-40B4-BE49-F238E27FC236}">
                <a16:creationId xmlns:a16="http://schemas.microsoft.com/office/drawing/2014/main" id="{28A1899B-F415-B570-8ECD-5209FC264E95}"/>
              </a:ext>
            </a:extLst>
          </p:cNvPr>
          <p:cNvSpPr/>
          <p:nvPr/>
        </p:nvSpPr>
        <p:spPr>
          <a:xfrm>
            <a:off x="8007309" y="706877"/>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3</a:t>
            </a:r>
          </a:p>
        </p:txBody>
      </p:sp>
      <p:sp>
        <p:nvSpPr>
          <p:cNvPr id="16" name="TextBox 15">
            <a:extLst>
              <a:ext uri="{FF2B5EF4-FFF2-40B4-BE49-F238E27FC236}">
                <a16:creationId xmlns:a16="http://schemas.microsoft.com/office/drawing/2014/main" id="{B85FFDAA-EB34-05EE-0B8C-0A7560CC3140}"/>
              </a:ext>
            </a:extLst>
          </p:cNvPr>
          <p:cNvSpPr txBox="1"/>
          <p:nvPr/>
        </p:nvSpPr>
        <p:spPr>
          <a:xfrm>
            <a:off x="3847212" y="3314700"/>
            <a:ext cx="11156207"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dược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cúm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95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45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29892">
            <a:off x="1358502" y="2002737"/>
            <a:ext cx="8804993" cy="6881642"/>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9" name="Group 9"/>
          <p:cNvGrpSpPr/>
          <p:nvPr/>
        </p:nvGrpSpPr>
        <p:grpSpPr>
          <a:xfrm rot="51650">
            <a:off x="11232665" y="2583327"/>
            <a:ext cx="6156096" cy="5935668"/>
            <a:chOff x="0" y="0"/>
            <a:chExt cx="6119547" cy="5012577"/>
          </a:xfrm>
        </p:grpSpPr>
        <p:sp>
          <p:nvSpPr>
            <p:cNvPr id="10" name="Freeform 10"/>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1" name="Freeform 11"/>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159215">
            <a:off x="3792989" y="1563424"/>
            <a:ext cx="3370020" cy="909984"/>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3469724" y="8362953"/>
            <a:ext cx="1996118" cy="671422"/>
          </a:xfrm>
          <a:prstGeom prst="rect">
            <a:avLst/>
          </a:prstGeom>
        </p:spPr>
      </p:pic>
      <p:grpSp>
        <p:nvGrpSpPr>
          <p:cNvPr id="16" name="Group 16"/>
          <p:cNvGrpSpPr/>
          <p:nvPr/>
        </p:nvGrpSpPr>
        <p:grpSpPr>
          <a:xfrm rot="175280">
            <a:off x="12868390" y="2208331"/>
            <a:ext cx="3009572" cy="642881"/>
            <a:chOff x="0" y="0"/>
            <a:chExt cx="3302381" cy="705429"/>
          </a:xfrm>
        </p:grpSpPr>
        <p:sp>
          <p:nvSpPr>
            <p:cNvPr id="17" name="Freeform 17"/>
            <p:cNvSpPr/>
            <p:nvPr/>
          </p:nvSpPr>
          <p:spPr>
            <a:xfrm>
              <a:off x="10160" y="16510"/>
              <a:ext cx="3279521" cy="677489"/>
            </a:xfrm>
            <a:custGeom>
              <a:avLst/>
              <a:gdLst/>
              <a:ahLst/>
              <a:cxnLst/>
              <a:rect l="l" t="t" r="r" b="b"/>
              <a:pathLst>
                <a:path w="3279521" h="677489">
                  <a:moveTo>
                    <a:pt x="3279521" y="677489"/>
                  </a:moveTo>
                  <a:lnTo>
                    <a:pt x="0" y="669869"/>
                  </a:lnTo>
                  <a:lnTo>
                    <a:pt x="0" y="248198"/>
                  </a:lnTo>
                  <a:lnTo>
                    <a:pt x="17780" y="19050"/>
                  </a:lnTo>
                  <a:lnTo>
                    <a:pt x="1633266" y="0"/>
                  </a:lnTo>
                  <a:lnTo>
                    <a:pt x="3260471" y="5080"/>
                  </a:lnTo>
                  <a:close/>
                </a:path>
              </a:pathLst>
            </a:custGeom>
            <a:solidFill>
              <a:srgbClr val="9EC1B0"/>
            </a:solidFill>
          </p:spPr>
        </p:sp>
        <p:sp>
          <p:nvSpPr>
            <p:cNvPr id="18" name="Freeform 18"/>
            <p:cNvSpPr/>
            <p:nvPr/>
          </p:nvSpPr>
          <p:spPr>
            <a:xfrm>
              <a:off x="-3810" y="0"/>
              <a:ext cx="3308732" cy="704159"/>
            </a:xfrm>
            <a:custGeom>
              <a:avLst/>
              <a:gdLst/>
              <a:ahLst/>
              <a:cxnLst/>
              <a:rect l="l" t="t" r="r" b="b"/>
              <a:pathLst>
                <a:path w="3308732" h="704159">
                  <a:moveTo>
                    <a:pt x="3274441" y="21590"/>
                  </a:moveTo>
                  <a:cubicBezTo>
                    <a:pt x="3275711" y="34290"/>
                    <a:pt x="3275711" y="44450"/>
                    <a:pt x="3276982" y="54610"/>
                  </a:cubicBezTo>
                  <a:cubicBezTo>
                    <a:pt x="3279521" y="73287"/>
                    <a:pt x="3280791" y="86233"/>
                    <a:pt x="3283332" y="98717"/>
                  </a:cubicBezTo>
                  <a:cubicBezTo>
                    <a:pt x="3283332" y="116750"/>
                    <a:pt x="3296032" y="472312"/>
                    <a:pt x="3302382" y="490344"/>
                  </a:cubicBezTo>
                  <a:cubicBezTo>
                    <a:pt x="3308732" y="517624"/>
                    <a:pt x="3304921" y="545366"/>
                    <a:pt x="3304921" y="572646"/>
                  </a:cubicBezTo>
                  <a:cubicBezTo>
                    <a:pt x="3304921" y="596689"/>
                    <a:pt x="3306191" y="618883"/>
                    <a:pt x="3307461" y="643199"/>
                  </a:cubicBezTo>
                  <a:cubicBezTo>
                    <a:pt x="3307461" y="664789"/>
                    <a:pt x="3307461" y="678759"/>
                    <a:pt x="3307461" y="702889"/>
                  </a:cubicBezTo>
                  <a:cubicBezTo>
                    <a:pt x="3284601" y="702889"/>
                    <a:pt x="3264282" y="704159"/>
                    <a:pt x="3238790" y="702889"/>
                  </a:cubicBezTo>
                  <a:cubicBezTo>
                    <a:pt x="3074059" y="697809"/>
                    <a:pt x="2906794" y="704159"/>
                    <a:pt x="2742063" y="699079"/>
                  </a:cubicBezTo>
                  <a:cubicBezTo>
                    <a:pt x="2643225" y="695269"/>
                    <a:pt x="2546920" y="697809"/>
                    <a:pt x="2448082" y="695269"/>
                  </a:cubicBezTo>
                  <a:cubicBezTo>
                    <a:pt x="2402464" y="693999"/>
                    <a:pt x="2356846" y="692729"/>
                    <a:pt x="2311228" y="691459"/>
                  </a:cubicBezTo>
                  <a:cubicBezTo>
                    <a:pt x="2283351" y="691459"/>
                    <a:pt x="2258008" y="692729"/>
                    <a:pt x="2230130" y="692729"/>
                  </a:cubicBezTo>
                  <a:cubicBezTo>
                    <a:pt x="2159169" y="691459"/>
                    <a:pt x="1964026" y="692729"/>
                    <a:pt x="1893065" y="691459"/>
                  </a:cubicBezTo>
                  <a:cubicBezTo>
                    <a:pt x="1842379" y="690189"/>
                    <a:pt x="828650" y="699079"/>
                    <a:pt x="777963" y="697809"/>
                  </a:cubicBezTo>
                  <a:cubicBezTo>
                    <a:pt x="765292" y="697809"/>
                    <a:pt x="750086" y="699079"/>
                    <a:pt x="737414" y="699079"/>
                  </a:cubicBezTo>
                  <a:cubicBezTo>
                    <a:pt x="707002" y="699079"/>
                    <a:pt x="679125" y="700349"/>
                    <a:pt x="648713" y="700349"/>
                  </a:cubicBezTo>
                  <a:cubicBezTo>
                    <a:pt x="572683" y="700349"/>
                    <a:pt x="499188" y="699079"/>
                    <a:pt x="423158" y="697809"/>
                  </a:cubicBezTo>
                  <a:cubicBezTo>
                    <a:pt x="377541" y="696539"/>
                    <a:pt x="331923" y="695269"/>
                    <a:pt x="288839" y="693999"/>
                  </a:cubicBezTo>
                  <a:cubicBezTo>
                    <a:pt x="207741" y="692729"/>
                    <a:pt x="126643" y="691459"/>
                    <a:pt x="48260" y="691459"/>
                  </a:cubicBezTo>
                  <a:cubicBezTo>
                    <a:pt x="38100" y="691459"/>
                    <a:pt x="29210" y="691459"/>
                    <a:pt x="19050" y="690189"/>
                  </a:cubicBezTo>
                  <a:cubicBezTo>
                    <a:pt x="10160" y="688919"/>
                    <a:pt x="5080" y="682569"/>
                    <a:pt x="7620" y="673679"/>
                  </a:cubicBezTo>
                  <a:cubicBezTo>
                    <a:pt x="16510" y="642002"/>
                    <a:pt x="12700" y="630442"/>
                    <a:pt x="11430" y="618421"/>
                  </a:cubicBezTo>
                  <a:cubicBezTo>
                    <a:pt x="10160" y="593915"/>
                    <a:pt x="6350" y="569872"/>
                    <a:pt x="7620" y="545366"/>
                  </a:cubicBezTo>
                  <a:cubicBezTo>
                    <a:pt x="5080" y="514850"/>
                    <a:pt x="0" y="137094"/>
                    <a:pt x="7620" y="106115"/>
                  </a:cubicBezTo>
                  <a:cubicBezTo>
                    <a:pt x="8890" y="100104"/>
                    <a:pt x="7620" y="93631"/>
                    <a:pt x="8890" y="87620"/>
                  </a:cubicBezTo>
                  <a:cubicBezTo>
                    <a:pt x="10160" y="77910"/>
                    <a:pt x="12700" y="67276"/>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686379"/>
                  </a:moveTo>
                  <a:cubicBezTo>
                    <a:pt x="3285871" y="669869"/>
                    <a:pt x="3287141" y="657169"/>
                    <a:pt x="3287141" y="644469"/>
                  </a:cubicBezTo>
                  <a:cubicBezTo>
                    <a:pt x="3285871" y="616571"/>
                    <a:pt x="3284602" y="592066"/>
                    <a:pt x="3284602" y="565711"/>
                  </a:cubicBezTo>
                  <a:cubicBezTo>
                    <a:pt x="3284602" y="553689"/>
                    <a:pt x="3287141" y="541667"/>
                    <a:pt x="3285871" y="529646"/>
                  </a:cubicBezTo>
                  <a:cubicBezTo>
                    <a:pt x="3285871" y="518549"/>
                    <a:pt x="3284602" y="506990"/>
                    <a:pt x="3283332" y="495893"/>
                  </a:cubicBezTo>
                  <a:cubicBezTo>
                    <a:pt x="3278252" y="478785"/>
                    <a:pt x="3266821" y="124610"/>
                    <a:pt x="3266821" y="107502"/>
                  </a:cubicBezTo>
                  <a:cubicBezTo>
                    <a:pt x="3264282" y="93169"/>
                    <a:pt x="3261741" y="78373"/>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5889"/>
                  </a:cubicBezTo>
                  <a:cubicBezTo>
                    <a:pt x="31750" y="74211"/>
                    <a:pt x="31750" y="82534"/>
                    <a:pt x="30480" y="90857"/>
                  </a:cubicBezTo>
                  <a:cubicBezTo>
                    <a:pt x="29210" y="104728"/>
                    <a:pt x="26670" y="118137"/>
                    <a:pt x="25400" y="132008"/>
                  </a:cubicBezTo>
                  <a:cubicBezTo>
                    <a:pt x="20320" y="146804"/>
                    <a:pt x="26670" y="508377"/>
                    <a:pt x="29210" y="523173"/>
                  </a:cubicBezTo>
                  <a:cubicBezTo>
                    <a:pt x="29210" y="538893"/>
                    <a:pt x="29210" y="555076"/>
                    <a:pt x="30480" y="570797"/>
                  </a:cubicBezTo>
                  <a:cubicBezTo>
                    <a:pt x="30480" y="582356"/>
                    <a:pt x="33020" y="593915"/>
                    <a:pt x="33020" y="605474"/>
                  </a:cubicBezTo>
                  <a:cubicBezTo>
                    <a:pt x="33020" y="617958"/>
                    <a:pt x="33020" y="630442"/>
                    <a:pt x="31750" y="644469"/>
                  </a:cubicBezTo>
                  <a:cubicBezTo>
                    <a:pt x="31750" y="648279"/>
                    <a:pt x="31750" y="650819"/>
                    <a:pt x="31750" y="654629"/>
                  </a:cubicBezTo>
                  <a:cubicBezTo>
                    <a:pt x="31750" y="664789"/>
                    <a:pt x="35560" y="668599"/>
                    <a:pt x="44450" y="668599"/>
                  </a:cubicBezTo>
                  <a:cubicBezTo>
                    <a:pt x="68353" y="668599"/>
                    <a:pt x="103834" y="669869"/>
                    <a:pt x="136780" y="669869"/>
                  </a:cubicBezTo>
                  <a:cubicBezTo>
                    <a:pt x="184932" y="669869"/>
                    <a:pt x="235619" y="667329"/>
                    <a:pt x="283771" y="669869"/>
                  </a:cubicBezTo>
                  <a:cubicBezTo>
                    <a:pt x="362335" y="673679"/>
                    <a:pt x="440899" y="676219"/>
                    <a:pt x="519463" y="674949"/>
                  </a:cubicBezTo>
                  <a:cubicBezTo>
                    <a:pt x="570149" y="673679"/>
                    <a:pt x="618301" y="676219"/>
                    <a:pt x="668988" y="676219"/>
                  </a:cubicBezTo>
                  <a:cubicBezTo>
                    <a:pt x="742483" y="676219"/>
                    <a:pt x="815978" y="674949"/>
                    <a:pt x="889474" y="676219"/>
                  </a:cubicBezTo>
                  <a:cubicBezTo>
                    <a:pt x="998450" y="677489"/>
                    <a:pt x="2194650" y="667329"/>
                    <a:pt x="2306160" y="669869"/>
                  </a:cubicBezTo>
                  <a:cubicBezTo>
                    <a:pt x="2354312" y="671139"/>
                    <a:pt x="2402464" y="672409"/>
                    <a:pt x="2448082" y="672409"/>
                  </a:cubicBezTo>
                  <a:cubicBezTo>
                    <a:pt x="2531715" y="674949"/>
                    <a:pt x="2612813" y="671139"/>
                    <a:pt x="2696445" y="674949"/>
                  </a:cubicBezTo>
                  <a:cubicBezTo>
                    <a:pt x="2764872" y="677489"/>
                    <a:pt x="2833299" y="677489"/>
                    <a:pt x="2901726" y="680029"/>
                  </a:cubicBezTo>
                  <a:cubicBezTo>
                    <a:pt x="3003098" y="683839"/>
                    <a:pt x="3104471" y="686379"/>
                    <a:pt x="3205844" y="687649"/>
                  </a:cubicBezTo>
                  <a:cubicBezTo>
                    <a:pt x="3243859" y="687649"/>
                    <a:pt x="3264282" y="686379"/>
                    <a:pt x="3284602" y="686379"/>
                  </a:cubicBezTo>
                  <a:close/>
                </a:path>
              </a:pathLst>
            </a:custGeom>
            <a:solidFill>
              <a:srgbClr val="000000"/>
            </a:solidFill>
          </p:spPr>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71203" y="7416298"/>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5625" y="8750353"/>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31035" y="34465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174739" y="8968569"/>
            <a:ext cx="1411197" cy="351516"/>
          </a:xfrm>
          <a:prstGeom prst="rect">
            <a:avLst/>
          </a:prstGeom>
        </p:spPr>
      </p:pic>
      <p:sp>
        <p:nvSpPr>
          <p:cNvPr id="23" name="TextBox 22">
            <a:extLst>
              <a:ext uri="{FF2B5EF4-FFF2-40B4-BE49-F238E27FC236}">
                <a16:creationId xmlns:a16="http://schemas.microsoft.com/office/drawing/2014/main" id="{A4743E6A-70E9-2B11-9490-CE40E7E11660}"/>
              </a:ext>
            </a:extLst>
          </p:cNvPr>
          <p:cNvSpPr txBox="1"/>
          <p:nvPr/>
        </p:nvSpPr>
        <p:spPr>
          <a:xfrm>
            <a:off x="1624263" y="3470454"/>
            <a:ext cx="8270081" cy="4594912"/>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5.3.</a:t>
            </a:r>
          </a:p>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4" name="Picture 23">
            <a:extLst>
              <a:ext uri="{FF2B5EF4-FFF2-40B4-BE49-F238E27FC236}">
                <a16:creationId xmlns:a16="http://schemas.microsoft.com/office/drawing/2014/main" id="{3FB18E69-E58E-BC4B-6BF1-FDDE3DAB43E3}"/>
              </a:ext>
            </a:extLst>
          </p:cNvPr>
          <p:cNvPicPr>
            <a:picLocks noChangeAspect="1"/>
          </p:cNvPicPr>
          <p:nvPr/>
        </p:nvPicPr>
        <p:blipFill>
          <a:blip r:embed="rId16"/>
          <a:stretch>
            <a:fillRect/>
          </a:stretch>
        </p:blipFill>
        <p:spPr>
          <a:xfrm>
            <a:off x="11329592" y="3683721"/>
            <a:ext cx="5951450" cy="3765203"/>
          </a:xfrm>
          <a:prstGeom prst="rect">
            <a:avLst/>
          </a:prstGeom>
        </p:spPr>
      </p:pic>
    </p:spTree>
    <p:extLst>
      <p:ext uri="{BB962C8B-B14F-4D97-AF65-F5344CB8AC3E}">
        <p14:creationId xmlns:p14="http://schemas.microsoft.com/office/powerpoint/2010/main" val="367513093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388376" y="-278739"/>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178056" y="458481"/>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2016990" y="7570964"/>
            <a:ext cx="1191248" cy="1701783"/>
          </a:xfrm>
          <a:prstGeom prst="rect">
            <a:avLst/>
          </a:prstGeom>
        </p:spPr>
      </p:pic>
      <p:sp>
        <p:nvSpPr>
          <p:cNvPr id="5" name="TextBox 4">
            <a:extLst>
              <a:ext uri="{FF2B5EF4-FFF2-40B4-BE49-F238E27FC236}">
                <a16:creationId xmlns:a16="http://schemas.microsoft.com/office/drawing/2014/main" id="{58445AEA-190B-E89A-6B73-3F6C81C01970}"/>
              </a:ext>
            </a:extLst>
          </p:cNvPr>
          <p:cNvSpPr txBox="1"/>
          <p:nvPr/>
        </p:nvSpPr>
        <p:spPr>
          <a:xfrm>
            <a:off x="3899733" y="3582868"/>
            <a:ext cx="10684403"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dung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
        <p:nvSpPr>
          <p:cNvPr id="6" name="Speech Bubble: Oval 5">
            <a:extLst>
              <a:ext uri="{FF2B5EF4-FFF2-40B4-BE49-F238E27FC236}">
                <a16:creationId xmlns:a16="http://schemas.microsoft.com/office/drawing/2014/main" id="{3857679F-CD86-BA29-1818-D6C1D21DE4B0}"/>
              </a:ext>
            </a:extLst>
          </p:cNvPr>
          <p:cNvSpPr/>
          <p:nvPr/>
        </p:nvSpPr>
        <p:spPr>
          <a:xfrm>
            <a:off x="7828604" y="15530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798591"/>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3126493" y="909768"/>
            <a:ext cx="12254589" cy="2320305"/>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2813355" y="3825732"/>
            <a:ext cx="5576951" cy="465660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185926" y="4042104"/>
            <a:ext cx="5576951" cy="4568132"/>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1592298" y="7511424"/>
            <a:ext cx="3912801" cy="4114800"/>
          </a:xfrm>
          <a:prstGeom prst="rect">
            <a:avLst/>
          </a:prstGeom>
        </p:spPr>
      </p:pic>
      <p:grpSp>
        <p:nvGrpSpPr>
          <p:cNvPr id="12" name="Group 12"/>
          <p:cNvGrpSpPr/>
          <p:nvPr/>
        </p:nvGrpSpPr>
        <p:grpSpPr>
          <a:xfrm>
            <a:off x="9726642" y="4148370"/>
            <a:ext cx="5576951" cy="4568132"/>
            <a:chOff x="0" y="0"/>
            <a:chExt cx="6119547" cy="5012577"/>
          </a:xfrm>
        </p:grpSpPr>
        <p:sp>
          <p:nvSpPr>
            <p:cNvPr id="13" name="Freeform 13"/>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CE9CF"/>
            </a:solidFill>
          </p:spPr>
        </p:sp>
        <p:sp>
          <p:nvSpPr>
            <p:cNvPr id="14" name="Freeform 14"/>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grpSp>
        <p:nvGrpSpPr>
          <p:cNvPr id="16" name="Group 16"/>
          <p:cNvGrpSpPr/>
          <p:nvPr/>
        </p:nvGrpSpPr>
        <p:grpSpPr>
          <a:xfrm rot="-91161">
            <a:off x="9989314" y="3808443"/>
            <a:ext cx="5576951" cy="4568132"/>
            <a:chOff x="0" y="0"/>
            <a:chExt cx="6119547" cy="5012577"/>
          </a:xfrm>
        </p:grpSpPr>
        <p:sp>
          <p:nvSpPr>
            <p:cNvPr id="17" name="Freeform 17"/>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8" name="Freeform 18"/>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TextBox 21">
            <a:extLst>
              <a:ext uri="{FF2B5EF4-FFF2-40B4-BE49-F238E27FC236}">
                <a16:creationId xmlns:a16="http://schemas.microsoft.com/office/drawing/2014/main" id="{387719BA-AA09-1D29-1B31-81C9892DCB22}"/>
              </a:ext>
            </a:extLst>
          </p:cNvPr>
          <p:cNvSpPr txBox="1"/>
          <p:nvPr/>
        </p:nvSpPr>
        <p:spPr>
          <a:xfrm>
            <a:off x="4572000" y="1176267"/>
            <a:ext cx="9144000" cy="182492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Em có thể giúp đài truyền hình thu thập những thông tin này không?</a:t>
            </a:r>
            <a:endParaRPr lang="en-US" sz="4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FF52FC0-17DA-FC9C-1D37-B4D2A313E6F2}"/>
              </a:ext>
            </a:extLst>
          </p:cNvPr>
          <p:cNvSpPr txBox="1"/>
          <p:nvPr/>
        </p:nvSpPr>
        <p:spPr>
          <a:xfrm>
            <a:off x="3421661" y="4839273"/>
            <a:ext cx="5004037"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Em có thể đề xuất một vài cách để thu thập thông tin này?</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E6663F16-7345-1A9D-E1BD-6EB9F5558036}"/>
              </a:ext>
            </a:extLst>
          </p:cNvPr>
          <p:cNvSpPr txBox="1"/>
          <p:nvPr/>
        </p:nvSpPr>
        <p:spPr>
          <a:xfrm>
            <a:off x="10660283" y="4467701"/>
            <a:ext cx="4423316" cy="367158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Đối tượng mà em hướng đến để thu thập thông tin này là ai?</a:t>
            </a:r>
            <a:endPar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0850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heel(4)">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699"/>
            <a:ext cx="15392400" cy="9117779"/>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73389" y="9179877"/>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6422991" y="6187693"/>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4985687" y="115215"/>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6122473" y="1100540"/>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6105" y="8057089"/>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958363" y="1268385"/>
            <a:ext cx="1139438" cy="1330554"/>
          </a:xfrm>
          <a:prstGeom prst="rect">
            <a:avLst/>
          </a:prstGeom>
        </p:spPr>
      </p:pic>
      <p:sp>
        <p:nvSpPr>
          <p:cNvPr id="5" name="TextBox 4">
            <a:extLst>
              <a:ext uri="{FF2B5EF4-FFF2-40B4-BE49-F238E27FC236}">
                <a16:creationId xmlns:a16="http://schemas.microsoft.com/office/drawing/2014/main" id="{B17CE278-76C2-99C8-5E10-2F851E565809}"/>
              </a:ext>
            </a:extLst>
          </p:cNvPr>
          <p:cNvSpPr txBox="1"/>
          <p:nvPr/>
        </p:nvSpPr>
        <p:spPr>
          <a:xfrm>
            <a:off x="2283707" y="1360185"/>
            <a:ext cx="137160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Tranh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luận</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mạng</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a:t>
            </a:r>
          </a:p>
        </p:txBody>
      </p:sp>
      <p:sp>
        <p:nvSpPr>
          <p:cNvPr id="6" name="Speech Bubble: Rectangle with Corners Rounded 5">
            <a:extLst>
              <a:ext uri="{FF2B5EF4-FFF2-40B4-BE49-F238E27FC236}">
                <a16:creationId xmlns:a16="http://schemas.microsoft.com/office/drawing/2014/main" id="{881E07D5-74F3-B9A3-28B2-C15797E5D342}"/>
              </a:ext>
            </a:extLst>
          </p:cNvPr>
          <p:cNvSpPr/>
          <p:nvPr/>
        </p:nvSpPr>
        <p:spPr>
          <a:xfrm>
            <a:off x="1551894" y="4666431"/>
            <a:ext cx="8407922"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bảng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mẹ</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đó</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yêu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trả</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lời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7" name="Speech Bubble: Rectangle with Corners Rounded 6">
            <a:extLst>
              <a:ext uri="{FF2B5EF4-FFF2-40B4-BE49-F238E27FC236}">
                <a16:creationId xmlns:a16="http://schemas.microsoft.com/office/drawing/2014/main" id="{ADE15841-8C30-AD05-A3CE-3EE682C651EF}"/>
              </a:ext>
            </a:extLst>
          </p:cNvPr>
          <p:cNvSpPr/>
          <p:nvPr/>
        </p:nvSpPr>
        <p:spPr>
          <a:xfrm>
            <a:off x="10870997" y="4666431"/>
            <a:ext cx="5765384"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Còn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câu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bộ</a:t>
            </a:r>
            <a:r>
              <a:rPr lang="en-US" sz="3600" dirty="0">
                <a:solidFill>
                  <a:sysClr val="windowText" lastClr="000000"/>
                </a:solidFill>
                <a:latin typeface="Arial" panose="020B0604020202020204" pitchFamily="34" charset="0"/>
                <a:cs typeface="Arial" panose="020B0604020202020204" pitchFamily="34" charset="0"/>
              </a:rPr>
              <a:t> Tin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17" name="Picture 6">
            <a:extLst>
              <a:ext uri="{FF2B5EF4-FFF2-40B4-BE49-F238E27FC236}">
                <a16:creationId xmlns:a16="http://schemas.microsoft.com/office/drawing/2014/main" id="{DF78CBA6-E865-E2B9-C888-CF82974715A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994647" y="7774679"/>
            <a:ext cx="2246352" cy="2045584"/>
          </a:xfrm>
          <a:prstGeom prst="rect">
            <a:avLst/>
          </a:prstGeom>
        </p:spPr>
      </p:pic>
      <p:pic>
        <p:nvPicPr>
          <p:cNvPr id="18" name="Picture 4">
            <a:extLst>
              <a:ext uri="{FF2B5EF4-FFF2-40B4-BE49-F238E27FC236}">
                <a16:creationId xmlns:a16="http://schemas.microsoft.com/office/drawing/2014/main" id="{02C9DE90-A438-795D-7598-9B48199C9EA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3176117" y="7400433"/>
            <a:ext cx="1669923" cy="2424571"/>
          </a:xfrm>
          <a:prstGeom prst="rect">
            <a:avLst/>
          </a:prstGeom>
        </p:spPr>
      </p:pic>
    </p:spTree>
    <p:extLst>
      <p:ext uri="{BB962C8B-B14F-4D97-AF65-F5344CB8AC3E}">
        <p14:creationId xmlns:p14="http://schemas.microsoft.com/office/powerpoint/2010/main" val="58284533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2378920" y="129507"/>
            <a:ext cx="953206" cy="841412"/>
          </a:xfrm>
          <a:prstGeom prst="rect">
            <a:avLst/>
          </a:prstGeom>
        </p:spPr>
      </p:pic>
      <p:pic>
        <p:nvPicPr>
          <p:cNvPr id="24" name="Picture 2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l="48637" t="40956"/>
          <a:stretch>
            <a:fillRect/>
          </a:stretch>
        </p:blipFill>
        <p:spPr>
          <a:xfrm>
            <a:off x="15392400" y="5312200"/>
            <a:ext cx="574781" cy="829697"/>
          </a:xfrm>
          <a:prstGeom prst="rect">
            <a:avLst/>
          </a:prstGeom>
        </p:spPr>
      </p:pic>
      <p:sp>
        <p:nvSpPr>
          <p:cNvPr id="25" name="TextBox 24">
            <a:extLst>
              <a:ext uri="{FF2B5EF4-FFF2-40B4-BE49-F238E27FC236}">
                <a16:creationId xmlns:a16="http://schemas.microsoft.com/office/drawing/2014/main" id="{D191F242-BB0C-130D-5B85-EBA4E37B56E0}"/>
              </a:ext>
            </a:extLst>
          </p:cNvPr>
          <p:cNvSpPr txBox="1"/>
          <p:nvPr/>
        </p:nvSpPr>
        <p:spPr>
          <a:xfrm>
            <a:off x="2781942" y="2895501"/>
            <a:ext cx="12731353" cy="460638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Tròn chỉ lấy ý kiến của các bạn trong câu lạc bộ Tin học là những bạn yêu thích Tin học nên thời gian truy cập Internet thường cao hơn các bạn khác.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không hợp lí.</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Phương án của Vuông hợp lí hơn. </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BD2FD27-F5D3-7238-93DA-A912F30BF190}"/>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010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fade">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53132" y="-628432"/>
            <a:ext cx="4122295" cy="411480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07773" y="7635446"/>
            <a:ext cx="1617076" cy="1671790"/>
          </a:xfrm>
          <a:prstGeom prst="rect">
            <a:avLst/>
          </a:prstGeom>
        </p:spPr>
      </p:pic>
      <p:sp>
        <p:nvSpPr>
          <p:cNvPr id="14" name="TextBox 13">
            <a:extLst>
              <a:ext uri="{FF2B5EF4-FFF2-40B4-BE49-F238E27FC236}">
                <a16:creationId xmlns:a16="http://schemas.microsoft.com/office/drawing/2014/main" id="{5DF6FEE4-CAE2-2994-978A-EE46721B43F5}"/>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id="{2AFDC53A-2DD9-D826-1818-C31A705CF01A}"/>
              </a:ext>
            </a:extLst>
          </p:cNvPr>
          <p:cNvSpPr txBox="1"/>
          <p:nvPr/>
        </p:nvSpPr>
        <p:spPr>
          <a:xfrm>
            <a:off x="2231049" y="3119965"/>
            <a:ext cx="13792200"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quen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D.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b) Ca </a:t>
            </a:r>
            <a:r>
              <a:rPr lang="en-US" sz="4000" dirty="0" err="1">
                <a:latin typeface="Arial" panose="020B0604020202020204" pitchFamily="34" charset="0"/>
                <a:cs typeface="Arial" panose="020B0604020202020204" pitchFamily="34" charset="0"/>
              </a:rPr>
              <a:t>sĩ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37654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2909837" y="2098190"/>
            <a:ext cx="11899650" cy="544798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284560" y="2356658"/>
            <a:ext cx="11899650" cy="5344476"/>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1592298" y="7511424"/>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30" name="TextBox 29">
            <a:extLst>
              <a:ext uri="{FF2B5EF4-FFF2-40B4-BE49-F238E27FC236}">
                <a16:creationId xmlns:a16="http://schemas.microsoft.com/office/drawing/2014/main" id="{C1C8474D-C87C-DF80-594B-12C3CDBD1377}"/>
              </a:ext>
            </a:extLst>
          </p:cNvPr>
          <p:cNvSpPr txBox="1"/>
          <p:nvPr/>
        </p:nvSpPr>
        <p:spPr>
          <a:xfrm>
            <a:off x="3473439" y="4471677"/>
            <a:ext cx="11499155" cy="197881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không phải là số,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không phải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Speech Bubble: Oval 30">
            <a:extLst>
              <a:ext uri="{FF2B5EF4-FFF2-40B4-BE49-F238E27FC236}">
                <a16:creationId xmlns:a16="http://schemas.microsoft.com/office/drawing/2014/main" id="{149CA5C7-1C10-D328-46D6-E33CDB6A5A60}"/>
              </a:ext>
            </a:extLst>
          </p:cNvPr>
          <p:cNvSpPr/>
          <p:nvPr/>
        </p:nvSpPr>
        <p:spPr>
          <a:xfrm>
            <a:off x="7962900" y="2622568"/>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237189"/>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wipe(down)">
                                      <p:cBhvr>
                                        <p:cTn id="17"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766354"/>
            <a:ext cx="15845655" cy="8754291"/>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91968" y="9304582"/>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26678" y="454071"/>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117958" y="9102873"/>
            <a:ext cx="1365476" cy="280543"/>
          </a:xfrm>
          <a:prstGeom prst="rect">
            <a:avLst/>
          </a:prstGeom>
        </p:spPr>
      </p:pic>
      <p:sp>
        <p:nvSpPr>
          <p:cNvPr id="3" name="TextBox 2">
            <a:extLst>
              <a:ext uri="{FF2B5EF4-FFF2-40B4-BE49-F238E27FC236}">
                <a16:creationId xmlns:a16="http://schemas.microsoft.com/office/drawing/2014/main" id="{09F1F093-8789-EA62-B025-D246607781F8}"/>
              </a:ext>
            </a:extLst>
          </p:cNvPr>
          <p:cNvSpPr txBox="1"/>
          <p:nvPr/>
        </p:nvSpPr>
        <p:spPr>
          <a:xfrm>
            <a:off x="1826082" y="1087991"/>
            <a:ext cx="7324432"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ta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nhé</a:t>
            </a:r>
            <a:r>
              <a:rPr lang="en-US" sz="4000" dirty="0">
                <a:latin typeface="Arial" panose="020B0604020202020204" pitchFamily="34" charset="0"/>
                <a:cs typeface="Arial" panose="020B0604020202020204" pitchFamily="34" charset="0"/>
              </a:rPr>
              <a:t>!</a:t>
            </a:r>
          </a:p>
        </p:txBody>
      </p:sp>
      <p:sp>
        <p:nvSpPr>
          <p:cNvPr id="8" name="Speech Bubble: Rectangle with Corners Rounded 7">
            <a:extLst>
              <a:ext uri="{FF2B5EF4-FFF2-40B4-BE49-F238E27FC236}">
                <a16:creationId xmlns:a16="http://schemas.microsoft.com/office/drawing/2014/main" id="{5E99A339-B3D2-83A0-0E64-48A1F3568517}"/>
              </a:ext>
            </a:extLst>
          </p:cNvPr>
          <p:cNvSpPr/>
          <p:nvPr/>
        </p:nvSpPr>
        <p:spPr>
          <a:xfrm>
            <a:off x="10606892" y="1794256"/>
            <a:ext cx="5363876" cy="1946689"/>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Đa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sinh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thuận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tay</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phải</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F4D4EE42-90C6-1C97-1688-9C9F3565897E}"/>
              </a:ext>
            </a:extLst>
          </p:cNvPr>
          <p:cNvSpPr txBox="1"/>
          <p:nvPr/>
        </p:nvSpPr>
        <p:spPr>
          <a:xfrm>
            <a:off x="4831032" y="8394987"/>
            <a:ext cx="9144000" cy="707886"/>
          </a:xfrm>
          <a:prstGeom prst="rect">
            <a:avLst/>
          </a:prstGeom>
          <a:noFill/>
        </p:spPr>
        <p:txBody>
          <a:bodyPr wrap="square">
            <a:spAutoFit/>
          </a:bodyPr>
          <a:lstStyle/>
          <a:p>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Nên sử dụng phương pháp quan sát.</a:t>
            </a:r>
            <a:endParaRPr lang="en-US" sz="4000" dirty="0">
              <a:solidFill>
                <a:srgbClr val="FF0000"/>
              </a:solidFill>
              <a:latin typeface="Arial" panose="020B0604020202020204" pitchFamily="34" charset="0"/>
              <a:cs typeface="Arial" panose="020B0604020202020204" pitchFamily="34" charset="0"/>
            </a:endParaRPr>
          </a:p>
        </p:txBody>
      </p:sp>
      <p:pic>
        <p:nvPicPr>
          <p:cNvPr id="9" name="Picture 6">
            <a:extLst>
              <a:ext uri="{FF2B5EF4-FFF2-40B4-BE49-F238E27FC236}">
                <a16:creationId xmlns:a16="http://schemas.microsoft.com/office/drawing/2014/main" id="{EC9C4491-2D5F-5673-C501-40390493B84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2253161" y="4416320"/>
            <a:ext cx="3261157" cy="2969691"/>
          </a:xfrm>
          <a:prstGeom prst="rect">
            <a:avLst/>
          </a:prstGeom>
        </p:spPr>
      </p:pic>
    </p:spTree>
    <p:extLst>
      <p:ext uri="{BB962C8B-B14F-4D97-AF65-F5344CB8AC3E}">
        <p14:creationId xmlns:p14="http://schemas.microsoft.com/office/powerpoint/2010/main" val="11241390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6517257" y="1321064"/>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2671" y="94254"/>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8" name="TextBox 7">
            <a:extLst>
              <a:ext uri="{FF2B5EF4-FFF2-40B4-BE49-F238E27FC236}">
                <a16:creationId xmlns:a16="http://schemas.microsoft.com/office/drawing/2014/main" id="{8C8A95CC-0B11-3E18-33C8-05E91B626209}"/>
              </a:ext>
            </a:extLst>
          </p:cNvPr>
          <p:cNvSpPr txBox="1"/>
          <p:nvPr/>
        </p:nvSpPr>
        <p:spPr>
          <a:xfrm>
            <a:off x="2568872" y="1982971"/>
            <a:ext cx="13639800"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5.4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 11; …; 4991.</a:t>
            </a:r>
          </a:p>
        </p:txBody>
      </p:sp>
    </p:spTree>
    <p:extLst>
      <p:ext uri="{BB962C8B-B14F-4D97-AF65-F5344CB8AC3E}">
        <p14:creationId xmlns:p14="http://schemas.microsoft.com/office/powerpoint/2010/main" val="21278174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500"/>
                                        <p:tgtEl>
                                          <p:spTgt spid="8">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heel(4)">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892098" y="666623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22156A63-7262-568C-B9C5-D0ED50E27B48}"/>
              </a:ext>
            </a:extLst>
          </p:cNvPr>
          <p:cNvSpPr txBox="1"/>
          <p:nvPr/>
        </p:nvSpPr>
        <p:spPr>
          <a:xfrm>
            <a:off x="2977016" y="3693212"/>
            <a:ext cx="12381138" cy="2748253"/>
          </a:xfrm>
          <a:prstGeom prst="rect">
            <a:avLst/>
          </a:prstGeom>
          <a:noFill/>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cự</a:t>
            </a:r>
            <a:r>
              <a:rPr lang="en-US" sz="4000" dirty="0">
                <a:latin typeface="Arial" panose="020B0604020202020204" pitchFamily="34" charset="0"/>
                <a:cs typeface="Arial" panose="020B0604020202020204" pitchFamily="34" charset="0"/>
              </a:rPr>
              <a:t> li 1000 m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17003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51396" y="8520213"/>
            <a:ext cx="1076497" cy="1112919"/>
          </a:xfrm>
          <a:prstGeom prst="rect">
            <a:avLst/>
          </a:prstGeom>
        </p:spPr>
      </p:pic>
      <p:sp>
        <p:nvSpPr>
          <p:cNvPr id="10" name="Speech Bubble: Oval 9">
            <a:extLst>
              <a:ext uri="{FF2B5EF4-FFF2-40B4-BE49-F238E27FC236}">
                <a16:creationId xmlns:a16="http://schemas.microsoft.com/office/drawing/2014/main" id="{6F5A74E5-B8AF-87EE-AAFA-D43CDA4855CA}"/>
              </a:ext>
            </a:extLst>
          </p:cNvPr>
          <p:cNvSpPr/>
          <p:nvPr/>
        </p:nvSpPr>
        <p:spPr>
          <a:xfrm>
            <a:off x="7958961" y="113551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E8CC51B-3901-1DCA-690E-E6C21D168E4A}"/>
              </a:ext>
            </a:extLst>
          </p:cNvPr>
          <p:cNvSpPr txBox="1"/>
          <p:nvPr/>
        </p:nvSpPr>
        <p:spPr>
          <a:xfrm>
            <a:off x="3935839" y="3448595"/>
            <a:ext cx="10408444" cy="382547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thu được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không có tính đại diện vì các bạn trong câu lạc bộ bóng đá thường có thể lực tốt.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676802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3456974" y="752453"/>
            <a:ext cx="1139438" cy="1330554"/>
          </a:xfrm>
          <a:prstGeom prst="rect">
            <a:avLst/>
          </a:prstGeom>
        </p:spPr>
      </p:pic>
      <p:sp>
        <p:nvSpPr>
          <p:cNvPr id="7" name="TextBox 6">
            <a:extLst>
              <a:ext uri="{FF2B5EF4-FFF2-40B4-BE49-F238E27FC236}">
                <a16:creationId xmlns:a16="http://schemas.microsoft.com/office/drawing/2014/main" id="{D63D6C4D-5286-8D29-9143-D1BB7356B493}"/>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VẬN DỤNG</a:t>
            </a:r>
          </a:p>
        </p:txBody>
      </p:sp>
      <p:sp>
        <p:nvSpPr>
          <p:cNvPr id="17" name="TextBox 16">
            <a:extLst>
              <a:ext uri="{FF2B5EF4-FFF2-40B4-BE49-F238E27FC236}">
                <a16:creationId xmlns:a16="http://schemas.microsoft.com/office/drawing/2014/main" id="{4F366019-7F49-AF77-80F6-C05F48357994}"/>
              </a:ext>
            </a:extLst>
          </p:cNvPr>
          <p:cNvSpPr txBox="1"/>
          <p:nvPr/>
        </p:nvSpPr>
        <p:spPr>
          <a:xfrm>
            <a:off x="2894581" y="3539778"/>
            <a:ext cx="12465136"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5.3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124469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5338179" y="6278318"/>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4783" y="6312463"/>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266624" y="8593514"/>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Speech Bubble: Oval 14">
            <a:extLst>
              <a:ext uri="{FF2B5EF4-FFF2-40B4-BE49-F238E27FC236}">
                <a16:creationId xmlns:a16="http://schemas.microsoft.com/office/drawing/2014/main" id="{2049A06C-C4F8-630A-4A0B-3A27B398A7A8}"/>
              </a:ext>
            </a:extLst>
          </p:cNvPr>
          <p:cNvSpPr/>
          <p:nvPr/>
        </p:nvSpPr>
        <p:spPr>
          <a:xfrm>
            <a:off x="7962900" y="7285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6E088CE-9B3F-1D49-4551-25050432A52A}"/>
              </a:ext>
            </a:extLst>
          </p:cNvPr>
          <p:cNvSpPr/>
          <p:nvPr/>
        </p:nvSpPr>
        <p:spPr>
          <a:xfrm>
            <a:off x="3287707" y="2951455"/>
            <a:ext cx="12496800" cy="5485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err="1">
                <a:solidFill>
                  <a:sysClr val="windowText" lastClr="000000"/>
                </a:solidFill>
                <a:latin typeface="Arial" panose="020B0604020202020204" pitchFamily="34" charset="0"/>
                <a:cs typeface="Arial" panose="020B0604020202020204" pitchFamily="34" charset="0"/>
              </a:rPr>
              <a:t>Tích</a:t>
            </a:r>
            <a:r>
              <a:rPr lang="en-US" sz="4000" b="1" dirty="0">
                <a:solidFill>
                  <a:sysClr val="windowText" lastClr="000000"/>
                </a:solidFill>
                <a:latin typeface="Arial" panose="020B0604020202020204" pitchFamily="34" charset="0"/>
                <a:cs typeface="Arial" panose="020B0604020202020204" pitchFamily="34" charset="0"/>
              </a:rPr>
              <a:t> X </a:t>
            </a:r>
            <a:r>
              <a:rPr lang="en-US" sz="4000" b="1" dirty="0" err="1">
                <a:solidFill>
                  <a:sysClr val="windowText" lastClr="000000"/>
                </a:solidFill>
                <a:latin typeface="Arial" panose="020B0604020202020204" pitchFamily="34" charset="0"/>
                <a:cs typeface="Arial" panose="020B0604020202020204" pitchFamily="34" charset="0"/>
              </a:rPr>
              <a:t>vào</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phương</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bạn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lựa</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chọn</a:t>
            </a:r>
            <a:endParaRPr lang="en-US" sz="4000" b="1"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1. </a:t>
            </a:r>
            <a:r>
              <a:rPr lang="en-US" sz="4000" dirty="0" err="1">
                <a:solidFill>
                  <a:sysClr val="windowText" lastClr="000000"/>
                </a:solidFill>
                <a:latin typeface="Arial" panose="020B0604020202020204" pitchFamily="34" charset="0"/>
                <a:cs typeface="Arial" panose="020B0604020202020204" pitchFamily="34" charset="0"/>
              </a:rPr>
              <a:t>Giới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tính</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Nam			</a:t>
            </a:r>
            <a:r>
              <a:rPr lang="en-US" sz="4000" dirty="0" err="1">
                <a:solidFill>
                  <a:sysClr val="windowText" lastClr="000000"/>
                </a:solidFill>
                <a:latin typeface="Arial" panose="020B0604020202020204" pitchFamily="34" charset="0"/>
                <a:cs typeface="Arial" panose="020B0604020202020204" pitchFamily="34" charset="0"/>
              </a:rPr>
              <a:t>Nữ</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2. </a:t>
            </a:r>
            <a:r>
              <a:rPr lang="en-US" sz="4000" dirty="0" err="1">
                <a:solidFill>
                  <a:sysClr val="windowText" lastClr="000000"/>
                </a:solidFill>
                <a:latin typeface="Arial" panose="020B0604020202020204" pitchFamily="34" charset="0"/>
                <a:cs typeface="Arial" panose="020B0604020202020204" pitchFamily="34" charset="0"/>
              </a:rPr>
              <a:t>Bạn</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có</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các</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chương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trình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thể</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thao</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a:t>
            </a: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23E920F-D801-B82F-8ED3-2C00C9E7D80E}"/>
              </a:ext>
            </a:extLst>
          </p:cNvPr>
          <p:cNvSpPr/>
          <p:nvPr/>
        </p:nvSpPr>
        <p:spPr>
          <a:xfrm>
            <a:off x="3848502"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7F770A-86F2-20EB-FE54-4EE5E736C01A}"/>
              </a:ext>
            </a:extLst>
          </p:cNvPr>
          <p:cNvSpPr/>
          <p:nvPr/>
        </p:nvSpPr>
        <p:spPr>
          <a:xfrm>
            <a:off x="7371906"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47AAB4F-E4B2-FC39-95BC-3D5CBCA0A0B4}"/>
              </a:ext>
            </a:extLst>
          </p:cNvPr>
          <p:cNvSpPr/>
          <p:nvPr/>
        </p:nvSpPr>
        <p:spPr>
          <a:xfrm>
            <a:off x="3847212" y="7133901"/>
            <a:ext cx="1116091" cy="841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4E19A2-DA95-F3FD-47F9-A8F9EC5975C9}"/>
              </a:ext>
            </a:extLst>
          </p:cNvPr>
          <p:cNvSpPr/>
          <p:nvPr/>
        </p:nvSpPr>
        <p:spPr>
          <a:xfrm>
            <a:off x="8388371" y="7133901"/>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09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47800" y="1549460"/>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25000" y="8772522"/>
            <a:ext cx="1365476" cy="280543"/>
          </a:xfrm>
          <a:prstGeom prst="rect">
            <a:avLst/>
          </a:prstGeom>
        </p:spPr>
      </p:pic>
      <p:sp>
        <p:nvSpPr>
          <p:cNvPr id="23" name="TextBox 22">
            <a:extLst>
              <a:ext uri="{FF2B5EF4-FFF2-40B4-BE49-F238E27FC236}">
                <a16:creationId xmlns:a16="http://schemas.microsoft.com/office/drawing/2014/main" id="{8B5CD0BB-A3E1-D00B-9D37-7E93E408A85B}"/>
              </a:ext>
            </a:extLst>
          </p:cNvPr>
          <p:cNvSpPr txBox="1"/>
          <p:nvPr/>
        </p:nvSpPr>
        <p:spPr>
          <a:xfrm>
            <a:off x="2276540" y="880495"/>
            <a:ext cx="13563600" cy="3211007"/>
          </a:xfrm>
          <a:prstGeom prst="rect">
            <a:avLst/>
          </a:prstGeom>
          <a:noFill/>
        </p:spPr>
        <p:txBody>
          <a:bodyPr wrap="square" rtlCol="0">
            <a:spAutoFit/>
          </a:bodyPr>
          <a:lstStyle/>
          <a:p>
            <a:pPr algn="ctr">
              <a:lnSpc>
                <a:spcPct val="150000"/>
              </a:lnSpc>
            </a:pPr>
            <a:r>
              <a:rPr lang="en-US" sz="7200" b="1" dirty="0">
                <a:solidFill>
                  <a:schemeClr val="accent6">
                    <a:lumMod val="50000"/>
                  </a:schemeClr>
                </a:solidFill>
                <a:latin typeface="Arial" panose="020B0604020202020204" pitchFamily="34" charset="0"/>
                <a:cs typeface="Arial" panose="020B0604020202020204" pitchFamily="34" charset="0"/>
              </a:rPr>
              <a:t>CHƯƠNG V. THU THẬP VÀ BIỂU DIỄN DỮ LIỆU</a:t>
            </a:r>
          </a:p>
        </p:txBody>
      </p:sp>
      <p:sp>
        <p:nvSpPr>
          <p:cNvPr id="24" name="TextBox 23">
            <a:extLst>
              <a:ext uri="{FF2B5EF4-FFF2-40B4-BE49-F238E27FC236}">
                <a16:creationId xmlns:a16="http://schemas.microsoft.com/office/drawing/2014/main" id="{996C25FC-E094-3D18-70E7-0645B3110966}"/>
              </a:ext>
            </a:extLst>
          </p:cNvPr>
          <p:cNvSpPr txBox="1"/>
          <p:nvPr/>
        </p:nvSpPr>
        <p:spPr>
          <a:xfrm>
            <a:off x="2157510" y="4749844"/>
            <a:ext cx="13801660" cy="3730765"/>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BÀI 17: THU THẬP VÀ PHÂN LOẠI DỮ LIỆU</a:t>
            </a:r>
          </a:p>
        </p:txBody>
      </p:sp>
    </p:spTree>
    <p:extLst>
      <p:ext uri="{BB962C8B-B14F-4D97-AF65-F5344CB8AC3E}">
        <p14:creationId xmlns:p14="http://schemas.microsoft.com/office/powerpoint/2010/main" val="12133988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086350" y="9546924"/>
            <a:ext cx="1411197" cy="351516"/>
          </a:xfrm>
          <a:prstGeom prst="rect">
            <a:avLst/>
          </a:prstGeom>
        </p:spPr>
      </p:pic>
      <p:sp>
        <p:nvSpPr>
          <p:cNvPr id="2" name="TextBox 1">
            <a:extLst>
              <a:ext uri="{FF2B5EF4-FFF2-40B4-BE49-F238E27FC236}">
                <a16:creationId xmlns:a16="http://schemas.microsoft.com/office/drawing/2014/main" id="{8F020180-7706-3F57-A4F1-43E7C8D65E19}"/>
              </a:ext>
            </a:extLst>
          </p:cNvPr>
          <p:cNvSpPr txBox="1"/>
          <p:nvPr/>
        </p:nvSpPr>
        <p:spPr>
          <a:xfrm>
            <a:off x="1789273" y="2104900"/>
            <a:ext cx="147066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5.5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50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924CA98D-C2A0-EFCB-EE2A-5772FEF71D87}"/>
              </a:ext>
            </a:extLst>
          </p:cNvPr>
          <p:cNvSpPr txBox="1"/>
          <p:nvPr/>
        </p:nvSpPr>
        <p:spPr>
          <a:xfrm>
            <a:off x="2730858" y="6579197"/>
            <a:ext cx="12994481" cy="1824923"/>
          </a:xfrm>
          <a:prstGeom prst="rect">
            <a:avLst/>
          </a:prstGeom>
          <a:noFill/>
        </p:spPr>
        <p:txBody>
          <a:bodyPr wrap="square">
            <a:spAutoFit/>
          </a:bodyPr>
          <a:lstStyle/>
          <a:p>
            <a:pPr marL="0" marR="0" algn="just">
              <a:lnSpc>
                <a:spcPct val="150000"/>
              </a:lnSpc>
              <a:spcBef>
                <a:spcPts val="0"/>
              </a:spcBef>
              <a:spcAft>
                <a:spcPts val="1200"/>
              </a:spcAft>
            </a:pPr>
            <a:r>
              <a:rPr lang="nl-NL"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Kết luận không hợp lí vì đây là kết luận cho toàn bộ học sinh nhưng lại chỉ khảo sát trên các bạn học sinh nam.</a:t>
            </a:r>
            <a:endParaRPr lang="en-US"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D2EB2ECA-731B-0D85-712D-6A728B565E9E}"/>
              </a:ext>
            </a:extLst>
          </p:cNvPr>
          <p:cNvSpPr txBox="1"/>
          <p:nvPr/>
        </p:nvSpPr>
        <p:spPr>
          <a:xfrm>
            <a:off x="7239000" y="5260596"/>
            <a:ext cx="42672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5253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4846956" y="6558884"/>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5249463" y="10601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40047" y="8207182"/>
            <a:ext cx="3116127" cy="1931999"/>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5129" y="-2405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17378" y="317924"/>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653118" y="8417115"/>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798050" y="991905"/>
            <a:ext cx="980851" cy="772168"/>
          </a:xfrm>
          <a:prstGeom prst="rect">
            <a:avLst/>
          </a:prstGeom>
        </p:spPr>
      </p:pic>
      <p:sp>
        <p:nvSpPr>
          <p:cNvPr id="16" name="TextBox 15">
            <a:extLst>
              <a:ext uri="{FF2B5EF4-FFF2-40B4-BE49-F238E27FC236}">
                <a16:creationId xmlns:a16="http://schemas.microsoft.com/office/drawing/2014/main" id="{B8E7DED6-D398-C302-F740-10410E232BE1}"/>
              </a:ext>
            </a:extLst>
          </p:cNvPr>
          <p:cNvSpPr txBox="1"/>
          <p:nvPr/>
        </p:nvSpPr>
        <p:spPr>
          <a:xfrm>
            <a:off x="4916224" y="873922"/>
            <a:ext cx="9070332"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3" name="TextBox 22">
            <a:extLst>
              <a:ext uri="{FF2B5EF4-FFF2-40B4-BE49-F238E27FC236}">
                <a16:creationId xmlns:a16="http://schemas.microsoft.com/office/drawing/2014/main" id="{BCEB9A1C-F7CF-4859-ECB9-2D30742A10BA}"/>
              </a:ext>
            </a:extLst>
          </p:cNvPr>
          <p:cNvSpPr txBox="1"/>
          <p:nvPr/>
        </p:nvSpPr>
        <p:spPr>
          <a:xfrm>
            <a:off x="1775676" y="6220591"/>
            <a:ext cx="43183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1A28713-2BC9-511D-3504-201DF130E14E}"/>
              </a:ext>
            </a:extLst>
          </p:cNvPr>
          <p:cNvSpPr txBox="1"/>
          <p:nvPr/>
        </p:nvSpPr>
        <p:spPr>
          <a:xfrm>
            <a:off x="7189413" y="6225981"/>
            <a:ext cx="45469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75CACE6-DC92-5C95-9BDC-5A8A05C8ED49}"/>
              </a:ext>
            </a:extLst>
          </p:cNvPr>
          <p:cNvSpPr txBox="1"/>
          <p:nvPr/>
        </p:nvSpPr>
        <p:spPr>
          <a:xfrm>
            <a:off x="12143360" y="6225981"/>
            <a:ext cx="4318397" cy="274825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mới “Biểu đồ hình quạt tròn”.</a:t>
            </a:r>
            <a:endParaRPr lang="en-US" sz="4000" dirty="0">
              <a:latin typeface="Arial" panose="020B0604020202020204" pitchFamily="34" charset="0"/>
              <a:cs typeface="Arial" panose="020B0604020202020204" pitchFamily="34" charset="0"/>
            </a:endParaRPr>
          </a:p>
        </p:txBody>
      </p:sp>
      <p:pic>
        <p:nvPicPr>
          <p:cNvPr id="30" name="Picture 8">
            <a:extLst>
              <a:ext uri="{FF2B5EF4-FFF2-40B4-BE49-F238E27FC236}">
                <a16:creationId xmlns:a16="http://schemas.microsoft.com/office/drawing/2014/main" id="{C729E977-5821-B8D5-C6FF-47C4B96A3B0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2585250" y="3866361"/>
            <a:ext cx="1860593" cy="2172667"/>
          </a:xfrm>
          <a:prstGeom prst="rect">
            <a:avLst/>
          </a:prstGeom>
        </p:spPr>
      </p:pic>
      <p:pic>
        <p:nvPicPr>
          <p:cNvPr id="31" name="Picture 8">
            <a:extLst>
              <a:ext uri="{FF2B5EF4-FFF2-40B4-BE49-F238E27FC236}">
                <a16:creationId xmlns:a16="http://schemas.microsoft.com/office/drawing/2014/main" id="{CDE4926B-83B0-F49A-4DAC-243BCB932B6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8242057" y="3871751"/>
            <a:ext cx="1860593" cy="2172667"/>
          </a:xfrm>
          <a:prstGeom prst="rect">
            <a:avLst/>
          </a:prstGeom>
        </p:spPr>
      </p:pic>
      <p:pic>
        <p:nvPicPr>
          <p:cNvPr id="32" name="Picture 8">
            <a:extLst>
              <a:ext uri="{FF2B5EF4-FFF2-40B4-BE49-F238E27FC236}">
                <a16:creationId xmlns:a16="http://schemas.microsoft.com/office/drawing/2014/main" id="{D047ED9F-4FBC-720E-A453-3ACC939D59E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13459824" y="3871750"/>
            <a:ext cx="1860593" cy="2172667"/>
          </a:xfrm>
          <a:prstGeom prst="rect">
            <a:avLst/>
          </a:prstGeom>
        </p:spPr>
      </p:pic>
    </p:spTree>
    <p:extLst>
      <p:ext uri="{BB962C8B-B14F-4D97-AF65-F5344CB8AC3E}">
        <p14:creationId xmlns:p14="http://schemas.microsoft.com/office/powerpoint/2010/main" val="4469128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2732833" y="968761"/>
            <a:ext cx="4810731" cy="480198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17194" y="8989521"/>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426591" y="1106405"/>
            <a:ext cx="2168145" cy="2216506"/>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3713435" y="7707099"/>
            <a:ext cx="2911195" cy="2021957"/>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50932" y="948011"/>
            <a:ext cx="1663586" cy="2806665"/>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822852" y="8560067"/>
            <a:ext cx="1076497" cy="1112919"/>
          </a:xfrm>
          <a:prstGeom prst="rect">
            <a:avLst/>
          </a:prstGeom>
        </p:spPr>
      </p:pic>
      <p:sp>
        <p:nvSpPr>
          <p:cNvPr id="7" name="TextBox 6">
            <a:extLst>
              <a:ext uri="{FF2B5EF4-FFF2-40B4-BE49-F238E27FC236}">
                <a16:creationId xmlns:a16="http://schemas.microsoft.com/office/drawing/2014/main" id="{7CE56314-5468-D347-1440-8A378AA8F4A0}"/>
              </a:ext>
            </a:extLst>
          </p:cNvPr>
          <p:cNvSpPr txBox="1"/>
          <p:nvPr/>
        </p:nvSpPr>
        <p:spPr>
          <a:xfrm>
            <a:off x="3141924" y="3364744"/>
            <a:ext cx="11996274" cy="3557512"/>
          </a:xfrm>
          <a:prstGeom prst="rect">
            <a:avLst/>
          </a:prstGeom>
          <a:noFill/>
        </p:spPr>
        <p:txBody>
          <a:bodyPr wrap="square" rtlCol="0">
            <a:spAutoFit/>
          </a:bodyPr>
          <a:lstStyle/>
          <a:p>
            <a:pPr algn="ctr">
              <a:lnSpc>
                <a:spcPct val="150000"/>
              </a:lnSpc>
            </a:pPr>
            <a:r>
              <a:rPr lang="en-US" sz="8000" b="1" dirty="0">
                <a:solidFill>
                  <a:schemeClr val="accent6">
                    <a:lumMod val="50000"/>
                  </a:schemeClr>
                </a:solidFill>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550409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TextBox 2">
            <a:extLst>
              <a:ext uri="{FF2B5EF4-FFF2-40B4-BE49-F238E27FC236}">
                <a16:creationId xmlns:a16="http://schemas.microsoft.com/office/drawing/2014/main" id="{612BC564-F8D7-1F31-0609-86E0B737052B}"/>
              </a:ext>
            </a:extLst>
          </p:cNvPr>
          <p:cNvSpPr txBox="1"/>
          <p:nvPr/>
        </p:nvSpPr>
        <p:spPr>
          <a:xfrm>
            <a:off x="4358382" y="1809864"/>
            <a:ext cx="9567195"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4" name="TextBox 3">
            <a:extLst>
              <a:ext uri="{FF2B5EF4-FFF2-40B4-BE49-F238E27FC236}">
                <a16:creationId xmlns:a16="http://schemas.microsoft.com/office/drawing/2014/main" id="{10F2D275-F16A-3A56-7428-6891939DCBC4}"/>
              </a:ext>
            </a:extLst>
          </p:cNvPr>
          <p:cNvSpPr txBox="1"/>
          <p:nvPr/>
        </p:nvSpPr>
        <p:spPr>
          <a:xfrm>
            <a:off x="3045204" y="3837447"/>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01</a:t>
            </a:r>
          </a:p>
        </p:txBody>
      </p:sp>
      <p:sp>
        <p:nvSpPr>
          <p:cNvPr id="5" name="TextBox 4">
            <a:extLst>
              <a:ext uri="{FF2B5EF4-FFF2-40B4-BE49-F238E27FC236}">
                <a16:creationId xmlns:a16="http://schemas.microsoft.com/office/drawing/2014/main" id="{11062AB4-1A63-0B21-09C1-BC90D1064FBD}"/>
              </a:ext>
            </a:extLst>
          </p:cNvPr>
          <p:cNvSpPr txBox="1"/>
          <p:nvPr/>
        </p:nvSpPr>
        <p:spPr>
          <a:xfrm>
            <a:off x="3040442" y="6059163"/>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02</a:t>
            </a:r>
          </a:p>
        </p:txBody>
      </p:sp>
      <p:sp>
        <p:nvSpPr>
          <p:cNvPr id="6" name="TextBox 5">
            <a:extLst>
              <a:ext uri="{FF2B5EF4-FFF2-40B4-BE49-F238E27FC236}">
                <a16:creationId xmlns:a16="http://schemas.microsoft.com/office/drawing/2014/main" id="{11C4529B-B51E-7010-4098-19422D27B912}"/>
              </a:ext>
            </a:extLst>
          </p:cNvPr>
          <p:cNvSpPr txBox="1"/>
          <p:nvPr/>
        </p:nvSpPr>
        <p:spPr>
          <a:xfrm>
            <a:off x="4540358" y="3883594"/>
            <a:ext cx="9567195" cy="923330"/>
          </a:xfrm>
          <a:prstGeom prst="rect">
            <a:avLst/>
          </a:prstGeom>
          <a:noFill/>
        </p:spPr>
        <p:txBody>
          <a:bodyPr wrap="square" rtlCol="0">
            <a:spAutoFit/>
          </a:bodyPr>
          <a:lstStyle/>
          <a:p>
            <a:r>
              <a:rPr lang="en-US" sz="5400" dirty="0">
                <a:solidFill>
                  <a:schemeClr val="accent5">
                    <a:lumMod val="50000"/>
                  </a:schemeClr>
                </a:solidFill>
                <a:latin typeface="Arial" panose="020B0604020202020204" pitchFamily="34" charset="0"/>
                <a:cs typeface="Arial" panose="020B0604020202020204" pitchFamily="34" charset="0"/>
              </a:rPr>
              <a:t>Thu </a:t>
            </a:r>
            <a:r>
              <a:rPr lang="en-US" sz="5400" dirty="0" err="1">
                <a:solidFill>
                  <a:schemeClr val="accent5">
                    <a:lumMod val="50000"/>
                  </a:schemeClr>
                </a:solidFill>
                <a:latin typeface="Arial" panose="020B0604020202020204" pitchFamily="34" charset="0"/>
                <a:cs typeface="Arial" panose="020B0604020202020204" pitchFamily="34" charset="0"/>
              </a:rPr>
              <a:t>thập</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và</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phân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loại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DCCEBE-429E-4BBA-FC99-3AFBD175E659}"/>
              </a:ext>
            </a:extLst>
          </p:cNvPr>
          <p:cNvSpPr txBox="1"/>
          <p:nvPr/>
        </p:nvSpPr>
        <p:spPr>
          <a:xfrm>
            <a:off x="4540358" y="6151496"/>
            <a:ext cx="9567195" cy="923330"/>
          </a:xfrm>
          <a:prstGeom prst="rect">
            <a:avLst/>
          </a:prstGeom>
          <a:noFill/>
        </p:spPr>
        <p:txBody>
          <a:bodyPr wrap="square" rtlCol="0">
            <a:spAutoFit/>
          </a:bodyPr>
          <a:lstStyle/>
          <a:p>
            <a:r>
              <a:rPr lang="en-US" sz="5400" dirty="0" err="1">
                <a:solidFill>
                  <a:schemeClr val="accent5">
                    <a:lumMod val="50000"/>
                  </a:schemeClr>
                </a:solidFill>
                <a:latin typeface="Arial" panose="020B0604020202020204" pitchFamily="34" charset="0"/>
                <a:cs typeface="Arial" panose="020B0604020202020204" pitchFamily="34" charset="0"/>
              </a:rPr>
              <a:t>Tính</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đại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diện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của</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3809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51396" y="8520213"/>
            <a:ext cx="1076497" cy="1112919"/>
          </a:xfrm>
          <a:prstGeom prst="rect">
            <a:avLst/>
          </a:prstGeom>
        </p:spPr>
      </p:pic>
      <p:sp>
        <p:nvSpPr>
          <p:cNvPr id="7" name="TextBox 6">
            <a:extLst>
              <a:ext uri="{FF2B5EF4-FFF2-40B4-BE49-F238E27FC236}">
                <a16:creationId xmlns:a16="http://schemas.microsoft.com/office/drawing/2014/main" id="{CDC2DFC6-68F1-CB09-92EF-2C42AD65A718}"/>
              </a:ext>
            </a:extLst>
          </p:cNvPr>
          <p:cNvSpPr txBox="1"/>
          <p:nvPr/>
        </p:nvSpPr>
        <p:spPr>
          <a:xfrm>
            <a:off x="1909466" y="1216622"/>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 THU THẬP VÀ PHÂN LOẠI DỮ LIỆU</a:t>
            </a:r>
          </a:p>
        </p:txBody>
      </p:sp>
      <p:sp>
        <p:nvSpPr>
          <p:cNvPr id="8" name="Rectangle: Rounded Corners 7">
            <a:extLst>
              <a:ext uri="{FF2B5EF4-FFF2-40B4-BE49-F238E27FC236}">
                <a16:creationId xmlns:a16="http://schemas.microsoft.com/office/drawing/2014/main" id="{6042880A-B2C6-7042-2FF5-BADD8A9F40CC}"/>
              </a:ext>
            </a:extLst>
          </p:cNvPr>
          <p:cNvSpPr/>
          <p:nvPr/>
        </p:nvSpPr>
        <p:spPr>
          <a:xfrm>
            <a:off x="8378061" y="225791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HĐ1</a:t>
            </a:r>
          </a:p>
        </p:txBody>
      </p:sp>
      <p:sp>
        <p:nvSpPr>
          <p:cNvPr id="9" name="TextBox 8">
            <a:extLst>
              <a:ext uri="{FF2B5EF4-FFF2-40B4-BE49-F238E27FC236}">
                <a16:creationId xmlns:a16="http://schemas.microsoft.com/office/drawing/2014/main" id="{B2EA6964-1FD4-7B27-F748-BD8F29B64B6F}"/>
              </a:ext>
            </a:extLst>
          </p:cNvPr>
          <p:cNvSpPr txBox="1"/>
          <p:nvPr/>
        </p:nvSpPr>
        <p:spPr>
          <a:xfrm>
            <a:off x="2007719" y="3172597"/>
            <a:ext cx="14220147"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p:txBody>
      </p:sp>
    </p:spTree>
    <p:extLst>
      <p:ext uri="{BB962C8B-B14F-4D97-AF65-F5344CB8AC3E}">
        <p14:creationId xmlns:p14="http://schemas.microsoft.com/office/powerpoint/2010/main" val="32503952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checkerboard(across)">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heckerboard(across)">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checkerboard(across)">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heckerboard(across)">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checkerboard(across)">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2" name="Rectangle: Rounded Corners 21">
            <a:extLst>
              <a:ext uri="{FF2B5EF4-FFF2-40B4-BE49-F238E27FC236}">
                <a16:creationId xmlns:a16="http://schemas.microsoft.com/office/drawing/2014/main" id="{1D56583F-FD38-173F-F8A5-49A459FED8F1}"/>
              </a:ext>
            </a:extLst>
          </p:cNvPr>
          <p:cNvSpPr/>
          <p:nvPr/>
        </p:nvSpPr>
        <p:spPr>
          <a:xfrm>
            <a:off x="8382000" y="315279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HĐ2</a:t>
            </a:r>
          </a:p>
        </p:txBody>
      </p:sp>
      <p:sp>
        <p:nvSpPr>
          <p:cNvPr id="23" name="TextBox 22">
            <a:extLst>
              <a:ext uri="{FF2B5EF4-FFF2-40B4-BE49-F238E27FC236}">
                <a16:creationId xmlns:a16="http://schemas.microsoft.com/office/drawing/2014/main" id="{7E9A624F-831E-CCC7-73AC-4B14210BC7FF}"/>
              </a:ext>
            </a:extLst>
          </p:cNvPr>
          <p:cNvSpPr txBox="1"/>
          <p:nvPr/>
        </p:nvSpPr>
        <p:spPr>
          <a:xfrm>
            <a:off x="3632307" y="4920658"/>
            <a:ext cx="11017803"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57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3456974" y="752453"/>
            <a:ext cx="1139438" cy="1330554"/>
          </a:xfrm>
          <a:prstGeom prst="rect">
            <a:avLst/>
          </a:prstGeom>
        </p:spPr>
      </p:pic>
      <p:sp>
        <p:nvSpPr>
          <p:cNvPr id="5" name="Rectangle: Rounded Corners 4">
            <a:extLst>
              <a:ext uri="{FF2B5EF4-FFF2-40B4-BE49-F238E27FC236}">
                <a16:creationId xmlns:a16="http://schemas.microsoft.com/office/drawing/2014/main" id="{EAEA6109-BCEC-5661-6B3C-A34CA78DCC2B}"/>
              </a:ext>
            </a:extLst>
          </p:cNvPr>
          <p:cNvSpPr/>
          <p:nvPr/>
        </p:nvSpPr>
        <p:spPr>
          <a:xfrm>
            <a:off x="8414240" y="212335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HĐ3</a:t>
            </a:r>
          </a:p>
        </p:txBody>
      </p:sp>
      <p:sp>
        <p:nvSpPr>
          <p:cNvPr id="6" name="TextBox 5">
            <a:extLst>
              <a:ext uri="{FF2B5EF4-FFF2-40B4-BE49-F238E27FC236}">
                <a16:creationId xmlns:a16="http://schemas.microsoft.com/office/drawing/2014/main" id="{39A8D4E0-332D-D97B-92DB-3F35A023E760}"/>
              </a:ext>
            </a:extLst>
          </p:cNvPr>
          <p:cNvSpPr txBox="1"/>
          <p:nvPr/>
        </p:nvSpPr>
        <p:spPr>
          <a:xfrm>
            <a:off x="3306225" y="3530845"/>
            <a:ext cx="11581830" cy="4029501"/>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sắp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tăng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giảm</a:t>
            </a:r>
            <a:r>
              <a:rPr lang="en-US" sz="4400" dirty="0">
                <a:latin typeface="Arial" panose="020B0604020202020204" pitchFamily="34" charset="0"/>
                <a:cs typeface="Arial" panose="020B0604020202020204" pitchFamily="34" charset="0"/>
              </a:rPr>
              <a:t>?</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2310947" y="6717949"/>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5947266"/>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309952" y="7819991"/>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76386968-6A18-C66A-BC6E-7FC6F04CC0E2}"/>
              </a:ext>
            </a:extLst>
          </p:cNvPr>
          <p:cNvSpPr txBox="1"/>
          <p:nvPr/>
        </p:nvSpPr>
        <p:spPr>
          <a:xfrm>
            <a:off x="7010400" y="1022175"/>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A8928B4-CA27-018C-9F00-3C3054440051}"/>
              </a:ext>
            </a:extLst>
          </p:cNvPr>
          <p:cNvSpPr txBox="1"/>
          <p:nvPr/>
        </p:nvSpPr>
        <p:spPr>
          <a:xfrm>
            <a:off x="3558779" y="3565992"/>
            <a:ext cx="11170444" cy="310732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(1) là dãy số liệu,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(2) không là dãy số liệu, không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(3) không là là dãy số liệu, có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dissolv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dissolv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2167</Words>
  <PresentationFormat>Custom</PresentationFormat>
  <Paragraphs>145</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Symbol</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2022-10-24T01:35:20Z</dcterms:modified>
  <dc:identifier>DAFPedVGhHU</dc:identifier>
</cp:coreProperties>
</file>