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8" r:id="rId2"/>
    <p:sldId id="319" r:id="rId3"/>
    <p:sldId id="320" r:id="rId4"/>
    <p:sldId id="260" r:id="rId5"/>
    <p:sldId id="262" r:id="rId6"/>
    <p:sldId id="256" r:id="rId7"/>
    <p:sldId id="263" r:id="rId8"/>
    <p:sldId id="264" r:id="rId9"/>
    <p:sldId id="266" r:id="rId10"/>
    <p:sldId id="274" r:id="rId11"/>
    <p:sldId id="268" r:id="rId12"/>
    <p:sldId id="271" r:id="rId13"/>
    <p:sldId id="272" r:id="rId14"/>
    <p:sldId id="273" r:id="rId15"/>
    <p:sldId id="276" r:id="rId16"/>
    <p:sldId id="277" r:id="rId17"/>
    <p:sldId id="317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917" y="-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631E2-71AB-4534-9E88-05FA5B036CA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1308C-A2E3-443C-909A-DBBB9BF8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1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Căn cứ bài tập vừa hoàn thành và nội dung sgk hãy trả lời câu hỏi sau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1308C-A2E3-443C-909A-DBBB9BF84C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60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E3CA0-BB64-49E0-A8FB-E9BF2DB6C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185FB4-48E8-4F7F-8FE7-50016C476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4C7211-F210-45B8-B727-FFD300662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7B5C8D-E23C-4065-A174-1573A453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E4865D-B142-4F07-A6B2-47D2572C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3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3F3213-DDE4-4290-B4BC-C6F4DBC1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EDBB68-DD17-48A6-8D0B-478FBC750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EF70EA-2C85-41E0-B27B-68DCF61B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8D6E36-227F-44C0-BC69-29EA04AA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4DB863-5911-4932-9764-979F8B6C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0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2040452-1CB5-4FDA-BEFB-1BEC5166B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F18C38-76DC-41E6-8D7A-7C75A2FAE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D317CE-827C-43B7-9DE6-1DE79553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FFB52D-F560-4233-B370-9C71BC46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0580B4-47A0-4982-8A82-3A5EA3EA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8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15DFB2-2596-43DA-A949-CC1F4946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43616F-4A9C-4C69-964C-B12466C51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B98B0A-16C9-4113-91D8-B4111B97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1FA76C-B90E-40C7-9954-9901B396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BAA237-39B8-43E0-B8A5-2C6728D4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FCF3F-D11F-4458-83B4-AC8D5C6D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8803D1-34B4-48B2-AACD-8C5AC5FE3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0347C9-AA47-4CD9-BF68-142326B0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F64F2E-207F-4281-BD54-D7C12F51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D0911A-9968-4FAB-BA8F-62464A61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7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9CB8D-DC6F-4DAD-946C-EF48A4B8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1E7301-5D86-46FE-977D-681F01892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5D6540-DFEE-4729-900E-CD976FF07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4E821D-CE9F-4A46-9D0C-BCDC07DA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F11DBD-6F59-427B-88DC-19BD8515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9D5E3C-25BA-43E0-A569-CE13D213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7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0A9FFD-1CEC-471A-9840-43CFAA2C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E82DA7-4885-4F38-91C5-1A78D9418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3CA0BF-3F81-40F9-8F11-A50A1CB1E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511590-38A0-4B9D-A3AC-19367734B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8B7FCF-54EB-4999-9CBF-1BFC367E7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FF0BD8-1AD0-4026-B880-0FAC2DD40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5E7581B-5839-411A-B612-2CBF091B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02A97FD-C1F9-4817-9C83-46EB7692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0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9F4D1F-AE2B-44A7-A8D7-4CE2A282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797D75-241E-44C1-A8EF-C4EE4411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180308-C250-4259-A219-D54EBC4D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B9227AF-70E3-4F3C-A5C1-C6946E05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2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0AAC1E0-68C0-4C33-A63D-64BB1E2F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740BB4C-7057-41B0-A9B0-04FA4D84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1DFBE6-9AD8-40FD-91DD-1B75EFDA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F3E9E-B19E-44EF-A82D-7A73E1F75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0EDC82-7BDE-447C-8382-5D7CD390D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AB7507-94DE-4490-B56C-5A3CCFC5A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5C96AC-5A09-44F6-9BEA-24A44AF1C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75437E-DB0F-4EC7-954B-F8DBEEEC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3BA156-5B86-47ED-84C4-C8F2931EF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1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6A584-86FF-4DE3-986F-C94115C1C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D7A1A6-5079-42DD-A4CE-A6E371C9D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EE4A31-140B-47C1-A0E7-E83418A55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DB4AE4-D65B-459E-9C90-43C533C66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0EB1-3803-4CBD-9717-278BEB09C37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8A8E32-838E-4692-8FFB-99A0EAAB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24D815-3109-44D1-83A5-A1859CEF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6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0C0DF3-17C8-4A4B-BB0B-873CEFFE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B1C75A-B796-41C2-AEAF-BBEEFD477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E0620F-61C3-4812-9B71-D10E0561E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40EB1-3803-4CBD-9717-278BEB09C37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3E3112-E0BB-4D20-A4E9-A9DCEAB56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F039FC-777E-4BFD-85E8-04AFA8092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EA040-271E-45C2-B0DB-58DF2BB06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3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slide" Target="slide2.xml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0" y="-292"/>
            <a:ext cx="6806220" cy="68582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3629454" y="125995"/>
            <a:ext cx="6413548" cy="6431836"/>
            <a:chOff x="2889226" y="213081"/>
            <a:chExt cx="6413548" cy="6431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26" y="213081"/>
              <a:ext cx="6413548" cy="64318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300000">
              <a:off x="7009153" y="3416933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TRỢ GIẢNG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900000">
              <a:off x="6953878" y="373968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TIẾN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00000">
              <a:off x="6844403" y="40744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ĐẠI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2100000">
              <a:off x="6696828" y="43584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DUNG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700000">
              <a:off x="6473053" y="46169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BẢO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3300000">
              <a:off x="6206353" y="4832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PHƯƠNG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3900000">
              <a:off x="5922584" y="4993337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MINH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4500000">
              <a:off x="5600715" y="51156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GIANG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5100000">
              <a:off x="5257815" y="51918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DUYÊN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5700000">
              <a:off x="4914915" y="519551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HẰNG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6300000">
              <a:off x="4601043" y="51556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VÂN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6900000">
              <a:off x="4272657" y="50140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VŨ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7500000">
              <a:off x="3987813" y="48435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THIÊN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8100000">
              <a:off x="3731997" y="462947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XIN EM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8700000">
              <a:off x="3505209" y="434282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LINH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9300000">
              <a:off x="3321963" y="40852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SEN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9900000">
              <a:off x="3211287" y="37550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1">
                      <a:lumMod val="50000"/>
                    </a:schemeClr>
                  </a:solidFill>
                </a:rPr>
                <a:t>THẮM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0500000">
              <a:off x="3144153" y="342481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FF"/>
                  </a:solidFill>
                </a:rPr>
                <a:t>THỦY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1100000">
              <a:off x="3164103" y="30801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HUYỀN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1700000">
              <a:off x="3213081" y="276443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HIỆP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12300000">
              <a:off x="3320115" y="244875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LƯƠNG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2900000">
              <a:off x="3499719" y="21475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2060"/>
                  </a:solidFill>
                </a:rPr>
                <a:t>TRUNG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3500000">
              <a:off x="3722865" y="18899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CHUNG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14100000">
              <a:off x="3975039" y="1675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KHÁNH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4700000">
              <a:off x="4270755" y="150535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THU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5300000">
              <a:off x="4580985" y="13928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MỴ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15900000">
              <a:off x="4905729" y="132393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7030A0"/>
                  </a:solidFill>
                </a:rPr>
                <a:t>AN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16500000">
              <a:off x="5259501" y="132756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TÚ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7100000">
              <a:off x="5584245" y="138924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LAN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7700000">
              <a:off x="5894475" y="150898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ĐỒNG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8300000">
              <a:off x="6190191" y="16722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THÚY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18900000">
              <a:off x="6442365" y="18936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HUẾ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9500000">
              <a:off x="6652821" y="21476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7030A0"/>
                  </a:solidFill>
                </a:rPr>
                <a:t>THẮNG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20100000">
              <a:off x="6834249" y="24161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YẾN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20700000">
              <a:off x="6972135" y="275720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LÊ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21300000">
              <a:off x="7022937" y="30837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LỢI</a:t>
              </a: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17" y="5658585"/>
            <a:ext cx="2798307" cy="111566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1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96724" y="-609892"/>
            <a:ext cx="609600" cy="60960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94517" y="841620"/>
            <a:ext cx="37332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rgbClr val="FF6600"/>
                </a:solidFill>
              </a:rPr>
              <a:t>VÒNG QUAY</a:t>
            </a:r>
          </a:p>
          <a:p>
            <a:pPr algn="ctr"/>
            <a:r>
              <a:rPr lang="en-US" sz="5400" b="1">
                <a:solidFill>
                  <a:srgbClr val="FF6600"/>
                </a:solidFill>
              </a:rPr>
              <a:t>MAY MẮN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1464" y="2595946"/>
            <a:ext cx="367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</a:p>
        </p:txBody>
      </p:sp>
      <p:pic>
        <p:nvPicPr>
          <p:cNvPr id="116" name="Far_Away_St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89736" y="-797130"/>
            <a:ext cx="609600" cy="609600"/>
          </a:xfrm>
          <a:prstGeom prst="rect">
            <a:avLst/>
          </a:prstGeom>
        </p:spPr>
      </p:pic>
      <p:sp>
        <p:nvSpPr>
          <p:cNvPr id="117" name="Rounded Rectangle 116">
            <a:hlinkClick r:id="rId10" action="ppaction://hlinksldjump"/>
          </p:cNvPr>
          <p:cNvSpPr/>
          <p:nvPr/>
        </p:nvSpPr>
        <p:spPr>
          <a:xfrm>
            <a:off x="9577050" y="125995"/>
            <a:ext cx="2429274" cy="71095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Qua nội dung tiếp theo </a:t>
            </a:r>
          </a:p>
        </p:txBody>
      </p:sp>
    </p:spTree>
    <p:extLst>
      <p:ext uri="{BB962C8B-B14F-4D97-AF65-F5344CB8AC3E}">
        <p14:creationId xmlns:p14="http://schemas.microsoft.com/office/powerpoint/2010/main" val="11043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9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3" dur="3040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3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</p:childTnLst>
        </p:cTn>
      </p:par>
    </p:tnLst>
    <p:bldLst>
      <p:bldP spid="1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41DF0FFC-93C9-4D6B-9159-90FBEE9E9E35}"/>
              </a:ext>
            </a:extLst>
          </p:cNvPr>
          <p:cNvSpPr/>
          <p:nvPr/>
        </p:nvSpPr>
        <p:spPr>
          <a:xfrm>
            <a:off x="81514" y="33842"/>
            <a:ext cx="1096812" cy="1124696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4F3BA89-3407-40B4-B303-456BC109B1D3}"/>
              </a:ext>
            </a:extLst>
          </p:cNvPr>
          <p:cNvSpPr/>
          <p:nvPr/>
        </p:nvSpPr>
        <p:spPr>
          <a:xfrm>
            <a:off x="1233619" y="132080"/>
            <a:ext cx="6812397" cy="928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Vẽ lược đồ trí nhớ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147;p19">
            <a:extLst>
              <a:ext uri="{FF2B5EF4-FFF2-40B4-BE49-F238E27FC236}">
                <a16:creationId xmlns:a16="http://schemas.microsoft.com/office/drawing/2014/main" xmlns="" id="{B9D9EED3-6C4C-4971-93B5-6B436F6F300D}"/>
              </a:ext>
            </a:extLst>
          </p:cNvPr>
          <p:cNvSpPr txBox="1"/>
          <p:nvPr/>
        </p:nvSpPr>
        <p:spPr>
          <a:xfrm>
            <a:off x="785175" y="2635446"/>
            <a:ext cx="11610025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CC"/>
              </a:buClr>
              <a:buSzPts val="2400"/>
            </a:pPr>
            <a:r>
              <a:rPr lang="en-US" sz="6000" i="0" u="none" strike="noStrike" cap="none">
                <a:solidFill>
                  <a:srgbClr val="0033C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</a:t>
            </a:r>
            <a:r>
              <a:rPr lang="nl-NL" sz="6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 điểm cần xác định để vẽ được biểu đồ trí nhớ: </a:t>
            </a:r>
            <a:r>
              <a:rPr lang="vi-VN" sz="6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đầu, điểm kết thúc, hướng đi, các điểm mốc</a:t>
            </a:r>
            <a:r>
              <a:rPr lang="en-US" sz="6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1" descr="book9">
            <a:extLst>
              <a:ext uri="{FF2B5EF4-FFF2-40B4-BE49-F238E27FC236}">
                <a16:creationId xmlns:a16="http://schemas.microsoft.com/office/drawing/2014/main" xmlns="" id="{31468EB6-8B42-40C5-80E6-F65C3EB5A9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2635446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DA811A-2EAD-43DF-96F0-657AB6968D26}"/>
              </a:ext>
            </a:extLst>
          </p:cNvPr>
          <p:cNvSpPr txBox="1"/>
          <p:nvPr/>
        </p:nvSpPr>
        <p:spPr>
          <a:xfrm>
            <a:off x="629920" y="1323123"/>
            <a:ext cx="734449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Vẽ l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đồ trí nhớ đ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đi</a:t>
            </a:r>
          </a:p>
        </p:txBody>
      </p:sp>
    </p:spTree>
    <p:extLst>
      <p:ext uri="{BB962C8B-B14F-4D97-AF65-F5344CB8AC3E}">
        <p14:creationId xmlns:p14="http://schemas.microsoft.com/office/powerpoint/2010/main" val="2721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9B191E5-8F17-456C-8A88-16E30A09A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84" t="24340" r="23238" b="37333"/>
          <a:stretch/>
        </p:blipFill>
        <p:spPr>
          <a:xfrm>
            <a:off x="4582636" y="1018998"/>
            <a:ext cx="7615227" cy="5427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56225B-5419-4E73-A5C0-8B1D42F3D7B6}"/>
              </a:ext>
            </a:extLst>
          </p:cNvPr>
          <p:cNvSpPr txBox="1"/>
          <p:nvPr/>
        </p:nvSpPr>
        <p:spPr>
          <a:xfrm>
            <a:off x="4497575" y="6308605"/>
            <a:ext cx="784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đồ trí nhớ từ nhà đến tr</a:t>
            </a:r>
            <a:r>
              <a:rPr lang="vi-VN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Trung học c</a:t>
            </a:r>
            <a:r>
              <a:rPr lang="vi-VN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sở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4821470A-B859-419E-B585-4F154B55DE8C}"/>
              </a:ext>
            </a:extLst>
          </p:cNvPr>
          <p:cNvSpPr/>
          <p:nvPr/>
        </p:nvSpPr>
        <p:spPr>
          <a:xfrm>
            <a:off x="81514" y="33842"/>
            <a:ext cx="1096812" cy="1124696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C719E51-A2CE-41F1-8241-DACC9E61D15D}"/>
              </a:ext>
            </a:extLst>
          </p:cNvPr>
          <p:cNvSpPr/>
          <p:nvPr/>
        </p:nvSpPr>
        <p:spPr>
          <a:xfrm>
            <a:off x="1233619" y="132080"/>
            <a:ext cx="6812397" cy="928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Vẽ lược đồ trí nhớ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173AA109-2976-4098-B42F-1096FB622DC1}"/>
              </a:ext>
            </a:extLst>
          </p:cNvPr>
          <p:cNvSpPr/>
          <p:nvPr/>
        </p:nvSpPr>
        <p:spPr>
          <a:xfrm>
            <a:off x="74431" y="1865148"/>
            <a:ext cx="4384160" cy="3415976"/>
          </a:xfrm>
          <a:prstGeom prst="wedgeRoundRectCallout">
            <a:avLst>
              <a:gd name="adj1" fmla="val 71568"/>
              <a:gd name="adj2" fmla="val 4569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47;p19">
            <a:extLst>
              <a:ext uri="{FF2B5EF4-FFF2-40B4-BE49-F238E27FC236}">
                <a16:creationId xmlns:a16="http://schemas.microsoft.com/office/drawing/2014/main" xmlns="" id="{29147352-AB88-4869-A683-804F4899A26E}"/>
              </a:ext>
            </a:extLst>
          </p:cNvPr>
          <p:cNvSpPr txBox="1"/>
          <p:nvPr/>
        </p:nvSpPr>
        <p:spPr>
          <a:xfrm>
            <a:off x="274137" y="1896717"/>
            <a:ext cx="4269515" cy="341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Dựa vào lược đồ trí nhớ trên mô tả lại quảng đường từ nhà em đến trường THCS?</a:t>
            </a:r>
            <a:endParaRPr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33948B8-ADFC-45DF-83B6-283DF7F5E419}"/>
              </a:ext>
            </a:extLst>
          </p:cNvPr>
          <p:cNvGrpSpPr/>
          <p:nvPr/>
        </p:nvGrpSpPr>
        <p:grpSpPr>
          <a:xfrm>
            <a:off x="4625163" y="1136950"/>
            <a:ext cx="7566836" cy="1967144"/>
            <a:chOff x="4472763" y="1235432"/>
            <a:chExt cx="7566836" cy="1967144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xmlns="" id="{AAA0C593-ABCF-4DCD-A103-B18C3EA88299}"/>
                </a:ext>
              </a:extLst>
            </p:cNvPr>
            <p:cNvSpPr/>
            <p:nvPr/>
          </p:nvSpPr>
          <p:spPr>
            <a:xfrm>
              <a:off x="4472763" y="1235432"/>
              <a:ext cx="7485323" cy="1967144"/>
            </a:xfrm>
            <a:prstGeom prst="wedgeRoundRectCallout">
              <a:avLst>
                <a:gd name="adj1" fmla="val -46647"/>
                <a:gd name="adj2" fmla="val 86613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E714CD8-582E-4270-81DE-FE5A833AFF79}"/>
                </a:ext>
              </a:extLst>
            </p:cNvPr>
            <p:cNvSpPr txBox="1"/>
            <p:nvPr/>
          </p:nvSpPr>
          <p:spPr>
            <a:xfrm>
              <a:off x="4690958" y="1382231"/>
              <a:ext cx="734864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hãy mô tả đ</a:t>
              </a:r>
              <a:r>
                <a:rPr lang="vi-VN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ờng đi từ nhà tới tr</a:t>
              </a:r>
              <a:r>
                <a:rPr lang="vi-VN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ờng và trình bày tr</a:t>
              </a:r>
              <a:r>
                <a:rPr lang="vi-VN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ớc lớp?</a:t>
              </a:r>
            </a:p>
          </p:txBody>
        </p:sp>
      </p:grpSp>
      <p:pic>
        <p:nvPicPr>
          <p:cNvPr id="9" name="Picture 8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xmlns="" id="{A263E016-F622-4C4D-B838-FB076D876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10853" r="5648" b="14572"/>
          <a:stretch/>
        </p:blipFill>
        <p:spPr>
          <a:xfrm>
            <a:off x="71120" y="3180745"/>
            <a:ext cx="4772238" cy="3677255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1A23830F-F1D6-441C-A293-2D39482FDC3E}"/>
              </a:ext>
            </a:extLst>
          </p:cNvPr>
          <p:cNvSpPr/>
          <p:nvPr/>
        </p:nvSpPr>
        <p:spPr>
          <a:xfrm>
            <a:off x="81514" y="0"/>
            <a:ext cx="1096812" cy="1124696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1090FF5-9A3A-4E70-A761-E76F928A068E}"/>
              </a:ext>
            </a:extLst>
          </p:cNvPr>
          <p:cNvSpPr/>
          <p:nvPr/>
        </p:nvSpPr>
        <p:spPr>
          <a:xfrm>
            <a:off x="1233619" y="132080"/>
            <a:ext cx="6812397" cy="928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Vẽ lược đồ trí nhớ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1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A9701F-C4A1-4A12-A234-02C62B662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05" t="36279" r="29709" b="22600"/>
          <a:stretch/>
        </p:blipFill>
        <p:spPr>
          <a:xfrm>
            <a:off x="156770" y="1766598"/>
            <a:ext cx="2693581" cy="5150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7C1852-F5A3-4389-9ECE-EF5E7FA9B23A}"/>
              </a:ext>
            </a:extLst>
          </p:cNvPr>
          <p:cNvSpPr txBox="1"/>
          <p:nvPr/>
        </p:nvSpPr>
        <p:spPr>
          <a:xfrm>
            <a:off x="1269532" y="1041824"/>
            <a:ext cx="942191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Vẽ l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đồ một khu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 (SGK/114)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98DAB84-3514-4E0A-8D30-DCD4A7C3ED2E}"/>
              </a:ext>
            </a:extLst>
          </p:cNvPr>
          <p:cNvGrpSpPr/>
          <p:nvPr/>
        </p:nvGrpSpPr>
        <p:grpSpPr>
          <a:xfrm>
            <a:off x="4506854" y="2157424"/>
            <a:ext cx="8120959" cy="2450104"/>
            <a:chOff x="4973009" y="1360797"/>
            <a:chExt cx="7622826" cy="1967144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xmlns="" id="{3FF04E96-B399-4E54-9B3A-471A799A73A0}"/>
                </a:ext>
              </a:extLst>
            </p:cNvPr>
            <p:cNvSpPr/>
            <p:nvPr/>
          </p:nvSpPr>
          <p:spPr>
            <a:xfrm>
              <a:off x="4973009" y="1360797"/>
              <a:ext cx="7134447" cy="1967144"/>
            </a:xfrm>
            <a:prstGeom prst="wedgeRoundRectCallout">
              <a:avLst>
                <a:gd name="adj1" fmla="val -73557"/>
                <a:gd name="adj2" fmla="val 42268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D75D4DD-6E00-47CF-B59B-AC96C708E240}"/>
                </a:ext>
              </a:extLst>
            </p:cNvPr>
            <p:cNvSpPr txBox="1"/>
            <p:nvPr/>
          </p:nvSpPr>
          <p:spPr>
            <a:xfrm>
              <a:off x="5557907" y="1459511"/>
              <a:ext cx="7037928" cy="155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vẽ một khu vực cần hồi t</a:t>
              </a:r>
              <a:r>
                <a:rPr lang="vi-VN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ởng lại tổng thể khu vực những đối t</a:t>
              </a:r>
              <a:r>
                <a:rPr lang="vi-VN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ợng nào?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FBFFB5A-DA5A-471D-B2FD-B7C99661287C}"/>
              </a:ext>
            </a:extLst>
          </p:cNvPr>
          <p:cNvGrpSpPr/>
          <p:nvPr/>
        </p:nvGrpSpPr>
        <p:grpSpPr>
          <a:xfrm>
            <a:off x="3176645" y="2348488"/>
            <a:ext cx="3149728" cy="1098097"/>
            <a:chOff x="-138533" y="532281"/>
            <a:chExt cx="7011639" cy="102124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7A19EE8-15BE-4B10-95B6-B154F76F2FF3}"/>
                </a:ext>
              </a:extLst>
            </p:cNvPr>
            <p:cNvSpPr/>
            <p:nvPr/>
          </p:nvSpPr>
          <p:spPr>
            <a:xfrm>
              <a:off x="844765" y="532281"/>
              <a:ext cx="6028341" cy="100685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892BF7E-DD61-458A-B592-6FDEE55F3EC0}"/>
                </a:ext>
              </a:extLst>
            </p:cNvPr>
            <p:cNvSpPr txBox="1"/>
            <p:nvPr/>
          </p:nvSpPr>
          <p:spPr>
            <a:xfrm>
              <a:off x="-138533" y="574697"/>
              <a:ext cx="6173845" cy="97882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99192" tIns="81280" rIns="81280" bIns="8128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Diện tích</a:t>
              </a:r>
              <a:endParaRPr lang="en-US" sz="32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BD12EDA-F9F2-4351-A1D8-8132766AA50E}"/>
              </a:ext>
            </a:extLst>
          </p:cNvPr>
          <p:cNvSpPr/>
          <p:nvPr/>
        </p:nvSpPr>
        <p:spPr>
          <a:xfrm>
            <a:off x="2790365" y="2327073"/>
            <a:ext cx="1098097" cy="109809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4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C509A7C-139A-4D3D-80BB-86FFA2E162E5}"/>
              </a:ext>
            </a:extLst>
          </p:cNvPr>
          <p:cNvGrpSpPr/>
          <p:nvPr/>
        </p:nvGrpSpPr>
        <p:grpSpPr>
          <a:xfrm>
            <a:off x="3470753" y="3858340"/>
            <a:ext cx="3982670" cy="1006856"/>
            <a:chOff x="1378159" y="1672284"/>
            <a:chExt cx="7440226" cy="100685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7B8BD0D-AED5-447C-A882-79D9EC565526}"/>
                </a:ext>
              </a:extLst>
            </p:cNvPr>
            <p:cNvSpPr/>
            <p:nvPr/>
          </p:nvSpPr>
          <p:spPr>
            <a:xfrm>
              <a:off x="1626305" y="1672284"/>
              <a:ext cx="5662349" cy="10068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E93CE2-6F66-4725-A15D-2DE5866323F1}"/>
                </a:ext>
              </a:extLst>
            </p:cNvPr>
            <p:cNvSpPr txBox="1"/>
            <p:nvPr/>
          </p:nvSpPr>
          <p:spPr>
            <a:xfrm>
              <a:off x="1378159" y="1718732"/>
              <a:ext cx="7440226" cy="855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99192" tIns="81280" rIns="81280" bIns="8128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vi-VN" sz="3200" b="1" kern="1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2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ớng</a:t>
              </a:r>
              <a:endParaRPr lang="en-US" sz="3200" b="1" kern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2500234-B774-48B3-821B-DD89F02479E2}"/>
              </a:ext>
            </a:extLst>
          </p:cNvPr>
          <p:cNvSpPr/>
          <p:nvPr/>
        </p:nvSpPr>
        <p:spPr>
          <a:xfrm>
            <a:off x="2985003" y="3822779"/>
            <a:ext cx="1098097" cy="109809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BBA4DB6-F424-4907-8E65-B607193C99D4}"/>
              </a:ext>
            </a:extLst>
          </p:cNvPr>
          <p:cNvGrpSpPr/>
          <p:nvPr/>
        </p:nvGrpSpPr>
        <p:grpSpPr>
          <a:xfrm>
            <a:off x="3162354" y="5577632"/>
            <a:ext cx="3982670" cy="1006856"/>
            <a:chOff x="-431237" y="3523996"/>
            <a:chExt cx="7158336" cy="100685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9E96291-E425-42F0-99A1-DE536BA52555}"/>
                </a:ext>
              </a:extLst>
            </p:cNvPr>
            <p:cNvSpPr/>
            <p:nvPr/>
          </p:nvSpPr>
          <p:spPr>
            <a:xfrm>
              <a:off x="698758" y="3523996"/>
              <a:ext cx="6028341" cy="100685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CEB5FD8-11FD-4336-9CD7-0F62BBECCFCD}"/>
                </a:ext>
              </a:extLst>
            </p:cNvPr>
            <p:cNvSpPr txBox="1"/>
            <p:nvPr/>
          </p:nvSpPr>
          <p:spPr>
            <a:xfrm>
              <a:off x="-431237" y="3523996"/>
              <a:ext cx="7158336" cy="10068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99192" tIns="81280" rIns="81280" bIns="8128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Khoảng cách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60B26CF-FBF1-439E-9B4D-617C2A1D053A}"/>
              </a:ext>
            </a:extLst>
          </p:cNvPr>
          <p:cNvSpPr/>
          <p:nvPr/>
        </p:nvSpPr>
        <p:spPr>
          <a:xfrm>
            <a:off x="2692488" y="5527725"/>
            <a:ext cx="1087462" cy="1087462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96A0C097-B803-4D33-A681-5F4AE355D83F}"/>
              </a:ext>
            </a:extLst>
          </p:cNvPr>
          <p:cNvSpPr/>
          <p:nvPr/>
        </p:nvSpPr>
        <p:spPr>
          <a:xfrm>
            <a:off x="186409" y="70509"/>
            <a:ext cx="936864" cy="960682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6449033-BE2E-43F6-99E3-20BC150C8FCC}"/>
              </a:ext>
            </a:extLst>
          </p:cNvPr>
          <p:cNvSpPr/>
          <p:nvPr/>
        </p:nvSpPr>
        <p:spPr>
          <a:xfrm>
            <a:off x="1216367" y="96716"/>
            <a:ext cx="6812397" cy="8404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Vẽ lược đồ trí nhớ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8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4DF9C84-4F77-4298-9018-99B05420F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22" t="35349" r="42878" b="24341"/>
          <a:stretch/>
        </p:blipFill>
        <p:spPr>
          <a:xfrm>
            <a:off x="4935262" y="914356"/>
            <a:ext cx="7120170" cy="5381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35DC03-5CA0-41BE-8E96-C08E6F91F069}"/>
              </a:ext>
            </a:extLst>
          </p:cNvPr>
          <p:cNvSpPr txBox="1"/>
          <p:nvPr/>
        </p:nvSpPr>
        <p:spPr>
          <a:xfrm>
            <a:off x="5937986" y="6295879"/>
            <a:ext cx="784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đồ trí nhớ một trường học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xmlns="" id="{C9EB5F5A-309C-427A-80FC-5480E6B12E5A}"/>
              </a:ext>
            </a:extLst>
          </p:cNvPr>
          <p:cNvSpPr/>
          <p:nvPr/>
        </p:nvSpPr>
        <p:spPr>
          <a:xfrm>
            <a:off x="68049" y="1064824"/>
            <a:ext cx="5248379" cy="4094285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47;p19">
            <a:extLst>
              <a:ext uri="{FF2B5EF4-FFF2-40B4-BE49-F238E27FC236}">
                <a16:creationId xmlns:a16="http://schemas.microsoft.com/office/drawing/2014/main" xmlns="" id="{192FD725-25FC-40B2-AA32-7EBA86A0604D}"/>
              </a:ext>
            </a:extLst>
          </p:cNvPr>
          <p:cNvSpPr txBox="1"/>
          <p:nvPr/>
        </p:nvSpPr>
        <p:spPr>
          <a:xfrm>
            <a:off x="259768" y="2050144"/>
            <a:ext cx="4864939" cy="341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Dựa vào lược đồ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trí nhớ trên mô tả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lại sơ đồ trường?</a:t>
            </a:r>
            <a:endParaRPr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023D97C7-7FBC-426A-A810-7D61B47B04AF}"/>
              </a:ext>
            </a:extLst>
          </p:cNvPr>
          <p:cNvSpPr/>
          <p:nvPr/>
        </p:nvSpPr>
        <p:spPr>
          <a:xfrm>
            <a:off x="186409" y="70509"/>
            <a:ext cx="936864" cy="960682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02742C9-B964-4445-8FA6-320062F0FC41}"/>
              </a:ext>
            </a:extLst>
          </p:cNvPr>
          <p:cNvSpPr/>
          <p:nvPr/>
        </p:nvSpPr>
        <p:spPr>
          <a:xfrm>
            <a:off x="1216367" y="96716"/>
            <a:ext cx="6812397" cy="8404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Vẽ lược đồ trí nhớ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7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5DD6BE-B795-4C96-886E-F5EBBFDCDD04}"/>
              </a:ext>
            </a:extLst>
          </p:cNvPr>
          <p:cNvSpPr txBox="1"/>
          <p:nvPr/>
        </p:nvSpPr>
        <p:spPr>
          <a:xfrm>
            <a:off x="2692399" y="1217002"/>
            <a:ext cx="713255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5A43D1C-6F21-4CA7-A545-EEFBE3076301}"/>
              </a:ext>
            </a:extLst>
          </p:cNvPr>
          <p:cNvSpPr/>
          <p:nvPr/>
        </p:nvSpPr>
        <p:spPr>
          <a:xfrm>
            <a:off x="116840" y="2367860"/>
            <a:ext cx="11958320" cy="42743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2DCC2A-93D5-46BE-A302-C3C066479312}"/>
              </a:ext>
            </a:extLst>
          </p:cNvPr>
          <p:cNvSpPr txBox="1"/>
          <p:nvPr/>
        </p:nvSpPr>
        <p:spPr>
          <a:xfrm>
            <a:off x="406400" y="2886999"/>
            <a:ext cx="1137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solidFill>
                  <a:srgbClr val="7030A0"/>
                </a:solidFill>
              </a:rPr>
              <a:t>Em hãy mô tả trường em qua </a:t>
            </a:r>
            <a:r>
              <a:rPr lang="en-US" sz="6600">
                <a:solidFill>
                  <a:srgbClr val="7030A0"/>
                </a:solidFill>
              </a:rPr>
              <a:t>l</a:t>
            </a:r>
            <a:r>
              <a:rPr lang="vi-VN" sz="6600">
                <a:solidFill>
                  <a:srgbClr val="7030A0"/>
                </a:solidFill>
              </a:rPr>
              <a:t>ư</a:t>
            </a:r>
            <a:r>
              <a:rPr lang="en-US" sz="6600">
                <a:solidFill>
                  <a:srgbClr val="7030A0"/>
                </a:solidFill>
              </a:rPr>
              <a:t>ợc đồ </a:t>
            </a:r>
            <a:r>
              <a:rPr lang="vi-VN" sz="6600">
                <a:solidFill>
                  <a:srgbClr val="7030A0"/>
                </a:solidFill>
              </a:rPr>
              <a:t>trí nhớ của mình và </a:t>
            </a:r>
            <a:endParaRPr lang="en-US" sz="6600">
              <a:solidFill>
                <a:srgbClr val="7030A0"/>
              </a:solidFill>
            </a:endParaRPr>
          </a:p>
          <a:p>
            <a:pPr algn="ctr"/>
            <a:r>
              <a:rPr lang="vi-VN" sz="6600">
                <a:solidFill>
                  <a:srgbClr val="7030A0"/>
                </a:solidFill>
              </a:rPr>
              <a:t>trình bày trước lớp.</a:t>
            </a:r>
            <a:endParaRPr lang="en-US" sz="6600">
              <a:solidFill>
                <a:srgbClr val="7030A0"/>
              </a:solidFill>
            </a:endParaRPr>
          </a:p>
          <a:p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07CD7474-2719-4A00-A95A-FEEEBE7DE2DD}"/>
              </a:ext>
            </a:extLst>
          </p:cNvPr>
          <p:cNvSpPr/>
          <p:nvPr/>
        </p:nvSpPr>
        <p:spPr>
          <a:xfrm>
            <a:off x="186409" y="70509"/>
            <a:ext cx="936864" cy="960682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13ECF70-354C-4DA6-86ED-AC94DBD20DEC}"/>
              </a:ext>
            </a:extLst>
          </p:cNvPr>
          <p:cNvSpPr/>
          <p:nvPr/>
        </p:nvSpPr>
        <p:spPr>
          <a:xfrm>
            <a:off x="1216367" y="96716"/>
            <a:ext cx="6812397" cy="8404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Vẽ lược đồ trí nhớ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xmlns="" id="{1AC0BBD8-CB0C-45CF-8955-7854FFF1DDE8}"/>
              </a:ext>
            </a:extLst>
          </p:cNvPr>
          <p:cNvSpPr/>
          <p:nvPr/>
        </p:nvSpPr>
        <p:spPr>
          <a:xfrm>
            <a:off x="1701800" y="0"/>
            <a:ext cx="10226040" cy="2070358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B0F0"/>
                </a:solidFill>
                <a:latin typeface="#9Slide03 Neutra" panose="02040603050506020204" pitchFamily="18" charset="0"/>
                <a:cs typeface="Arial" panose="020B0604020202020204" pitchFamily="34" charset="0"/>
              </a:rPr>
              <a:t>LUYỆN TẬP VÀ VẬN DỤNG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3A7403-F93A-47C2-B6A6-7F29C5785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3" t="24900" r="67560" b="64176"/>
          <a:stretch/>
        </p:blipFill>
        <p:spPr>
          <a:xfrm>
            <a:off x="91440" y="223521"/>
            <a:ext cx="1701800" cy="1694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1BE436-0319-4543-9ECC-DCA90C2F8B1A}"/>
              </a:ext>
            </a:extLst>
          </p:cNvPr>
          <p:cNvSpPr txBox="1"/>
          <p:nvPr/>
        </p:nvSpPr>
        <p:spPr>
          <a:xfrm>
            <a:off x="375920" y="2501702"/>
            <a:ext cx="1155192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lược đồ trí nhớ để chỉ đường cho một người bạn đến nhà một người bạn khác. Ví dụ: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 cách từ nới đứng đến nhà bạn đó khoảng 2km về hướng đông bắc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5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35946" y="1731680"/>
            <a:ext cx="3410603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r>
              <a:rPr lang="en-US" sz="4329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8054" y="-219541"/>
            <a:ext cx="7290338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669" y="1261535"/>
            <a:ext cx="9019958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97962" y="1126068"/>
            <a:ext cx="1353413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68241" y="2887134"/>
            <a:ext cx="8626387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tập </a:t>
            </a:r>
            <a:r>
              <a:rPr lang="en-US" sz="3730" b="1" smtClean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SGK phần luyện tập vận dụng</a:t>
            </a:r>
            <a:endParaRPr lang="en-US" sz="3730" b="1">
              <a:solidFill>
                <a:srgbClr val="FF99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91535" y="2751666"/>
            <a:ext cx="1353413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74669" y="4241800"/>
            <a:ext cx="9019958" cy="240016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 bài 6: Trái Đất trong hệ mặt trời. Tìm hiểu vị trí TĐ trong hệ Mặt trời. Hình dạng,kích thước </a:t>
            </a:r>
            <a:r>
              <a:rPr lang="en-US" sz="3730" b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TĐ</a:t>
            </a:r>
          </a:p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Bài 7</a:t>
            </a:r>
            <a:endParaRPr lang="en-US" sz="3730" b="1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97962" y="4377267"/>
            <a:ext cx="1353413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87" y="97855"/>
            <a:ext cx="2943674" cy="20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537026">
            <a:extLst>
              <a:ext uri="{FF2B5EF4-FFF2-40B4-BE49-F238E27FC236}">
                <a16:creationId xmlns:a16="http://schemas.microsoft.com/office/drawing/2014/main" xmlns="" id="{6F92969D-27F9-4D52-BAD6-7C87640F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87498"/>
            <a:ext cx="11917680" cy="668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>
            <a:extLst>
              <a:ext uri="{FF2B5EF4-FFF2-40B4-BE49-F238E27FC236}">
                <a16:creationId xmlns:a16="http://schemas.microsoft.com/office/drawing/2014/main" xmlns="" id="{FC743C29-5B31-4A88-8D74-CF4747B708CE}"/>
              </a:ext>
            </a:extLst>
          </p:cNvPr>
          <p:cNvSpPr txBox="1">
            <a:spLocks noChangeArrowheads="1"/>
          </p:cNvSpPr>
          <p:nvPr/>
        </p:nvSpPr>
        <p:spPr bwMode="auto">
          <a:xfrm rot="219488">
            <a:off x="2930525" y="2767014"/>
            <a:ext cx="68707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C91603"/>
                </a:solidFill>
                <a:latin typeface="Times New Roman" panose="02020603050405020304" pitchFamily="18" charset="0"/>
              </a:rPr>
              <a:t>Cảm </a:t>
            </a:r>
            <a:r>
              <a:rPr lang="vi-VN" altLang="vi-VN" b="1">
                <a:solidFill>
                  <a:srgbClr val="C91603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b="1">
                <a:solidFill>
                  <a:srgbClr val="C91603"/>
                </a:solidFill>
                <a:latin typeface="Times New Roman" panose="02020603050405020304" pitchFamily="18" charset="0"/>
              </a:rPr>
              <a:t>n quý thầy cô và các em! 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vi-VN" b="1">
              <a:solidFill>
                <a:srgbClr val="C9160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ECC222-5EC8-43C8-87D9-873B4CE7591D}"/>
              </a:ext>
            </a:extLst>
          </p:cNvPr>
          <p:cNvSpPr txBox="1"/>
          <p:nvPr/>
        </p:nvSpPr>
        <p:spPr>
          <a:xfrm>
            <a:off x="223520" y="111760"/>
            <a:ext cx="1100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Kí hiệu bản đồ dùng để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E72BDE-B845-4C9E-ABB5-D45FBB595EDB}"/>
              </a:ext>
            </a:extLst>
          </p:cNvPr>
          <p:cNvSpPr txBox="1"/>
          <p:nvPr/>
        </p:nvSpPr>
        <p:spPr>
          <a:xfrm>
            <a:off x="223520" y="942757"/>
            <a:ext cx="1196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Xác định ph</a:t>
            </a:r>
            <a:r>
              <a:rPr lang="vi-VN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h</a:t>
            </a:r>
            <a:r>
              <a:rPr lang="vi-VN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 trên bản đồ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D48A77-D27D-4AE8-882F-1D166A9B5464}"/>
              </a:ext>
            </a:extLst>
          </p:cNvPr>
          <p:cNvSpPr txBox="1"/>
          <p:nvPr/>
        </p:nvSpPr>
        <p:spPr>
          <a:xfrm>
            <a:off x="223520" y="1907957"/>
            <a:ext cx="1196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Xác định tọa độ địa lí trên bản đồ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951175-F707-4908-8662-3D45154BDD63}"/>
              </a:ext>
            </a:extLst>
          </p:cNvPr>
          <p:cNvSpPr txBox="1"/>
          <p:nvPr/>
        </p:nvSpPr>
        <p:spPr>
          <a:xfrm>
            <a:off x="223520" y="2873157"/>
            <a:ext cx="1263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C.Thể hiện các đối t</a:t>
            </a:r>
            <a:r>
              <a:rPr lang="vi-VN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 địa lí trên bản đồ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BF647A-5187-40B2-87B7-B777765B11B4}"/>
              </a:ext>
            </a:extLst>
          </p:cNvPr>
          <p:cNvSpPr txBox="1"/>
          <p:nvPr/>
        </p:nvSpPr>
        <p:spPr>
          <a:xfrm>
            <a:off x="223520" y="3838357"/>
            <a:ext cx="1263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Biết tỉ lệ của bản đồ</a:t>
            </a:r>
          </a:p>
        </p:txBody>
      </p:sp>
    </p:spTree>
    <p:extLst>
      <p:ext uri="{BB962C8B-B14F-4D97-AF65-F5344CB8AC3E}">
        <p14:creationId xmlns:p14="http://schemas.microsoft.com/office/powerpoint/2010/main" val="22786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ECC222-5EC8-43C8-87D9-873B4CE7591D}"/>
              </a:ext>
            </a:extLst>
          </p:cNvPr>
          <p:cNvSpPr txBox="1"/>
          <p:nvPr/>
        </p:nvSpPr>
        <p:spPr>
          <a:xfrm>
            <a:off x="223520" y="111760"/>
            <a:ext cx="11003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Người ta thường biểu hiện các đối tượng địa lí trên bản đồ bằng các loại kí hiệu nào. Cho ví dụ cho mỗi loại?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BBBB7A-1E7C-4634-BCC7-61AB7C2A5B1A}"/>
              </a:ext>
            </a:extLst>
          </p:cNvPr>
          <p:cNvSpPr txBox="1"/>
          <p:nvPr/>
        </p:nvSpPr>
        <p:spPr>
          <a:xfrm>
            <a:off x="797744" y="3429000"/>
            <a:ext cx="1196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 hiệu điểm: thành phố, thủ đô, đỉnh núi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100182C-8864-4550-8E0E-FB2D8CC9C810}"/>
              </a:ext>
            </a:extLst>
          </p:cNvPr>
          <p:cNvSpPr txBox="1"/>
          <p:nvPr/>
        </p:nvSpPr>
        <p:spPr>
          <a:xfrm>
            <a:off x="797744" y="4468693"/>
            <a:ext cx="1196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 hiệu diện tích: vùng trồng lúa, bãi cát…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28D997-239A-4207-9DD8-C0537D971F07}"/>
              </a:ext>
            </a:extLst>
          </p:cNvPr>
          <p:cNvSpPr txBox="1"/>
          <p:nvPr/>
        </p:nvSpPr>
        <p:spPr>
          <a:xfrm>
            <a:off x="797744" y="5508386"/>
            <a:ext cx="1196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 hiệu đường: đường sắt, ranh giới…</a:t>
            </a:r>
          </a:p>
        </p:txBody>
      </p:sp>
    </p:spTree>
    <p:extLst>
      <p:ext uri="{BB962C8B-B14F-4D97-AF65-F5344CB8AC3E}">
        <p14:creationId xmlns:p14="http://schemas.microsoft.com/office/powerpoint/2010/main" val="22681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86AF7C-A218-46C3-B579-EBC3341BFB65}"/>
              </a:ext>
            </a:extLst>
          </p:cNvPr>
          <p:cNvSpPr txBox="1"/>
          <p:nvPr/>
        </p:nvSpPr>
        <p:spPr>
          <a:xfrm>
            <a:off x="3250255" y="241905"/>
            <a:ext cx="855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 ĐỒ TRÍ NHỚ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xmlns="" id="{E630DEA8-A82C-4999-8F18-4CC975E5156D}"/>
              </a:ext>
            </a:extLst>
          </p:cNvPr>
          <p:cNvSpPr/>
          <p:nvPr/>
        </p:nvSpPr>
        <p:spPr>
          <a:xfrm>
            <a:off x="387025" y="87326"/>
            <a:ext cx="3544895" cy="1427311"/>
          </a:xfrm>
          <a:prstGeom prst="snip1Rect">
            <a:avLst/>
          </a:prstGeom>
          <a:solidFill>
            <a:srgbClr val="4DDA00"/>
          </a:solidFill>
          <a:ln>
            <a:solidFill>
              <a:srgbClr val="4D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26C170-07C4-489B-BB56-D4E29A286BFB}"/>
              </a:ext>
            </a:extLst>
          </p:cNvPr>
          <p:cNvSpPr txBox="1"/>
          <p:nvPr/>
        </p:nvSpPr>
        <p:spPr>
          <a:xfrm>
            <a:off x="594360" y="293151"/>
            <a:ext cx="322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6, BÀI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09F740-E41A-4BF1-8077-46FB2F698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00" t="35259" r="58583" b="26074"/>
          <a:stretch/>
        </p:blipFill>
        <p:spPr>
          <a:xfrm>
            <a:off x="310587" y="1669216"/>
            <a:ext cx="4708061" cy="4895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CA15B16-3473-40FF-9AF4-F99E73832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84" t="24340" r="23238" b="37333"/>
          <a:stretch/>
        </p:blipFill>
        <p:spPr>
          <a:xfrm>
            <a:off x="5037354" y="1308814"/>
            <a:ext cx="7222647" cy="54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B67813DD-1784-4616-8F4E-55B75D4E196B}"/>
              </a:ext>
            </a:extLst>
          </p:cNvPr>
          <p:cNvSpPr/>
          <p:nvPr/>
        </p:nvSpPr>
        <p:spPr>
          <a:xfrm>
            <a:off x="1513839" y="2064119"/>
            <a:ext cx="1196603" cy="1166162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01D71F2D-819C-4B44-8712-F9EB5E069125}"/>
              </a:ext>
            </a:extLst>
          </p:cNvPr>
          <p:cNvSpPr/>
          <p:nvPr/>
        </p:nvSpPr>
        <p:spPr>
          <a:xfrm>
            <a:off x="477520" y="4095401"/>
            <a:ext cx="1105164" cy="109078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027D11F-9EBF-46D2-B639-067C5B7130D3}"/>
              </a:ext>
            </a:extLst>
          </p:cNvPr>
          <p:cNvSpPr/>
          <p:nvPr/>
        </p:nvSpPr>
        <p:spPr>
          <a:xfrm>
            <a:off x="1711843" y="4095400"/>
            <a:ext cx="5217278" cy="104696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Vẽ lược đồ trí nhớ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9D75515-C577-4425-89F9-2F36EDA9EBD2}"/>
              </a:ext>
            </a:extLst>
          </p:cNvPr>
          <p:cNvSpPr/>
          <p:nvPr/>
        </p:nvSpPr>
        <p:spPr>
          <a:xfrm>
            <a:off x="2839602" y="2197536"/>
            <a:ext cx="7035918" cy="104696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Khái niệm lược đồ trí nhớ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E9DAAF-4DBA-43F7-915F-D94B3CDD85D0}"/>
              </a:ext>
            </a:extLst>
          </p:cNvPr>
          <p:cNvSpPr txBox="1"/>
          <p:nvPr/>
        </p:nvSpPr>
        <p:spPr>
          <a:xfrm>
            <a:off x="2890284" y="140587"/>
            <a:ext cx="6677244" cy="1156585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74000">
                <a:srgbClr val="93E3FF"/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AC75CE49-8C63-4E43-93F5-F54C24F5DEA7}"/>
              </a:ext>
            </a:extLst>
          </p:cNvPr>
          <p:cNvSpPr/>
          <p:nvPr/>
        </p:nvSpPr>
        <p:spPr>
          <a:xfrm>
            <a:off x="199991" y="49785"/>
            <a:ext cx="864531" cy="842538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5062702-C59E-41B5-8624-8BFB097F16F4}"/>
              </a:ext>
            </a:extLst>
          </p:cNvPr>
          <p:cNvSpPr/>
          <p:nvPr/>
        </p:nvSpPr>
        <p:spPr>
          <a:xfrm>
            <a:off x="1188720" y="117861"/>
            <a:ext cx="6979920" cy="74296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Khái niệm lược đồ trí nhớ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634CA7-B3D0-43CA-9764-C57889043ACD}"/>
              </a:ext>
            </a:extLst>
          </p:cNvPr>
          <p:cNvSpPr txBox="1"/>
          <p:nvPr/>
        </p:nvSpPr>
        <p:spPr>
          <a:xfrm>
            <a:off x="199991" y="8812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đọc đoạn văn sau và hoàn thành nhiệm vụ phía d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20F61B-757D-4445-8091-9BEF5088E551}"/>
              </a:ext>
            </a:extLst>
          </p:cNvPr>
          <p:cNvSpPr txBox="1"/>
          <p:nvPr/>
        </p:nvSpPr>
        <p:spPr>
          <a:xfrm>
            <a:off x="199991" y="1377202"/>
            <a:ext cx="11673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xe máy, chúng tối xuất phát  từ Hà Nội đi về h</a:t>
            </a:r>
            <a:r>
              <a:rPr lang="vi-VN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 nam dọc theo quốc lộ 1A. Dừng ở một trạm xăng ve đ</a:t>
            </a:r>
            <a:r>
              <a:rPr lang="vi-VN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trong thành phố Phủ Lý (Hà Nam), sau đó chúng tôi tiếp tục di chuyển. Sau h</a:t>
            </a:r>
            <a:r>
              <a:rPr lang="vi-VN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3 giờ đồng hồ, chúng tôi đã có mặt tại thành phố Ninh Bình. Từ đây theo đại lộ Tràng An về h</a:t>
            </a:r>
            <a:r>
              <a:rPr lang="vi-VN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 tây khoảng 6km, danh thắng Tràng An hiện ra tr</a:t>
            </a:r>
            <a:r>
              <a:rPr lang="vi-VN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mắt chúng tôi với khung cảnh thật đẹp.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B368D2-B731-431B-BBEC-EB832C043F6D}"/>
              </a:ext>
            </a:extLst>
          </p:cNvPr>
          <p:cNvSpPr txBox="1"/>
          <p:nvPr/>
        </p:nvSpPr>
        <p:spPr>
          <a:xfrm>
            <a:off x="199991" y="56576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vẽ lại hành trình của chuyến đi đ</a:t>
            </a:r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mô tả trong đoạn văn?</a:t>
            </a:r>
          </a:p>
        </p:txBody>
      </p:sp>
    </p:spTree>
    <p:extLst>
      <p:ext uri="{BB962C8B-B14F-4D97-AF65-F5344CB8AC3E}">
        <p14:creationId xmlns:p14="http://schemas.microsoft.com/office/powerpoint/2010/main" val="313989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347D84FE-65F7-4E7A-991B-75B4DB9E23CD}"/>
              </a:ext>
            </a:extLst>
          </p:cNvPr>
          <p:cNvSpPr/>
          <p:nvPr/>
        </p:nvSpPr>
        <p:spPr>
          <a:xfrm>
            <a:off x="199991" y="49785"/>
            <a:ext cx="864531" cy="842538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93A3642-C600-4D7E-BC3C-8FF2D41D3207}"/>
              </a:ext>
            </a:extLst>
          </p:cNvPr>
          <p:cNvSpPr/>
          <p:nvPr/>
        </p:nvSpPr>
        <p:spPr>
          <a:xfrm>
            <a:off x="1188720" y="117861"/>
            <a:ext cx="6979920" cy="74296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Khái niệm lược đồ trí nhớ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E50D8D8-4987-4CB8-9E1B-74ACBEC4EC43}"/>
              </a:ext>
            </a:extLst>
          </p:cNvPr>
          <p:cNvGrpSpPr/>
          <p:nvPr/>
        </p:nvGrpSpPr>
        <p:grpSpPr>
          <a:xfrm>
            <a:off x="2692400" y="1574800"/>
            <a:ext cx="6045200" cy="4236720"/>
            <a:chOff x="2692400" y="1574800"/>
            <a:chExt cx="6045200" cy="4236720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xmlns="" id="{08B52C2C-87E9-468C-A07D-ED095A2ED5D4}"/>
                </a:ext>
              </a:extLst>
            </p:cNvPr>
            <p:cNvSpPr/>
            <p:nvPr/>
          </p:nvSpPr>
          <p:spPr>
            <a:xfrm>
              <a:off x="2692400" y="1574800"/>
              <a:ext cx="6045200" cy="4236720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5E41523C-EDF8-4609-9E86-C838817B4787}"/>
                </a:ext>
              </a:extLst>
            </p:cNvPr>
            <p:cNvSpPr txBox="1"/>
            <p:nvPr/>
          </p:nvSpPr>
          <p:spPr>
            <a:xfrm>
              <a:off x="2915920" y="2883525"/>
              <a:ext cx="55473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vi-VN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ợc đồ trí nhớ </a:t>
              </a:r>
            </a:p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 gì?</a:t>
              </a:r>
            </a:p>
          </p:txBody>
        </p:sp>
      </p:grpSp>
      <p:sp>
        <p:nvSpPr>
          <p:cNvPr id="7" name="Google Shape;147;p19">
            <a:extLst>
              <a:ext uri="{FF2B5EF4-FFF2-40B4-BE49-F238E27FC236}">
                <a16:creationId xmlns:a16="http://schemas.microsoft.com/office/drawing/2014/main" xmlns="" id="{5C640E64-7CA6-497B-9FA5-7965806E2F86}"/>
              </a:ext>
            </a:extLst>
          </p:cNvPr>
          <p:cNvSpPr txBox="1"/>
          <p:nvPr/>
        </p:nvSpPr>
        <p:spPr>
          <a:xfrm>
            <a:off x="581975" y="1731243"/>
            <a:ext cx="11610025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6000" i="0" u="none" strike="noStrike" cap="none">
                <a:solidFill>
                  <a:srgbClr val="0000C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Lược đồ trí nhớ là những thông tin không gian về thế giới được giữ lại trong trí óc con người</a:t>
            </a: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" descr="book9">
            <a:extLst>
              <a:ext uri="{FF2B5EF4-FFF2-40B4-BE49-F238E27FC236}">
                <a16:creationId xmlns:a16="http://schemas.microsoft.com/office/drawing/2014/main" xmlns="" id="{8CDC1C65-AD63-4963-A7BE-28C073D47D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5" y="1466671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8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347D84FE-65F7-4E7A-991B-75B4DB9E23CD}"/>
              </a:ext>
            </a:extLst>
          </p:cNvPr>
          <p:cNvSpPr/>
          <p:nvPr/>
        </p:nvSpPr>
        <p:spPr>
          <a:xfrm>
            <a:off x="199991" y="49785"/>
            <a:ext cx="864531" cy="842538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93A3642-C600-4D7E-BC3C-8FF2D41D3207}"/>
              </a:ext>
            </a:extLst>
          </p:cNvPr>
          <p:cNvSpPr/>
          <p:nvPr/>
        </p:nvSpPr>
        <p:spPr>
          <a:xfrm>
            <a:off x="1188720" y="117861"/>
            <a:ext cx="6979920" cy="74296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Khái niệm lược đồ trí nhớ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1F51D89-8CBA-4860-A547-65AEB19FACC8}"/>
              </a:ext>
            </a:extLst>
          </p:cNvPr>
          <p:cNvGrpSpPr/>
          <p:nvPr/>
        </p:nvGrpSpPr>
        <p:grpSpPr>
          <a:xfrm>
            <a:off x="2371061" y="967563"/>
            <a:ext cx="7666074" cy="5401339"/>
            <a:chOff x="2692400" y="1574800"/>
            <a:chExt cx="6045200" cy="4236720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xmlns="" id="{C42D1E20-EB35-4A14-AC7E-340AD240850F}"/>
                </a:ext>
              </a:extLst>
            </p:cNvPr>
            <p:cNvSpPr/>
            <p:nvPr/>
          </p:nvSpPr>
          <p:spPr>
            <a:xfrm>
              <a:off x="2692400" y="1574800"/>
              <a:ext cx="6045200" cy="4236720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9888C36-3F1D-4358-AD1F-C295F6567218}"/>
                </a:ext>
              </a:extLst>
            </p:cNvPr>
            <p:cNvSpPr txBox="1"/>
            <p:nvPr/>
          </p:nvSpPr>
          <p:spPr>
            <a:xfrm>
              <a:off x="3019756" y="2526065"/>
              <a:ext cx="5547360" cy="2196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vi-VN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ợc đồ trí nhớ </a:t>
              </a:r>
            </a:p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tác dụng nh</a:t>
              </a:r>
              <a:r>
                <a:rPr lang="vi-VN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thế nào trong cuộc sống và </a:t>
              </a:r>
            </a:p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 tập?</a:t>
              </a:r>
            </a:p>
          </p:txBody>
        </p:sp>
      </p:grpSp>
      <p:sp>
        <p:nvSpPr>
          <p:cNvPr id="9" name="Google Shape;147;p19">
            <a:extLst>
              <a:ext uri="{FF2B5EF4-FFF2-40B4-BE49-F238E27FC236}">
                <a16:creationId xmlns:a16="http://schemas.microsoft.com/office/drawing/2014/main" xmlns="" id="{D9CE4F57-5476-486D-A133-FF8BCE8A5CD8}"/>
              </a:ext>
            </a:extLst>
          </p:cNvPr>
          <p:cNvSpPr txBox="1"/>
          <p:nvPr/>
        </p:nvSpPr>
        <p:spPr>
          <a:xfrm>
            <a:off x="581975" y="2105078"/>
            <a:ext cx="11610025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lang="en-US" sz="6000" i="0" u="none" strike="noStrike" cap="none">
                <a:solidFill>
                  <a:srgbClr val="0000C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Lược đồ trí nhớ giúp chúng ta định hướng di chuyển nơi này đến nơi khác</a:t>
            </a: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41DF0FFC-93C9-4D6B-9159-90FBEE9E9E35}"/>
              </a:ext>
            </a:extLst>
          </p:cNvPr>
          <p:cNvSpPr/>
          <p:nvPr/>
        </p:nvSpPr>
        <p:spPr>
          <a:xfrm>
            <a:off x="71120" y="71120"/>
            <a:ext cx="901964" cy="92822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4F3BA89-3407-40B4-B303-456BC109B1D3}"/>
              </a:ext>
            </a:extLst>
          </p:cNvPr>
          <p:cNvSpPr/>
          <p:nvPr/>
        </p:nvSpPr>
        <p:spPr>
          <a:xfrm>
            <a:off x="1061603" y="132080"/>
            <a:ext cx="5125838" cy="75904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Vẽ lược đồ trí nhớ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9D1030F-B4F9-47BD-BE46-3A6000F810CC}"/>
              </a:ext>
            </a:extLst>
          </p:cNvPr>
          <p:cNvSpPr txBox="1"/>
          <p:nvPr/>
        </p:nvSpPr>
        <p:spPr>
          <a:xfrm>
            <a:off x="374738" y="1043840"/>
            <a:ext cx="1149213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Vẽ l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đồ trí nhớ đ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(SGK/113)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C9040AB-DC65-4C8E-98AB-487F951C0708}"/>
              </a:ext>
            </a:extLst>
          </p:cNvPr>
          <p:cNvGrpSpPr/>
          <p:nvPr/>
        </p:nvGrpSpPr>
        <p:grpSpPr>
          <a:xfrm>
            <a:off x="2790456" y="1923412"/>
            <a:ext cx="6045200" cy="4236720"/>
            <a:chOff x="2841256" y="1682773"/>
            <a:chExt cx="6045200" cy="4236720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xmlns="" id="{81499A74-AAC6-4D46-BE18-F1F9DF4E3663}"/>
                </a:ext>
              </a:extLst>
            </p:cNvPr>
            <p:cNvSpPr/>
            <p:nvPr/>
          </p:nvSpPr>
          <p:spPr>
            <a:xfrm>
              <a:off x="2841256" y="1682773"/>
              <a:ext cx="6045200" cy="4236720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28BD792-E04E-4C28-9667-FD569A623B5D}"/>
                </a:ext>
              </a:extLst>
            </p:cNvPr>
            <p:cNvSpPr txBox="1"/>
            <p:nvPr/>
          </p:nvSpPr>
          <p:spPr>
            <a:xfrm>
              <a:off x="3196502" y="2739304"/>
              <a:ext cx="554736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 các b</a:t>
              </a:r>
              <a:r>
                <a:rPr lang="vi-VN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ớc vẽ l</a:t>
              </a:r>
              <a:r>
                <a:rPr lang="vi-VN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ợc đồ trí nhớ đ</a:t>
              </a:r>
              <a:r>
                <a:rPr lang="vi-VN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ờng đi?</a:t>
              </a:r>
            </a:p>
          </p:txBody>
        </p:sp>
      </p:grpSp>
      <p:sp>
        <p:nvSpPr>
          <p:cNvPr id="11" name="Arrow: Chevron 10">
            <a:extLst>
              <a:ext uri="{FF2B5EF4-FFF2-40B4-BE49-F238E27FC236}">
                <a16:creationId xmlns:a16="http://schemas.microsoft.com/office/drawing/2014/main" xmlns="" id="{6C4173D2-3565-48E1-9578-2730FA9B14A7}"/>
              </a:ext>
            </a:extLst>
          </p:cNvPr>
          <p:cNvSpPr/>
          <p:nvPr/>
        </p:nvSpPr>
        <p:spPr>
          <a:xfrm rot="5400000">
            <a:off x="-191199" y="5327549"/>
            <a:ext cx="1767387" cy="1242747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BAFBA1A-407D-4457-A71E-56021315E1EA}"/>
              </a:ext>
            </a:extLst>
          </p:cNvPr>
          <p:cNvGrpSpPr/>
          <p:nvPr/>
        </p:nvGrpSpPr>
        <p:grpSpPr>
          <a:xfrm>
            <a:off x="1383361" y="5080000"/>
            <a:ext cx="10607032" cy="1397850"/>
            <a:chOff x="1242747" y="3673658"/>
            <a:chExt cx="6885252" cy="1390761"/>
          </a:xfrm>
        </p:grpSpPr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xmlns="" id="{CF2C00C1-030C-4A94-AC8D-12B022A53BE8}"/>
                </a:ext>
              </a:extLst>
            </p:cNvPr>
            <p:cNvSpPr/>
            <p:nvPr/>
          </p:nvSpPr>
          <p:spPr>
            <a:xfrm rot="5400000">
              <a:off x="4108383" y="808022"/>
              <a:ext cx="1153980" cy="688525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: Top Corners Rounded 6">
              <a:extLst>
                <a:ext uri="{FF2B5EF4-FFF2-40B4-BE49-F238E27FC236}">
                  <a16:creationId xmlns:a16="http://schemas.microsoft.com/office/drawing/2014/main" xmlns="" id="{4A97903B-78C9-46CF-A22C-201A75A30332}"/>
                </a:ext>
              </a:extLst>
            </p:cNvPr>
            <p:cNvSpPr txBox="1"/>
            <p:nvPr/>
          </p:nvSpPr>
          <p:spPr>
            <a:xfrm>
              <a:off x="1248063" y="4023105"/>
              <a:ext cx="6828919" cy="1041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696" tIns="20955" rIns="20955" bIns="20955" numCol="1" spcCol="1270" anchor="ctr" anchorCtr="0">
              <a:noAutofit/>
            </a:bodyPr>
            <a:lstStyle/>
            <a:p>
              <a:pPr marL="0" lvl="1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300" kern="12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 định h</a:t>
              </a:r>
              <a:r>
                <a:rPr lang="vi-VN" sz="3300" kern="12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3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ớng đi và khoảng cách giữa các điểm mốc với nhau</a:t>
              </a:r>
              <a:endParaRPr lang="en-US" sz="3300" kern="12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3300" kern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6659F83-2137-4AE5-9CE5-1B19A19F2B85}"/>
              </a:ext>
            </a:extLst>
          </p:cNvPr>
          <p:cNvGrpSpPr/>
          <p:nvPr/>
        </p:nvGrpSpPr>
        <p:grpSpPr>
          <a:xfrm>
            <a:off x="1346625" y="3498042"/>
            <a:ext cx="10643768" cy="1343971"/>
            <a:chOff x="1218902" y="3673658"/>
            <a:chExt cx="6909097" cy="1343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xmlns="" id="{E588FC67-32BB-43C5-B08F-AD6E833A1EF0}"/>
                </a:ext>
              </a:extLst>
            </p:cNvPr>
            <p:cNvSpPr/>
            <p:nvPr/>
          </p:nvSpPr>
          <p:spPr>
            <a:xfrm rot="5400000">
              <a:off x="4108383" y="808022"/>
              <a:ext cx="1153980" cy="688525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: Top Corners Rounded 6">
              <a:extLst>
                <a:ext uri="{FF2B5EF4-FFF2-40B4-BE49-F238E27FC236}">
                  <a16:creationId xmlns:a16="http://schemas.microsoft.com/office/drawing/2014/main" xmlns="" id="{0A41165F-127A-4523-BAA2-651316300194}"/>
                </a:ext>
              </a:extLst>
            </p:cNvPr>
            <p:cNvSpPr txBox="1"/>
            <p:nvPr/>
          </p:nvSpPr>
          <p:spPr>
            <a:xfrm>
              <a:off x="1218902" y="3976315"/>
              <a:ext cx="6828919" cy="1041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696" tIns="20955" rIns="20955" bIns="20955" numCol="1" spcCol="1270" anchor="ctr" anchorCtr="0">
              <a:noAutofit/>
            </a:bodyPr>
            <a:lstStyle/>
            <a:p>
              <a:pPr marL="0" lvl="1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300" kern="12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Hồi t</a:t>
              </a:r>
              <a:r>
                <a:rPr lang="vi-VN" sz="3300" kern="12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3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ởng và xác định những điểm  mốc chính trên toàn bộ quảng đ</a:t>
              </a:r>
              <a:r>
                <a:rPr lang="vi-VN" sz="33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3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ờng</a:t>
              </a:r>
              <a:endParaRPr lang="en-US" sz="3300" kern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3300" kern="12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F8FF8B1-83DB-4E90-BE3B-2A9F507B3C83}"/>
              </a:ext>
            </a:extLst>
          </p:cNvPr>
          <p:cNvGrpSpPr/>
          <p:nvPr/>
        </p:nvGrpSpPr>
        <p:grpSpPr>
          <a:xfrm>
            <a:off x="87500" y="3481994"/>
            <a:ext cx="1242748" cy="1767387"/>
            <a:chOff x="0" y="3201462"/>
            <a:chExt cx="1242748" cy="2217204"/>
          </a:xfrm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xmlns="" id="{64029410-9540-4FEE-AED8-D1943789D2D1}"/>
                </a:ext>
              </a:extLst>
            </p:cNvPr>
            <p:cNvSpPr/>
            <p:nvPr/>
          </p:nvSpPr>
          <p:spPr>
            <a:xfrm rot="5400000">
              <a:off x="-487228" y="3688690"/>
              <a:ext cx="2217204" cy="1242747"/>
            </a:xfrm>
            <a:prstGeom prst="chevro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Arrow: Chevron 4">
              <a:extLst>
                <a:ext uri="{FF2B5EF4-FFF2-40B4-BE49-F238E27FC236}">
                  <a16:creationId xmlns:a16="http://schemas.microsoft.com/office/drawing/2014/main" xmlns="" id="{1ABF2854-266F-476D-9CC7-53504534CA70}"/>
                </a:ext>
              </a:extLst>
            </p:cNvPr>
            <p:cNvSpPr txBox="1"/>
            <p:nvPr/>
          </p:nvSpPr>
          <p:spPr>
            <a:xfrm>
              <a:off x="1" y="3822836"/>
              <a:ext cx="1242747" cy="9744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000" kern="1200"/>
            </a:p>
          </p:txBody>
        </p:sp>
      </p:grpSp>
      <p:sp>
        <p:nvSpPr>
          <p:cNvPr id="21" name="Arrow: Chevron 4">
            <a:extLst>
              <a:ext uri="{FF2B5EF4-FFF2-40B4-BE49-F238E27FC236}">
                <a16:creationId xmlns:a16="http://schemas.microsoft.com/office/drawing/2014/main" xmlns="" id="{883A5289-BC52-44DF-87AB-24095B33DF12}"/>
              </a:ext>
            </a:extLst>
          </p:cNvPr>
          <p:cNvSpPr txBox="1"/>
          <p:nvPr/>
        </p:nvSpPr>
        <p:spPr>
          <a:xfrm>
            <a:off x="87500" y="5542753"/>
            <a:ext cx="1242747" cy="7945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b="1" kern="1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ớc 3</a:t>
            </a:r>
            <a:endParaRPr lang="en-US" sz="2400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rrow: Chevron 4">
            <a:extLst>
              <a:ext uri="{FF2B5EF4-FFF2-40B4-BE49-F238E27FC236}">
                <a16:creationId xmlns:a16="http://schemas.microsoft.com/office/drawing/2014/main" xmlns="" id="{DB8F0C4B-C9A9-49FC-9478-F0204BB999DE}"/>
              </a:ext>
            </a:extLst>
          </p:cNvPr>
          <p:cNvSpPr txBox="1"/>
          <p:nvPr/>
        </p:nvSpPr>
        <p:spPr>
          <a:xfrm>
            <a:off x="71120" y="3977306"/>
            <a:ext cx="1242747" cy="7945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b="1" kern="1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ớc 2</a:t>
            </a:r>
            <a:endParaRPr lang="en-US" sz="2400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FFBC57F-59F2-44A7-956C-883A630469E1}"/>
              </a:ext>
            </a:extLst>
          </p:cNvPr>
          <p:cNvGrpSpPr/>
          <p:nvPr/>
        </p:nvGrpSpPr>
        <p:grpSpPr>
          <a:xfrm>
            <a:off x="1301673" y="1932992"/>
            <a:ext cx="10833274" cy="1370633"/>
            <a:chOff x="1172886" y="3673658"/>
            <a:chExt cx="7049173" cy="1370633"/>
          </a:xfrm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xmlns="" id="{1125FA9B-B7A1-4153-9E24-1E685D347D3D}"/>
                </a:ext>
              </a:extLst>
            </p:cNvPr>
            <p:cNvSpPr/>
            <p:nvPr/>
          </p:nvSpPr>
          <p:spPr>
            <a:xfrm rot="5400000">
              <a:off x="4108383" y="808022"/>
              <a:ext cx="1153980" cy="688525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: Top Corners Rounded 6">
              <a:extLst>
                <a:ext uri="{FF2B5EF4-FFF2-40B4-BE49-F238E27FC236}">
                  <a16:creationId xmlns:a16="http://schemas.microsoft.com/office/drawing/2014/main" xmlns="" id="{03394408-4AC6-438F-90D8-F2F47B31C3E7}"/>
                </a:ext>
              </a:extLst>
            </p:cNvPr>
            <p:cNvSpPr txBox="1"/>
            <p:nvPr/>
          </p:nvSpPr>
          <p:spPr>
            <a:xfrm>
              <a:off x="1172886" y="4002977"/>
              <a:ext cx="7049173" cy="1041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696" tIns="20955" rIns="20955" bIns="20955" numCol="1" spcCol="1270" anchor="ctr" anchorCtr="0">
              <a:noAutofit/>
            </a:bodyPr>
            <a:lstStyle/>
            <a:p>
              <a:pPr marL="0" lvl="1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300" kern="1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Hồi t</a:t>
              </a:r>
              <a:r>
                <a:rPr lang="vi-VN" sz="3300" kern="1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3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ởng điểm xuất phát và điểm kết thúc của đoạn đ</a:t>
              </a:r>
              <a:r>
                <a:rPr lang="vi-VN" sz="33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3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ờng, h</a:t>
              </a:r>
              <a:r>
                <a:rPr lang="vi-VN" sz="33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3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ớng đi chính và khoảng cách giữa 2 điểm đó</a:t>
              </a:r>
              <a:endParaRPr lang="en-US" sz="3300" kern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3300" kern="1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32A7E41-0C56-4718-9D2D-709B41203F5B}"/>
              </a:ext>
            </a:extLst>
          </p:cNvPr>
          <p:cNvGrpSpPr/>
          <p:nvPr/>
        </p:nvGrpSpPr>
        <p:grpSpPr>
          <a:xfrm>
            <a:off x="87499" y="1883534"/>
            <a:ext cx="1242748" cy="1807860"/>
            <a:chOff x="0" y="3201462"/>
            <a:chExt cx="1242748" cy="2217204"/>
          </a:xfrm>
        </p:grpSpPr>
        <p:sp>
          <p:nvSpPr>
            <p:cNvPr id="27" name="Arrow: Chevron 26">
              <a:extLst>
                <a:ext uri="{FF2B5EF4-FFF2-40B4-BE49-F238E27FC236}">
                  <a16:creationId xmlns:a16="http://schemas.microsoft.com/office/drawing/2014/main" xmlns="" id="{0E58A17C-0DB2-40C2-920C-495152DF2752}"/>
                </a:ext>
              </a:extLst>
            </p:cNvPr>
            <p:cNvSpPr/>
            <p:nvPr/>
          </p:nvSpPr>
          <p:spPr>
            <a:xfrm rot="5400000">
              <a:off x="-487228" y="3688690"/>
              <a:ext cx="2217204" cy="124274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Arrow: Chevron 4">
              <a:extLst>
                <a:ext uri="{FF2B5EF4-FFF2-40B4-BE49-F238E27FC236}">
                  <a16:creationId xmlns:a16="http://schemas.microsoft.com/office/drawing/2014/main" xmlns="" id="{659FFA24-1FD7-4AE4-A769-76758734362B}"/>
                </a:ext>
              </a:extLst>
            </p:cNvPr>
            <p:cNvSpPr txBox="1"/>
            <p:nvPr/>
          </p:nvSpPr>
          <p:spPr>
            <a:xfrm>
              <a:off x="1" y="3822836"/>
              <a:ext cx="1242747" cy="9744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vi-VN" sz="2400" b="1" kern="120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ớc 1</a:t>
              </a:r>
              <a:endParaRPr lang="en-US" sz="2400" b="1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5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894</Words>
  <PresentationFormat>Custom</PresentationFormat>
  <Paragraphs>130</Paragraphs>
  <Slides>18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2021-07-03T10:00:57Z</dcterms:created>
  <dcterms:modified xsi:type="dcterms:W3CDTF">2021-09-24T02:41:40Z</dcterms:modified>
</cp:coreProperties>
</file>