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9" r:id="rId3"/>
    <p:sldId id="267" r:id="rId4"/>
    <p:sldId id="269" r:id="rId5"/>
    <p:sldId id="406" r:id="rId6"/>
    <p:sldId id="379" r:id="rId7"/>
    <p:sldId id="398" r:id="rId8"/>
    <p:sldId id="400" r:id="rId9"/>
    <p:sldId id="405" r:id="rId10"/>
    <p:sldId id="401" r:id="rId11"/>
    <p:sldId id="403" r:id="rId12"/>
    <p:sldId id="408" r:id="rId13"/>
    <p:sldId id="294" r:id="rId14"/>
    <p:sldId id="407" r:id="rId15"/>
    <p:sldId id="296" r:id="rId16"/>
    <p:sldId id="298" r:id="rId17"/>
    <p:sldId id="299" r:id="rId18"/>
    <p:sldId id="30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5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-37331"/>
            <a:ext cx="12192000" cy="689533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003323" y="44183"/>
            <a:ext cx="313946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Lesson 3.2: Speaking &amp; Writing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448636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Unit 7: Teens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chemeClr val="tx1"/>
                </a:solidFill>
                <a:effectLst/>
              </a:rPr>
              <a:t>Tiếng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 Anh 8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-Learn Smart World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chemeClr val="tx1"/>
                </a:solidFill>
                <a:effectLst/>
              </a:rPr>
              <a:t>DTP Education Solutions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89" r:id="rId14"/>
    <p:sldLayoutId id="2147483691" r:id="rId1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2.wdp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audio" Target="../media/audio1.wav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3260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8C3E5E-23DE-2592-D57F-E2DEBA4EF0E6}"/>
              </a:ext>
            </a:extLst>
          </p:cNvPr>
          <p:cNvSpPr/>
          <p:nvPr/>
        </p:nvSpPr>
        <p:spPr>
          <a:xfrm>
            <a:off x="6356839" y="3232118"/>
            <a:ext cx="520708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UNIT 7: TEENS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Lesson 3.2 – </a:t>
            </a:r>
            <a:r>
              <a:rPr lang="en-US" sz="2400" b="1" dirty="0">
                <a:solidFill>
                  <a:srgbClr val="00B050"/>
                </a:solidFill>
                <a:effectLst/>
              </a:rPr>
              <a:t>Speaking &amp; Writing</a:t>
            </a:r>
          </a:p>
          <a:p>
            <a:pPr algn="ctr"/>
            <a:r>
              <a:rPr lang="en-US" sz="2400" dirty="0" smtClean="0"/>
              <a:t>P</a:t>
            </a:r>
            <a:r>
              <a:rPr lang="en-US" sz="2400" dirty="0" smtClean="0">
                <a:effectLst/>
              </a:rPr>
              <a:t>age </a:t>
            </a:r>
            <a:r>
              <a:rPr lang="en-US" sz="2400" dirty="0">
                <a:effectLst/>
              </a:rPr>
              <a:t>7</a:t>
            </a:r>
            <a:r>
              <a:rPr lang="en-US" sz="2400" dirty="0"/>
              <a:t>3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D42562-B682-5A10-AEB2-B2477B0B8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6549" y="497675"/>
            <a:ext cx="7395227" cy="486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72897E-CD4A-0F60-C82C-55DF66846723}"/>
              </a:ext>
            </a:extLst>
          </p:cNvPr>
          <p:cNvSpPr txBox="1"/>
          <p:nvPr/>
        </p:nvSpPr>
        <p:spPr>
          <a:xfrm>
            <a:off x="388881" y="1072057"/>
            <a:ext cx="116769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Now, write a problem and solution passage about the problem you discussed in Speaking. Use the Writing Skill box and your speaking notes to help you. Write 80 to 100 words.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1F74CA-0AD1-D2F3-A024-7A90DEFD73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177"/>
          <a:stretch/>
        </p:blipFill>
        <p:spPr>
          <a:xfrm>
            <a:off x="152494" y="2883891"/>
            <a:ext cx="2327947" cy="34067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AFA7E2-2BE4-80D3-C4BF-5F7971CE0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2521" y="3258004"/>
            <a:ext cx="9582298" cy="3032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B0EA4B-826F-7148-350C-F8739F820873}"/>
              </a:ext>
            </a:extLst>
          </p:cNvPr>
          <p:cNvSpPr txBox="1"/>
          <p:nvPr/>
        </p:nvSpPr>
        <p:spPr>
          <a:xfrm>
            <a:off x="10308617" y="518024"/>
            <a:ext cx="186487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While - writing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DD0176-82FB-D323-299A-783C9087B4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3031" y="2768519"/>
            <a:ext cx="2231404" cy="4834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B0FFC00-EAA2-623A-BFB5-41ABC0B873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64" y="512263"/>
            <a:ext cx="2374324" cy="51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4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872897E-CD4A-0F60-C82C-55DF66846723}"/>
              </a:ext>
            </a:extLst>
          </p:cNvPr>
          <p:cNvSpPr txBox="1"/>
          <p:nvPr/>
        </p:nvSpPr>
        <p:spPr>
          <a:xfrm>
            <a:off x="378372" y="409900"/>
            <a:ext cx="11687503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i="0" spc="-100" dirty="0">
                <a:solidFill>
                  <a:srgbClr val="002060"/>
                </a:solidFill>
                <a:effectLst/>
              </a:rPr>
              <a:t>In pairs. Swap your writing. Read your partner’s </a:t>
            </a:r>
            <a:r>
              <a:rPr lang="en-US" sz="3200" b="1" spc="-100" dirty="0">
                <a:solidFill>
                  <a:srgbClr val="002060"/>
                </a:solidFill>
              </a:rPr>
              <a:t>passage</a:t>
            </a:r>
            <a:r>
              <a:rPr lang="en-US" sz="3200" b="1" i="0" spc="-100" dirty="0">
                <a:solidFill>
                  <a:srgbClr val="002060"/>
                </a:solidFill>
                <a:effectLst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3200" b="1" spc="-100" dirty="0">
                <a:solidFill>
                  <a:srgbClr val="002060"/>
                </a:solidFill>
              </a:rPr>
              <a:t>Give feedback on it using the Writing Skill and Feedback box.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B0EA4B-826F-7148-350C-F8739F820873}"/>
              </a:ext>
            </a:extLst>
          </p:cNvPr>
          <p:cNvSpPr txBox="1"/>
          <p:nvPr/>
        </p:nvSpPr>
        <p:spPr>
          <a:xfrm>
            <a:off x="10308617" y="433944"/>
            <a:ext cx="186487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Post - writing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D57B73-2CEA-0211-3515-AC4CA3C337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1426" t="10724"/>
          <a:stretch/>
        </p:blipFill>
        <p:spPr>
          <a:xfrm>
            <a:off x="2111575" y="4309242"/>
            <a:ext cx="8028769" cy="2023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FE9970-C2BD-7AFE-B9BA-E4F4B2348D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2500" t="10309" r="4434" b="3830"/>
          <a:stretch/>
        </p:blipFill>
        <p:spPr>
          <a:xfrm>
            <a:off x="1824237" y="1357848"/>
            <a:ext cx="8522505" cy="289185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5B6C04-4163-986A-8E04-AC71D025C2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51" t="1354" r="82283" b="90285"/>
          <a:stretch/>
        </p:blipFill>
        <p:spPr>
          <a:xfrm>
            <a:off x="8714869" y="1362849"/>
            <a:ext cx="1614768" cy="33405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6591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4254" y="1641792"/>
            <a:ext cx="1084599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These days, many teens in my town spend too </a:t>
            </a:r>
            <a:r>
              <a:rPr lang="en-US" sz="3200" dirty="0" smtClean="0">
                <a:solidFill>
                  <a:srgbClr val="002060"/>
                </a:solidFill>
              </a:rPr>
              <a:t>much time </a:t>
            </a:r>
            <a:r>
              <a:rPr lang="en-US" sz="3200" dirty="0">
                <a:solidFill>
                  <a:srgbClr val="002060"/>
                </a:solidFill>
              </a:rPr>
              <a:t>using smartphones. They play games online </a:t>
            </a:r>
            <a:r>
              <a:rPr lang="en-US" sz="3200" dirty="0" smtClean="0">
                <a:solidFill>
                  <a:srgbClr val="002060"/>
                </a:solidFill>
              </a:rPr>
              <a:t>and they </a:t>
            </a:r>
            <a:r>
              <a:rPr lang="en-US" sz="3200" dirty="0">
                <a:solidFill>
                  <a:srgbClr val="002060"/>
                </a:solidFill>
              </a:rPr>
              <a:t>don't go outside to meet their friends. This </a:t>
            </a:r>
            <a:r>
              <a:rPr lang="en-US" sz="3200" dirty="0" smtClean="0">
                <a:solidFill>
                  <a:srgbClr val="002060"/>
                </a:solidFill>
              </a:rPr>
              <a:t>means that </a:t>
            </a:r>
            <a:r>
              <a:rPr lang="en-US" sz="3200" dirty="0">
                <a:solidFill>
                  <a:srgbClr val="002060"/>
                </a:solidFill>
              </a:rPr>
              <a:t>they don't do enough exercise, so they </a:t>
            </a:r>
            <a:r>
              <a:rPr lang="en-US" sz="3200" dirty="0" smtClean="0">
                <a:solidFill>
                  <a:srgbClr val="002060"/>
                </a:solidFill>
              </a:rPr>
              <a:t>become unhealthy</a:t>
            </a:r>
            <a:r>
              <a:rPr lang="en-US" sz="3200" dirty="0">
                <a:solidFill>
                  <a:srgbClr val="002060"/>
                </a:solidFill>
              </a:rPr>
              <a:t>. I have an idea about how to solve </a:t>
            </a:r>
            <a:r>
              <a:rPr lang="en-US" sz="3200" dirty="0" smtClean="0">
                <a:solidFill>
                  <a:srgbClr val="002060"/>
                </a:solidFill>
              </a:rPr>
              <a:t>this problem</a:t>
            </a:r>
            <a:r>
              <a:rPr lang="en-US" sz="3200" dirty="0">
                <a:solidFill>
                  <a:srgbClr val="002060"/>
                </a:solidFill>
              </a:rPr>
              <a:t>. They should spend more time playing </a:t>
            </a:r>
            <a:r>
              <a:rPr lang="en-US" sz="3200" dirty="0" smtClean="0">
                <a:solidFill>
                  <a:srgbClr val="002060"/>
                </a:solidFill>
              </a:rPr>
              <a:t>sports with </a:t>
            </a:r>
            <a:r>
              <a:rPr lang="en-US" sz="3200" dirty="0">
                <a:solidFill>
                  <a:srgbClr val="002060"/>
                </a:solidFill>
              </a:rPr>
              <a:t>their friends. I believe that if teens play sports </a:t>
            </a:r>
            <a:r>
              <a:rPr lang="en-US" sz="3200" dirty="0" smtClean="0">
                <a:solidFill>
                  <a:srgbClr val="002060"/>
                </a:solidFill>
              </a:rPr>
              <a:t>with their </a:t>
            </a:r>
            <a:r>
              <a:rPr lang="en-US" sz="3200" dirty="0">
                <a:solidFill>
                  <a:srgbClr val="002060"/>
                </a:solidFill>
              </a:rPr>
              <a:t>friends more, they'll become healthier.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41177" y="756138"/>
            <a:ext cx="3569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Suggested answer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78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698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C4F37D-598D-7DB0-E8DD-417123308F29}"/>
              </a:ext>
            </a:extLst>
          </p:cNvPr>
          <p:cNvSpPr txBox="1"/>
          <p:nvPr/>
        </p:nvSpPr>
        <p:spPr>
          <a:xfrm>
            <a:off x="-126123" y="1953169"/>
            <a:ext cx="12454758" cy="359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1963">
              <a:lnSpc>
                <a:spcPct val="120000"/>
              </a:lnSpc>
            </a:pPr>
            <a:r>
              <a:rPr lang="en-US" sz="3200" b="0" i="0" spc="-100" dirty="0">
                <a:solidFill>
                  <a:srgbClr val="0070C0"/>
                </a:solidFill>
                <a:effectLst/>
              </a:rPr>
              <a:t>Many teenagers feel _______ during the summer holidays.</a:t>
            </a:r>
          </a:p>
          <a:p>
            <a:pPr marL="461963">
              <a:lnSpc>
                <a:spcPct val="120000"/>
              </a:lnSpc>
            </a:pPr>
            <a:r>
              <a:rPr lang="en-US" sz="3200" b="0" i="0" spc="-100" dirty="0">
                <a:solidFill>
                  <a:srgbClr val="0070C0"/>
                </a:solidFill>
                <a:effectLst/>
              </a:rPr>
              <a:t>They don't have  _______  things to do. It makes it  _______  to study </a:t>
            </a:r>
            <a:br>
              <a:rPr lang="en-US" sz="3200" b="0" i="0" spc="-100" dirty="0">
                <a:solidFill>
                  <a:srgbClr val="0070C0"/>
                </a:solidFill>
                <a:effectLst/>
              </a:rPr>
            </a:br>
            <a:r>
              <a:rPr lang="en-US" sz="3200" b="0" i="0" spc="-100" dirty="0">
                <a:solidFill>
                  <a:srgbClr val="0070C0"/>
                </a:solidFill>
                <a:effectLst/>
              </a:rPr>
              <a:t>and feel happy. This means they won't do as well at school the next year.</a:t>
            </a:r>
          </a:p>
          <a:p>
            <a:pPr marL="461963">
              <a:lnSpc>
                <a:spcPct val="120000"/>
              </a:lnSpc>
            </a:pPr>
            <a:r>
              <a:rPr lang="en-US" sz="3200" b="0" i="0" spc="-100" dirty="0">
                <a:solidFill>
                  <a:srgbClr val="0070C0"/>
                </a:solidFill>
                <a:effectLst/>
              </a:rPr>
              <a:t>I have a  _______  to the problem. I think teenagers should go to a summer camp  in the holidays. They will have fun and relax.</a:t>
            </a:r>
          </a:p>
          <a:p>
            <a:pPr marL="461963">
              <a:lnSpc>
                <a:spcPct val="120000"/>
              </a:lnSpc>
            </a:pPr>
            <a:r>
              <a:rPr lang="en-US" sz="3200" b="0" i="0" spc="-100" dirty="0">
                <a:solidFill>
                  <a:srgbClr val="0070C0"/>
                </a:solidFill>
                <a:effectLst/>
              </a:rPr>
              <a:t>I really believe that going to summer camp will help teenagers be  _______ .</a:t>
            </a:r>
            <a:endParaRPr lang="en-US" sz="3200" spc="-1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21FAB1-DCE5-B51C-4113-DC4DCA6EA3D3}"/>
              </a:ext>
            </a:extLst>
          </p:cNvPr>
          <p:cNvSpPr txBox="1"/>
          <p:nvPr/>
        </p:nvSpPr>
        <p:spPr>
          <a:xfrm>
            <a:off x="378372" y="620106"/>
            <a:ext cx="11687503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FuturaStd-Heavy"/>
              </a:rPr>
              <a:t>Read the problem and solution passage. Complete each gap with ONE WORD. </a:t>
            </a:r>
            <a:r>
              <a:rPr lang="en-US" sz="2800" b="1" dirty="0">
                <a:solidFill>
                  <a:srgbClr val="002060"/>
                </a:solidFill>
                <a:latin typeface="FuturaStd-Heavy"/>
              </a:rPr>
              <a:t>Then, listen and check.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FuturaStd-Heavy"/>
              </a:rPr>
              <a:t>  </a:t>
            </a:r>
            <a:endParaRPr lang="en-US" sz="2800" b="1" spc="-1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8690B0-96AF-17DA-791C-3BABFCE293F3}"/>
              </a:ext>
            </a:extLst>
          </p:cNvPr>
          <p:cNvSpPr txBox="1"/>
          <p:nvPr/>
        </p:nvSpPr>
        <p:spPr>
          <a:xfrm>
            <a:off x="3720662" y="1953169"/>
            <a:ext cx="1292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bored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60C8C3-AC92-C752-D9D9-A64CB031F9EF}"/>
              </a:ext>
            </a:extLst>
          </p:cNvPr>
          <p:cNvSpPr txBox="1"/>
          <p:nvPr/>
        </p:nvSpPr>
        <p:spPr>
          <a:xfrm>
            <a:off x="2948152" y="2536492"/>
            <a:ext cx="1718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enough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0B34AC-BF07-9745-48CD-C910DB13812B}"/>
              </a:ext>
            </a:extLst>
          </p:cNvPr>
          <p:cNvSpPr txBox="1"/>
          <p:nvPr/>
        </p:nvSpPr>
        <p:spPr>
          <a:xfrm>
            <a:off x="8208578" y="2515472"/>
            <a:ext cx="1513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harder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C37A9D-D3C1-5176-B5F1-1FE70C1F56DE}"/>
              </a:ext>
            </a:extLst>
          </p:cNvPr>
          <p:cNvSpPr txBox="1"/>
          <p:nvPr/>
        </p:nvSpPr>
        <p:spPr>
          <a:xfrm>
            <a:off x="1623855" y="3703138"/>
            <a:ext cx="2233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311DA8-C10B-563D-FDDA-1D5752500651}"/>
              </a:ext>
            </a:extLst>
          </p:cNvPr>
          <p:cNvSpPr txBox="1"/>
          <p:nvPr/>
        </p:nvSpPr>
        <p:spPr>
          <a:xfrm>
            <a:off x="10536594" y="4869780"/>
            <a:ext cx="1613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active</a:t>
            </a:r>
          </a:p>
        </p:txBody>
      </p:sp>
      <p:pic>
        <p:nvPicPr>
          <p:cNvPr id="10" name="Many teenagers feel bored during the summer holida">
            <a:hlinkClick r:id="" action="ppaction://media"/>
            <a:extLst>
              <a:ext uri="{FF2B5EF4-FFF2-40B4-BE49-F238E27FC236}">
                <a16:creationId xmlns:a16="http://schemas.microsoft.com/office/drawing/2014/main" id="{926F509E-C6F1-02AC-3C18-E116DF4AD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779937" y="1159967"/>
            <a:ext cx="595260" cy="595260"/>
          </a:xfrm>
          <a:prstGeom prst="rect">
            <a:avLst/>
          </a:prstGeom>
        </p:spPr>
      </p:pic>
      <p:sp>
        <p:nvSpPr>
          <p:cNvPr id="12" name="Rectangle 36">
            <a:hlinkClick r:id="" action="ppaction://noaction">
              <a:snd r:embed="rId5" name="Many teenagers feel bored during the summer holida.wav"/>
            </a:hlinkClick>
            <a:extLst>
              <a:ext uri="{FF2B5EF4-FFF2-40B4-BE49-F238E27FC236}">
                <a16:creationId xmlns:a16="http://schemas.microsoft.com/office/drawing/2014/main" id="{E5698A25-AB8D-1015-8186-291DC9421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2448" y="806058"/>
            <a:ext cx="959319" cy="11079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30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7" y="716490"/>
            <a:ext cx="7666432" cy="522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4099" y="2243918"/>
            <a:ext cx="9715501" cy="34060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</a:rPr>
              <a:t>Speaking: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b="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Talk about </a:t>
            </a:r>
            <a:r>
              <a:rPr lang="en-US" sz="3600" b="0" i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problems teens have where they live</a:t>
            </a:r>
            <a:endParaRPr lang="en-US" sz="3600" b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dirty="0">
                <a:solidFill>
                  <a:srgbClr val="FF0000"/>
                </a:solidFill>
              </a:rPr>
              <a:t>Writing: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3600" b="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ractice </a:t>
            </a:r>
            <a:r>
              <a:rPr lang="en-US" sz="3600" b="0" i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writing a passage about a problem teenagers have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endParaRPr lang="en-US" sz="3600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643947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43,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8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</a:t>
            </a:r>
            <a:r>
              <a:rPr lang="en-US" sz="3600" b="1" i="1" dirty="0" smtClean="0">
                <a:solidFill>
                  <a:srgbClr val="0070C0"/>
                </a:solidFill>
              </a:rPr>
              <a:t>Notebook, </a:t>
            </a:r>
            <a:r>
              <a:rPr lang="en-US" sz="3600" i="1" dirty="0" smtClean="0">
                <a:solidFill>
                  <a:srgbClr val="0070C0"/>
                </a:solidFill>
              </a:rPr>
              <a:t>Page 61.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102,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599704" y="1840964"/>
            <a:ext cx="2906766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596584" y="2765066"/>
            <a:ext cx="2906769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596585" y="4540812"/>
            <a:ext cx="2916101" cy="71467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596584" y="5478306"/>
            <a:ext cx="2928545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596586" y="3659757"/>
            <a:ext cx="2906767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Writing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441216" y="866708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37491" y="498764"/>
            <a:ext cx="5368070" cy="5855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3269" y="534986"/>
            <a:ext cx="6869567" cy="4262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b="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Talk about </a:t>
            </a:r>
            <a:r>
              <a:rPr lang="en-US" sz="3600" b="0" i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problems teens have where they live</a:t>
            </a:r>
            <a:endParaRPr lang="en-US" sz="3600" b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3600" b="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ractice </a:t>
            </a:r>
            <a:r>
              <a:rPr lang="en-US" sz="3600" b="0" i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writing a passage about </a:t>
            </a:r>
            <a:br>
              <a:rPr lang="en-US" sz="3600" b="0" i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b="0" i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problem teenagers have</a:t>
            </a:r>
            <a:endParaRPr lang="en-US" sz="3600" b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2" y="497784"/>
            <a:ext cx="8790933" cy="58600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894618" y="552140"/>
            <a:ext cx="321085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BBC206-4FFA-9621-1A50-2B38A136D889}"/>
              </a:ext>
            </a:extLst>
          </p:cNvPr>
          <p:cNvSpPr txBox="1"/>
          <p:nvPr/>
        </p:nvSpPr>
        <p:spPr>
          <a:xfrm>
            <a:off x="-1" y="4932700"/>
            <a:ext cx="12503217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30238" indent="-168275">
              <a:lnSpc>
                <a:spcPct val="90000"/>
              </a:lnSpc>
              <a:buFont typeface="+mj-lt"/>
              <a:buAutoNum type="alphaLcPeriod"/>
            </a:pPr>
            <a:r>
              <a:rPr lang="en-US" sz="2800" b="0" i="0" spc="-120" dirty="0">
                <a:solidFill>
                  <a:srgbClr val="0070C0"/>
                </a:solidFill>
                <a:effectLst/>
              </a:rPr>
              <a:t>I believe that if teenagers do yoga and go to bed earlier, they will be less </a:t>
            </a:r>
            <a:r>
              <a:rPr lang="en-US" sz="2800" b="0" i="0" spc="-120" dirty="0" smtClean="0">
                <a:solidFill>
                  <a:srgbClr val="0070C0"/>
                </a:solidFill>
                <a:effectLst/>
              </a:rPr>
              <a:t>stressed     </a:t>
            </a:r>
            <a:r>
              <a:rPr lang="en-US" sz="2800" b="1" i="0" spc="-120" dirty="0">
                <a:solidFill>
                  <a:srgbClr val="FF0000"/>
                </a:solidFill>
                <a:effectLst/>
                <a:sym typeface="Wingdings 2" panose="05020102010507070707" pitchFamily="18" charset="2"/>
              </a:rPr>
              <a:t></a:t>
            </a:r>
          </a:p>
          <a:p>
            <a:pPr marL="630238" indent="-168275">
              <a:lnSpc>
                <a:spcPct val="90000"/>
              </a:lnSpc>
              <a:buFont typeface="+mj-lt"/>
              <a:buAutoNum type="alphaLcPeriod"/>
            </a:pPr>
            <a:r>
              <a:rPr lang="en-US" sz="2800" b="0" i="0" spc="-120" dirty="0">
                <a:solidFill>
                  <a:srgbClr val="0070C0"/>
                </a:solidFill>
                <a:effectLst/>
              </a:rPr>
              <a:t>Teenagers are too stressed.</a:t>
            </a:r>
            <a:r>
              <a:rPr lang="en-US" sz="2800" spc="-120" dirty="0">
                <a:solidFill>
                  <a:srgbClr val="0070C0"/>
                </a:solidFill>
              </a:rPr>
              <a:t> 								      </a:t>
            </a:r>
            <a:r>
              <a:rPr lang="en-US" sz="2800" b="1" i="0" spc="-120" dirty="0">
                <a:solidFill>
                  <a:srgbClr val="FF0000"/>
                </a:solidFill>
                <a:effectLst/>
                <a:sym typeface="Wingdings 2" panose="05020102010507070707" pitchFamily="18" charset="2"/>
              </a:rPr>
              <a:t></a:t>
            </a:r>
            <a:endParaRPr lang="en-US" sz="2800" b="0" i="0" spc="-120" dirty="0">
              <a:solidFill>
                <a:srgbClr val="0070C0"/>
              </a:solidFill>
              <a:effectLst/>
              <a:sym typeface="Wingdings 2" panose="05020102010507070707" pitchFamily="18" charset="2"/>
            </a:endParaRPr>
          </a:p>
          <a:p>
            <a:pPr marL="630238" indent="-168275">
              <a:lnSpc>
                <a:spcPct val="90000"/>
              </a:lnSpc>
              <a:buFont typeface="+mj-lt"/>
              <a:buAutoNum type="alphaLcPeriod"/>
            </a:pPr>
            <a:r>
              <a:rPr lang="en-US" sz="2800" b="0" i="0" spc="-120" dirty="0">
                <a:solidFill>
                  <a:srgbClr val="0070C0"/>
                </a:solidFill>
                <a:effectLst/>
              </a:rPr>
              <a:t>This means that teenagers don't study very well</a:t>
            </a:r>
            <a:r>
              <a:rPr lang="en-US" sz="2800" spc="-120" dirty="0">
                <a:solidFill>
                  <a:srgbClr val="0070C0"/>
                </a:solidFill>
              </a:rPr>
              <a:t> 					      </a:t>
            </a:r>
            <a:r>
              <a:rPr lang="en-US" sz="2800" b="1" i="0" spc="-120" dirty="0">
                <a:solidFill>
                  <a:srgbClr val="FF0000"/>
                </a:solidFill>
                <a:effectLst/>
                <a:sym typeface="Wingdings 2" panose="05020102010507070707" pitchFamily="18" charset="2"/>
              </a:rPr>
              <a:t> </a:t>
            </a:r>
            <a:endParaRPr lang="en-US" sz="2800" b="1" i="0" spc="-120" dirty="0">
              <a:solidFill>
                <a:srgbClr val="0070C0"/>
              </a:solidFill>
              <a:effectLst/>
              <a:sym typeface="Wingdings 2" panose="05020102010507070707" pitchFamily="18" charset="2"/>
            </a:endParaRPr>
          </a:p>
          <a:p>
            <a:pPr marL="630238" indent="-168275">
              <a:lnSpc>
                <a:spcPct val="90000"/>
              </a:lnSpc>
              <a:buFont typeface="+mj-lt"/>
              <a:buAutoNum type="alphaLcPeriod"/>
            </a:pPr>
            <a:r>
              <a:rPr lang="en-US" sz="2800" b="0" i="0" spc="-120" dirty="0">
                <a:solidFill>
                  <a:srgbClr val="0070C0"/>
                </a:solidFill>
                <a:effectLst/>
              </a:rPr>
              <a:t>Teenagers should do yoga. They should also go to bed earlier</a:t>
            </a:r>
            <a:r>
              <a:rPr lang="en-US" sz="2800" spc="-120" dirty="0">
                <a:solidFill>
                  <a:srgbClr val="0070C0"/>
                </a:solidFill>
              </a:rPr>
              <a:t> 			      </a:t>
            </a:r>
            <a:r>
              <a:rPr lang="en-US" sz="2800" b="1" i="0" spc="-120" dirty="0">
                <a:solidFill>
                  <a:srgbClr val="FF0000"/>
                </a:solidFill>
                <a:effectLst/>
                <a:sym typeface="Wingdings 2" panose="05020102010507070707" pitchFamily="18" charset="2"/>
              </a:rPr>
              <a:t></a:t>
            </a:r>
            <a:r>
              <a:rPr lang="en-US" sz="2800" b="0" i="0" spc="-120" dirty="0">
                <a:solidFill>
                  <a:srgbClr val="FF0000"/>
                </a:solidFill>
                <a:effectLst/>
                <a:sym typeface="Wingdings 2" panose="05020102010507070707" pitchFamily="18" charset="2"/>
              </a:rPr>
              <a:t> </a:t>
            </a:r>
          </a:p>
          <a:p>
            <a:pPr marL="461963">
              <a:lnSpc>
                <a:spcPct val="90000"/>
              </a:lnSpc>
            </a:pPr>
            <a:endParaRPr lang="en-US" sz="2800" spc="-120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303BD5-9942-D8CE-B03D-7580A03CDB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2500" t="10309" r="4434" b="3830"/>
          <a:stretch/>
        </p:blipFill>
        <p:spPr>
          <a:xfrm>
            <a:off x="413762" y="963326"/>
            <a:ext cx="11343455" cy="384905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BDAA87-81B0-579D-CA46-347D418B89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51" t="1354" r="82283" b="90285"/>
          <a:stretch/>
        </p:blipFill>
        <p:spPr>
          <a:xfrm>
            <a:off x="9598589" y="964371"/>
            <a:ext cx="2149257" cy="44462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2C9180-FC5E-4A72-9189-29E1A7DCA6C1}"/>
              </a:ext>
            </a:extLst>
          </p:cNvPr>
          <p:cNvSpPr txBox="1"/>
          <p:nvPr/>
        </p:nvSpPr>
        <p:spPr>
          <a:xfrm>
            <a:off x="-28875" y="-9628"/>
            <a:ext cx="12532092" cy="8901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31775">
              <a:lnSpc>
                <a:spcPct val="80000"/>
              </a:lnSpc>
            </a:pPr>
            <a:r>
              <a:rPr lang="en-US" sz="3200" b="1" i="0" spc="-100" dirty="0">
                <a:solidFill>
                  <a:srgbClr val="002060"/>
                </a:solidFill>
                <a:effectLst/>
              </a:rPr>
              <a:t>Read the Writing Skill box. Number the sentences (a–</a:t>
            </a:r>
            <a:r>
              <a:rPr lang="en-US" sz="3200" b="1" spc="-100" dirty="0">
                <a:solidFill>
                  <a:srgbClr val="002060"/>
                </a:solidFill>
              </a:rPr>
              <a:t>d</a:t>
            </a:r>
            <a:r>
              <a:rPr lang="en-US" sz="3200" b="1" i="0" spc="-100" dirty="0">
                <a:solidFill>
                  <a:srgbClr val="002060"/>
                </a:solidFill>
                <a:effectLst/>
              </a:rPr>
              <a:t>) to match </a:t>
            </a:r>
            <a:br>
              <a:rPr lang="en-US" sz="3200" b="1" i="0" spc="-100" dirty="0">
                <a:solidFill>
                  <a:srgbClr val="002060"/>
                </a:solidFill>
                <a:effectLst/>
              </a:rPr>
            </a:br>
            <a:r>
              <a:rPr lang="en-US" sz="3200" b="1" i="0" spc="-100" dirty="0">
                <a:solidFill>
                  <a:srgbClr val="002060"/>
                </a:solidFill>
                <a:effectLst/>
              </a:rPr>
              <a:t>them with the parts of a problem and solution passage.</a:t>
            </a:r>
            <a:r>
              <a:rPr lang="en-US" sz="3200" b="1" spc="-1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D4886B-EA8C-B126-F545-F872A0012BF9}"/>
              </a:ext>
            </a:extLst>
          </p:cNvPr>
          <p:cNvSpPr txBox="1"/>
          <p:nvPr/>
        </p:nvSpPr>
        <p:spPr>
          <a:xfrm>
            <a:off x="11452855" y="4932700"/>
            <a:ext cx="683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801194-CE15-F849-0E63-CA2E773598FF}"/>
              </a:ext>
            </a:extLst>
          </p:cNvPr>
          <p:cNvSpPr txBox="1"/>
          <p:nvPr/>
        </p:nvSpPr>
        <p:spPr>
          <a:xfrm>
            <a:off x="11458114" y="5364562"/>
            <a:ext cx="683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8D523A-C1E7-140F-DC68-AACCEE62F6F9}"/>
              </a:ext>
            </a:extLst>
          </p:cNvPr>
          <p:cNvSpPr txBox="1"/>
          <p:nvPr/>
        </p:nvSpPr>
        <p:spPr>
          <a:xfrm>
            <a:off x="11476475" y="5699498"/>
            <a:ext cx="683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F991B0-83D9-D0C3-2F02-748CFFBF39A1}"/>
              </a:ext>
            </a:extLst>
          </p:cNvPr>
          <p:cNvSpPr txBox="1"/>
          <p:nvPr/>
        </p:nvSpPr>
        <p:spPr>
          <a:xfrm>
            <a:off x="11476475" y="6102730"/>
            <a:ext cx="683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220C3E2-680D-9D40-DC91-AA129C93A75F}"/>
              </a:ext>
            </a:extLst>
          </p:cNvPr>
          <p:cNvSpPr/>
          <p:nvPr/>
        </p:nvSpPr>
        <p:spPr>
          <a:xfrm>
            <a:off x="683393" y="4106867"/>
            <a:ext cx="9028496" cy="81742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7F34597-137C-06A1-1AC4-21906E07F846}"/>
              </a:ext>
            </a:extLst>
          </p:cNvPr>
          <p:cNvSpPr/>
          <p:nvPr/>
        </p:nvSpPr>
        <p:spPr>
          <a:xfrm>
            <a:off x="624039" y="1521819"/>
            <a:ext cx="9028496" cy="64804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7CFB749-1D94-88D2-3BEC-CBF307041862}"/>
              </a:ext>
            </a:extLst>
          </p:cNvPr>
          <p:cNvSpPr/>
          <p:nvPr/>
        </p:nvSpPr>
        <p:spPr>
          <a:xfrm>
            <a:off x="641685" y="2247423"/>
            <a:ext cx="9028496" cy="575347"/>
          </a:xfrm>
          <a:prstGeom prst="ellipse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1A3D740-653E-ED27-B50D-82F1E5F106EE}"/>
              </a:ext>
            </a:extLst>
          </p:cNvPr>
          <p:cNvSpPr/>
          <p:nvPr/>
        </p:nvSpPr>
        <p:spPr>
          <a:xfrm>
            <a:off x="652914" y="3192303"/>
            <a:ext cx="9028496" cy="5753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0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31BE6-6219-37D6-16F6-43CE88C150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2154"/>
          <a:stretch/>
        </p:blipFill>
        <p:spPr>
          <a:xfrm>
            <a:off x="843553" y="595116"/>
            <a:ext cx="8033838" cy="5667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148D79-E333-7AEC-3EE9-3EBDFA1FDEBB}"/>
              </a:ext>
            </a:extLst>
          </p:cNvPr>
          <p:cNvSpPr txBox="1"/>
          <p:nvPr/>
        </p:nvSpPr>
        <p:spPr>
          <a:xfrm>
            <a:off x="3449154" y="4114805"/>
            <a:ext cx="3750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val="224517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DCB34-6808-6535-3E4E-DCD390933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0" y="503782"/>
            <a:ext cx="2705577" cy="5950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D42562-B682-5A10-AEB2-B2477B0B8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2370" y="539715"/>
            <a:ext cx="7395227" cy="486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72897E-CD4A-0F60-C82C-55DF66846723}"/>
              </a:ext>
            </a:extLst>
          </p:cNvPr>
          <p:cNvSpPr txBox="1"/>
          <p:nvPr/>
        </p:nvSpPr>
        <p:spPr>
          <a:xfrm>
            <a:off x="515005" y="1408389"/>
            <a:ext cx="116769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a. In pairs: Discuss and list three to four problems teenagers have.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351B07-888F-C028-5ACD-29AC717A8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460" y="2748887"/>
            <a:ext cx="11209081" cy="136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1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DCB34-6808-6535-3E4E-DCD390933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0" y="503782"/>
            <a:ext cx="2705577" cy="5950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D42562-B682-5A10-AEB2-B2477B0B8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2370" y="539715"/>
            <a:ext cx="7395227" cy="486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72897E-CD4A-0F60-C82C-55DF66846723}"/>
              </a:ext>
            </a:extLst>
          </p:cNvPr>
          <p:cNvSpPr txBox="1"/>
          <p:nvPr/>
        </p:nvSpPr>
        <p:spPr>
          <a:xfrm>
            <a:off x="515005" y="1156143"/>
            <a:ext cx="116769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b. Now, choose the biggest problem you discussed. In pairs: Discuss the points on the table below and write in your own ideas.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FFA468-305E-9779-4201-374E582AB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439" y="2376238"/>
            <a:ext cx="5555635" cy="3661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D918CF-C649-B4F9-F58A-79A4EBA3AE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7824" y="2201289"/>
            <a:ext cx="4992334" cy="396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3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31BE6-6219-37D6-16F6-43CE88C150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2154"/>
          <a:stretch/>
        </p:blipFill>
        <p:spPr>
          <a:xfrm>
            <a:off x="843553" y="595116"/>
            <a:ext cx="8033838" cy="5667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148D79-E333-7AEC-3EE9-3EBDFA1FDEBB}"/>
              </a:ext>
            </a:extLst>
          </p:cNvPr>
          <p:cNvSpPr txBox="1"/>
          <p:nvPr/>
        </p:nvSpPr>
        <p:spPr>
          <a:xfrm>
            <a:off x="3449154" y="4114805"/>
            <a:ext cx="3750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Writing</a:t>
            </a:r>
          </a:p>
        </p:txBody>
      </p:sp>
    </p:spTree>
    <p:extLst>
      <p:ext uri="{BB962C8B-B14F-4D97-AF65-F5344CB8AC3E}">
        <p14:creationId xmlns:p14="http://schemas.microsoft.com/office/powerpoint/2010/main" val="308968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8116</TotalTime>
  <Words>407</Words>
  <Application>Microsoft Office PowerPoint</Application>
  <PresentationFormat>Widescreen</PresentationFormat>
  <Paragraphs>59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FuturaStd-Heavy</vt:lpstr>
      <vt:lpstr>Symbol</vt:lpstr>
      <vt:lpstr>Times New Roman</vt:lpstr>
      <vt:lpstr>Webdings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88</cp:revision>
  <dcterms:created xsi:type="dcterms:W3CDTF">2023-02-01T04:45:54Z</dcterms:created>
  <dcterms:modified xsi:type="dcterms:W3CDTF">2023-04-19T05:11:45Z</dcterms:modified>
</cp:coreProperties>
</file>