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56" r:id="rId6"/>
    <p:sldId id="311" r:id="rId7"/>
    <p:sldId id="357" r:id="rId8"/>
    <p:sldId id="358" r:id="rId9"/>
    <p:sldId id="359" r:id="rId10"/>
    <p:sldId id="355" r:id="rId11"/>
    <p:sldId id="322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196" autoAdjust="0"/>
  </p:normalViewPr>
  <p:slideViewPr>
    <p:cSldViewPr snapToGrid="0" showGuides="1">
      <p:cViewPr varScale="1">
        <p:scale>
          <a:sx n="54" d="100"/>
          <a:sy n="54" d="100"/>
        </p:scale>
        <p:origin x="96" y="1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30/06/2023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975" y="2332909"/>
            <a:ext cx="117437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E36427"/>
                </a:solidFill>
              </a:rPr>
              <a:t>1. </a:t>
            </a:r>
            <a:r>
              <a:rPr lang="en-US" sz="3800" dirty="0">
                <a:solidFill>
                  <a:srgbClr val="242021"/>
                </a:solidFill>
              </a:rPr>
              <a:t>How many characteristics of independent learners does Mike find on the website?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2. </a:t>
            </a:r>
            <a:r>
              <a:rPr lang="en-US" sz="3800" dirty="0">
                <a:solidFill>
                  <a:srgbClr val="242021"/>
                </a:solidFill>
              </a:rPr>
              <a:t>What do independent learners take responsibility for</a:t>
            </a:r>
            <a:r>
              <a:rPr lang="en-US" sz="3800" dirty="0" smtClean="0">
                <a:solidFill>
                  <a:srgbClr val="242021"/>
                </a:solidFill>
              </a:rPr>
              <a:t>?</a:t>
            </a:r>
          </a:p>
          <a:p>
            <a:endParaRPr lang="en-US" sz="3800" dirty="0">
              <a:solidFill>
                <a:srgbClr val="242021"/>
              </a:solidFill>
            </a:endParaRPr>
          </a:p>
          <a:p>
            <a:r>
              <a:rPr lang="en-US" sz="3800" b="1" dirty="0">
                <a:solidFill>
                  <a:srgbClr val="E36427"/>
                </a:solidFill>
              </a:rPr>
              <a:t>3. </a:t>
            </a:r>
            <a:r>
              <a:rPr lang="en-US" sz="3800" dirty="0">
                <a:solidFill>
                  <a:srgbClr val="242021"/>
                </a:solidFill>
              </a:rPr>
              <a:t>What do they use to help them achieve their learning goals?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4. </a:t>
            </a:r>
            <a:r>
              <a:rPr lang="en-US" sz="3800" dirty="0">
                <a:solidFill>
                  <a:srgbClr val="242021"/>
                </a:solidFill>
              </a:rPr>
              <a:t>What are they not afraid of doing?</a:t>
            </a:r>
            <a:r>
              <a:rPr lang="en-US" sz="3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conversation again and answer each of the following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959792-AF9C-2F04-596C-BBD089B26384}"/>
              </a:ext>
            </a:extLst>
          </p:cNvPr>
          <p:cNvSpPr txBox="1"/>
          <p:nvPr/>
        </p:nvSpPr>
        <p:spPr>
          <a:xfrm>
            <a:off x="5646186" y="2886449"/>
            <a:ext cx="384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Four / 4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9DACFF-C65C-76D5-91DC-BB3C513261ED}"/>
              </a:ext>
            </a:extLst>
          </p:cNvPr>
          <p:cNvSpPr txBox="1"/>
          <p:nvPr/>
        </p:nvSpPr>
        <p:spPr>
          <a:xfrm>
            <a:off x="672402" y="4086320"/>
            <a:ext cx="4973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Their own learning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004D361-6032-FA73-8583-9E959DA056CA}"/>
              </a:ext>
            </a:extLst>
          </p:cNvPr>
          <p:cNvSpPr txBox="1"/>
          <p:nvPr/>
        </p:nvSpPr>
        <p:spPr>
          <a:xfrm>
            <a:off x="1803626" y="5202176"/>
            <a:ext cx="5027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(Detailed) study plans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89349E1-D410-A570-F00C-0A26BBE49D0D}"/>
              </a:ext>
            </a:extLst>
          </p:cNvPr>
          <p:cNvSpPr txBox="1"/>
          <p:nvPr/>
        </p:nvSpPr>
        <p:spPr>
          <a:xfrm>
            <a:off x="7566213" y="5848507"/>
            <a:ext cx="4607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Asking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difficult questions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Track 62">
            <a:hlinkClick r:id="" action="ppaction://media"/>
            <a:extLst>
              <a:ext uri="{FF2B5EF4-FFF2-40B4-BE49-F238E27FC236}">
                <a16:creationId xmlns:a16="http://schemas.microsoft.com/office/drawing/2014/main" xmlns="" id="{FA433D68-6DE7-D446-71C1-457B5672E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00" y="112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Discuss the following questions.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FE6E93-E0F1-D90B-4611-C1D75664B7CA}"/>
              </a:ext>
            </a:extLst>
          </p:cNvPr>
          <p:cNvSpPr txBox="1"/>
          <p:nvPr/>
        </p:nvSpPr>
        <p:spPr>
          <a:xfrm>
            <a:off x="721252" y="2772040"/>
            <a:ext cx="110763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Which of the characteristics of independent learners do you think you have?</a:t>
            </a:r>
          </a:p>
          <a:p>
            <a:pPr marL="342900" indent="-342900">
              <a:buAutoNum type="arabicPeriod"/>
            </a:pPr>
            <a:r>
              <a:rPr lang="en-US" sz="4400" dirty="0"/>
              <a:t>Which one do you want to develop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Characteristics of independent learners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Prepare for Lesson 6 -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41178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1658107" y="4205765"/>
            <a:ext cx="887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Becoming independent learners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Reorder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1. Tick the </a:t>
            </a:r>
            <a:r>
              <a:rPr lang="en-US" sz="2000" dirty="0" smtClean="0">
                <a:solidFill>
                  <a:schemeClr val="tx1"/>
                </a:solidFill>
              </a:rPr>
              <a:t>columns.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08128"/>
            <a:ext cx="4879385" cy="116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Choose the correct </a:t>
            </a:r>
            <a:r>
              <a:rPr lang="en-US" sz="2000" dirty="0" smtClean="0">
                <a:solidFill>
                  <a:schemeClr val="tx1"/>
                </a:solidFill>
              </a:rPr>
              <a:t>answer.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3. Answer the questions.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598491"/>
            <a:ext cx="4879382" cy="841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Discussion.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1. Reward yourself at important milestones.</a:t>
            </a:r>
          </a:p>
          <a:p>
            <a:r>
              <a:rPr lang="en-US" sz="4000" dirty="0"/>
              <a:t>2. Learn through practical experience.</a:t>
            </a:r>
          </a:p>
          <a:p>
            <a:r>
              <a:rPr lang="en-US" sz="4000" dirty="0"/>
              <a:t>3. Teach yourself using many sources.</a:t>
            </a:r>
          </a:p>
          <a:p>
            <a:r>
              <a:rPr lang="en-US" sz="4000" dirty="0"/>
              <a:t>4. Compare your work with an expert's.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REORDER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EF0358-6416-B88C-4695-499F62CCCCC3}"/>
              </a:ext>
            </a:extLst>
          </p:cNvPr>
          <p:cNvSpPr txBox="1"/>
          <p:nvPr/>
        </p:nvSpPr>
        <p:spPr>
          <a:xfrm>
            <a:off x="5631214" y="5835134"/>
            <a:ext cx="24190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3-2-4-1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970352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Tick the columns to complete the following table about you. Compare your answers in pairs.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6BFBA3-9A13-E7A0-C01F-1BD8820BB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643773"/>
            <a:ext cx="11080576" cy="27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273" y="2805969"/>
            <a:ext cx="11259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1. </a:t>
            </a:r>
            <a:r>
              <a:rPr lang="en-US" sz="4400" dirty="0">
                <a:solidFill>
                  <a:srgbClr val="242021"/>
                </a:solidFill>
              </a:rPr>
              <a:t>What is the conversation mainly about?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A. </a:t>
            </a:r>
            <a:r>
              <a:rPr lang="en-US" sz="4400" dirty="0">
                <a:solidFill>
                  <a:srgbClr val="242021"/>
                </a:solidFill>
              </a:rPr>
              <a:t>What motivates independent learners.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B. </a:t>
            </a:r>
            <a:r>
              <a:rPr lang="en-US" sz="4400" dirty="0">
                <a:solidFill>
                  <a:srgbClr val="242021"/>
                </a:solidFill>
              </a:rPr>
              <a:t>Independent learners’ sense </a:t>
            </a:r>
            <a:r>
              <a:rPr lang="en-US" sz="4400" dirty="0" smtClean="0">
                <a:solidFill>
                  <a:srgbClr val="242021"/>
                </a:solidFill>
              </a:rPr>
              <a:t>of responsibility</a:t>
            </a:r>
            <a:r>
              <a:rPr lang="en-US" sz="4400" dirty="0">
                <a:solidFill>
                  <a:srgbClr val="242021"/>
                </a:solidFill>
              </a:rPr>
              <a:t>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C. </a:t>
            </a:r>
            <a:r>
              <a:rPr lang="en-US" sz="4400" dirty="0">
                <a:solidFill>
                  <a:srgbClr val="242021"/>
                </a:solidFill>
              </a:rPr>
              <a:t>What makes a successful </a:t>
            </a:r>
            <a:r>
              <a:rPr lang="en-US" sz="4400" dirty="0" smtClean="0">
                <a:solidFill>
                  <a:srgbClr val="242021"/>
                </a:solidFill>
              </a:rPr>
              <a:t>independent learner</a:t>
            </a:r>
            <a:r>
              <a:rPr lang="en-US" sz="4400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2493" y="4795022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61">
            <a:hlinkClick r:id="" action="ppaction://media"/>
            <a:extLst>
              <a:ext uri="{FF2B5EF4-FFF2-40B4-BE49-F238E27FC236}">
                <a16:creationId xmlns:a16="http://schemas.microsoft.com/office/drawing/2014/main" xmlns="" id="{B2E68910-8ED1-9027-960F-C8A1E0B3E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13273" y="14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8041" y="2362690"/>
            <a:ext cx="11259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2. </a:t>
            </a:r>
            <a:r>
              <a:rPr lang="en-US" sz="4400" dirty="0"/>
              <a:t>What makes independent learners </a:t>
            </a:r>
            <a:r>
              <a:rPr lang="en-US" sz="4400" dirty="0" smtClean="0"/>
              <a:t>study hard</a:t>
            </a:r>
            <a:r>
              <a:rPr lang="en-US" sz="4400" dirty="0"/>
              <a:t>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 </a:t>
            </a:r>
            <a:r>
              <a:rPr lang="en-US" sz="4400" dirty="0"/>
              <a:t>Their motivation for learning.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Their learning goals.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 responsibility for their </a:t>
            </a:r>
            <a:r>
              <a:rPr lang="en-US" sz="4400" dirty="0" smtClean="0"/>
              <a:t>own learning</a:t>
            </a:r>
            <a:r>
              <a:rPr lang="en-US" sz="4400" dirty="0"/>
              <a:t>.</a:t>
            </a:r>
            <a:r>
              <a:rPr lang="en-US" sz="44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42994" y="3695770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2994" y="2429991"/>
            <a:ext cx="11259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3. </a:t>
            </a:r>
            <a:r>
              <a:rPr lang="en-US" sz="4400" dirty="0"/>
              <a:t>What do independent learners do if </a:t>
            </a:r>
            <a:r>
              <a:rPr lang="en-US" sz="4400" dirty="0" smtClean="0"/>
              <a:t>the task </a:t>
            </a:r>
            <a:r>
              <a:rPr lang="en-US" sz="4400" dirty="0"/>
              <a:t>they are working on is too difficult?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</a:t>
            </a:r>
            <a:r>
              <a:rPr lang="en-US" sz="4400" dirty="0"/>
              <a:t> They give up and move on </a:t>
            </a:r>
            <a:r>
              <a:rPr lang="en-US" sz="4400" dirty="0" smtClean="0"/>
              <a:t>to something </a:t>
            </a:r>
            <a:r>
              <a:rPr lang="en-US" sz="4400" dirty="0"/>
              <a:t>harder.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They make every effort to finish it.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They ask questions about it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5565" y="5112193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2994" y="2429991"/>
            <a:ext cx="11259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4. </a:t>
            </a:r>
            <a:r>
              <a:rPr lang="en-US" sz="4400" dirty="0"/>
              <a:t>Which of the following descriptions of</a:t>
            </a:r>
          </a:p>
          <a:p>
            <a:r>
              <a:rPr lang="en-US" sz="4400" dirty="0"/>
              <a:t>independent learners is NOT mentioned?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 </a:t>
            </a:r>
            <a:r>
              <a:rPr lang="en-US" sz="4400" dirty="0"/>
              <a:t>They’re self-motivated and responsible.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They’re confident and highly </a:t>
            </a:r>
            <a:r>
              <a:rPr lang="en-US" sz="4400" dirty="0" err="1"/>
              <a:t>organised</a:t>
            </a:r>
            <a:r>
              <a:rPr lang="en-US" sz="4400" dirty="0"/>
              <a:t>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They’re curious about the world </a:t>
            </a:r>
            <a:r>
              <a:rPr lang="en-US" sz="4400" dirty="0" smtClean="0"/>
              <a:t>and they don’t </a:t>
            </a:r>
            <a:r>
              <a:rPr lang="en-US" sz="4400" dirty="0"/>
              <a:t>give up.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9707" y="4420147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</TotalTime>
  <Words>505</Words>
  <Application>Microsoft Office PowerPoint</Application>
  <PresentationFormat>Widescreen</PresentationFormat>
  <Paragraphs>92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180</cp:revision>
  <dcterms:created xsi:type="dcterms:W3CDTF">2020-12-09T02:04:09Z</dcterms:created>
  <dcterms:modified xsi:type="dcterms:W3CDTF">2023-06-30T08:00:05Z</dcterms:modified>
</cp:coreProperties>
</file>