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0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61" r:id="rId11"/>
    <p:sldId id="260" r:id="rId12"/>
    <p:sldId id="277" r:id="rId13"/>
    <p:sldId id="279" r:id="rId14"/>
    <p:sldId id="280" r:id="rId15"/>
    <p:sldId id="278" r:id="rId16"/>
    <p:sldId id="281" r:id="rId17"/>
    <p:sldId id="282" r:id="rId18"/>
    <p:sldId id="257" r:id="rId19"/>
    <p:sldId id="258" r:id="rId20"/>
    <p:sldId id="262" r:id="rId21"/>
    <p:sldId id="283" r:id="rId22"/>
    <p:sldId id="271" r:id="rId23"/>
    <p:sldId id="272" r:id="rId24"/>
    <p:sldId id="273" r:id="rId25"/>
    <p:sldId id="274" r:id="rId26"/>
    <p:sldId id="284" r:id="rId27"/>
    <p:sldId id="285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CA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5329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69891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08777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81864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80170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0747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8392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8292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29896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8612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25398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60818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image" Target="../media/image6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slide" Target="slide12.xml"/><Relationship Id="rId3" Type="http://schemas.openxmlformats.org/officeDocument/2006/relationships/image" Target="../media/image13.GIF"/><Relationship Id="rId7" Type="http://schemas.openxmlformats.org/officeDocument/2006/relationships/image" Target="../media/image15.GIF"/><Relationship Id="rId12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0" Type="http://schemas.openxmlformats.org/officeDocument/2006/relationships/slide" Target="slide15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4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58822" y="-7222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58822" y="16002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0" y="3276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0" y="47244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8305800" y="801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8305800" y="1752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8305800" y="3733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305800" y="5181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703178" y="582595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438400" y="5943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4648200" y="5932595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086600" y="5989639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007" y="4109924"/>
            <a:ext cx="6354763" cy="1274678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23" y="3256940"/>
            <a:ext cx="3584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304800"/>
            <a:ext cx="6700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887428"/>
            <a:ext cx="8572500" cy="269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8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7" cy="590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715322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399" y="3124200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8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692" y="284340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«n</a:t>
            </a:r>
            <a:r>
              <a:rPr lang="en-US" sz="66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uông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68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Division 8"/>
          <p:cNvSpPr/>
          <p:nvPr/>
        </p:nvSpPr>
        <p:spPr bwMode="auto">
          <a:xfrm>
            <a:off x="1787770" y="3690714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ivision 9"/>
          <p:cNvSpPr/>
          <p:nvPr/>
        </p:nvSpPr>
        <p:spPr bwMode="auto">
          <a:xfrm>
            <a:off x="4602398" y="3653136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53641" y="4114800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191000" y="4114800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53640" y="5192038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1200" y="93532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«n</a:t>
            </a:r>
            <a:r>
              <a:rPr lang="en-US" sz="66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42119" y="3128913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4040" y="2024535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12919" y="2043324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367874" y="4724400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hu«n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muèn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muén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nguån</a:t>
            </a:r>
            <a:endParaRPr lang="en-US" sz="40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luèng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vu«ng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1022919" y="5154640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3194598" y="5190383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5258696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7788738" y="5202835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533400" y="5931182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2895600" y="5979306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5337226" y="5983463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7423799" y="5931182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47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SO0061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32" y="7937"/>
            <a:ext cx="19050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8915400" y="685800"/>
            <a:ext cx="0" cy="5334000"/>
          </a:xfrm>
          <a:prstGeom prst="line">
            <a:avLst/>
          </a:prstGeom>
          <a:noFill/>
          <a:ln w="76200" cmpd="tri">
            <a:solidFill>
              <a:srgbClr val="FB7DE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52400" y="1066800"/>
            <a:ext cx="0" cy="5334000"/>
          </a:xfrm>
          <a:prstGeom prst="line">
            <a:avLst/>
          </a:prstGeom>
          <a:noFill/>
          <a:ln w="76200" cmpd="tri">
            <a:solidFill>
              <a:srgbClr val="FB7DE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3967" y="2164375"/>
            <a:ext cx="1905000" cy="1295400"/>
            <a:chOff x="1344" y="1584"/>
            <a:chExt cx="1200" cy="864"/>
          </a:xfrm>
        </p:grpSpPr>
        <p:pic>
          <p:nvPicPr>
            <p:cNvPr id="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584"/>
              <a:ext cx="1104" cy="8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536" y="1776"/>
              <a:ext cx="1008" cy="5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400" b="1" dirty="0" err="1">
                  <a:solidFill>
                    <a:schemeClr val="tx1"/>
                  </a:solidFill>
                  <a:latin typeface="Times New Roman" pitchFamily="18" charset="0"/>
                </a:rPr>
                <a:t>cuộn</a:t>
              </a:r>
              <a:endParaRPr lang="en-US" altLang="vi-VN" sz="4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905000" y="167481"/>
            <a:ext cx="58674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Trò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Ai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thông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 minh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hơn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7162800" y="4572000"/>
            <a:ext cx="1752600" cy="1304925"/>
            <a:chOff x="1392" y="1624"/>
            <a:chExt cx="1104" cy="822"/>
          </a:xfrm>
        </p:grpSpPr>
        <p:pic>
          <p:nvPicPr>
            <p:cNvPr id="11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624"/>
              <a:ext cx="1056" cy="82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32"/>
            <p:cNvSpPr txBox="1">
              <a:spLocks noChangeArrowheads="1"/>
            </p:cNvSpPr>
            <p:nvPr/>
          </p:nvSpPr>
          <p:spPr bwMode="auto">
            <a:xfrm>
              <a:off x="1392" y="1784"/>
              <a:ext cx="100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4400" b="1" dirty="0" err="1">
                  <a:solidFill>
                    <a:schemeClr val="tx1"/>
                  </a:solidFill>
                  <a:latin typeface="Times New Roman" pitchFamily="18" charset="0"/>
                </a:rPr>
                <a:t>dây</a:t>
              </a:r>
              <a:endParaRPr lang="en-US" altLang="vi-VN" sz="4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239604" y="4397375"/>
            <a:ext cx="1447800" cy="1371600"/>
            <a:chOff x="1920" y="2544"/>
            <a:chExt cx="912" cy="1008"/>
          </a:xfrm>
        </p:grpSpPr>
        <p:pic>
          <p:nvPicPr>
            <p:cNvPr id="1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544"/>
              <a:ext cx="912" cy="10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9"/>
            <p:cNvSpPr txBox="1">
              <a:spLocks noChangeArrowheads="1"/>
            </p:cNvSpPr>
            <p:nvPr/>
          </p:nvSpPr>
          <p:spPr bwMode="auto">
            <a:xfrm>
              <a:off x="2496" y="2688"/>
              <a:ext cx="29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4400" b="1" dirty="0">
                  <a:solidFill>
                    <a:schemeClr val="tx1"/>
                  </a:solidFill>
                  <a:latin typeface="Times New Roman" pitchFamily="18" charset="0"/>
                </a:rPr>
                <a:t>ý</a:t>
              </a:r>
            </a:p>
          </p:txBody>
        </p:sp>
      </p:grp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7162800" y="1988888"/>
            <a:ext cx="2362200" cy="1473200"/>
            <a:chOff x="2830" y="2528"/>
            <a:chExt cx="1586" cy="928"/>
          </a:xfrm>
        </p:grpSpPr>
        <p:pic>
          <p:nvPicPr>
            <p:cNvPr id="17" name="Picture 7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" y="2528"/>
              <a:ext cx="1122" cy="9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2832" y="2672"/>
              <a:ext cx="158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4400" b="1" dirty="0" err="1">
                  <a:solidFill>
                    <a:schemeClr val="tx1"/>
                  </a:solidFill>
                  <a:latin typeface="Times New Roman" pitchFamily="18" charset="0"/>
                </a:rPr>
                <a:t>muốn</a:t>
              </a:r>
              <a:endParaRPr lang="en-US" altLang="vi-VN" sz="4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19" name="AutoShape 2" descr="Bài 19. Đặc điểm bên ngoài của lá | Học trực tuyế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6"/>
          <a:stretch/>
        </p:blipFill>
        <p:spPr bwMode="auto">
          <a:xfrm>
            <a:off x="2275129" y="1745275"/>
            <a:ext cx="2058444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4" t="6789" r="13386"/>
          <a:stretch/>
        </p:blipFill>
        <p:spPr bwMode="auto">
          <a:xfrm>
            <a:off x="4771225" y="4572000"/>
            <a:ext cx="2229633" cy="1317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306921" y="2583359"/>
            <a:ext cx="19060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uống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648200" y="5159375"/>
            <a:ext cx="1600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lá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r="60221"/>
          <a:stretch/>
        </p:blipFill>
        <p:spPr bwMode="auto">
          <a:xfrm>
            <a:off x="2133600" y="4572000"/>
            <a:ext cx="2042875" cy="1337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7" t="21328"/>
          <a:stretch/>
        </p:blipFill>
        <p:spPr bwMode="auto">
          <a:xfrm>
            <a:off x="5027340" y="2077625"/>
            <a:ext cx="1717404" cy="1295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036567" y="4797201"/>
            <a:ext cx="22876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chuông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838700" y="2682893"/>
            <a:ext cx="19060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chùa</a:t>
            </a:r>
            <a:endParaRPr lang="en-US" altLang="vi-VN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21" name="Straight Connector 20"/>
          <p:cNvCxnSpPr>
            <a:stCxn id="7" idx="2"/>
            <a:endCxn id="12" idx="0"/>
          </p:cNvCxnSpPr>
          <p:nvPr/>
        </p:nvCxnSpPr>
        <p:spPr bwMode="auto">
          <a:xfrm>
            <a:off x="1160267" y="3459775"/>
            <a:ext cx="6802633" cy="1366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22" idx="2"/>
            <a:endCxn id="8196" idx="0"/>
          </p:cNvCxnSpPr>
          <p:nvPr/>
        </p:nvCxnSpPr>
        <p:spPr bwMode="auto">
          <a:xfrm>
            <a:off x="3259943" y="3352800"/>
            <a:ext cx="2626099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4" idx="0"/>
            <a:endCxn id="17" idx="2"/>
          </p:cNvCxnSpPr>
          <p:nvPr/>
        </p:nvCxnSpPr>
        <p:spPr bwMode="auto">
          <a:xfrm flipV="1">
            <a:off x="963504" y="3462088"/>
            <a:ext cx="7034854" cy="9352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>
            <a:stCxn id="8197" idx="0"/>
            <a:endCxn id="27" idx="2"/>
          </p:cNvCxnSpPr>
          <p:nvPr/>
        </p:nvCxnSpPr>
        <p:spPr bwMode="auto">
          <a:xfrm flipV="1">
            <a:off x="3155038" y="3452334"/>
            <a:ext cx="2636684" cy="11196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7" name="Group 36"/>
          <p:cNvGrpSpPr/>
          <p:nvPr/>
        </p:nvGrpSpPr>
        <p:grpSpPr>
          <a:xfrm>
            <a:off x="-57575" y="160338"/>
            <a:ext cx="1744979" cy="808704"/>
            <a:chOff x="228600" y="228600"/>
            <a:chExt cx="2332704" cy="838200"/>
          </a:xfrm>
        </p:grpSpPr>
        <p:sp>
          <p:nvSpPr>
            <p:cNvPr id="38" name="Rounded Rectangle 3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Đọ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003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1905000" y="167481"/>
            <a:ext cx="58674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Trò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Ai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thông</a:t>
            </a:r>
            <a:r>
              <a:rPr lang="en-US" altLang="vi-VN" sz="3200" b="1" dirty="0">
                <a:solidFill>
                  <a:srgbClr val="CC00CC"/>
                </a:solidFill>
                <a:latin typeface="Times New Roman" pitchFamily="18" charset="0"/>
              </a:rPr>
              <a:t> minh </a:t>
            </a:r>
            <a:r>
              <a:rPr lang="en-US" altLang="vi-VN" sz="3200" b="1" dirty="0" err="1">
                <a:solidFill>
                  <a:srgbClr val="CC00CC"/>
                </a:solidFill>
                <a:latin typeface="Times New Roman" pitchFamily="18" charset="0"/>
              </a:rPr>
              <a:t>hơn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33400" y="1143000"/>
            <a:ext cx="3733800" cy="2438400"/>
            <a:chOff x="192" y="1035"/>
            <a:chExt cx="2352" cy="1536"/>
          </a:xfrm>
        </p:grpSpPr>
        <p:pic>
          <p:nvPicPr>
            <p:cNvPr id="4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35"/>
              <a:ext cx="2352" cy="15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28"/>
            <p:cNvSpPr txBox="1">
              <a:spLocks noChangeArrowheads="1"/>
            </p:cNvSpPr>
            <p:nvPr/>
          </p:nvSpPr>
          <p:spPr bwMode="auto">
            <a:xfrm>
              <a:off x="192" y="1344"/>
              <a:ext cx="2352" cy="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6000" b="1" dirty="0" err="1">
                  <a:solidFill>
                    <a:srgbClr val="FFFF00"/>
                  </a:solidFill>
                  <a:latin typeface="Times New Roman" pitchFamily="18" charset="0"/>
                </a:rPr>
                <a:t>cuộn</a:t>
              </a:r>
              <a:r>
                <a:rPr lang="en-US" altLang="vi-VN" sz="6000" b="1" dirty="0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  <a:r>
                <a:rPr lang="en-US" altLang="vi-VN" sz="6000" b="1" dirty="0" err="1">
                  <a:solidFill>
                    <a:srgbClr val="FFFF00"/>
                  </a:solidFill>
                  <a:latin typeface="Times New Roman" pitchFamily="18" charset="0"/>
                </a:rPr>
                <a:t>dây</a:t>
              </a:r>
              <a:endParaRPr lang="en-US" altLang="vi-VN" sz="6000" b="1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838200" y="4191000"/>
            <a:ext cx="3733800" cy="2286000"/>
            <a:chOff x="288" y="1179"/>
            <a:chExt cx="2352" cy="1440"/>
          </a:xfrm>
        </p:grpSpPr>
        <p:pic>
          <p:nvPicPr>
            <p:cNvPr id="7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79"/>
              <a:ext cx="2352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5"/>
            <p:cNvSpPr txBox="1">
              <a:spLocks noChangeArrowheads="1"/>
            </p:cNvSpPr>
            <p:nvPr/>
          </p:nvSpPr>
          <p:spPr bwMode="auto">
            <a:xfrm>
              <a:off x="576" y="1440"/>
              <a:ext cx="1824" cy="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25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6000" b="1" dirty="0">
                  <a:solidFill>
                    <a:srgbClr val="0033CC"/>
                  </a:solidFill>
                  <a:latin typeface="Times New Roman" pitchFamily="18" charset="0"/>
                </a:rPr>
                <a:t>ý </a:t>
              </a:r>
              <a:r>
                <a:rPr lang="en-US" altLang="vi-VN" sz="6000" b="1" dirty="0" err="1">
                  <a:solidFill>
                    <a:srgbClr val="0033CC"/>
                  </a:solidFill>
                  <a:latin typeface="Times New Roman" pitchFamily="18" charset="0"/>
                </a:rPr>
                <a:t>muốn</a:t>
              </a:r>
              <a:endParaRPr lang="en-US" altLang="vi-VN" sz="6000" b="1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95400"/>
            <a:ext cx="3346015" cy="2233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425607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4644807" y="1595033"/>
            <a:ext cx="3733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 err="1" smtClean="0">
                <a:solidFill>
                  <a:srgbClr val="FFFF00"/>
                </a:solidFill>
                <a:latin typeface="Times New Roman" pitchFamily="18" charset="0"/>
              </a:rPr>
              <a:t>Chuông</a:t>
            </a:r>
            <a:r>
              <a:rPr lang="en-US" altLang="vi-VN" sz="6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FF00"/>
                </a:solidFill>
                <a:latin typeface="Times New Roman" pitchFamily="18" charset="0"/>
              </a:rPr>
              <a:t>chùa</a:t>
            </a:r>
            <a:endParaRPr lang="en-US" altLang="vi-VN" sz="6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953000" y="4755586"/>
            <a:ext cx="32317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 err="1" smtClean="0">
                <a:solidFill>
                  <a:srgbClr val="0033CC"/>
                </a:solidFill>
                <a:latin typeface="Times New Roman" pitchFamily="18" charset="0"/>
              </a:rPr>
              <a:t>Cuống</a:t>
            </a:r>
            <a:r>
              <a:rPr lang="en-US" altLang="vi-VN" sz="6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0033CC"/>
                </a:solidFill>
                <a:latin typeface="Times New Roman" pitchFamily="18" charset="0"/>
              </a:rPr>
              <a:t>lá</a:t>
            </a:r>
            <a:endParaRPr lang="en-US" altLang="vi-VN" sz="60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3" y="2305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350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108" r="8017" b="10390"/>
          <a:stretch/>
        </p:blipFill>
        <p:spPr bwMode="auto">
          <a:xfrm>
            <a:off x="609600" y="914401"/>
            <a:ext cx="3124200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8934"/>
            <a:ext cx="2971800" cy="273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D:\Users\TV1-T1\1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7" t="59361" r="9655" b="33105"/>
          <a:stretch/>
        </p:blipFill>
        <p:spPr bwMode="auto">
          <a:xfrm>
            <a:off x="3505200" y="3951962"/>
            <a:ext cx="2742678" cy="2199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647" y="388620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uén</a:t>
            </a:r>
            <a:r>
              <a:rPr lang="en-US" sz="54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chØ</a:t>
            </a:r>
            <a:endParaRPr lang="en-US" sz="54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1512" y="330102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uồng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586636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inus 1"/>
          <p:cNvSpPr/>
          <p:nvPr/>
        </p:nvSpPr>
        <p:spPr bwMode="auto">
          <a:xfrm>
            <a:off x="304800" y="4624249"/>
            <a:ext cx="2063750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4884006" y="4039071"/>
            <a:ext cx="2316894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751512" y="6604411"/>
            <a:ext cx="2316894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36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53853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  <a:r>
              <a:rPr lang="en-US" sz="48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«n</a:t>
            </a:r>
            <a:r>
              <a:rPr lang="en-US" sz="48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48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4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3" y="2305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240032" y="984369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88911" y="979182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77648" y="2051169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367874" y="3284983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hu«n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muèn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muén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nguån</a:t>
            </a:r>
            <a:endParaRPr lang="en-US" sz="40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luèng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vu«ng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Minus 7"/>
          <p:cNvSpPr/>
          <p:nvPr/>
        </p:nvSpPr>
        <p:spPr bwMode="auto">
          <a:xfrm>
            <a:off x="945676" y="3761421"/>
            <a:ext cx="1219200" cy="18528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214471" y="3761422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5410200" y="3854061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7788738" y="3821182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75362" y="451578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2910754" y="445878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5410200" y="449166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7518424" y="4479136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6" y="4834823"/>
            <a:ext cx="1721250" cy="54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76" y="4701062"/>
            <a:ext cx="1345983" cy="5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91" y="4688564"/>
            <a:ext cx="1487506" cy="63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60917" y="5764832"/>
            <a:ext cx="319404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uồng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764832"/>
            <a:ext cx="226359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uộn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5566" y="5759201"/>
            <a:ext cx="271608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8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718632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674" y="1447800"/>
            <a:ext cx="6703325" cy="4343399"/>
          </a:xfrm>
          <a:prstGeom prst="rect">
            <a:avLst/>
          </a:prstGeom>
        </p:spPr>
      </p:pic>
      <p:pic>
        <p:nvPicPr>
          <p:cNvPr id="3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0" y="62719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0" y="161871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25" y="605387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2590374087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187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-61219" y="126252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260959" y="274320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53400" y="272754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266444" y="128399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9467" y="143722"/>
            <a:ext cx="395973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giãn</a:t>
            </a:r>
            <a:r>
              <a:rPr kumimoji="0" lang="en-US" sz="54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</a:rPr>
              <a:t>nào</a:t>
            </a:r>
            <a:endParaRPr lang="vi-VN" sz="5400" b="1" cap="none" spc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570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6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600" cy="6804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giúp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con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vật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đáng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yêu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dưới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đáy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đại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</a:rPr>
              <a:t>dương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nhé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!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008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28600" y="2286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399" y="2895600"/>
            <a:ext cx="15985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</a:t>
            </a: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uộn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3657600" y="2923256"/>
            <a:ext cx="20778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</a:t>
            </a: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uồng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6324600" y="2925343"/>
            <a:ext cx="24032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chuông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3612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uôc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uôt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68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9006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76200" y="2369376"/>
            <a:ext cx="895715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7153" y="2361409"/>
            <a:ext cx="13516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uôn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2361408"/>
            <a:ext cx="1694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uông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3592881"/>
            <a:ext cx="2818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</a:t>
            </a: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uộn chỉ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7912" y="3581399"/>
            <a:ext cx="42258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</a:t>
            </a: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huông chùa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42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2338"/>
            <a:ext cx="7267575" cy="229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4360" y="2573055"/>
            <a:ext cx="8136904" cy="3970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</a:rPr>
              <a:t>     </a:t>
            </a:r>
            <a:r>
              <a:rPr lang="en-US" sz="3600" b="1" dirty="0" err="1" smtClean="0">
                <a:latin typeface="UTM Avo" panose="02040603050506020204" pitchFamily="18" charset="0"/>
              </a:rPr>
              <a:t>Trời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sắp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latin typeface="UTM Avo" panose="02040603050506020204" pitchFamily="18" charset="0"/>
              </a:rPr>
              <a:t>Chuồn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chuồn</a:t>
            </a:r>
            <a:r>
              <a:rPr lang="en-US" sz="3600" b="1" dirty="0" smtClean="0">
                <a:latin typeface="UTM Avo" panose="02040603050506020204" pitchFamily="18" charset="0"/>
              </a:rPr>
              <a:t> bay </a:t>
            </a:r>
            <a:r>
              <a:rPr lang="en-US" sz="3600" b="1" dirty="0" err="1" smtClean="0">
                <a:latin typeface="UTM Avo" panose="02040603050506020204" pitchFamily="18" charset="0"/>
              </a:rPr>
              <a:t>thấp</a:t>
            </a:r>
            <a:r>
              <a:rPr lang="en-US" sz="3600" b="1" dirty="0" smtClean="0">
                <a:latin typeface="UTM Avo" panose="020406030505060202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Bầu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trời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đen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kịt</a:t>
            </a:r>
            <a:r>
              <a:rPr lang="en-US" sz="3600" b="1" dirty="0" smtClean="0">
                <a:latin typeface="UTM Avo" panose="02040603050506020204" pitchFamily="18" charset="0"/>
              </a:rPr>
              <a:t>.  </a:t>
            </a:r>
            <a:r>
              <a:rPr lang="en-US" sz="3600" b="1" dirty="0" err="1" smtClean="0">
                <a:latin typeface="UTM Avo" panose="02040603050506020204" pitchFamily="18" charset="0"/>
              </a:rPr>
              <a:t>Gió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thổi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mạnh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cuốn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theo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những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đám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lá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khô</a:t>
            </a:r>
            <a:r>
              <a:rPr lang="en-US" sz="3600" b="1" dirty="0" smtClean="0">
                <a:latin typeface="UTM Avo" panose="02040603050506020204" pitchFamily="18" charset="0"/>
              </a:rPr>
              <a:t>.  </a:t>
            </a:r>
            <a:r>
              <a:rPr lang="en-US" sz="3600" b="1" dirty="0" err="1" smtClean="0">
                <a:latin typeface="UTM Avo" panose="02040603050506020204" pitchFamily="18" charset="0"/>
              </a:rPr>
              <a:t>Rồi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ào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ào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trút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xuống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b="1" dirty="0" smtClean="0">
                <a:latin typeface="UTM Avo" panose="02040603050506020204" pitchFamily="18" charset="0"/>
              </a:rPr>
              <a:t>    </a:t>
            </a:r>
            <a:r>
              <a:rPr lang="en-US" sz="3600" b="1" dirty="0" err="1" smtClean="0"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tạnh</a:t>
            </a:r>
            <a:r>
              <a:rPr lang="en-US" sz="3600" b="1" dirty="0" smtClean="0">
                <a:latin typeface="UTM Avo" panose="020406030505060202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Những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hạt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</a:rPr>
              <a:t> long </a:t>
            </a:r>
            <a:r>
              <a:rPr lang="en-US" sz="3600" b="1" dirty="0" err="1" smtClean="0">
                <a:latin typeface="UTM Avo" panose="02040603050506020204" pitchFamily="18" charset="0"/>
              </a:rPr>
              <a:t>lanh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đọng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trên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cuống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lá</a:t>
            </a:r>
            <a:r>
              <a:rPr lang="en-US" sz="3600" b="1" dirty="0" smtClean="0">
                <a:latin typeface="UTM Avo" panose="02040603050506020204" pitchFamily="18" charset="0"/>
              </a:rPr>
              <a:t>. 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Bầu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trời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xanh</a:t>
            </a:r>
            <a:r>
              <a:rPr lang="en-US" sz="3600" b="1" dirty="0" smtClean="0">
                <a:latin typeface="UTM Avo" panose="020406030505060202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</a:rPr>
              <a:t>không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khí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mát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mẻ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69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60" y="2743200"/>
            <a:ext cx="8136904" cy="36009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</a:rPr>
              <a:t>     </a:t>
            </a:r>
            <a:r>
              <a:rPr lang="en-US" sz="3200" b="1" dirty="0" err="1" smtClean="0">
                <a:latin typeface="UTM Avo" panose="02040603050506020204" pitchFamily="18" charset="0"/>
              </a:rPr>
              <a:t>Trời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sắp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mưa</a:t>
            </a:r>
            <a:r>
              <a:rPr lang="en-US" sz="3200" b="1" dirty="0" smtClean="0">
                <a:latin typeface="UTM Avo" panose="02040603050506020204" pitchFamily="18" charset="0"/>
              </a:rPr>
              <a:t>. </a:t>
            </a:r>
            <a:r>
              <a:rPr lang="en-US" sz="3200" b="1" dirty="0" smtClean="0">
                <a:latin typeface="UTM Avo" panose="020406030505060202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</a:rPr>
              <a:t>Chuồn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chuồn</a:t>
            </a:r>
            <a:r>
              <a:rPr lang="en-US" sz="3200" b="1" dirty="0" smtClean="0">
                <a:latin typeface="UTM Avo" panose="02040603050506020204" pitchFamily="18" charset="0"/>
              </a:rPr>
              <a:t> bay </a:t>
            </a:r>
            <a:r>
              <a:rPr lang="en-US" sz="3200" b="1" dirty="0" err="1" smtClean="0">
                <a:latin typeface="UTM Avo" panose="02040603050506020204" pitchFamily="18" charset="0"/>
              </a:rPr>
              <a:t>thấp</a:t>
            </a:r>
            <a:r>
              <a:rPr lang="en-US" sz="3200" b="1" dirty="0" smtClean="0">
                <a:latin typeface="UTM Avo" panose="02040603050506020204" pitchFamily="18" charset="0"/>
              </a:rPr>
              <a:t>. 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Bầu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trời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đen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kịt</a:t>
            </a:r>
            <a:r>
              <a:rPr lang="en-US" sz="3200" b="1" dirty="0" smtClean="0">
                <a:latin typeface="UTM Avo" panose="02040603050506020204" pitchFamily="18" charset="0"/>
              </a:rPr>
              <a:t>.   </a:t>
            </a:r>
            <a:r>
              <a:rPr lang="en-US" sz="3200" b="1" dirty="0" err="1" smtClean="0">
                <a:latin typeface="UTM Avo" panose="02040603050506020204" pitchFamily="18" charset="0"/>
              </a:rPr>
              <a:t>Gió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thổi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mạnh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cuốn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theo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những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đám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lá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khô</a:t>
            </a:r>
            <a:r>
              <a:rPr lang="en-US" sz="3200" b="1" dirty="0" smtClean="0">
                <a:latin typeface="UTM Avo" panose="02040603050506020204" pitchFamily="18" charset="0"/>
              </a:rPr>
              <a:t>.   </a:t>
            </a:r>
            <a:r>
              <a:rPr lang="en-US" sz="3200" b="1" dirty="0" err="1" smtClean="0">
                <a:latin typeface="UTM Avo" panose="02040603050506020204" pitchFamily="18" charset="0"/>
              </a:rPr>
              <a:t>Rồi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mưa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ào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ào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trút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xuống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200" b="1" dirty="0" smtClean="0">
                <a:latin typeface="UTM Avo" panose="02040603050506020204" pitchFamily="18" charset="0"/>
              </a:rPr>
              <a:t>    </a:t>
            </a:r>
            <a:r>
              <a:rPr lang="en-US" sz="3200" b="1" dirty="0" err="1" smtClean="0">
                <a:latin typeface="UTM Avo" panose="02040603050506020204" pitchFamily="18" charset="0"/>
              </a:rPr>
              <a:t>Mưa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tạnh</a:t>
            </a:r>
            <a:r>
              <a:rPr lang="en-US" sz="3200" b="1" dirty="0" smtClean="0">
                <a:latin typeface="UTM Avo" panose="02040603050506020204" pitchFamily="18" charset="0"/>
              </a:rPr>
              <a:t>. </a:t>
            </a:r>
            <a:r>
              <a:rPr lang="en-US" sz="3200" b="1" dirty="0" smtClean="0">
                <a:latin typeface="UTM Avo" panose="020406030505060202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</a:rPr>
              <a:t>Những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hạt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mưa</a:t>
            </a:r>
            <a:r>
              <a:rPr lang="en-US" sz="3200" b="1" dirty="0" smtClean="0">
                <a:latin typeface="UTM Avo" panose="02040603050506020204" pitchFamily="18" charset="0"/>
              </a:rPr>
              <a:t> long </a:t>
            </a:r>
            <a:r>
              <a:rPr lang="en-US" sz="3200" b="1" dirty="0" err="1" smtClean="0">
                <a:latin typeface="UTM Avo" panose="02040603050506020204" pitchFamily="18" charset="0"/>
              </a:rPr>
              <a:t>lanh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đọng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trên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các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cuống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lá</a:t>
            </a:r>
            <a:r>
              <a:rPr lang="en-US" sz="3200" b="1" dirty="0" smtClean="0">
                <a:latin typeface="UTM Avo" panose="02040603050506020204" pitchFamily="18" charset="0"/>
              </a:rPr>
              <a:t>. </a:t>
            </a:r>
            <a:r>
              <a:rPr lang="en-US" sz="3200" b="1" dirty="0" smtClean="0">
                <a:latin typeface="UTM Avo" panose="020406030505060202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</a:rPr>
              <a:t>Bầu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trời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trong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xanh</a:t>
            </a:r>
            <a:r>
              <a:rPr lang="en-US" sz="3200" b="1" dirty="0" smtClean="0">
                <a:latin typeface="UTM Avo" panose="02040603050506020204" pitchFamily="18" charset="0"/>
              </a:rPr>
              <a:t>, </a:t>
            </a:r>
            <a:r>
              <a:rPr lang="en-US" sz="3200" b="1" dirty="0" err="1" smtClean="0">
                <a:latin typeface="UTM Avo" panose="02040603050506020204" pitchFamily="18" charset="0"/>
              </a:rPr>
              <a:t>không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khí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mát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mẻ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2338"/>
            <a:ext cx="2466975" cy="229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40654"/>
            <a:ext cx="1765738" cy="555378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90600" y="1219200"/>
            <a:ext cx="446949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mấy</a:t>
            </a:r>
            <a:r>
              <a:rPr lang="en-US" sz="32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lang="vi-VN" dirty="0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979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43" y="27979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81" y="345043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12" y="3352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31" y="39635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74" y="389123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06" y="428974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37" y="432314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83" y="48005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77" y="5257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944" y="52577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60" y="5791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01" y="573765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74575" y="1066800"/>
            <a:ext cx="4589718" cy="11891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dấu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hiệu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endParaRPr lang="en-US" sz="3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latin typeface="Times New Roman"/>
                <a:ea typeface="Times New Roman"/>
                <a:cs typeface="Times New Roman"/>
              </a:rPr>
              <a:t>hiệu</a:t>
            </a:r>
            <a:r>
              <a:rPr lang="en-US" sz="32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trời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mưa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7642" y="1048878"/>
            <a:ext cx="4686651" cy="1224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mưa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rơi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xuống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Times New Roman"/>
                <a:cs typeface="Times New Roman"/>
              </a:rPr>
              <a:t>rấtmạnh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7641" y="944940"/>
            <a:ext cx="468665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/>
                <a:ea typeface="Times New Roman"/>
              </a:rPr>
              <a:t>Cảnh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vật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sau</a:t>
            </a:r>
            <a:r>
              <a:rPr lang="en-US" sz="3200" b="1" dirty="0">
                <a:latin typeface="Times New Roman"/>
                <a:ea typeface="Times New Roman"/>
              </a:rPr>
              <a:t> con </a:t>
            </a:r>
            <a:r>
              <a:rPr lang="en-US" sz="3200" b="1" dirty="0" err="1">
                <a:latin typeface="Times New Roman"/>
                <a:ea typeface="Times New Roman"/>
              </a:rPr>
              <a:t>mưa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được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miêu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tả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như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thế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nào</a:t>
            </a:r>
            <a:r>
              <a:rPr lang="en-US" sz="3200" b="1" dirty="0">
                <a:latin typeface="Times New Roman"/>
                <a:ea typeface="Times New Roman"/>
              </a:rPr>
              <a:t>?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456235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0654"/>
            <a:ext cx="1765738" cy="555378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2338"/>
            <a:ext cx="2924175" cy="229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318343"/>
            <a:ext cx="1304925" cy="733425"/>
          </a:xfrm>
          <a:prstGeom prst="rect">
            <a:avLst/>
          </a:prstGeom>
        </p:spPr>
      </p:pic>
      <p:pic>
        <p:nvPicPr>
          <p:cNvPr id="7" name="Picture 4" descr="doc sa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209800" y="1368469"/>
            <a:ext cx="3873062" cy="1371600"/>
          </a:xfrm>
          <a:prstGeom prst="wedgeEllipseCallout">
            <a:avLst/>
          </a:prstGeom>
          <a:solidFill>
            <a:srgbClr val="F2AC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Luyện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nhóm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7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87" y="3124200"/>
            <a:ext cx="8136904" cy="28007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</a:rPr>
              <a:t>     </a:t>
            </a:r>
            <a:r>
              <a:rPr lang="en-US" sz="2800" b="1" dirty="0" err="1" smtClean="0">
                <a:latin typeface="UTM Avo" panose="02040603050506020204" pitchFamily="18" charset="0"/>
              </a:rPr>
              <a:t>Trời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sắp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mưa</a:t>
            </a:r>
            <a:r>
              <a:rPr lang="en-US" sz="2800" b="1" dirty="0" smtClean="0">
                <a:latin typeface="UTM Avo" panose="02040603050506020204" pitchFamily="18" charset="0"/>
              </a:rPr>
              <a:t>. </a:t>
            </a:r>
            <a:r>
              <a:rPr lang="en-US" sz="2800" b="1" dirty="0" smtClean="0">
                <a:latin typeface="UTM Avo" panose="02040603050506020204" pitchFamily="18" charset="0"/>
              </a:rPr>
              <a:t>  </a:t>
            </a:r>
            <a:r>
              <a:rPr lang="en-US" sz="2800" b="1" dirty="0" err="1" smtClean="0">
                <a:latin typeface="UTM Avo" panose="02040603050506020204" pitchFamily="18" charset="0"/>
              </a:rPr>
              <a:t>Chuồn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chuồn</a:t>
            </a:r>
            <a:r>
              <a:rPr lang="en-US" sz="2800" b="1" dirty="0" smtClean="0">
                <a:latin typeface="UTM Avo" panose="02040603050506020204" pitchFamily="18" charset="0"/>
              </a:rPr>
              <a:t> bay </a:t>
            </a:r>
            <a:r>
              <a:rPr lang="en-US" sz="2800" b="1" dirty="0" err="1" smtClean="0">
                <a:latin typeface="UTM Avo" panose="02040603050506020204" pitchFamily="18" charset="0"/>
              </a:rPr>
              <a:t>thấp</a:t>
            </a:r>
            <a:r>
              <a:rPr lang="en-US" sz="2800" b="1" dirty="0" smtClean="0">
                <a:latin typeface="UTM Avo" panose="02040603050506020204" pitchFamily="18" charset="0"/>
              </a:rPr>
              <a:t>. 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Bầu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trời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đen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kịt</a:t>
            </a:r>
            <a:r>
              <a:rPr lang="en-US" sz="2800" b="1" dirty="0" smtClean="0">
                <a:latin typeface="UTM Avo" panose="02040603050506020204" pitchFamily="18" charset="0"/>
              </a:rPr>
              <a:t>.   </a:t>
            </a:r>
            <a:r>
              <a:rPr lang="en-US" sz="2800" b="1" dirty="0" err="1" smtClean="0">
                <a:latin typeface="UTM Avo" panose="02040603050506020204" pitchFamily="18" charset="0"/>
              </a:rPr>
              <a:t>Gió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thổi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mạnh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cuốn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theo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những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đám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lá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khô</a:t>
            </a:r>
            <a:r>
              <a:rPr lang="en-US" sz="2800" b="1" dirty="0" smtClean="0">
                <a:latin typeface="UTM Avo" panose="02040603050506020204" pitchFamily="18" charset="0"/>
              </a:rPr>
              <a:t>.   </a:t>
            </a:r>
            <a:r>
              <a:rPr lang="en-US" sz="2800" b="1" dirty="0" err="1" smtClean="0">
                <a:latin typeface="UTM Avo" panose="02040603050506020204" pitchFamily="18" charset="0"/>
              </a:rPr>
              <a:t>Rồi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mưa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ào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ào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trút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xuống</a:t>
            </a:r>
            <a:r>
              <a:rPr lang="en-US" sz="2800" b="1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2800" b="1" dirty="0" smtClean="0">
                <a:latin typeface="UTM Avo" panose="02040603050506020204" pitchFamily="18" charset="0"/>
              </a:rPr>
              <a:t>    </a:t>
            </a:r>
            <a:r>
              <a:rPr lang="en-US" sz="2800" b="1" dirty="0" err="1" smtClean="0">
                <a:latin typeface="UTM Avo" panose="02040603050506020204" pitchFamily="18" charset="0"/>
              </a:rPr>
              <a:t>Mưa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tạnh</a:t>
            </a:r>
            <a:r>
              <a:rPr lang="en-US" sz="2800" b="1" dirty="0" smtClean="0">
                <a:latin typeface="UTM Avo" panose="02040603050506020204" pitchFamily="18" charset="0"/>
              </a:rPr>
              <a:t>. </a:t>
            </a:r>
            <a:r>
              <a:rPr lang="en-US" sz="2800" b="1" dirty="0" smtClean="0">
                <a:latin typeface="UTM Avo" panose="02040603050506020204" pitchFamily="18" charset="0"/>
              </a:rPr>
              <a:t>  </a:t>
            </a:r>
            <a:r>
              <a:rPr lang="en-US" sz="2800" b="1" dirty="0" err="1" smtClean="0">
                <a:latin typeface="UTM Avo" panose="02040603050506020204" pitchFamily="18" charset="0"/>
              </a:rPr>
              <a:t>Những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hạt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mưa</a:t>
            </a:r>
            <a:r>
              <a:rPr lang="en-US" sz="2800" b="1" dirty="0" smtClean="0">
                <a:latin typeface="UTM Avo" panose="02040603050506020204" pitchFamily="18" charset="0"/>
              </a:rPr>
              <a:t> long </a:t>
            </a:r>
            <a:r>
              <a:rPr lang="en-US" sz="2800" b="1" dirty="0" err="1" smtClean="0">
                <a:latin typeface="UTM Avo" panose="02040603050506020204" pitchFamily="18" charset="0"/>
              </a:rPr>
              <a:t>lanh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đọng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trên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các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cuống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lá</a:t>
            </a:r>
            <a:r>
              <a:rPr lang="en-US" sz="2800" b="1" dirty="0" smtClean="0">
                <a:latin typeface="UTM Avo" panose="02040603050506020204" pitchFamily="18" charset="0"/>
              </a:rPr>
              <a:t>. </a:t>
            </a:r>
            <a:r>
              <a:rPr lang="en-US" sz="2800" b="1" dirty="0" smtClean="0">
                <a:latin typeface="UTM Avo" panose="02040603050506020204" pitchFamily="18" charset="0"/>
              </a:rPr>
              <a:t>  </a:t>
            </a:r>
            <a:r>
              <a:rPr lang="en-US" sz="2800" b="1" dirty="0" err="1" smtClean="0">
                <a:latin typeface="UTM Avo" panose="02040603050506020204" pitchFamily="18" charset="0"/>
              </a:rPr>
              <a:t>Bầu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trời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trong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xanh</a:t>
            </a:r>
            <a:r>
              <a:rPr lang="en-US" sz="2800" b="1" dirty="0" smtClean="0">
                <a:latin typeface="UTM Avo" panose="02040603050506020204" pitchFamily="18" charset="0"/>
              </a:rPr>
              <a:t>, </a:t>
            </a:r>
            <a:r>
              <a:rPr lang="en-US" sz="2800" b="1" dirty="0" err="1" smtClean="0">
                <a:latin typeface="UTM Avo" panose="02040603050506020204" pitchFamily="18" charset="0"/>
              </a:rPr>
              <a:t>không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khí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mát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mẻ</a:t>
            </a:r>
            <a:r>
              <a:rPr lang="en-US" sz="2800" b="1" dirty="0" smtClean="0">
                <a:latin typeface="UTM Avo" panose="02040603050506020204" pitchFamily="18" charset="0"/>
              </a:rPr>
              <a:t>.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08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9931" r="48095"/>
          <a:stretch/>
        </p:blipFill>
        <p:spPr>
          <a:xfrm>
            <a:off x="1009389" y="1066801"/>
            <a:ext cx="3350263" cy="335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19931" r="5028" b="-726"/>
          <a:stretch/>
        </p:blipFill>
        <p:spPr>
          <a:xfrm>
            <a:off x="4800600" y="1066800"/>
            <a:ext cx="3120089" cy="33528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400216" y="304800"/>
            <a:ext cx="2795958" cy="646331"/>
          </a:xfrm>
          <a:prstGeom prst="rect">
            <a:avLst/>
          </a:prstGeom>
          <a:solidFill>
            <a:srgbClr val="F2ACAE"/>
          </a:solidFill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nắng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1009389" y="4709633"/>
            <a:ext cx="6911300" cy="1224951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nhìn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thấy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ai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? </a:t>
            </a:r>
            <a:endParaRPr lang="vi-VN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9389" y="4701699"/>
            <a:ext cx="6911300" cy="1366528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latin typeface="Times New Roman"/>
                <a:ea typeface="Times New Roman"/>
                <a:cs typeface="Times New Roman"/>
              </a:rPr>
              <a:t>2 </a:t>
            </a:r>
            <a:r>
              <a:rPr lang="en-US" sz="3600" b="1" dirty="0" err="1" smtClean="0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 </a:t>
            </a:r>
            <a:endParaRPr lang="vi-VN" sz="28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7300" y="4696284"/>
            <a:ext cx="7069899" cy="1366528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073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8382000" y="13827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47994" y="59436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314816" y="57912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50438" y="1548952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59534" y="13827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6" y="339421"/>
            <a:ext cx="8915400" cy="6441233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2819400" y="904596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181600" y="904596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178402" y="836697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2819400" y="4343400"/>
            <a:ext cx="644356" cy="644356"/>
          </a:xfrm>
          <a:prstGeom prst="star5">
            <a:avLst/>
          </a:prstGeom>
          <a:solidFill>
            <a:srgbClr val="F2ACAE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7206" y="195468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1950" y="2835078"/>
            <a:ext cx="4080044" cy="1077218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3993503" y="4343400"/>
            <a:ext cx="644356" cy="644356"/>
          </a:xfrm>
          <a:prstGeom prst="star5">
            <a:avLst/>
          </a:prstGeom>
          <a:solidFill>
            <a:srgbClr val="F2ACAE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467600" y="31345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8401087" y="1158875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694794" y="601225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7504043" y="601225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93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10" y="1605929"/>
            <a:ext cx="299611" cy="52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228093" y="4700099"/>
            <a:ext cx="1295945" cy="175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4654274"/>
            <a:ext cx="1286922" cy="160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61" y="2138118"/>
            <a:ext cx="246125" cy="886048"/>
          </a:xfrm>
          <a:prstGeom prst="rect">
            <a:avLst/>
          </a:prstGeom>
        </p:spPr>
      </p:pic>
      <p:pic>
        <p:nvPicPr>
          <p:cNvPr id="8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0" y="12188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lvl="0"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18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3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5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7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9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1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33" dur="3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798419" y="4747638"/>
            <a:ext cx="867966" cy="1176903"/>
          </a:xfrm>
          <a:prstGeom prst="rect">
            <a:avLst/>
          </a:prstGeom>
        </p:spPr>
      </p:pic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2012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346512" y="4115273"/>
            <a:ext cx="989885" cy="1665065"/>
          </a:xfrm>
          <a:prstGeom prst="rect">
            <a:avLst/>
          </a:prstGeom>
        </p:spPr>
      </p:pic>
      <p:sp>
        <p:nvSpPr>
          <p:cNvPr id="12" name="8-Point Star 11">
            <a:hlinkClick r:id="rId13" action="ppaction://hlinksldjump"/>
          </p:cNvPr>
          <p:cNvSpPr/>
          <p:nvPr/>
        </p:nvSpPr>
        <p:spPr>
          <a:xfrm>
            <a:off x="4413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623158" y="5023005"/>
            <a:ext cx="219448" cy="790010"/>
          </a:xfrm>
          <a:prstGeom prst="rect">
            <a:avLst/>
          </a:prstGeom>
        </p:spPr>
      </p:pic>
      <p:sp>
        <p:nvSpPr>
          <p:cNvPr id="14" name="8-Point Star 13">
            <a:hlinkClick r:id="rId10" action="ppaction://hlinksldjump"/>
          </p:cNvPr>
          <p:cNvSpPr/>
          <p:nvPr/>
        </p:nvSpPr>
        <p:spPr>
          <a:xfrm>
            <a:off x="6382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243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8" dur="3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6" dur="2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8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0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2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4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6411" y="1752600"/>
            <a:ext cx="48782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Ngọn</a:t>
            </a:r>
            <a:r>
              <a:rPr lang="en-US" sz="7200" b="1" dirty="0" smtClean="0">
                <a:latin typeface="UTM Avo" panose="02040603050506020204" pitchFamily="18" charset="0"/>
              </a:rPr>
              <a:t> đ……</a:t>
            </a:r>
            <a:endParaRPr lang="en-US" sz="7200" b="1" dirty="0">
              <a:latin typeface="UTM Avo" panose="02040603050506020204" pitchFamily="18" charset="0"/>
            </a:endParaRPr>
          </a:p>
        </p:txBody>
      </p:sp>
      <p:sp>
        <p:nvSpPr>
          <p:cNvPr id="5" name="Rectangles 2"/>
          <p:cNvSpPr/>
          <p:nvPr/>
        </p:nvSpPr>
        <p:spPr>
          <a:xfrm>
            <a:off x="381001" y="3818573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4"/>
          <p:cNvSpPr/>
          <p:nvPr/>
        </p:nvSpPr>
        <p:spPr>
          <a:xfrm>
            <a:off x="4593921" y="3818573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887530" y="5154980"/>
            <a:ext cx="867966" cy="1176903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 bwMode="auto">
          <a:xfrm>
            <a:off x="615142" y="3276600"/>
            <a:ext cx="1066800" cy="704671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3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1371600"/>
            <a:ext cx="34323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8000" b="1" dirty="0" smtClean="0">
                <a:latin typeface="UTM Avo" panose="02040603050506020204" pitchFamily="18" charset="0"/>
              </a:rPr>
              <a:t>b…..</a:t>
            </a:r>
            <a:r>
              <a:rPr lang="en-US" sz="8000" b="1" dirty="0" err="1" smtClean="0">
                <a:latin typeface="UTM Avo" panose="02040603050506020204" pitchFamily="18" charset="0"/>
              </a:rPr>
              <a:t>nơ</a:t>
            </a:r>
            <a:endParaRPr lang="en-US" sz="8000" b="1" dirty="0">
              <a:latin typeface="UTM Avo" panose="02040603050506020204" pitchFamily="18" charset="0"/>
            </a:endParaRPr>
          </a:p>
        </p:txBody>
      </p:sp>
      <p:sp>
        <p:nvSpPr>
          <p:cNvPr id="4" name="Rectangles 4"/>
          <p:cNvSpPr/>
          <p:nvPr/>
        </p:nvSpPr>
        <p:spPr>
          <a:xfrm>
            <a:off x="628390" y="2936762"/>
            <a:ext cx="2536032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s 5"/>
          <p:cNvSpPr/>
          <p:nvPr/>
        </p:nvSpPr>
        <p:spPr>
          <a:xfrm>
            <a:off x="4800600" y="2936761"/>
            <a:ext cx="2627491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Smiley Face 7"/>
          <p:cNvSpPr/>
          <p:nvPr/>
        </p:nvSpPr>
        <p:spPr bwMode="auto">
          <a:xfrm>
            <a:off x="6705600" y="236417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6359187" y="4229244"/>
            <a:ext cx="989885" cy="1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0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6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"/>
            <a:ext cx="897072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6000" b="1" dirty="0" err="1" smtClean="0">
                <a:latin typeface="UTM Avo" panose="02040603050506020204" pitchFamily="18" charset="0"/>
              </a:rPr>
              <a:t>Mẹ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cho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Hà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đi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công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viên</a:t>
            </a:r>
            <a:r>
              <a:rPr lang="en-US" sz="6000" b="1" dirty="0" smtClean="0">
                <a:latin typeface="UTM Avo" panose="02040603050506020204" pitchFamily="18" charset="0"/>
              </a:rPr>
              <a:t>. </a:t>
            </a:r>
          </a:p>
          <a:p>
            <a:pPr lvl="0" defTabSz="685800">
              <a:defRPr/>
            </a:pPr>
            <a:r>
              <a:rPr lang="en-US" sz="6000" b="1" dirty="0" err="1" smtClean="0">
                <a:latin typeface="UTM Avo" panose="02040603050506020204" pitchFamily="18" charset="0"/>
              </a:rPr>
              <a:t>Cô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bé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rất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thích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thú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và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háo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</a:p>
          <a:p>
            <a:pPr lvl="0" defTabSz="685800">
              <a:defRPr/>
            </a:pPr>
            <a:r>
              <a:rPr lang="en-US" sz="6000" b="1" dirty="0" err="1" smtClean="0">
                <a:latin typeface="UTM Avo" panose="02040603050506020204" pitchFamily="18" charset="0"/>
              </a:rPr>
              <a:t>H</a:t>
            </a:r>
            <a:r>
              <a:rPr lang="en-US" sz="6000" b="1" dirty="0" err="1" smtClean="0">
                <a:latin typeface="UTM Avo" panose="02040603050506020204" pitchFamily="18" charset="0"/>
              </a:rPr>
              <a:t>ức</a:t>
            </a:r>
            <a:r>
              <a:rPr lang="en-US" sz="6000" b="1" dirty="0" smtClean="0">
                <a:latin typeface="UTM Avo" panose="02040603050506020204" pitchFamily="18" charset="0"/>
              </a:rPr>
              <a:t>.</a:t>
            </a:r>
            <a:endParaRPr lang="en-US" sz="6000" b="1" dirty="0" smtClean="0">
              <a:latin typeface="UTM Avo" panose="02040603050506020204" pitchFamily="18" charset="0"/>
            </a:endParaRPr>
          </a:p>
        </p:txBody>
      </p:sp>
      <p:pic>
        <p:nvPicPr>
          <p:cNvPr id="5" name="Picture 4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sp>
        <p:nvSpPr>
          <p:cNvPr id="10" name="Smiley Face 9"/>
          <p:cNvSpPr/>
          <p:nvPr/>
        </p:nvSpPr>
        <p:spPr bwMode="auto">
          <a:xfrm>
            <a:off x="2209800" y="405052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2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3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5" dur="3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0"/>
            <a:ext cx="9143999" cy="685800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Rectangle 2"/>
          <p:cNvSpPr/>
          <p:nvPr/>
        </p:nvSpPr>
        <p:spPr>
          <a:xfrm>
            <a:off x="-1" y="-109756"/>
            <a:ext cx="9143999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côn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trùng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đáng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này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gì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, hay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khi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thời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lang="en-US" sz="48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ranh ghép con chuồn chuồn 20x25cm Viettoys VT3P-0126-23 | Yes24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8513"/>
            <a:ext cx="2390775" cy="1914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95" y="3391852"/>
            <a:ext cx="2638425" cy="1733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7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3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5"/>
          <a:stretch/>
        </p:blipFill>
        <p:spPr>
          <a:xfrm>
            <a:off x="251520" y="65662"/>
            <a:ext cx="851148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7" y="625779"/>
            <a:ext cx="1855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715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/>
          <p:nvPr/>
        </p:nvSpPr>
        <p:spPr>
          <a:xfrm>
            <a:off x="251520" y="4104262"/>
            <a:ext cx="9116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bay qua </a:t>
            </a:r>
          </a:p>
          <a:p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Các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l</a:t>
            </a:r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uống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rau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lang="en-US" sz="6600" b="1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6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486</Words>
  <PresentationFormat>On-screen Show (4:3)</PresentationFormat>
  <Paragraphs>111</Paragraphs>
  <Slides>27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2020-11-09T02:48:41Z</dcterms:created>
  <dcterms:modified xsi:type="dcterms:W3CDTF">2020-12-06T13:47:47Z</dcterms:modified>
</cp:coreProperties>
</file>