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91" r:id="rId4"/>
    <p:sldId id="304" r:id="rId5"/>
    <p:sldId id="307" r:id="rId6"/>
    <p:sldId id="309" r:id="rId7"/>
    <p:sldId id="310" r:id="rId8"/>
    <p:sldId id="312" r:id="rId9"/>
    <p:sldId id="281" r:id="rId10"/>
    <p:sldId id="311" r:id="rId11"/>
    <p:sldId id="308" r:id="rId12"/>
    <p:sldId id="294" r:id="rId13"/>
    <p:sldId id="276" r:id="rId14"/>
    <p:sldId id="303" r:id="rId15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CCFF"/>
    <a:srgbClr val="CC99FF"/>
    <a:srgbClr val="009900"/>
    <a:srgbClr val="66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40" autoAdjust="0"/>
    <p:restoredTop sz="94660"/>
  </p:normalViewPr>
  <p:slideViewPr>
    <p:cSldViewPr snapToGrid="0">
      <p:cViewPr>
        <p:scale>
          <a:sx n="44" d="100"/>
          <a:sy n="44" d="100"/>
        </p:scale>
        <p:origin x="-2094" y="-9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7E86-2F8E-44CB-AA4C-190943A12F4F}" type="datetimeFigureOut">
              <a:rPr lang="vi-VN" smtClean="0"/>
              <a:pPr/>
              <a:t>08/11/2020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5D2E-3858-4BD1-B484-6C896789AB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421866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7E86-2F8E-44CB-AA4C-190943A12F4F}" type="datetimeFigureOut">
              <a:rPr lang="vi-VN" smtClean="0"/>
              <a:pPr/>
              <a:t>08/11/2020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5D2E-3858-4BD1-B484-6C896789AB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499911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7E86-2F8E-44CB-AA4C-190943A12F4F}" type="datetimeFigureOut">
              <a:rPr lang="vi-VN" smtClean="0"/>
              <a:pPr/>
              <a:t>08/11/2020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5D2E-3858-4BD1-B484-6C896789AB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878988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>
                <a:latin typeface="+mj-lt"/>
              </a:defRPr>
            </a:lvl1pPr>
          </a:lstStyle>
          <a:p>
            <a:pPr lvl="0"/>
            <a:endParaRPr lang="vi-V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7E86-2F8E-44CB-AA4C-190943A12F4F}" type="datetimeFigureOut">
              <a:rPr lang="vi-VN" smtClean="0"/>
              <a:pPr/>
              <a:t>08/11/2020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5D2E-3858-4BD1-B484-6C896789AB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9255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vi-V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7E86-2F8E-44CB-AA4C-190943A12F4F}" type="datetimeFigureOut">
              <a:rPr lang="vi-VN" smtClean="0"/>
              <a:pPr/>
              <a:t>08/11/2020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5D2E-3858-4BD1-B484-6C896789AB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751537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vi-V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vi-V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vi-V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7E86-2F8E-44CB-AA4C-190943A12F4F}" type="datetimeFigureOut">
              <a:rPr lang="vi-VN" smtClean="0"/>
              <a:pPr/>
              <a:t>08/11/2020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5D2E-3858-4BD1-B484-6C896789AB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37759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7E86-2F8E-44CB-AA4C-190943A12F4F}" type="datetimeFigureOut">
              <a:rPr lang="vi-VN" smtClean="0"/>
              <a:pPr/>
              <a:t>08/11/2020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5D2E-3858-4BD1-B484-6C896789AB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45170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7E86-2F8E-44CB-AA4C-190943A12F4F}" type="datetimeFigureOut">
              <a:rPr lang="vi-VN" smtClean="0"/>
              <a:pPr/>
              <a:t>08/11/2020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5D2E-3858-4BD1-B484-6C896789AB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39847956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7E86-2F8E-44CB-AA4C-190943A12F4F}" type="datetimeFigureOut">
              <a:rPr lang="vi-VN" smtClean="0"/>
              <a:pPr/>
              <a:t>08/11/2020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5D2E-3858-4BD1-B484-6C896789AB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69587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7E86-2F8E-44CB-AA4C-190943A12F4F}" type="datetimeFigureOut">
              <a:rPr lang="vi-VN" smtClean="0"/>
              <a:pPr/>
              <a:t>08/11/2020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5D2E-3858-4BD1-B484-6C896789AB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2266279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37E86-2F8E-44CB-AA4C-190943A12F4F}" type="datetimeFigureOut">
              <a:rPr lang="vi-VN" smtClean="0"/>
              <a:pPr/>
              <a:t>08/11/2020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C5D2E-3858-4BD1-B484-6C896789AB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46270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37E86-2F8E-44CB-AA4C-190943A12F4F}" type="datetimeFigureOut">
              <a:rPr lang="vi-VN" smtClean="0"/>
              <a:pPr/>
              <a:t>08/11/2020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C5D2E-3858-4BD1-B484-6C896789ABE4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1607991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01297"/>
            <a:ext cx="12050486" cy="4351338"/>
          </a:xfrm>
        </p:spPr>
        <p:txBody>
          <a:bodyPr>
            <a:normAutofit/>
          </a:bodyPr>
          <a:lstStyle/>
          <a:p>
            <a:pPr algn="ctr"/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pháp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vi-VN" sz="4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4400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pt-BR" sz="4800" dirty="0" smtClean="0">
                <a:latin typeface="Times New Roman" pitchFamily="18" charset="0"/>
                <a:cs typeface="Times New Roman" pitchFamily="18" charset="0"/>
              </a:rPr>
              <a:t>Sử dụng trò chơi góp phần nâng cao chất lượng giảng dạy môn sinh học tại trường trung học cơ sở Mường Bú</a:t>
            </a:r>
            <a:r>
              <a:rPr lang="pt-BR" sz="4400" dirty="0" smtClean="0">
                <a:latin typeface="Times New Roman" pitchFamily="18" charset="0"/>
                <a:cs typeface="Times New Roman" pitchFamily="18" charset="0"/>
              </a:rPr>
              <a:t>” </a:t>
            </a:r>
            <a:endParaRPr lang="vi-VN" sz="3200" b="1" u="sng" dirty="0" smtClean="0">
              <a:latin typeface="+mj-lt"/>
            </a:endParaRPr>
          </a:p>
          <a:p>
            <a:pPr marL="0" indent="0" algn="ctr">
              <a:buNone/>
            </a:pPr>
            <a:r>
              <a:rPr lang="vi-VN" smtClean="0">
                <a:latin typeface="+mj-lt"/>
              </a:rPr>
              <a:t>Năm học  </a:t>
            </a:r>
            <a:r>
              <a:rPr lang="vi-VN" dirty="0" smtClean="0">
                <a:latin typeface="+mj-lt"/>
              </a:rPr>
              <a:t>201</a:t>
            </a:r>
            <a:r>
              <a:rPr lang="en-US" dirty="0" smtClean="0">
                <a:latin typeface="+mj-lt"/>
              </a:rPr>
              <a:t>9</a:t>
            </a:r>
            <a:r>
              <a:rPr lang="vi-VN" dirty="0" smtClean="0">
                <a:latin typeface="+mj-lt"/>
              </a:rPr>
              <a:t> - 2</a:t>
            </a:r>
            <a:r>
              <a:rPr lang="en-US" dirty="0" smtClean="0"/>
              <a:t>02</a:t>
            </a:r>
            <a:r>
              <a:rPr lang="en-US" dirty="0" smtClean="0">
                <a:latin typeface="+mj-lt"/>
              </a:rPr>
              <a:t>0</a:t>
            </a:r>
            <a:endParaRPr lang="vi-VN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378665" y="5006304"/>
            <a:ext cx="49423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600" b="1" dirty="0" smtClean="0">
                <a:latin typeface="+mj-lt"/>
              </a:rPr>
              <a:t>Tác giả:</a:t>
            </a:r>
            <a:r>
              <a:rPr lang="en-US" sz="3600" b="1" dirty="0" smtClean="0">
                <a:latin typeface="+mj-lt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Lan</a:t>
            </a:r>
            <a:endParaRPr lang="vi-VN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2454365" y="182533"/>
            <a:ext cx="78486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</a:rPr>
              <a:t>PHÒNG GIÁO DỤC HUYỆN MƯỜNG LA</a:t>
            </a:r>
          </a:p>
          <a:p>
            <a:pPr algn="ctr"/>
            <a:r>
              <a:rPr lang="en-US" sz="2800" b="1" dirty="0" err="1" smtClean="0">
                <a:solidFill>
                  <a:srgbClr val="FF0066"/>
                </a:solidFill>
                <a:latin typeface="Times New Roman" pitchFamily="18" charset="0"/>
              </a:rPr>
              <a:t>TRƯỜNG</a:t>
            </a:r>
            <a:r>
              <a:rPr lang="en-US" sz="2800" b="1" dirty="0" smtClean="0">
                <a:solidFill>
                  <a:srgbClr val="FF0066"/>
                </a:solidFill>
                <a:latin typeface="Times New Roman" pitchFamily="18" charset="0"/>
              </a:rPr>
              <a:t> TH &amp; THCS QUYẾT TÂM</a:t>
            </a:r>
            <a:endParaRPr lang="en-US" sz="28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796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1999" cy="6858000"/>
          </a:xfrm>
        </p:spPr>
        <p:txBody>
          <a:bodyPr>
            <a:normAutofit/>
          </a:bodyPr>
          <a:lstStyle/>
          <a:p>
            <a:r>
              <a:rPr lang="en-US" b="1" i="1" dirty="0" smtClean="0"/>
              <a:t>- </a:t>
            </a:r>
            <a:r>
              <a:rPr lang="en-US" b="1" i="1" dirty="0" err="1" smtClean="0"/>
              <a:t>Về</a:t>
            </a:r>
            <a:r>
              <a:rPr lang="en-US" b="1" i="1" dirty="0" smtClean="0"/>
              <a:t> </a:t>
            </a:r>
            <a:r>
              <a:rPr lang="en-US" b="1" i="1" dirty="0" err="1" smtClean="0"/>
              <a:t>định</a:t>
            </a:r>
            <a:r>
              <a:rPr lang="en-US" b="1" i="1" dirty="0" smtClean="0"/>
              <a:t> </a:t>
            </a:r>
            <a:r>
              <a:rPr lang="en-US" b="1" i="1" dirty="0" err="1" smtClean="0"/>
              <a:t>tính</a:t>
            </a:r>
            <a:r>
              <a:rPr lang="en-US" b="1" i="1" dirty="0" smtClean="0"/>
              <a:t>:</a:t>
            </a:r>
            <a:endParaRPr lang="en-US" dirty="0" smtClean="0"/>
          </a:p>
          <a:p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tiết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ở </a:t>
            </a:r>
            <a:r>
              <a:rPr lang="en-US" dirty="0" err="1" smtClean="0"/>
              <a:t>trườn</a:t>
            </a:r>
            <a:endParaRPr lang="en-US" dirty="0" smtClean="0"/>
          </a:p>
          <a:p>
            <a:r>
              <a:rPr lang="en-US" dirty="0" smtClean="0"/>
              <a:t>	</a:t>
            </a:r>
            <a:r>
              <a:rPr lang="en-US" dirty="0" err="1" smtClean="0"/>
              <a:t>Tiết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trở</a:t>
            </a:r>
            <a:r>
              <a:rPr lang="en-US" dirty="0" smtClean="0"/>
              <a:t> </a:t>
            </a:r>
            <a:r>
              <a:rPr lang="en-US" dirty="0" err="1" smtClean="0"/>
              <a:t>nên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, </a:t>
            </a:r>
            <a:r>
              <a:rPr lang="en-US" dirty="0" err="1" smtClean="0"/>
              <a:t>cuốn</a:t>
            </a:r>
            <a:r>
              <a:rPr lang="en-US" dirty="0" smtClean="0"/>
              <a:t> </a:t>
            </a:r>
            <a:r>
              <a:rPr lang="en-US" dirty="0" err="1" smtClean="0"/>
              <a:t>hút</a:t>
            </a:r>
            <a:r>
              <a:rPr lang="en-US" dirty="0" smtClean="0"/>
              <a:t>, </a:t>
            </a:r>
            <a:r>
              <a:rPr lang="en-US" dirty="0" err="1" smtClean="0"/>
              <a:t>xua</a:t>
            </a:r>
            <a:r>
              <a:rPr lang="en-US" dirty="0" smtClean="0"/>
              <a:t> tan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bầu</a:t>
            </a:r>
            <a:r>
              <a:rPr lang="en-US" dirty="0" smtClean="0"/>
              <a:t>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khí</a:t>
            </a:r>
            <a:r>
              <a:rPr lang="en-US" dirty="0" smtClean="0"/>
              <a:t> </a:t>
            </a:r>
            <a:r>
              <a:rPr lang="en-US" dirty="0" err="1" smtClean="0"/>
              <a:t>căng</a:t>
            </a:r>
            <a:r>
              <a:rPr lang="en-US" dirty="0" smtClean="0"/>
              <a:t> </a:t>
            </a:r>
            <a:r>
              <a:rPr lang="en-US" dirty="0" err="1" smtClean="0"/>
              <a:t>thẳng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r>
              <a:rPr lang="en-US" dirty="0" smtClean="0"/>
              <a:t>	 </a:t>
            </a:r>
            <a:r>
              <a:rPr lang="en-US" dirty="0" err="1" smtClean="0"/>
              <a:t>Đặc</a:t>
            </a:r>
            <a:r>
              <a:rPr lang="en-US" dirty="0" smtClean="0"/>
              <a:t> </a:t>
            </a:r>
            <a:r>
              <a:rPr lang="en-US" dirty="0" err="1" smtClean="0"/>
              <a:t>biệt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trò</a:t>
            </a:r>
            <a:r>
              <a:rPr lang="en-US" dirty="0" smtClean="0"/>
              <a:t> </a:t>
            </a:r>
            <a:r>
              <a:rPr lang="en-US" dirty="0" err="1" smtClean="0"/>
              <a:t>chơi</a:t>
            </a:r>
            <a:r>
              <a:rPr lang="en-US" dirty="0" smtClean="0"/>
              <a:t> </a:t>
            </a:r>
            <a:r>
              <a:rPr lang="en-US" dirty="0" err="1" smtClean="0"/>
              <a:t>để</a:t>
            </a:r>
            <a:r>
              <a:rPr lang="en-US" dirty="0" smtClean="0"/>
              <a:t> </a:t>
            </a:r>
            <a:r>
              <a:rPr lang="en-US" dirty="0" err="1" smtClean="0"/>
              <a:t>lại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ấn</a:t>
            </a:r>
            <a:r>
              <a:rPr lang="en-US" dirty="0" smtClean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 </a:t>
            </a:r>
            <a:r>
              <a:rPr lang="en-US" dirty="0" err="1" smtClean="0"/>
              <a:t>sâu</a:t>
            </a:r>
            <a:r>
              <a:rPr lang="en-US" dirty="0" smtClean="0"/>
              <a:t> </a:t>
            </a:r>
            <a:r>
              <a:rPr lang="en-US" dirty="0" err="1" smtClean="0"/>
              <a:t>sắc</a:t>
            </a:r>
            <a:r>
              <a:rPr lang="en-US" dirty="0" smtClean="0"/>
              <a:t> </a:t>
            </a:r>
            <a:r>
              <a:rPr lang="en-US" dirty="0" err="1" smtClean="0"/>
              <a:t>thông</a:t>
            </a:r>
            <a:r>
              <a:rPr lang="en-US" dirty="0" smtClean="0"/>
              <a:t> qua </a:t>
            </a:r>
            <a:r>
              <a:rPr lang="en-US" dirty="0" err="1" smtClean="0"/>
              <a:t>màu</a:t>
            </a:r>
            <a:r>
              <a:rPr lang="en-US" dirty="0" smtClean="0"/>
              <a:t> </a:t>
            </a:r>
            <a:r>
              <a:rPr lang="en-US" dirty="0" err="1" smtClean="0"/>
              <a:t>sắc</a:t>
            </a:r>
            <a:r>
              <a:rPr lang="en-US" dirty="0" smtClean="0"/>
              <a:t>, </a:t>
            </a:r>
            <a:r>
              <a:rPr lang="en-US" dirty="0" err="1" smtClean="0"/>
              <a:t>âm</a:t>
            </a:r>
            <a:r>
              <a:rPr lang="en-US" dirty="0" smtClean="0"/>
              <a:t> </a:t>
            </a:r>
            <a:r>
              <a:rPr lang="en-US" dirty="0" err="1" smtClean="0"/>
              <a:t>thanh</a:t>
            </a:r>
            <a:r>
              <a:rPr lang="en-US" dirty="0" smtClean="0"/>
              <a:t>, </a:t>
            </a:r>
            <a:r>
              <a:rPr lang="en-US" dirty="0" err="1" smtClean="0"/>
              <a:t>hình</a:t>
            </a:r>
            <a:r>
              <a:rPr lang="en-US" dirty="0" smtClean="0"/>
              <a:t> </a:t>
            </a:r>
            <a:r>
              <a:rPr lang="en-US" dirty="0" err="1" smtClean="0"/>
              <a:t>ảnh</a:t>
            </a:r>
            <a:r>
              <a:rPr lang="en-US" dirty="0" smtClean="0"/>
              <a:t> </a:t>
            </a:r>
            <a:r>
              <a:rPr lang="en-US" dirty="0" err="1" smtClean="0"/>
              <a:t>liên</a:t>
            </a:r>
            <a:r>
              <a:rPr lang="en-US" dirty="0" smtClean="0"/>
              <a:t> </a:t>
            </a:r>
            <a:r>
              <a:rPr lang="en-US" dirty="0" err="1" smtClean="0"/>
              <a:t>quan</a:t>
            </a:r>
            <a:r>
              <a:rPr lang="en-US" dirty="0" smtClean="0"/>
              <a:t> </a:t>
            </a:r>
            <a:r>
              <a:rPr lang="en-US" dirty="0" err="1" smtClean="0"/>
              <a:t>đến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khắc</a:t>
            </a:r>
            <a:r>
              <a:rPr lang="en-US" dirty="0" smtClean="0"/>
              <a:t> </a:t>
            </a:r>
            <a:r>
              <a:rPr lang="en-US" dirty="0" err="1" smtClean="0"/>
              <a:t>sâu</a:t>
            </a:r>
            <a:r>
              <a:rPr lang="en-US" dirty="0" smtClean="0"/>
              <a:t> </a:t>
            </a:r>
            <a:r>
              <a:rPr lang="en-US" dirty="0" err="1" smtClean="0"/>
              <a:t>kiến</a:t>
            </a:r>
            <a:r>
              <a:rPr lang="en-US" dirty="0" smtClean="0"/>
              <a:t> </a:t>
            </a:r>
            <a:r>
              <a:rPr lang="en-US" dirty="0" err="1" smtClean="0"/>
              <a:t>thức</a:t>
            </a:r>
            <a:r>
              <a:rPr lang="en-US" dirty="0" smtClean="0"/>
              <a:t> </a:t>
            </a:r>
            <a:r>
              <a:rPr lang="en-US" dirty="0" err="1" smtClean="0"/>
              <a:t>ngay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tiết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endParaRPr lang="en-US" dirty="0" smtClean="0"/>
          </a:p>
          <a:p>
            <a:r>
              <a:rPr lang="en-US" dirty="0" smtClean="0"/>
              <a:t> 	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sinh</a:t>
            </a:r>
            <a:r>
              <a:rPr lang="en-US" dirty="0" smtClean="0"/>
              <a:t> </a:t>
            </a:r>
            <a:r>
              <a:rPr lang="en-US" dirty="0" err="1" smtClean="0"/>
              <a:t>rất</a:t>
            </a:r>
            <a:r>
              <a:rPr lang="en-US" dirty="0" smtClean="0"/>
              <a:t> </a:t>
            </a:r>
            <a:r>
              <a:rPr lang="en-US" dirty="0" err="1" smtClean="0"/>
              <a:t>hứng</a:t>
            </a:r>
            <a:r>
              <a:rPr lang="en-US" dirty="0" smtClean="0"/>
              <a:t> </a:t>
            </a:r>
            <a:r>
              <a:rPr lang="en-US" dirty="0" err="1" smtClean="0"/>
              <a:t>thú</a:t>
            </a:r>
            <a:r>
              <a:rPr lang="en-US" dirty="0" smtClean="0"/>
              <a:t>, say </a:t>
            </a:r>
            <a:r>
              <a:rPr lang="en-US" dirty="0" err="1" smtClean="0"/>
              <a:t>mê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tập</a:t>
            </a:r>
            <a:r>
              <a:rPr lang="en-US" dirty="0" smtClean="0"/>
              <a:t>,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còn</a:t>
            </a:r>
            <a:r>
              <a:rPr lang="en-US" dirty="0" smtClean="0"/>
              <a:t> </a:t>
            </a:r>
            <a:r>
              <a:rPr lang="en-US" dirty="0" err="1" smtClean="0"/>
              <a:t>ngủ</a:t>
            </a:r>
            <a:r>
              <a:rPr lang="en-US" dirty="0" smtClean="0"/>
              <a:t> </a:t>
            </a:r>
            <a:r>
              <a:rPr lang="en-US" dirty="0" err="1" smtClean="0"/>
              <a:t>gật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</a:t>
            </a:r>
            <a:r>
              <a:rPr lang="en-US" dirty="0" err="1" smtClean="0"/>
              <a:t>giờ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kể</a:t>
            </a:r>
            <a:r>
              <a:rPr lang="en-US" dirty="0" smtClean="0"/>
              <a:t> </a:t>
            </a:r>
            <a:r>
              <a:rPr lang="en-US" dirty="0" err="1" smtClean="0"/>
              <a:t>cả</a:t>
            </a:r>
            <a:r>
              <a:rPr lang="en-US" dirty="0" smtClean="0"/>
              <a:t> </a:t>
            </a:r>
            <a:r>
              <a:rPr lang="en-US" dirty="0" err="1" smtClean="0"/>
              <a:t>tiết</a:t>
            </a:r>
            <a:r>
              <a:rPr lang="en-US" dirty="0" smtClean="0"/>
              <a:t> 5,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bước</a:t>
            </a:r>
            <a:r>
              <a:rPr lang="en-US" dirty="0" smtClean="0"/>
              <a:t> </a:t>
            </a:r>
            <a:r>
              <a:rPr lang="en-US" dirty="0" err="1" smtClean="0"/>
              <a:t>vào</a:t>
            </a:r>
            <a:r>
              <a:rPr lang="en-US" dirty="0" smtClean="0"/>
              <a:t> </a:t>
            </a:r>
            <a:r>
              <a:rPr lang="en-US" dirty="0" err="1" smtClean="0"/>
              <a:t>tiết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 </a:t>
            </a:r>
            <a:r>
              <a:rPr lang="en-US" dirty="0" err="1" smtClean="0"/>
              <a:t>trạng</a:t>
            </a:r>
            <a:r>
              <a:rPr lang="en-US" dirty="0" smtClean="0"/>
              <a:t> </a:t>
            </a:r>
            <a:r>
              <a:rPr lang="en-US" dirty="0" err="1" smtClean="0"/>
              <a:t>thoải</a:t>
            </a:r>
            <a:r>
              <a:rPr lang="en-US" dirty="0" smtClean="0"/>
              <a:t> </a:t>
            </a:r>
            <a:r>
              <a:rPr lang="en-US" dirty="0" err="1" smtClean="0"/>
              <a:t>mái</a:t>
            </a:r>
            <a:r>
              <a:rPr lang="en-US" dirty="0" smtClean="0"/>
              <a:t>, </a:t>
            </a:r>
            <a:r>
              <a:rPr lang="en-US" dirty="0" err="1" smtClean="0"/>
              <a:t>thích</a:t>
            </a:r>
            <a:r>
              <a:rPr lang="en-US" dirty="0" smtClean="0"/>
              <a:t> </a:t>
            </a:r>
            <a:r>
              <a:rPr lang="en-US" dirty="0" err="1" smtClean="0"/>
              <a:t>thú</a:t>
            </a:r>
            <a:r>
              <a:rPr lang="en-US" dirty="0" smtClean="0"/>
              <a:t>. 	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kiểm</a:t>
            </a:r>
            <a:r>
              <a:rPr lang="en-US" dirty="0" smtClean="0"/>
              <a:t> 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mỗi</a:t>
            </a:r>
            <a:r>
              <a:rPr lang="en-US" dirty="0" smtClean="0"/>
              <a:t> </a:t>
            </a:r>
            <a:r>
              <a:rPr lang="en-US" dirty="0" err="1" smtClean="0"/>
              <a:t>tiết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cũng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thấy</a:t>
            </a:r>
            <a:r>
              <a:rPr lang="en-US" dirty="0" smtClean="0"/>
              <a:t> </a:t>
            </a:r>
            <a:r>
              <a:rPr lang="en-US" dirty="0" err="1" smtClean="0"/>
              <a:t>đa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hiểu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, </a:t>
            </a:r>
            <a:r>
              <a:rPr lang="en-US" dirty="0" err="1" smtClean="0"/>
              <a:t>nắm</a:t>
            </a:r>
            <a:r>
              <a:rPr lang="en-US" dirty="0" smtClean="0"/>
              <a:t> </a:t>
            </a:r>
            <a:r>
              <a:rPr lang="en-US" dirty="0" err="1" smtClean="0"/>
              <a:t>được</a:t>
            </a:r>
            <a:r>
              <a:rPr lang="en-US" dirty="0" smtClean="0"/>
              <a:t> </a:t>
            </a:r>
            <a:r>
              <a:rPr lang="en-US" dirty="0" err="1" smtClean="0"/>
              <a:t>nội</a:t>
            </a:r>
            <a:r>
              <a:rPr lang="en-US" dirty="0" smtClean="0"/>
              <a:t> dung </a:t>
            </a:r>
            <a:r>
              <a:rPr lang="en-US" dirty="0" err="1" smtClean="0"/>
              <a:t>cốt</a:t>
            </a:r>
            <a:r>
              <a:rPr lang="en-US" dirty="0" smtClean="0"/>
              <a:t> </a:t>
            </a:r>
            <a:r>
              <a:rPr lang="en-US" dirty="0" err="1" smtClean="0"/>
              <a:t>lõi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bài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ngay</a:t>
            </a:r>
            <a:r>
              <a:rPr lang="en-US" dirty="0" smtClean="0"/>
              <a:t> </a:t>
            </a:r>
            <a:r>
              <a:rPr lang="en-US" dirty="0" err="1" smtClean="0"/>
              <a:t>tại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.</a:t>
            </a:r>
          </a:p>
          <a:p>
            <a:r>
              <a:rPr lang="en-US" b="1" i="1" dirty="0" smtClean="0"/>
              <a:t>- </a:t>
            </a:r>
            <a:r>
              <a:rPr lang="en-US" b="1" i="1" dirty="0" err="1" smtClean="0"/>
              <a:t>Về</a:t>
            </a:r>
            <a:r>
              <a:rPr lang="en-US" b="1" i="1" dirty="0" smtClean="0"/>
              <a:t> </a:t>
            </a:r>
            <a:r>
              <a:rPr lang="en-US" b="1" i="1" dirty="0" err="1" smtClean="0"/>
              <a:t>định</a:t>
            </a:r>
            <a:r>
              <a:rPr lang="en-US" b="1" i="1" dirty="0" smtClean="0"/>
              <a:t> </a:t>
            </a:r>
            <a:r>
              <a:rPr lang="en-US" b="1" i="1" dirty="0" err="1" smtClean="0"/>
              <a:t>lượng</a:t>
            </a:r>
            <a:r>
              <a:rPr lang="en-US" b="1" i="1" dirty="0" smtClean="0"/>
              <a:t>: </a:t>
            </a:r>
            <a:r>
              <a:rPr lang="en-US" dirty="0" err="1" smtClean="0"/>
              <a:t>Tôi</a:t>
            </a:r>
            <a:r>
              <a:rPr lang="en-US" dirty="0" smtClean="0"/>
              <a:t> </a:t>
            </a:r>
            <a:r>
              <a:rPr lang="en-US" dirty="0" err="1" smtClean="0"/>
              <a:t>dạy</a:t>
            </a:r>
            <a:r>
              <a:rPr lang="en-US" dirty="0" smtClean="0"/>
              <a:t> </a:t>
            </a:r>
            <a:r>
              <a:rPr lang="en-US" dirty="0" err="1" smtClean="0"/>
              <a:t>thực</a:t>
            </a:r>
            <a:r>
              <a:rPr lang="en-US" dirty="0" smtClean="0"/>
              <a:t> </a:t>
            </a:r>
            <a:r>
              <a:rPr lang="en-US" dirty="0" err="1" smtClean="0"/>
              <a:t>nghiệm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 </a:t>
            </a:r>
            <a:r>
              <a:rPr lang="en-US" dirty="0" err="1" smtClean="0"/>
              <a:t>trên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 8A3 so </a:t>
            </a:r>
            <a:r>
              <a:rPr lang="en-US" dirty="0" err="1" smtClean="0"/>
              <a:t>sánh</a:t>
            </a:r>
            <a:r>
              <a:rPr lang="en-US" dirty="0" smtClean="0"/>
              <a:t>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 8A2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áp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giải</a:t>
            </a:r>
            <a:r>
              <a:rPr lang="en-US" dirty="0" smtClean="0"/>
              <a:t> </a:t>
            </a:r>
            <a:r>
              <a:rPr lang="en-US" dirty="0" err="1" smtClean="0"/>
              <a:t>pháp</a:t>
            </a:r>
            <a:r>
              <a:rPr lang="en-US" dirty="0" smtClean="0"/>
              <a:t>, </a:t>
            </a:r>
            <a:r>
              <a:rPr lang="en-US" dirty="0" err="1" smtClean="0"/>
              <a:t>cùng</a:t>
            </a:r>
            <a:r>
              <a:rPr lang="en-US" dirty="0" smtClean="0"/>
              <a:t> </a:t>
            </a:r>
            <a:r>
              <a:rPr lang="en-US" dirty="0" err="1" smtClean="0"/>
              <a:t>khối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 </a:t>
            </a:r>
            <a:r>
              <a:rPr lang="en-US" dirty="0" err="1" smtClean="0"/>
              <a:t>đại</a:t>
            </a:r>
            <a:r>
              <a:rPr lang="en-US" dirty="0" smtClean="0"/>
              <a:t> </a:t>
            </a:r>
            <a:r>
              <a:rPr lang="en-US" dirty="0" err="1" smtClean="0"/>
              <a:t>trà</a:t>
            </a:r>
            <a:r>
              <a:rPr lang="en-US" dirty="0" smtClean="0"/>
              <a:t>.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Kết</a:t>
            </a:r>
            <a:r>
              <a:rPr lang="en-US" dirty="0" smtClean="0"/>
              <a:t> </a:t>
            </a:r>
            <a:r>
              <a:rPr lang="en-US" dirty="0" err="1" smtClean="0"/>
              <a:t>quả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lực</a:t>
            </a:r>
            <a:r>
              <a:rPr lang="en-US" dirty="0" smtClean="0"/>
              <a:t> </a:t>
            </a:r>
            <a:r>
              <a:rPr lang="en-US" dirty="0" err="1" smtClean="0"/>
              <a:t>cuối</a:t>
            </a:r>
            <a:r>
              <a:rPr lang="en-US" dirty="0" smtClean="0"/>
              <a:t> </a:t>
            </a:r>
            <a:r>
              <a:rPr lang="en-US" dirty="0" err="1" smtClean="0"/>
              <a:t>năm</a:t>
            </a:r>
            <a:r>
              <a:rPr lang="en-US" dirty="0" smtClean="0"/>
              <a:t> </a:t>
            </a:r>
            <a:r>
              <a:rPr lang="en-US" dirty="0" err="1" smtClean="0"/>
              <a:t>học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hai</a:t>
            </a:r>
            <a:r>
              <a:rPr lang="en-US" dirty="0" smtClean="0"/>
              <a:t> </a:t>
            </a:r>
            <a:r>
              <a:rPr lang="en-US" dirty="0" err="1" smtClean="0"/>
              <a:t>lớp</a:t>
            </a:r>
            <a:r>
              <a:rPr lang="en-US" dirty="0" smtClean="0"/>
              <a:t>: 8A3 </a:t>
            </a:r>
            <a:r>
              <a:rPr lang="en-US" dirty="0" err="1" smtClean="0"/>
              <a:t>và</a:t>
            </a:r>
            <a:r>
              <a:rPr lang="en-US" dirty="0" smtClean="0"/>
              <a:t> 8A2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27341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4808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5846"/>
          </a:xfrm>
        </p:spPr>
        <p:txBody>
          <a:bodyPr/>
          <a:lstStyle/>
          <a:p>
            <a:pPr algn="ctr"/>
            <a:r>
              <a:rPr lang="vi-VN" b="1" dirty="0" smtClean="0"/>
              <a:t>PHẦN KẾT LUẬN</a:t>
            </a:r>
            <a:endParaRPr lang="vi-VN" b="1" dirty="0"/>
          </a:p>
        </p:txBody>
      </p:sp>
      <p:sp>
        <p:nvSpPr>
          <p:cNvPr id="4" name="Horizontal Scroll 3"/>
          <p:cNvSpPr/>
          <p:nvPr/>
        </p:nvSpPr>
        <p:spPr>
          <a:xfrm>
            <a:off x="429986" y="1045029"/>
            <a:ext cx="7715208" cy="1845129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nl-NL" sz="3200" b="1" dirty="0" smtClean="0">
                <a:latin typeface="Times New Roman" pitchFamily="18" charset="0"/>
                <a:cs typeface="Times New Roman" pitchFamily="18" charset="0"/>
              </a:rPr>
              <a:t>1. Những bài học kinh nghiệm được rút ra từ quá trình áp dụng sáng kiến.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3164603" y="2916952"/>
            <a:ext cx="7113814" cy="1845129"/>
          </a:xfrm>
          <a:prstGeom prst="horizontalScroll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vi-VN" sz="3200" b="1" dirty="0" smtClean="0">
                <a:latin typeface="+mj-lt"/>
              </a:rPr>
              <a:t> 2. Những  kiến nghị, đề xuất điều kiện để triển khai, ứng dụng sáng kiến vào thực tiễn.</a:t>
            </a:r>
            <a:endParaRPr lang="vi-VN" sz="3200" b="1" dirty="0">
              <a:latin typeface="+mj-lt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4713515" y="4691743"/>
            <a:ext cx="7113814" cy="1845129"/>
          </a:xfrm>
          <a:prstGeom prst="horizontalScroll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3. C</a:t>
            </a:r>
            <a:r>
              <a:rPr lang="vi-VN" sz="3200" b="1" dirty="0" smtClean="0">
                <a:latin typeface="Times New Roman" pitchFamily="18" charset="0"/>
                <a:cs typeface="Times New Roman" pitchFamily="18" charset="0"/>
              </a:rPr>
              <a:t>am kết bản quyền.</a:t>
            </a:r>
            <a:endParaRPr lang="vi-VN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07392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áº¿t quáº£ hÃ¬nh áº£nh cho hÃ¬nh áº£nh Äáº¹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"/>
            <a:ext cx="12192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612572" y="587828"/>
            <a:ext cx="77070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dirty="0" smtClean="0">
                <a:solidFill>
                  <a:srgbClr val="FF0000"/>
                </a:solidFill>
                <a:latin typeface="+mj-lt"/>
              </a:rPr>
              <a:t>TÔI </a:t>
            </a:r>
            <a:r>
              <a:rPr lang="vi-VN" sz="3600" smtClean="0">
                <a:solidFill>
                  <a:srgbClr val="FF0000"/>
                </a:solidFill>
                <a:latin typeface="+mj-lt"/>
              </a:rPr>
              <a:t>XIN CHÂN THÀNH CẢM </a:t>
            </a:r>
            <a:r>
              <a:rPr lang="vi-VN" sz="3600" dirty="0" smtClean="0">
                <a:solidFill>
                  <a:srgbClr val="FF0000"/>
                </a:solidFill>
                <a:latin typeface="+mj-lt"/>
              </a:rPr>
              <a:t>ƠN </a:t>
            </a:r>
            <a:endParaRPr lang="vi-VN" sz="3600" dirty="0">
              <a:solidFill>
                <a:srgbClr val="FF0000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5" name="Chỗ dành sẵn cho Chân trang 4"/>
          <p:cNvSpPr>
            <a:spLocks noGrp="1"/>
          </p:cNvSpPr>
          <p:nvPr>
            <p:ph type="ftr" sz="quarter" idx="11"/>
          </p:nvPr>
        </p:nvSpPr>
        <p:spPr>
          <a:xfrm>
            <a:off x="3782789" y="6545620"/>
            <a:ext cx="4114800" cy="339134"/>
          </a:xfrm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i="1" dirty="0">
                <a:solidFill>
                  <a:srgbClr val="FFFFFF"/>
                </a:solidFill>
                <a:latin typeface="Arial" charset="0"/>
              </a:rPr>
              <a:t>http://blogcongdong.com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i="1" dirty="0" smtClean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" y="0"/>
            <a:ext cx="12191999" cy="112338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LÍ DO CHỌN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 </a:t>
            </a:r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BIỆN PHÁP</a:t>
            </a:r>
          </a:p>
          <a:p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Xu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SGK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quyền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vi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khô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điệu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Hội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tụ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lối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thiếu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FontTx/>
              <a:buChar char="-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giảng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 -&gt;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dạy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4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sz="40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003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4286" y="1513200"/>
            <a:ext cx="1110342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MỤC TIÊU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liền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Hs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mệt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mỏi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căng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thú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ấn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quên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âm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thanh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6" name="Rectangle 2"/>
          <p:cNvSpPr>
            <a:spLocks noGrp="1" noChangeArrowheads="1"/>
          </p:cNvSpPr>
          <p:nvPr>
            <p:ph type="title"/>
          </p:nvPr>
        </p:nvSpPr>
        <p:spPr>
          <a:xfrm>
            <a:off x="544894" y="0"/>
            <a:ext cx="10189031" cy="874348"/>
          </a:xfrm>
        </p:spPr>
        <p:txBody>
          <a:bodyPr>
            <a:normAutofit/>
          </a:bodyPr>
          <a:lstStyle/>
          <a:p>
            <a:pPr algn="ctr"/>
            <a:r>
              <a:rPr lang="en-US" b="1" smtClean="0">
                <a:solidFill>
                  <a:srgbClr val="002060"/>
                </a:solidFill>
              </a:rPr>
              <a:t>NỘI DUNG BIỆP PHÁP</a:t>
            </a:r>
            <a:endParaRPr lang="en-US" b="1" dirty="0">
              <a:solidFill>
                <a:srgbClr val="002060"/>
              </a:solidFill>
            </a:endParaRPr>
          </a:p>
        </p:txBody>
      </p:sp>
      <p:grpSp>
        <p:nvGrpSpPr>
          <p:cNvPr id="35" name="Nhóm 34"/>
          <p:cNvGrpSpPr/>
          <p:nvPr/>
        </p:nvGrpSpPr>
        <p:grpSpPr>
          <a:xfrm>
            <a:off x="185057" y="882462"/>
            <a:ext cx="11821886" cy="5776573"/>
            <a:chOff x="2118292" y="2748024"/>
            <a:chExt cx="2098787" cy="3060639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2118292" y="2923194"/>
              <a:ext cx="2098787" cy="288546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D2D8A8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AutoShape 17"/>
            <p:cNvSpPr>
              <a:spLocks noChangeArrowheads="1"/>
            </p:cNvSpPr>
            <p:nvPr/>
          </p:nvSpPr>
          <p:spPr bwMode="gray">
            <a:xfrm>
              <a:off x="2315688" y="2792564"/>
              <a:ext cx="1703994" cy="262711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folHlink">
                    <a:gamma/>
                    <a:shade val="38824"/>
                    <a:invGamma/>
                  </a:schemeClr>
                </a:gs>
                <a:gs pos="50000">
                  <a:schemeClr val="folHlink"/>
                </a:gs>
                <a:gs pos="100000">
                  <a:schemeClr val="folHlink">
                    <a:gamma/>
                    <a:shade val="38824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utoShape 18"/>
            <p:cNvSpPr>
              <a:spLocks noChangeArrowheads="1"/>
            </p:cNvSpPr>
            <p:nvPr/>
          </p:nvSpPr>
          <p:spPr bwMode="auto">
            <a:xfrm flipH="1">
              <a:off x="3855670" y="2857879"/>
              <a:ext cx="65315" cy="13208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 flipH="1">
              <a:off x="2408581" y="2857879"/>
              <a:ext cx="66766" cy="132081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gray">
            <a:xfrm>
              <a:off x="3046181" y="2748024"/>
              <a:ext cx="73765" cy="3424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en-US" sz="3600" b="1" dirty="0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en-US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0" name="Text Box 20"/>
          <p:cNvSpPr txBox="1">
            <a:spLocks noChangeArrowheads="1"/>
          </p:cNvSpPr>
          <p:nvPr/>
        </p:nvSpPr>
        <p:spPr bwMode="gray">
          <a:xfrm>
            <a:off x="10603222" y="1758539"/>
            <a:ext cx="36420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xmlns="" val="34872181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  <p:bldP spid="2" grpId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827314"/>
            <a:ext cx="11473543" cy="6030686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biện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smtClean="0">
                <a:latin typeface="Times New Roman" pitchFamily="18" charset="0"/>
                <a:cs typeface="Times New Roman" pitchFamily="18" charset="0"/>
              </a:rPr>
              <a:t>pháp</a:t>
            </a:r>
          </a:p>
          <a:p>
            <a:pPr algn="ctr"/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1: </a:t>
            </a:r>
          </a:p>
          <a:p>
            <a:pPr algn="ctr"/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nguyên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indent="27686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endParaRPr lang="en-US" sz="3200" b="1" dirty="0" smtClean="0">
              <a:latin typeface="Times New Roman"/>
              <a:ea typeface="Times New Roman"/>
              <a:cs typeface="Times New Roman"/>
            </a:endParaRPr>
          </a:p>
          <a:p>
            <a:pPr indent="27686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sz="3200" b="1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</a:rPr>
              <a:t>Nguyên</a:t>
            </a:r>
            <a:r>
              <a:rPr lang="en-US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</a:rPr>
              <a:t>tắc</a:t>
            </a:r>
            <a:r>
              <a:rPr lang="en-US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</a:rPr>
              <a:t>thiết</a:t>
            </a:r>
            <a:r>
              <a:rPr lang="en-US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</a:rPr>
              <a:t>kế</a:t>
            </a:r>
            <a:r>
              <a:rPr lang="en-US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</a:rPr>
              <a:t>trò</a:t>
            </a:r>
            <a:r>
              <a:rPr lang="en-US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dirty="0" err="1" smtClean="0">
                <a:latin typeface="Times New Roman"/>
                <a:ea typeface="Times New Roman"/>
                <a:cs typeface="Times New Roman"/>
              </a:rPr>
              <a:t>chơi</a:t>
            </a:r>
            <a:r>
              <a:rPr lang="en-US" sz="3200" b="1" dirty="0" smtClean="0">
                <a:latin typeface="Times New Roman"/>
                <a:ea typeface="Times New Roman"/>
                <a:cs typeface="Times New Roman"/>
              </a:rPr>
              <a:t>:</a:t>
            </a:r>
            <a:endParaRPr lang="en-US" sz="3200" dirty="0" smtClean="0">
              <a:latin typeface="Times New Roman"/>
              <a:ea typeface="Times New Roman"/>
              <a:cs typeface="Times New Roman"/>
            </a:endParaRPr>
          </a:p>
          <a:p>
            <a:pPr indent="27686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endParaRPr lang="en-US" sz="3200" b="1" dirty="0" smtClean="0">
              <a:latin typeface="Times New Roman"/>
              <a:ea typeface="Times New Roman"/>
              <a:cs typeface="Times New Roman"/>
            </a:endParaRPr>
          </a:p>
          <a:p>
            <a:pPr indent="27686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sz="3200" b="1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</a:rPr>
              <a:t>Quy</a:t>
            </a:r>
            <a:r>
              <a:rPr lang="en-US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</a:rPr>
              <a:t>trình</a:t>
            </a:r>
            <a:r>
              <a:rPr lang="en-US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</a:rPr>
              <a:t>tổ</a:t>
            </a:r>
            <a:r>
              <a:rPr lang="en-US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</a:rPr>
              <a:t>chức</a:t>
            </a:r>
            <a:r>
              <a:rPr lang="en-US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</a:rPr>
              <a:t>trò</a:t>
            </a:r>
            <a:r>
              <a:rPr lang="en-US" sz="32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200" b="1" dirty="0" err="1">
                <a:latin typeface="Times New Roman"/>
                <a:ea typeface="Times New Roman"/>
                <a:cs typeface="Times New Roman"/>
              </a:rPr>
              <a:t>chơi</a:t>
            </a:r>
            <a:r>
              <a:rPr lang="en-US" sz="3200" b="1" dirty="0" smtClean="0">
                <a:latin typeface="Times New Roman"/>
                <a:ea typeface="Times New Roman"/>
                <a:cs typeface="Times New Roman"/>
              </a:rPr>
              <a:t>:</a:t>
            </a:r>
            <a:endParaRPr lang="en-US" sz="3200" dirty="0">
              <a:latin typeface="VNI-Times"/>
              <a:ea typeface="Times New Roman"/>
              <a:cs typeface="Times New Roman"/>
            </a:endParaRPr>
          </a:p>
        </p:txBody>
      </p:sp>
      <p:grpSp>
        <p:nvGrpSpPr>
          <p:cNvPr id="8" name="Nhóm 35"/>
          <p:cNvGrpSpPr/>
          <p:nvPr/>
        </p:nvGrpSpPr>
        <p:grpSpPr>
          <a:xfrm>
            <a:off x="544286" y="304800"/>
            <a:ext cx="11647714" cy="6553200"/>
            <a:chOff x="4413024" y="2403578"/>
            <a:chExt cx="2098787" cy="301174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9" name="AutoShape 4"/>
            <p:cNvSpPr>
              <a:spLocks noChangeArrowheads="1"/>
            </p:cNvSpPr>
            <p:nvPr/>
          </p:nvSpPr>
          <p:spPr bwMode="auto">
            <a:xfrm>
              <a:off x="4413024" y="2529854"/>
              <a:ext cx="2098787" cy="288546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1D08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vi-V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" name="AutoShape 5"/>
            <p:cNvSpPr>
              <a:spLocks noChangeArrowheads="1"/>
            </p:cNvSpPr>
            <p:nvPr/>
          </p:nvSpPr>
          <p:spPr bwMode="gray">
            <a:xfrm>
              <a:off x="4626386" y="2403578"/>
              <a:ext cx="1703994" cy="262712"/>
            </a:xfrm>
            <a:prstGeom prst="roundRect">
              <a:avLst>
                <a:gd name="adj" fmla="val 50000"/>
              </a:avLst>
            </a:prstGeom>
            <a:solidFill>
              <a:srgbClr val="00B0F0"/>
            </a:solidFill>
            <a:ln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>
              <a:defPPr>
                <a:defRPr lang="vi-V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sz="4000" dirty="0" smtClean="0">
                  <a:solidFill>
                    <a:schemeClr val="bg1"/>
                  </a:solidFill>
                </a:rPr>
                <a:t>2</a:t>
              </a:r>
              <a:endParaRPr lang="en-US" sz="4000" dirty="0">
                <a:solidFill>
                  <a:schemeClr val="bg1"/>
                </a:solidFill>
              </a:endParaRPr>
            </a:p>
          </p:txBody>
        </p:sp>
        <p:sp>
          <p:nvSpPr>
            <p:cNvPr id="11" name="AutoShape 6"/>
            <p:cNvSpPr>
              <a:spLocks noChangeArrowheads="1"/>
            </p:cNvSpPr>
            <p:nvPr/>
          </p:nvSpPr>
          <p:spPr bwMode="auto">
            <a:xfrm flipH="1">
              <a:off x="6159110" y="2473247"/>
              <a:ext cx="66766" cy="13208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vi-V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2" name="AutoShape 7"/>
            <p:cNvSpPr>
              <a:spLocks noChangeArrowheads="1"/>
            </p:cNvSpPr>
            <p:nvPr/>
          </p:nvSpPr>
          <p:spPr bwMode="auto">
            <a:xfrm flipH="1">
              <a:off x="4704764" y="2464538"/>
              <a:ext cx="65315" cy="13208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vi-V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xmlns="" val="221588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045" y="674914"/>
            <a:ext cx="10384971" cy="5928893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b="1" dirty="0" err="1" smtClean="0">
                <a:latin typeface="Times New Roman"/>
                <a:ea typeface="Times New Roman"/>
                <a:cs typeface="Times New Roman"/>
              </a:rPr>
              <a:t>Bước</a:t>
            </a:r>
            <a:r>
              <a:rPr lang="en-US" b="1" dirty="0" smtClean="0">
                <a:latin typeface="Times New Roman"/>
                <a:ea typeface="Times New Roman"/>
                <a:cs typeface="Times New Roman"/>
              </a:rPr>
              <a:t> 2: </a:t>
            </a:r>
            <a:endParaRPr lang="en-US" dirty="0" smtClean="0">
              <a:latin typeface="Times New Roman"/>
              <a:ea typeface="Times New Roman"/>
              <a:cs typeface="Times New Roman"/>
            </a:endParaRPr>
          </a:p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sz="3600" b="1" dirty="0" err="1" smtClean="0">
                <a:latin typeface="Times New Roman"/>
                <a:ea typeface="Times New Roman"/>
                <a:cs typeface="Times New Roman"/>
              </a:rPr>
              <a:t>Xây</a:t>
            </a:r>
            <a:r>
              <a:rPr lang="en-US" sz="3600" b="1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ea typeface="Times New Roman"/>
                <a:cs typeface="Times New Roman"/>
              </a:rPr>
              <a:t>dựng</a:t>
            </a:r>
            <a:r>
              <a:rPr lang="en-US" sz="36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ea typeface="Times New Roman"/>
                <a:cs typeface="Times New Roman"/>
              </a:rPr>
              <a:t>kế</a:t>
            </a:r>
            <a:r>
              <a:rPr lang="en-US" sz="36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ea typeface="Times New Roman"/>
                <a:cs typeface="Times New Roman"/>
              </a:rPr>
              <a:t>hoạch</a:t>
            </a:r>
            <a:r>
              <a:rPr lang="en-US" sz="36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z="36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sz="3600" b="1" dirty="0">
                <a:latin typeface="Times New Roman"/>
                <a:ea typeface="Times New Roman"/>
                <a:cs typeface="Times New Roman"/>
              </a:rPr>
              <a:t> (</a:t>
            </a:r>
            <a:r>
              <a:rPr lang="en-US" sz="3600" b="1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sz="36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ea typeface="Times New Roman"/>
                <a:cs typeface="Times New Roman"/>
              </a:rPr>
              <a:t>tiết</a:t>
            </a:r>
            <a:r>
              <a:rPr lang="en-US" sz="3600" b="1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sz="3600" b="1" dirty="0" err="1">
                <a:latin typeface="Times New Roman"/>
                <a:ea typeface="Times New Roman"/>
                <a:cs typeface="Times New Roman"/>
              </a:rPr>
              <a:t>nội</a:t>
            </a:r>
            <a:r>
              <a:rPr lang="en-US" sz="3600" b="1" dirty="0">
                <a:latin typeface="Times New Roman"/>
                <a:ea typeface="Times New Roman"/>
                <a:cs typeface="Times New Roman"/>
              </a:rPr>
              <a:t> dung </a:t>
            </a:r>
            <a:r>
              <a:rPr lang="en-US" sz="3600" b="1" dirty="0" err="1"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sz="36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ea typeface="Times New Roman"/>
                <a:cs typeface="Times New Roman"/>
              </a:rPr>
              <a:t>sử</a:t>
            </a:r>
            <a:r>
              <a:rPr lang="en-US" sz="36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ea typeface="Times New Roman"/>
                <a:cs typeface="Times New Roman"/>
              </a:rPr>
              <a:t>dụng</a:t>
            </a:r>
            <a:r>
              <a:rPr lang="en-US" sz="36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ea typeface="Times New Roman"/>
                <a:cs typeface="Times New Roman"/>
              </a:rPr>
              <a:t>trò</a:t>
            </a:r>
            <a:r>
              <a:rPr lang="en-US" sz="3600" b="1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z="3600" b="1" dirty="0" err="1">
                <a:latin typeface="Times New Roman"/>
                <a:ea typeface="Times New Roman"/>
                <a:cs typeface="Times New Roman"/>
              </a:rPr>
              <a:t>chơi</a:t>
            </a:r>
            <a:r>
              <a:rPr lang="en-US" sz="3600" b="1" dirty="0" smtClean="0">
                <a:latin typeface="Times New Roman"/>
                <a:ea typeface="Times New Roman"/>
                <a:cs typeface="Times New Roman"/>
              </a:rPr>
              <a:t>).</a:t>
            </a:r>
            <a:endParaRPr lang="en-US" sz="3600" b="1" dirty="0" smtClean="0">
              <a:latin typeface="VNI-Times"/>
              <a:ea typeface="Times New Roman"/>
              <a:cs typeface="Times New Roman"/>
            </a:endParaRPr>
          </a:p>
          <a:p>
            <a:pPr indent="2286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dirty="0">
                <a:latin typeface="Times New Roman"/>
                <a:ea typeface="Times New Roman"/>
                <a:cs typeface="Times New Roman"/>
              </a:rPr>
              <a:t>	</a:t>
            </a:r>
            <a:r>
              <a:rPr lang="en-US" spc="-30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spc="-30" dirty="0" err="1">
                <a:latin typeface="Times New Roman"/>
                <a:ea typeface="Times New Roman"/>
                <a:cs typeface="Times New Roman"/>
              </a:rPr>
              <a:t>C</a:t>
            </a:r>
            <a:r>
              <a:rPr lang="en-US" spc="-30" dirty="0" err="1" smtClean="0">
                <a:latin typeface="Times New Roman"/>
                <a:ea typeface="Times New Roman"/>
                <a:cs typeface="Times New Roman"/>
              </a:rPr>
              <a:t>họn</a:t>
            </a:r>
            <a:r>
              <a:rPr lang="en-US" spc="-3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pc="-30" dirty="0" err="1">
                <a:latin typeface="Times New Roman"/>
                <a:ea typeface="Times New Roman"/>
                <a:cs typeface="Times New Roman"/>
              </a:rPr>
              <a:t>trò</a:t>
            </a:r>
            <a:r>
              <a:rPr lang="en-US" spc="-3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pc="-30" dirty="0" err="1">
                <a:latin typeface="Times New Roman"/>
                <a:ea typeface="Times New Roman"/>
                <a:cs typeface="Times New Roman"/>
              </a:rPr>
              <a:t>chơi</a:t>
            </a:r>
            <a:r>
              <a:rPr lang="en-US" spc="-3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pc="-30" dirty="0" err="1" smtClean="0">
                <a:latin typeface="Times New Roman"/>
                <a:ea typeface="Times New Roman"/>
                <a:cs typeface="Times New Roman"/>
              </a:rPr>
              <a:t>phù</a:t>
            </a:r>
            <a:r>
              <a:rPr lang="en-US" spc="-3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pc="-30" dirty="0" err="1">
                <a:latin typeface="Times New Roman"/>
                <a:ea typeface="Times New Roman"/>
                <a:cs typeface="Times New Roman"/>
              </a:rPr>
              <a:t>hợp</a:t>
            </a:r>
            <a:r>
              <a:rPr lang="en-US" spc="-3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pc="-30" dirty="0" err="1">
                <a:latin typeface="Times New Roman"/>
                <a:ea typeface="Times New Roman"/>
                <a:cs typeface="Times New Roman"/>
              </a:rPr>
              <a:t>với</a:t>
            </a:r>
            <a:r>
              <a:rPr lang="en-US" spc="-3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pc="-30" dirty="0" err="1">
                <a:latin typeface="Times New Roman"/>
                <a:ea typeface="Times New Roman"/>
                <a:cs typeface="Times New Roman"/>
              </a:rPr>
              <a:t>bài</a:t>
            </a:r>
            <a:r>
              <a:rPr lang="en-US" spc="-3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pc="-30" dirty="0" err="1" smtClean="0">
                <a:latin typeface="Times New Roman"/>
                <a:ea typeface="Times New Roman"/>
                <a:cs typeface="Times New Roman"/>
              </a:rPr>
              <a:t>dạy</a:t>
            </a:r>
            <a:r>
              <a:rPr lang="en-US" spc="-3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pc="-30" dirty="0" err="1" smtClean="0"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spc="-30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pc="-30" dirty="0" err="1">
                <a:latin typeface="Times New Roman"/>
                <a:ea typeface="Times New Roman"/>
                <a:cs typeface="Times New Roman"/>
              </a:rPr>
              <a:t>nội</a:t>
            </a:r>
            <a:r>
              <a:rPr lang="en-US" spc="-30" dirty="0">
                <a:latin typeface="Times New Roman"/>
                <a:ea typeface="Times New Roman"/>
                <a:cs typeface="Times New Roman"/>
              </a:rPr>
              <a:t> dung </a:t>
            </a:r>
            <a:r>
              <a:rPr lang="en-US" spc="-30" dirty="0" err="1">
                <a:latin typeface="Times New Roman"/>
                <a:ea typeface="Times New Roman"/>
                <a:cs typeface="Times New Roman"/>
              </a:rPr>
              <a:t>và</a:t>
            </a:r>
            <a:r>
              <a:rPr lang="en-US" spc="-3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pc="-30" dirty="0" err="1">
                <a:latin typeface="Times New Roman"/>
                <a:ea typeface="Times New Roman"/>
                <a:cs typeface="Times New Roman"/>
              </a:rPr>
              <a:t>thời</a:t>
            </a:r>
            <a:r>
              <a:rPr lang="en-US" spc="-30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spc="-30" dirty="0" err="1">
                <a:latin typeface="Times New Roman"/>
                <a:ea typeface="Times New Roman"/>
                <a:cs typeface="Times New Roman"/>
              </a:rPr>
              <a:t>lượng</a:t>
            </a:r>
            <a:r>
              <a:rPr lang="en-US" spc="-30" dirty="0">
                <a:latin typeface="Times New Roman"/>
                <a:ea typeface="Times New Roman"/>
                <a:cs typeface="Times New Roman"/>
              </a:rPr>
              <a:t>;</a:t>
            </a:r>
            <a:endParaRPr lang="en-US" dirty="0">
              <a:latin typeface="VNI-Times"/>
              <a:ea typeface="Times New Roman"/>
              <a:cs typeface="Times New Roman"/>
            </a:endParaRPr>
          </a:p>
          <a:p>
            <a:pPr indent="2286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dirty="0">
                <a:latin typeface="Times New Roman"/>
                <a:ea typeface="Times New Roman"/>
                <a:cs typeface="Times New Roman"/>
              </a:rPr>
              <a:t>	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Xác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định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  <a:cs typeface="Times New Roman"/>
              </a:rPr>
              <a:t>mục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tiêu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của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trò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chơi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endParaRPr lang="en-US" dirty="0" smtClean="0">
              <a:latin typeface="Times New Roman"/>
              <a:ea typeface="Times New Roman"/>
              <a:cs typeface="Times New Roman"/>
            </a:endParaRPr>
          </a:p>
          <a:p>
            <a:pPr indent="2286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dirty="0">
                <a:latin typeface="Times New Roman"/>
                <a:ea typeface="Times New Roman"/>
                <a:cs typeface="Times New Roman"/>
              </a:rPr>
              <a:t>	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Trò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chơi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  <a:cs typeface="Times New Roman"/>
              </a:rPr>
              <a:t>có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  <a:cs typeface="Times New Roman"/>
              </a:rPr>
              <a:t>tác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dụng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khích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lệ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tinh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thần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cho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tất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cả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các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đối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tượng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trong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lớp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tránh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bỏ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rơi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sinh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yếu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kém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ngoài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  <a:cs typeface="Times New Roman"/>
              </a:rPr>
              <a:t>cuộc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.</a:t>
            </a:r>
            <a:endParaRPr lang="en-US" dirty="0">
              <a:latin typeface="VNI-Times"/>
              <a:ea typeface="Times New Roman"/>
              <a:cs typeface="Times New Roman"/>
            </a:endParaRPr>
          </a:p>
          <a:p>
            <a:pPr indent="22860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dirty="0">
                <a:latin typeface="Times New Roman"/>
                <a:ea typeface="Times New Roman"/>
                <a:cs typeface="Times New Roman"/>
              </a:rPr>
              <a:t>	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-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chọn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những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trò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chơi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chỉ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tạo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được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không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khí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vui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 smtClean="0">
                <a:latin typeface="Times New Roman"/>
                <a:ea typeface="Times New Roman"/>
                <a:cs typeface="Times New Roman"/>
              </a:rPr>
              <a:t>nhộn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, </a:t>
            </a:r>
            <a:r>
              <a:rPr lang="en-US" dirty="0" err="1" smtClean="0">
                <a:latin typeface="Times New Roman"/>
                <a:ea typeface="Times New Roman"/>
                <a:cs typeface="Times New Roman"/>
              </a:rPr>
              <a:t>thiếu</a:t>
            </a:r>
            <a:r>
              <a:rPr lang="en-US" dirty="0" smtClean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tác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dụng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giáo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dục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về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mặt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phẩm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chất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cũng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như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kĩ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năng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học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 </a:t>
            </a:r>
            <a:r>
              <a:rPr lang="en-US" dirty="0" err="1">
                <a:latin typeface="Times New Roman"/>
                <a:ea typeface="Times New Roman"/>
                <a:cs typeface="Times New Roman"/>
              </a:rPr>
              <a:t>tập</a:t>
            </a:r>
            <a:r>
              <a:rPr lang="en-US" dirty="0">
                <a:latin typeface="Times New Roman"/>
                <a:ea typeface="Times New Roman"/>
                <a:cs typeface="Times New Roman"/>
              </a:rPr>
              <a:t>. </a:t>
            </a:r>
            <a:endParaRPr lang="en-US" dirty="0">
              <a:latin typeface="VNI-Times"/>
              <a:ea typeface="Times New Roman"/>
              <a:cs typeface="Times New Roman"/>
            </a:endParaRPr>
          </a:p>
          <a:p>
            <a:endParaRPr lang="en-US" sz="3000" dirty="0"/>
          </a:p>
        </p:txBody>
      </p:sp>
      <p:grpSp>
        <p:nvGrpSpPr>
          <p:cNvPr id="4" name="Nhóm 35"/>
          <p:cNvGrpSpPr/>
          <p:nvPr/>
        </p:nvGrpSpPr>
        <p:grpSpPr>
          <a:xfrm>
            <a:off x="457200" y="412264"/>
            <a:ext cx="11168741" cy="6445735"/>
            <a:chOff x="4413024" y="2464538"/>
            <a:chExt cx="2098787" cy="295078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4413024" y="2529854"/>
              <a:ext cx="2098787" cy="288546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1D08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vi-V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6159110" y="2473247"/>
              <a:ext cx="66766" cy="13208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vi-V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 flipH="1">
              <a:off x="4704764" y="2464538"/>
              <a:ext cx="65315" cy="13208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vi-V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204937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229" y="192768"/>
            <a:ext cx="11571514" cy="6447518"/>
          </a:xfrm>
        </p:spPr>
        <p:txBody>
          <a:bodyPr/>
          <a:lstStyle/>
          <a:p>
            <a:pPr algn="ctr"/>
            <a:r>
              <a:rPr lang="en-US" smtClean="0"/>
              <a:t>Bảng kế hoạch sử dụng trò chơi trong chương trình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8342" y="719666"/>
          <a:ext cx="11538857" cy="54376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9887"/>
                <a:gridCol w="6226628"/>
                <a:gridCol w="18723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Trò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chơi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Mục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đích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- </a:t>
                      </a:r>
                      <a:r>
                        <a:rPr lang="en-US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Ghi</a:t>
                      </a:r>
                      <a:r>
                        <a:rPr lang="en-US" baseline="0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baseline="0" dirty="0" err="1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chú</a:t>
                      </a:r>
                      <a:endParaRPr lang="en-US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30" spc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Đóng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vai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: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6, 27</a:t>
                      </a:r>
                      <a:endParaRPr lang="en-US" sz="2030" spc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30" spc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Dựa</a:t>
                      </a:r>
                      <a:r>
                        <a:rPr lang="en-US" sz="2030" spc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30" spc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bào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lang="en-US" sz="2030" spc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iểu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lộ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trạng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thái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vai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diễn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qua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dự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đoán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dung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030" spc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030" spc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2030" spc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30" b="0" i="0" spc="0" smtClean="0">
                          <a:latin typeface="Times New Roman" pitchFamily="18" charset="0"/>
                          <a:cs typeface="Times New Roman" pitchFamily="18" charset="0"/>
                        </a:rPr>
                        <a:t>Khởi</a:t>
                      </a:r>
                      <a:r>
                        <a:rPr lang="en-US" sz="2030" b="0" i="0" spc="0" baseline="0" smtClean="0">
                          <a:latin typeface="Times New Roman" pitchFamily="18" charset="0"/>
                          <a:cs typeface="Times New Roman" pitchFamily="18" charset="0"/>
                        </a:rPr>
                        <a:t> động</a:t>
                      </a:r>
                      <a:endParaRPr lang="en-US" sz="2030" b="0" i="0" spc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30" spc="0" dirty="0" err="1" smtClean="0"/>
                        <a:t>Ghép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chữ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vào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hình</a:t>
                      </a:r>
                      <a:r>
                        <a:rPr lang="en-US" sz="2030" spc="0" baseline="0" dirty="0" smtClean="0"/>
                        <a:t> : </a:t>
                      </a:r>
                      <a:r>
                        <a:rPr lang="en-US" sz="2030" spc="0" baseline="0" dirty="0" err="1" smtClean="0"/>
                        <a:t>Bài</a:t>
                      </a:r>
                      <a:r>
                        <a:rPr lang="en-US" sz="2030" spc="0" baseline="0" dirty="0" smtClean="0"/>
                        <a:t>  7, 24, 25, 38, 46, 51.</a:t>
                      </a:r>
                      <a:endParaRPr lang="en-US" sz="203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30" spc="0" dirty="0" smtClean="0"/>
                        <a:t> </a:t>
                      </a:r>
                      <a:r>
                        <a:rPr lang="en-US" sz="2030" spc="0" dirty="0" err="1" smtClean="0"/>
                        <a:t>Xác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định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được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vị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trí</a:t>
                      </a:r>
                      <a:r>
                        <a:rPr lang="en-US" sz="2030" spc="0" baseline="0" dirty="0" smtClean="0"/>
                        <a:t>, </a:t>
                      </a:r>
                      <a:r>
                        <a:rPr lang="en-US" sz="2030" spc="0" baseline="0" dirty="0" err="1" smtClean="0"/>
                        <a:t>tên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gọi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các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cơ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quan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trên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tranh</a:t>
                      </a:r>
                      <a:r>
                        <a:rPr lang="en-US" sz="2030" spc="0" baseline="0" dirty="0" smtClean="0"/>
                        <a:t>, </a:t>
                      </a:r>
                      <a:r>
                        <a:rPr lang="en-US" sz="2030" spc="0" baseline="0" dirty="0" err="1" smtClean="0"/>
                        <a:t>mô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hình</a:t>
                      </a:r>
                      <a:r>
                        <a:rPr lang="en-US" sz="2030" spc="0" baseline="0" dirty="0" smtClean="0"/>
                        <a:t>.</a:t>
                      </a:r>
                      <a:endParaRPr lang="en-US" sz="203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30" b="0" i="0" spc="0" smtClean="0"/>
                        <a:t>Tìm</a:t>
                      </a:r>
                      <a:r>
                        <a:rPr lang="en-US" sz="2030" b="0" i="0" spc="0" baseline="0" smtClean="0"/>
                        <a:t> hiểu kiến thức mới</a:t>
                      </a:r>
                      <a:endParaRPr lang="en-US" sz="2030" b="0" i="0" spc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30" spc="0" dirty="0" err="1" smtClean="0"/>
                        <a:t>Tiếp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sức</a:t>
                      </a:r>
                      <a:r>
                        <a:rPr lang="en-US" sz="2030" spc="0" baseline="0" dirty="0" smtClean="0"/>
                        <a:t>: </a:t>
                      </a:r>
                      <a:r>
                        <a:rPr lang="en-US" sz="2030" spc="0" baseline="0" dirty="0" err="1" smtClean="0"/>
                        <a:t>Bài</a:t>
                      </a:r>
                      <a:r>
                        <a:rPr lang="en-US" sz="2030" spc="0" baseline="0" dirty="0" smtClean="0"/>
                        <a:t> 16,20</a:t>
                      </a:r>
                      <a:endParaRPr lang="en-US" sz="203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Sắp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xếp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trình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tự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các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cơ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quan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trong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hệ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cơ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quan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30" b="0" i="0" spc="0" smtClean="0"/>
                        <a:t>Tìm</a:t>
                      </a:r>
                      <a:r>
                        <a:rPr lang="en-US" sz="2030" b="0" i="0" spc="0" baseline="0" smtClean="0"/>
                        <a:t> hiểu kiến thức mới</a:t>
                      </a:r>
                      <a:endParaRPr lang="en-US" sz="2030" b="0" i="0" spc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30" b="0" i="0" spc="0" dirty="0">
                          <a:latin typeface="Times New Roman"/>
                          <a:ea typeface="Times New Roman"/>
                          <a:cs typeface="Times New Roman"/>
                        </a:rPr>
                        <a:t>Biệt đội anh </a:t>
                      </a:r>
                      <a:r>
                        <a:rPr lang="nl-NL" sz="2030" b="0" i="0" spc="0" dirty="0" smtClean="0">
                          <a:latin typeface="Times New Roman"/>
                          <a:ea typeface="Times New Roman"/>
                          <a:cs typeface="Times New Roman"/>
                        </a:rPr>
                        <a:t>hùng,:</a:t>
                      </a:r>
                      <a:r>
                        <a:rPr lang="nl-NL" sz="2030" b="0" i="0" spc="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 Bài 13, 14, 39</a:t>
                      </a:r>
                      <a:endParaRPr lang="en-US" sz="2030" b="0" i="0" spc="0" dirty="0"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30" b="0" i="0" spc="0" baseline="0" dirty="0">
                          <a:latin typeface="Times New Roman"/>
                          <a:ea typeface="Times New Roman"/>
                          <a:cs typeface="Times New Roman"/>
                        </a:rPr>
                        <a:t>Hợp tác tích cực trong  vận dụng nhanh kiến thức trả lời các câu hỏi thông qua tranh ảnh, thông tin thu thập được.</a:t>
                      </a:r>
                      <a:endParaRPr lang="en-US" sz="2030" b="0" i="0" spc="0" baseline="0" dirty="0"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nl-NL" sz="2030" b="0" i="0" spc="0" dirty="0">
                          <a:latin typeface="Times New Roman"/>
                          <a:ea typeface="Times New Roman"/>
                          <a:cs typeface="Times New Roman"/>
                        </a:rPr>
                        <a:t>Tìm hiểu kiến thức mới</a:t>
                      </a:r>
                      <a:endParaRPr lang="en-US" sz="2030" b="0" i="0" spc="0" dirty="0">
                        <a:latin typeface="VNI-Times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2030" spc="0" dirty="0" err="1" smtClean="0"/>
                        <a:t>Chiếc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nón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kì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diệu</a:t>
                      </a:r>
                      <a:r>
                        <a:rPr lang="en-US" sz="2030" spc="0" baseline="0" dirty="0" smtClean="0"/>
                        <a:t>, </a:t>
                      </a:r>
                      <a:r>
                        <a:rPr lang="en-US" sz="2030" spc="0" baseline="0" dirty="0" err="1" smtClean="0"/>
                        <a:t>vòng</a:t>
                      </a:r>
                      <a:r>
                        <a:rPr lang="en-US" sz="2030" spc="0" baseline="0" dirty="0" smtClean="0"/>
                        <a:t> quay </a:t>
                      </a:r>
                      <a:r>
                        <a:rPr lang="en-US" sz="2030" spc="0" baseline="0" dirty="0" err="1" smtClean="0"/>
                        <a:t>sinh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học</a:t>
                      </a:r>
                      <a:r>
                        <a:rPr lang="en-US" sz="2030" spc="0" baseline="0" dirty="0" smtClean="0"/>
                        <a:t>: </a:t>
                      </a:r>
                      <a:r>
                        <a:rPr lang="en-US" sz="2030" spc="0" baseline="0" dirty="0" err="1" smtClean="0"/>
                        <a:t>Tất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cả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phần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củng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cố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cuối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bài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có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câu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hỏi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trắc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nghiệm</a:t>
                      </a:r>
                      <a:r>
                        <a:rPr lang="en-US" sz="2030" spc="0" baseline="0" dirty="0" smtClean="0"/>
                        <a:t> 4 </a:t>
                      </a:r>
                      <a:r>
                        <a:rPr lang="en-US" sz="2030" spc="0" baseline="0" dirty="0" err="1" smtClean="0"/>
                        <a:t>đáp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án</a:t>
                      </a:r>
                      <a:endParaRPr lang="en-US" sz="203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30" spc="0" dirty="0" err="1" smtClean="0"/>
                        <a:t>Củng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cố</a:t>
                      </a:r>
                      <a:r>
                        <a:rPr lang="en-US" sz="2030" spc="0" baseline="0" dirty="0" smtClean="0"/>
                        <a:t>, </a:t>
                      </a:r>
                      <a:r>
                        <a:rPr lang="en-US" sz="2030" spc="0" baseline="0" dirty="0" err="1" smtClean="0"/>
                        <a:t>khắc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sâu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kiến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thức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của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bài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học</a:t>
                      </a:r>
                      <a:r>
                        <a:rPr lang="en-US" sz="2030" spc="0" baseline="0" dirty="0" smtClean="0"/>
                        <a:t>, </a:t>
                      </a:r>
                      <a:r>
                        <a:rPr lang="en-US" sz="2030" spc="0" baseline="0" dirty="0" err="1" smtClean="0"/>
                        <a:t>chủ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đề</a:t>
                      </a:r>
                      <a:endParaRPr lang="en-US" sz="203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30" b="0" i="0" spc="0" dirty="0" err="1" smtClean="0"/>
                        <a:t>Luyện</a:t>
                      </a:r>
                      <a:r>
                        <a:rPr lang="en-US" sz="2030" b="0" i="0" spc="0" baseline="0" dirty="0" smtClean="0"/>
                        <a:t> </a:t>
                      </a:r>
                      <a:r>
                        <a:rPr lang="en-US" sz="2030" b="0" i="0" spc="0" baseline="0" dirty="0" err="1" smtClean="0"/>
                        <a:t>tập</a:t>
                      </a:r>
                      <a:endParaRPr lang="en-US" sz="2030" b="0" i="0" spc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30" spc="0" dirty="0" err="1" smtClean="0"/>
                        <a:t>Hái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lộc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đầu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xuân</a:t>
                      </a:r>
                      <a:r>
                        <a:rPr lang="en-US" sz="2030" spc="0" baseline="0" dirty="0" smtClean="0"/>
                        <a:t>, </a:t>
                      </a:r>
                      <a:r>
                        <a:rPr lang="en-US" sz="2030" spc="0" baseline="0" dirty="0" err="1" smtClean="0"/>
                        <a:t>ngôi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sao</a:t>
                      </a:r>
                      <a:r>
                        <a:rPr lang="en-US" sz="2030" spc="0" baseline="0" dirty="0" smtClean="0"/>
                        <a:t> may </a:t>
                      </a:r>
                      <a:r>
                        <a:rPr lang="en-US" sz="2030" spc="0" baseline="0" dirty="0" err="1" smtClean="0"/>
                        <a:t>mắn</a:t>
                      </a:r>
                      <a:r>
                        <a:rPr lang="en-US" sz="2030" spc="0" baseline="0" dirty="0" smtClean="0"/>
                        <a:t>, </a:t>
                      </a:r>
                      <a:r>
                        <a:rPr lang="en-US" sz="2030" spc="0" baseline="0" dirty="0" err="1" smtClean="0"/>
                        <a:t>hái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táo</a:t>
                      </a:r>
                      <a:r>
                        <a:rPr lang="en-US" sz="2030" spc="0" baseline="0" dirty="0" smtClean="0"/>
                        <a:t>…:  </a:t>
                      </a:r>
                      <a:r>
                        <a:rPr lang="en-US" sz="2030" spc="0" baseline="0" dirty="0" err="1" smtClean="0"/>
                        <a:t>các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bài</a:t>
                      </a:r>
                      <a:r>
                        <a:rPr lang="en-US" sz="2030" spc="0" baseline="0" dirty="0" smtClean="0"/>
                        <a:t>  </a:t>
                      </a:r>
                      <a:r>
                        <a:rPr lang="en-US" sz="2030" spc="0" baseline="0" dirty="0" err="1" smtClean="0"/>
                        <a:t>hỏi</a:t>
                      </a:r>
                      <a:r>
                        <a:rPr lang="en-US" sz="2030" spc="0" baseline="0" dirty="0" smtClean="0"/>
                        <a:t> </a:t>
                      </a:r>
                      <a:r>
                        <a:rPr lang="en-US" sz="2030" spc="0" baseline="0" dirty="0" err="1" smtClean="0"/>
                        <a:t>đáp</a:t>
                      </a:r>
                      <a:r>
                        <a:rPr lang="en-US" sz="2030" spc="0" baseline="0" dirty="0" smtClean="0"/>
                        <a:t> .</a:t>
                      </a:r>
                      <a:endParaRPr lang="en-US" sz="2030" spc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Củng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cố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khắc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sâu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kiến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thức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của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bài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học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chủ</a:t>
                      </a:r>
                      <a:r>
                        <a:rPr kumimoji="0" lang="en-US" sz="203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203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đề</a:t>
                      </a:r>
                      <a:endParaRPr kumimoji="0" lang="en-US" sz="203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30" b="0" i="0" spc="0" dirty="0" err="1" smtClean="0"/>
                        <a:t>Luyện</a:t>
                      </a:r>
                      <a:r>
                        <a:rPr lang="en-US" sz="2030" b="0" i="0" spc="0" baseline="0" dirty="0" smtClean="0"/>
                        <a:t> </a:t>
                      </a:r>
                      <a:r>
                        <a:rPr lang="en-US" sz="2030" b="0" i="0" spc="0" baseline="0" dirty="0" err="1" smtClean="0"/>
                        <a:t>tập</a:t>
                      </a:r>
                      <a:endParaRPr lang="en-US" sz="2030" b="0" i="0" spc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97704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2902" y="330460"/>
            <a:ext cx="10384971" cy="5750833"/>
          </a:xfrm>
        </p:spPr>
        <p:txBody>
          <a:bodyPr>
            <a:normAutofit fontScale="77500" lnSpcReduction="20000"/>
          </a:bodyPr>
          <a:lstStyle/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en-US" b="1" dirty="0" err="1" smtClean="0">
                <a:latin typeface="Times New Roman"/>
                <a:ea typeface="Times New Roman"/>
                <a:cs typeface="Times New Roman"/>
              </a:rPr>
              <a:t>Bước</a:t>
            </a:r>
            <a:r>
              <a:rPr lang="en-US" b="1" dirty="0" smtClean="0">
                <a:latin typeface="Times New Roman"/>
                <a:ea typeface="Times New Roman"/>
                <a:cs typeface="Times New Roman"/>
              </a:rPr>
              <a:t> 3:</a:t>
            </a:r>
            <a:r>
              <a:rPr lang="pt-BR" b="1" dirty="0" smtClean="0"/>
              <a:t> </a:t>
            </a:r>
          </a:p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r>
              <a:rPr lang="pt-BR" b="1" dirty="0" smtClean="0"/>
              <a:t>Tiến hành thực hiện kế hoạch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- Sử dụng kế hoạch một cách hiệu quả theo bảng kế hoạch đã xây dựng.</a:t>
            </a:r>
          </a:p>
          <a:p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Lưu  ý: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...),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xét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ồn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hưởng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*)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 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Ổn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súc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hút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hấp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đảm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nề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endParaRPr lang="pt-BR" b="1" dirty="0" smtClean="0"/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tabLst>
                <a:tab pos="450215" algn="l"/>
              </a:tabLst>
            </a:pPr>
            <a:endParaRPr lang="pt-BR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Nhóm 35"/>
          <p:cNvGrpSpPr/>
          <p:nvPr/>
        </p:nvGrpSpPr>
        <p:grpSpPr>
          <a:xfrm>
            <a:off x="522514" y="0"/>
            <a:ext cx="11168741" cy="6445735"/>
            <a:chOff x="4413024" y="2464538"/>
            <a:chExt cx="2098787" cy="2950785"/>
          </a:xfrm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grpSpPr>
        <p:sp>
          <p:nvSpPr>
            <p:cNvPr id="5" name="AutoShape 4"/>
            <p:cNvSpPr>
              <a:spLocks noChangeArrowheads="1"/>
            </p:cNvSpPr>
            <p:nvPr/>
          </p:nvSpPr>
          <p:spPr bwMode="auto">
            <a:xfrm>
              <a:off x="4413024" y="2529854"/>
              <a:ext cx="2098787" cy="2885469"/>
            </a:xfrm>
            <a:prstGeom prst="roundRect">
              <a:avLst>
                <a:gd name="adj" fmla="val 4690"/>
              </a:avLst>
            </a:prstGeom>
            <a:noFill/>
            <a:ln w="57150">
              <a:solidFill>
                <a:srgbClr val="92D05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1D08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vi-V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7" name="AutoShape 6"/>
            <p:cNvSpPr>
              <a:spLocks noChangeArrowheads="1"/>
            </p:cNvSpPr>
            <p:nvPr/>
          </p:nvSpPr>
          <p:spPr bwMode="auto">
            <a:xfrm flipH="1">
              <a:off x="6159110" y="2473247"/>
              <a:ext cx="66766" cy="13208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vi-V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 flipH="1">
              <a:off x="4704764" y="2464538"/>
              <a:ext cx="65315" cy="132082"/>
            </a:xfrm>
            <a:prstGeom prst="octagon">
              <a:avLst>
                <a:gd name="adj" fmla="val 29287"/>
              </a:avLst>
            </a:prstGeom>
            <a:solidFill>
              <a:schemeClr val="bg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defPPr>
                <a:defRPr lang="vi-V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63761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VAI TRÒ, TÁC DỤNG, HIỆU QUẢ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ất cả các thành viên trong lớp sẽ có cơ hội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tòi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lĩnh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vào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vấn đề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Các em không còn tiếp thu kiến thức một cách thụ 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mà chủ động,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cởi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nắm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ngay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Mức độ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yêu thích môn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được tăng lên, nhiều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 rất háo hức khi đến tiết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, một số em trước kia còn rụt rè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thoải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tin,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dục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kỷ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Ngoài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chức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kênh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nhằm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phẩm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3"/>
          <p:cNvGrpSpPr>
            <a:grpSpLocks/>
          </p:cNvGrpSpPr>
          <p:nvPr/>
        </p:nvGrpSpPr>
        <p:grpSpPr bwMode="auto">
          <a:xfrm>
            <a:off x="104766" y="1354910"/>
            <a:ext cx="11690994" cy="1986679"/>
            <a:chOff x="781" y="999"/>
            <a:chExt cx="3984" cy="912"/>
          </a:xfrm>
        </p:grpSpPr>
        <p:sp>
          <p:nvSpPr>
            <p:cNvPr id="48" name="AutoShape 4"/>
            <p:cNvSpPr>
              <a:spLocks noChangeArrowheads="1"/>
            </p:cNvSpPr>
            <p:nvPr/>
          </p:nvSpPr>
          <p:spPr bwMode="gray">
            <a:xfrm>
              <a:off x="781" y="999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6471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9" name="Group 5"/>
            <p:cNvGrpSpPr>
              <a:grpSpLocks/>
            </p:cNvGrpSpPr>
            <p:nvPr/>
          </p:nvGrpSpPr>
          <p:grpSpPr bwMode="auto">
            <a:xfrm>
              <a:off x="825" y="1121"/>
              <a:ext cx="605" cy="746"/>
              <a:chOff x="825" y="1121"/>
              <a:chExt cx="605" cy="746"/>
            </a:xfrm>
          </p:grpSpPr>
          <p:sp>
            <p:nvSpPr>
              <p:cNvPr id="51" name="AutoShape 6"/>
              <p:cNvSpPr>
                <a:spLocks noChangeArrowheads="1"/>
              </p:cNvSpPr>
              <p:nvPr/>
            </p:nvSpPr>
            <p:spPr bwMode="gray">
              <a:xfrm>
                <a:off x="825" y="1121"/>
                <a:ext cx="347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shade val="69804"/>
                      <a:invGamma/>
                    </a:schemeClr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Freeform 7"/>
              <p:cNvSpPr>
                <a:spLocks/>
              </p:cNvSpPr>
              <p:nvPr/>
            </p:nvSpPr>
            <p:spPr bwMode="gray">
              <a:xfrm>
                <a:off x="1047" y="1140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54510"/>
                      <a:invGamma/>
                    </a:schemeClr>
                  </a:gs>
                  <a:gs pos="5000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5451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3" name="Text Box 8"/>
              <p:cNvSpPr txBox="1">
                <a:spLocks noChangeArrowheads="1"/>
              </p:cNvSpPr>
              <p:nvPr/>
            </p:nvSpPr>
            <p:spPr bwMode="gray">
              <a:xfrm>
                <a:off x="941" y="1348"/>
                <a:ext cx="159" cy="4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 eaLnBrk="0" hangingPunct="0"/>
                <a:r>
                  <a:rPr lang="en-US" sz="3600" b="1" dirty="0">
                    <a:solidFill>
                      <a:srgbClr val="C0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</p:grpSp>
        <p:sp>
          <p:nvSpPr>
            <p:cNvPr id="50" name="Text Box 9"/>
            <p:cNvSpPr txBox="1">
              <a:spLocks noChangeArrowheads="1"/>
            </p:cNvSpPr>
            <p:nvPr/>
          </p:nvSpPr>
          <p:spPr bwMode="gray">
            <a:xfrm>
              <a:off x="1216" y="1260"/>
              <a:ext cx="3453" cy="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vi-VN" sz="28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T</a:t>
              </a:r>
              <a:r>
                <a:rPr lang="nl-NL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ôi </a:t>
              </a:r>
              <a:r>
                <a:rPr lang="nl-NL" sz="28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đã áp </a:t>
              </a:r>
              <a:r>
                <a:rPr lang="nl-NL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vi-VN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sáng kiến</a:t>
              </a:r>
              <a:r>
                <a:rPr lang="nl-NL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vi-VN" sz="28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trong quá trình dạy học và ôn thi </a:t>
              </a:r>
              <a:r>
                <a:rPr lang="vi-VN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HSG môn </a:t>
              </a:r>
              <a:r>
                <a:rPr lang="en-US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dirty="0" err="1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 8 </a:t>
              </a:r>
              <a:r>
                <a:rPr lang="vi-VN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tại </a:t>
              </a:r>
              <a:r>
                <a:rPr lang="nl-NL" sz="28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trường THCS </a:t>
              </a:r>
              <a:r>
                <a:rPr lang="nl-NL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Mường Bú năm </a:t>
              </a:r>
              <a:r>
                <a:rPr lang="nl-NL" sz="28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học  </a:t>
              </a:r>
              <a:r>
                <a:rPr lang="nl-NL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2019 </a:t>
              </a:r>
              <a:r>
                <a:rPr lang="nl-NL" sz="2800" b="1" dirty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nl-NL" sz="2800" b="1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rPr>
                <a:t>2020</a:t>
              </a:r>
              <a:endPara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54" name="Group 10"/>
          <p:cNvGrpSpPr>
            <a:grpSpLocks/>
          </p:cNvGrpSpPr>
          <p:nvPr/>
        </p:nvGrpSpPr>
        <p:grpSpPr bwMode="auto">
          <a:xfrm>
            <a:off x="104766" y="4452253"/>
            <a:ext cx="11772274" cy="1765667"/>
            <a:chOff x="912" y="2016"/>
            <a:chExt cx="3984" cy="912"/>
          </a:xfrm>
        </p:grpSpPr>
        <p:sp>
          <p:nvSpPr>
            <p:cNvPr id="55" name="AutoShape 11"/>
            <p:cNvSpPr>
              <a:spLocks noChangeArrowheads="1"/>
            </p:cNvSpPr>
            <p:nvPr/>
          </p:nvSpPr>
          <p:spPr bwMode="gray">
            <a:xfrm>
              <a:off x="912" y="2016"/>
              <a:ext cx="3984" cy="912"/>
            </a:xfrm>
            <a:prstGeom prst="roundRect">
              <a:avLst>
                <a:gd name="adj" fmla="val 10889"/>
              </a:avLst>
            </a:prstGeom>
            <a:gradFill rotWithShape="1">
              <a:gsLst>
                <a:gs pos="0">
                  <a:srgbClr val="DDDDDD"/>
                </a:gs>
                <a:gs pos="50000">
                  <a:srgbClr val="DDDDDD">
                    <a:gamma/>
                    <a:tint val="39216"/>
                    <a:invGamma/>
                  </a:srgbClr>
                </a:gs>
                <a:gs pos="100000">
                  <a:srgbClr val="DDDDDD"/>
                </a:gs>
              </a:gsLst>
              <a:lin ang="2700000" scaled="1"/>
            </a:gradFill>
            <a:ln w="38100">
              <a:solidFill>
                <a:srgbClr val="FFFFFF"/>
              </a:solidFill>
              <a:round/>
              <a:headEnd/>
              <a:tailEnd/>
            </a:ln>
            <a:effectLst>
              <a:outerShdw dist="135003" dir="2928844" algn="ctr" rotWithShape="0">
                <a:srgbClr val="000000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6" name="Group 12"/>
            <p:cNvGrpSpPr>
              <a:grpSpLocks/>
            </p:cNvGrpSpPr>
            <p:nvPr/>
          </p:nvGrpSpPr>
          <p:grpSpPr bwMode="auto">
            <a:xfrm>
              <a:off x="972" y="2100"/>
              <a:ext cx="458" cy="746"/>
              <a:chOff x="972" y="2100"/>
              <a:chExt cx="458" cy="746"/>
            </a:xfrm>
          </p:grpSpPr>
          <p:sp>
            <p:nvSpPr>
              <p:cNvPr id="58" name="AutoShape 13"/>
              <p:cNvSpPr>
                <a:spLocks noChangeArrowheads="1"/>
              </p:cNvSpPr>
              <p:nvPr/>
            </p:nvSpPr>
            <p:spPr bwMode="gray">
              <a:xfrm>
                <a:off x="972" y="2100"/>
                <a:ext cx="355" cy="746"/>
              </a:xfrm>
              <a:prstGeom prst="roundRect">
                <a:avLst>
                  <a:gd name="adj" fmla="val 11921"/>
                </a:avLst>
              </a:prstGeom>
              <a:gradFill rotWithShape="1">
                <a:gsLst>
                  <a:gs pos="0">
                    <a:schemeClr val="hlink">
                      <a:gamma/>
                      <a:tint val="72549"/>
                      <a:invGamma/>
                    </a:schemeClr>
                  </a:gs>
                  <a:gs pos="100000">
                    <a:schemeClr val="hlink"/>
                  </a:gs>
                </a:gsLst>
                <a:lin ang="5400000" scaled="1"/>
              </a:gradFill>
              <a:ln w="381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Freeform 14"/>
              <p:cNvSpPr>
                <a:spLocks/>
              </p:cNvSpPr>
              <p:nvPr/>
            </p:nvSpPr>
            <p:spPr bwMode="gray">
              <a:xfrm>
                <a:off x="1047" y="2148"/>
                <a:ext cx="383" cy="373"/>
              </a:xfrm>
              <a:custGeom>
                <a:avLst/>
                <a:gdLst>
                  <a:gd name="T0" fmla="*/ 118 w 596"/>
                  <a:gd name="T1" fmla="*/ 0 h 598"/>
                  <a:gd name="T2" fmla="*/ 0 w 596"/>
                  <a:gd name="T3" fmla="*/ 118 h 598"/>
                  <a:gd name="T4" fmla="*/ 0 w 596"/>
                  <a:gd name="T5" fmla="*/ 589 h 598"/>
                  <a:gd name="T6" fmla="*/ 161 w 596"/>
                  <a:gd name="T7" fmla="*/ 174 h 598"/>
                  <a:gd name="T8" fmla="*/ 589 w 596"/>
                  <a:gd name="T9" fmla="*/ 0 h 598"/>
                  <a:gd name="T10" fmla="*/ 118 w 596"/>
                  <a:gd name="T11" fmla="*/ 0 h 5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96" h="598">
                    <a:moveTo>
                      <a:pt x="118" y="0"/>
                    </a:moveTo>
                    <a:cubicBezTo>
                      <a:pt x="53" y="0"/>
                      <a:pt x="0" y="53"/>
                      <a:pt x="0" y="118"/>
                    </a:cubicBezTo>
                    <a:lnTo>
                      <a:pt x="0" y="589"/>
                    </a:lnTo>
                    <a:cubicBezTo>
                      <a:pt x="27" y="598"/>
                      <a:pt x="12" y="309"/>
                      <a:pt x="161" y="174"/>
                    </a:cubicBezTo>
                    <a:cubicBezTo>
                      <a:pt x="310" y="39"/>
                      <a:pt x="596" y="29"/>
                      <a:pt x="589" y="0"/>
                    </a:cubicBezTo>
                    <a:lnTo>
                      <a:pt x="118" y="0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hlink">
                      <a:gamma/>
                      <a:tint val="42353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7" name="Text Box 16"/>
            <p:cNvSpPr txBox="1">
              <a:spLocks noChangeArrowheads="1"/>
            </p:cNvSpPr>
            <p:nvPr/>
          </p:nvSpPr>
          <p:spPr bwMode="gray">
            <a:xfrm>
              <a:off x="1402" y="2196"/>
              <a:ext cx="3473" cy="2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nl-NL" sz="2800" b="1" dirty="0">
                  <a:latin typeface="Times New Roman" pitchFamily="18" charset="0"/>
                  <a:cs typeface="Times New Roman" pitchFamily="18" charset="0"/>
                </a:rPr>
                <a:t>Lĩnh vực áp dụng: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L</a:t>
              </a:r>
              <a:r>
                <a:rPr lang="vi-VN" sz="2800" b="1" dirty="0" smtClean="0">
                  <a:latin typeface="Times New Roman" pitchFamily="18" charset="0"/>
                  <a:cs typeface="Times New Roman" pitchFamily="18" charset="0"/>
                </a:rPr>
                <a:t>ớp </a:t>
              </a:r>
              <a:r>
                <a:rPr lang="en-US" sz="2800" b="1" dirty="0" smtClean="0">
                  <a:latin typeface="Times New Roman" pitchFamily="18" charset="0"/>
                  <a:cs typeface="Times New Roman" pitchFamily="18" charset="0"/>
                </a:rPr>
                <a:t>8A1, 8A3</a:t>
              </a:r>
              <a:endParaRPr lang="en-US" sz="28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69" name="Rectangle 2"/>
          <p:cNvSpPr>
            <a:spLocks noGrp="1" noChangeArrowheads="1"/>
          </p:cNvSpPr>
          <p:nvPr>
            <p:ph type="title"/>
          </p:nvPr>
        </p:nvSpPr>
        <p:spPr>
          <a:xfrm>
            <a:off x="1552661" y="433716"/>
            <a:ext cx="9469846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4000" b="1" dirty="0" smtClean="0">
                <a:solidFill>
                  <a:srgbClr val="C00000"/>
                </a:solidFill>
              </a:rPr>
              <a:t>KHẢ NĂNG ỨNG DỤNG CỦA SÁNG KIẾN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gray">
          <a:xfrm>
            <a:off x="602954" y="5068881"/>
            <a:ext cx="466583" cy="646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838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853</Words>
  <Application>Microsoft Office PowerPoint</Application>
  <PresentationFormat>Custom</PresentationFormat>
  <Paragraphs>101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Slide 1</vt:lpstr>
      <vt:lpstr>Slide 2</vt:lpstr>
      <vt:lpstr>NỘI DUNG BIỆP PHÁP</vt:lpstr>
      <vt:lpstr>Slide 4</vt:lpstr>
      <vt:lpstr>Slide 5</vt:lpstr>
      <vt:lpstr>Slide 6</vt:lpstr>
      <vt:lpstr>Slide 7</vt:lpstr>
      <vt:lpstr>Slide 8</vt:lpstr>
      <vt:lpstr>KHẢ NĂNG ỨNG DỤNG CỦA SÁNG KIẾN</vt:lpstr>
      <vt:lpstr>Slide 10</vt:lpstr>
      <vt:lpstr>Slide 11</vt:lpstr>
      <vt:lpstr>Slide 12</vt:lpstr>
      <vt:lpstr>PHẦN KẾT LUẬN</vt:lpstr>
      <vt:lpstr>Slide 14</vt:lpstr>
    </vt:vector>
  </TitlesOfParts>
  <Company>00000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MAYTINH</dc:creator>
  <cp:lastModifiedBy>ThanhCuongTc</cp:lastModifiedBy>
  <cp:revision>163</cp:revision>
  <dcterms:created xsi:type="dcterms:W3CDTF">2018-10-08T02:21:40Z</dcterms:created>
  <dcterms:modified xsi:type="dcterms:W3CDTF">2020-11-08T07:25:49Z</dcterms:modified>
</cp:coreProperties>
</file>