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9" r:id="rId4"/>
    <p:sldId id="293" r:id="rId5"/>
    <p:sldId id="294" r:id="rId6"/>
    <p:sldId id="295" r:id="rId7"/>
    <p:sldId id="299" r:id="rId8"/>
    <p:sldId id="262" r:id="rId9"/>
    <p:sldId id="300" r:id="rId10"/>
    <p:sldId id="301" r:id="rId11"/>
    <p:sldId id="266" r:id="rId12"/>
    <p:sldId id="268" r:id="rId13"/>
    <p:sldId id="264" r:id="rId14"/>
    <p:sldId id="270" r:id="rId15"/>
    <p:sldId id="302" r:id="rId16"/>
    <p:sldId id="272" r:id="rId17"/>
    <p:sldId id="303" r:id="rId18"/>
    <p:sldId id="273" r:id="rId19"/>
    <p:sldId id="276" r:id="rId20"/>
    <p:sldId id="275" r:id="rId21"/>
    <p:sldId id="277" r:id="rId22"/>
    <p:sldId id="261" r:id="rId23"/>
    <p:sldId id="263" r:id="rId24"/>
    <p:sldId id="265" r:id="rId25"/>
    <p:sldId id="267" r:id="rId26"/>
    <p:sldId id="269" r:id="rId27"/>
    <p:sldId id="271" r:id="rId28"/>
    <p:sldId id="279" r:id="rId29"/>
    <p:sldId id="281" r:id="rId30"/>
    <p:sldId id="284" r:id="rId31"/>
    <p:sldId id="286" r:id="rId32"/>
    <p:sldId id="288"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3" d="100"/>
          <a:sy n="73" d="100"/>
        </p:scale>
        <p:origin x="6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8D52A-C7E9-4917-B208-BD1DD4F579B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832569D-B32F-4391-9DC0-C28299B372AC}">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I. </a:t>
          </a:r>
          <a:r>
            <a:rPr lang="en-US" dirty="0" err="1">
              <a:solidFill>
                <a:schemeClr val="tx1"/>
              </a:solidFill>
              <a:latin typeface="Times New Roman" panose="02020603050405020304" pitchFamily="18" charset="0"/>
              <a:cs typeface="Times New Roman" panose="02020603050405020304" pitchFamily="18" charset="0"/>
            </a:rPr>
            <a:t>Khái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niệm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chọn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dgm:t>
    </dgm:pt>
    <dgm:pt modelId="{3C203B71-5E91-4F1E-8CB9-3DE4A34FB3B9}" type="parTrans" cxnId="{69FB8BF6-DEFC-4981-943B-0FE6DB38DF11}">
      <dgm:prSet/>
      <dgm:spPr/>
      <dgm:t>
        <a:bodyPr/>
        <a:lstStyle/>
        <a:p>
          <a:endParaRPr lang="en-US"/>
        </a:p>
      </dgm:t>
    </dgm:pt>
    <dgm:pt modelId="{D6902C8E-7E8C-4F93-AEA2-E5FA638D3611}" type="sibTrans" cxnId="{69FB8BF6-DEFC-4981-943B-0FE6DB38DF11}">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034AB39-AFC7-495A-B376-CE1DCB11B5D3}">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II.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chọn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endParaRPr lang="en-US" dirty="0">
            <a:solidFill>
              <a:schemeClr val="tx1"/>
            </a:solidFill>
            <a:latin typeface="Times New Roman" panose="02020603050405020304" pitchFamily="18" charset="0"/>
            <a:cs typeface="Times New Roman" panose="02020603050405020304" pitchFamily="18" charset="0"/>
          </a:endParaRPr>
        </a:p>
      </dgm:t>
    </dgm:pt>
    <dgm:pt modelId="{D218A7FF-9D59-49AA-A4D4-C0BB75A6C8E7}" type="parTrans" cxnId="{DD3A1AF7-2670-4DC2-B2D6-8915903B6083}">
      <dgm:prSet/>
      <dgm:spPr/>
      <dgm:t>
        <a:bodyPr/>
        <a:lstStyle/>
        <a:p>
          <a:endParaRPr lang="en-US"/>
        </a:p>
      </dgm:t>
    </dgm:pt>
    <dgm:pt modelId="{ADDE33F1-1DD9-4DA9-809A-F433AF8A37D0}" type="sibTrans" cxnId="{DD3A1AF7-2670-4DC2-B2D6-8915903B6083}">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248474A0-7CA5-4BE6-99C8-50BCDAD5CA7B}">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III.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phương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chọn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endParaRPr lang="en-US" dirty="0">
            <a:solidFill>
              <a:schemeClr val="tx1"/>
            </a:solidFill>
            <a:latin typeface="Times New Roman" panose="02020603050405020304" pitchFamily="18" charset="0"/>
            <a:cs typeface="Times New Roman" panose="02020603050405020304" pitchFamily="18" charset="0"/>
          </a:endParaRPr>
        </a:p>
      </dgm:t>
    </dgm:pt>
    <dgm:pt modelId="{81802B81-63C5-463C-9F66-5455F599821B}" type="parTrans" cxnId="{77B4A6D8-C226-4CCC-B82E-5C7840FF8014}">
      <dgm:prSet/>
      <dgm:spPr/>
      <dgm:t>
        <a:bodyPr/>
        <a:lstStyle/>
        <a:p>
          <a:endParaRPr lang="en-US"/>
        </a:p>
      </dgm:t>
    </dgm:pt>
    <dgm:pt modelId="{D681EE08-15A7-4284-9F5D-E9F96B890D45}" type="sibTrans" cxnId="{77B4A6D8-C226-4CCC-B82E-5C7840FF8014}">
      <dgm:prSet/>
      <dgm:spPr/>
      <dgm:t>
        <a:bodyPr/>
        <a:lstStyle/>
        <a:p>
          <a:endParaRPr lang="en-US"/>
        </a:p>
      </dgm:t>
    </dgm:pt>
    <dgm:pt modelId="{EDD33A2F-456F-48B4-A882-2089CC9602C5}" type="pres">
      <dgm:prSet presAssocID="{0948D52A-C7E9-4917-B208-BD1DD4F579B9}" presName="outerComposite" presStyleCnt="0">
        <dgm:presLayoutVars>
          <dgm:chMax val="5"/>
          <dgm:dir/>
          <dgm:resizeHandles val="exact"/>
        </dgm:presLayoutVars>
      </dgm:prSet>
      <dgm:spPr/>
    </dgm:pt>
    <dgm:pt modelId="{94B7710B-0150-490F-93B7-8D2067C7F223}" type="pres">
      <dgm:prSet presAssocID="{0948D52A-C7E9-4917-B208-BD1DD4F579B9}" presName="dummyMaxCanvas" presStyleCnt="0">
        <dgm:presLayoutVars/>
      </dgm:prSet>
      <dgm:spPr/>
    </dgm:pt>
    <dgm:pt modelId="{DE6871D9-11A7-40E2-9992-1B4DE75AD3F9}" type="pres">
      <dgm:prSet presAssocID="{0948D52A-C7E9-4917-B208-BD1DD4F579B9}" presName="ThreeNodes_1" presStyleLbl="node1" presStyleIdx="0" presStyleCnt="3">
        <dgm:presLayoutVars>
          <dgm:bulletEnabled val="1"/>
        </dgm:presLayoutVars>
      </dgm:prSet>
      <dgm:spPr/>
    </dgm:pt>
    <dgm:pt modelId="{4582610F-76E2-4FF9-AB9E-7AD3918815D9}" type="pres">
      <dgm:prSet presAssocID="{0948D52A-C7E9-4917-B208-BD1DD4F579B9}" presName="ThreeNodes_2" presStyleLbl="node1" presStyleIdx="1" presStyleCnt="3">
        <dgm:presLayoutVars>
          <dgm:bulletEnabled val="1"/>
        </dgm:presLayoutVars>
      </dgm:prSet>
      <dgm:spPr/>
    </dgm:pt>
    <dgm:pt modelId="{43DFC709-9F93-4285-869C-15CF3F35146F}" type="pres">
      <dgm:prSet presAssocID="{0948D52A-C7E9-4917-B208-BD1DD4F579B9}" presName="ThreeNodes_3" presStyleLbl="node1" presStyleIdx="2" presStyleCnt="3">
        <dgm:presLayoutVars>
          <dgm:bulletEnabled val="1"/>
        </dgm:presLayoutVars>
      </dgm:prSet>
      <dgm:spPr/>
    </dgm:pt>
    <dgm:pt modelId="{29649212-9A84-4A21-9A77-38462714818E}" type="pres">
      <dgm:prSet presAssocID="{0948D52A-C7E9-4917-B208-BD1DD4F579B9}" presName="ThreeConn_1-2" presStyleLbl="fgAccFollowNode1" presStyleIdx="0" presStyleCnt="2">
        <dgm:presLayoutVars>
          <dgm:bulletEnabled val="1"/>
        </dgm:presLayoutVars>
      </dgm:prSet>
      <dgm:spPr/>
    </dgm:pt>
    <dgm:pt modelId="{CEB10AB9-81E7-4F64-8DCB-97F9EB4B1140}" type="pres">
      <dgm:prSet presAssocID="{0948D52A-C7E9-4917-B208-BD1DD4F579B9}" presName="ThreeConn_2-3" presStyleLbl="fgAccFollowNode1" presStyleIdx="1" presStyleCnt="2">
        <dgm:presLayoutVars>
          <dgm:bulletEnabled val="1"/>
        </dgm:presLayoutVars>
      </dgm:prSet>
      <dgm:spPr/>
    </dgm:pt>
    <dgm:pt modelId="{5C5197DA-CF03-4FA0-B560-CB7185407880}" type="pres">
      <dgm:prSet presAssocID="{0948D52A-C7E9-4917-B208-BD1DD4F579B9}" presName="ThreeNodes_1_text" presStyleLbl="node1" presStyleIdx="2" presStyleCnt="3">
        <dgm:presLayoutVars>
          <dgm:bulletEnabled val="1"/>
        </dgm:presLayoutVars>
      </dgm:prSet>
      <dgm:spPr/>
    </dgm:pt>
    <dgm:pt modelId="{8A1AB530-C701-4F89-91D8-2753F19CE82C}" type="pres">
      <dgm:prSet presAssocID="{0948D52A-C7E9-4917-B208-BD1DD4F579B9}" presName="ThreeNodes_2_text" presStyleLbl="node1" presStyleIdx="2" presStyleCnt="3">
        <dgm:presLayoutVars>
          <dgm:bulletEnabled val="1"/>
        </dgm:presLayoutVars>
      </dgm:prSet>
      <dgm:spPr/>
    </dgm:pt>
    <dgm:pt modelId="{B3750ED2-56B9-45E4-B947-34EF74F77DF0}" type="pres">
      <dgm:prSet presAssocID="{0948D52A-C7E9-4917-B208-BD1DD4F579B9}" presName="ThreeNodes_3_text" presStyleLbl="node1" presStyleIdx="2" presStyleCnt="3">
        <dgm:presLayoutVars>
          <dgm:bulletEnabled val="1"/>
        </dgm:presLayoutVars>
      </dgm:prSet>
      <dgm:spPr/>
    </dgm:pt>
  </dgm:ptLst>
  <dgm:cxnLst>
    <dgm:cxn modelId="{EE924801-A572-42F2-A904-32F8F7C9AE59}" type="presOf" srcId="{F832569D-B32F-4391-9DC0-C28299B372AC}" destId="{5C5197DA-CF03-4FA0-B560-CB7185407880}" srcOrd="1" destOrd="0" presId="urn:microsoft.com/office/officeart/2005/8/layout/vProcess5"/>
    <dgm:cxn modelId="{71DA6C36-0825-4863-A52F-D21E0B0816FE}" type="presOf" srcId="{F034AB39-AFC7-495A-B376-CE1DCB11B5D3}" destId="{4582610F-76E2-4FF9-AB9E-7AD3918815D9}" srcOrd="0" destOrd="0" presId="urn:microsoft.com/office/officeart/2005/8/layout/vProcess5"/>
    <dgm:cxn modelId="{06B6E648-7FCC-451C-8738-8705B0CE91DC}" type="presOf" srcId="{ADDE33F1-1DD9-4DA9-809A-F433AF8A37D0}" destId="{CEB10AB9-81E7-4F64-8DCB-97F9EB4B1140}" srcOrd="0" destOrd="0" presId="urn:microsoft.com/office/officeart/2005/8/layout/vProcess5"/>
    <dgm:cxn modelId="{38EC2673-D15E-4827-80F5-AD7DA489ADB2}" type="presOf" srcId="{F034AB39-AFC7-495A-B376-CE1DCB11B5D3}" destId="{8A1AB530-C701-4F89-91D8-2753F19CE82C}" srcOrd="1" destOrd="0" presId="urn:microsoft.com/office/officeart/2005/8/layout/vProcess5"/>
    <dgm:cxn modelId="{E8F30359-8DB8-49D3-846C-620D08BB2CF0}" type="presOf" srcId="{248474A0-7CA5-4BE6-99C8-50BCDAD5CA7B}" destId="{B3750ED2-56B9-45E4-B947-34EF74F77DF0}" srcOrd="1" destOrd="0" presId="urn:microsoft.com/office/officeart/2005/8/layout/vProcess5"/>
    <dgm:cxn modelId="{28D76E8C-C9AE-4886-BEE4-CAF6F0351F6D}" type="presOf" srcId="{0948D52A-C7E9-4917-B208-BD1DD4F579B9}" destId="{EDD33A2F-456F-48B4-A882-2089CC9602C5}" srcOrd="0" destOrd="0" presId="urn:microsoft.com/office/officeart/2005/8/layout/vProcess5"/>
    <dgm:cxn modelId="{CBAE44D6-C09B-4EB0-8460-B9E1B9E96F2C}" type="presOf" srcId="{D6902C8E-7E8C-4F93-AEA2-E5FA638D3611}" destId="{29649212-9A84-4A21-9A77-38462714818E}" srcOrd="0" destOrd="0" presId="urn:microsoft.com/office/officeart/2005/8/layout/vProcess5"/>
    <dgm:cxn modelId="{77B4A6D8-C226-4CCC-B82E-5C7840FF8014}" srcId="{0948D52A-C7E9-4917-B208-BD1DD4F579B9}" destId="{248474A0-7CA5-4BE6-99C8-50BCDAD5CA7B}" srcOrd="2" destOrd="0" parTransId="{81802B81-63C5-463C-9F66-5455F599821B}" sibTransId="{D681EE08-15A7-4284-9F5D-E9F96B890D45}"/>
    <dgm:cxn modelId="{2B1789F0-DB65-416B-9753-02257E1D78F6}" type="presOf" srcId="{F832569D-B32F-4391-9DC0-C28299B372AC}" destId="{DE6871D9-11A7-40E2-9992-1B4DE75AD3F9}" srcOrd="0" destOrd="0" presId="urn:microsoft.com/office/officeart/2005/8/layout/vProcess5"/>
    <dgm:cxn modelId="{6FE4E2F4-0082-4F12-A7C4-A2BF198EAAEC}" type="presOf" srcId="{248474A0-7CA5-4BE6-99C8-50BCDAD5CA7B}" destId="{43DFC709-9F93-4285-869C-15CF3F35146F}" srcOrd="0" destOrd="0" presId="urn:microsoft.com/office/officeart/2005/8/layout/vProcess5"/>
    <dgm:cxn modelId="{69FB8BF6-DEFC-4981-943B-0FE6DB38DF11}" srcId="{0948D52A-C7E9-4917-B208-BD1DD4F579B9}" destId="{F832569D-B32F-4391-9DC0-C28299B372AC}" srcOrd="0" destOrd="0" parTransId="{3C203B71-5E91-4F1E-8CB9-3DE4A34FB3B9}" sibTransId="{D6902C8E-7E8C-4F93-AEA2-E5FA638D3611}"/>
    <dgm:cxn modelId="{DD3A1AF7-2670-4DC2-B2D6-8915903B6083}" srcId="{0948D52A-C7E9-4917-B208-BD1DD4F579B9}" destId="{F034AB39-AFC7-495A-B376-CE1DCB11B5D3}" srcOrd="1" destOrd="0" parTransId="{D218A7FF-9D59-49AA-A4D4-C0BB75A6C8E7}" sibTransId="{ADDE33F1-1DD9-4DA9-809A-F433AF8A37D0}"/>
    <dgm:cxn modelId="{F9D103C8-7EC2-4D09-AB91-D8FDFA1A4F51}" type="presParOf" srcId="{EDD33A2F-456F-48B4-A882-2089CC9602C5}" destId="{94B7710B-0150-490F-93B7-8D2067C7F223}" srcOrd="0" destOrd="0" presId="urn:microsoft.com/office/officeart/2005/8/layout/vProcess5"/>
    <dgm:cxn modelId="{AFD83D8A-FFF2-4241-A30F-A4030A087789}" type="presParOf" srcId="{EDD33A2F-456F-48B4-A882-2089CC9602C5}" destId="{DE6871D9-11A7-40E2-9992-1B4DE75AD3F9}" srcOrd="1" destOrd="0" presId="urn:microsoft.com/office/officeart/2005/8/layout/vProcess5"/>
    <dgm:cxn modelId="{DFF09EE1-DA2C-40E9-8F5F-327512D22BDC}" type="presParOf" srcId="{EDD33A2F-456F-48B4-A882-2089CC9602C5}" destId="{4582610F-76E2-4FF9-AB9E-7AD3918815D9}" srcOrd="2" destOrd="0" presId="urn:microsoft.com/office/officeart/2005/8/layout/vProcess5"/>
    <dgm:cxn modelId="{6D3CCF2A-7682-4F04-A547-B1BC39EF1359}" type="presParOf" srcId="{EDD33A2F-456F-48B4-A882-2089CC9602C5}" destId="{43DFC709-9F93-4285-869C-15CF3F35146F}" srcOrd="3" destOrd="0" presId="urn:microsoft.com/office/officeart/2005/8/layout/vProcess5"/>
    <dgm:cxn modelId="{CA761A15-7EB3-405B-B270-F09EA065A6A0}" type="presParOf" srcId="{EDD33A2F-456F-48B4-A882-2089CC9602C5}" destId="{29649212-9A84-4A21-9A77-38462714818E}" srcOrd="4" destOrd="0" presId="urn:microsoft.com/office/officeart/2005/8/layout/vProcess5"/>
    <dgm:cxn modelId="{E66A2BE3-9825-45BD-82C0-2916F467B5A7}" type="presParOf" srcId="{EDD33A2F-456F-48B4-A882-2089CC9602C5}" destId="{CEB10AB9-81E7-4F64-8DCB-97F9EB4B1140}" srcOrd="5" destOrd="0" presId="urn:microsoft.com/office/officeart/2005/8/layout/vProcess5"/>
    <dgm:cxn modelId="{0A6528D6-4062-454C-9922-807529BEBD5F}" type="presParOf" srcId="{EDD33A2F-456F-48B4-A882-2089CC9602C5}" destId="{5C5197DA-CF03-4FA0-B560-CB7185407880}" srcOrd="6" destOrd="0" presId="urn:microsoft.com/office/officeart/2005/8/layout/vProcess5"/>
    <dgm:cxn modelId="{6558159B-F98E-4BDD-9033-5893969405C6}" type="presParOf" srcId="{EDD33A2F-456F-48B4-A882-2089CC9602C5}" destId="{8A1AB530-C701-4F89-91D8-2753F19CE82C}" srcOrd="7" destOrd="0" presId="urn:microsoft.com/office/officeart/2005/8/layout/vProcess5"/>
    <dgm:cxn modelId="{970B6800-B1F1-4ECB-864F-8E66A791AA87}" type="presParOf" srcId="{EDD33A2F-456F-48B4-A882-2089CC9602C5}" destId="{B3750ED2-56B9-45E4-B947-34EF74F77D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9C944-5E7F-457B-AF11-A9309858CF08}"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US"/>
        </a:p>
      </dgm:t>
    </dgm:pt>
    <dgm:pt modelId="{DCA62B55-022C-46B7-8F93-3E195C5CF008}">
      <dgm:prSet phldrT="[Text]" custT="1"/>
      <dgm:spPr/>
      <dgm:t>
        <a:bodyPr/>
        <a:lstStyle/>
        <a:p>
          <a:pPr algn="just"/>
          <a:r>
            <a:rPr lang="en-US" sz="3200" dirty="0">
              <a:solidFill>
                <a:schemeClr val="tx1"/>
              </a:solidFill>
            </a:rPr>
            <a:t>  T</a:t>
          </a:r>
          <a:r>
            <a:rPr lang="vi-VN" sz="3200" b="0" i="0" dirty="0">
              <a:solidFill>
                <a:schemeClr val="tx1"/>
              </a:solidFill>
              <a:latin typeface="Times New Roman" panose="02020603050405020304" pitchFamily="18" charset="0"/>
              <a:cs typeface="Times New Roman" panose="02020603050405020304" pitchFamily="18" charset="0"/>
            </a:rPr>
            <a:t>oàn thân giống hình chữ nhật, bề ngang, bề sâu phát triển, đầu ngắn, rộng, đầy đặn vùng vai tiếp giáp với lưng bằng phẳng, mông rộng chắc, đùi nở nang, chân ngắn, da mềm mỏng.</a:t>
          </a:r>
          <a:endParaRPr lang="en-US" sz="3200" dirty="0">
            <a:solidFill>
              <a:schemeClr val="tx1"/>
            </a:solidFill>
          </a:endParaRPr>
        </a:p>
      </dgm:t>
    </dgm:pt>
    <dgm:pt modelId="{848D5E3E-C22E-4292-A3CD-7FA2047A53D9}" type="parTrans" cxnId="{DABCFDEC-0FA2-4C20-8205-1FCF0C810E45}">
      <dgm:prSet/>
      <dgm:spPr/>
      <dgm:t>
        <a:bodyPr/>
        <a:lstStyle/>
        <a:p>
          <a:endParaRPr lang="en-US"/>
        </a:p>
      </dgm:t>
    </dgm:pt>
    <dgm:pt modelId="{EAF168BF-7B1D-4A21-B1D1-2A9AAE3A788D}" type="sibTrans" cxnId="{DABCFDEC-0FA2-4C20-8205-1FCF0C810E45}">
      <dgm:prSet/>
      <dgm:spPr/>
      <dgm:t>
        <a:bodyPr/>
        <a:lstStyle/>
        <a:p>
          <a:endParaRPr lang="en-US"/>
        </a:p>
      </dgm:t>
    </dgm:pt>
    <dgm:pt modelId="{E906183B-2A0C-48AA-9A71-6A2956102140}">
      <dgm:prSet phldrT="[Text]" custT="1"/>
      <dgm:spPr/>
      <dgm:t>
        <a:bodyPr/>
        <a:lstStyle/>
        <a:p>
          <a:pPr algn="just"/>
          <a:r>
            <a:rPr lang="en-US" sz="3000" b="0" i="0" dirty="0">
              <a:solidFill>
                <a:schemeClr val="tx1"/>
              </a:solidFill>
              <a:latin typeface="Times New Roman" panose="02020603050405020304" pitchFamily="18" charset="0"/>
              <a:cs typeface="Times New Roman" panose="02020603050405020304" pitchFamily="18" charset="0"/>
            </a:rPr>
            <a:t>T</a:t>
          </a:r>
          <a:r>
            <a:rPr lang="vi-VN" sz="3000" b="0" i="0" dirty="0">
              <a:solidFill>
                <a:schemeClr val="tx1"/>
              </a:solidFill>
              <a:latin typeface="Times New Roman" panose="02020603050405020304" pitchFamily="18" charset="0"/>
              <a:cs typeface="Times New Roman" panose="02020603050405020304" pitchFamily="18" charset="0"/>
            </a:rPr>
            <a:t>hân hình phần sau phát triển hơn phần trước, bầu vú to hình bát úp, núm vú tròn cách đều nhau, tĩnh mạch vú nổi rõ, phần thân trước hơi hẹp, đầu thanh, cổ dài, lưng thẳng rộng, đùi sâu, da mỏng mỡ dưới da ít phát triển.</a:t>
          </a:r>
          <a:endParaRPr lang="en-US" sz="3000" dirty="0">
            <a:solidFill>
              <a:schemeClr val="tx1"/>
            </a:solidFill>
          </a:endParaRPr>
        </a:p>
      </dgm:t>
    </dgm:pt>
    <dgm:pt modelId="{BBB9842D-5B9E-4159-BF8E-07490D6B4A96}" type="parTrans" cxnId="{6266A2A9-BD7A-45F0-993D-58F7CBC9D282}">
      <dgm:prSet/>
      <dgm:spPr/>
      <dgm:t>
        <a:bodyPr/>
        <a:lstStyle/>
        <a:p>
          <a:endParaRPr lang="en-US"/>
        </a:p>
      </dgm:t>
    </dgm:pt>
    <dgm:pt modelId="{75FE5853-DD4F-4847-A57E-9AEDEE045522}" type="sibTrans" cxnId="{6266A2A9-BD7A-45F0-993D-58F7CBC9D282}">
      <dgm:prSet/>
      <dgm:spPr/>
      <dgm:t>
        <a:bodyPr/>
        <a:lstStyle/>
        <a:p>
          <a:endParaRPr lang="en-US"/>
        </a:p>
      </dgm:t>
    </dgm:pt>
    <dgm:pt modelId="{07316BA4-E5BB-4038-B5DE-6628D1B9310C}" type="pres">
      <dgm:prSet presAssocID="{1519C944-5E7F-457B-AF11-A9309858CF08}" presName="linear" presStyleCnt="0">
        <dgm:presLayoutVars>
          <dgm:dir/>
          <dgm:resizeHandles val="exact"/>
        </dgm:presLayoutVars>
      </dgm:prSet>
      <dgm:spPr/>
    </dgm:pt>
    <dgm:pt modelId="{8638A531-92A2-4A24-8D63-6FDBBE1103DF}" type="pres">
      <dgm:prSet presAssocID="{DCA62B55-022C-46B7-8F93-3E195C5CF008}" presName="comp" presStyleCnt="0"/>
      <dgm:spPr/>
    </dgm:pt>
    <dgm:pt modelId="{F29DE99E-9B88-440C-AF2F-0152B259BB50}" type="pres">
      <dgm:prSet presAssocID="{DCA62B55-022C-46B7-8F93-3E195C5CF008}" presName="box" presStyleLbl="node1" presStyleIdx="0" presStyleCnt="2" custLinFactNeighborX="86"/>
      <dgm:spPr/>
    </dgm:pt>
    <dgm:pt modelId="{5FE23770-DC73-4465-BCDC-3A7FA9EE5318}" type="pres">
      <dgm:prSet presAssocID="{DCA62B55-022C-46B7-8F93-3E195C5CF008}" presName="img" presStyleLbl="fgImgPlace1" presStyleIdx="0" presStyleCnt="2" custScaleX="108139" custLinFactNeighborX="-2424" custLinFactNeighborY="2983"/>
      <dgm:spPr>
        <a:blipFill rotWithShape="1">
          <a:blip xmlns:r="http://schemas.openxmlformats.org/officeDocument/2006/relationships" r:embed="rId1"/>
          <a:stretch>
            <a:fillRect/>
          </a:stretch>
        </a:blipFill>
      </dgm:spPr>
    </dgm:pt>
    <dgm:pt modelId="{5C1F5C96-E0B6-4461-B6D5-24196E5B9C46}" type="pres">
      <dgm:prSet presAssocID="{DCA62B55-022C-46B7-8F93-3E195C5CF008}" presName="text" presStyleLbl="node1" presStyleIdx="0" presStyleCnt="2">
        <dgm:presLayoutVars>
          <dgm:bulletEnabled val="1"/>
        </dgm:presLayoutVars>
      </dgm:prSet>
      <dgm:spPr/>
    </dgm:pt>
    <dgm:pt modelId="{5E05A182-F81B-4B76-9F36-4B6F99B2C58E}" type="pres">
      <dgm:prSet presAssocID="{EAF168BF-7B1D-4A21-B1D1-2A9AAE3A788D}" presName="spacer" presStyleCnt="0"/>
      <dgm:spPr/>
    </dgm:pt>
    <dgm:pt modelId="{25490024-C0EA-4278-8E6F-650B09C19B72}" type="pres">
      <dgm:prSet presAssocID="{E906183B-2A0C-48AA-9A71-6A2956102140}" presName="comp" presStyleCnt="0"/>
      <dgm:spPr/>
    </dgm:pt>
    <dgm:pt modelId="{C2AF8AA1-0A0E-4BDB-80F1-C8CB11BA1D89}" type="pres">
      <dgm:prSet presAssocID="{E906183B-2A0C-48AA-9A71-6A2956102140}" presName="box" presStyleLbl="node1" presStyleIdx="1" presStyleCnt="2"/>
      <dgm:spPr/>
    </dgm:pt>
    <dgm:pt modelId="{BA674479-462D-4EB3-A343-989A46616998}" type="pres">
      <dgm:prSet presAssocID="{E906183B-2A0C-48AA-9A71-6A2956102140}" presName="img" presStyleLbl="fgImgPlace1" presStyleIdx="1" presStyleCnt="2" custScaleX="107330" custLinFactNeighborX="-4039"/>
      <dgm:spPr>
        <a:blipFill rotWithShape="1">
          <a:blip xmlns:r="http://schemas.openxmlformats.org/officeDocument/2006/relationships" r:embed="rId2"/>
          <a:stretch>
            <a:fillRect/>
          </a:stretch>
        </a:blipFill>
      </dgm:spPr>
    </dgm:pt>
    <dgm:pt modelId="{646A206D-EBC0-4F13-B976-9EBEEBD5C39A}" type="pres">
      <dgm:prSet presAssocID="{E906183B-2A0C-48AA-9A71-6A2956102140}" presName="text" presStyleLbl="node1" presStyleIdx="1" presStyleCnt="2">
        <dgm:presLayoutVars>
          <dgm:bulletEnabled val="1"/>
        </dgm:presLayoutVars>
      </dgm:prSet>
      <dgm:spPr/>
    </dgm:pt>
  </dgm:ptLst>
  <dgm:cxnLst>
    <dgm:cxn modelId="{1F1D1020-D19F-4EDF-A7A4-D12B44A8062A}" type="presOf" srcId="{E906183B-2A0C-48AA-9A71-6A2956102140}" destId="{C2AF8AA1-0A0E-4BDB-80F1-C8CB11BA1D89}" srcOrd="0" destOrd="0" presId="urn:microsoft.com/office/officeart/2005/8/layout/vList4"/>
    <dgm:cxn modelId="{C07AED3A-CD8D-431C-80F7-3F9CFE7CD890}" type="presOf" srcId="{E906183B-2A0C-48AA-9A71-6A2956102140}" destId="{646A206D-EBC0-4F13-B976-9EBEEBD5C39A}" srcOrd="1" destOrd="0" presId="urn:microsoft.com/office/officeart/2005/8/layout/vList4"/>
    <dgm:cxn modelId="{6266A2A9-BD7A-45F0-993D-58F7CBC9D282}" srcId="{1519C944-5E7F-457B-AF11-A9309858CF08}" destId="{E906183B-2A0C-48AA-9A71-6A2956102140}" srcOrd="1" destOrd="0" parTransId="{BBB9842D-5B9E-4159-BF8E-07490D6B4A96}" sibTransId="{75FE5853-DD4F-4847-A57E-9AEDEE045522}"/>
    <dgm:cxn modelId="{237B68AA-C5D2-4BB1-A981-E4F94FAE3F15}" type="presOf" srcId="{DCA62B55-022C-46B7-8F93-3E195C5CF008}" destId="{5C1F5C96-E0B6-4461-B6D5-24196E5B9C46}" srcOrd="1" destOrd="0" presId="urn:microsoft.com/office/officeart/2005/8/layout/vList4"/>
    <dgm:cxn modelId="{F4C7E2AE-D0FE-4919-870E-471D4CF3CDC1}" type="presOf" srcId="{DCA62B55-022C-46B7-8F93-3E195C5CF008}" destId="{F29DE99E-9B88-440C-AF2F-0152B259BB50}" srcOrd="0" destOrd="0" presId="urn:microsoft.com/office/officeart/2005/8/layout/vList4"/>
    <dgm:cxn modelId="{E960CAE6-73D9-4E2D-9FDF-D80F5E71BD91}" type="presOf" srcId="{1519C944-5E7F-457B-AF11-A9309858CF08}" destId="{07316BA4-E5BB-4038-B5DE-6628D1B9310C}" srcOrd="0" destOrd="0" presId="urn:microsoft.com/office/officeart/2005/8/layout/vList4"/>
    <dgm:cxn modelId="{DABCFDEC-0FA2-4C20-8205-1FCF0C810E45}" srcId="{1519C944-5E7F-457B-AF11-A9309858CF08}" destId="{DCA62B55-022C-46B7-8F93-3E195C5CF008}" srcOrd="0" destOrd="0" parTransId="{848D5E3E-C22E-4292-A3CD-7FA2047A53D9}" sibTransId="{EAF168BF-7B1D-4A21-B1D1-2A9AAE3A788D}"/>
    <dgm:cxn modelId="{74D75CBF-9FEB-4224-AEA9-BFA2F9FE6B98}" type="presParOf" srcId="{07316BA4-E5BB-4038-B5DE-6628D1B9310C}" destId="{8638A531-92A2-4A24-8D63-6FDBBE1103DF}" srcOrd="0" destOrd="0" presId="urn:microsoft.com/office/officeart/2005/8/layout/vList4"/>
    <dgm:cxn modelId="{38E40910-3B8F-4AA3-AA1C-256187D3BDC4}" type="presParOf" srcId="{8638A531-92A2-4A24-8D63-6FDBBE1103DF}" destId="{F29DE99E-9B88-440C-AF2F-0152B259BB50}" srcOrd="0" destOrd="0" presId="urn:microsoft.com/office/officeart/2005/8/layout/vList4"/>
    <dgm:cxn modelId="{78B554EE-3652-411A-8B94-73EE44E70D9F}" type="presParOf" srcId="{8638A531-92A2-4A24-8D63-6FDBBE1103DF}" destId="{5FE23770-DC73-4465-BCDC-3A7FA9EE5318}" srcOrd="1" destOrd="0" presId="urn:microsoft.com/office/officeart/2005/8/layout/vList4"/>
    <dgm:cxn modelId="{35D3C1C2-58BE-4EFF-8DBB-7332E4E89D4F}" type="presParOf" srcId="{8638A531-92A2-4A24-8D63-6FDBBE1103DF}" destId="{5C1F5C96-E0B6-4461-B6D5-24196E5B9C46}" srcOrd="2" destOrd="0" presId="urn:microsoft.com/office/officeart/2005/8/layout/vList4"/>
    <dgm:cxn modelId="{158B8039-A086-4274-9CE6-CE91343633D5}" type="presParOf" srcId="{07316BA4-E5BB-4038-B5DE-6628D1B9310C}" destId="{5E05A182-F81B-4B76-9F36-4B6F99B2C58E}" srcOrd="1" destOrd="0" presId="urn:microsoft.com/office/officeart/2005/8/layout/vList4"/>
    <dgm:cxn modelId="{BF8D34A0-37EB-49B2-BCBC-FF86F971212E}" type="presParOf" srcId="{07316BA4-E5BB-4038-B5DE-6628D1B9310C}" destId="{25490024-C0EA-4278-8E6F-650B09C19B72}" srcOrd="2" destOrd="0" presId="urn:microsoft.com/office/officeart/2005/8/layout/vList4"/>
    <dgm:cxn modelId="{2E496F33-46C9-4D5F-928F-2F5327D2FC53}" type="presParOf" srcId="{25490024-C0EA-4278-8E6F-650B09C19B72}" destId="{C2AF8AA1-0A0E-4BDB-80F1-C8CB11BA1D89}" srcOrd="0" destOrd="0" presId="urn:microsoft.com/office/officeart/2005/8/layout/vList4"/>
    <dgm:cxn modelId="{75B941E4-2BAD-47AD-BB6A-47C1DA9B587C}" type="presParOf" srcId="{25490024-C0EA-4278-8E6F-650B09C19B72}" destId="{BA674479-462D-4EB3-A343-989A46616998}" srcOrd="1" destOrd="0" presId="urn:microsoft.com/office/officeart/2005/8/layout/vList4"/>
    <dgm:cxn modelId="{07707C1D-95F1-4FCE-B2CC-866521CE1BA2}" type="presParOf" srcId="{25490024-C0EA-4278-8E6F-650B09C19B72}" destId="{646A206D-EBC0-4F13-B976-9EBEEBD5C3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871D9-11A7-40E2-9992-1B4DE75AD3F9}">
      <dsp:nvSpPr>
        <dsp:cNvPr id="0" name=""/>
        <dsp:cNvSpPr/>
      </dsp:nvSpPr>
      <dsp:spPr>
        <a:xfrm>
          <a:off x="0" y="0"/>
          <a:ext cx="8938260" cy="13054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Times New Roman" panose="02020603050405020304" pitchFamily="18" charset="0"/>
              <a:cs typeface="Times New Roman" panose="02020603050405020304" pitchFamily="18" charset="0"/>
            </a:rPr>
            <a:t>I. </a:t>
          </a:r>
          <a:r>
            <a:rPr lang="en-US" sz="3600" kern="1200" dirty="0" err="1">
              <a:solidFill>
                <a:schemeClr val="tx1"/>
              </a:solidFill>
              <a:latin typeface="Times New Roman" panose="02020603050405020304" pitchFamily="18" charset="0"/>
              <a:cs typeface="Times New Roman" panose="02020603050405020304" pitchFamily="18" charset="0"/>
            </a:rPr>
            <a:t>Khái</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niệm</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chọn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giống</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vật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nuôi</a:t>
          </a:r>
          <a:br>
            <a:rPr lang="en-US" sz="3600" kern="1200" dirty="0">
              <a:solidFill>
                <a:schemeClr val="tx1"/>
              </a:solidFill>
              <a:latin typeface="Times New Roman" panose="02020603050405020304" pitchFamily="18" charset="0"/>
              <a:cs typeface="Times New Roman" panose="02020603050405020304" pitchFamily="18" charset="0"/>
            </a:rPr>
          </a:b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38234" y="38234"/>
        <a:ext cx="7529629" cy="1228933"/>
      </dsp:txXfrm>
    </dsp:sp>
    <dsp:sp modelId="{4582610F-76E2-4FF9-AB9E-7AD3918815D9}">
      <dsp:nvSpPr>
        <dsp:cNvPr id="0" name=""/>
        <dsp:cNvSpPr/>
      </dsp:nvSpPr>
      <dsp:spPr>
        <a:xfrm>
          <a:off x="788669" y="1522968"/>
          <a:ext cx="8938260" cy="13054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Times New Roman" panose="02020603050405020304" pitchFamily="18" charset="0"/>
              <a:cs typeface="Times New Roman" panose="02020603050405020304" pitchFamily="18" charset="0"/>
            </a:rPr>
            <a:t>II. </a:t>
          </a:r>
          <a:r>
            <a:rPr lang="en-US" sz="3600" kern="1200" dirty="0" err="1">
              <a:solidFill>
                <a:schemeClr val="tx1"/>
              </a:solidFill>
              <a:latin typeface="Times New Roman" panose="02020603050405020304" pitchFamily="18" charset="0"/>
              <a:cs typeface="Times New Roman" panose="02020603050405020304" pitchFamily="18" charset="0"/>
            </a:rPr>
            <a:t>Các</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chỉ</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tiêu</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cơ</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bản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để</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chọn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giống</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vật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nuôi</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826903" y="1561202"/>
        <a:ext cx="7224611" cy="1228933"/>
      </dsp:txXfrm>
    </dsp:sp>
    <dsp:sp modelId="{43DFC709-9F93-4285-869C-15CF3F35146F}">
      <dsp:nvSpPr>
        <dsp:cNvPr id="0" name=""/>
        <dsp:cNvSpPr/>
      </dsp:nvSpPr>
      <dsp:spPr>
        <a:xfrm>
          <a:off x="1577339" y="3045936"/>
          <a:ext cx="8938260" cy="13054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Times New Roman" panose="02020603050405020304" pitchFamily="18" charset="0"/>
              <a:cs typeface="Times New Roman" panose="02020603050405020304" pitchFamily="18" charset="0"/>
            </a:rPr>
            <a:t>III. </a:t>
          </a:r>
          <a:r>
            <a:rPr lang="en-US" sz="3600" kern="1200" dirty="0" err="1">
              <a:solidFill>
                <a:schemeClr val="tx1"/>
              </a:solidFill>
              <a:latin typeface="Times New Roman" panose="02020603050405020304" pitchFamily="18" charset="0"/>
              <a:cs typeface="Times New Roman" panose="02020603050405020304" pitchFamily="18" charset="0"/>
            </a:rPr>
            <a:t>Một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số</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phương</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pháp</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chọn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giống</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vật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nuôi</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1615573" y="3084170"/>
        <a:ext cx="7224611" cy="1228933"/>
      </dsp:txXfrm>
    </dsp:sp>
    <dsp:sp modelId="{29649212-9A84-4A21-9A77-38462714818E}">
      <dsp:nvSpPr>
        <dsp:cNvPr id="0" name=""/>
        <dsp:cNvSpPr/>
      </dsp:nvSpPr>
      <dsp:spPr>
        <a:xfrm>
          <a:off x="8089749" y="989929"/>
          <a:ext cx="848510" cy="84851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Times New Roman" panose="02020603050405020304" pitchFamily="18" charset="0"/>
            <a:cs typeface="Times New Roman" panose="02020603050405020304" pitchFamily="18" charset="0"/>
          </a:endParaRPr>
        </a:p>
      </dsp:txBody>
      <dsp:txXfrm>
        <a:off x="8280664" y="989929"/>
        <a:ext cx="466680" cy="638504"/>
      </dsp:txXfrm>
    </dsp:sp>
    <dsp:sp modelId="{CEB10AB9-81E7-4F64-8DCB-97F9EB4B1140}">
      <dsp:nvSpPr>
        <dsp:cNvPr id="0" name=""/>
        <dsp:cNvSpPr/>
      </dsp:nvSpPr>
      <dsp:spPr>
        <a:xfrm>
          <a:off x="8878419" y="2504195"/>
          <a:ext cx="848510" cy="84851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Times New Roman" panose="02020603050405020304" pitchFamily="18" charset="0"/>
            <a:cs typeface="Times New Roman" panose="02020603050405020304" pitchFamily="18" charset="0"/>
          </a:endParaRPr>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DE99E-9B88-440C-AF2F-0152B259BB50}">
      <dsp:nvSpPr>
        <dsp:cNvPr id="0" name=""/>
        <dsp:cNvSpPr/>
      </dsp:nvSpPr>
      <dsp:spPr>
        <a:xfrm>
          <a:off x="0" y="0"/>
          <a:ext cx="11791950" cy="27933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kern="1200" dirty="0">
              <a:solidFill>
                <a:schemeClr val="tx1"/>
              </a:solidFill>
            </a:rPr>
            <a:t>  T</a:t>
          </a:r>
          <a:r>
            <a:rPr lang="vi-VN" sz="3200" b="0" i="0" kern="1200" dirty="0">
              <a:solidFill>
                <a:schemeClr val="tx1"/>
              </a:solidFill>
              <a:latin typeface="Times New Roman" panose="02020603050405020304" pitchFamily="18" charset="0"/>
              <a:cs typeface="Times New Roman" panose="02020603050405020304" pitchFamily="18" charset="0"/>
            </a:rPr>
            <a:t>oàn thân giống hình chữ nhật, bề ngang, bề sâu phát triển, đầu ngắn, rộng, đầy đặn vùng vai tiếp giáp với lưng bằng phẳng, mông rộng chắc, đùi nở nang, chân ngắn, da mềm mỏng.</a:t>
          </a:r>
          <a:endParaRPr lang="en-US" sz="3200" kern="1200" dirty="0">
            <a:solidFill>
              <a:schemeClr val="tx1"/>
            </a:solidFill>
          </a:endParaRPr>
        </a:p>
      </dsp:txBody>
      <dsp:txXfrm>
        <a:off x="2637721" y="0"/>
        <a:ext cx="9154228" cy="2793317"/>
      </dsp:txXfrm>
    </dsp:sp>
    <dsp:sp modelId="{5FE23770-DC73-4465-BCDC-3A7FA9EE5318}">
      <dsp:nvSpPr>
        <dsp:cNvPr id="0" name=""/>
        <dsp:cNvSpPr/>
      </dsp:nvSpPr>
      <dsp:spPr>
        <a:xfrm>
          <a:off x="126189" y="345991"/>
          <a:ext cx="2550339" cy="223465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F8AA1-0A0E-4BDB-80F1-C8CB11BA1D89}">
      <dsp:nvSpPr>
        <dsp:cNvPr id="0" name=""/>
        <dsp:cNvSpPr/>
      </dsp:nvSpPr>
      <dsp:spPr>
        <a:xfrm>
          <a:off x="0" y="3072649"/>
          <a:ext cx="11791950" cy="27933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n-US" sz="3000" b="0" i="0" kern="1200" dirty="0">
              <a:solidFill>
                <a:schemeClr val="tx1"/>
              </a:solidFill>
              <a:latin typeface="Times New Roman" panose="02020603050405020304" pitchFamily="18" charset="0"/>
              <a:cs typeface="Times New Roman" panose="02020603050405020304" pitchFamily="18" charset="0"/>
            </a:rPr>
            <a:t>T</a:t>
          </a:r>
          <a:r>
            <a:rPr lang="vi-VN" sz="3000" b="0" i="0" kern="1200" dirty="0">
              <a:solidFill>
                <a:schemeClr val="tx1"/>
              </a:solidFill>
              <a:latin typeface="Times New Roman" panose="02020603050405020304" pitchFamily="18" charset="0"/>
              <a:cs typeface="Times New Roman" panose="02020603050405020304" pitchFamily="18" charset="0"/>
            </a:rPr>
            <a:t>hân hình phần sau phát triển hơn phần trước, bầu vú to hình bát úp, núm vú tròn cách đều nhau, tĩnh mạch vú nổi rõ, phần thân trước hơi hẹp, đầu thanh, cổ dài, lưng thẳng rộng, đùi sâu, da mỏng mỡ dưới da ít phát triển.</a:t>
          </a:r>
          <a:endParaRPr lang="en-US" sz="3000" kern="1200" dirty="0">
            <a:solidFill>
              <a:schemeClr val="tx1"/>
            </a:solidFill>
          </a:endParaRPr>
        </a:p>
      </dsp:txBody>
      <dsp:txXfrm>
        <a:off x="2637721" y="3072649"/>
        <a:ext cx="9154228" cy="2793317"/>
      </dsp:txXfrm>
    </dsp:sp>
    <dsp:sp modelId="{BA674479-462D-4EB3-A343-989A46616998}">
      <dsp:nvSpPr>
        <dsp:cNvPr id="0" name=""/>
        <dsp:cNvSpPr/>
      </dsp:nvSpPr>
      <dsp:spPr>
        <a:xfrm>
          <a:off x="97641" y="3351981"/>
          <a:ext cx="2531259" cy="223465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5AAA-2BF1-99EB-0938-86F16515C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2BB6A-B450-2762-577C-7CFACD5F4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7B7702-FB49-1268-9679-AFD5609D05E3}"/>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2E0B0307-132D-EB44-1501-77C191707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6699E-68FC-6247-77C1-5000DF020655}"/>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9804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89C3-1FFC-DC38-15BB-5406AD7FE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59A35-BC18-E928-CBF8-A059F66C1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051D9-CDEA-B36C-A40F-5CA756ECFD96}"/>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3994BEA6-703A-480E-95B1-06AC274E0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B658B-7D5D-B140-D580-E39D7A5FC3B3}"/>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271393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C30BB-3006-09D7-49DD-D435A09F42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F3EED-5920-615C-C6AD-311F4DC80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28D4C-D687-C1FB-2CCC-238D72CF4D84}"/>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C9A55F59-B189-0A3E-7775-6C170163C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C9440-4BFC-CB1F-7BA0-AD41EB6591C6}"/>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30754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1B9A-432E-DD18-57DA-3E118A264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EBB77-50E7-FBA9-523C-A09D7BD79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4E6D5-260B-B5AD-18AA-68CDFFD4A43B}"/>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7C228443-3EAC-5AFA-CF9D-AF11B0D5B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E843C-2321-8BF4-AEE6-8C61E4CE28F0}"/>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2747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0273-D6A6-4601-1720-E801C6029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445BEA-7832-B3BE-BFC7-BF896EF921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63B36C-EC27-F45E-DF2C-EB3E31C62AC3}"/>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3736DFD4-C89A-CAD1-4080-46349741B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B15-1AF6-3EEB-FA8F-A9071F54509D}"/>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33860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92BB-80A3-8FA5-C0DB-AC1EAD293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D513D-C36B-0811-D7D8-4537041E2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378100-91B6-33A9-174F-A5F0BF322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A038A-0808-676E-9504-D33E0ABC6A87}"/>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6" name="Footer Placeholder 5">
            <a:extLst>
              <a:ext uri="{FF2B5EF4-FFF2-40B4-BE49-F238E27FC236}">
                <a16:creationId xmlns:a16="http://schemas.microsoft.com/office/drawing/2014/main" id="{4C7F1E8D-04C5-5935-DE53-10B171FCF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708C8-D139-429C-852E-F98001A117AA}"/>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298110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C058-E51E-B8BE-491C-A76972B1E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833DD8-1F17-B552-6F8F-EC276A89B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D4E71-44A6-D5CF-3249-7CC7181FC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1FB17-22C3-34DD-C05F-5E4E75654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B52BD-0B33-1578-4FB2-481F3B3CC3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CE6784-CDFC-67DE-A598-7EF1C704F01D}"/>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8" name="Footer Placeholder 7">
            <a:extLst>
              <a:ext uri="{FF2B5EF4-FFF2-40B4-BE49-F238E27FC236}">
                <a16:creationId xmlns:a16="http://schemas.microsoft.com/office/drawing/2014/main" id="{228BBCBE-74A7-A219-E739-B9A1E3F1B1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5DA8C0-B4D9-0033-C2A9-1AB50F910181}"/>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275657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8F19-04B7-1614-168F-F0A8BA143E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32C925-5AC5-CC3C-51CF-FCAE19E2B728}"/>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4" name="Footer Placeholder 3">
            <a:extLst>
              <a:ext uri="{FF2B5EF4-FFF2-40B4-BE49-F238E27FC236}">
                <a16:creationId xmlns:a16="http://schemas.microsoft.com/office/drawing/2014/main" id="{778FBDF2-CCFD-7377-6FCB-E42664A087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BE4C9C-DE9D-EC50-AF4D-E3C708B53273}"/>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349879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F18F3-8876-3614-CF8C-460F28B19EA0}"/>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3" name="Footer Placeholder 2">
            <a:extLst>
              <a:ext uri="{FF2B5EF4-FFF2-40B4-BE49-F238E27FC236}">
                <a16:creationId xmlns:a16="http://schemas.microsoft.com/office/drawing/2014/main" id="{1F2ECD79-967B-5636-B717-BE2687F141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2EA7F-C06A-E008-298D-2A7FB0E0B2E6}"/>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114257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AF3F-FA6D-23F7-94B4-A417B02EA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6F630-59A9-5A06-5FC9-8FCE33FEB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C6A75-B826-3682-F781-5DFCAD0F6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ED921-C005-2103-55B3-9AEBD128AE4A}"/>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6" name="Footer Placeholder 5">
            <a:extLst>
              <a:ext uri="{FF2B5EF4-FFF2-40B4-BE49-F238E27FC236}">
                <a16:creationId xmlns:a16="http://schemas.microsoft.com/office/drawing/2014/main" id="{217B4B40-18FE-46FE-236E-18EEE8CCA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8382F-E5F3-6B0D-FFCF-391DB93F71A3}"/>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358844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8648-4ECA-4F1C-A24C-BD65EC8F7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13920A-4AFB-3D2F-D409-E995DB036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5A9AD-DDE2-9096-EB32-1C4D08D20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FBCC1-3FD2-843A-3B9A-1D11A6D264F1}"/>
              </a:ext>
            </a:extLst>
          </p:cNvPr>
          <p:cNvSpPr>
            <a:spLocks noGrp="1"/>
          </p:cNvSpPr>
          <p:nvPr>
            <p:ph type="dt" sz="half" idx="10"/>
          </p:nvPr>
        </p:nvSpPr>
        <p:spPr/>
        <p:txBody>
          <a:bodyPr/>
          <a:lstStyle/>
          <a:p>
            <a:fld id="{D97BA8C0-4398-44F3-AB76-581159C3E48C}" type="datetimeFigureOut">
              <a:rPr lang="en-US" smtClean="0"/>
              <a:t>18/8/2023</a:t>
            </a:fld>
            <a:endParaRPr lang="en-US"/>
          </a:p>
        </p:txBody>
      </p:sp>
      <p:sp>
        <p:nvSpPr>
          <p:cNvPr id="6" name="Footer Placeholder 5">
            <a:extLst>
              <a:ext uri="{FF2B5EF4-FFF2-40B4-BE49-F238E27FC236}">
                <a16:creationId xmlns:a16="http://schemas.microsoft.com/office/drawing/2014/main" id="{C029175B-5FF0-26C6-788A-FA1902293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907B3-2988-9242-B47F-28923A5AB73D}"/>
              </a:ext>
            </a:extLst>
          </p:cNvPr>
          <p:cNvSpPr>
            <a:spLocks noGrp="1"/>
          </p:cNvSpPr>
          <p:nvPr>
            <p:ph type="sldNum" sz="quarter" idx="12"/>
          </p:nvPr>
        </p:nvSpPr>
        <p:spPr/>
        <p:txBody>
          <a:bodyPr/>
          <a:lstStyle/>
          <a:p>
            <a:fld id="{266EB767-4902-4E5C-9735-BA732282C1E7}" type="slidenum">
              <a:rPr lang="en-US" smtClean="0"/>
              <a:t>‹#›</a:t>
            </a:fld>
            <a:endParaRPr lang="en-US"/>
          </a:p>
        </p:txBody>
      </p:sp>
    </p:spTree>
    <p:extLst>
      <p:ext uri="{BB962C8B-B14F-4D97-AF65-F5344CB8AC3E}">
        <p14:creationId xmlns:p14="http://schemas.microsoft.com/office/powerpoint/2010/main" val="31854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81AEB-8134-EBD6-3DA1-81DC6C3FC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AF5AB9-70C0-B948-5D1D-CFD635132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B9066-68BF-5729-5371-FF422C7EC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BA8C0-4398-44F3-AB76-581159C3E48C}" type="datetimeFigureOut">
              <a:rPr lang="en-US" smtClean="0"/>
              <a:t>18/8/2023</a:t>
            </a:fld>
            <a:endParaRPr lang="en-US"/>
          </a:p>
        </p:txBody>
      </p:sp>
      <p:sp>
        <p:nvSpPr>
          <p:cNvPr id="5" name="Footer Placeholder 4">
            <a:extLst>
              <a:ext uri="{FF2B5EF4-FFF2-40B4-BE49-F238E27FC236}">
                <a16:creationId xmlns:a16="http://schemas.microsoft.com/office/drawing/2014/main" id="{C9164073-B1EB-FD09-0C3A-4219585A8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2E094-B192-2168-8B50-6D8C735C5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B767-4902-4E5C-9735-BA732282C1E7}" type="slidenum">
              <a:rPr lang="en-US" smtClean="0"/>
              <a:t>‹#›</a:t>
            </a:fld>
            <a:endParaRPr lang="en-US"/>
          </a:p>
        </p:txBody>
      </p:sp>
    </p:spTree>
    <p:extLst>
      <p:ext uri="{BB962C8B-B14F-4D97-AF65-F5344CB8AC3E}">
        <p14:creationId xmlns:p14="http://schemas.microsoft.com/office/powerpoint/2010/main" val="997739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ailieumoi.vn/bai-viet/85027/quan-sat-hinh-41-va-chi-ra-nhung-dac-diem-dac-trung-ve-ngoai-hinh-khi-chon-giong-b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tailieumoi.vn/bai-viet/85029/the-chat-la-gi-the-chat-phu-thuoc-vao-nhung-yeu-to-na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ailieumoi.vn/bai-viet/85030/the-nao-la-sinh-truong-phat-duc-cua-vat-nuoi-cho-vi-du-minh-ho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ailieumoi.vn/bai-viet/85026/em-hay-neu-them-vi-du-ve-chon-giong-mot-loai-vat-nuoi-o-gia-dinh-dia-phuong-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ailieumoi.vn/bai-viet/84989/chon-giong-vat-nuoi-la-gi-khi-chon-giong-vat-nuoi-nguoi-ta-can-cu-vao-nhung-chi-ti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0D25-25B5-AB40-D77C-245D4DACBCCC}"/>
              </a:ext>
            </a:extLst>
          </p:cNvPr>
          <p:cNvSpPr>
            <a:spLocks noGrp="1"/>
          </p:cNvSpPr>
          <p:nvPr>
            <p:ph type="title"/>
          </p:nvPr>
        </p:nvSpPr>
        <p:spPr>
          <a:xfrm>
            <a:off x="171450" y="46185"/>
            <a:ext cx="11787187" cy="1325563"/>
          </a:xfrm>
        </p:spPr>
        <p:txBody>
          <a:bodyPr>
            <a:normAutofit fontScale="90000"/>
          </a:bodyPr>
          <a:lstStyle/>
          <a:p>
            <a:pPr algn="just">
              <a:lnSpc>
                <a:spcPct val="120000"/>
              </a:lnSpc>
            </a:pPr>
            <a:r>
              <a:rPr lang="en-US" sz="24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huống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bác</a:t>
            </a:r>
            <a:r>
              <a:rPr lang="en-US" sz="2700" dirty="0">
                <a:latin typeface="Times New Roman" panose="02020603050405020304" pitchFamily="18" charset="0"/>
                <a:cs typeface="Times New Roman" panose="02020603050405020304" pitchFamily="18" charset="0"/>
              </a:rPr>
              <a:t> Mai </a:t>
            </a:r>
            <a:r>
              <a:rPr lang="en-US" sz="2700" dirty="0" err="1">
                <a:latin typeface="Times New Roman" panose="02020603050405020304" pitchFamily="18" charset="0"/>
                <a:cs typeface="Times New Roman" panose="02020603050405020304" pitchFamily="18" charset="0"/>
              </a:rPr>
              <a:t>đang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muốn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lựa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chọn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gà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con </a:t>
            </a:r>
            <a:r>
              <a:rPr lang="en-US" sz="2700" dirty="0" err="1">
                <a:latin typeface="Times New Roman" panose="02020603050405020304" pitchFamily="18" charset="0"/>
                <a:cs typeface="Times New Roman" panose="02020603050405020304" pitchFamily="18" charset="0"/>
              </a:rPr>
              <a:t>gà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mái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trứng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đàn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giống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thực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kiến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thức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học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bác</a:t>
            </a:r>
            <a:r>
              <a:rPr lang="en-US" sz="2700" dirty="0">
                <a:latin typeface="Times New Roman" panose="02020603050405020304" pitchFamily="18" charset="0"/>
                <a:cs typeface="Times New Roman" panose="02020603050405020304" pitchFamily="18" charset="0"/>
              </a:rPr>
              <a:t> Mai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khuyên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chọn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như</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nào</a:t>
            </a:r>
            <a:r>
              <a:rPr lang="en-US" sz="2700" dirty="0">
                <a:latin typeface="Times New Roman" panose="02020603050405020304" pitchFamily="18" charset="0"/>
                <a:cs typeface="Times New Roman" panose="02020603050405020304" pitchFamily="18" charset="0"/>
              </a:rPr>
              <a:t>?</a:t>
            </a:r>
          </a:p>
        </p:txBody>
      </p:sp>
      <p:pic>
        <p:nvPicPr>
          <p:cNvPr id="1026" name="Picture 2" descr="99+ Hình Ảnh Gà Trống Đẹp OAI TƠ, Chất Ngất Trên Cành Quất">
            <a:extLst>
              <a:ext uri="{FF2B5EF4-FFF2-40B4-BE49-F238E27FC236}">
                <a16:creationId xmlns:a16="http://schemas.microsoft.com/office/drawing/2014/main" id="{54D68738-F422-015F-6415-78909F110D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311" y="1371748"/>
            <a:ext cx="4227423" cy="2344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ổng Hợp 99+ Hình Ảnh Con Gà Trống Đẹp Nhất Cực Kỳ Ấn Tượng">
            <a:extLst>
              <a:ext uri="{FF2B5EF4-FFF2-40B4-BE49-F238E27FC236}">
                <a16:creationId xmlns:a16="http://schemas.microsoft.com/office/drawing/2014/main" id="{C1CC59EB-351F-7D9A-CE31-F9A14E18A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57" y="1371749"/>
            <a:ext cx="4719955" cy="23441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ất bao lâu để trứng hình thành trong con gà mái? - VnExpress">
            <a:extLst>
              <a:ext uri="{FF2B5EF4-FFF2-40B4-BE49-F238E27FC236}">
                <a16:creationId xmlns:a16="http://schemas.microsoft.com/office/drawing/2014/main" id="{653A8798-9105-378C-06F0-2F0658C0B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2" y="4218780"/>
            <a:ext cx="4227422" cy="23441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ột số lý do khiến gà giảm đẻ hay dừng đẻ - Tạp chí Chăn ...">
            <a:extLst>
              <a:ext uri="{FF2B5EF4-FFF2-40B4-BE49-F238E27FC236}">
                <a16:creationId xmlns:a16="http://schemas.microsoft.com/office/drawing/2014/main" id="{8C9E83D2-A4AD-D15B-BB49-74C4F06A9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733" y="4172595"/>
            <a:ext cx="4719955" cy="239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07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7FFE-7AE5-D872-1C2F-9DFB358308C6}"/>
              </a:ext>
            </a:extLst>
          </p:cNvPr>
          <p:cNvSpPr>
            <a:spLocks noGrp="1"/>
          </p:cNvSpPr>
          <p:nvPr>
            <p:ph type="title"/>
          </p:nvPr>
        </p:nvSpPr>
        <p:spPr>
          <a:xfrm>
            <a:off x="838200" y="365125"/>
            <a:ext cx="10515600" cy="690563"/>
          </a:xfrm>
          <a:solidFill>
            <a:schemeClr val="accent1">
              <a:lumMod val="20000"/>
              <a:lumOff val="80000"/>
            </a:schemeClr>
          </a:solidFill>
        </p:spPr>
        <p:txBody>
          <a:bodyPr rtlCol="0">
            <a:normAutofit/>
          </a:bodyPr>
          <a:lstStyle/>
          <a:p>
            <a:pPr eaLnBrk="1" fontAlgn="auto" hangingPunct="1">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1. </a:t>
            </a:r>
            <a:r>
              <a:rPr lang="vi-VN" sz="3200" dirty="0">
                <a:solidFill>
                  <a:srgbClr val="000000"/>
                </a:solidFill>
                <a:cs typeface="Times New Roman" panose="02020603050405020304" pitchFamily="18" charset="0"/>
              </a:rPr>
              <a:t>Ngoại hình</a:t>
            </a:r>
            <a:endParaRPr lang="en-US" sz="3200" dirty="0">
              <a:latin typeface="Times New Roman" panose="02020603050405020304" pitchFamily="18" charset="0"/>
              <a:cs typeface="Times New Roman" panose="02020603050405020304" pitchFamily="18" charset="0"/>
            </a:endParaRPr>
          </a:p>
        </p:txBody>
      </p:sp>
      <p:sp>
        <p:nvSpPr>
          <p:cNvPr id="10243" name="Content Placeholder 2">
            <a:extLst>
              <a:ext uri="{FF2B5EF4-FFF2-40B4-BE49-F238E27FC236}">
                <a16:creationId xmlns:a16="http://schemas.microsoft.com/office/drawing/2014/main" id="{E3B0318F-A00D-BAB4-CF45-A816C817A4A9}"/>
              </a:ext>
            </a:extLst>
          </p:cNvPr>
          <p:cNvSpPr>
            <a:spLocks noGrp="1"/>
          </p:cNvSpPr>
          <p:nvPr>
            <p:ph idx="1"/>
          </p:nvPr>
        </p:nvSpPr>
        <p:spPr>
          <a:xfrm>
            <a:off x="331788" y="1401763"/>
            <a:ext cx="11528425" cy="1293812"/>
          </a:xfrm>
        </p:spPr>
        <p:txBody>
          <a:bodyPr>
            <a:normAutofit lnSpcReduction="10000"/>
          </a:bodyPr>
          <a:lstStyle/>
          <a:p>
            <a:pPr algn="just" eaLnBrk="1" hangingPunct="1">
              <a:buFontTx/>
              <a:buChar char="-"/>
            </a:pPr>
            <a:r>
              <a:rPr lang="en-US" altLang="en-US" sz="3200" dirty="0" err="1">
                <a:latin typeface="Times New Roman" panose="02020603050405020304" pitchFamily="18" charset="0"/>
                <a:cs typeface="Times New Roman" panose="02020603050405020304" pitchFamily="18" charset="0"/>
              </a:rPr>
              <a:t>Chỉ</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thường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dùng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chọn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sắc</a:t>
            </a:r>
            <a:r>
              <a:rPr lang="en-US" altLang="en-US" sz="3200" dirty="0">
                <a:latin typeface="Times New Roman" panose="02020603050405020304" pitchFamily="18" charset="0"/>
                <a:cs typeface="Times New Roman" panose="02020603050405020304" pitchFamily="18" charset="0"/>
              </a:rPr>
              <a:t>, da, </a:t>
            </a:r>
            <a:r>
              <a:rPr lang="en-US" altLang="en-US" sz="3200" dirty="0" err="1">
                <a:latin typeface="Times New Roman" panose="02020603050405020304" pitchFamily="18" charset="0"/>
                <a:cs typeface="Times New Roman" panose="02020603050405020304" pitchFamily="18" charset="0"/>
              </a:rPr>
              <a:t>lông</a:t>
            </a:r>
            <a:r>
              <a:rPr lang="en-US" altLang="en-US" sz="3200" dirty="0">
                <a:latin typeface="Times New Roman" panose="02020603050405020304" pitchFamily="18" charset="0"/>
                <a:cs typeface="Times New Roman" panose="02020603050405020304" pitchFamily="18" charset="0"/>
              </a:rPr>
              <a:t>, tai, </a:t>
            </a:r>
            <a:r>
              <a:rPr lang="en-US" altLang="en-US" sz="3200" dirty="0" err="1">
                <a:latin typeface="Times New Roman" panose="02020603050405020304" pitchFamily="18" charset="0"/>
                <a:cs typeface="Times New Roman" panose="02020603050405020304" pitchFamily="18" charset="0"/>
              </a:rPr>
              <a:t>mõm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núm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vú</a:t>
            </a:r>
            <a:r>
              <a:rPr lang="en-US" altLang="en-US" sz="3200" dirty="0">
                <a:latin typeface="Times New Roman" panose="02020603050405020304" pitchFamily="18" charset="0"/>
                <a:cs typeface="Times New Roman" panose="02020603050405020304" pitchFamily="18" charset="0"/>
              </a:rPr>
              <a:t>, sung, </a:t>
            </a:r>
            <a:r>
              <a:rPr lang="en-US" altLang="en-US" sz="3200" dirty="0" err="1">
                <a:latin typeface="Times New Roman" panose="02020603050405020304" pitchFamily="18" charset="0"/>
                <a:cs typeface="Times New Roman" panose="02020603050405020304" pitchFamily="18" charset="0"/>
              </a:rPr>
              <a:t>chân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cầm</a:t>
            </a:r>
            <a:r>
              <a:rPr lang="en-US" altLang="en-US" sz="3200" dirty="0">
                <a:latin typeface="Times New Roman" panose="02020603050405020304" pitchFamily="18" charset="0"/>
                <a:cs typeface="Times New Roman" panose="02020603050405020304" pitchFamily="18" charset="0"/>
              </a:rPr>
              <a:t>)</a:t>
            </a:r>
          </a:p>
        </p:txBody>
      </p:sp>
      <p:sp>
        <p:nvSpPr>
          <p:cNvPr id="4" name="Right Arrow 3">
            <a:extLst>
              <a:ext uri="{FF2B5EF4-FFF2-40B4-BE49-F238E27FC236}">
                <a16:creationId xmlns:a16="http://schemas.microsoft.com/office/drawing/2014/main" id="{208C3443-D44C-DEDB-BCD5-73DF218D77D3}"/>
              </a:ext>
            </a:extLst>
          </p:cNvPr>
          <p:cNvSpPr/>
          <p:nvPr/>
        </p:nvSpPr>
        <p:spPr>
          <a:xfrm>
            <a:off x="234950" y="3657600"/>
            <a:ext cx="481013" cy="273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882EF2D-645C-C7A0-DCAD-169A745D589C}"/>
              </a:ext>
            </a:extLst>
          </p:cNvPr>
          <p:cNvSpPr/>
          <p:nvPr/>
        </p:nvSpPr>
        <p:spPr>
          <a:xfrm>
            <a:off x="838200" y="3041650"/>
            <a:ext cx="11161713" cy="157321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en-US" sz="3200" dirty="0" err="1">
                <a:solidFill>
                  <a:schemeClr val="tx1"/>
                </a:solidFill>
                <a:latin typeface="Times New Roman" panose="02020603050405020304" pitchFamily="18" charset="0"/>
                <a:cs typeface="Times New Roman" panose="02020603050405020304" pitchFamily="18" charset="0"/>
              </a:rPr>
              <a:t>Căn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khuyết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da </a:t>
            </a:r>
            <a:r>
              <a:rPr lang="en-US" sz="3200" dirty="0" err="1">
                <a:solidFill>
                  <a:schemeClr val="tx1"/>
                </a:solidFill>
                <a:latin typeface="Times New Roman" panose="02020603050405020304" pitchFamily="18" charset="0"/>
                <a:cs typeface="Times New Roman" panose="02020603050405020304" pitchFamily="18" charset="0"/>
              </a:rPr>
              <a:t>bóng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mượt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mắt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giống</a:t>
            </a:r>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A77A924-DE6F-A03A-EA8E-F7BA48C3EEAC}"/>
              </a:ext>
            </a:extLst>
          </p:cNvPr>
          <p:cNvSpPr>
            <a:spLocks noGrp="1"/>
          </p:cNvSpPr>
          <p:nvPr>
            <p:ph type="title"/>
          </p:nvPr>
        </p:nvSpPr>
        <p:spPr/>
        <p:txBody>
          <a:bodyPr/>
          <a:lstStyle/>
          <a:p>
            <a:pPr algn="just" eaLnBrk="1" hangingPunct="1"/>
            <a:r>
              <a:rPr lang="vi-VN" altLang="en-US" sz="3200">
                <a:hlinkClick r:id="rId2"/>
              </a:rPr>
              <a:t> Quan sát Hình 4.1 và chỉ ra những đặc điểm đặc trưng về ngoại hình khi chọn giống bò hướng thịt và bò hướng sữa.</a:t>
            </a:r>
            <a:endParaRPr lang="en-US" altLang="en-US" sz="3200"/>
          </a:p>
        </p:txBody>
      </p:sp>
      <p:pic>
        <p:nvPicPr>
          <p:cNvPr id="11267" name="Picture 2" descr="Quan sát Hình 4.1 và chỉ ra những đặc điểm đặc trưng về ngoại hình khi chọn giống bò ">
            <a:extLst>
              <a:ext uri="{FF2B5EF4-FFF2-40B4-BE49-F238E27FC236}">
                <a16:creationId xmlns:a16="http://schemas.microsoft.com/office/drawing/2014/main" id="{63C1B004-A0C0-D18A-8B61-CA18B1BCA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90688"/>
            <a:ext cx="11430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B6E371C-14D9-384D-593B-5BC82307ADBD}"/>
              </a:ext>
            </a:extLst>
          </p:cNvPr>
          <p:cNvGraphicFramePr>
            <a:graphicFrameLocks noGrp="1"/>
          </p:cNvGraphicFramePr>
          <p:nvPr>
            <p:ph idx="1"/>
          </p:nvPr>
        </p:nvGraphicFramePr>
        <p:xfrm>
          <a:off x="123825" y="628650"/>
          <a:ext cx="1179195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943E-D270-AC6E-9E57-9AB10E382C63}"/>
              </a:ext>
            </a:extLst>
          </p:cNvPr>
          <p:cNvSpPr>
            <a:spLocks noGrp="1"/>
          </p:cNvSpPr>
          <p:nvPr>
            <p:ph type="title"/>
          </p:nvPr>
        </p:nvSpPr>
        <p:spPr>
          <a:xfrm>
            <a:off x="838200" y="365125"/>
            <a:ext cx="10515600" cy="692150"/>
          </a:xfrm>
          <a:solidFill>
            <a:schemeClr val="accent6">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endParaRPr lang="en-US" sz="32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9862826-4CB6-6466-FC26-4E966C46F70D}"/>
              </a:ext>
            </a:extLst>
          </p:cNvPr>
          <p:cNvSpPr/>
          <p:nvPr/>
        </p:nvSpPr>
        <p:spPr>
          <a:xfrm>
            <a:off x="4076700" y="1543050"/>
            <a:ext cx="4181475" cy="43434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Thể</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chất</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là</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gì</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Thể</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chất</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phụ</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thuộc</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vào</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những</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yếu</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tố</a:t>
            </a:r>
            <a:r>
              <a:rPr lang="en-US" sz="3200" dirty="0">
                <a:latin typeface="Times New Roman" panose="02020603050405020304" pitchFamily="18" charset="0"/>
                <a:cs typeface="Times New Roman" panose="02020603050405020304" pitchFamily="18" charset="0"/>
                <a:hlinkClick r:id="rId2"/>
              </a:rPr>
              <a:t> </a:t>
            </a:r>
            <a:r>
              <a:rPr lang="en-US" sz="3200" dirty="0" err="1">
                <a:latin typeface="Times New Roman" panose="02020603050405020304" pitchFamily="18" charset="0"/>
                <a:cs typeface="Times New Roman" panose="02020603050405020304" pitchFamily="18" charset="0"/>
                <a:hlinkClick r:id="rId2"/>
              </a:rPr>
              <a:t>nào</a:t>
            </a:r>
            <a:r>
              <a:rPr lang="en-US" sz="3200" dirty="0">
                <a:latin typeface="Times New Roman" panose="02020603050405020304" pitchFamily="18" charset="0"/>
                <a:cs typeface="Times New Roman" panose="02020603050405020304" pitchFamily="18" charset="0"/>
                <a:hlinkClick r:id="rId2"/>
              </a:rPr>
              <a:t>?</a:t>
            </a:r>
            <a:endParaRPr lang="en-US" sz="3200" dirty="0">
              <a:latin typeface="Times New Roman" panose="02020603050405020304" pitchFamily="18" charset="0"/>
              <a:cs typeface="Times New Roman" panose="02020603050405020304" pitchFamily="18" charset="0"/>
            </a:endParaRPr>
          </a:p>
        </p:txBody>
      </p:sp>
      <p:pic>
        <p:nvPicPr>
          <p:cNvPr id="13316" name="Picture 2" descr="Học Sinh Mà Cô Gái Đang Suy Nghĩ Hình minh họa Sẵn có - Tải xuống Hình ảnh  Ngay bây giờ - Bàn - Đồ nội thất, Công nghệ, Giáo dục - Chủ đề - iStock">
            <a:extLst>
              <a:ext uri="{FF2B5EF4-FFF2-40B4-BE49-F238E27FC236}">
                <a16:creationId xmlns:a16="http://schemas.microsoft.com/office/drawing/2014/main" id="{2CC573BC-7399-97A1-823F-2D8863982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5588"/>
            <a:ext cx="39052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41D7-AC96-0209-435B-1FAC25CEBD83}"/>
              </a:ext>
            </a:extLst>
          </p:cNvPr>
          <p:cNvSpPr>
            <a:spLocks noGrp="1"/>
          </p:cNvSpPr>
          <p:nvPr>
            <p:ph type="title"/>
          </p:nvPr>
        </p:nvSpPr>
        <p:spPr>
          <a:xfrm>
            <a:off x="857250" y="117475"/>
            <a:ext cx="10515600" cy="692150"/>
          </a:xfrm>
          <a:solidFill>
            <a:schemeClr val="accent6">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endParaRPr lang="en-US" sz="3200" dirty="0">
              <a:latin typeface="Times New Roman" panose="02020603050405020304" pitchFamily="18" charset="0"/>
              <a:cs typeface="Times New Roman" panose="02020603050405020304" pitchFamily="18" charset="0"/>
            </a:endParaRPr>
          </a:p>
        </p:txBody>
      </p:sp>
      <p:sp>
        <p:nvSpPr>
          <p:cNvPr id="14339" name="Rectangle 2">
            <a:extLst>
              <a:ext uri="{FF2B5EF4-FFF2-40B4-BE49-F238E27FC236}">
                <a16:creationId xmlns:a16="http://schemas.microsoft.com/office/drawing/2014/main" id="{DCD41986-2B7E-CAE7-3A39-1D094863FF99}"/>
              </a:ext>
            </a:extLst>
          </p:cNvPr>
          <p:cNvSpPr>
            <a:spLocks noChangeArrowheads="1"/>
          </p:cNvSpPr>
          <p:nvPr/>
        </p:nvSpPr>
        <p:spPr bwMode="auto">
          <a:xfrm>
            <a:off x="857250" y="969963"/>
            <a:ext cx="10515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 Thể chất là đặc tính thích nghi của con vật trong những điều kiện sinh sống và di truyền nhất định, có liên quan đến sức khỏe và khả năng sản xuất của con vật.</a:t>
            </a:r>
          </a:p>
          <a:p>
            <a:pPr algn="just"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 Thể chất phụ thuộc vào:</a:t>
            </a:r>
          </a:p>
          <a:p>
            <a:pPr algn="just"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 Tính di truyền của vật nuôi</a:t>
            </a:r>
          </a:p>
          <a:p>
            <a:pPr algn="just"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 Điều kiện phát triển của vật nuôi.</a:t>
            </a:r>
          </a:p>
          <a:p>
            <a:pPr algn="just" eaLnBrk="1" hangingPunct="1">
              <a:lnSpc>
                <a:spcPct val="100000"/>
              </a:lnSpc>
              <a:spcBef>
                <a:spcPct val="0"/>
              </a:spcBef>
              <a:buFontTx/>
              <a:buNone/>
            </a:pPr>
            <a:r>
              <a:rPr lang="en-US" altLang="en-US" sz="3200">
                <a:solidFill>
                  <a:srgbClr val="000000"/>
                </a:solidFill>
                <a:latin typeface="Times New Roman" panose="02020603050405020304" pitchFamily="18" charset="0"/>
                <a:cs typeface="Times New Roman" panose="02020603050405020304" pitchFamily="18" charset="0"/>
              </a:rPr>
              <a:t>- Một số biểu hiện của thể chất: tốc độ sinh trưởng, kích thước, sức khỏe, khả năng hoạt động,</a:t>
            </a:r>
            <a:r>
              <a:rPr lang="en-AE" altLang="en-US" sz="3200">
                <a:solidFill>
                  <a:srgbClr val="000000"/>
                </a:solidFill>
                <a:latin typeface="Times New Roman" panose="02020603050405020304" pitchFamily="18" charset="0"/>
                <a:cs typeface="Times New Roman" panose="02020603050405020304" pitchFamily="18" charset="0"/>
              </a:rPr>
              <a:t>…</a:t>
            </a:r>
          </a:p>
        </p:txBody>
      </p:sp>
      <p:sp>
        <p:nvSpPr>
          <p:cNvPr id="5" name="Right Arrow 4">
            <a:extLst>
              <a:ext uri="{FF2B5EF4-FFF2-40B4-BE49-F238E27FC236}">
                <a16:creationId xmlns:a16="http://schemas.microsoft.com/office/drawing/2014/main" id="{69C15BD5-DCE3-C9B2-C368-993DD4255C6F}"/>
              </a:ext>
            </a:extLst>
          </p:cNvPr>
          <p:cNvSpPr/>
          <p:nvPr/>
        </p:nvSpPr>
        <p:spPr>
          <a:xfrm>
            <a:off x="123825" y="5495925"/>
            <a:ext cx="638175"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a:extLst>
              <a:ext uri="{FF2B5EF4-FFF2-40B4-BE49-F238E27FC236}">
                <a16:creationId xmlns:a16="http://schemas.microsoft.com/office/drawing/2014/main" id="{C18C6719-B215-9EC8-4393-4B0ED7174971}"/>
              </a:ext>
            </a:extLst>
          </p:cNvPr>
          <p:cNvSpPr txBox="1"/>
          <p:nvPr/>
        </p:nvSpPr>
        <p:spPr>
          <a:xfrm>
            <a:off x="857250" y="5276850"/>
            <a:ext cx="10620375" cy="10779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eaLnBrk="1" fontAlgn="auto" hangingPunct="1">
              <a:spcBef>
                <a:spcPts val="0"/>
              </a:spcBef>
              <a:spcAft>
                <a:spcPts val="0"/>
              </a:spcAft>
              <a:defRPr/>
            </a:pP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380A-7E83-D0A3-C6D2-7571F852E4CE}"/>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17B572E3-42B2-89A6-D7CB-BACD9B80C4C4}"/>
              </a:ext>
            </a:extLst>
          </p:cNvPr>
          <p:cNvSpPr/>
          <p:nvPr/>
        </p:nvSpPr>
        <p:spPr>
          <a:xfrm>
            <a:off x="2809875" y="1647825"/>
            <a:ext cx="4714875" cy="349567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vi-VN" sz="3200" dirty="0">
                <a:solidFill>
                  <a:srgbClr val="333333"/>
                </a:solidFill>
                <a:latin typeface="+mj-lt"/>
                <a:hlinkClick r:id="rId2"/>
              </a:rPr>
              <a:t>Thế nào là sinh trưởng, phát dục của vật nuôi? Cho ví dụ minh họa.</a:t>
            </a:r>
            <a:endParaRPr lang="en-US" sz="3200" dirty="0">
              <a:latin typeface="+mj-lt"/>
            </a:endParaRPr>
          </a:p>
        </p:txBody>
      </p:sp>
      <p:pic>
        <p:nvPicPr>
          <p:cNvPr id="15364" name="Picture 5">
            <a:extLst>
              <a:ext uri="{FF2B5EF4-FFF2-40B4-BE49-F238E27FC236}">
                <a16:creationId xmlns:a16="http://schemas.microsoft.com/office/drawing/2014/main" id="{5F0908BF-3834-A291-6168-FE496A2315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0" y="3257550"/>
            <a:ext cx="3524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7A91-5DB4-568E-A8AC-175CEDCA4145}"/>
              </a:ext>
            </a:extLst>
          </p:cNvPr>
          <p:cNvSpPr>
            <a:spLocks noGrp="1"/>
          </p:cNvSpPr>
          <p:nvPr>
            <p:ph type="title"/>
          </p:nvPr>
        </p:nvSpPr>
        <p:spPr>
          <a:xfrm>
            <a:off x="1130300" y="252413"/>
            <a:ext cx="10471150" cy="652462"/>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p:txBody>
      </p:sp>
      <p:sp>
        <p:nvSpPr>
          <p:cNvPr id="16387" name="Rectangle 2">
            <a:extLst>
              <a:ext uri="{FF2B5EF4-FFF2-40B4-BE49-F238E27FC236}">
                <a16:creationId xmlns:a16="http://schemas.microsoft.com/office/drawing/2014/main" id="{F1B3EF39-3EBE-3827-C9B1-496129792FA5}"/>
              </a:ext>
            </a:extLst>
          </p:cNvPr>
          <p:cNvSpPr>
            <a:spLocks noChangeArrowheads="1"/>
          </p:cNvSpPr>
          <p:nvPr/>
        </p:nvSpPr>
        <p:spPr bwMode="auto">
          <a:xfrm>
            <a:off x="469900" y="1139825"/>
            <a:ext cx="11417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 Sinh trưởng là sự tích lũy chất hữu cơ do quá trình trao đổi chất, làm cho cơ thể tăng lên về khối lượng, thể tích và kích thước của từng cơ quan, bộ phận và toàn bộ cơ thể.</a:t>
            </a:r>
          </a:p>
          <a:p>
            <a:pPr algn="just" eaLnBrk="1" hangingPunct="1">
              <a:lnSpc>
                <a:spcPct val="100000"/>
              </a:lnSpc>
              <a:spcBef>
                <a:spcPct val="0"/>
              </a:spcBef>
              <a:buFontTx/>
              <a:buNone/>
            </a:pPr>
            <a:r>
              <a:rPr lang="vi-VN" altLang="en-US" sz="3200">
                <a:solidFill>
                  <a:srgbClr val="000000"/>
                </a:solidFill>
                <a:latin typeface="Times New Roman" panose="02020603050405020304" pitchFamily="18" charset="0"/>
                <a:cs typeface="Times New Roman" panose="02020603050405020304" pitchFamily="18" charset="0"/>
              </a:rPr>
              <a:t>Ví dụ: Khối lượng gà Tre</a:t>
            </a:r>
            <a:r>
              <a:rPr lang="en-US" altLang="en-US" sz="3200">
                <a:solidFill>
                  <a:srgbClr val="000000"/>
                </a:solidFill>
                <a:latin typeface="Times New Roman" panose="02020603050405020304" pitchFamily="18" charset="0"/>
                <a:cs typeface="Times New Roman" panose="02020603050405020304" pitchFamily="18" charset="0"/>
              </a:rPr>
              <a:t>:</a:t>
            </a:r>
            <a:endParaRPr lang="vi-VN" altLang="en-US"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C378790-4F01-0509-9203-B5C2C0230AD0}"/>
              </a:ext>
            </a:extLst>
          </p:cNvPr>
          <p:cNvGraphicFramePr>
            <a:graphicFrameLocks noGrp="1"/>
          </p:cNvGraphicFramePr>
          <p:nvPr/>
        </p:nvGraphicFramePr>
        <p:xfrm>
          <a:off x="1666875" y="3600450"/>
          <a:ext cx="9629776" cy="3009900"/>
        </p:xfrm>
        <a:graphic>
          <a:graphicData uri="http://schemas.openxmlformats.org/drawingml/2006/table">
            <a:tbl>
              <a:tblPr firstRow="1" bandRow="1">
                <a:tableStyleId>{93296810-A885-4BE3-A3E7-6D5BEEA58F35}</a:tableStyleId>
              </a:tblPr>
              <a:tblGrid>
                <a:gridCol w="4814888">
                  <a:extLst>
                    <a:ext uri="{9D8B030D-6E8A-4147-A177-3AD203B41FA5}">
                      <a16:colId xmlns:a16="http://schemas.microsoft.com/office/drawing/2014/main" val="1043780811"/>
                    </a:ext>
                  </a:extLst>
                </a:gridCol>
                <a:gridCol w="4814888">
                  <a:extLst>
                    <a:ext uri="{9D8B030D-6E8A-4147-A177-3AD203B41FA5}">
                      <a16:colId xmlns:a16="http://schemas.microsoft.com/office/drawing/2014/main" val="79436829"/>
                    </a:ext>
                  </a:extLst>
                </a:gridCol>
              </a:tblGrid>
              <a:tr h="601980">
                <a:tc>
                  <a:txBody>
                    <a:bodyPr/>
                    <a:lstStyle/>
                    <a:p>
                      <a:pPr algn="ctr"/>
                      <a:r>
                        <a:rPr lang="en-US" sz="3200" dirty="0" err="1">
                          <a:latin typeface="Times New Roman" panose="02020603050405020304" pitchFamily="18" charset="0"/>
                          <a:cs typeface="Times New Roman" panose="02020603050405020304" pitchFamily="18" charset="0"/>
                        </a:rPr>
                        <a:t>Tuần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tuổi</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Khối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lượng</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0316687"/>
                  </a:ext>
                </a:extLst>
              </a:tr>
              <a:tr h="601980">
                <a:tc>
                  <a:txBody>
                    <a:bodyPr/>
                    <a:lstStyle/>
                    <a:p>
                      <a:r>
                        <a:rPr lang="en-US" sz="3000" b="0" i="0" kern="1200" dirty="0">
                          <a:solidFill>
                            <a:srgbClr val="000000"/>
                          </a:solidFill>
                          <a:effectLst/>
                          <a:latin typeface="Times New Roman" panose="02020603050405020304" pitchFamily="18" charset="0"/>
                          <a:ea typeface="+mn-ea"/>
                          <a:cs typeface="Times New Roman" panose="02020603050405020304" pitchFamily="18" charset="0"/>
                        </a:rPr>
                        <a:t>L</a:t>
                      </a:r>
                      <a:r>
                        <a:rPr lang="vi-VN" sz="3000" b="0" i="0" kern="1200" dirty="0">
                          <a:solidFill>
                            <a:srgbClr val="000000"/>
                          </a:solidFill>
                          <a:effectLst/>
                          <a:latin typeface="Times New Roman" panose="02020603050405020304" pitchFamily="18" charset="0"/>
                          <a:ea typeface="+mn-ea"/>
                          <a:cs typeface="Times New Roman" panose="02020603050405020304" pitchFamily="18" charset="0"/>
                        </a:rPr>
                        <a:t>úc mới nở </a:t>
                      </a:r>
                      <a:endParaRPr lang="en-US" sz="3000" dirty="0">
                        <a:latin typeface="Times New Roman" panose="02020603050405020304" pitchFamily="18" charset="0"/>
                        <a:cs typeface="Times New Roman" panose="02020603050405020304" pitchFamily="18" charset="0"/>
                      </a:endParaRPr>
                    </a:p>
                  </a:txBody>
                  <a:tcPr/>
                </a:tc>
                <a:tc>
                  <a:txBody>
                    <a:bodyPr/>
                    <a:lstStyle/>
                    <a:p>
                      <a:r>
                        <a:rPr lang="vi-VN" sz="3000" b="0" i="0" kern="1200" dirty="0">
                          <a:solidFill>
                            <a:srgbClr val="000000"/>
                          </a:solidFill>
                          <a:effectLst/>
                          <a:latin typeface="+mj-lt"/>
                          <a:ea typeface="+mn-ea"/>
                          <a:cs typeface="+mn-cs"/>
                        </a:rPr>
                        <a:t>20g</a:t>
                      </a:r>
                      <a:endParaRPr lang="en-US" sz="3000" dirty="0">
                        <a:latin typeface="+mj-lt"/>
                      </a:endParaRPr>
                    </a:p>
                  </a:txBody>
                  <a:tcPr/>
                </a:tc>
                <a:extLst>
                  <a:ext uri="{0D108BD9-81ED-4DB2-BD59-A6C34878D82A}">
                    <a16:rowId xmlns:a16="http://schemas.microsoft.com/office/drawing/2014/main" val="2187798197"/>
                  </a:ext>
                </a:extLst>
              </a:tr>
              <a:tr h="601980">
                <a:tc>
                  <a:txBody>
                    <a:bodyPr/>
                    <a:lstStyle/>
                    <a:p>
                      <a:r>
                        <a:rPr lang="vi-VN" sz="3000" b="0" i="0" kern="1200" dirty="0">
                          <a:solidFill>
                            <a:srgbClr val="000000"/>
                          </a:solidFill>
                          <a:effectLst/>
                          <a:latin typeface="+mj-lt"/>
                          <a:ea typeface="+mn-ea"/>
                          <a:cs typeface="+mn-cs"/>
                        </a:rPr>
                        <a:t>4 tuần tuổi </a:t>
                      </a:r>
                      <a:endParaRPr lang="en-US" sz="3000" dirty="0">
                        <a:latin typeface="+mj-lt"/>
                      </a:endParaRPr>
                    </a:p>
                  </a:txBody>
                  <a:tcPr/>
                </a:tc>
                <a:tc>
                  <a:txBody>
                    <a:bodyPr/>
                    <a:lstStyle/>
                    <a:p>
                      <a:r>
                        <a:rPr lang="vi-VN" sz="3000" b="0" i="0" kern="1200" dirty="0">
                          <a:solidFill>
                            <a:srgbClr val="000000"/>
                          </a:solidFill>
                          <a:effectLst/>
                          <a:latin typeface="+mj-lt"/>
                          <a:ea typeface="+mn-ea"/>
                          <a:cs typeface="+mn-cs"/>
                        </a:rPr>
                        <a:t>77g</a:t>
                      </a:r>
                      <a:endParaRPr lang="en-US" sz="3000" dirty="0">
                        <a:latin typeface="+mj-lt"/>
                      </a:endParaRPr>
                    </a:p>
                  </a:txBody>
                  <a:tcPr/>
                </a:tc>
                <a:extLst>
                  <a:ext uri="{0D108BD9-81ED-4DB2-BD59-A6C34878D82A}">
                    <a16:rowId xmlns:a16="http://schemas.microsoft.com/office/drawing/2014/main" val="1796154719"/>
                  </a:ext>
                </a:extLst>
              </a:tr>
              <a:tr h="601980">
                <a:tc>
                  <a:txBody>
                    <a:bodyPr/>
                    <a:lstStyle/>
                    <a:p>
                      <a:r>
                        <a:rPr lang="vi-VN" sz="3000" b="0" i="0" kern="1200" dirty="0">
                          <a:solidFill>
                            <a:srgbClr val="000000"/>
                          </a:solidFill>
                          <a:effectLst/>
                          <a:latin typeface="+mj-lt"/>
                          <a:ea typeface="+mn-ea"/>
                          <a:cs typeface="+mn-cs"/>
                        </a:rPr>
                        <a:t>8 tuần tuổi </a:t>
                      </a:r>
                      <a:endParaRPr lang="en-US" sz="3000" dirty="0">
                        <a:latin typeface="+mj-lt"/>
                      </a:endParaRPr>
                    </a:p>
                  </a:txBody>
                  <a:tcPr/>
                </a:tc>
                <a:tc>
                  <a:txBody>
                    <a:bodyPr/>
                    <a:lstStyle/>
                    <a:p>
                      <a:r>
                        <a:rPr lang="vi-VN" sz="3000" b="0" i="0" kern="1200" dirty="0">
                          <a:solidFill>
                            <a:srgbClr val="000000"/>
                          </a:solidFill>
                          <a:effectLst/>
                          <a:latin typeface="+mj-lt"/>
                          <a:ea typeface="+mn-ea"/>
                          <a:cs typeface="+mn-cs"/>
                        </a:rPr>
                        <a:t>118g</a:t>
                      </a:r>
                      <a:endParaRPr lang="en-US" sz="3000" dirty="0">
                        <a:latin typeface="+mj-lt"/>
                      </a:endParaRPr>
                    </a:p>
                  </a:txBody>
                  <a:tcPr/>
                </a:tc>
                <a:extLst>
                  <a:ext uri="{0D108BD9-81ED-4DB2-BD59-A6C34878D82A}">
                    <a16:rowId xmlns:a16="http://schemas.microsoft.com/office/drawing/2014/main" val="3394975084"/>
                  </a:ext>
                </a:extLst>
              </a:tr>
              <a:tr h="601980">
                <a:tc>
                  <a:txBody>
                    <a:bodyPr/>
                    <a:lstStyle/>
                    <a:p>
                      <a:r>
                        <a:rPr lang="vi-VN" sz="3000" b="0" i="0" kern="1200" dirty="0">
                          <a:solidFill>
                            <a:srgbClr val="000000"/>
                          </a:solidFill>
                          <a:effectLst/>
                          <a:latin typeface="+mj-lt"/>
                          <a:ea typeface="+mn-ea"/>
                          <a:cs typeface="+mn-cs"/>
                        </a:rPr>
                        <a:t>16 tuần tuổi </a:t>
                      </a:r>
                      <a:endParaRPr lang="en-US" sz="3000" dirty="0">
                        <a:latin typeface="+mj-lt"/>
                      </a:endParaRPr>
                    </a:p>
                  </a:txBody>
                  <a:tcPr/>
                </a:tc>
                <a:tc>
                  <a:txBody>
                    <a:bodyPr/>
                    <a:lstStyle/>
                    <a:p>
                      <a:r>
                        <a:rPr lang="vi-VN" sz="3000" b="0" i="0" kern="1200" dirty="0">
                          <a:solidFill>
                            <a:srgbClr val="000000"/>
                          </a:solidFill>
                          <a:effectLst/>
                          <a:latin typeface="+mj-lt"/>
                          <a:ea typeface="+mn-ea"/>
                          <a:cs typeface="+mn-cs"/>
                        </a:rPr>
                        <a:t>186g</a:t>
                      </a:r>
                      <a:endParaRPr lang="en-US" sz="3000" dirty="0">
                        <a:latin typeface="+mj-lt"/>
                      </a:endParaRPr>
                    </a:p>
                  </a:txBody>
                  <a:tcPr/>
                </a:tc>
                <a:extLst>
                  <a:ext uri="{0D108BD9-81ED-4DB2-BD59-A6C34878D82A}">
                    <a16:rowId xmlns:a16="http://schemas.microsoft.com/office/drawing/2014/main" val="265854826"/>
                  </a:ext>
                </a:extLst>
              </a:tr>
            </a:tbl>
          </a:graphicData>
        </a:graphic>
      </p:graphicFrame>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472B-2A0A-958A-7273-5D972D45045B}"/>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CB0AE7F-53AA-F6E8-26F7-13C726C2FB54}"/>
              </a:ext>
            </a:extLst>
          </p:cNvPr>
          <p:cNvSpPr/>
          <p:nvPr/>
        </p:nvSpPr>
        <p:spPr>
          <a:xfrm>
            <a:off x="171450" y="1225550"/>
            <a:ext cx="11849100" cy="2554288"/>
          </a:xfrm>
          <a:prstGeom prst="rect">
            <a:avLst/>
          </a:prstGeom>
        </p:spPr>
        <p:txBody>
          <a:bodyPr>
            <a:spAutoFit/>
          </a:bodyPr>
          <a:lstStyle/>
          <a:p>
            <a:pPr algn="just" eaLnBrk="1" fontAlgn="auto" hangingPunct="1">
              <a:spcBef>
                <a:spcPts val="0"/>
              </a:spcBef>
              <a:spcAft>
                <a:spcPts val="0"/>
              </a:spcAft>
              <a:defRPr/>
            </a:pPr>
            <a:r>
              <a:rPr lang="vi-VN" sz="3200" dirty="0">
                <a:solidFill>
                  <a:srgbClr val="000000"/>
                </a:solidFill>
                <a:latin typeface="+mj-lt"/>
              </a:rPr>
              <a:t>- Phát dục: là quá trình biến đổi về chất của cơ thể. Sự biến đổi này bao gồm sự hình thành và hoàn thiện chức năng của từng cơ quan, bộ phận mới của cơ thể ngay từ giai đoạn đầu tiên của bào thai cũng như trong suốt quá trình phát triển cơ thể con vật.</a:t>
            </a:r>
          </a:p>
          <a:p>
            <a:pPr algn="just" eaLnBrk="1" fontAlgn="auto" hangingPunct="1">
              <a:spcBef>
                <a:spcPts val="0"/>
              </a:spcBef>
              <a:spcAft>
                <a:spcPts val="0"/>
              </a:spcAft>
              <a:defRPr/>
            </a:pPr>
            <a:r>
              <a:rPr lang="vi-VN" sz="3200" dirty="0">
                <a:solidFill>
                  <a:srgbClr val="000000"/>
                </a:solidFill>
                <a:latin typeface="+mj-lt"/>
              </a:rPr>
              <a:t>Ví dụ: Gà trống biết gáy; gà mái bắt đầu đẻ trứng.</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D8441-C870-F92D-0D50-8628C4BD7A34}"/>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54ACA1B5-71E0-5DCD-C101-623687B96F1F}"/>
              </a:ext>
            </a:extLst>
          </p:cNvPr>
          <p:cNvSpPr>
            <a:spLocks noGrp="1"/>
          </p:cNvSpPr>
          <p:nvPr>
            <p:ph idx="1"/>
          </p:nvPr>
        </p:nvSpPr>
        <p:spPr>
          <a:xfrm>
            <a:off x="3779838" y="2306638"/>
            <a:ext cx="5462587" cy="1831975"/>
          </a:xfrm>
        </p:spPr>
        <p:txBody>
          <a:bodyPr/>
          <a:lstStyle/>
          <a:p>
            <a:pPr marL="0" indent="0" algn="just" eaLnBrk="1" hangingPunct="1">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N</a:t>
            </a:r>
            <a:r>
              <a:rPr lang="vi-VN" altLang="en-US">
                <a:latin typeface="Times New Roman" panose="02020603050405020304" pitchFamily="18" charset="0"/>
                <a:cs typeface="Times New Roman" panose="02020603050405020304" pitchFamily="18" charset="0"/>
              </a:rPr>
              <a:t>ghiên cứu sinh trưởng, phát dục theo giai đoạn có ý nghĩa gì trong chăn nuôi</a:t>
            </a:r>
            <a:r>
              <a:rPr lang="en-US" altLang="en-US">
                <a:latin typeface="Times New Roman" panose="02020603050405020304" pitchFamily="18" charset="0"/>
                <a:cs typeface="Times New Roman" panose="02020603050405020304" pitchFamily="18" charset="0"/>
              </a:rPr>
              <a:t>?</a:t>
            </a:r>
          </a:p>
        </p:txBody>
      </p:sp>
      <p:pic>
        <p:nvPicPr>
          <p:cNvPr id="18438" name="Picture 6" descr="Chia sẻ 119+ hình ảnh người suy nghĩ mới nhất - Tin Học Vui">
            <a:extLst>
              <a:ext uri="{FF2B5EF4-FFF2-40B4-BE49-F238E27FC236}">
                <a16:creationId xmlns:a16="http://schemas.microsoft.com/office/drawing/2014/main" id="{8E7E88B0-1485-574D-01A3-AC4789EB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3940175"/>
            <a:ext cx="36814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C126BAD-7B1A-F247-75D5-1215F2BAA931}"/>
              </a:ext>
            </a:extLst>
          </p:cNvPr>
          <p:cNvSpPr/>
          <p:nvPr/>
        </p:nvSpPr>
        <p:spPr>
          <a:xfrm>
            <a:off x="2179638" y="1081088"/>
            <a:ext cx="8107362" cy="507206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800" dirty="0">
                <a:latin typeface="+mj-lt"/>
              </a:rPr>
              <a:t>Giúp chăm sóc, nuôi dưỡng phù hợp với chu kỳ sống của con vật để có hiệu suất chăn nuôi cao: Thụ tinh nhân tạo đạt kết quả cao thì phải nắm vững chu kỳ động dục của vật nuôi, sử dụng con vật cày kéo, tiết sữa, đẻ trứng… phải vận dụng tốt chu kỳ hưng phấn - ức chế của hệ thần kinh, chu kỳ ngày – đêm…</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8438"/>
                                        </p:tgtEl>
                                        <p:attrNameLst>
                                          <p:attrName>ppt_x</p:attrName>
                                        </p:attrNameLst>
                                      </p:cBhvr>
                                      <p:tavLst>
                                        <p:tav tm="0">
                                          <p:val>
                                            <p:strVal val="ppt_x"/>
                                          </p:val>
                                        </p:tav>
                                        <p:tav tm="100000">
                                          <p:val>
                                            <p:strVal val="ppt_x"/>
                                          </p:val>
                                        </p:tav>
                                      </p:tavLst>
                                    </p:anim>
                                    <p:anim calcmode="lin" valueType="num">
                                      <p:cBhvr additive="base">
                                        <p:cTn id="11" dur="500"/>
                                        <p:tgtEl>
                                          <p:spTgt spid="18438"/>
                                        </p:tgtEl>
                                        <p:attrNameLst>
                                          <p:attrName>ppt_y</p:attrName>
                                        </p:attrNameLst>
                                      </p:cBhvr>
                                      <p:tavLst>
                                        <p:tav tm="0">
                                          <p:val>
                                            <p:strVal val="ppt_y"/>
                                          </p:val>
                                        </p:tav>
                                        <p:tav tm="100000">
                                          <p:val>
                                            <p:strVal val="1+ppt_h/2"/>
                                          </p:val>
                                        </p:tav>
                                      </p:tavLst>
                                    </p:anim>
                                    <p:set>
                                      <p:cBhvr>
                                        <p:cTn id="12" dur="1" fill="hold">
                                          <p:stCondLst>
                                            <p:cond delay="499"/>
                                          </p:stCondLst>
                                        </p:cTn>
                                        <p:tgtEl>
                                          <p:spTgt spid="1843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FE325A29-368D-2C96-90F1-10E08F231BC5}"/>
              </a:ext>
            </a:extLst>
          </p:cNvPr>
          <p:cNvSpPr>
            <a:spLocks noGrp="1"/>
          </p:cNvSpPr>
          <p:nvPr>
            <p:ph idx="1"/>
          </p:nvPr>
        </p:nvSpPr>
        <p:spPr>
          <a:xfrm>
            <a:off x="2181225" y="1825625"/>
            <a:ext cx="9172575" cy="2565400"/>
          </a:xfrm>
        </p:spPr>
        <p:txBody>
          <a:bodyPr/>
          <a:lstStyle/>
          <a:p>
            <a:pPr algn="just" eaLnBrk="1" hangingPunct="1"/>
            <a:r>
              <a:rPr lang="en-US" altLang="en-US" sz="3200">
                <a:latin typeface="Times New Roman" panose="02020603050405020304" pitchFamily="18" charset="0"/>
                <a:cs typeface="Times New Roman" panose="02020603050405020304" pitchFamily="18" charset="0"/>
              </a:rPr>
              <a:t>Là 2 quá trình khác nhau nhưng thống nhất với nhau, tạo nên sự phát triển chung của cơ thể. 2 quá trình diễn ra đồng thời, đan xen, bổ sung, hỗ trợ cho nhau làm cơ thể vật nuôi phát triển hoàn chỉnh.</a:t>
            </a:r>
          </a:p>
          <a:p>
            <a:pPr algn="just" eaLnBrk="1" hangingPunct="1"/>
            <a:r>
              <a:rPr lang="en-US" altLang="en-US" sz="3200">
                <a:latin typeface="Times New Roman" panose="02020603050405020304" pitchFamily="18" charset="0"/>
                <a:cs typeface="Times New Roman" panose="02020603050405020304" pitchFamily="18" charset="0"/>
              </a:rPr>
              <a:t>Là căn cứ quan trọng để đánh giá chọn lọc.</a:t>
            </a:r>
          </a:p>
        </p:txBody>
      </p:sp>
      <p:sp>
        <p:nvSpPr>
          <p:cNvPr id="4" name="Right Arrow 3">
            <a:extLst>
              <a:ext uri="{FF2B5EF4-FFF2-40B4-BE49-F238E27FC236}">
                <a16:creationId xmlns:a16="http://schemas.microsoft.com/office/drawing/2014/main" id="{9940633B-0ACA-6011-803B-CDC0196C4ABC}"/>
              </a:ext>
            </a:extLst>
          </p:cNvPr>
          <p:cNvSpPr/>
          <p:nvPr/>
        </p:nvSpPr>
        <p:spPr>
          <a:xfrm>
            <a:off x="981075" y="2865438"/>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a:extLst>
              <a:ext uri="{FF2B5EF4-FFF2-40B4-BE49-F238E27FC236}">
                <a16:creationId xmlns:a16="http://schemas.microsoft.com/office/drawing/2014/main" id="{D39C4607-8252-D080-58FD-47D8955DB7E2}"/>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A1689B2-F4C5-DC2C-1C66-0CF03CE36284}"/>
              </a:ext>
            </a:extLst>
          </p:cNvPr>
          <p:cNvSpPr>
            <a:spLocks noGrp="1"/>
          </p:cNvSpPr>
          <p:nvPr>
            <p:ph type="ctrTitle"/>
          </p:nvPr>
        </p:nvSpPr>
        <p:spPr>
          <a:xfrm>
            <a:off x="728663" y="1"/>
            <a:ext cx="10801349" cy="800099"/>
          </a:xfrm>
        </p:spPr>
        <p:txBody>
          <a:bodyPr>
            <a:normAutofit/>
          </a:bodyPr>
          <a:lstStyle/>
          <a:p>
            <a:pPr eaLnBrk="1" hangingPunct="1"/>
            <a:r>
              <a:rPr lang="en-US" altLang="en-US" sz="4400" b="1" dirty="0" err="1">
                <a:latin typeface="Times New Roman" panose="02020603050405020304" pitchFamily="18" charset="0"/>
                <a:cs typeface="Times New Roman" panose="02020603050405020304" pitchFamily="18" charset="0"/>
              </a:rPr>
              <a:t>Tiết</a:t>
            </a:r>
            <a:r>
              <a:rPr lang="en-US" altLang="en-US" sz="4400" b="1" dirty="0">
                <a:latin typeface="Times New Roman" panose="02020603050405020304" pitchFamily="18" charset="0"/>
                <a:cs typeface="Times New Roman" panose="02020603050405020304" pitchFamily="18" charset="0"/>
              </a:rPr>
              <a:t> 12. BÀI 4: CHỌN GIỐNG VẬT NUÔI</a:t>
            </a:r>
          </a:p>
        </p:txBody>
      </p:sp>
      <p:pic>
        <p:nvPicPr>
          <p:cNvPr id="2051" name="Picture 3">
            <a:extLst>
              <a:ext uri="{FF2B5EF4-FFF2-40B4-BE49-F238E27FC236}">
                <a16:creationId xmlns:a16="http://schemas.microsoft.com/office/drawing/2014/main" id="{AC16E27F-F546-B615-2567-8B388DDEA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4762" y="800100"/>
            <a:ext cx="96424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F3B118A-2594-3AB8-917B-1A6500EA90E8}"/>
              </a:ext>
            </a:extLst>
          </p:cNvPr>
          <p:cNvSpPr txBox="1">
            <a:spLocks/>
          </p:cNvSpPr>
          <p:nvPr/>
        </p:nvSpPr>
        <p:spPr>
          <a:xfrm>
            <a:off x="1524001" y="5657850"/>
            <a:ext cx="10667999" cy="8000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400" dirty="0" err="1">
                <a:latin typeface="Times New Roman" panose="02020603050405020304" pitchFamily="18" charset="0"/>
                <a:cs typeface="Times New Roman" panose="02020603050405020304" pitchFamily="18" charset="0"/>
              </a:rPr>
              <a:t>Nhóm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thực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hiện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Cụm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Yên</a:t>
            </a:r>
            <a:r>
              <a:rPr lang="en-US" altLang="en-US" sz="4400" dirty="0">
                <a:latin typeface="Times New Roman" panose="02020603050405020304" pitchFamily="18" charset="0"/>
                <a:cs typeface="Times New Roman" panose="02020603050405020304" pitchFamily="18" charset="0"/>
              </a:rPr>
              <a:t> Phong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15B820-14C4-BED7-000B-FAFDC950CDE5}"/>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endParaRPr lang="en-US" sz="3200" dirty="0">
              <a:latin typeface="Times New Roman" panose="02020603050405020304" pitchFamily="18" charset="0"/>
              <a:cs typeface="Times New Roman" panose="02020603050405020304" pitchFamily="18" charset="0"/>
            </a:endParaRPr>
          </a:p>
        </p:txBody>
      </p:sp>
      <p:sp>
        <p:nvSpPr>
          <p:cNvPr id="20483" name="Content Placeholder 1">
            <a:extLst>
              <a:ext uri="{FF2B5EF4-FFF2-40B4-BE49-F238E27FC236}">
                <a16:creationId xmlns:a16="http://schemas.microsoft.com/office/drawing/2014/main" id="{19442105-89F7-4CF1-B14A-8CD5B3AC237A}"/>
              </a:ext>
            </a:extLst>
          </p:cNvPr>
          <p:cNvSpPr>
            <a:spLocks noGrp="1"/>
          </p:cNvSpPr>
          <p:nvPr>
            <p:ph idx="1"/>
          </p:nvPr>
        </p:nvSpPr>
        <p:spPr>
          <a:xfrm>
            <a:off x="5667375" y="1816100"/>
            <a:ext cx="5686425" cy="4651375"/>
          </a:xfrm>
        </p:spPr>
        <p:txBody>
          <a:bodyPr/>
          <a:lstStyle/>
          <a:p>
            <a:pPr marL="0" indent="0" algn="just" eaLnBrk="1" hangingPunct="1">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năng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xuất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năng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phẩm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năng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suất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thịt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sữa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năng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xuất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phụ</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sóc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thể</a:t>
            </a:r>
            <a:r>
              <a:rPr lang="en-US" altLang="en-US" sz="3200" dirty="0">
                <a:latin typeface="Times New Roman" panose="02020603050405020304" pitchFamily="18" charset="0"/>
                <a:cs typeface="Times New Roman" panose="02020603050405020304" pitchFamily="18" charset="0"/>
              </a:rPr>
              <a:t>.</a:t>
            </a:r>
          </a:p>
        </p:txBody>
      </p:sp>
      <p:pic>
        <p:nvPicPr>
          <p:cNvPr id="20484" name="Picture 2">
            <a:extLst>
              <a:ext uri="{FF2B5EF4-FFF2-40B4-BE49-F238E27FC236}">
                <a16:creationId xmlns:a16="http://schemas.microsoft.com/office/drawing/2014/main" id="{4B786276-207F-59E6-14DE-68C579B61D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816100"/>
            <a:ext cx="5281612"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AB792E-A999-2877-555E-531FF468315E}"/>
              </a:ext>
            </a:extLst>
          </p:cNvPr>
          <p:cNvSpPr>
            <a:spLocks noGrp="1"/>
          </p:cNvSpPr>
          <p:nvPr>
            <p:ph type="title"/>
          </p:nvPr>
        </p:nvSpPr>
        <p:spPr>
          <a:xfrm>
            <a:off x="838200" y="365125"/>
            <a:ext cx="10515600" cy="625475"/>
          </a:xfrm>
          <a:solidFill>
            <a:schemeClr val="accent2">
              <a:lumMod val="60000"/>
              <a:lumOff val="40000"/>
            </a:schemeClr>
          </a:solidFill>
        </p:spPr>
        <p:txBody>
          <a:bodyPr rtlCol="0">
            <a:normAutofit/>
          </a:bodyPr>
          <a:lstStyle/>
          <a:p>
            <a:pPr eaLnBrk="1" fontAlgn="auto" hangingPunct="1">
              <a:spcAft>
                <a:spcPts val="0"/>
              </a:spcAft>
              <a:defRPr/>
            </a:pPr>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endParaRPr lang="en-US" sz="3200" dirty="0">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ADB0E93D-36BA-8C9D-2F94-D75C028A0EF6}"/>
              </a:ext>
            </a:extLst>
          </p:cNvPr>
          <p:cNvGraphicFramePr>
            <a:graphicFrameLocks noGrp="1"/>
          </p:cNvGraphicFramePr>
          <p:nvPr>
            <p:ph idx="1"/>
          </p:nvPr>
        </p:nvGraphicFramePr>
        <p:xfrm>
          <a:off x="504825" y="1854200"/>
          <a:ext cx="11144250" cy="2590800"/>
        </p:xfrm>
        <a:graphic>
          <a:graphicData uri="http://schemas.openxmlformats.org/drawingml/2006/table">
            <a:tbl>
              <a:tblPr firstRow="1" bandRow="1">
                <a:tableStyleId>{16D9F66E-5EB9-4882-86FB-DCBF35E3C3E4}</a:tableStyleId>
              </a:tblPr>
              <a:tblGrid>
                <a:gridCol w="971995">
                  <a:extLst>
                    <a:ext uri="{9D8B030D-6E8A-4147-A177-3AD203B41FA5}">
                      <a16:colId xmlns:a16="http://schemas.microsoft.com/office/drawing/2014/main" val="2633004535"/>
                    </a:ext>
                  </a:extLst>
                </a:gridCol>
                <a:gridCol w="3233565">
                  <a:extLst>
                    <a:ext uri="{9D8B030D-6E8A-4147-A177-3AD203B41FA5}">
                      <a16:colId xmlns:a16="http://schemas.microsoft.com/office/drawing/2014/main" val="2665071528"/>
                    </a:ext>
                  </a:extLst>
                </a:gridCol>
                <a:gridCol w="6938690">
                  <a:extLst>
                    <a:ext uri="{9D8B030D-6E8A-4147-A177-3AD203B41FA5}">
                      <a16:colId xmlns:a16="http://schemas.microsoft.com/office/drawing/2014/main" val="1002160561"/>
                    </a:ext>
                  </a:extLst>
                </a:gridCol>
              </a:tblGrid>
              <a:tr h="370840">
                <a:tc>
                  <a:txBody>
                    <a:bodyPr/>
                    <a:lstStyle/>
                    <a:p>
                      <a:pPr algn="ctr"/>
                      <a:r>
                        <a:rPr lang="en-US" sz="2800" dirty="0">
                          <a:latin typeface="Times New Roman" panose="02020603050405020304" pitchFamily="18" charset="0"/>
                          <a:cs typeface="Times New Roman" panose="02020603050405020304" pitchFamily="18" charset="0"/>
                        </a:rPr>
                        <a:t>STT</a:t>
                      </a:r>
                    </a:p>
                  </a:txBody>
                  <a:tcPr/>
                </a:tc>
                <a:tc>
                  <a:txBody>
                    <a:bodyPr/>
                    <a:lstStyle/>
                    <a:p>
                      <a:pPr algn="ctr"/>
                      <a:r>
                        <a:rPr lang="en-US" sz="2800" dirty="0" err="1">
                          <a:latin typeface="Times New Roman" panose="02020603050405020304" pitchFamily="18" charset="0"/>
                          <a:cs typeface="Times New Roman" panose="02020603050405020304" pitchFamily="18" charset="0"/>
                        </a:rPr>
                        <a:t>Gi</a:t>
                      </a:r>
                      <a:r>
                        <a:rPr lang="en-US" sz="2800" baseline="0" dirty="0" err="1">
                          <a:latin typeface="Times New Roman" panose="02020603050405020304" pitchFamily="18" charset="0"/>
                          <a:cs typeface="Times New Roman" panose="02020603050405020304" pitchFamily="18" charset="0"/>
                        </a:rPr>
                        <a:t>ống</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Khả</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năng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xuất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78377"/>
                  </a:ext>
                </a:extLst>
              </a:tr>
              <a:tr h="370840">
                <a:tc>
                  <a:txBody>
                    <a:bodyPr/>
                    <a:lstStyle/>
                    <a:p>
                      <a:pPr algn="ctr"/>
                      <a:r>
                        <a:rPr lang="en-US" sz="2800" dirty="0">
                          <a:latin typeface="Times New Roman" panose="02020603050405020304" pitchFamily="18" charset="0"/>
                          <a:cs typeface="Times New Roman" panose="02020603050405020304" pitchFamily="18" charset="0"/>
                        </a:rPr>
                        <a:t>1</a:t>
                      </a:r>
                    </a:p>
                  </a:txBody>
                  <a:tcPr/>
                </a:tc>
                <a:tc>
                  <a:txBody>
                    <a:bodyPr/>
                    <a:lstStyle/>
                    <a:p>
                      <a:r>
                        <a:rPr lang="en-US" sz="2800" dirty="0" err="1">
                          <a:latin typeface="Times New Roman" panose="02020603050405020304" pitchFamily="18" charset="0"/>
                          <a:cs typeface="Times New Roman" panose="02020603050405020304" pitchFamily="18" charset="0"/>
                        </a:rPr>
                        <a:t>Lợn</a:t>
                      </a:r>
                      <a:r>
                        <a:rPr lang="en-US" sz="2800" baseline="0" dirty="0">
                          <a:latin typeface="Times New Roman" panose="02020603050405020304" pitchFamily="18" charset="0"/>
                          <a:cs typeface="Times New Roman" panose="02020603050405020304" pitchFamily="18" charset="0"/>
                        </a:rPr>
                        <a:t> Yorkshire</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Tăng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TB 590,6 g/</a:t>
                      </a:r>
                      <a:r>
                        <a:rPr lang="en-US" sz="2800" baseline="0" dirty="0" err="1">
                          <a:latin typeface="Times New Roman" panose="02020603050405020304" pitchFamily="18" charset="0"/>
                          <a:cs typeface="Times New Roman" panose="02020603050405020304" pitchFamily="18" charset="0"/>
                        </a:rPr>
                        <a:t>ngày</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0050091"/>
                  </a:ext>
                </a:extLst>
              </a:tr>
              <a:tr h="370840">
                <a:tc>
                  <a:txBody>
                    <a:bodyPr/>
                    <a:lstStyle/>
                    <a:p>
                      <a:pPr algn="ctr"/>
                      <a:r>
                        <a:rPr lang="en-US" sz="2800" dirty="0">
                          <a:latin typeface="Times New Roman" panose="02020603050405020304" pitchFamily="18" charset="0"/>
                          <a:cs typeface="Times New Roman" panose="02020603050405020304" pitchFamily="18" charset="0"/>
                        </a:rPr>
                        <a:t>2</a:t>
                      </a:r>
                    </a:p>
                  </a:txBody>
                  <a:tcPr/>
                </a:tc>
                <a:tc>
                  <a:txBody>
                    <a:bodyPr/>
                    <a:lstStyle/>
                    <a:p>
                      <a:r>
                        <a:rPr lang="en-US" sz="2800" dirty="0" err="1">
                          <a:latin typeface="Times New Roman" panose="02020603050405020304" pitchFamily="18" charset="0"/>
                          <a:cs typeface="Times New Roman" panose="02020603050405020304" pitchFamily="18" charset="0"/>
                        </a:rPr>
                        <a:t>Lợn</a:t>
                      </a:r>
                      <a:r>
                        <a:rPr lang="en-US" sz="2800" baseline="0" dirty="0">
                          <a:latin typeface="Times New Roman" panose="02020603050405020304" pitchFamily="18" charset="0"/>
                          <a:cs typeface="Times New Roman" panose="02020603050405020304" pitchFamily="18" charset="0"/>
                        </a:rPr>
                        <a:t> Landrace</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anose="02020603050405020304" pitchFamily="18" charset="0"/>
                          <a:cs typeface="Times New Roman" panose="02020603050405020304" pitchFamily="18" charset="0"/>
                        </a:rPr>
                        <a:t>Tăng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TB 510,1 g/</a:t>
                      </a:r>
                      <a:r>
                        <a:rPr lang="en-US" sz="2800" baseline="0" dirty="0" err="1">
                          <a:latin typeface="Times New Roman" panose="02020603050405020304" pitchFamily="18" charset="0"/>
                          <a:cs typeface="Times New Roman" panose="02020603050405020304" pitchFamily="18" charset="0"/>
                        </a:rPr>
                        <a:t>ngày</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2822504"/>
                  </a:ext>
                </a:extLst>
              </a:tr>
              <a:tr h="370840">
                <a:tc>
                  <a:txBody>
                    <a:bodyPr/>
                    <a:lstStyle/>
                    <a:p>
                      <a:pPr algn="ctr"/>
                      <a:r>
                        <a:rPr lang="en-US" sz="2800" dirty="0">
                          <a:latin typeface="Times New Roman" panose="02020603050405020304" pitchFamily="18" charset="0"/>
                          <a:cs typeface="Times New Roman" panose="02020603050405020304" pitchFamily="18" charset="0"/>
                        </a:rPr>
                        <a:t>3</a:t>
                      </a:r>
                    </a:p>
                  </a:txBody>
                  <a:tcPr/>
                </a:tc>
                <a:tc>
                  <a:txBody>
                    <a:bodyPr/>
                    <a:lstStyle/>
                    <a:p>
                      <a:r>
                        <a:rPr lang="en-US" sz="2800" dirty="0" err="1">
                          <a:latin typeface="Times New Roman" panose="02020603050405020304" pitchFamily="18" charset="0"/>
                          <a:cs typeface="Times New Roman" panose="02020603050405020304" pitchFamily="18" charset="0"/>
                        </a:rPr>
                        <a:t>Bò</a:t>
                      </a:r>
                      <a:r>
                        <a:rPr lang="en-US" sz="2800" baseline="0" dirty="0">
                          <a:latin typeface="Times New Roman" panose="02020603050405020304" pitchFamily="18" charset="0"/>
                          <a:cs typeface="Times New Roman" panose="02020603050405020304" pitchFamily="18" charset="0"/>
                        </a:rPr>
                        <a:t> Lai Sind</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Sản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sữa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khoảng</a:t>
                      </a:r>
                      <a:r>
                        <a:rPr lang="en-US" sz="2800" baseline="0" dirty="0">
                          <a:latin typeface="Times New Roman" panose="02020603050405020304" pitchFamily="18" charset="0"/>
                          <a:cs typeface="Times New Roman" panose="02020603050405020304" pitchFamily="18" charset="0"/>
                        </a:rPr>
                        <a:t> 1 200 </a:t>
                      </a:r>
                      <a:r>
                        <a:rPr lang="en-AE" sz="2800" baseline="0" dirty="0">
                          <a:latin typeface="Times New Roman" panose="02020603050405020304" pitchFamily="18" charset="0"/>
                          <a:cs typeface="Times New Roman" panose="02020603050405020304" pitchFamily="18" charset="0"/>
                        </a:rPr>
                        <a:t>–</a:t>
                      </a:r>
                      <a:r>
                        <a:rPr lang="en-US" sz="2800" baseline="0" dirty="0">
                          <a:latin typeface="Times New Roman" panose="02020603050405020304" pitchFamily="18" charset="0"/>
                          <a:cs typeface="Times New Roman" panose="02020603050405020304" pitchFamily="18" charset="0"/>
                        </a:rPr>
                        <a:t> 1 500 kg/</a:t>
                      </a:r>
                      <a:r>
                        <a:rPr lang="en-US" sz="2800" baseline="0" dirty="0" err="1">
                          <a:latin typeface="Times New Roman" panose="02020603050405020304" pitchFamily="18" charset="0"/>
                          <a:cs typeface="Times New Roman" panose="02020603050405020304" pitchFamily="18" charset="0"/>
                        </a:rPr>
                        <a:t>chu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kì</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94342"/>
                  </a:ext>
                </a:extLst>
              </a:tr>
              <a:tr h="370840">
                <a:tc>
                  <a:txBody>
                    <a:bodyPr/>
                    <a:lstStyle/>
                    <a:p>
                      <a:pPr algn="ctr"/>
                      <a:r>
                        <a:rPr lang="en-US" sz="2800" dirty="0">
                          <a:latin typeface="Times New Roman" panose="02020603050405020304" pitchFamily="18" charset="0"/>
                          <a:cs typeface="Times New Roman" panose="02020603050405020304" pitchFamily="18" charset="0"/>
                        </a:rPr>
                        <a:t>4</a:t>
                      </a:r>
                    </a:p>
                  </a:txBody>
                  <a:tcPr/>
                </a:tc>
                <a:tc>
                  <a:txBody>
                    <a:bodyPr/>
                    <a:lstStyle/>
                    <a:p>
                      <a:r>
                        <a:rPr lang="en-US" sz="2800" dirty="0" err="1">
                          <a:latin typeface="Times New Roman" panose="02020603050405020304" pitchFamily="18" charset="0"/>
                          <a:cs typeface="Times New Roman" panose="02020603050405020304" pitchFamily="18" charset="0"/>
                        </a:rPr>
                        <a:t>Bò</a:t>
                      </a:r>
                      <a:r>
                        <a:rPr lang="en-US" sz="2800" baseline="0" dirty="0">
                          <a:latin typeface="Times New Roman" panose="02020603050405020304" pitchFamily="18" charset="0"/>
                          <a:cs typeface="Times New Roman" panose="02020603050405020304" pitchFamily="18" charset="0"/>
                        </a:rPr>
                        <a:t> Holstein Friesian</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anose="02020603050405020304" pitchFamily="18" charset="0"/>
                          <a:cs typeface="Times New Roman" panose="02020603050405020304" pitchFamily="18" charset="0"/>
                        </a:rPr>
                        <a:t>Sản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sữa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khoảng</a:t>
                      </a:r>
                      <a:r>
                        <a:rPr lang="en-US" sz="2800" baseline="0" dirty="0">
                          <a:latin typeface="Times New Roman" panose="02020603050405020304" pitchFamily="18" charset="0"/>
                          <a:cs typeface="Times New Roman" panose="02020603050405020304" pitchFamily="18" charset="0"/>
                        </a:rPr>
                        <a:t> 3 500 </a:t>
                      </a:r>
                      <a:r>
                        <a:rPr lang="en-AE" sz="2800" baseline="0" dirty="0">
                          <a:latin typeface="Times New Roman" panose="02020603050405020304" pitchFamily="18" charset="0"/>
                          <a:cs typeface="Times New Roman" panose="02020603050405020304" pitchFamily="18" charset="0"/>
                        </a:rPr>
                        <a:t>–</a:t>
                      </a:r>
                      <a:r>
                        <a:rPr lang="en-US" sz="2800" baseline="0" dirty="0">
                          <a:latin typeface="Times New Roman" panose="02020603050405020304" pitchFamily="18" charset="0"/>
                          <a:cs typeface="Times New Roman" panose="02020603050405020304" pitchFamily="18" charset="0"/>
                        </a:rPr>
                        <a:t> 4 000 kg/</a:t>
                      </a:r>
                      <a:r>
                        <a:rPr lang="en-US" sz="2800" baseline="0" dirty="0" err="1">
                          <a:latin typeface="Times New Roman" panose="02020603050405020304" pitchFamily="18" charset="0"/>
                          <a:cs typeface="Times New Roman" panose="02020603050405020304" pitchFamily="18" charset="0"/>
                        </a:rPr>
                        <a:t>chu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kì</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5462529"/>
                  </a:ext>
                </a:extLst>
              </a:tr>
            </a:tbl>
          </a:graphicData>
        </a:graphic>
      </p:graphicFrame>
      <p:sp>
        <p:nvSpPr>
          <p:cNvPr id="7" name="TextBox 6">
            <a:extLst>
              <a:ext uri="{FF2B5EF4-FFF2-40B4-BE49-F238E27FC236}">
                <a16:creationId xmlns:a16="http://schemas.microsoft.com/office/drawing/2014/main" id="{A88AC6A6-E5F7-F9F1-944A-9CE07A4FBB01}"/>
              </a:ext>
            </a:extLst>
          </p:cNvPr>
          <p:cNvSpPr txBox="1"/>
          <p:nvPr/>
        </p:nvSpPr>
        <p:spPr>
          <a:xfrm>
            <a:off x="1624013" y="4846638"/>
            <a:ext cx="9415462" cy="46196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4.1. </a:t>
            </a:r>
            <a:r>
              <a:rPr lang="en-US" sz="2400" b="1" dirty="0" err="1">
                <a:latin typeface="Times New Roman" panose="02020603050405020304" pitchFamily="18" charset="0"/>
                <a:cs typeface="Times New Roman" panose="02020603050405020304" pitchFamily="18" charset="0"/>
              </a:rPr>
              <a:t>Khả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106759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pic>
        <p:nvPicPr>
          <p:cNvPr id="4" name="Picture 2" descr="Quan sát Hình 9.2 và cho biết những vật nuôi nào là gia súc, vật nuôi nào  là gia cầm">
            <a:extLst>
              <a:ext uri="{FF2B5EF4-FFF2-40B4-BE49-F238E27FC236}">
                <a16:creationId xmlns:a16="http://schemas.microsoft.com/office/drawing/2014/main" id="{F5005C1D-ECE4-2026-4BF5-0BE6E21839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044" y="1085850"/>
            <a:ext cx="1085512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25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106759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1603717" y="954087"/>
            <a:ext cx="10240620" cy="4518025"/>
          </a:xfrm>
        </p:spPr>
        <p:txBody>
          <a:bodyPr/>
          <a:lstStyle/>
          <a:p>
            <a:pPr>
              <a:buFontTx/>
              <a:buChar char="-"/>
            </a:pPr>
            <a:r>
              <a:rPr lang="en-US" dirty="0">
                <a:latin typeface="Times New Roman" panose="02020603050405020304" pitchFamily="18" charset="0"/>
                <a:cs typeface="Times New Roman" panose="02020603050405020304" pitchFamily="18" charset="0"/>
              </a:rPr>
              <a:t>Chia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1</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2</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3</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7604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407193" y="668337"/>
            <a:ext cx="11377613" cy="4560888"/>
          </a:xfrm>
        </p:spPr>
        <p:txBody>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Khái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niệm</a:t>
            </a:r>
            <a:endParaRPr lang="en-US" b="1" dirty="0">
              <a:latin typeface="Times New Roman" panose="02020603050405020304" pitchFamily="18" charset="0"/>
              <a:cs typeface="Times New Roman" panose="02020603050405020304" pitchFamily="18" charset="0"/>
            </a:endParaRPr>
          </a:p>
          <a:p>
            <a:pPr marL="0" indent="0" algn="ctr">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SGK CN11,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PHT 1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24DE2E9-3093-0BFD-86AF-A21EF3FDF8E3}"/>
              </a:ext>
            </a:extLst>
          </p:cNvPr>
          <p:cNvGraphicFramePr>
            <a:graphicFrameLocks noGrp="1"/>
          </p:cNvGraphicFramePr>
          <p:nvPr>
            <p:extLst>
              <p:ext uri="{D42A27DB-BD31-4B8C-83A1-F6EECF244321}">
                <p14:modId xmlns:p14="http://schemas.microsoft.com/office/powerpoint/2010/main" val="4216330615"/>
              </p:ext>
            </p:extLst>
          </p:nvPr>
        </p:nvGraphicFramePr>
        <p:xfrm>
          <a:off x="214314" y="1814513"/>
          <a:ext cx="11630023" cy="4635623"/>
        </p:xfrm>
        <a:graphic>
          <a:graphicData uri="http://schemas.openxmlformats.org/drawingml/2006/table">
            <a:tbl>
              <a:tblPr firstRow="1" bandRow="1">
                <a:tableStyleId>{5C22544A-7EE6-4342-B048-85BDC9FD1C3A}</a:tableStyleId>
              </a:tblPr>
              <a:tblGrid>
                <a:gridCol w="1953730">
                  <a:extLst>
                    <a:ext uri="{9D8B030D-6E8A-4147-A177-3AD203B41FA5}">
                      <a16:colId xmlns:a16="http://schemas.microsoft.com/office/drawing/2014/main" val="1990574075"/>
                    </a:ext>
                  </a:extLst>
                </a:gridCol>
                <a:gridCol w="5547206">
                  <a:extLst>
                    <a:ext uri="{9D8B030D-6E8A-4147-A177-3AD203B41FA5}">
                      <a16:colId xmlns:a16="http://schemas.microsoft.com/office/drawing/2014/main" val="2301209550"/>
                    </a:ext>
                  </a:extLst>
                </a:gridCol>
                <a:gridCol w="4129087">
                  <a:extLst>
                    <a:ext uri="{9D8B030D-6E8A-4147-A177-3AD203B41FA5}">
                      <a16:colId xmlns:a16="http://schemas.microsoft.com/office/drawing/2014/main" val="306965377"/>
                    </a:ext>
                  </a:extLst>
                </a:gridCol>
              </a:tblGrid>
              <a:tr h="669040">
                <a:tc>
                  <a:txBody>
                    <a:bodyPr/>
                    <a:lstStyle/>
                    <a:p>
                      <a:pPr algn="ct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1165244"/>
                  </a:ext>
                </a:extLst>
              </a:tr>
              <a:tr h="1665965">
                <a:tc>
                  <a:txBody>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endParaRPr lang="en-US" sz="2200" dirty="0">
                        <a:latin typeface="Times New Roman" panose="02020603050405020304" pitchFamily="18" charset="0"/>
                        <a:cs typeface="Times New Roman" panose="02020603050405020304" pitchFamily="18" charset="0"/>
                      </a:endParaRPr>
                    </a:p>
                  </a:txBody>
                  <a:tcPr/>
                </a:tc>
                <a:tc>
                  <a:txBody>
                    <a:bodyPr/>
                    <a:lstStyle/>
                    <a:p>
                      <a:pPr algn="just"/>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50047830"/>
                  </a:ext>
                </a:extLst>
              </a:tr>
              <a:tr h="2300618">
                <a:tc>
                  <a:txBody>
                    <a:bodyPr/>
                    <a:lstStyle/>
                    <a:p>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endParaRPr lang="en-US" sz="2200" dirty="0">
                        <a:latin typeface="Times New Roman" panose="02020603050405020304" pitchFamily="18" charset="0"/>
                        <a:cs typeface="Times New Roman" panose="02020603050405020304" pitchFamily="18" charset="0"/>
                      </a:endParaRPr>
                    </a:p>
                  </a:txBody>
                  <a:tcPr/>
                </a:tc>
                <a:tc>
                  <a:txBody>
                    <a:bodyPr/>
                    <a:lstStyle/>
                    <a:p>
                      <a:pPr algn="just"/>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631229"/>
                  </a:ext>
                </a:extLst>
              </a:tr>
            </a:tbl>
          </a:graphicData>
        </a:graphic>
      </p:graphicFrame>
    </p:spTree>
    <p:extLst>
      <p:ext uri="{BB962C8B-B14F-4D97-AF65-F5344CB8AC3E}">
        <p14:creationId xmlns:p14="http://schemas.microsoft.com/office/powerpoint/2010/main" val="1767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407193" y="668337"/>
            <a:ext cx="11377613" cy="4518025"/>
          </a:xfrm>
        </p:spPr>
        <p:txBody>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Khái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niệm</a:t>
            </a: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24DE2E9-3093-0BFD-86AF-A21EF3FDF8E3}"/>
              </a:ext>
            </a:extLst>
          </p:cNvPr>
          <p:cNvGraphicFramePr>
            <a:graphicFrameLocks noGrp="1"/>
          </p:cNvGraphicFramePr>
          <p:nvPr>
            <p:extLst>
              <p:ext uri="{D42A27DB-BD31-4B8C-83A1-F6EECF244321}">
                <p14:modId xmlns:p14="http://schemas.microsoft.com/office/powerpoint/2010/main" val="4203162882"/>
              </p:ext>
            </p:extLst>
          </p:nvPr>
        </p:nvGraphicFramePr>
        <p:xfrm>
          <a:off x="214314" y="1328299"/>
          <a:ext cx="11630023" cy="5227246"/>
        </p:xfrm>
        <a:graphic>
          <a:graphicData uri="http://schemas.openxmlformats.org/drawingml/2006/table">
            <a:tbl>
              <a:tblPr firstRow="1" bandRow="1">
                <a:tableStyleId>{5C22544A-7EE6-4342-B048-85BDC9FD1C3A}</a:tableStyleId>
              </a:tblPr>
              <a:tblGrid>
                <a:gridCol w="1953730">
                  <a:extLst>
                    <a:ext uri="{9D8B030D-6E8A-4147-A177-3AD203B41FA5}">
                      <a16:colId xmlns:a16="http://schemas.microsoft.com/office/drawing/2014/main" val="1990574075"/>
                    </a:ext>
                  </a:extLst>
                </a:gridCol>
                <a:gridCol w="5547206">
                  <a:extLst>
                    <a:ext uri="{9D8B030D-6E8A-4147-A177-3AD203B41FA5}">
                      <a16:colId xmlns:a16="http://schemas.microsoft.com/office/drawing/2014/main" val="2301209550"/>
                    </a:ext>
                  </a:extLst>
                </a:gridCol>
                <a:gridCol w="4129087">
                  <a:extLst>
                    <a:ext uri="{9D8B030D-6E8A-4147-A177-3AD203B41FA5}">
                      <a16:colId xmlns:a16="http://schemas.microsoft.com/office/drawing/2014/main" val="306965377"/>
                    </a:ext>
                  </a:extLst>
                </a:gridCol>
              </a:tblGrid>
              <a:tr h="488140">
                <a:tc>
                  <a:txBody>
                    <a:bodyPr/>
                    <a:lstStyle/>
                    <a:p>
                      <a:pPr algn="ct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1165244"/>
                  </a:ext>
                </a:extLst>
              </a:tr>
              <a:tr h="1990425">
                <a:tc>
                  <a:txBody>
                    <a:bodyPr/>
                    <a:lstStyle/>
                    <a:p>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r>
                        <a:rPr lang="en-US" sz="2400" dirty="0">
                          <a:latin typeface="Times New Roman" panose="02020603050405020304" pitchFamily="18" charset="0"/>
                          <a:cs typeface="Times New Roman" panose="02020603050405020304" pitchFamily="18" charset="0"/>
                        </a:rPr>
                        <a:t>Trong 1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Lơgo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200-250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/1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300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a:t>
                      </a:r>
                    </a:p>
                  </a:txBody>
                  <a:tcPr/>
                </a:tc>
                <a:tc>
                  <a:txBody>
                    <a:bodyPr/>
                    <a:lstStyle/>
                    <a:p>
                      <a:pPr algn="just"/>
                      <a:r>
                        <a:rPr lang="en-US" sz="2400" dirty="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550047830"/>
                  </a:ext>
                </a:extLst>
              </a:tr>
              <a:tr h="2748681">
                <a:tc>
                  <a:txBody>
                    <a:bodyPr/>
                    <a:lstStyle/>
                    <a:p>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cs typeface="Times New Roman" panose="02020603050405020304" pitchFamily="18" charset="0"/>
                      </a:endParaRPr>
                    </a:p>
                  </a:txBody>
                  <a:tcPr/>
                </a:tc>
                <a:tc>
                  <a:txBody>
                    <a:bodyPr/>
                    <a:lstStyle/>
                    <a:p>
                      <a:pPr marL="0" indent="0" algn="just" eaLnBrk="1" hangingPunct="1">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đực</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631229"/>
                  </a:ext>
                </a:extLst>
              </a:tr>
            </a:tbl>
          </a:graphicData>
        </a:graphic>
      </p:graphicFrame>
    </p:spTree>
    <p:extLst>
      <p:ext uri="{BB962C8B-B14F-4D97-AF65-F5344CB8AC3E}">
        <p14:creationId xmlns:p14="http://schemas.microsoft.com/office/powerpoint/2010/main" val="98037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407193" y="668337"/>
            <a:ext cx="11377613" cy="4560888"/>
          </a:xfrm>
        </p:spPr>
        <p:txBody>
          <a:bodyPr/>
          <a:lstStyle/>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endParaRPr lang="en-US" b="1" dirty="0">
              <a:latin typeface="Times New Roman" panose="02020603050405020304" pitchFamily="18" charset="0"/>
              <a:cs typeface="Times New Roman" panose="02020603050405020304" pitchFamily="18" charset="0"/>
            </a:endParaRPr>
          </a:p>
          <a:p>
            <a:pPr marL="0" indent="0" algn="ctr">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SGK CN11,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PHT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p>
          <a:p>
            <a:pPr>
              <a:buFontTx/>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407193" y="668337"/>
            <a:ext cx="11377613" cy="4560888"/>
          </a:xfrm>
        </p:spPr>
        <p:txBody>
          <a:bodyPr/>
          <a:lstStyle/>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loạt</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6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a:extLst>
              <a:ext uri="{FF2B5EF4-FFF2-40B4-BE49-F238E27FC236}">
                <a16:creationId xmlns:a16="http://schemas.microsoft.com/office/drawing/2014/main" id="{FB8E0E94-A0A7-B01E-B3C6-6AB60DF86E5D}"/>
              </a:ext>
            </a:extLst>
          </p:cNvPr>
          <p:cNvSpPr>
            <a:spLocks noGrp="1"/>
          </p:cNvSpPr>
          <p:nvPr>
            <p:ph idx="1"/>
          </p:nvPr>
        </p:nvSpPr>
        <p:spPr>
          <a:xfrm>
            <a:off x="838200" y="1390649"/>
            <a:ext cx="10515600" cy="974725"/>
          </a:xfrm>
        </p:spPr>
        <p:txBody>
          <a:bodyPr/>
          <a:lstStyle/>
          <a:p>
            <a:pPr marL="0" indent="0" algn="just" eaLnBrk="1" hangingPunct="1">
              <a:buFont typeface="Arial" panose="020B0604020202020204" pitchFamily="34" charset="0"/>
              <a:buNone/>
            </a:pPr>
            <a:r>
              <a:rPr lang="en-US" altLang="en-US" dirty="0" err="1">
                <a:latin typeface="Times New Roman" panose="02020603050405020304" pitchFamily="18" charset="0"/>
                <a:cs typeface="Times New Roman" panose="02020603050405020304" pitchFamily="18" charset="0"/>
              </a:rPr>
              <a:t>Xác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hợp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trứng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sữa</a:t>
            </a:r>
            <a:r>
              <a:rPr lang="en-US" altLang="en-US" dirty="0">
                <a:latin typeface="Times New Roman" panose="02020603050405020304" pitchFamily="18" charset="0"/>
                <a:cs typeface="Times New Roman" panose="02020603050405020304" pitchFamily="18" charset="0"/>
              </a:rPr>
              <a:t>,</a:t>
            </a:r>
            <a:r>
              <a:rPr lang="en-AE" altLang="en-US" dirty="0">
                <a:latin typeface="Times New Roman" panose="02020603050405020304" pitchFamily="18" charset="0"/>
                <a:cs typeface="Times New Roman" panose="02020603050405020304" pitchFamily="18" charset="0"/>
              </a:rPr>
              <a:t>…) </a:t>
            </a:r>
            <a:r>
              <a:rPr lang="en-AE" altLang="en-US" dirty="0" err="1">
                <a:latin typeface="Times New Roman" panose="02020603050405020304" pitchFamily="18" charset="0"/>
                <a:cs typeface="Times New Roman" panose="02020603050405020304" pitchFamily="18" charset="0"/>
              </a:rPr>
              <a:t>đối</a:t>
            </a:r>
            <a:r>
              <a:rPr lang="en-AE" altLang="en-US" dirty="0">
                <a:latin typeface="Times New Roman" panose="02020603050405020304" pitchFamily="18" charset="0"/>
                <a:cs typeface="Times New Roman" panose="02020603050405020304" pitchFamily="18" charset="0"/>
              </a:rPr>
              <a:t> </a:t>
            </a:r>
            <a:r>
              <a:rPr lang="en-AE" altLang="en-US" dirty="0" err="1">
                <a:latin typeface="Times New Roman" panose="02020603050405020304" pitchFamily="18" charset="0"/>
                <a:cs typeface="Times New Roman" panose="02020603050405020304" pitchFamily="18" charset="0"/>
              </a:rPr>
              <a:t>với</a:t>
            </a:r>
            <a:r>
              <a:rPr lang="en-AE" altLang="en-US" dirty="0">
                <a:latin typeface="Times New Roman" panose="02020603050405020304" pitchFamily="18" charset="0"/>
                <a:cs typeface="Times New Roman" panose="02020603050405020304" pitchFamily="18" charset="0"/>
              </a:rPr>
              <a:t> con </a:t>
            </a:r>
            <a:r>
              <a:rPr lang="en-AE" altLang="en-US" dirty="0" err="1">
                <a:latin typeface="Times New Roman" panose="02020603050405020304" pitchFamily="18" charset="0"/>
                <a:cs typeface="Times New Roman" panose="02020603050405020304" pitchFamily="18" charset="0"/>
              </a:rPr>
              <a:t>giống</a:t>
            </a:r>
            <a:r>
              <a:rPr lang="en-AE"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3A1D2744-D61A-3E43-5687-20D56C26D577}"/>
              </a:ext>
            </a:extLst>
          </p:cNvPr>
          <p:cNvSpPr txBox="1">
            <a:spLocks/>
          </p:cNvSpPr>
          <p:nvPr/>
        </p:nvSpPr>
        <p:spPr bwMode="auto">
          <a:xfrm>
            <a:off x="838199" y="766761"/>
            <a:ext cx="6638925" cy="519907"/>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vi-VN" sz="3200" dirty="0">
                <a:latin typeface="Times New Roman" panose="02020603050405020304" pitchFamily="18" charset="0"/>
                <a:cs typeface="Times New Roman" panose="02020603050405020304" pitchFamily="18" charset="0"/>
              </a:rPr>
              <a:t>Bước 1:  Xác định chỉ tiêu chọn lọc</a:t>
            </a:r>
            <a:endParaRPr lang="en-US" sz="3200" dirty="0">
              <a:latin typeface="Times New Roman" panose="02020603050405020304" pitchFamily="18" charset="0"/>
              <a:cs typeface="Times New Roman" panose="02020603050405020304" pitchFamily="18" charset="0"/>
            </a:endParaRPr>
          </a:p>
        </p:txBody>
      </p:sp>
      <p:sp>
        <p:nvSpPr>
          <p:cNvPr id="10" name="Content Placeholder 6">
            <a:extLst>
              <a:ext uri="{FF2B5EF4-FFF2-40B4-BE49-F238E27FC236}">
                <a16:creationId xmlns:a16="http://schemas.microsoft.com/office/drawing/2014/main" id="{772C4263-4066-7E39-6B21-DB4913F7CD11}"/>
              </a:ext>
            </a:extLst>
          </p:cNvPr>
          <p:cNvSpPr txBox="1">
            <a:spLocks/>
          </p:cNvSpPr>
          <p:nvPr/>
        </p:nvSpPr>
        <p:spPr bwMode="auto">
          <a:xfrm>
            <a:off x="838200" y="2598737"/>
            <a:ext cx="7286625" cy="669925"/>
          </a:xfrm>
          <a:prstGeom prst="rect">
            <a:avLst/>
          </a:prstGeom>
          <a:ln/>
        </p:spPr>
        <p:style>
          <a:lnRef idx="1">
            <a:schemeClr val="accent2"/>
          </a:lnRef>
          <a:fillRef idx="2">
            <a:schemeClr val="accent2"/>
          </a:fillRef>
          <a:effectRef idx="1">
            <a:schemeClr val="accent2"/>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vi-VN" sz="3200" dirty="0">
                <a:latin typeface="+mj-lt"/>
              </a:rPr>
              <a:t>Bước 2: Chọn những cá thể đạt tiêu chuẩ</a:t>
            </a:r>
            <a:r>
              <a:rPr lang="en-US" sz="3200" dirty="0">
                <a:latin typeface="+mj-lt"/>
              </a:rPr>
              <a:t>n</a:t>
            </a:r>
          </a:p>
        </p:txBody>
      </p:sp>
      <p:sp>
        <p:nvSpPr>
          <p:cNvPr id="24581" name="Content Placeholder 7">
            <a:extLst>
              <a:ext uri="{FF2B5EF4-FFF2-40B4-BE49-F238E27FC236}">
                <a16:creationId xmlns:a16="http://schemas.microsoft.com/office/drawing/2014/main" id="{0A372AB4-D537-59C8-9BD6-503E0DDD539F}"/>
              </a:ext>
            </a:extLst>
          </p:cNvPr>
          <p:cNvSpPr txBox="1">
            <a:spLocks/>
          </p:cNvSpPr>
          <p:nvPr/>
        </p:nvSpPr>
        <p:spPr bwMode="auto">
          <a:xfrm>
            <a:off x="838200" y="3473450"/>
            <a:ext cx="10515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dirty="0" err="1">
                <a:latin typeface="Times New Roman" panose="02020603050405020304" pitchFamily="18" charset="0"/>
                <a:cs typeface="Times New Roman" panose="02020603050405020304" pitchFamily="18" charset="0"/>
              </a:rPr>
              <a:t>Dựa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điểm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chép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quần</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thể</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vật</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nuôi</a:t>
            </a:r>
            <a:r>
              <a:rPr lang="en-US" altLang="en-US" u="sng" dirty="0">
                <a:latin typeface="Times New Roman" panose="02020603050405020304" pitchFamily="18" charset="0"/>
                <a:cs typeface="Times New Roman" panose="02020603050405020304" pitchFamily="18" charset="0"/>
              </a:rPr>
              <a:t> ban </a:t>
            </a:r>
            <a:r>
              <a:rPr lang="en-US" altLang="en-US" u="sng" dirty="0" err="1">
                <a:latin typeface="Times New Roman" panose="02020603050405020304" pitchFamily="18" charset="0"/>
                <a:cs typeface="Times New Roman" panose="02020603050405020304" pitchFamily="18" charset="0"/>
              </a:rPr>
              <a:t>đầu</a:t>
            </a:r>
            <a:r>
              <a:rPr lang="en-US" altLang="en-US" u="sng"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thế</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hệ</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xuất</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phát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chuẩn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giống</a:t>
            </a:r>
            <a:endParaRPr lang="en-US" altLang="en-US" dirty="0">
              <a:latin typeface="Times New Roman" panose="02020603050405020304" pitchFamily="18" charset="0"/>
              <a:cs typeface="Times New Roman" panose="02020603050405020304" pitchFamily="18" charset="0"/>
            </a:endParaRPr>
          </a:p>
        </p:txBody>
      </p:sp>
      <p:sp>
        <p:nvSpPr>
          <p:cNvPr id="12" name="Content Placeholder 6">
            <a:extLst>
              <a:ext uri="{FF2B5EF4-FFF2-40B4-BE49-F238E27FC236}">
                <a16:creationId xmlns:a16="http://schemas.microsoft.com/office/drawing/2014/main" id="{F3390364-FB25-E61F-8383-C448703A16A0}"/>
              </a:ext>
            </a:extLst>
          </p:cNvPr>
          <p:cNvSpPr txBox="1">
            <a:spLocks/>
          </p:cNvSpPr>
          <p:nvPr/>
        </p:nvSpPr>
        <p:spPr bwMode="auto">
          <a:xfrm>
            <a:off x="966788" y="4987925"/>
            <a:ext cx="7286625" cy="669925"/>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vi-VN" sz="3200" dirty="0">
                <a:latin typeface="+mj-lt"/>
              </a:rPr>
              <a:t>Bước 3: Đánh giá hiệu quả chọn lọc</a:t>
            </a:r>
            <a:endParaRPr lang="en-US" sz="3200" dirty="0">
              <a:latin typeface="+mj-lt"/>
            </a:endParaRPr>
          </a:p>
        </p:txBody>
      </p:sp>
      <p:sp>
        <p:nvSpPr>
          <p:cNvPr id="24583" name="Content Placeholder 7">
            <a:extLst>
              <a:ext uri="{FF2B5EF4-FFF2-40B4-BE49-F238E27FC236}">
                <a16:creationId xmlns:a16="http://schemas.microsoft.com/office/drawing/2014/main" id="{2D96F97D-357D-A921-86A4-7BBB6495D14C}"/>
              </a:ext>
            </a:extLst>
          </p:cNvPr>
          <p:cNvSpPr txBox="1">
            <a:spLocks/>
          </p:cNvSpPr>
          <p:nvPr/>
        </p:nvSpPr>
        <p:spPr bwMode="auto">
          <a:xfrm>
            <a:off x="838200" y="5657850"/>
            <a:ext cx="10515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So </a:t>
            </a:r>
            <a:r>
              <a:rPr lang="en-US" altLang="en-US" dirty="0" err="1">
                <a:latin typeface="Times New Roman" panose="02020603050405020304" pitchFamily="18" charset="0"/>
                <a:cs typeface="Times New Roman" panose="02020603050405020304" pitchFamily="18" charset="0"/>
              </a:rPr>
              <a:t>sánh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1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lọc</a:t>
            </a:r>
            <a:r>
              <a:rPr lang="en-US" altLang="en-US" dirty="0">
                <a:latin typeface="Times New Roman" panose="02020603050405020304" pitchFamily="18" charset="0"/>
                <a:cs typeface="Times New Roman" panose="02020603050405020304" pitchFamily="18" charset="0"/>
              </a:rPr>
              <a:t>.</a:t>
            </a:r>
          </a:p>
        </p:txBody>
      </p:sp>
      <p:sp>
        <p:nvSpPr>
          <p:cNvPr id="3" name="Content Placeholder 7">
            <a:extLst>
              <a:ext uri="{FF2B5EF4-FFF2-40B4-BE49-F238E27FC236}">
                <a16:creationId xmlns:a16="http://schemas.microsoft.com/office/drawing/2014/main" id="{78B76F82-88DF-EC90-2CA0-EB44BD7D44DA}"/>
              </a:ext>
            </a:extLst>
          </p:cNvPr>
          <p:cNvSpPr txBox="1">
            <a:spLocks/>
          </p:cNvSpPr>
          <p:nvPr/>
        </p:nvSpPr>
        <p:spPr>
          <a:xfrm>
            <a:off x="838199" y="78580"/>
            <a:ext cx="10025063" cy="974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b="1" dirty="0">
                <a:latin typeface="Times New Roman" panose="02020603050405020304" pitchFamily="18" charset="0"/>
                <a:cs typeface="Times New Roman" panose="02020603050405020304" pitchFamily="18" charset="0"/>
              </a:rPr>
              <a:t>a.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phương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pháp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chọn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loạt</a:t>
            </a: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8">
                                            <p:txEl>
                                              <p:pRg st="0" end="0"/>
                                            </p:txEl>
                                          </p:spTgt>
                                        </p:tgtEl>
                                        <p:attrNameLst>
                                          <p:attrName>style.visibility</p:attrName>
                                        </p:attrNameLst>
                                      </p:cBhvr>
                                      <p:to>
                                        <p:strVal val="visible"/>
                                      </p:to>
                                    </p:set>
                                    <p:animEffect transition="in" filter="fade">
                                      <p:cBhvr>
                                        <p:cTn id="21" dur="1000"/>
                                        <p:tgtEl>
                                          <p:spTgt spid="24578">
                                            <p:txEl>
                                              <p:pRg st="0" end="0"/>
                                            </p:txEl>
                                          </p:spTgt>
                                        </p:tgtEl>
                                      </p:cBhvr>
                                    </p:animEffect>
                                    <p:anim calcmode="lin" valueType="num">
                                      <p:cBhvr>
                                        <p:cTn id="22" dur="10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45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81"/>
                                        </p:tgtEl>
                                        <p:attrNameLst>
                                          <p:attrName>style.visibility</p:attrName>
                                        </p:attrNameLst>
                                      </p:cBhvr>
                                      <p:to>
                                        <p:strVal val="visible"/>
                                      </p:to>
                                    </p:set>
                                    <p:animEffect transition="in" filter="fade">
                                      <p:cBhvr>
                                        <p:cTn id="35" dur="1000"/>
                                        <p:tgtEl>
                                          <p:spTgt spid="24581"/>
                                        </p:tgtEl>
                                      </p:cBhvr>
                                    </p:animEffect>
                                    <p:anim calcmode="lin" valueType="num">
                                      <p:cBhvr>
                                        <p:cTn id="36" dur="1000" fill="hold"/>
                                        <p:tgtEl>
                                          <p:spTgt spid="24581"/>
                                        </p:tgtEl>
                                        <p:attrNameLst>
                                          <p:attrName>ppt_x</p:attrName>
                                        </p:attrNameLst>
                                      </p:cBhvr>
                                      <p:tavLst>
                                        <p:tav tm="0">
                                          <p:val>
                                            <p:strVal val="#ppt_x"/>
                                          </p:val>
                                        </p:tav>
                                        <p:tav tm="100000">
                                          <p:val>
                                            <p:strVal val="#ppt_x"/>
                                          </p:val>
                                        </p:tav>
                                      </p:tavLst>
                                    </p:anim>
                                    <p:anim calcmode="lin" valueType="num">
                                      <p:cBhvr>
                                        <p:cTn id="37"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583"/>
                                        </p:tgtEl>
                                        <p:attrNameLst>
                                          <p:attrName>style.visibility</p:attrName>
                                        </p:attrNameLst>
                                      </p:cBhvr>
                                      <p:to>
                                        <p:strVal val="visible"/>
                                      </p:to>
                                    </p:set>
                                    <p:animEffect transition="in" filter="fade">
                                      <p:cBhvr>
                                        <p:cTn id="49" dur="1000"/>
                                        <p:tgtEl>
                                          <p:spTgt spid="24583"/>
                                        </p:tgtEl>
                                      </p:cBhvr>
                                    </p:animEffect>
                                    <p:anim calcmode="lin" valueType="num">
                                      <p:cBhvr>
                                        <p:cTn id="50" dur="1000" fill="hold"/>
                                        <p:tgtEl>
                                          <p:spTgt spid="24583"/>
                                        </p:tgtEl>
                                        <p:attrNameLst>
                                          <p:attrName>ppt_x</p:attrName>
                                        </p:attrNameLst>
                                      </p:cBhvr>
                                      <p:tavLst>
                                        <p:tav tm="0">
                                          <p:val>
                                            <p:strVal val="#ppt_x"/>
                                          </p:val>
                                        </p:tav>
                                        <p:tav tm="100000">
                                          <p:val>
                                            <p:strVal val="#ppt_x"/>
                                          </p:val>
                                        </p:tav>
                                      </p:tavLst>
                                    </p:anim>
                                    <p:anim calcmode="lin" valueType="num">
                                      <p:cBhvr>
                                        <p:cTn id="51" dur="1000" fill="hold"/>
                                        <p:tgtEl>
                                          <p:spTgt spid="245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9" grpId="0" animBg="1"/>
      <p:bldP spid="10" grpId="0" animBg="1"/>
      <p:bldP spid="24581" grpId="0"/>
      <p:bldP spid="12" grpId="0" animBg="1"/>
      <p:bldP spid="24583"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407193" y="668337"/>
            <a:ext cx="11377613" cy="4560888"/>
          </a:xfrm>
        </p:spPr>
        <p:txBody>
          <a:bodyPr/>
          <a:lstStyle/>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64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AE61350-DC5D-278D-6E1D-C00CCE645FDF}"/>
              </a:ext>
            </a:extLst>
          </p:cNvPr>
          <p:cNvSpPr>
            <a:spLocks noGrp="1"/>
          </p:cNvSpPr>
          <p:nvPr>
            <p:ph type="title"/>
          </p:nvPr>
        </p:nvSpPr>
        <p:spPr/>
        <p:txBody>
          <a:bodyPr/>
          <a:lstStyle/>
          <a:p>
            <a:pPr algn="ctr" eaLnBrk="1" hangingPunct="1"/>
            <a:r>
              <a:rPr lang="en-US" altLang="en-US" b="1">
                <a:latin typeface="Times New Roman" panose="02020603050405020304" pitchFamily="18" charset="0"/>
                <a:cs typeface="Times New Roman" panose="02020603050405020304" pitchFamily="18" charset="0"/>
              </a:rPr>
              <a:t>Nội dung chính</a:t>
            </a:r>
          </a:p>
        </p:txBody>
      </p:sp>
      <p:graphicFrame>
        <p:nvGraphicFramePr>
          <p:cNvPr id="7" name="Content Placeholder 6">
            <a:extLst>
              <a:ext uri="{FF2B5EF4-FFF2-40B4-BE49-F238E27FC236}">
                <a16:creationId xmlns:a16="http://schemas.microsoft.com/office/drawing/2014/main" id="{64B1EAE9-4890-D88A-6E69-0EE0B76756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7">
            <a:extLst>
              <a:ext uri="{FF2B5EF4-FFF2-40B4-BE49-F238E27FC236}">
                <a16:creationId xmlns:a16="http://schemas.microsoft.com/office/drawing/2014/main" id="{19775E90-300E-3EDF-6434-7B8B4F214AFB}"/>
              </a:ext>
            </a:extLst>
          </p:cNvPr>
          <p:cNvSpPr>
            <a:spLocks noGrp="1"/>
          </p:cNvSpPr>
          <p:nvPr>
            <p:ph idx="1"/>
          </p:nvPr>
        </p:nvSpPr>
        <p:spPr>
          <a:xfrm>
            <a:off x="838200" y="1497011"/>
            <a:ext cx="10515600" cy="974725"/>
          </a:xfrm>
        </p:spPr>
        <p:txBody>
          <a:bodyPr/>
          <a:lstStyle/>
          <a:p>
            <a:pPr marL="0" indent="0" algn="just" eaLnBrk="1" hangingPunct="1">
              <a:buFont typeface="Arial" panose="020B0604020202020204" pitchFamily="34" charset="0"/>
              <a:buNone/>
            </a:pPr>
            <a:r>
              <a:rPr lang="en-US" altLang="en-US" dirty="0" err="1">
                <a:latin typeface="Times New Roman" panose="02020603050405020304" pitchFamily="18" charset="0"/>
                <a:cs typeface="Times New Roman" panose="02020603050405020304" pitchFamily="18" charset="0"/>
              </a:rPr>
              <a:t>Căn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lịch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xét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mặt</a:t>
            </a:r>
            <a:r>
              <a:rPr lang="en-US" altLang="en-US" dirty="0">
                <a:latin typeface="Times New Roman" panose="02020603050405020304" pitchFamily="18" charset="0"/>
                <a:cs typeface="Times New Roman" panose="02020603050405020304" pitchFamily="18" charset="0"/>
              </a:rPr>
              <a:t>.</a:t>
            </a:r>
          </a:p>
        </p:txBody>
      </p:sp>
      <p:sp>
        <p:nvSpPr>
          <p:cNvPr id="9" name="Content Placeholder 6">
            <a:extLst>
              <a:ext uri="{FF2B5EF4-FFF2-40B4-BE49-F238E27FC236}">
                <a16:creationId xmlns:a16="http://schemas.microsoft.com/office/drawing/2014/main" id="{BE2EA53C-7792-9212-0702-65F12463F39E}"/>
              </a:ext>
            </a:extLst>
          </p:cNvPr>
          <p:cNvSpPr txBox="1">
            <a:spLocks/>
          </p:cNvSpPr>
          <p:nvPr/>
        </p:nvSpPr>
        <p:spPr bwMode="auto">
          <a:xfrm>
            <a:off x="838200" y="755251"/>
            <a:ext cx="6638925" cy="669925"/>
          </a:xfrm>
          <a:prstGeom prst="rect">
            <a:avLst/>
          </a:prstGeom>
          <a:ln/>
        </p:spPr>
        <p:style>
          <a:lnRef idx="1">
            <a:schemeClr val="accent1"/>
          </a:lnRef>
          <a:fillRef idx="2">
            <a:schemeClr val="accent1"/>
          </a:fillRef>
          <a:effectRef idx="1">
            <a:schemeClr val="accent1"/>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vi-VN" sz="3200" dirty="0">
                <a:latin typeface="+mj-lt"/>
              </a:rPr>
              <a:t>Bước 1: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tổ</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endParaRPr lang="en-US" sz="3200" i="1"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en-US" sz="3200" dirty="0">
              <a:latin typeface="+mj-lt"/>
            </a:endParaRPr>
          </a:p>
        </p:txBody>
      </p:sp>
      <p:sp>
        <p:nvSpPr>
          <p:cNvPr id="10" name="Content Placeholder 6">
            <a:extLst>
              <a:ext uri="{FF2B5EF4-FFF2-40B4-BE49-F238E27FC236}">
                <a16:creationId xmlns:a16="http://schemas.microsoft.com/office/drawing/2014/main" id="{B2EC8499-B63B-39F0-3933-FC38FBD99DF3}"/>
              </a:ext>
            </a:extLst>
          </p:cNvPr>
          <p:cNvSpPr txBox="1">
            <a:spLocks/>
          </p:cNvSpPr>
          <p:nvPr/>
        </p:nvSpPr>
        <p:spPr bwMode="auto">
          <a:xfrm>
            <a:off x="838200" y="2615405"/>
            <a:ext cx="10001250" cy="669925"/>
          </a:xfrm>
          <a:prstGeom prst="rect">
            <a:avLst/>
          </a:prstGeom>
          <a:ln/>
        </p:spPr>
        <p:style>
          <a:lnRef idx="1">
            <a:schemeClr val="accent2"/>
          </a:lnRef>
          <a:fillRef idx="2">
            <a:schemeClr val="accent2"/>
          </a:fillRef>
          <a:effectRef idx="1">
            <a:schemeClr val="accent2"/>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vi-VN" sz="3200" dirty="0">
                <a:latin typeface="+mj-lt"/>
              </a:rPr>
              <a:t>Bước 2: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a:t>
            </a:r>
          </a:p>
        </p:txBody>
      </p:sp>
      <p:sp>
        <p:nvSpPr>
          <p:cNvPr id="11" name="Content Placeholder 7">
            <a:extLst>
              <a:ext uri="{FF2B5EF4-FFF2-40B4-BE49-F238E27FC236}">
                <a16:creationId xmlns:a16="http://schemas.microsoft.com/office/drawing/2014/main" id="{1411ABE9-46D6-7FB9-FE2C-3788B3789B66}"/>
              </a:ext>
            </a:extLst>
          </p:cNvPr>
          <p:cNvSpPr txBox="1">
            <a:spLocks/>
          </p:cNvSpPr>
          <p:nvPr/>
        </p:nvSpPr>
        <p:spPr bwMode="auto">
          <a:xfrm>
            <a:off x="838200" y="3366293"/>
            <a:ext cx="1051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Font typeface="Arial" panose="020B0604020202020204" pitchFamily="34" charset="0"/>
              <a:buNone/>
              <a:defRPr/>
            </a:pP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p>
          <a:p>
            <a:pPr marL="0" indent="0" algn="just" eaLnBrk="1" hangingPunct="1">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a:t>
            </a:r>
          </a:p>
        </p:txBody>
      </p:sp>
      <p:sp>
        <p:nvSpPr>
          <p:cNvPr id="12" name="Content Placeholder 6">
            <a:extLst>
              <a:ext uri="{FF2B5EF4-FFF2-40B4-BE49-F238E27FC236}">
                <a16:creationId xmlns:a16="http://schemas.microsoft.com/office/drawing/2014/main" id="{B6D3E883-AC7B-B410-C636-F39CCA8E7EAC}"/>
              </a:ext>
            </a:extLst>
          </p:cNvPr>
          <p:cNvSpPr txBox="1">
            <a:spLocks/>
          </p:cNvSpPr>
          <p:nvPr/>
        </p:nvSpPr>
        <p:spPr bwMode="auto">
          <a:xfrm>
            <a:off x="838200" y="4975225"/>
            <a:ext cx="10001250" cy="669925"/>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vi-VN" sz="3200" dirty="0">
                <a:latin typeface="+mj-lt"/>
              </a:rPr>
              <a:t>Bước 3: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a:t>
            </a:r>
          </a:p>
        </p:txBody>
      </p:sp>
      <p:sp>
        <p:nvSpPr>
          <p:cNvPr id="28679" name="Content Placeholder 7">
            <a:extLst>
              <a:ext uri="{FF2B5EF4-FFF2-40B4-BE49-F238E27FC236}">
                <a16:creationId xmlns:a16="http://schemas.microsoft.com/office/drawing/2014/main" id="{0DEBF3A3-346B-D2E5-BAE5-63E6D44D00F3}"/>
              </a:ext>
            </a:extLst>
          </p:cNvPr>
          <p:cNvSpPr txBox="1">
            <a:spLocks/>
          </p:cNvSpPr>
          <p:nvPr/>
        </p:nvSpPr>
        <p:spPr bwMode="auto">
          <a:xfrm>
            <a:off x="838200" y="5726113"/>
            <a:ext cx="10515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So </a:t>
            </a:r>
            <a:r>
              <a:rPr lang="en-US" altLang="en-US" dirty="0" err="1">
                <a:latin typeface="Times New Roman" panose="02020603050405020304" pitchFamily="18" charset="0"/>
                <a:cs typeface="Times New Roman" panose="02020603050405020304" pitchFamily="18" charset="0"/>
              </a:rPr>
              <a:t>sánh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1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lọc</a:t>
            </a:r>
            <a:r>
              <a:rPr lang="en-US" altLang="en-US" dirty="0">
                <a:latin typeface="Times New Roman" panose="02020603050405020304" pitchFamily="18" charset="0"/>
                <a:cs typeface="Times New Roman" panose="02020603050405020304" pitchFamily="18" charset="0"/>
              </a:rPr>
              <a:t>.</a:t>
            </a:r>
          </a:p>
        </p:txBody>
      </p:sp>
      <p:sp>
        <p:nvSpPr>
          <p:cNvPr id="2" name="Content Placeholder 7">
            <a:extLst>
              <a:ext uri="{FF2B5EF4-FFF2-40B4-BE49-F238E27FC236}">
                <a16:creationId xmlns:a16="http://schemas.microsoft.com/office/drawing/2014/main" id="{A02EC1A4-39B0-9AD4-E94B-7B6950C3F7DB}"/>
              </a:ext>
            </a:extLst>
          </p:cNvPr>
          <p:cNvSpPr txBox="1">
            <a:spLocks/>
          </p:cNvSpPr>
          <p:nvPr/>
        </p:nvSpPr>
        <p:spPr>
          <a:xfrm>
            <a:off x="581025" y="3570"/>
            <a:ext cx="10515600" cy="974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en-US" b="1" dirty="0">
                <a:latin typeface="Times New Roman" panose="02020603050405020304" pitchFamily="18" charset="0"/>
                <a:cs typeface="Times New Roman" panose="02020603050405020304" pitchFamily="18" charset="0"/>
              </a:rPr>
              <a:t>b.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phương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pháp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chọn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thể</a:t>
            </a: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4">
                                            <p:txEl>
                                              <p:pRg st="0" end="0"/>
                                            </p:txEl>
                                          </p:spTgt>
                                        </p:tgtEl>
                                        <p:attrNameLst>
                                          <p:attrName>style.visibility</p:attrName>
                                        </p:attrNameLst>
                                      </p:cBhvr>
                                      <p:to>
                                        <p:strVal val="visible"/>
                                      </p:to>
                                    </p:set>
                                    <p:animEffect transition="in" filter="fade">
                                      <p:cBhvr>
                                        <p:cTn id="21" dur="1000"/>
                                        <p:tgtEl>
                                          <p:spTgt spid="28674">
                                            <p:txEl>
                                              <p:pRg st="0" end="0"/>
                                            </p:txEl>
                                          </p:spTgt>
                                        </p:tgtEl>
                                      </p:cBhvr>
                                    </p:animEffect>
                                    <p:anim calcmode="lin" valueType="num">
                                      <p:cBhvr>
                                        <p:cTn id="22" dur="1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86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679"/>
                                        </p:tgtEl>
                                        <p:attrNameLst>
                                          <p:attrName>style.visibility</p:attrName>
                                        </p:attrNameLst>
                                      </p:cBhvr>
                                      <p:to>
                                        <p:strVal val="visible"/>
                                      </p:to>
                                    </p:set>
                                    <p:animEffect transition="in" filter="fade">
                                      <p:cBhvr>
                                        <p:cTn id="49" dur="1000"/>
                                        <p:tgtEl>
                                          <p:spTgt spid="28679"/>
                                        </p:tgtEl>
                                      </p:cBhvr>
                                    </p:animEffect>
                                    <p:anim calcmode="lin" valueType="num">
                                      <p:cBhvr>
                                        <p:cTn id="50" dur="1000" fill="hold"/>
                                        <p:tgtEl>
                                          <p:spTgt spid="28679"/>
                                        </p:tgtEl>
                                        <p:attrNameLst>
                                          <p:attrName>ppt_x</p:attrName>
                                        </p:attrNameLst>
                                      </p:cBhvr>
                                      <p:tavLst>
                                        <p:tav tm="0">
                                          <p:val>
                                            <p:strVal val="#ppt_x"/>
                                          </p:val>
                                        </p:tav>
                                        <p:tav tm="100000">
                                          <p:val>
                                            <p:strVal val="#ppt_x"/>
                                          </p:val>
                                        </p:tav>
                                      </p:tavLst>
                                    </p:anim>
                                    <p:anim calcmode="lin" valueType="num">
                                      <p:cBhvr>
                                        <p:cTn id="51"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9" grpId="0" animBg="1"/>
      <p:bldP spid="10" grpId="0" animBg="1"/>
      <p:bldP spid="11" grpId="0"/>
      <p:bldP spid="12" grpId="0" animBg="1"/>
      <p:bldP spid="2867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142875" y="668336"/>
            <a:ext cx="12049125" cy="618966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Ưu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endParaRPr lang="en-US" b="1" dirty="0">
              <a:latin typeface="Times New Roman" panose="02020603050405020304" pitchFamily="18" charset="0"/>
              <a:cs typeface="Times New Roman" panose="02020603050405020304" pitchFamily="18" charset="0"/>
            </a:endParaRPr>
          </a:p>
          <a:p>
            <a:pPr marL="0" indent="0" algn="ctr">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SGK CN11,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PHT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just">
              <a:buNone/>
            </a:pP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a:t>
            </a:r>
          </a:p>
          <a:p>
            <a:pPr marL="0" indent="0" algn="just">
              <a:buNone/>
            </a:pP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B6BE6247-E537-0653-74D8-FB74AA82E388}"/>
              </a:ext>
            </a:extLst>
          </p:cNvPr>
          <p:cNvGraphicFramePr>
            <a:graphicFrameLocks noGrp="1"/>
          </p:cNvGraphicFramePr>
          <p:nvPr>
            <p:extLst>
              <p:ext uri="{D42A27DB-BD31-4B8C-83A1-F6EECF244321}">
                <p14:modId xmlns:p14="http://schemas.microsoft.com/office/powerpoint/2010/main" val="1846202771"/>
              </p:ext>
            </p:extLst>
          </p:nvPr>
        </p:nvGraphicFramePr>
        <p:xfrm>
          <a:off x="407192" y="1843089"/>
          <a:ext cx="11265694" cy="2185986"/>
        </p:xfrm>
        <a:graphic>
          <a:graphicData uri="http://schemas.openxmlformats.org/drawingml/2006/table">
            <a:tbl>
              <a:tblPr firstRow="1" bandRow="1">
                <a:tableStyleId>{5C22544A-7EE6-4342-B048-85BDC9FD1C3A}</a:tableStyleId>
              </a:tblPr>
              <a:tblGrid>
                <a:gridCol w="2159008">
                  <a:extLst>
                    <a:ext uri="{9D8B030D-6E8A-4147-A177-3AD203B41FA5}">
                      <a16:colId xmlns:a16="http://schemas.microsoft.com/office/drawing/2014/main" val="580412251"/>
                    </a:ext>
                  </a:extLst>
                </a:gridCol>
                <a:gridCol w="4553343">
                  <a:extLst>
                    <a:ext uri="{9D8B030D-6E8A-4147-A177-3AD203B41FA5}">
                      <a16:colId xmlns:a16="http://schemas.microsoft.com/office/drawing/2014/main" val="410950026"/>
                    </a:ext>
                  </a:extLst>
                </a:gridCol>
                <a:gridCol w="4553343">
                  <a:extLst>
                    <a:ext uri="{9D8B030D-6E8A-4147-A177-3AD203B41FA5}">
                      <a16:colId xmlns:a16="http://schemas.microsoft.com/office/drawing/2014/main" val="3942781730"/>
                    </a:ext>
                  </a:extLst>
                </a:gridCol>
              </a:tblGrid>
              <a:tr h="868764">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Phươnng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3234173"/>
                  </a:ext>
                </a:extLst>
              </a:tr>
              <a:tr h="658611">
                <a:tc>
                  <a:txBody>
                    <a:bodyPr/>
                    <a:lstStyle/>
                    <a:p>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3313466"/>
                  </a:ext>
                </a:extLst>
              </a:tr>
              <a:tr h="658611">
                <a:tc>
                  <a:txBody>
                    <a:bodyPr/>
                    <a:lstStyle/>
                    <a:p>
                      <a:r>
                        <a:rPr lang="en-US" sz="2400" dirty="0" err="1">
                          <a:latin typeface="Times New Roman" panose="02020603050405020304" pitchFamily="18" charset="0"/>
                          <a:cs typeface="Times New Roman" panose="02020603050405020304" pitchFamily="18" charset="0"/>
                        </a:rPr>
                        <a:t>Nhược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2680853"/>
                  </a:ext>
                </a:extLst>
              </a:tr>
            </a:tbl>
          </a:graphicData>
        </a:graphic>
      </p:graphicFrame>
    </p:spTree>
    <p:extLst>
      <p:ext uri="{BB962C8B-B14F-4D97-AF65-F5344CB8AC3E}">
        <p14:creationId xmlns:p14="http://schemas.microsoft.com/office/powerpoint/2010/main" val="21593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248-E10B-8444-9FC2-374510339589}"/>
              </a:ext>
            </a:extLst>
          </p:cNvPr>
          <p:cNvSpPr>
            <a:spLocks noGrp="1"/>
          </p:cNvSpPr>
          <p:nvPr>
            <p:ph type="title"/>
          </p:nvPr>
        </p:nvSpPr>
        <p:spPr>
          <a:xfrm>
            <a:off x="838200" y="18255"/>
            <a:ext cx="10515600" cy="781845"/>
          </a:xfrm>
        </p:spPr>
        <p:txBody>
          <a:bodyPr>
            <a:normAutofit/>
          </a:bodyPr>
          <a:lstStyle/>
          <a:p>
            <a:pPr algn="ctr"/>
            <a:r>
              <a:rPr lang="en-US" sz="2800" b="1" dirty="0">
                <a:latin typeface="Times New Roman" panose="02020603050405020304" pitchFamily="18" charset="0"/>
                <a:cs typeface="Times New Roman" panose="02020603050405020304" pitchFamily="18" charset="0"/>
              </a:rPr>
              <a:t>III. MỘT SỐ PHƯƠNG PHÁP CHỌN GIỐNG VẬT NUÔI</a:t>
            </a:r>
          </a:p>
        </p:txBody>
      </p:sp>
      <p:sp>
        <p:nvSpPr>
          <p:cNvPr id="3" name="Content Placeholder 2">
            <a:extLst>
              <a:ext uri="{FF2B5EF4-FFF2-40B4-BE49-F238E27FC236}">
                <a16:creationId xmlns:a16="http://schemas.microsoft.com/office/drawing/2014/main" id="{45CC2A4F-F056-EE62-BA2C-3BB44679312E}"/>
              </a:ext>
            </a:extLst>
          </p:cNvPr>
          <p:cNvSpPr>
            <a:spLocks noGrp="1"/>
          </p:cNvSpPr>
          <p:nvPr>
            <p:ph idx="1"/>
          </p:nvPr>
        </p:nvSpPr>
        <p:spPr>
          <a:xfrm>
            <a:off x="142875" y="765051"/>
            <a:ext cx="12049125" cy="618966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Ưu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B6BE6247-E537-0653-74D8-FB74AA82E388}"/>
              </a:ext>
            </a:extLst>
          </p:cNvPr>
          <p:cNvGraphicFramePr>
            <a:graphicFrameLocks noGrp="1"/>
          </p:cNvGraphicFramePr>
          <p:nvPr>
            <p:extLst>
              <p:ext uri="{D42A27DB-BD31-4B8C-83A1-F6EECF244321}">
                <p14:modId xmlns:p14="http://schemas.microsoft.com/office/powerpoint/2010/main" val="3601128382"/>
              </p:ext>
            </p:extLst>
          </p:nvPr>
        </p:nvGraphicFramePr>
        <p:xfrm>
          <a:off x="308717" y="1546896"/>
          <a:ext cx="11550346" cy="4059476"/>
        </p:xfrm>
        <a:graphic>
          <a:graphicData uri="http://schemas.openxmlformats.org/drawingml/2006/table">
            <a:tbl>
              <a:tblPr firstRow="1" bandRow="1">
                <a:tableStyleId>{5C22544A-7EE6-4342-B048-85BDC9FD1C3A}</a:tableStyleId>
              </a:tblPr>
              <a:tblGrid>
                <a:gridCol w="2213560">
                  <a:extLst>
                    <a:ext uri="{9D8B030D-6E8A-4147-A177-3AD203B41FA5}">
                      <a16:colId xmlns:a16="http://schemas.microsoft.com/office/drawing/2014/main" val="580412251"/>
                    </a:ext>
                  </a:extLst>
                </a:gridCol>
                <a:gridCol w="4668393">
                  <a:extLst>
                    <a:ext uri="{9D8B030D-6E8A-4147-A177-3AD203B41FA5}">
                      <a16:colId xmlns:a16="http://schemas.microsoft.com/office/drawing/2014/main" val="410950026"/>
                    </a:ext>
                  </a:extLst>
                </a:gridCol>
                <a:gridCol w="4668393">
                  <a:extLst>
                    <a:ext uri="{9D8B030D-6E8A-4147-A177-3AD203B41FA5}">
                      <a16:colId xmlns:a16="http://schemas.microsoft.com/office/drawing/2014/main" val="3942781730"/>
                    </a:ext>
                  </a:extLst>
                </a:gridCol>
              </a:tblGrid>
              <a:tr h="612294">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Phươnng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3234173"/>
                  </a:ext>
                </a:extLst>
              </a:tr>
              <a:tr h="1976712">
                <a:tc>
                  <a:txBody>
                    <a:bodyPr/>
                    <a:lstStyle/>
                    <a:p>
                      <a:r>
                        <a:rPr lang="en-US" sz="2400" b="1" dirty="0" err="1">
                          <a:latin typeface="Times New Roman" panose="02020603050405020304" pitchFamily="18" charset="0"/>
                          <a:cs typeface="Times New Roman" panose="02020603050405020304" pitchFamily="18" charset="0"/>
                        </a:rPr>
                        <a:t>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txBody>
                  <a:tcPr/>
                </a:tc>
                <a:tc>
                  <a:txBody>
                    <a:bodyPr/>
                    <a:lstStyle/>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endParaRPr lang="en-US" sz="2400" dirty="0">
                        <a:latin typeface="Times New Roman" panose="02020603050405020304" pitchFamily="18" charset="0"/>
                        <a:cs typeface="Times New Roman" panose="02020603050405020304" pitchFamily="18" charset="0"/>
                      </a:endParaRPr>
                    </a:p>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endParaRPr lang="en-US" sz="2400" dirty="0">
                        <a:latin typeface="Times New Roman" panose="02020603050405020304" pitchFamily="18" charset="0"/>
                        <a:cs typeface="Times New Roman" panose="02020603050405020304" pitchFamily="18" charset="0"/>
                      </a:endParaRPr>
                    </a:p>
                  </a:txBody>
                  <a:tcPr/>
                </a:tc>
                <a:tc>
                  <a:txBody>
                    <a:bodyPr/>
                    <a:lstStyle/>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p>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3313466"/>
                  </a:ext>
                </a:extLst>
              </a:tr>
              <a:tr h="1246719">
                <a:tc>
                  <a:txBody>
                    <a:bodyPr/>
                    <a:lstStyle/>
                    <a:p>
                      <a:r>
                        <a:rPr lang="en-US" sz="2400" b="1" dirty="0" err="1">
                          <a:latin typeface="Times New Roman" panose="02020603050405020304" pitchFamily="18" charset="0"/>
                          <a:cs typeface="Times New Roman" panose="02020603050405020304" pitchFamily="18" charset="0"/>
                        </a:rPr>
                        <a:t>Nhược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txBody>
                  <a:tcPr/>
                </a:tc>
                <a:tc>
                  <a:txBody>
                    <a:bodyPr/>
                    <a:lstStyle/>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p>
                  </a:txBody>
                  <a:tcPr/>
                </a:tc>
                <a:tc>
                  <a:txBody>
                    <a:bodyPr/>
                    <a:lstStyle/>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p>
                      <a:pPr>
                        <a:lnSpc>
                          <a:spcPct val="130000"/>
                        </a:lnSpc>
                        <a:spcBef>
                          <a:spcPts val="0"/>
                        </a:spcBef>
                        <a:spcAft>
                          <a:spcPts val="0"/>
                        </a:spcAft>
                      </a:pP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2680853"/>
                  </a:ext>
                </a:extLst>
              </a:tr>
            </a:tbl>
          </a:graphicData>
        </a:graphic>
      </p:graphicFrame>
    </p:spTree>
    <p:extLst>
      <p:ext uri="{BB962C8B-B14F-4D97-AF65-F5344CB8AC3E}">
        <p14:creationId xmlns:p14="http://schemas.microsoft.com/office/powerpoint/2010/main" val="913401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63D53F9-EBC1-5062-2A9B-194E979E5F43}"/>
              </a:ext>
            </a:extLst>
          </p:cNvPr>
          <p:cNvSpPr>
            <a:spLocks noGrp="1"/>
          </p:cNvSpPr>
          <p:nvPr>
            <p:ph type="title"/>
          </p:nvPr>
        </p:nvSpPr>
        <p:spPr>
          <a:xfrm>
            <a:off x="914400" y="98425"/>
            <a:ext cx="10515600" cy="463550"/>
          </a:xfrm>
        </p:spPr>
        <p:txBody>
          <a:bodyPr>
            <a:normAutofit fontScale="90000"/>
          </a:bodyPr>
          <a:lstStyle/>
          <a:p>
            <a:pPr algn="ctr" eaLnBrk="1" hangingPunct="1"/>
            <a:r>
              <a:rPr lang="en-US" altLang="en-US" sz="3200" b="1" dirty="0">
                <a:latin typeface="Times New Roman" panose="02020603050405020304" pitchFamily="18" charset="0"/>
                <a:cs typeface="Times New Roman" panose="02020603050405020304" pitchFamily="18" charset="0"/>
              </a:rPr>
              <a:t>LUYỆN TẬP</a:t>
            </a:r>
          </a:p>
        </p:txBody>
      </p:sp>
      <p:sp>
        <p:nvSpPr>
          <p:cNvPr id="3" name="Content Placeholder 2">
            <a:extLst>
              <a:ext uri="{FF2B5EF4-FFF2-40B4-BE49-F238E27FC236}">
                <a16:creationId xmlns:a16="http://schemas.microsoft.com/office/drawing/2014/main" id="{3AB41A0C-4B6A-0D26-51BB-B5BAB16D25F7}"/>
              </a:ext>
            </a:extLst>
          </p:cNvPr>
          <p:cNvSpPr>
            <a:spLocks noGrp="1"/>
          </p:cNvSpPr>
          <p:nvPr>
            <p:ph idx="1"/>
          </p:nvPr>
        </p:nvSpPr>
        <p:spPr>
          <a:xfrm>
            <a:off x="0" y="561975"/>
            <a:ext cx="12096750" cy="6296025"/>
          </a:xfrm>
        </p:spPr>
        <p:txBody>
          <a:bodyPr/>
          <a:lstStyle/>
          <a:p>
            <a:pPr marL="0" indent="0" algn="just" eaLnBrk="1" hangingPunct="1">
              <a:buFont typeface="Arial" panose="020B0604020202020204" pitchFamily="34" charset="0"/>
              <a:buNone/>
              <a:defRPr/>
            </a:pPr>
            <a:r>
              <a:rPr lang="vi-VN" sz="2700" dirty="0">
                <a:latin typeface="+mj-lt"/>
              </a:rPr>
              <a:t>Những câu phát biểu nào dưới đây đúng về phương pháp chọn lọc hàng loạt?</a:t>
            </a:r>
            <a:endParaRPr lang="en-US" sz="2700" dirty="0">
              <a:latin typeface="+mj-lt"/>
            </a:endParaRPr>
          </a:p>
          <a:p>
            <a:pPr marL="0" indent="0" algn="just" eaLnBrk="1" hangingPunct="1">
              <a:buFont typeface="Arial" panose="020B0604020202020204" pitchFamily="34" charset="0"/>
              <a:buNone/>
              <a:defRPr/>
            </a:pPr>
            <a:r>
              <a:rPr lang="vi-VN" sz="2700" dirty="0">
                <a:latin typeface="+mj-lt"/>
              </a:rPr>
              <a:t>A. Chọn những gà trống to, khỏe mạnh trong đàn để làm giống.</a:t>
            </a:r>
          </a:p>
          <a:p>
            <a:pPr marL="0" indent="0" algn="just" eaLnBrk="1" hangingPunct="1">
              <a:buFont typeface="Arial" panose="020B0604020202020204" pitchFamily="34" charset="0"/>
              <a:buNone/>
              <a:defRPr/>
            </a:pPr>
            <a:r>
              <a:rPr lang="vi-VN" sz="2700" dirty="0">
                <a:latin typeface="+mj-lt"/>
              </a:rPr>
              <a:t>B. Chọn trong đàn những con gà mái đẻ nhiều trứng để làm giống.</a:t>
            </a:r>
          </a:p>
          <a:p>
            <a:pPr marL="0" indent="0" algn="just" eaLnBrk="1" hangingPunct="1">
              <a:buFont typeface="Arial" panose="020B0604020202020204" pitchFamily="34" charset="0"/>
              <a:buNone/>
              <a:defRPr/>
            </a:pPr>
            <a:r>
              <a:rPr lang="vi-VN" sz="2700" dirty="0">
                <a:latin typeface="+mj-lt"/>
              </a:rPr>
              <a:t>C. Chọn trong đàn lấy những con trâu “Sừng cành ná, dạ bình vôi, mắt ốc nhồi, tai lá mít, đít lồng bàn, …” để làm giống.</a:t>
            </a:r>
          </a:p>
          <a:p>
            <a:pPr marL="0" indent="0" algn="just" eaLnBrk="1" hangingPunct="1">
              <a:buFont typeface="Arial" panose="020B0604020202020204" pitchFamily="34" charset="0"/>
              <a:buNone/>
              <a:defRPr/>
            </a:pPr>
            <a:r>
              <a:rPr lang="vi-VN" sz="2700" dirty="0">
                <a:latin typeface="+mj-lt"/>
              </a:rPr>
              <a:t>D. Loại thải những con “gà trắng, chân chì”, giữ lại những con “mình đen, chân trắng” để làm giống.</a:t>
            </a:r>
          </a:p>
          <a:p>
            <a:pPr marL="0" indent="0" algn="just" eaLnBrk="1" hangingPunct="1">
              <a:buFont typeface="Arial" panose="020B0604020202020204" pitchFamily="34" charset="0"/>
              <a:buNone/>
              <a:defRPr/>
            </a:pPr>
            <a:r>
              <a:rPr lang="vi-VN" sz="2700" dirty="0">
                <a:latin typeface="+mj-lt"/>
              </a:rPr>
              <a:t>E. Phương pháp chọn lọc tiến hành ngay trong điều kiện sản xuất</a:t>
            </a:r>
          </a:p>
          <a:p>
            <a:pPr marL="0" indent="0" algn="just" eaLnBrk="1" hangingPunct="1">
              <a:buFont typeface="Arial" panose="020B0604020202020204" pitchFamily="34" charset="0"/>
              <a:buNone/>
              <a:defRPr/>
            </a:pPr>
            <a:r>
              <a:rPr lang="vi-VN" sz="2700" dirty="0">
                <a:latin typeface="+mj-lt"/>
              </a:rPr>
              <a:t>G. Phương pháp chọn lọc này phải áp dụng tiến bộ khoa học cao.</a:t>
            </a:r>
          </a:p>
          <a:p>
            <a:pPr marL="0" indent="0" algn="just" eaLnBrk="1" hangingPunct="1">
              <a:buFont typeface="Arial" panose="020B0604020202020204" pitchFamily="34" charset="0"/>
              <a:buNone/>
              <a:defRPr/>
            </a:pPr>
            <a:r>
              <a:rPr lang="vi-VN" sz="2700" dirty="0">
                <a:latin typeface="+mj-lt"/>
              </a:rPr>
              <a:t>H. Phương pháp chọn lọc đơn giản, có độ chính xác không cao, áp dụng rộng rãi trong sản xuất.</a:t>
            </a:r>
          </a:p>
          <a:p>
            <a:pPr marL="0" indent="0" algn="just" eaLnBrk="1" hangingPunct="1">
              <a:buFont typeface="Arial" panose="020B0604020202020204" pitchFamily="34" charset="0"/>
              <a:buNone/>
              <a:defRPr/>
            </a:pPr>
            <a:r>
              <a:rPr lang="vi-VN" sz="2700" dirty="0">
                <a:latin typeface="+mj-lt"/>
              </a:rPr>
              <a:t>I. Chọn những con lợn nái tốt (sinh ra từ cặp bố, mẹ được lựa chọn), sau 1 đến 2 lứa đẻ, nếu con nào đẻ nhiều con, các con sinh trưởng, phát dục tốt thì giữ con lợn đó để làm giống.</a:t>
            </a:r>
          </a:p>
          <a:p>
            <a:pPr marL="0" indent="0" algn="just" eaLnBrk="1" hangingPunct="1">
              <a:buFont typeface="Arial" panose="020B0604020202020204" pitchFamily="34" charset="0"/>
              <a:buNone/>
              <a:defRPr/>
            </a:pPr>
            <a:endParaRPr lang="en-US" sz="2700" dirty="0">
              <a:latin typeface="+mj-lt"/>
            </a:endParaRPr>
          </a:p>
        </p:txBody>
      </p:sp>
      <p:sp>
        <p:nvSpPr>
          <p:cNvPr id="4" name="Oval 3">
            <a:extLst>
              <a:ext uri="{FF2B5EF4-FFF2-40B4-BE49-F238E27FC236}">
                <a16:creationId xmlns:a16="http://schemas.microsoft.com/office/drawing/2014/main" id="{BD8105D8-552A-C5E8-17C7-132499C8E766}"/>
              </a:ext>
            </a:extLst>
          </p:cNvPr>
          <p:cNvSpPr/>
          <p:nvPr/>
        </p:nvSpPr>
        <p:spPr>
          <a:xfrm>
            <a:off x="0" y="10287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A3AF7689-68A2-DB9B-1FEC-4F3253BDFE02}"/>
              </a:ext>
            </a:extLst>
          </p:cNvPr>
          <p:cNvSpPr/>
          <p:nvPr/>
        </p:nvSpPr>
        <p:spPr>
          <a:xfrm>
            <a:off x="0" y="206692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6C2D3A3F-D275-D430-2E5C-8321D9B2601E}"/>
              </a:ext>
            </a:extLst>
          </p:cNvPr>
          <p:cNvSpPr/>
          <p:nvPr/>
        </p:nvSpPr>
        <p:spPr>
          <a:xfrm>
            <a:off x="0" y="28765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6CA97B99-2152-4347-5A4D-58980ECF9ED8}"/>
              </a:ext>
            </a:extLst>
          </p:cNvPr>
          <p:cNvSpPr/>
          <p:nvPr/>
        </p:nvSpPr>
        <p:spPr>
          <a:xfrm>
            <a:off x="0" y="38290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10F1C981-ED71-0858-3C9C-6D1AD7F13C39}"/>
              </a:ext>
            </a:extLst>
          </p:cNvPr>
          <p:cNvSpPr/>
          <p:nvPr/>
        </p:nvSpPr>
        <p:spPr>
          <a:xfrm>
            <a:off x="0" y="47815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C349-A0A1-187D-D011-3165E2FAD285}"/>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VẬN DỤNG</a:t>
            </a:r>
          </a:p>
        </p:txBody>
      </p:sp>
      <p:sp>
        <p:nvSpPr>
          <p:cNvPr id="3" name="Content Placeholder 2">
            <a:extLst>
              <a:ext uri="{FF2B5EF4-FFF2-40B4-BE49-F238E27FC236}">
                <a16:creationId xmlns:a16="http://schemas.microsoft.com/office/drawing/2014/main" id="{80E207E5-3ED9-A0BB-0A76-A34D8EC5E078}"/>
              </a:ext>
            </a:extLst>
          </p:cNvPr>
          <p:cNvSpPr>
            <a:spLocks noGrp="1"/>
          </p:cNvSpPr>
          <p:nvPr>
            <p:ph idx="1"/>
          </p:nvPr>
        </p:nvSpPr>
        <p:spPr/>
        <p:txBody>
          <a:bodyPr/>
          <a:lstStyle/>
          <a:p>
            <a:pPr marL="0" indent="0" algn="just">
              <a:lnSpc>
                <a:spcPct val="130000"/>
              </a:lnSpc>
              <a:spcBef>
                <a:spcPts val="0"/>
              </a:spcBef>
              <a:buNone/>
            </a:pPr>
            <a:r>
              <a:rPr lang="en-US" dirty="0">
                <a:latin typeface="Times New Roman" panose="02020603050405020304" pitchFamily="18" charset="0"/>
                <a:cs typeface="Times New Roman" panose="02020603050405020304" pitchFamily="18" charset="0"/>
              </a:rPr>
              <a:t>	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927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2B5C568-556A-1683-30C6-7B8C5269A637}"/>
              </a:ext>
            </a:extLst>
          </p:cNvPr>
          <p:cNvSpPr>
            <a:spLocks noGrp="1"/>
          </p:cNvSpPr>
          <p:nvPr>
            <p:ph type="title"/>
          </p:nvPr>
        </p:nvSpPr>
        <p:spPr>
          <a:xfrm>
            <a:off x="838200" y="365125"/>
            <a:ext cx="10515600" cy="944563"/>
          </a:xfrm>
        </p:spPr>
        <p:txBody>
          <a:bodyPr/>
          <a:lstStyle/>
          <a:p>
            <a:pPr eaLnBrk="1" hangingPunct="1"/>
            <a:r>
              <a:rPr lang="en-US" altLang="en-US">
                <a:latin typeface="Times New Roman" panose="02020603050405020304" pitchFamily="18" charset="0"/>
                <a:cs typeface="Times New Roman" panose="02020603050405020304" pitchFamily="18" charset="0"/>
              </a:rPr>
              <a:t>I. Khái niệm chọn giống vật nuôi</a:t>
            </a:r>
            <a:endParaRPr lang="en-US" altLang="en-US"/>
          </a:p>
        </p:txBody>
      </p:sp>
      <p:sp>
        <p:nvSpPr>
          <p:cNvPr id="3" name="Content Placeholder 2">
            <a:extLst>
              <a:ext uri="{FF2B5EF4-FFF2-40B4-BE49-F238E27FC236}">
                <a16:creationId xmlns:a16="http://schemas.microsoft.com/office/drawing/2014/main" id="{93507BFC-8225-BD57-F83C-D701E83FB1A4}"/>
              </a:ext>
            </a:extLst>
          </p:cNvPr>
          <p:cNvSpPr>
            <a:spLocks noGrp="1"/>
          </p:cNvSpPr>
          <p:nvPr>
            <p:ph idx="1"/>
          </p:nvPr>
        </p:nvSpPr>
        <p:spPr>
          <a:xfrm>
            <a:off x="677863" y="1309688"/>
            <a:ext cx="10515600" cy="782637"/>
          </a:xfrm>
          <a:solidFill>
            <a:schemeClr val="accent2"/>
          </a:solidFill>
        </p:spPr>
        <p:txBody>
          <a:bodyPr/>
          <a:lstStyle/>
          <a:p>
            <a:pPr marL="0" indent="0" algn="ctr" eaLnBrk="1" hangingPunct="1">
              <a:buFont typeface="Arial" panose="020B0604020202020204" pitchFamily="34" charset="0"/>
              <a:buNone/>
            </a:pPr>
            <a:r>
              <a:rPr lang="en-US" altLang="en-US" sz="3300">
                <a:latin typeface="Times New Roman" panose="02020603050405020304" pitchFamily="18" charset="0"/>
                <a:cs typeface="Times New Roman" panose="02020603050405020304" pitchFamily="18" charset="0"/>
              </a:rPr>
              <a:t>Chọn giống vật nuôi là gì? Và có mục đích nào?</a:t>
            </a:r>
          </a:p>
        </p:txBody>
      </p:sp>
      <p:pic>
        <p:nvPicPr>
          <p:cNvPr id="4100" name="Picture 2" descr="Quan sát Hình 9.2 và cho biết những vật nuôi nào là gia súc, vật nuôi nào  là gia cầm">
            <a:extLst>
              <a:ext uri="{FF2B5EF4-FFF2-40B4-BE49-F238E27FC236}">
                <a16:creationId xmlns:a16="http://schemas.microsoft.com/office/drawing/2014/main" id="{935CDD87-989F-812A-C1D5-595140932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354263"/>
            <a:ext cx="11825288"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8345C19-7F20-5A5A-708D-290EFE29213D}"/>
              </a:ext>
            </a:extLst>
          </p:cNvPr>
          <p:cNvSpPr>
            <a:spLocks noGrp="1"/>
          </p:cNvSpPr>
          <p:nvPr>
            <p:ph type="title"/>
          </p:nvPr>
        </p:nvSpPr>
        <p:spPr>
          <a:xfrm>
            <a:off x="754063" y="261938"/>
            <a:ext cx="10515600" cy="755650"/>
          </a:xfrm>
          <a:solidFill>
            <a:schemeClr val="accent2"/>
          </a:solidFill>
        </p:spPr>
        <p:txBody>
          <a:bodyPr/>
          <a:lstStyle/>
          <a:p>
            <a:pPr eaLnBrk="1" hangingPunct="1"/>
            <a:r>
              <a:rPr lang="en-US" altLang="en-US">
                <a:latin typeface="Times New Roman" panose="02020603050405020304" pitchFamily="18" charset="0"/>
                <a:cs typeface="Times New Roman" panose="02020603050405020304" pitchFamily="18" charset="0"/>
              </a:rPr>
              <a:t>I. Khái niệm chọn giống vật nuôi</a:t>
            </a:r>
            <a:endParaRPr lang="en-US" altLang="en-US"/>
          </a:p>
        </p:txBody>
      </p:sp>
      <p:sp>
        <p:nvSpPr>
          <p:cNvPr id="3" name="Content Placeholder 2">
            <a:extLst>
              <a:ext uri="{FF2B5EF4-FFF2-40B4-BE49-F238E27FC236}">
                <a16:creationId xmlns:a16="http://schemas.microsoft.com/office/drawing/2014/main" id="{836C061B-8098-884F-5679-0D4C92A5A753}"/>
              </a:ext>
            </a:extLst>
          </p:cNvPr>
          <p:cNvSpPr>
            <a:spLocks noGrp="1"/>
          </p:cNvSpPr>
          <p:nvPr>
            <p:ph idx="1"/>
          </p:nvPr>
        </p:nvSpPr>
        <p:spPr>
          <a:xfrm>
            <a:off x="574675" y="1825625"/>
            <a:ext cx="10779125" cy="4351338"/>
          </a:xfrm>
        </p:spPr>
        <p:txBody>
          <a:bodyPr rtlCol="0">
            <a:normAutofit/>
          </a:bodyPr>
          <a:lstStyle/>
          <a:p>
            <a:pPr algn="just" eaLnBrk="1" fontAlgn="auto" hangingPunct="1">
              <a:lnSpc>
                <a:spcPct val="130000"/>
              </a:lnSpc>
              <a:spcAft>
                <a:spcPts val="0"/>
              </a:spcAft>
              <a:defRPr/>
            </a:pPr>
            <a:r>
              <a:rPr lang="vi-VN" sz="3200" b="1" dirty="0">
                <a:latin typeface="+mj-lt"/>
              </a:rPr>
              <a:t>Khái niệm</a:t>
            </a:r>
            <a:r>
              <a:rPr lang="vi-VN" sz="3200" dirty="0">
                <a:latin typeface="+mj-lt"/>
              </a:rPr>
              <a:t>: Chọn giống vật nuôi là lựa chọn và giữ lại làm giống những cá thể mang đặc tính tốt, phù hợp với mục đích của chăn nuôi và mong muốn của người chọn giống, đồng thời thải loại các cá thể không đạt yêu cầu.</a:t>
            </a:r>
            <a:endParaRPr lang="en-US" sz="3200" dirty="0">
              <a:latin typeface="+mj-lt"/>
            </a:endParaRPr>
          </a:p>
          <a:p>
            <a:pPr algn="just" eaLnBrk="1" fontAlgn="auto" hangingPunct="1">
              <a:lnSpc>
                <a:spcPct val="130000"/>
              </a:lnSpc>
              <a:spcAft>
                <a:spcPts val="0"/>
              </a:spcAft>
              <a:defRPr/>
            </a:pP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C19053E-71D3-2645-837F-5A9D1EF87745}"/>
              </a:ext>
            </a:extLst>
          </p:cNvPr>
          <p:cNvSpPr/>
          <p:nvPr/>
        </p:nvSpPr>
        <p:spPr>
          <a:xfrm>
            <a:off x="234950" y="207963"/>
            <a:ext cx="5072063" cy="3195637"/>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vi-VN" sz="3200" dirty="0">
                <a:latin typeface="+mj-lt"/>
                <a:hlinkClick r:id="rId2"/>
              </a:rPr>
              <a:t>Em hãy nêu thêm ví dụ về chọn giống một loại vật nuôi ở gia đình, địa phương em?</a:t>
            </a:r>
            <a:endParaRPr lang="en-US" sz="3200" dirty="0">
              <a:latin typeface="+mj-lt"/>
            </a:endParaRPr>
          </a:p>
        </p:txBody>
      </p:sp>
      <p:sp>
        <p:nvSpPr>
          <p:cNvPr id="5" name="Rectangle 4">
            <a:extLst>
              <a:ext uri="{FF2B5EF4-FFF2-40B4-BE49-F238E27FC236}">
                <a16:creationId xmlns:a16="http://schemas.microsoft.com/office/drawing/2014/main" id="{45A39544-C323-645F-0295-F3B81168D351}"/>
              </a:ext>
            </a:extLst>
          </p:cNvPr>
          <p:cNvSpPr/>
          <p:nvPr/>
        </p:nvSpPr>
        <p:spPr>
          <a:xfrm>
            <a:off x="5637213" y="346075"/>
            <a:ext cx="6362700" cy="2062163"/>
          </a:xfrm>
          <a:prstGeom prst="rect">
            <a:avLst/>
          </a:prstGeom>
        </p:spPr>
        <p:txBody>
          <a:bodyPr>
            <a:spAutoFit/>
          </a:bodyPr>
          <a:lstStyle/>
          <a:p>
            <a:pPr algn="just" eaLnBrk="1" fontAlgn="auto" hangingPunct="1">
              <a:spcBef>
                <a:spcPts val="0"/>
              </a:spcBef>
              <a:spcAft>
                <a:spcPts val="0"/>
              </a:spcAft>
              <a:defRPr/>
            </a:pPr>
            <a:r>
              <a:rPr lang="vi-VN" sz="3200" dirty="0">
                <a:solidFill>
                  <a:srgbClr val="000000"/>
                </a:solidFill>
                <a:latin typeface="+mj-lt"/>
              </a:rPr>
              <a:t>Để cải thiện năng suất giống gà Ai Cập,</a:t>
            </a:r>
            <a:r>
              <a:rPr lang="en-US" sz="3200" dirty="0">
                <a:solidFill>
                  <a:srgbClr val="000000"/>
                </a:solidFill>
                <a:latin typeface="+mj-lt"/>
              </a:rPr>
              <a:t> </a:t>
            </a:r>
            <a:r>
              <a:rPr lang="vi-VN" sz="3200" dirty="0">
                <a:solidFill>
                  <a:srgbClr val="000000"/>
                </a:solidFill>
                <a:latin typeface="+mj-lt"/>
              </a:rPr>
              <a:t>địa phương em giữ lại làm giống con trống lớn nhanh, to đẹp và con mái chóng lớn, đẻ nhiều trứng.</a:t>
            </a:r>
            <a:endParaRPr lang="en-US" sz="3200" dirty="0">
              <a:latin typeface="+mj-lt"/>
            </a:endParaRPr>
          </a:p>
        </p:txBody>
      </p:sp>
      <p:pic>
        <p:nvPicPr>
          <p:cNvPr id="6" name="Picture 5">
            <a:extLst>
              <a:ext uri="{FF2B5EF4-FFF2-40B4-BE49-F238E27FC236}">
                <a16:creationId xmlns:a16="http://schemas.microsoft.com/office/drawing/2014/main" id="{668FA7E1-BAD5-3A64-C2A1-0B070CC948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3863" y="2630488"/>
            <a:ext cx="6554787"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3775747-672B-4A30-8310-BE274B17CDEA}"/>
              </a:ext>
            </a:extLst>
          </p:cNvPr>
          <p:cNvSpPr/>
          <p:nvPr/>
        </p:nvSpPr>
        <p:spPr>
          <a:xfrm>
            <a:off x="10537825" y="2630488"/>
            <a:ext cx="1484313"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en-US" sz="2400" dirty="0">
                <a:solidFill>
                  <a:srgbClr val="000000"/>
                </a:solidFill>
                <a:latin typeface="Times New Roman" panose="02020603050405020304" pitchFamily="18" charset="0"/>
                <a:cs typeface="Times New Roman" panose="02020603050405020304" pitchFamily="18" charset="0"/>
              </a:rPr>
              <a:t>G</a:t>
            </a:r>
            <a:r>
              <a:rPr lang="vi-VN" sz="2400" dirty="0">
                <a:solidFill>
                  <a:srgbClr val="000000"/>
                </a:solidFill>
                <a:latin typeface="Times New Roman" panose="02020603050405020304" pitchFamily="18" charset="0"/>
                <a:cs typeface="Times New Roman" panose="02020603050405020304" pitchFamily="18" charset="0"/>
              </a:rPr>
              <a:t>à Ai Cập</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CF4AC34-4BFE-6398-0B4D-508F60CFF0AD}"/>
              </a:ext>
            </a:extLst>
          </p:cNvPr>
          <p:cNvSpPr>
            <a:spLocks noGrp="1"/>
          </p:cNvSpPr>
          <p:nvPr>
            <p:ph type="title"/>
          </p:nvPr>
        </p:nvSpPr>
        <p:spPr>
          <a:xfrm>
            <a:off x="838200" y="365125"/>
            <a:ext cx="10515600" cy="1039813"/>
          </a:xfrm>
          <a:solidFill>
            <a:srgbClr val="00B050"/>
          </a:solidFill>
        </p:spPr>
        <p:txBody>
          <a:bodyPr/>
          <a:lstStyle/>
          <a:p>
            <a:pPr eaLnBrk="1" hangingPunct="1"/>
            <a:r>
              <a:rPr lang="en-US" altLang="en-US">
                <a:latin typeface="Times New Roman" panose="02020603050405020304" pitchFamily="18" charset="0"/>
                <a:cs typeface="Times New Roman" panose="02020603050405020304" pitchFamily="18" charset="0"/>
              </a:rPr>
              <a:t>II. Các chỉ tiêu cơ bản để chọn giống vật nuôi</a:t>
            </a:r>
            <a:endParaRPr lang="en-US" altLang="en-US"/>
          </a:p>
        </p:txBody>
      </p:sp>
      <p:sp>
        <p:nvSpPr>
          <p:cNvPr id="4" name="Oval 3">
            <a:extLst>
              <a:ext uri="{FF2B5EF4-FFF2-40B4-BE49-F238E27FC236}">
                <a16:creationId xmlns:a16="http://schemas.microsoft.com/office/drawing/2014/main" id="{A661FAED-0B39-EDC2-4E91-45093D410915}"/>
              </a:ext>
            </a:extLst>
          </p:cNvPr>
          <p:cNvSpPr/>
          <p:nvPr/>
        </p:nvSpPr>
        <p:spPr>
          <a:xfrm>
            <a:off x="696913" y="1857375"/>
            <a:ext cx="7051675" cy="45624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3200" u="sng" dirty="0">
                <a:latin typeface="+mj-lt"/>
                <a:hlinkClick r:id="rId2"/>
              </a:rPr>
              <a:t>Khi chọn giống vật nuôi, người ta căn cứ vào những chỉ tiêu nào?</a:t>
            </a:r>
            <a:endParaRPr lang="en-US" sz="3200" u="sng" dirty="0">
              <a:latin typeface="+mj-lt"/>
            </a:endParaRPr>
          </a:p>
        </p:txBody>
      </p:sp>
      <p:pic>
        <p:nvPicPr>
          <p:cNvPr id="5" name="Picture 4">
            <a:extLst>
              <a:ext uri="{FF2B5EF4-FFF2-40B4-BE49-F238E27FC236}">
                <a16:creationId xmlns:a16="http://schemas.microsoft.com/office/drawing/2014/main" id="{72A3B2CE-1C85-FFDB-9CE6-30B6EBE53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2640013"/>
            <a:ext cx="4357687"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CC9D9F9-7A22-89C0-56A9-3F2FC861D278}"/>
              </a:ext>
            </a:extLst>
          </p:cNvPr>
          <p:cNvSpPr>
            <a:spLocks noGrp="1"/>
          </p:cNvSpPr>
          <p:nvPr>
            <p:ph type="title"/>
          </p:nvPr>
        </p:nvSpPr>
        <p:spPr>
          <a:xfrm>
            <a:off x="876300" y="195263"/>
            <a:ext cx="10515600" cy="776287"/>
          </a:xfrm>
          <a:solidFill>
            <a:srgbClr val="00B050"/>
          </a:solidFill>
        </p:spPr>
        <p:txBody>
          <a:bodyPr/>
          <a:lstStyle/>
          <a:p>
            <a:pPr eaLnBrk="1" hangingPunct="1"/>
            <a:r>
              <a:rPr lang="en-US" altLang="en-US" sz="4000">
                <a:latin typeface="Times New Roman" panose="02020603050405020304" pitchFamily="18" charset="0"/>
                <a:cs typeface="Times New Roman" panose="02020603050405020304" pitchFamily="18" charset="0"/>
              </a:rPr>
              <a:t>II. Các chỉ tiêu cơ bản để chọn giống vật nuôi</a:t>
            </a:r>
            <a:endParaRPr lang="en-US" altLang="en-US" sz="4000"/>
          </a:p>
        </p:txBody>
      </p:sp>
      <p:sp>
        <p:nvSpPr>
          <p:cNvPr id="3" name="Rectangle 2">
            <a:extLst>
              <a:ext uri="{FF2B5EF4-FFF2-40B4-BE49-F238E27FC236}">
                <a16:creationId xmlns:a16="http://schemas.microsoft.com/office/drawing/2014/main" id="{C0786E02-8824-3DDE-182E-68FA39FED33A}"/>
              </a:ext>
            </a:extLst>
          </p:cNvPr>
          <p:cNvSpPr/>
          <p:nvPr/>
        </p:nvSpPr>
        <p:spPr>
          <a:xfrm>
            <a:off x="800100" y="1920875"/>
            <a:ext cx="10515600" cy="3046413"/>
          </a:xfrm>
          <a:prstGeom prst="rect">
            <a:avLst/>
          </a:prstGeom>
        </p:spPr>
        <p:txBody>
          <a:bodyPr>
            <a:spAutoFit/>
          </a:bodyPr>
          <a:lstStyle/>
          <a:p>
            <a:pPr algn="just" eaLnBrk="1" fontAlgn="auto" hangingPunct="1">
              <a:spcBef>
                <a:spcPts val="0"/>
              </a:spcBef>
              <a:spcAft>
                <a:spcPts val="0"/>
              </a:spcAft>
              <a:defRPr/>
            </a:pPr>
            <a:r>
              <a:rPr lang="vi-VN" sz="3200" dirty="0">
                <a:solidFill>
                  <a:srgbClr val="000000"/>
                </a:solidFill>
                <a:latin typeface="+mj-lt"/>
              </a:rPr>
              <a:t>* Khi chọn giống vật nuôi, người ta căn cứ vào những chỉ tiêu sau:</a:t>
            </a:r>
          </a:p>
          <a:p>
            <a:pPr algn="just" eaLnBrk="1" fontAlgn="auto" hangingPunct="1">
              <a:spcBef>
                <a:spcPts val="0"/>
              </a:spcBef>
              <a:spcAft>
                <a:spcPts val="0"/>
              </a:spcAft>
              <a:defRPr/>
            </a:pPr>
            <a:r>
              <a:rPr lang="vi-VN" sz="3200" dirty="0">
                <a:solidFill>
                  <a:srgbClr val="000000"/>
                </a:solidFill>
                <a:latin typeface="+mj-lt"/>
              </a:rPr>
              <a:t>- Ngoại hình</a:t>
            </a:r>
          </a:p>
          <a:p>
            <a:pPr algn="just" eaLnBrk="1" fontAlgn="auto" hangingPunct="1">
              <a:spcBef>
                <a:spcPts val="0"/>
              </a:spcBef>
              <a:spcAft>
                <a:spcPts val="0"/>
              </a:spcAft>
              <a:defRPr/>
            </a:pPr>
            <a:r>
              <a:rPr lang="vi-VN" sz="3200" dirty="0">
                <a:solidFill>
                  <a:srgbClr val="000000"/>
                </a:solidFill>
                <a:latin typeface="+mj-lt"/>
              </a:rPr>
              <a:t>- Thể chất</a:t>
            </a:r>
          </a:p>
          <a:p>
            <a:pPr algn="just" eaLnBrk="1" fontAlgn="auto" hangingPunct="1">
              <a:spcBef>
                <a:spcPts val="0"/>
              </a:spcBef>
              <a:spcAft>
                <a:spcPts val="0"/>
              </a:spcAft>
              <a:defRPr/>
            </a:pPr>
            <a:r>
              <a:rPr lang="vi-VN" sz="3200" dirty="0">
                <a:solidFill>
                  <a:srgbClr val="000000"/>
                </a:solidFill>
                <a:latin typeface="+mj-lt"/>
              </a:rPr>
              <a:t>- Sinh trưởng, phát dục</a:t>
            </a:r>
          </a:p>
          <a:p>
            <a:pPr algn="just" eaLnBrk="1" fontAlgn="auto" hangingPunct="1">
              <a:spcBef>
                <a:spcPts val="0"/>
              </a:spcBef>
              <a:spcAft>
                <a:spcPts val="0"/>
              </a:spcAft>
              <a:defRPr/>
            </a:pPr>
            <a:r>
              <a:rPr lang="vi-VN" sz="3200" dirty="0">
                <a:solidFill>
                  <a:srgbClr val="000000"/>
                </a:solidFill>
                <a:latin typeface="+mj-lt"/>
              </a:rPr>
              <a:t>- Khả năng sản xuất.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4970-DEA2-CC99-AB35-E2273B142E33}"/>
              </a:ext>
            </a:extLst>
          </p:cNvPr>
          <p:cNvSpPr>
            <a:spLocks noGrp="1"/>
          </p:cNvSpPr>
          <p:nvPr>
            <p:ph type="title"/>
          </p:nvPr>
        </p:nvSpPr>
        <p:spPr>
          <a:xfrm>
            <a:off x="838200" y="365125"/>
            <a:ext cx="10515600" cy="690563"/>
          </a:xfrm>
          <a:solidFill>
            <a:schemeClr val="accent1">
              <a:lumMod val="20000"/>
              <a:lumOff val="80000"/>
            </a:schemeClr>
          </a:solidFill>
        </p:spPr>
        <p:txBody>
          <a:bodyPr rtlCol="0">
            <a:normAutofit/>
          </a:bodyPr>
          <a:lstStyle/>
          <a:p>
            <a:pPr eaLnBrk="1" fontAlgn="auto" hangingPunct="1">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1. </a:t>
            </a:r>
            <a:r>
              <a:rPr lang="vi-VN" sz="3200" dirty="0">
                <a:solidFill>
                  <a:srgbClr val="000000"/>
                </a:solidFill>
                <a:cs typeface="Times New Roman" panose="02020603050405020304" pitchFamily="18" charset="0"/>
              </a:rPr>
              <a:t>Ngoại hình</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F711F9-7950-D6B6-5153-2CEA5A393923}"/>
              </a:ext>
            </a:extLst>
          </p:cNvPr>
          <p:cNvSpPr>
            <a:spLocks noGrp="1"/>
          </p:cNvSpPr>
          <p:nvPr>
            <p:ph idx="1"/>
          </p:nvPr>
        </p:nvSpPr>
        <p:spPr>
          <a:xfrm>
            <a:off x="234950" y="1055688"/>
            <a:ext cx="11530013" cy="1295400"/>
          </a:xfrm>
        </p:spPr>
        <p:txBody>
          <a:bodyPr>
            <a:normAutofit fontScale="92500" lnSpcReduction="10000"/>
          </a:bodyPr>
          <a:lstStyle/>
          <a:p>
            <a:pPr algn="just" eaLnBrk="1" hangingPunct="1">
              <a:buFontTx/>
              <a:buChar char="-"/>
            </a:pPr>
            <a:r>
              <a:rPr lang="en-US" altLang="en-US" sz="3200">
                <a:latin typeface="Times New Roman" panose="02020603050405020304" pitchFamily="18" charset="0"/>
                <a:cs typeface="Times New Roman" panose="02020603050405020304" pitchFamily="18" charset="0"/>
              </a:rPr>
              <a:t>Là hình dáng bên ngoài của vật nuôi có liên quan đến sức khỏe cũng như cấu tạo, chức năng của các bộ phận bên trong cơ thể và khả năng sản xuất của con vật, </a:t>
            </a:r>
            <a:r>
              <a:rPr lang="en-US" altLang="en-US" sz="3200" i="1">
                <a:latin typeface="Times New Roman" panose="02020603050405020304" pitchFamily="18" charset="0"/>
                <a:cs typeface="Times New Roman" panose="02020603050405020304" pitchFamily="18" charset="0"/>
              </a:rPr>
              <a:t>là hình dáng bên ngoài của vật nuôi. </a:t>
            </a:r>
            <a:r>
              <a:rPr lang="en-US" altLang="en-US" sz="3200">
                <a:latin typeface="Times New Roman" panose="02020603050405020304" pitchFamily="18" charset="0"/>
                <a:cs typeface="Times New Roman" panose="02020603050405020304" pitchFamily="18" charset="0"/>
              </a:rPr>
              <a:t>Ví dụ:</a:t>
            </a:r>
          </a:p>
        </p:txBody>
      </p:sp>
      <p:pic>
        <p:nvPicPr>
          <p:cNvPr id="2050" name="Picture 2" descr="https://img.loigiaihay.com/picture/2020/0620/bao-cao-2.png">
            <a:extLst>
              <a:ext uri="{FF2B5EF4-FFF2-40B4-BE49-F238E27FC236}">
                <a16:creationId xmlns:a16="http://schemas.microsoft.com/office/drawing/2014/main" id="{94D36DA5-565D-B39D-48B1-AF080E5CE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2535238"/>
            <a:ext cx="1016317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2448</Words>
  <PresentationFormat>Widescreen</PresentationFormat>
  <Paragraphs>188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 Tình huống gia đình bác Mai đang muốn lựa chọn những con gà trống và những con gà mái để đẻ trứng từ đàn gà của gia đình bác để làm giống. Từ kiến thức thực tế và kiến thức đã học, em hãy cho bác Mai lời khuyên chọn như thế nào?</vt:lpstr>
      <vt:lpstr>Tiết 12. BÀI 4: CHỌN GIỐNG VẬT NUÔI</vt:lpstr>
      <vt:lpstr>Nội dung chính</vt:lpstr>
      <vt:lpstr>I. Khái niệm chọn giống vật nuôi</vt:lpstr>
      <vt:lpstr>I. Khái niệm chọn giống vật nuôi</vt:lpstr>
      <vt:lpstr>PowerPoint Presentation</vt:lpstr>
      <vt:lpstr>II. Các chỉ tiêu cơ bản để chọn giống vật nuôi</vt:lpstr>
      <vt:lpstr>II. Các chỉ tiêu cơ bản để chọn giống vật nuôi</vt:lpstr>
      <vt:lpstr>1. Ngoại hình</vt:lpstr>
      <vt:lpstr>1. Ngoại hình</vt:lpstr>
      <vt:lpstr> Quan sát Hình 4.1 và chỉ ra những đặc điểm đặc trưng về ngoại hình khi chọn giống bò hướng thịt và bò hướng sữa.</vt:lpstr>
      <vt:lpstr>PowerPoint Presentation</vt:lpstr>
      <vt:lpstr>2. Thể chất</vt:lpstr>
      <vt:lpstr>2. Thể chất</vt:lpstr>
      <vt:lpstr>3. Sinh trưởng, phát dục</vt:lpstr>
      <vt:lpstr>3. Sinh trưởng, phát dục</vt:lpstr>
      <vt:lpstr>3. Sinh trưởng, phát dục</vt:lpstr>
      <vt:lpstr>3. Sinh trưởng, phát dục</vt:lpstr>
      <vt:lpstr>3. Sinh trưởng, phát dục</vt:lpstr>
      <vt:lpstr>4. Khả năng sản xuất</vt:lpstr>
      <vt:lpstr>4. Khả năng sản xuất</vt:lpstr>
      <vt:lpstr>III. MỘT SỐ PHƯƠNG PHÁP CHỌN GIỐNG VẬT NUÔI</vt:lpstr>
      <vt:lpstr>III. MỘT SỐ PHƯƠNG PHÁP CHỌN GIỐNG VẬT NUÔI</vt:lpstr>
      <vt:lpstr>III. MỘT SỐ PHƯƠNG PHÁP CHỌN GIỐNG VẬT NUÔI</vt:lpstr>
      <vt:lpstr>III. MỘT SỐ PHƯƠNG PHÁP CHỌN GIỐNG VẬT NUÔI</vt:lpstr>
      <vt:lpstr>III. MỘT SỐ PHƯƠNG PHÁP CHỌN GIỐNG VẬT NUÔI</vt:lpstr>
      <vt:lpstr>III. MỘT SỐ PHƯƠNG PHÁP CHỌN GIỐNG VẬT NUÔI</vt:lpstr>
      <vt:lpstr>PowerPoint Presentation</vt:lpstr>
      <vt:lpstr>III. MỘT SỐ PHƯƠNG PHÁP CHỌN GIỐNG VẬT NUÔI</vt:lpstr>
      <vt:lpstr>PowerPoint Presentation</vt:lpstr>
      <vt:lpstr>III. MỘT SỐ PHƯƠNG PHÁP CHỌN GIỐNG VẬT NUÔI</vt:lpstr>
      <vt:lpstr>III. MỘT SỐ PHƯƠNG PHÁP CHỌN GIỐNG VẬT NUÔI</vt:lpstr>
      <vt:lpstr>LUYỆN TẬP</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2023-08-16T14:21:16Z</dcterms:created>
  <dcterms:modified xsi:type="dcterms:W3CDTF">2023-08-18T06:56:04Z</dcterms:modified>
</cp:coreProperties>
</file>