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sldIdLst>
    <p:sldId id="273" r:id="rId3"/>
    <p:sldId id="256" r:id="rId4"/>
    <p:sldId id="274" r:id="rId5"/>
    <p:sldId id="275" r:id="rId6"/>
    <p:sldId id="276" r:id="rId7"/>
    <p:sldId id="277" r:id="rId8"/>
    <p:sldId id="304" r:id="rId9"/>
    <p:sldId id="305" r:id="rId10"/>
    <p:sldId id="306" r:id="rId11"/>
    <p:sldId id="307" r:id="rId12"/>
    <p:sldId id="308" r:id="rId13"/>
    <p:sldId id="309" r:id="rId14"/>
    <p:sldId id="31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400"/>
    <a:srgbClr val="39930C"/>
    <a:srgbClr val="FFC908"/>
    <a:srgbClr val="FF6D2F"/>
    <a:srgbClr val="01A690"/>
    <a:srgbClr val="F48812"/>
    <a:srgbClr val="FF33CC"/>
    <a:srgbClr val="F56D22"/>
    <a:srgbClr val="FC694A"/>
    <a:srgbClr val="59CA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4660"/>
  </p:normalViewPr>
  <p:slideViewPr>
    <p:cSldViewPr snapToGrid="0">
      <p:cViewPr varScale="1">
        <p:scale>
          <a:sx n="82" d="100"/>
          <a:sy n="82" d="100"/>
        </p:scale>
        <p:origin x="7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2792362"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Liệu chương trình này đã xong chưa?!</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2607681" cy="1203362"/>
            <a:chOff x="323398" y="817758"/>
            <a:chExt cx="2607681"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81780" y="817758"/>
              <a:ext cx="2290916"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823531"/>
              <a:ext cx="2607681" cy="1077218"/>
            </a:xfrm>
            <a:prstGeom prst="rect">
              <a:avLst/>
            </a:prstGeom>
            <a:noFill/>
          </p:spPr>
          <p:txBody>
            <a:bodyPr wrap="square" rtlCol="0">
              <a:spAutoFit/>
            </a:bodyPr>
            <a:lstStyle/>
            <a:p>
              <a:pPr algn="ctr"/>
              <a:r>
                <a:rPr lang="en-US" sz="3200" b="1">
                  <a:latin typeface="Open Sans" panose="020B0606030504020204" pitchFamily="34" charset="0"/>
                  <a:ea typeface="Open Sans" panose="020B0606030504020204" pitchFamily="34" charset="0"/>
                  <a:cs typeface="Open Sans" panose="020B0606030504020204" pitchFamily="34" charset="0"/>
                </a:rPr>
                <a:t>KHỞI </a:t>
              </a:r>
            </a:p>
            <a:p>
              <a:pPr algn="ctr"/>
              <a:r>
                <a:rPr lang="en-US" sz="3200" b="1">
                  <a:latin typeface="Open Sans" panose="020B0606030504020204" pitchFamily="34" charset="0"/>
                  <a:ea typeface="Open Sans" panose="020B0606030504020204" pitchFamily="34" charset="0"/>
                  <a:cs typeface="Open Sans" panose="020B0606030504020204" pitchFamily="34" charset="0"/>
                </a:rPr>
                <a:t>ĐỘNG</a:t>
              </a:r>
              <a:endParaRPr lang="vi-VN" sz="32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7" name="Picture 6">
            <a:extLst>
              <a:ext uri="{FF2B5EF4-FFF2-40B4-BE49-F238E27FC236}">
                <a16:creationId xmlns:a16="http://schemas.microsoft.com/office/drawing/2014/main" id="{D243E31D-51E7-29BA-135C-A2B778067C60}"/>
              </a:ext>
            </a:extLst>
          </p:cNvPr>
          <p:cNvPicPr>
            <a:picLocks noChangeAspect="1"/>
          </p:cNvPicPr>
          <p:nvPr/>
        </p:nvPicPr>
        <p:blipFill>
          <a:blip r:embed="rId3"/>
          <a:stretch>
            <a:fillRect/>
          </a:stretch>
        </p:blipFill>
        <p:spPr>
          <a:xfrm>
            <a:off x="3386855" y="1234555"/>
            <a:ext cx="5029558" cy="5623767"/>
          </a:xfrm>
          <a:prstGeom prst="rect">
            <a:avLst/>
          </a:prstGeom>
        </p:spPr>
      </p:pic>
      <p:pic>
        <p:nvPicPr>
          <p:cNvPr id="1026" name="Picture 2" descr="Cartoon Thinking PNG Transparent Images Free Download | Vector Files |  Pngtree">
            <a:extLst>
              <a:ext uri="{FF2B5EF4-FFF2-40B4-BE49-F238E27FC236}">
                <a16:creationId xmlns:a16="http://schemas.microsoft.com/office/drawing/2014/main" id="{423F6A60-700F-76E0-12D9-D9B6E1772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43" y="4033213"/>
            <a:ext cx="2683736" cy="2683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2763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397803" y="6210449"/>
            <a:ext cx="10892237"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K</a:t>
            </a:r>
            <a:r>
              <a:rPr lang="vi-VN" sz="2000">
                <a:latin typeface="Open Sans" panose="020B0606030504020204" pitchFamily="34" charset="0"/>
                <a:ea typeface="Open Sans" panose="020B0606030504020204" pitchFamily="34" charset="0"/>
                <a:cs typeface="Open Sans" panose="020B0606030504020204" pitchFamily="34" charset="0"/>
              </a:rPr>
              <a:t>hi đã biết vị trí câu lệnh xảy ra lỗi trong chương trình và cách thức câu lệnh đó tạo ra lỗi, em có thể đưa ra những cách sửa lỗi phù hợp với yêu cầu.</a:t>
            </a: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2. Phát hiện lỗi và sửa lỗi logic</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a:extLst>
              <a:ext uri="{FF2B5EF4-FFF2-40B4-BE49-F238E27FC236}">
                <a16:creationId xmlns:a16="http://schemas.microsoft.com/office/drawing/2014/main" id="{AAFC1530-51CB-3913-2A42-F73879E827F6}"/>
              </a:ext>
            </a:extLst>
          </p:cNvPr>
          <p:cNvPicPr>
            <a:picLocks noChangeAspect="1"/>
          </p:cNvPicPr>
          <p:nvPr/>
        </p:nvPicPr>
        <p:blipFill>
          <a:blip r:embed="rId3"/>
          <a:stretch>
            <a:fillRect/>
          </a:stretch>
        </p:blipFill>
        <p:spPr>
          <a:xfrm>
            <a:off x="1763156" y="1735956"/>
            <a:ext cx="3191344" cy="4108337"/>
          </a:xfrm>
          <a:prstGeom prst="rect">
            <a:avLst/>
          </a:prstGeom>
        </p:spPr>
      </p:pic>
      <p:pic>
        <p:nvPicPr>
          <p:cNvPr id="8" name="Picture 7">
            <a:extLst>
              <a:ext uri="{FF2B5EF4-FFF2-40B4-BE49-F238E27FC236}">
                <a16:creationId xmlns:a16="http://schemas.microsoft.com/office/drawing/2014/main" id="{4AD7C773-DE0C-D97D-8FFD-72D2B03AED21}"/>
              </a:ext>
            </a:extLst>
          </p:cNvPr>
          <p:cNvPicPr>
            <a:picLocks noChangeAspect="1"/>
          </p:cNvPicPr>
          <p:nvPr/>
        </p:nvPicPr>
        <p:blipFill>
          <a:blip r:embed="rId4"/>
          <a:stretch>
            <a:fillRect/>
          </a:stretch>
        </p:blipFill>
        <p:spPr>
          <a:xfrm>
            <a:off x="5731501" y="2361250"/>
            <a:ext cx="5082980" cy="2857748"/>
          </a:xfrm>
          <a:prstGeom prst="rect">
            <a:avLst/>
          </a:prstGeom>
        </p:spPr>
      </p:pic>
    </p:spTree>
    <p:extLst>
      <p:ext uri="{BB962C8B-B14F-4D97-AF65-F5344CB8AC3E}">
        <p14:creationId xmlns:p14="http://schemas.microsoft.com/office/powerpoint/2010/main" val="2619783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2. Phát hiện lỗi và sửa lỗi logic</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7" name="Picture 6">
            <a:extLst>
              <a:ext uri="{FF2B5EF4-FFF2-40B4-BE49-F238E27FC236}">
                <a16:creationId xmlns:a16="http://schemas.microsoft.com/office/drawing/2014/main" id="{317808C9-4834-3E9F-355D-29516D696A21}"/>
              </a:ext>
            </a:extLst>
          </p:cNvPr>
          <p:cNvPicPr>
            <a:picLocks noChangeAspect="1"/>
          </p:cNvPicPr>
          <p:nvPr/>
        </p:nvPicPr>
        <p:blipFill>
          <a:blip r:embed="rId3"/>
          <a:stretch>
            <a:fillRect/>
          </a:stretch>
        </p:blipFill>
        <p:spPr>
          <a:xfrm>
            <a:off x="1108278" y="2335435"/>
            <a:ext cx="9975444" cy="2187130"/>
          </a:xfrm>
          <a:prstGeom prst="rect">
            <a:avLst/>
          </a:prstGeom>
        </p:spPr>
      </p:pic>
    </p:spTree>
    <p:extLst>
      <p:ext uri="{BB962C8B-B14F-4D97-AF65-F5344CB8AC3E}">
        <p14:creationId xmlns:p14="http://schemas.microsoft.com/office/powerpoint/2010/main" val="7096542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1157829"/>
              <a:ext cx="3684398" cy="523220"/>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LUYỆN TẬP</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TextBox 2">
            <a:extLst>
              <a:ext uri="{FF2B5EF4-FFF2-40B4-BE49-F238E27FC236}">
                <a16:creationId xmlns:a16="http://schemas.microsoft.com/office/drawing/2014/main" id="{B61AB421-6400-2D2B-6058-DB25B1579397}"/>
              </a:ext>
            </a:extLst>
          </p:cNvPr>
          <p:cNvSpPr txBox="1"/>
          <p:nvPr/>
        </p:nvSpPr>
        <p:spPr>
          <a:xfrm>
            <a:off x="475546" y="2060806"/>
            <a:ext cx="10711857" cy="369332"/>
          </a:xfrm>
          <a:prstGeom prst="rect">
            <a:avLst/>
          </a:prstGeom>
          <a:noFill/>
        </p:spPr>
        <p:txBody>
          <a:bodyPr wrap="square">
            <a:spAutoFit/>
          </a:bodyPr>
          <a:lstStyle/>
          <a:p>
            <a:r>
              <a:rPr lang="vi-VN" sz="1800">
                <a:effectLst/>
                <a:latin typeface="Open Sans" panose="020B0606030504020204" pitchFamily="34" charset="0"/>
                <a:ea typeface="Open Sans" panose="020B0606030504020204" pitchFamily="34" charset="0"/>
                <a:cs typeface="Open Sans" panose="020B0606030504020204" pitchFamily="34" charset="0"/>
              </a:rPr>
              <a:t>Em hãy g</a:t>
            </a:r>
            <a:r>
              <a:rPr lang="en-US" sz="1800">
                <a:effectLst/>
                <a:latin typeface="Open Sans" panose="020B0606030504020204" pitchFamily="34" charset="0"/>
                <a:ea typeface="Open Sans" panose="020B0606030504020204" pitchFamily="34" charset="0"/>
                <a:cs typeface="Open Sans" panose="020B0606030504020204" pitchFamily="34" charset="0"/>
              </a:rPr>
              <a:t>ỡ</a:t>
            </a:r>
            <a:r>
              <a:rPr lang="vi-VN" sz="1800">
                <a:effectLst/>
                <a:latin typeface="Open Sans" panose="020B0606030504020204" pitchFamily="34" charset="0"/>
                <a:ea typeface="Open Sans" panose="020B0606030504020204" pitchFamily="34" charset="0"/>
                <a:cs typeface="Open Sans" panose="020B0606030504020204" pitchFamily="34" charset="0"/>
              </a:rPr>
              <a:t> lỗi đoạn chương trình xác định một số n được nhập từ bàn phím là số chẳn hay số lẻ</a:t>
            </a:r>
            <a:r>
              <a:rPr lang="en-US" sz="1800">
                <a:effectLst/>
                <a:latin typeface="Open Sans" panose="020B0606030504020204" pitchFamily="34" charset="0"/>
                <a:ea typeface="Open Sans" panose="020B0606030504020204" pitchFamily="34" charset="0"/>
                <a:cs typeface="Open Sans" panose="020B0606030504020204" pitchFamily="34" charset="0"/>
              </a:rPr>
              <a:t>.</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A screenshot of a computer&#10;&#10;Description automatically generated with low confidence">
            <a:extLst>
              <a:ext uri="{FF2B5EF4-FFF2-40B4-BE49-F238E27FC236}">
                <a16:creationId xmlns:a16="http://schemas.microsoft.com/office/drawing/2014/main" id="{2D64AC9B-FE90-EE69-16C1-EDA2FE29A25B}"/>
              </a:ext>
            </a:extLst>
          </p:cNvPr>
          <p:cNvPicPr>
            <a:picLocks noChangeAspect="1"/>
          </p:cNvPicPr>
          <p:nvPr/>
        </p:nvPicPr>
        <p:blipFill>
          <a:blip r:embed="rId3"/>
          <a:stretch>
            <a:fillRect/>
          </a:stretch>
        </p:blipFill>
        <p:spPr>
          <a:xfrm>
            <a:off x="4291056" y="2441257"/>
            <a:ext cx="3609888" cy="3241086"/>
          </a:xfrm>
          <a:prstGeom prst="rect">
            <a:avLst/>
          </a:prstGeom>
        </p:spPr>
      </p:pic>
      <p:sp>
        <p:nvSpPr>
          <p:cNvPr id="11" name="TextBox 10">
            <a:extLst>
              <a:ext uri="{FF2B5EF4-FFF2-40B4-BE49-F238E27FC236}">
                <a16:creationId xmlns:a16="http://schemas.microsoft.com/office/drawing/2014/main" id="{364F6BED-BDC4-5539-202A-1BDAB2CE9BA6}"/>
              </a:ext>
            </a:extLst>
          </p:cNvPr>
          <p:cNvSpPr txBox="1"/>
          <p:nvPr/>
        </p:nvSpPr>
        <p:spPr>
          <a:xfrm>
            <a:off x="475547" y="6109961"/>
            <a:ext cx="5620454" cy="369332"/>
          </a:xfrm>
          <a:prstGeom prst="rect">
            <a:avLst/>
          </a:prstGeom>
          <a:noFill/>
        </p:spPr>
        <p:txBody>
          <a:bodyPr wrap="square">
            <a:spAutoFit/>
          </a:bodyPr>
          <a:lstStyle/>
          <a:p>
            <a:r>
              <a:rPr lang="vi-VN">
                <a:latin typeface="Open Sans" panose="020B0606030504020204" pitchFamily="34" charset="0"/>
                <a:ea typeface="Open Sans" panose="020B0606030504020204" pitchFamily="34" charset="0"/>
                <a:cs typeface="Open Sans" panose="020B0606030504020204" pitchFamily="34" charset="0"/>
              </a:rPr>
              <a:t>Đáp án: Lỗi ở đây là thiếu câu lệnh đặt giá trị cho n</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A picture containing screenshot, font, yellow, text&#10;&#10;Description automatically generated">
            <a:extLst>
              <a:ext uri="{FF2B5EF4-FFF2-40B4-BE49-F238E27FC236}">
                <a16:creationId xmlns:a16="http://schemas.microsoft.com/office/drawing/2014/main" id="{8E5411EB-445B-0AC4-928D-B738CA4386B7}"/>
              </a:ext>
            </a:extLst>
          </p:cNvPr>
          <p:cNvPicPr>
            <a:picLocks noChangeAspect="1"/>
          </p:cNvPicPr>
          <p:nvPr/>
        </p:nvPicPr>
        <p:blipFill>
          <a:blip r:embed="rId4"/>
          <a:stretch>
            <a:fillRect/>
          </a:stretch>
        </p:blipFill>
        <p:spPr>
          <a:xfrm>
            <a:off x="6095448" y="5874929"/>
            <a:ext cx="3610991" cy="839397"/>
          </a:xfrm>
          <a:prstGeom prst="rect">
            <a:avLst/>
          </a:prstGeom>
        </p:spPr>
      </p:pic>
    </p:spTree>
    <p:extLst>
      <p:ext uri="{BB962C8B-B14F-4D97-AF65-F5344CB8AC3E}">
        <p14:creationId xmlns:p14="http://schemas.microsoft.com/office/powerpoint/2010/main" val="6711439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50E529-33AF-B7D6-0585-D1ED2E69134C}"/>
              </a:ext>
            </a:extLst>
          </p:cNvPr>
          <p:cNvGrpSpPr/>
          <p:nvPr/>
        </p:nvGrpSpPr>
        <p:grpSpPr>
          <a:xfrm>
            <a:off x="323398" y="453374"/>
            <a:ext cx="3684398" cy="1203362"/>
            <a:chOff x="323398" y="863166"/>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63166"/>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87794"/>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HƯỚNG DẪN </a:t>
              </a:r>
            </a:p>
            <a:p>
              <a:pPr algn="ctr"/>
              <a:r>
                <a:rPr lang="en-US" sz="2800" b="1">
                  <a:latin typeface="Open Sans" panose="020B0606030504020204" pitchFamily="34" charset="0"/>
                  <a:ea typeface="Open Sans" panose="020B0606030504020204" pitchFamily="34" charset="0"/>
                  <a:cs typeface="Open Sans" panose="020B0606030504020204" pitchFamily="34" charset="0"/>
                </a:rPr>
                <a:t>VỀ NHÀ</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TextBox 2">
            <a:extLst>
              <a:ext uri="{FF2B5EF4-FFF2-40B4-BE49-F238E27FC236}">
                <a16:creationId xmlns:a16="http://schemas.microsoft.com/office/drawing/2014/main" id="{B61AB421-6400-2D2B-6058-DB25B1579397}"/>
              </a:ext>
            </a:extLst>
          </p:cNvPr>
          <p:cNvSpPr txBox="1"/>
          <p:nvPr/>
        </p:nvSpPr>
        <p:spPr>
          <a:xfrm>
            <a:off x="475546" y="2060806"/>
            <a:ext cx="10711857" cy="369332"/>
          </a:xfrm>
          <a:prstGeom prst="rect">
            <a:avLst/>
          </a:prstGeom>
          <a:noFill/>
        </p:spPr>
        <p:txBody>
          <a:bodyPr wrap="square">
            <a:spAutoFit/>
          </a:bodyPr>
          <a:lstStyle/>
          <a:p>
            <a:r>
              <a:rPr lang="en-US">
                <a:latin typeface="Open Sans" panose="020B0606030504020204" pitchFamily="34" charset="0"/>
                <a:ea typeface="Open Sans" panose="020B0606030504020204" pitchFamily="34" charset="0"/>
                <a:cs typeface="Open Sans" panose="020B0606030504020204" pitchFamily="34" charset="0"/>
              </a:rPr>
              <a:t>H</a:t>
            </a:r>
            <a:r>
              <a:rPr lang="vi-VN">
                <a:latin typeface="Open Sans" panose="020B0606030504020204" pitchFamily="34" charset="0"/>
                <a:ea typeface="Open Sans" panose="020B0606030504020204" pitchFamily="34" charset="0"/>
                <a:cs typeface="Open Sans" panose="020B0606030504020204" pitchFamily="34" charset="0"/>
              </a:rPr>
              <a:t>ọc thuộc ghi nhớ trang 88 SGK và đọc trước phần 2. Thực hành: Gỡ lỗi.</a:t>
            </a: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176080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371573" y="1748719"/>
            <a:ext cx="11448855" cy="2293093"/>
          </a:xfrm>
        </p:spPr>
        <p:txBody>
          <a:bodyPr vert="horz" lIns="91440" tIns="45720" rIns="91440" bIns="45720" rtlCol="0" anchor="t">
            <a:noAutofit/>
          </a:bodyPr>
          <a:lstStyle/>
          <a:p>
            <a:pPr algn="ctr"/>
            <a:r>
              <a:rPr lang="en-US" sz="6600" b="1">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TIẾT 31. </a:t>
            </a:r>
            <a:r>
              <a:rPr lang="vi-VN" sz="6600" b="1">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BÀI 1</a:t>
            </a:r>
            <a:r>
              <a:rPr lang="en-US" sz="6600" b="1">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5</a:t>
            </a:r>
            <a:r>
              <a:rPr lang="vi-VN" sz="6600" b="1">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 </a:t>
            </a:r>
            <a:br>
              <a:rPr lang="en-US" sz="6600" b="1">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br>
            <a:r>
              <a:rPr lang="en-US" sz="6600" b="1">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GỠ LỖI</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3898376" y="4523691"/>
            <a:ext cx="4395248" cy="445664"/>
          </a:xfrm>
        </p:spPr>
        <p:txBody>
          <a:bodyPr vert="horz" lIns="91440" tIns="45720" rIns="91440" bIns="45720" rtlCol="0" anchor="t">
            <a:normAutofit/>
          </a:bodyPr>
          <a:lstStyle/>
          <a:p>
            <a:r>
              <a:rPr lang="en-US" b="1">
                <a:solidFill>
                  <a:srgbClr val="FF8400"/>
                </a:solidFill>
                <a:effectLst/>
                <a:latin typeface="Open Sans" panose="020B0606030504020204" pitchFamily="34" charset="0"/>
                <a:ea typeface="Open Sans" panose="020B0606030504020204" pitchFamily="34" charset="0"/>
                <a:cs typeface="Open Sans" panose="020B0606030504020204" pitchFamily="34" charset="0"/>
              </a:rPr>
              <a:t>Người dạy: Thầy Giáo Tin</a:t>
            </a: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52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anim calcmode="lin" valueType="num">
                                      <p:cBhvr>
                                        <p:cTn id="17"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809F45-684D-69AF-CD3F-C47D0C2BF47E}"/>
              </a:ext>
            </a:extLst>
          </p:cNvPr>
          <p:cNvGrpSpPr/>
          <p:nvPr/>
        </p:nvGrpSpPr>
        <p:grpSpPr>
          <a:xfrm>
            <a:off x="835721" y="1486701"/>
            <a:ext cx="3684398" cy="707886"/>
            <a:chOff x="323398" y="817758"/>
            <a:chExt cx="3684398" cy="1203362"/>
          </a:xfrm>
          <a:solidFill>
            <a:srgbClr val="FFFF00"/>
          </a:solidFill>
        </p:grpSpPr>
        <p:sp>
          <p:nvSpPr>
            <p:cNvPr id="3" name="Rectangle 2">
              <a:extLst>
                <a:ext uri="{FF2B5EF4-FFF2-40B4-BE49-F238E27FC236}">
                  <a16:creationId xmlns:a16="http://schemas.microsoft.com/office/drawing/2014/main" id="{45A032EC-4291-2479-CA7E-B6D6AF3E292D}"/>
                </a:ext>
              </a:extLst>
            </p:cNvPr>
            <p:cNvSpPr/>
            <p:nvPr/>
          </p:nvSpPr>
          <p:spPr>
            <a:xfrm>
              <a:off x="475547" y="817758"/>
              <a:ext cx="3380101" cy="1203362"/>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286BC6F-A409-ED00-D6DE-25E30277B148}"/>
                </a:ext>
              </a:extLst>
            </p:cNvPr>
            <p:cNvSpPr txBox="1"/>
            <p:nvPr/>
          </p:nvSpPr>
          <p:spPr>
            <a:xfrm>
              <a:off x="323398" y="1127663"/>
              <a:ext cx="3684398" cy="889441"/>
            </a:xfrm>
            <a:prstGeom prst="rect">
              <a:avLst/>
            </a:prstGeom>
            <a:noFill/>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a. Kiểm thử</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9051326" cy="1323439"/>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T</a:t>
            </a:r>
            <a:r>
              <a:rPr lang="vi-VN" sz="2000">
                <a:latin typeface="Open Sans" panose="020B0606030504020204" pitchFamily="34" charset="0"/>
                <a:ea typeface="Open Sans" panose="020B0606030504020204" pitchFamily="34" charset="0"/>
                <a:cs typeface="Open Sans" panose="020B0606030504020204" pitchFamily="34" charset="0"/>
              </a:rPr>
              <a:t>rong trò chơi Đoán số ở Bài 14, có ai đoán đúng số bí mật với ít lần đoán hơn sẽ là người thắng cuộc. Ở chương trình trong hình 15.1, biến số lần đoán được bổ sung để đếm số lần người chơi đoán và thông báo giá trị này khi người chơi đoán đúng số bí mật.</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1. Kiểm thử và phân loại lỗi </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9" name="TextBox 8">
            <a:extLst>
              <a:ext uri="{FF2B5EF4-FFF2-40B4-BE49-F238E27FC236}">
                <a16:creationId xmlns:a16="http://schemas.microsoft.com/office/drawing/2014/main" id="{484121D9-218F-D22C-A522-2AA89087C4DA}"/>
              </a:ext>
            </a:extLst>
          </p:cNvPr>
          <p:cNvSpPr txBox="1"/>
          <p:nvPr/>
        </p:nvSpPr>
        <p:spPr>
          <a:xfrm>
            <a:off x="481780" y="4047860"/>
            <a:ext cx="9051326" cy="132343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Bổ sung biến số lần đoán và các câu lệnh liên quan để đưa ra giá trị số lần đoán. (Tham khảo hình 15.1 SGK). Sau đó chạy thử chương trình để kiểm tra, nếu xảy ra tình huống chương trình chạy không đúng kịch bản thì mô tả vào nháp.</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542173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809F45-684D-69AF-CD3F-C47D0C2BF47E}"/>
              </a:ext>
            </a:extLst>
          </p:cNvPr>
          <p:cNvGrpSpPr/>
          <p:nvPr/>
        </p:nvGrpSpPr>
        <p:grpSpPr>
          <a:xfrm>
            <a:off x="835721" y="1486701"/>
            <a:ext cx="3684398" cy="707886"/>
            <a:chOff x="323398" y="817758"/>
            <a:chExt cx="3684398" cy="1203362"/>
          </a:xfrm>
          <a:solidFill>
            <a:srgbClr val="FFFF00"/>
          </a:solidFill>
        </p:grpSpPr>
        <p:sp>
          <p:nvSpPr>
            <p:cNvPr id="3" name="Rectangle 2">
              <a:extLst>
                <a:ext uri="{FF2B5EF4-FFF2-40B4-BE49-F238E27FC236}">
                  <a16:creationId xmlns:a16="http://schemas.microsoft.com/office/drawing/2014/main" id="{45A032EC-4291-2479-CA7E-B6D6AF3E292D}"/>
                </a:ext>
              </a:extLst>
            </p:cNvPr>
            <p:cNvSpPr/>
            <p:nvPr/>
          </p:nvSpPr>
          <p:spPr>
            <a:xfrm>
              <a:off x="475547" y="817758"/>
              <a:ext cx="3380101" cy="1203362"/>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286BC6F-A409-ED00-D6DE-25E30277B148}"/>
                </a:ext>
              </a:extLst>
            </p:cNvPr>
            <p:cNvSpPr txBox="1"/>
            <p:nvPr/>
          </p:nvSpPr>
          <p:spPr>
            <a:xfrm>
              <a:off x="323398" y="1127663"/>
              <a:ext cx="3684398" cy="889441"/>
            </a:xfrm>
            <a:prstGeom prst="rect">
              <a:avLst/>
            </a:prstGeom>
            <a:noFill/>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a. Kiểm thử</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9051326" cy="400110"/>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Chương trình sau khi bổ sung biến số lần đoán:</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1. Kiểm thử và phân loại lỗi </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7" name="Picture 6">
            <a:extLst>
              <a:ext uri="{FF2B5EF4-FFF2-40B4-BE49-F238E27FC236}">
                <a16:creationId xmlns:a16="http://schemas.microsoft.com/office/drawing/2014/main" id="{E30635A6-6299-BC6D-ECE4-BC4247B8FD6D}"/>
              </a:ext>
            </a:extLst>
          </p:cNvPr>
          <p:cNvPicPr>
            <a:picLocks noChangeAspect="1"/>
          </p:cNvPicPr>
          <p:nvPr/>
        </p:nvPicPr>
        <p:blipFill>
          <a:blip r:embed="rId3"/>
          <a:stretch>
            <a:fillRect/>
          </a:stretch>
        </p:blipFill>
        <p:spPr>
          <a:xfrm>
            <a:off x="6300917" y="133135"/>
            <a:ext cx="4692234" cy="6591730"/>
          </a:xfrm>
          <a:prstGeom prst="rect">
            <a:avLst/>
          </a:prstGeom>
        </p:spPr>
      </p:pic>
      <p:sp>
        <p:nvSpPr>
          <p:cNvPr id="10" name="TextBox 9">
            <a:extLst>
              <a:ext uri="{FF2B5EF4-FFF2-40B4-BE49-F238E27FC236}">
                <a16:creationId xmlns:a16="http://schemas.microsoft.com/office/drawing/2014/main" id="{C6449230-C332-44DE-20AD-9EDED9272DDD}"/>
              </a:ext>
            </a:extLst>
          </p:cNvPr>
          <p:cNvSpPr txBox="1"/>
          <p:nvPr/>
        </p:nvSpPr>
        <p:spPr>
          <a:xfrm>
            <a:off x="481780" y="3186313"/>
            <a:ext cx="5614220"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Tình huống chạy không đúng:  Số lần đoán mà máy tính hiển thị luôn kém số lần thực tế mà người chơi đã đoán một đơn vị.</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C8FC766-2711-B136-417B-D5784735B663}"/>
              </a:ext>
            </a:extLst>
          </p:cNvPr>
          <p:cNvSpPr txBox="1"/>
          <p:nvPr/>
        </p:nvSpPr>
        <p:spPr>
          <a:xfrm>
            <a:off x="481780" y="4462759"/>
            <a:ext cx="5614220" cy="193899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Việc chạy thử chương trình để kiểm tra (còn gọi là kiểm thử) nhằm phát hiện những tình huống bất thường được gọi là lỗi khi thực hiện chương trình. Các lỗi cần được loại bỏ trước khi chương trình được coi là sản phẩm hoàn chỉnh và có thể chia sẻ với người khác.</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940527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809F45-684D-69AF-CD3F-C47D0C2BF47E}"/>
              </a:ext>
            </a:extLst>
          </p:cNvPr>
          <p:cNvGrpSpPr/>
          <p:nvPr/>
        </p:nvGrpSpPr>
        <p:grpSpPr>
          <a:xfrm>
            <a:off x="835721" y="1486701"/>
            <a:ext cx="3684398" cy="707886"/>
            <a:chOff x="323398" y="817758"/>
            <a:chExt cx="3684398" cy="1203362"/>
          </a:xfrm>
          <a:solidFill>
            <a:srgbClr val="FFFF00"/>
          </a:solidFill>
        </p:grpSpPr>
        <p:sp>
          <p:nvSpPr>
            <p:cNvPr id="3" name="Rectangle 2">
              <a:extLst>
                <a:ext uri="{FF2B5EF4-FFF2-40B4-BE49-F238E27FC236}">
                  <a16:creationId xmlns:a16="http://schemas.microsoft.com/office/drawing/2014/main" id="{45A032EC-4291-2479-CA7E-B6D6AF3E292D}"/>
                </a:ext>
              </a:extLst>
            </p:cNvPr>
            <p:cNvSpPr/>
            <p:nvPr/>
          </p:nvSpPr>
          <p:spPr>
            <a:xfrm>
              <a:off x="475547" y="817758"/>
              <a:ext cx="3380101" cy="1203362"/>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286BC6F-A409-ED00-D6DE-25E30277B148}"/>
                </a:ext>
              </a:extLst>
            </p:cNvPr>
            <p:cNvSpPr txBox="1"/>
            <p:nvPr/>
          </p:nvSpPr>
          <p:spPr>
            <a:xfrm>
              <a:off x="323398" y="1127663"/>
              <a:ext cx="3684398" cy="889441"/>
            </a:xfrm>
            <a:prstGeom prst="rect">
              <a:avLst/>
            </a:prstGeom>
            <a:noFill/>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b. Phân loại lỗi</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9051326" cy="70788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Em hãy cho biết, chương trình đã cho trong hình 15.1 không hoạt động được hay nó có hoạt động nhưng đã thực hiện không đúng kịch bản?</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1. Kiểm thử và phân loại lỗi </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9" name="TextBox 8">
            <a:extLst>
              <a:ext uri="{FF2B5EF4-FFF2-40B4-BE49-F238E27FC236}">
                <a16:creationId xmlns:a16="http://schemas.microsoft.com/office/drawing/2014/main" id="{484121D9-218F-D22C-A522-2AA89087C4DA}"/>
              </a:ext>
            </a:extLst>
          </p:cNvPr>
          <p:cNvSpPr txBox="1"/>
          <p:nvPr/>
        </p:nvSpPr>
        <p:spPr>
          <a:xfrm>
            <a:off x="481780" y="3364084"/>
            <a:ext cx="9051326" cy="400110"/>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Chương trình vẫn hoạt động nhưng thực hiện không đúng kịch bản.</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837467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809F45-684D-69AF-CD3F-C47D0C2BF47E}"/>
              </a:ext>
            </a:extLst>
          </p:cNvPr>
          <p:cNvGrpSpPr/>
          <p:nvPr/>
        </p:nvGrpSpPr>
        <p:grpSpPr>
          <a:xfrm>
            <a:off x="835721" y="1486701"/>
            <a:ext cx="3684398" cy="707886"/>
            <a:chOff x="323398" y="817758"/>
            <a:chExt cx="3684398" cy="1203362"/>
          </a:xfrm>
          <a:solidFill>
            <a:srgbClr val="FFFF00"/>
          </a:solidFill>
        </p:grpSpPr>
        <p:sp>
          <p:nvSpPr>
            <p:cNvPr id="3" name="Rectangle 2">
              <a:extLst>
                <a:ext uri="{FF2B5EF4-FFF2-40B4-BE49-F238E27FC236}">
                  <a16:creationId xmlns:a16="http://schemas.microsoft.com/office/drawing/2014/main" id="{45A032EC-4291-2479-CA7E-B6D6AF3E292D}"/>
                </a:ext>
              </a:extLst>
            </p:cNvPr>
            <p:cNvSpPr/>
            <p:nvPr/>
          </p:nvSpPr>
          <p:spPr>
            <a:xfrm>
              <a:off x="475547" y="817758"/>
              <a:ext cx="3380101" cy="1203362"/>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286BC6F-A409-ED00-D6DE-25E30277B148}"/>
                </a:ext>
              </a:extLst>
            </p:cNvPr>
            <p:cNvSpPr txBox="1"/>
            <p:nvPr/>
          </p:nvSpPr>
          <p:spPr>
            <a:xfrm>
              <a:off x="323398" y="1127663"/>
              <a:ext cx="3684398" cy="889441"/>
            </a:xfrm>
            <a:prstGeom prst="rect">
              <a:avLst/>
            </a:prstGeom>
            <a:noFill/>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b. Phân loại lỗi</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9051326" cy="400110"/>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Có bao nhiêu loại lỗi? Đó là những lỗi nào? Hãy trình bày các loại lỗi đó?</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1. Kiểm thử và phân loại lỗi </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7" name="y2meta.com - 5 Minute Timer-(1080p)">
            <a:hlinkClick r:id="" action="ppaction://media"/>
            <a:extLst>
              <a:ext uri="{FF2B5EF4-FFF2-40B4-BE49-F238E27FC236}">
                <a16:creationId xmlns:a16="http://schemas.microsoft.com/office/drawing/2014/main" id="{3731926C-2BEE-F2DF-0AF1-4B6330462B1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8306246" y="627186"/>
            <a:ext cx="2656266" cy="1161949"/>
          </a:xfrm>
          <a:prstGeom prst="rect">
            <a:avLst/>
          </a:prstGeom>
        </p:spPr>
      </p:pic>
      <p:sp>
        <p:nvSpPr>
          <p:cNvPr id="10" name="Arrow: Pentagon 9">
            <a:extLst>
              <a:ext uri="{FF2B5EF4-FFF2-40B4-BE49-F238E27FC236}">
                <a16:creationId xmlns:a16="http://schemas.microsoft.com/office/drawing/2014/main" id="{9F8FFD0A-2675-E3BE-0CE2-1846A27062F2}"/>
              </a:ext>
            </a:extLst>
          </p:cNvPr>
          <p:cNvSpPr/>
          <p:nvPr/>
        </p:nvSpPr>
        <p:spPr>
          <a:xfrm>
            <a:off x="7552306" y="536207"/>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1" name="Xem KQ">
            <a:extLst>
              <a:ext uri="{FF2B5EF4-FFF2-40B4-BE49-F238E27FC236}">
                <a16:creationId xmlns:a16="http://schemas.microsoft.com/office/drawing/2014/main" id="{3911FE25-F3CF-3D6E-ADC3-A24EE11086EF}"/>
              </a:ext>
            </a:extLst>
          </p:cNvPr>
          <p:cNvGrpSpPr/>
          <p:nvPr/>
        </p:nvGrpSpPr>
        <p:grpSpPr>
          <a:xfrm>
            <a:off x="5369415" y="498688"/>
            <a:ext cx="1278588" cy="1278588"/>
            <a:chOff x="1580575" y="4515507"/>
            <a:chExt cx="1278588" cy="1278588"/>
          </a:xfrm>
        </p:grpSpPr>
        <p:pic>
          <p:nvPicPr>
            <p:cNvPr id="13" name="Picture 2" descr="Note Cartoon Vector Art PNG Images | Free Download On Pngtree">
              <a:extLst>
                <a:ext uri="{FF2B5EF4-FFF2-40B4-BE49-F238E27FC236}">
                  <a16:creationId xmlns:a16="http://schemas.microsoft.com/office/drawing/2014/main" id="{76C75F23-8C3A-699B-1C53-E738607D83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CBF771C-1B87-212C-824B-B8F951D9B6FB}"/>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0A12DCEB-F168-6AB6-B06D-68E5171BCF8C}"/>
              </a:ext>
            </a:extLst>
          </p:cNvPr>
          <p:cNvGrpSpPr/>
          <p:nvPr/>
        </p:nvGrpSpPr>
        <p:grpSpPr>
          <a:xfrm>
            <a:off x="4552336" y="4406110"/>
            <a:ext cx="3087329" cy="2618882"/>
            <a:chOff x="8111612" y="1250254"/>
            <a:chExt cx="3087329" cy="2618882"/>
          </a:xfrm>
          <a:noFill/>
        </p:grpSpPr>
        <p:sp>
          <p:nvSpPr>
            <p:cNvPr id="16" name="Rectangle 15">
              <a:extLst>
                <a:ext uri="{FF2B5EF4-FFF2-40B4-BE49-F238E27FC236}">
                  <a16:creationId xmlns:a16="http://schemas.microsoft.com/office/drawing/2014/main" id="{0CAD2115-2C0E-A900-DB08-07B591AF7FDA}"/>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Picture 2">
              <a:extLst>
                <a:ext uri="{FF2B5EF4-FFF2-40B4-BE49-F238E27FC236}">
                  <a16:creationId xmlns:a16="http://schemas.microsoft.com/office/drawing/2014/main" id="{62ED50B1-9D75-022C-DD8F-97F16F395D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18" name="TextBox 17">
              <a:extLst>
                <a:ext uri="{FF2B5EF4-FFF2-40B4-BE49-F238E27FC236}">
                  <a16:creationId xmlns:a16="http://schemas.microsoft.com/office/drawing/2014/main" id="{888ED924-62BF-1399-2E85-5C9CA1C4CC67}"/>
                </a:ext>
              </a:extLst>
            </p:cNvPr>
            <p:cNvSpPr txBox="1"/>
            <p:nvPr/>
          </p:nvSpPr>
          <p:spPr>
            <a:xfrm>
              <a:off x="8414466"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p:nvSpPr>
          <p:cNvPr id="19" name="TextBox 18">
            <a:extLst>
              <a:ext uri="{FF2B5EF4-FFF2-40B4-BE49-F238E27FC236}">
                <a16:creationId xmlns:a16="http://schemas.microsoft.com/office/drawing/2014/main" id="{579C6345-1A09-7205-78E7-FC41AEA6A8FC}"/>
              </a:ext>
            </a:extLst>
          </p:cNvPr>
          <p:cNvSpPr txBox="1"/>
          <p:nvPr/>
        </p:nvSpPr>
        <p:spPr>
          <a:xfrm>
            <a:off x="481780" y="3107508"/>
            <a:ext cx="9051326" cy="163121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Có 2 loại lỗi: lỗi cú pháp và lỗi logic.</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Lỗi cú pháp là lỗi viết câu lệnh sai quy tắc, làm cho chương trình không hoạt động.</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Lỗi logic là lỗi câu lệnh, tuy được viết đúng quy tắc nhưng thực hiện lại sai so với kịch bản.</a:t>
            </a:r>
          </a:p>
        </p:txBody>
      </p:sp>
    </p:spTree>
    <p:extLst>
      <p:ext uri="{BB962C8B-B14F-4D97-AF65-F5344CB8AC3E}">
        <p14:creationId xmlns:p14="http://schemas.microsoft.com/office/powerpoint/2010/main" val="261409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1" presetClass="entr"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 presetClass="exit" presetSubtype="2" fill="hold" grpId="0" nodeType="clickEffect">
                                  <p:stCondLst>
                                    <p:cond delay="0"/>
                                  </p:stCondLst>
                                  <p:childTnLst>
                                    <p:anim calcmode="lin" valueType="num">
                                      <p:cBhvr additive="base">
                                        <p:cTn id="28" dur="500"/>
                                        <p:tgtEl>
                                          <p:spTgt spid="10"/>
                                        </p:tgtEl>
                                        <p:attrNameLst>
                                          <p:attrName>ppt_x</p:attrName>
                                        </p:attrNameLst>
                                      </p:cBhvr>
                                      <p:tavLst>
                                        <p:tav tm="0">
                                          <p:val>
                                            <p:strVal val="ppt_x"/>
                                          </p:val>
                                        </p:tav>
                                        <p:tav tm="100000">
                                          <p:val>
                                            <p:strVal val="1+ppt_w/2"/>
                                          </p:val>
                                        </p:tav>
                                      </p:tavLst>
                                    </p:anim>
                                    <p:anim calcmode="lin" valueType="num">
                                      <p:cBhvr additive="base">
                                        <p:cTn id="29" dur="500"/>
                                        <p:tgtEl>
                                          <p:spTgt spid="10"/>
                                        </p:tgtEl>
                                        <p:attrNameLst>
                                          <p:attrName>ppt_y</p:attrName>
                                        </p:attrNameLst>
                                      </p:cBhvr>
                                      <p:tavLst>
                                        <p:tav tm="0">
                                          <p:val>
                                            <p:strVal val="ppt_y"/>
                                          </p:val>
                                        </p:tav>
                                        <p:tav tm="100000">
                                          <p:val>
                                            <p:strVal val="ppt_y"/>
                                          </p:val>
                                        </p:tav>
                                      </p:tavLst>
                                    </p:anim>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315015" fill="hold"/>
                                        <p:tgtEl>
                                          <p:spTgt spid="7"/>
                                        </p:tgtEl>
                                      </p:cBhvr>
                                    </p:cmd>
                                  </p:childTnLst>
                                </p:cTn>
                              </p:par>
                            </p:childTnLst>
                          </p:cTn>
                        </p:par>
                        <p:par>
                          <p:cTn id="34" fill="hold">
                            <p:stCondLst>
                              <p:cond delay="315515"/>
                            </p:stCondLst>
                            <p:childTnLst>
                              <p:par>
                                <p:cTn id="35" presetID="10" presetClass="exit" presetSubtype="0" fill="hold" nodeType="after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md type="call" cmd="stop">
                                      <p:cBhvr>
                                        <p:cTn id="38" dur="1">
                                          <p:stCondLst>
                                            <p:cond delay="499"/>
                                          </p:stCondLst>
                                        </p:cTn>
                                        <p:tgtEl>
                                          <p:spTgt spid="7"/>
                                        </p:tgtEl>
                                      </p:cBhvr>
                                    </p:cmd>
                                  </p:childTnLst>
                                </p:cTn>
                              </p:par>
                            </p:childTnLst>
                          </p:cTn>
                        </p:par>
                      </p:childTnLst>
                    </p:cTn>
                  </p:par>
                </p:childTnLst>
              </p:cTn>
              <p:nextCondLst>
                <p:cond evt="onClick" delay="0">
                  <p:tgtEl>
                    <p:spTgt spid="10"/>
                  </p:tgtEl>
                </p:cond>
              </p:nextCondLst>
            </p:seq>
            <p:video>
              <p:cMediaNode vol="80000" mute="1">
                <p:cTn id="39" fill="hold" display="0">
                  <p:stCondLst>
                    <p:cond delay="indefinite"/>
                  </p:stCondLst>
                </p:cTn>
                <p:tgtEl>
                  <p:spTgt spid="7"/>
                </p:tgtEl>
              </p:cMediaNode>
            </p:video>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childTnLst>
        </p:cTn>
      </p:par>
    </p:tnLst>
    <p:bldLst>
      <p:bldP spid="12" grpId="0"/>
      <p:bldP spid="10" grpId="0" animBg="1"/>
      <p:bldP spid="10" grpId="1"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99309" y="2851363"/>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kumimoji="0" lang="en-US" sz="2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Gỡ lỗi là chạy thử chương trình để phát hiện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lỗi. Trong lập trình không nhất thiết phải gỡ lỗi.</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3091165"/>
            <a:ext cx="807556" cy="778352"/>
          </a:xfrm>
          <a:prstGeom prst="rect">
            <a:avLst/>
          </a:prstGeom>
          <a:noFill/>
        </p:spPr>
      </p:pic>
      <p:sp>
        <p:nvSpPr>
          <p:cNvPr id="8" name="Rectangle 7"/>
          <p:cNvSpPr/>
          <p:nvPr/>
        </p:nvSpPr>
        <p:spPr>
          <a:xfrm>
            <a:off x="1399309" y="1525997"/>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marL="514350" lvl="0" indent="-514350" defTabSz="1217249">
              <a:buFontTx/>
              <a:buAutoNum type="alphaUcPeriod"/>
            </a:pP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Gỡ lỗi là phát hiện và loại bỏ lỗi. Trong lập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trình, không nhất thiết phải gỡ lỗi.</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798862"/>
            <a:ext cx="807556" cy="778352"/>
          </a:xfrm>
          <a:prstGeom prst="rect">
            <a:avLst/>
          </a:prstGeom>
          <a:noFill/>
        </p:spPr>
      </p:pic>
      <p:sp>
        <p:nvSpPr>
          <p:cNvPr id="10" name="Rectangle 9"/>
          <p:cNvSpPr/>
          <p:nvPr/>
        </p:nvSpPr>
        <p:spPr>
          <a:xfrm>
            <a:off x="757692" y="152400"/>
            <a:ext cx="10494161" cy="615355"/>
          </a:xfrm>
          <a:prstGeom prst="rect">
            <a:avLst/>
          </a:prstGeom>
          <a:solidFill>
            <a:srgbClr val="FFC000"/>
          </a:solidFill>
        </p:spPr>
        <p:txBody>
          <a:bodyPr wrap="square" lIns="121725" tIns="60862" rIns="121725" bIns="60862">
            <a:spAutoFit/>
          </a:bodyPr>
          <a:lstStyle/>
          <a:p>
            <a:pPr lvl="0" algn="ctr" defTabSz="1217249"/>
            <a:r>
              <a:rPr lang="vi-VN" sz="3200">
                <a:solidFill>
                  <a:prstClr val="black"/>
                </a:solidFill>
                <a:latin typeface="Open Sans" panose="020B0606030504020204" pitchFamily="34" charset="0"/>
                <a:ea typeface="Open Sans" panose="020B0606030504020204" pitchFamily="34" charset="0"/>
                <a:cs typeface="Open Sans" panose="020B0606030504020204" pitchFamily="34" charset="0"/>
              </a:rPr>
              <a:t>Chọn phát biểu đúng nhất về hoạt động gỡ lỗi.</a:t>
            </a:r>
            <a:endParaRPr kumimoji="0" lang="en-US" sz="3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0D09D45-33B0-B3BE-1131-A824CCF95D55}"/>
              </a:ext>
            </a:extLst>
          </p:cNvPr>
          <p:cNvSpPr/>
          <p:nvPr/>
        </p:nvSpPr>
        <p:spPr>
          <a:xfrm>
            <a:off x="1399309" y="544826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D.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Gỡ lỗi là phát hiện và loại bỏ lỗi. Gỡ lỗi là một phần quan trọng của lập trình.</a:t>
            </a:r>
            <a:endParaRPr kumimoji="0" lang="vi-VN"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0E8430F4-6DED-85E4-3EC1-7C45CE41C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4460" y="5625406"/>
            <a:ext cx="798097" cy="782741"/>
          </a:xfrm>
          <a:prstGeom prst="rect">
            <a:avLst/>
          </a:prstGeom>
          <a:noFill/>
        </p:spPr>
      </p:pic>
      <p:sp>
        <p:nvSpPr>
          <p:cNvPr id="12" name="Rectangle 11">
            <a:extLst>
              <a:ext uri="{FF2B5EF4-FFF2-40B4-BE49-F238E27FC236}">
                <a16:creationId xmlns:a16="http://schemas.microsoft.com/office/drawing/2014/main" id="{872E551B-5910-EB01-B57F-B3184B91EAC9}"/>
              </a:ext>
            </a:extLst>
          </p:cNvPr>
          <p:cNvSpPr/>
          <p:nvPr/>
        </p:nvSpPr>
        <p:spPr>
          <a:xfrm>
            <a:off x="1399309" y="4149812"/>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C. Gỡ lỗi là chạy thử chương trình để phát hiện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lỗi. Gỡ lỗi là một phần quan trọng của lập trình.</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3480BA35-64C7-8C30-B8A0-03B50F681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4336471"/>
            <a:ext cx="807556" cy="778352"/>
          </a:xfrm>
          <a:prstGeom prst="rect">
            <a:avLst/>
          </a:prstGeom>
          <a:noFill/>
        </p:spPr>
      </p:pic>
    </p:spTree>
    <p:extLst>
      <p:ext uri="{BB962C8B-B14F-4D97-AF65-F5344CB8AC3E}">
        <p14:creationId xmlns:p14="http://schemas.microsoft.com/office/powerpoint/2010/main" val="351443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5"/>
                                        </p:tgtEl>
                                        <p:attrNameLst>
                                          <p:attrName>fillcolor</p:attrName>
                                        </p:attrNameLst>
                                      </p:cBhvr>
                                      <p:to>
                                        <a:schemeClr val="accent1"/>
                                      </p:to>
                                    </p:animClr>
                                    <p:set>
                                      <p:cBhvr>
                                        <p:cTn id="33" dur="250" fill="hold"/>
                                        <p:tgtEl>
                                          <p:spTgt spid="5"/>
                                        </p:tgtEl>
                                        <p:attrNameLst>
                                          <p:attrName>fill.type</p:attrName>
                                        </p:attrNameLst>
                                      </p:cBhvr>
                                      <p:to>
                                        <p:strVal val="solid"/>
                                      </p:to>
                                    </p:set>
                                    <p:set>
                                      <p:cBhvr>
                                        <p:cTn id="34" dur="25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1" presetClass="emph" presetSubtype="2" fill="hold" nodeType="withEffect">
                                  <p:stCondLst>
                                    <p:cond delay="500"/>
                                  </p:stCondLst>
                                  <p:childTnLst>
                                    <p:animClr clrSpc="rgb" dir="cw">
                                      <p:cBhvr>
                                        <p:cTn id="36" dur="250" fill="hold"/>
                                        <p:tgtEl>
                                          <p:spTgt spid="5"/>
                                        </p:tgtEl>
                                        <p:attrNameLst>
                                          <p:attrName>fillcolor</p:attrName>
                                        </p:attrNameLst>
                                      </p:cBhvr>
                                      <p:to>
                                        <a:schemeClr val="accent1"/>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p:cTn id="41" dur="250" fill="hold"/>
                                        <p:tgtEl>
                                          <p:spTgt spid="7"/>
                                        </p:tgtEl>
                                        <p:attrNameLst>
                                          <p:attrName>ppt_w</p:attrName>
                                        </p:attrNameLst>
                                      </p:cBhvr>
                                      <p:tavLst>
                                        <p:tav tm="0">
                                          <p:val>
                                            <p:strVal val="4*#ppt_w"/>
                                          </p:val>
                                        </p:tav>
                                        <p:tav tm="100000">
                                          <p:val>
                                            <p:strVal val="#ppt_w"/>
                                          </p:val>
                                        </p:tav>
                                      </p:tavLst>
                                    </p:anim>
                                    <p:anim calcmode="lin" valueType="num">
                                      <p:cBhvr>
                                        <p:cTn id="4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8"/>
                                        </p:tgtEl>
                                        <p:attrNameLst>
                                          <p:attrName>fillcolor</p:attrName>
                                        </p:attrNameLst>
                                      </p:cBhvr>
                                      <p:to>
                                        <a:schemeClr val="accent1"/>
                                      </p:to>
                                    </p:animClr>
                                    <p:set>
                                      <p:cBhvr>
                                        <p:cTn id="48" dur="250" fill="hold"/>
                                        <p:tgtEl>
                                          <p:spTgt spid="8"/>
                                        </p:tgtEl>
                                        <p:attrNameLst>
                                          <p:attrName>fill.type</p:attrName>
                                        </p:attrNameLst>
                                      </p:cBhvr>
                                      <p:to>
                                        <p:strVal val="solid"/>
                                      </p:to>
                                    </p:set>
                                    <p:set>
                                      <p:cBhvr>
                                        <p:cTn id="49" dur="250" fill="hold"/>
                                        <p:tgtEl>
                                          <p:spTgt spid="8"/>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1" presetClass="emph" presetSubtype="2" fill="hold" nodeType="withEffect">
                                  <p:stCondLst>
                                    <p:cond delay="500"/>
                                  </p:stCondLst>
                                  <p:childTnLst>
                                    <p:animClr clrSpc="rgb" dir="cw">
                                      <p:cBhvr>
                                        <p:cTn id="51" dur="250" fill="hold"/>
                                        <p:tgtEl>
                                          <p:spTgt spid="8"/>
                                        </p:tgtEl>
                                        <p:attrNameLst>
                                          <p:attrName>fillcolor</p:attrName>
                                        </p:attrNameLst>
                                      </p:cBhvr>
                                      <p:to>
                                        <a:schemeClr val="accent1"/>
                                      </p:to>
                                    </p:animClr>
                                    <p:set>
                                      <p:cBhvr>
                                        <p:cTn id="52" dur="250" fill="hold"/>
                                        <p:tgtEl>
                                          <p:spTgt spid="8"/>
                                        </p:tgtEl>
                                        <p:attrNameLst>
                                          <p:attrName>fill.type</p:attrName>
                                        </p:attrNameLst>
                                      </p:cBhvr>
                                      <p:to>
                                        <p:strVal val="solid"/>
                                      </p:to>
                                    </p:set>
                                    <p:set>
                                      <p:cBhvr>
                                        <p:cTn id="53" dur="250" fill="hold"/>
                                        <p:tgtEl>
                                          <p:spTgt spid="8"/>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2"/>
                                        </p:tgtEl>
                                        <p:attrNameLst>
                                          <p:attrName>fillcolor</p:attrName>
                                        </p:attrNameLst>
                                      </p:cBhvr>
                                      <p:to>
                                        <a:schemeClr val="bg2"/>
                                      </p:to>
                                    </p:animClr>
                                    <p:set>
                                      <p:cBhvr>
                                        <p:cTn id="63" dur="250" fill="hold"/>
                                        <p:tgtEl>
                                          <p:spTgt spid="2"/>
                                        </p:tgtEl>
                                        <p:attrNameLst>
                                          <p:attrName>fill.type</p:attrName>
                                        </p:attrNameLst>
                                      </p:cBhvr>
                                      <p:to>
                                        <p:strVal val="solid"/>
                                      </p:to>
                                    </p:set>
                                    <p:set>
                                      <p:cBhvr>
                                        <p:cTn id="64" dur="250" fill="hold"/>
                                        <p:tgtEl>
                                          <p:spTgt spid="2"/>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500"/>
                                  </p:stCondLst>
                                  <p:childTnLst>
                                    <p:animClr clrSpc="rgb" dir="cw">
                                      <p:cBhvr>
                                        <p:cTn id="66" dur="250" fill="hold"/>
                                        <p:tgtEl>
                                          <p:spTgt spid="2"/>
                                        </p:tgtEl>
                                        <p:attrNameLst>
                                          <p:attrName>fillcolor</p:attrName>
                                        </p:attrNameLst>
                                      </p:cBhvr>
                                      <p:to>
                                        <a:srgbClr val="7030A0"/>
                                      </p:to>
                                    </p:animClr>
                                    <p:set>
                                      <p:cBhvr>
                                        <p:cTn id="67" dur="250" fill="hold"/>
                                        <p:tgtEl>
                                          <p:spTgt spid="2"/>
                                        </p:tgtEl>
                                        <p:attrNameLst>
                                          <p:attrName>fill.type</p:attrName>
                                        </p:attrNameLst>
                                      </p:cBhvr>
                                      <p:to>
                                        <p:strVal val="solid"/>
                                      </p:to>
                                    </p:set>
                                    <p:set>
                                      <p:cBhvr>
                                        <p:cTn id="68" dur="250" fill="hold"/>
                                        <p:tgtEl>
                                          <p:spTgt spid="2"/>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3"/>
                                        </p:tgtEl>
                                        <p:attrNameLst>
                                          <p:attrName>style.visibility</p:attrName>
                                        </p:attrNameLst>
                                      </p:cBhvr>
                                      <p:to>
                                        <p:strVal val="visible"/>
                                      </p:to>
                                    </p:set>
                                    <p:anim calcmode="lin" valueType="num">
                                      <p:cBhvr>
                                        <p:cTn id="71" dur="250" fill="hold"/>
                                        <p:tgtEl>
                                          <p:spTgt spid="3"/>
                                        </p:tgtEl>
                                        <p:attrNameLst>
                                          <p:attrName>ppt_w</p:attrName>
                                        </p:attrNameLst>
                                      </p:cBhvr>
                                      <p:tavLst>
                                        <p:tav tm="0">
                                          <p:val>
                                            <p:strVal val="4*#ppt_w"/>
                                          </p:val>
                                        </p:tav>
                                        <p:tav tm="100000">
                                          <p:val>
                                            <p:strVal val="#ppt_w"/>
                                          </p:val>
                                        </p:tav>
                                      </p:tavLst>
                                    </p:anim>
                                    <p:anim calcmode="lin" valueType="num">
                                      <p:cBhvr>
                                        <p:cTn id="72"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12"/>
                                        </p:tgtEl>
                                        <p:attrNameLst>
                                          <p:attrName>fillcolor</p:attrName>
                                        </p:attrNameLst>
                                      </p:cBhvr>
                                      <p:to>
                                        <a:schemeClr val="accent1"/>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1" presetClass="emph" presetSubtype="2" fill="hold" nodeType="withEffect">
                                  <p:stCondLst>
                                    <p:cond delay="500"/>
                                  </p:stCondLst>
                                  <p:childTnLst>
                                    <p:animClr clrSpc="rgb" dir="cw">
                                      <p:cBhvr>
                                        <p:cTn id="81" dur="250" fill="hold"/>
                                        <p:tgtEl>
                                          <p:spTgt spid="12"/>
                                        </p:tgtEl>
                                        <p:attrNameLst>
                                          <p:attrName>fillcolor</p:attrName>
                                        </p:attrNameLst>
                                      </p:cBhvr>
                                      <p:to>
                                        <a:schemeClr val="accent1"/>
                                      </p:to>
                                    </p:animClr>
                                    <p:set>
                                      <p:cBhvr>
                                        <p:cTn id="82" dur="250" fill="hold"/>
                                        <p:tgtEl>
                                          <p:spTgt spid="12"/>
                                        </p:tgtEl>
                                        <p:attrNameLst>
                                          <p:attrName>fill.type</p:attrName>
                                        </p:attrNameLst>
                                      </p:cBhvr>
                                      <p:to>
                                        <p:strVal val="solid"/>
                                      </p:to>
                                    </p:set>
                                    <p:set>
                                      <p:cBhvr>
                                        <p:cTn id="83" dur="250" fill="hold"/>
                                        <p:tgtEl>
                                          <p:spTgt spid="12"/>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250" fill="hold"/>
                                        <p:tgtEl>
                                          <p:spTgt spid="13"/>
                                        </p:tgtEl>
                                        <p:attrNameLst>
                                          <p:attrName>ppt_w</p:attrName>
                                        </p:attrNameLst>
                                      </p:cBhvr>
                                      <p:tavLst>
                                        <p:tav tm="0">
                                          <p:val>
                                            <p:strVal val="4*#ppt_w"/>
                                          </p:val>
                                        </p:tav>
                                        <p:tav tm="100000">
                                          <p:val>
                                            <p:strVal val="#ppt_w"/>
                                          </p:val>
                                        </p:tav>
                                      </p:tavLst>
                                    </p:anim>
                                    <p:anim calcmode="lin" valueType="num">
                                      <p:cBhvr>
                                        <p:cTn id="8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bldLst>
      <p:bldP spid="5" grpId="0" animBg="1"/>
      <p:bldP spid="8" grpId="0" animBg="1"/>
      <p:bldP spid="10" grpId="0" animBg="1"/>
      <p:bldP spid="2"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9051326" cy="163121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Xét tình huống máy tính hiển thị số lần đoán không đúng với số lần đoán thực tế của người chơi. Em hãy trả lời các câu hỏi:</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1. Theo kịch bản, biến số lần đoán sẽ thay đổi trong tình huống nào?</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2. Những khối lệnh nào làm thay đổi biến số lần đoán?</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3. Có điều gì khác nhau giữa kịch bản và những khối lệnh tương ứng?</a:t>
            </a: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2. Phát hiện lỗi và sửa lỗi logic</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4" name="y2meta.com - 5 Minute Timer-(1080p)">
            <a:hlinkClick r:id="" action="ppaction://media"/>
            <a:extLst>
              <a:ext uri="{FF2B5EF4-FFF2-40B4-BE49-F238E27FC236}">
                <a16:creationId xmlns:a16="http://schemas.microsoft.com/office/drawing/2014/main" id="{A51F0758-C7F7-14AD-2490-901245EC282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8306246" y="627186"/>
            <a:ext cx="2656266" cy="1161949"/>
          </a:xfrm>
          <a:prstGeom prst="rect">
            <a:avLst/>
          </a:prstGeom>
        </p:spPr>
      </p:pic>
      <p:sp>
        <p:nvSpPr>
          <p:cNvPr id="15" name="Arrow: Pentagon 14">
            <a:extLst>
              <a:ext uri="{FF2B5EF4-FFF2-40B4-BE49-F238E27FC236}">
                <a16:creationId xmlns:a16="http://schemas.microsoft.com/office/drawing/2014/main" id="{C7B73B4D-1031-72F1-17D2-EFA921A50CE6}"/>
              </a:ext>
            </a:extLst>
          </p:cNvPr>
          <p:cNvSpPr/>
          <p:nvPr/>
        </p:nvSpPr>
        <p:spPr>
          <a:xfrm>
            <a:off x="7993701" y="536207"/>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Xem KQ">
            <a:extLst>
              <a:ext uri="{FF2B5EF4-FFF2-40B4-BE49-F238E27FC236}">
                <a16:creationId xmlns:a16="http://schemas.microsoft.com/office/drawing/2014/main" id="{DF88354A-7C28-B82A-E8A9-277903D79129}"/>
              </a:ext>
            </a:extLst>
          </p:cNvPr>
          <p:cNvGrpSpPr/>
          <p:nvPr/>
        </p:nvGrpSpPr>
        <p:grpSpPr>
          <a:xfrm>
            <a:off x="5369415" y="498688"/>
            <a:ext cx="1278588" cy="1278588"/>
            <a:chOff x="1580575" y="4515507"/>
            <a:chExt cx="1278588" cy="1278588"/>
          </a:xfrm>
        </p:grpSpPr>
        <p:pic>
          <p:nvPicPr>
            <p:cNvPr id="17" name="Picture 2" descr="Note Cartoon Vector Art PNG Images | Free Download On Pngtree">
              <a:extLst>
                <a:ext uri="{FF2B5EF4-FFF2-40B4-BE49-F238E27FC236}">
                  <a16:creationId xmlns:a16="http://schemas.microsoft.com/office/drawing/2014/main" id="{4CDDED93-7787-3070-DEEC-6CCF0CC2A4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90BEF3B-85AB-31E4-5CE6-E1EFF3E9D92D}"/>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9" name="Group 18">
            <a:extLst>
              <a:ext uri="{FF2B5EF4-FFF2-40B4-BE49-F238E27FC236}">
                <a16:creationId xmlns:a16="http://schemas.microsoft.com/office/drawing/2014/main" id="{B5E523D1-634E-B331-86EE-EF76F9C25848}"/>
              </a:ext>
            </a:extLst>
          </p:cNvPr>
          <p:cNvGrpSpPr/>
          <p:nvPr/>
        </p:nvGrpSpPr>
        <p:grpSpPr>
          <a:xfrm>
            <a:off x="9016213" y="4313029"/>
            <a:ext cx="3313394" cy="2618882"/>
            <a:chOff x="8111612" y="1250254"/>
            <a:chExt cx="3313394" cy="2618882"/>
          </a:xfrm>
          <a:noFill/>
        </p:grpSpPr>
        <p:sp>
          <p:nvSpPr>
            <p:cNvPr id="20" name="Rectangle 19">
              <a:extLst>
                <a:ext uri="{FF2B5EF4-FFF2-40B4-BE49-F238E27FC236}">
                  <a16:creationId xmlns:a16="http://schemas.microsoft.com/office/drawing/2014/main" id="{900EE304-144F-675F-C38C-2E7E631CF0A7}"/>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1" name="Picture 2">
              <a:extLst>
                <a:ext uri="{FF2B5EF4-FFF2-40B4-BE49-F238E27FC236}">
                  <a16:creationId xmlns:a16="http://schemas.microsoft.com/office/drawing/2014/main" id="{BA462F5A-8D08-C16E-C20E-DF8B08B3FE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22" name="TextBox 21">
              <a:extLst>
                <a:ext uri="{FF2B5EF4-FFF2-40B4-BE49-F238E27FC236}">
                  <a16:creationId xmlns:a16="http://schemas.microsoft.com/office/drawing/2014/main" id="{513BAA99-EE00-7934-54D6-4E0DD0392822}"/>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9" name="Group 28">
            <a:extLst>
              <a:ext uri="{FF2B5EF4-FFF2-40B4-BE49-F238E27FC236}">
                <a16:creationId xmlns:a16="http://schemas.microsoft.com/office/drawing/2014/main" id="{52CFA100-AC2E-ACB5-E4BB-3D1DB6FF1740}"/>
              </a:ext>
            </a:extLst>
          </p:cNvPr>
          <p:cNvGrpSpPr/>
          <p:nvPr/>
        </p:nvGrpSpPr>
        <p:grpSpPr>
          <a:xfrm>
            <a:off x="481780" y="4222051"/>
            <a:ext cx="9051326" cy="2554545"/>
            <a:chOff x="481780" y="4222051"/>
            <a:chExt cx="9051326" cy="2554545"/>
          </a:xfrm>
        </p:grpSpPr>
        <p:sp>
          <p:nvSpPr>
            <p:cNvPr id="23" name="TextBox 22">
              <a:extLst>
                <a:ext uri="{FF2B5EF4-FFF2-40B4-BE49-F238E27FC236}">
                  <a16:creationId xmlns:a16="http://schemas.microsoft.com/office/drawing/2014/main" id="{B302B3B3-7A88-AF84-6148-ACD897F88459}"/>
                </a:ext>
              </a:extLst>
            </p:cNvPr>
            <p:cNvSpPr txBox="1"/>
            <p:nvPr/>
          </p:nvSpPr>
          <p:spPr>
            <a:xfrm>
              <a:off x="481780" y="4222051"/>
              <a:ext cx="9051326" cy="2554545"/>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1. </a:t>
              </a:r>
              <a:r>
                <a:rPr lang="vi-VN" sz="2000">
                  <a:latin typeface="Open Sans" panose="020B0606030504020204" pitchFamily="34" charset="0"/>
                  <a:ea typeface="Open Sans" panose="020B0606030504020204" pitchFamily="34" charset="0"/>
                  <a:cs typeface="Open Sans" panose="020B0606030504020204" pitchFamily="34" charset="0"/>
                </a:rPr>
                <a:t>Biến số lần đoán sẽ thay đổi trong tình huống người chơi nhập trả lời khác với số bí mật.</a:t>
              </a:r>
            </a:p>
            <a:p>
              <a:pPr lvl="0">
                <a:defRPr/>
              </a:pPr>
              <a:r>
                <a:rPr lang="en-US" sz="2000">
                  <a:latin typeface="Open Sans" panose="020B0606030504020204" pitchFamily="34" charset="0"/>
                  <a:ea typeface="Open Sans" panose="020B0606030504020204" pitchFamily="34" charset="0"/>
                  <a:cs typeface="Open Sans" panose="020B0606030504020204" pitchFamily="34" charset="0"/>
                </a:rPr>
                <a:t>2. </a:t>
              </a:r>
              <a:r>
                <a:rPr lang="vi-VN" sz="2000">
                  <a:latin typeface="Open Sans" panose="020B0606030504020204" pitchFamily="34" charset="0"/>
                  <a:ea typeface="Open Sans" panose="020B0606030504020204" pitchFamily="34" charset="0"/>
                  <a:cs typeface="Open Sans" panose="020B0606030504020204" pitchFamily="34" charset="0"/>
                </a:rPr>
                <a:t>Khối lệnh:</a:t>
              </a:r>
              <a:endParaRPr lang="en-US" sz="2000">
                <a:latin typeface="Open Sans" panose="020B0606030504020204" pitchFamily="34" charset="0"/>
                <a:ea typeface="Open Sans" panose="020B0606030504020204" pitchFamily="34" charset="0"/>
                <a:cs typeface="Open Sans" panose="020B0606030504020204" pitchFamily="34" charset="0"/>
              </a:endParaRPr>
            </a:p>
            <a:p>
              <a:pPr lvl="0">
                <a:defRPr/>
              </a:pPr>
              <a:endParaRPr lang="en-US" sz="2000">
                <a:latin typeface="Open Sans" panose="020B0606030504020204" pitchFamily="34" charset="0"/>
                <a:ea typeface="Open Sans" panose="020B0606030504020204" pitchFamily="34" charset="0"/>
                <a:cs typeface="Open Sans" panose="020B0606030504020204" pitchFamily="34" charset="0"/>
              </a:endParaRPr>
            </a:p>
            <a:p>
              <a:pPr lvl="0">
                <a:defRPr/>
              </a:pPr>
              <a:endParaRPr lang="en-US" sz="2000">
                <a:latin typeface="Open Sans" panose="020B0606030504020204" pitchFamily="34" charset="0"/>
                <a:ea typeface="Open Sans" panose="020B0606030504020204" pitchFamily="34" charset="0"/>
                <a:cs typeface="Open Sans" panose="020B0606030504020204" pitchFamily="34" charset="0"/>
              </a:endParaRPr>
            </a:p>
            <a:p>
              <a:pPr lvl="0">
                <a:defRPr/>
              </a:pPr>
              <a:r>
                <a:rPr lang="en-US" sz="2000">
                  <a:latin typeface="Open Sans" panose="020B0606030504020204" pitchFamily="34" charset="0"/>
                  <a:ea typeface="Open Sans" panose="020B0606030504020204" pitchFamily="34" charset="0"/>
                  <a:cs typeface="Open Sans" panose="020B0606030504020204" pitchFamily="34" charset="0"/>
                </a:rPr>
                <a:t>3. </a:t>
              </a:r>
              <a:r>
                <a:rPr lang="vi-VN" sz="2000">
                  <a:latin typeface="Open Sans" panose="020B0606030504020204" pitchFamily="34" charset="0"/>
                  <a:ea typeface="Open Sans" panose="020B0606030504020204" pitchFamily="34" charset="0"/>
                  <a:cs typeface="Open Sans" panose="020B0606030504020204" pitchFamily="34" charset="0"/>
                </a:rPr>
                <a:t>Khác nhau: Trong kịch bản nếu người chơi đoán đến lần thứ ba mới đúng thì sẽ hiển thị số lần đoán là ba lần. Còn ở chương trình, sẽ chỉ hiện thị số lần đoán là hai lần, tức là, chỉ hiển thị số lần đoán sai.</a:t>
              </a:r>
            </a:p>
          </p:txBody>
        </p:sp>
        <p:pic>
          <p:nvPicPr>
            <p:cNvPr id="28" name="Picture 27">
              <a:extLst>
                <a:ext uri="{FF2B5EF4-FFF2-40B4-BE49-F238E27FC236}">
                  <a16:creationId xmlns:a16="http://schemas.microsoft.com/office/drawing/2014/main" id="{405E0BDF-7AD2-7830-03FB-65841EDE27C0}"/>
                </a:ext>
              </a:extLst>
            </p:cNvPr>
            <p:cNvPicPr>
              <a:picLocks noChangeAspect="1"/>
            </p:cNvPicPr>
            <p:nvPr/>
          </p:nvPicPr>
          <p:blipFill>
            <a:blip r:embed="rId8"/>
            <a:stretch>
              <a:fillRect/>
            </a:stretch>
          </p:blipFill>
          <p:spPr>
            <a:xfrm>
              <a:off x="2165539" y="4904779"/>
              <a:ext cx="4727872" cy="795629"/>
            </a:xfrm>
            <a:prstGeom prst="rect">
              <a:avLst/>
            </a:prstGeom>
          </p:spPr>
        </p:pic>
      </p:grpSp>
    </p:spTree>
    <p:extLst>
      <p:ext uri="{BB962C8B-B14F-4D97-AF65-F5344CB8AC3E}">
        <p14:creationId xmlns:p14="http://schemas.microsoft.com/office/powerpoint/2010/main" val="11895518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1" presetClass="entr"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2" presetClass="exit" presetSubtype="2" fill="hold" grpId="0" nodeType="withEffect">
                                  <p:stCondLst>
                                    <p:cond delay="0"/>
                                  </p:stCondLst>
                                  <p:childTnLst>
                                    <p:anim calcmode="lin" valueType="num">
                                      <p:cBhvr additive="base">
                                        <p:cTn id="28" dur="500"/>
                                        <p:tgtEl>
                                          <p:spTgt spid="15"/>
                                        </p:tgtEl>
                                        <p:attrNameLst>
                                          <p:attrName>ppt_x</p:attrName>
                                        </p:attrNameLst>
                                      </p:cBhvr>
                                      <p:tavLst>
                                        <p:tav tm="0">
                                          <p:val>
                                            <p:strVal val="ppt_x"/>
                                          </p:val>
                                        </p:tav>
                                        <p:tav tm="100000">
                                          <p:val>
                                            <p:strVal val="1+ppt_w/2"/>
                                          </p:val>
                                        </p:tav>
                                      </p:tavLst>
                                    </p:anim>
                                    <p:anim calcmode="lin" valueType="num">
                                      <p:cBhvr additive="base">
                                        <p:cTn id="29" dur="500"/>
                                        <p:tgtEl>
                                          <p:spTgt spid="15"/>
                                        </p:tgtEl>
                                        <p:attrNameLst>
                                          <p:attrName>ppt_y</p:attrName>
                                        </p:attrNameLst>
                                      </p:cBhvr>
                                      <p:tavLst>
                                        <p:tav tm="0">
                                          <p:val>
                                            <p:strVal val="ppt_y"/>
                                          </p:val>
                                        </p:tav>
                                        <p:tav tm="100000">
                                          <p:val>
                                            <p:strVal val="ppt_y"/>
                                          </p:val>
                                        </p:tav>
                                      </p:tavLst>
                                    </p:anim>
                                    <p:set>
                                      <p:cBhvr>
                                        <p:cTn id="30" dur="1" fill="hold">
                                          <p:stCondLst>
                                            <p:cond delay="499"/>
                                          </p:stCondLst>
                                        </p:cTn>
                                        <p:tgtEl>
                                          <p:spTgt spid="15"/>
                                        </p:tgtEl>
                                        <p:attrNameLst>
                                          <p:attrName>style.visibility</p:attrName>
                                        </p:attrNameLst>
                                      </p:cBhvr>
                                      <p:to>
                                        <p:strVal val="hidden"/>
                                      </p:to>
                                    </p:set>
                                  </p:childTnLst>
                                </p:cTn>
                              </p:par>
                              <p:par>
                                <p:cTn id="31" presetID="1" presetClass="mediacall" presetSubtype="0" fill="hold" nodeType="withEffect">
                                  <p:stCondLst>
                                    <p:cond delay="0"/>
                                  </p:stCondLst>
                                  <p:childTnLst>
                                    <p:cmd type="call" cmd="playFrom(0.0)">
                                      <p:cBhvr>
                                        <p:cTn id="32" dur="315015" fill="hold"/>
                                        <p:tgtEl>
                                          <p:spTgt spid="14"/>
                                        </p:tgtEl>
                                      </p:cBhvr>
                                    </p:cmd>
                                  </p:childTnLst>
                                </p:cTn>
                              </p:par>
                            </p:childTnLst>
                          </p:cTn>
                        </p:par>
                      </p:childTnLst>
                    </p:cTn>
                  </p:par>
                </p:childTnLst>
              </p:cTn>
              <p:nextCondLst>
                <p:cond evt="onClick" delay="0">
                  <p:tgtEl>
                    <p:spTgt spid="15"/>
                  </p:tgtEl>
                </p:cond>
              </p:nextCondLst>
            </p:seq>
            <p:video>
              <p:cMediaNode vol="80000" mute="1">
                <p:cTn id="33" fill="hold" display="0">
                  <p:stCondLst>
                    <p:cond delay="indefinite"/>
                  </p:stCondLst>
                </p:cTn>
                <p:tgtEl>
                  <p:spTgt spid="14"/>
                </p:tgtEl>
              </p:cMediaNode>
            </p:video>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childTnLst>
        </p:cTn>
      </p:par>
    </p:tnLst>
    <p:bldLst>
      <p:bldP spid="12" grpId="0"/>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481780" y="1963339"/>
            <a:ext cx="9051326"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Giữa hai loại lỗi của ngôn ngữ lập trình trực quan thì lỗi nào khó phát hiện và sửa chữa hơn.</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Hãy nêu cách phát hiện lỗi lôgic</a:t>
            </a: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2. Phát hiện lỗi và sửa lỗi logic</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3" name="TextBox 22">
            <a:extLst>
              <a:ext uri="{FF2B5EF4-FFF2-40B4-BE49-F238E27FC236}">
                <a16:creationId xmlns:a16="http://schemas.microsoft.com/office/drawing/2014/main" id="{B302B3B3-7A88-AF84-6148-ACD897F88459}"/>
              </a:ext>
            </a:extLst>
          </p:cNvPr>
          <p:cNvSpPr txBox="1"/>
          <p:nvPr/>
        </p:nvSpPr>
        <p:spPr>
          <a:xfrm>
            <a:off x="481780" y="3321667"/>
            <a:ext cx="9051326" cy="1938992"/>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Lỗi lôgic khó phát hiện và sửa chữa hơn.</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Cách phát hiện lỗi logic:</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Dựa vào phân tích logic để tìm lỗi. Tập trung vào những khối lệnh liên quan đến lỗi và so sánh kịch bản Xem chúng có thực hiện đúng yêu cầu hay không.</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Chạy thử với dữ liệu mẫu để dò lỗi</a:t>
            </a:r>
          </a:p>
        </p:txBody>
      </p:sp>
      <p:pic>
        <p:nvPicPr>
          <p:cNvPr id="3074" name="Picture 2">
            <a:extLst>
              <a:ext uri="{FF2B5EF4-FFF2-40B4-BE49-F238E27FC236}">
                <a16:creationId xmlns:a16="http://schemas.microsoft.com/office/drawing/2014/main" id="{A933C0B0-19C5-0381-7024-869D359D5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2073" y="3938354"/>
            <a:ext cx="3374216" cy="3112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2789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TotalTime>
  <Words>934</Words>
  <PresentationFormat>Widescreen</PresentationFormat>
  <Paragraphs>66</Paragraphs>
  <Slides>13</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Calibri Light</vt:lpstr>
      <vt:lpstr>Grandview Display</vt:lpstr>
      <vt:lpstr>Open Sans</vt:lpstr>
      <vt:lpstr>DashVTI</vt:lpstr>
      <vt:lpstr>Office Theme</vt:lpstr>
      <vt:lpstr>PowerPoint Presentation</vt:lpstr>
      <vt:lpstr>TIẾT 31. BÀI 15:  GỠ LỖI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2023-07-03T23:26:01Z</dcterms:modified>
</cp:coreProperties>
</file>