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30" r:id="rId2"/>
    <p:sldId id="432" r:id="rId3"/>
    <p:sldId id="434" r:id="rId4"/>
    <p:sldId id="445" r:id="rId5"/>
    <p:sldId id="440" r:id="rId6"/>
    <p:sldId id="441" r:id="rId7"/>
    <p:sldId id="447" r:id="rId8"/>
    <p:sldId id="448" r:id="rId9"/>
    <p:sldId id="442"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EDEEC"/>
    <a:srgbClr val="FDCFE3"/>
    <a:srgbClr val="FF7C80"/>
    <a:srgbClr val="0000CC"/>
    <a:srgbClr val="FF0066"/>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79" autoAdjust="0"/>
    <p:restoredTop sz="99274" autoAdjust="0"/>
  </p:normalViewPr>
  <p:slideViewPr>
    <p:cSldViewPr>
      <p:cViewPr varScale="1">
        <p:scale>
          <a:sx n="55" d="100"/>
          <a:sy n="55" d="100"/>
        </p:scale>
        <p:origin x="342"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sp>
        <p:nvSpPr>
          <p:cNvPr id="30" name="Text Box 14"/>
          <p:cNvSpPr txBox="1">
            <a:spLocks noChangeArrowheads="1"/>
          </p:cNvSpPr>
          <p:nvPr/>
        </p:nvSpPr>
        <p:spPr bwMode="auto">
          <a:xfrm>
            <a:off x="1127919" y="4343401"/>
            <a:ext cx="13944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21: HĐCD: CẢNH ĐẸP QUÊ HƯƠNG</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38984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hương tươi đẹ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1719" y="685800"/>
            <a:ext cx="14020800" cy="7620000"/>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676400"/>
            <a:ext cx="7696200" cy="677108"/>
            <a:chOff x="1508918" y="1888664"/>
            <a:chExt cx="6856614" cy="677108"/>
          </a:xfrm>
        </p:grpSpPr>
        <p:sp>
          <p:nvSpPr>
            <p:cNvPr id="10" name="Rectangle 9"/>
            <p:cNvSpPr/>
            <p:nvPr/>
          </p:nvSpPr>
          <p:spPr>
            <a:xfrm>
              <a:off x="1508918" y="1888664"/>
              <a:ext cx="6856614"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Nhận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diện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cảnh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đẹp</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quê</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hương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6081313" cy="4601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746919" y="2362200"/>
            <a:ext cx="14859000" cy="646331"/>
          </a:xfrm>
          <a:prstGeom prst="rect">
            <a:avLst/>
          </a:prstGeom>
          <a:solidFill>
            <a:schemeClr val="bg1"/>
          </a:solidFill>
        </p:spPr>
        <p:txBody>
          <a:bodyPr wrap="square" rtlCol="0">
            <a:spAutoFit/>
          </a:bodyPr>
          <a:lstStyle/>
          <a:p>
            <a:pPr algn="just"/>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Kể</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tên</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những</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cảnh</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đẹp</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quê</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em</a:t>
            </a:r>
            <a:r>
              <a:rPr lang="en-US" sz="3600" b="1" i="1" dirty="0" smtClean="0">
                <a:solidFill>
                  <a:srgbClr val="FF0066"/>
                </a:solidFill>
                <a:latin typeface="Times New Roman" pitchFamily="18" charset="0"/>
                <a:cs typeface="Times New Roman" pitchFamily="18" charset="0"/>
              </a:rPr>
              <a:t>.</a:t>
            </a:r>
            <a:endParaRPr lang="en-US" sz="3600" b="1" i="1" dirty="0">
              <a:solidFill>
                <a:srgbClr val="FF0066"/>
              </a:solidFill>
              <a:latin typeface="Times New Roman" pitchFamily="18" charset="0"/>
              <a:cs typeface="Times New Roman" pitchFamily="18" charset="0"/>
            </a:endParaRPr>
          </a:p>
        </p:txBody>
      </p:sp>
      <p:grpSp>
        <p:nvGrpSpPr>
          <p:cNvPr id="2" name="Group 1"/>
          <p:cNvGrpSpPr/>
          <p:nvPr/>
        </p:nvGrpSpPr>
        <p:grpSpPr>
          <a:xfrm>
            <a:off x="5014119" y="103853"/>
            <a:ext cx="6096000" cy="1569405"/>
            <a:chOff x="5014119" y="103853"/>
            <a:chExt cx="6096000" cy="1569405"/>
          </a:xfrm>
        </p:grpSpPr>
        <p:sp>
          <p:nvSpPr>
            <p:cNvPr id="31" name="Text Box 14"/>
            <p:cNvSpPr txBox="1">
              <a:spLocks noChangeArrowheads="1"/>
            </p:cNvSpPr>
            <p:nvPr/>
          </p:nvSpPr>
          <p:spPr bwMode="auto">
            <a:xfrm>
              <a:off x="5014119" y="1097280"/>
              <a:ext cx="6096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21: CẢNH ĐẸP QUÊ HƯƠNG</a:t>
              </a:r>
            </a:p>
          </p:txBody>
        </p:sp>
        <p:grpSp>
          <p:nvGrpSpPr>
            <p:cNvPr id="32" name="Group 31"/>
            <p:cNvGrpSpPr/>
            <p:nvPr/>
          </p:nvGrpSpPr>
          <p:grpSpPr>
            <a:xfrm>
              <a:off x="5211494" y="103853"/>
              <a:ext cx="5878532" cy="994830"/>
              <a:chOff x="5063633" y="164812"/>
              <a:chExt cx="5779343" cy="994830"/>
            </a:xfrm>
          </p:grpSpPr>
          <p:grpSp>
            <p:nvGrpSpPr>
              <p:cNvPr id="33" name="Group 32"/>
              <p:cNvGrpSpPr/>
              <p:nvPr/>
            </p:nvGrpSpPr>
            <p:grpSpPr>
              <a:xfrm>
                <a:off x="5063633" y="164812"/>
                <a:ext cx="5779343" cy="994830"/>
                <a:chOff x="5063633" y="164812"/>
                <a:chExt cx="5779343" cy="994830"/>
              </a:xfrm>
            </p:grpSpPr>
            <p:sp>
              <p:nvSpPr>
                <p:cNvPr id="35" name="TextBox 3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6" name="TextBox 3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pic>
        <p:nvPicPr>
          <p:cNvPr id="4" name="Picture 3"/>
          <p:cNvPicPr>
            <a:picLocks noChangeAspect="1"/>
          </p:cNvPicPr>
          <p:nvPr/>
        </p:nvPicPr>
        <p:blipFill rotWithShape="1">
          <a:blip r:embed="rId2"/>
          <a:srcRect l="31845" t="48958" r="27159" b="16667"/>
          <a:stretch/>
        </p:blipFill>
        <p:spPr>
          <a:xfrm>
            <a:off x="1356519" y="3054173"/>
            <a:ext cx="14249400" cy="5480227"/>
          </a:xfrm>
          <a:prstGeom prst="rect">
            <a:avLst/>
          </a:prstGeom>
        </p:spPr>
      </p:pic>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35205" y="1746287"/>
            <a:ext cx="7696200" cy="677108"/>
            <a:chOff x="1508918" y="1888664"/>
            <a:chExt cx="6856614" cy="677108"/>
          </a:xfrm>
        </p:grpSpPr>
        <p:sp>
          <p:nvSpPr>
            <p:cNvPr id="10" name="Rectangle 9"/>
            <p:cNvSpPr/>
            <p:nvPr/>
          </p:nvSpPr>
          <p:spPr>
            <a:xfrm>
              <a:off x="1508918" y="1888664"/>
              <a:ext cx="6856614"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Nhận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diện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cảnh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đẹp</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quê</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hương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6081313" cy="4601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5014119" y="103853"/>
            <a:ext cx="6096000" cy="1569405"/>
            <a:chOff x="5014119" y="103853"/>
            <a:chExt cx="6096000" cy="1569405"/>
          </a:xfrm>
        </p:grpSpPr>
        <p:sp>
          <p:nvSpPr>
            <p:cNvPr id="31" name="Text Box 14"/>
            <p:cNvSpPr txBox="1">
              <a:spLocks noChangeArrowheads="1"/>
            </p:cNvSpPr>
            <p:nvPr/>
          </p:nvSpPr>
          <p:spPr bwMode="auto">
            <a:xfrm>
              <a:off x="5014119" y="1097280"/>
              <a:ext cx="6096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21: CẢNH ĐẸP QUÊ HƯƠNG</a:t>
              </a:r>
            </a:p>
          </p:txBody>
        </p:sp>
        <p:grpSp>
          <p:nvGrpSpPr>
            <p:cNvPr id="32" name="Group 31"/>
            <p:cNvGrpSpPr/>
            <p:nvPr/>
          </p:nvGrpSpPr>
          <p:grpSpPr>
            <a:xfrm>
              <a:off x="5211494" y="103853"/>
              <a:ext cx="5878532" cy="994830"/>
              <a:chOff x="5063633" y="164812"/>
              <a:chExt cx="5779343" cy="994830"/>
            </a:xfrm>
          </p:grpSpPr>
          <p:grpSp>
            <p:nvGrpSpPr>
              <p:cNvPr id="33" name="Group 32"/>
              <p:cNvGrpSpPr/>
              <p:nvPr/>
            </p:nvGrpSpPr>
            <p:grpSpPr>
              <a:xfrm>
                <a:off x="5063633" y="164812"/>
                <a:ext cx="5779343" cy="994830"/>
                <a:chOff x="5063633" y="164812"/>
                <a:chExt cx="5779343" cy="994830"/>
              </a:xfrm>
            </p:grpSpPr>
            <p:sp>
              <p:nvSpPr>
                <p:cNvPr id="35" name="TextBox 3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6" name="TextBox 3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20" name="TextBox 19"/>
          <p:cNvSpPr txBox="1"/>
          <p:nvPr/>
        </p:nvSpPr>
        <p:spPr>
          <a:xfrm>
            <a:off x="894836" y="7972877"/>
            <a:ext cx="14859000" cy="646331"/>
          </a:xfrm>
          <a:prstGeom prst="rect">
            <a:avLst/>
          </a:prstGeom>
          <a:solidFill>
            <a:schemeClr val="bg1"/>
          </a:solidFill>
        </p:spPr>
        <p:txBody>
          <a:bodyPr wrap="square" rtlCol="0">
            <a:spAutoFit/>
          </a:bodyPr>
          <a:lstStyle/>
          <a:p>
            <a:pPr algn="just"/>
            <a:r>
              <a:rPr lang="en-US" sz="3600" b="1" i="1" dirty="0" smtClean="0">
                <a:solidFill>
                  <a:srgbClr val="FF0066"/>
                </a:solidFill>
                <a:latin typeface="Times New Roman" pitchFamily="18" charset="0"/>
                <a:cs typeface="Times New Roman" pitchFamily="18" charset="0"/>
              </a:rPr>
              <a:t>      Chia </a:t>
            </a:r>
            <a:r>
              <a:rPr lang="en-US" sz="3600" b="1" i="1" dirty="0" err="1" smtClean="0">
                <a:solidFill>
                  <a:srgbClr val="FF0066"/>
                </a:solidFill>
                <a:latin typeface="Times New Roman" pitchFamily="18" charset="0"/>
                <a:cs typeface="Times New Roman" pitchFamily="18" charset="0"/>
              </a:rPr>
              <a:t>sẻ</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ấn</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tượng</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của</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em</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về</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những</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cảnh</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đẹp</a:t>
            </a:r>
            <a:r>
              <a:rPr lang="en-US" sz="3600" b="1" i="1" dirty="0" smtClean="0">
                <a:solidFill>
                  <a:srgbClr val="FF0066"/>
                </a:solidFill>
                <a:latin typeface="Times New Roman" pitchFamily="18" charset="0"/>
                <a:cs typeface="Times New Roman" pitchFamily="18" charset="0"/>
              </a:rPr>
              <a:t> </a:t>
            </a:r>
            <a:r>
              <a:rPr lang="en-US" sz="3600" b="1" i="1" dirty="0" err="1" smtClean="0">
                <a:solidFill>
                  <a:srgbClr val="FF0066"/>
                </a:solidFill>
                <a:latin typeface="Times New Roman" pitchFamily="18" charset="0"/>
                <a:cs typeface="Times New Roman" pitchFamily="18" charset="0"/>
              </a:rPr>
              <a:t>đó</a:t>
            </a:r>
            <a:r>
              <a:rPr lang="en-US" sz="3600" b="1" i="1" dirty="0" smtClean="0">
                <a:solidFill>
                  <a:srgbClr val="FF0066"/>
                </a:solidFill>
                <a:latin typeface="Times New Roman" pitchFamily="18" charset="0"/>
                <a:cs typeface="Times New Roman" pitchFamily="18" charset="0"/>
              </a:rPr>
              <a:t>.</a:t>
            </a:r>
            <a:endParaRPr lang="en-US" sz="3600" b="1" i="1" dirty="0">
              <a:solidFill>
                <a:srgbClr val="FF0066"/>
              </a:solidFill>
              <a:latin typeface="Times New Roman" pitchFamily="18" charset="0"/>
              <a:cs typeface="Times New Roman" pitchFamily="18" charset="0"/>
            </a:endParaRPr>
          </a:p>
        </p:txBody>
      </p:sp>
      <p:pic>
        <p:nvPicPr>
          <p:cNvPr id="1026" name="Picture 2" descr="Quê hương Việt Nam nơi đâu cũng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219" y="2767786"/>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11494" y="7237457"/>
            <a:ext cx="5060425"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HỒ HOÀN KIẾM – HÀ NỘI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AutoShape 6" descr="Những Hình ảnh đẹp Về Làng Quê, Quê Hương Việt Nam Chất Lượng 4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Những Hình Ảnh Đẹp Về Quê Hương Việt Nam Tươi Đẹp, Những Hình Ảnh Quê Hương  Đẹp Nhấ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0219" y="2761694"/>
            <a:ext cx="7655669" cy="50798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30 hình ảnh Vịnh Hạ Long Quảng Ninh đẹp làm hình nền máy tí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804" y="2818394"/>
            <a:ext cx="7696200" cy="49776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09736" y="2869591"/>
            <a:ext cx="502920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ĐẢO KÌ VĨ – VỊNH HẠ LONG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36" name="Picture 12" descr="Du lịch Phú Yên Gành Đá Đĩa điểm được yêu thích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4777" y="2761129"/>
            <a:ext cx="7681642" cy="51409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44756" y="2856941"/>
            <a:ext cx="5920771"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GHỀNH ĐÁ DĨA- PHÚ YÊN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AutoShape 14" descr="khu du lịch Thác Prenn - Du Lịch Đà Lạ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6"/>
          <a:stretch>
            <a:fillRect/>
          </a:stretch>
        </p:blipFill>
        <p:spPr>
          <a:xfrm>
            <a:off x="4304777" y="2765028"/>
            <a:ext cx="7696200" cy="5069842"/>
          </a:xfrm>
          <a:prstGeom prst="rect">
            <a:avLst/>
          </a:prstGeom>
        </p:spPr>
      </p:pic>
      <p:sp>
        <p:nvSpPr>
          <p:cNvPr id="14" name="TextBox 13"/>
          <p:cNvSpPr txBox="1"/>
          <p:nvPr/>
        </p:nvSpPr>
        <p:spPr>
          <a:xfrm>
            <a:off x="6195219" y="7260150"/>
            <a:ext cx="464371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THÁC PRENN – ĐÀ LẠT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40" name="Picture 16" descr="Photo] Chợ Bến Thành - biểu tượng độc đáo của TP.HCM | Điểm đến | Vietnam+  (VietnamPlu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389" y="2774639"/>
            <a:ext cx="7765847" cy="51303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290219" y="2693756"/>
            <a:ext cx="7670227"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CHỢ BẾN THÀNH – TP HỒ CHÍ MINH</a:t>
            </a:r>
            <a:endParaRPr lang="en-US" sz="2800" b="1" dirty="0">
              <a:latin typeface="Times New Roman" panose="02020603050405020304" pitchFamily="18" charset="0"/>
              <a:cs typeface="Times New Roman" panose="02020603050405020304" pitchFamily="18" charset="0"/>
            </a:endParaRPr>
          </a:p>
        </p:txBody>
      </p:sp>
      <p:pic>
        <p:nvPicPr>
          <p:cNvPr id="1042" name="Picture 18" descr="Thái Bình mùa lúa chín - Đài Phát Thanh và Truyền Hình Thái Bì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9687" y="2769478"/>
            <a:ext cx="7806379" cy="51438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776119" y="2767484"/>
            <a:ext cx="5486400"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CÁNH ĐỒNG LÚA CHÍN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2837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circle(in)">
                                      <p:cBhvr>
                                        <p:cTn id="22" dur="20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circle(in)">
                                      <p:cBhvr>
                                        <p:cTn id="27" dur="2000"/>
                                        <p:tgtEl>
                                          <p:spTgt spid="103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animEffect transition="in" filter="circle(in)">
                                      <p:cBhvr>
                                        <p:cTn id="37" dur="2000"/>
                                        <p:tgtEl>
                                          <p:spTgt spid="10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040"/>
                                        </p:tgtEl>
                                        <p:attrNameLst>
                                          <p:attrName>style.visibility</p:attrName>
                                        </p:attrNameLst>
                                      </p:cBhvr>
                                      <p:to>
                                        <p:strVal val="visible"/>
                                      </p:to>
                                    </p:set>
                                    <p:animEffect transition="in" filter="circle(in)">
                                      <p:cBhvr>
                                        <p:cTn id="57" dur="2000"/>
                                        <p:tgtEl>
                                          <p:spTgt spid="10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042"/>
                                        </p:tgtEl>
                                        <p:attrNameLst>
                                          <p:attrName>style.visibility</p:attrName>
                                        </p:attrNameLst>
                                      </p:cBhvr>
                                      <p:to>
                                        <p:strVal val="visible"/>
                                      </p:to>
                                    </p:set>
                                    <p:animEffect transition="in" filter="circle(in)">
                                      <p:cBhvr>
                                        <p:cTn id="67" dur="20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Xây</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dựng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kế</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hoạch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giới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thiệu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cảnh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đẹp</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quê</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hương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9679338"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855155" y="2921363"/>
            <a:ext cx="12481401" cy="646331"/>
          </a:xfrm>
          <a:prstGeom prst="rect">
            <a:avLst/>
          </a:prstGeom>
          <a:solidFill>
            <a:schemeClr val="bg1"/>
          </a:solidFill>
        </p:spPr>
        <p:txBody>
          <a:bodyPr wrap="square" rtlCol="0">
            <a:spAutoFit/>
          </a:bodyPr>
          <a:lstStyle/>
          <a:p>
            <a:pPr algn="just"/>
            <a:r>
              <a:rPr lang="en-US" sz="3600" b="1" i="1" dirty="0" err="1" smtClean="0">
                <a:solidFill>
                  <a:srgbClr val="0000CC"/>
                </a:solidFill>
                <a:latin typeface="Times New Roman" pitchFamily="18" charset="0"/>
                <a:cs typeface="Times New Roman" pitchFamily="18" charset="0"/>
              </a:rPr>
              <a:t>Xây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dựng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kế</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hoạch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thiệu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cảnh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đẹp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quê</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hương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theo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gợi</a:t>
            </a:r>
            <a:r>
              <a:rPr lang="en-US" sz="3600" b="1" i="1" dirty="0" smtClean="0">
                <a:solidFill>
                  <a:srgbClr val="0000CC"/>
                </a:solidFill>
                <a:latin typeface="Times New Roman" pitchFamily="18" charset="0"/>
                <a:cs typeface="Times New Roman" pitchFamily="18" charset="0"/>
              </a:rPr>
              <a:t> ý:</a:t>
            </a:r>
            <a:endParaRPr lang="en-US" sz="3600" b="1" i="1" dirty="0">
              <a:solidFill>
                <a:srgbClr val="0000CC"/>
              </a:solidFill>
              <a:latin typeface="Times New Roman" pitchFamily="18" charset="0"/>
              <a:cs typeface="Times New Roman" pitchFamily="18" charset="0"/>
            </a:endParaRPr>
          </a:p>
        </p:txBody>
      </p:sp>
      <p:grpSp>
        <p:nvGrpSpPr>
          <p:cNvPr id="20" name="Group 19"/>
          <p:cNvGrpSpPr/>
          <p:nvPr/>
        </p:nvGrpSpPr>
        <p:grpSpPr>
          <a:xfrm>
            <a:off x="5014119" y="103853"/>
            <a:ext cx="6096000" cy="1569405"/>
            <a:chOff x="5014119" y="103853"/>
            <a:chExt cx="6096000" cy="1569405"/>
          </a:xfrm>
        </p:grpSpPr>
        <p:sp>
          <p:nvSpPr>
            <p:cNvPr id="21" name="Text Box 14"/>
            <p:cNvSpPr txBox="1">
              <a:spLocks noChangeArrowheads="1"/>
            </p:cNvSpPr>
            <p:nvPr/>
          </p:nvSpPr>
          <p:spPr bwMode="auto">
            <a:xfrm>
              <a:off x="5014119" y="1097280"/>
              <a:ext cx="6096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21: CẢNH ĐẸP QUÊ HƯƠNG</a:t>
              </a:r>
            </a:p>
          </p:txBody>
        </p:sp>
        <p:grpSp>
          <p:nvGrpSpPr>
            <p:cNvPr id="22" name="Group 21"/>
            <p:cNvGrpSpPr/>
            <p:nvPr/>
          </p:nvGrpSpPr>
          <p:grpSpPr>
            <a:xfrm>
              <a:off x="5211494" y="103853"/>
              <a:ext cx="5878532" cy="994830"/>
              <a:chOff x="5063633" y="164812"/>
              <a:chExt cx="5779343" cy="994830"/>
            </a:xfrm>
          </p:grpSpPr>
          <p:grpSp>
            <p:nvGrpSpPr>
              <p:cNvPr id="23" name="Group 22"/>
              <p:cNvGrpSpPr/>
              <p:nvPr/>
            </p:nvGrpSpPr>
            <p:grpSpPr>
              <a:xfrm>
                <a:off x="5063633" y="164812"/>
                <a:ext cx="5779343" cy="994830"/>
                <a:chOff x="5063633" y="164812"/>
                <a:chExt cx="5779343" cy="994830"/>
              </a:xfrm>
            </p:grpSpPr>
            <p:sp>
              <p:nvSpPr>
                <p:cNvPr id="25" name="TextBox 2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6" name="TextBox 15"/>
          <p:cNvSpPr txBox="1"/>
          <p:nvPr/>
        </p:nvSpPr>
        <p:spPr>
          <a:xfrm>
            <a:off x="775597" y="3854186"/>
            <a:ext cx="14563419"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Lựa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chọn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cảnh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đẹp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quê</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hương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em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muốn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thiệu</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
        <p:nvSpPr>
          <p:cNvPr id="17" name="TextBox 16"/>
          <p:cNvSpPr txBox="1"/>
          <p:nvPr/>
        </p:nvSpPr>
        <p:spPr>
          <a:xfrm>
            <a:off x="775597" y="4901559"/>
            <a:ext cx="14137714" cy="1200329"/>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Chuẩn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bị</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nội</a:t>
            </a:r>
            <a:r>
              <a:rPr lang="en-US" sz="3600" b="1" i="1" dirty="0" smtClean="0">
                <a:solidFill>
                  <a:srgbClr val="0000CC"/>
                </a:solidFill>
                <a:latin typeface="Times New Roman" pitchFamily="18" charset="0"/>
                <a:cs typeface="Times New Roman" pitchFamily="18" charset="0"/>
              </a:rPr>
              <a:t> dung </a:t>
            </a:r>
            <a:r>
              <a:rPr lang="en-US" sz="3600" b="1" i="1" dirty="0" err="1" smtClean="0">
                <a:solidFill>
                  <a:srgbClr val="0000CC"/>
                </a:solidFill>
                <a:latin typeface="Times New Roman" pitchFamily="18" charset="0"/>
                <a:cs typeface="Times New Roman" pitchFamily="18" charset="0"/>
              </a:rPr>
              <a:t>giới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thiệu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là</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bài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ảnh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cảnh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đẹp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mà</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em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sưu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tầm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được</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9555669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Xây</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dựng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kế</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hoạch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giới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thiệu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cảnh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đẹp</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quê</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hương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709962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762317" y="2529840"/>
            <a:ext cx="12481401" cy="646331"/>
          </a:xfrm>
          <a:prstGeom prst="rect">
            <a:avLst/>
          </a:prstGeom>
          <a:solidFill>
            <a:schemeClr val="bg1"/>
          </a:solidFill>
        </p:spPr>
        <p:txBody>
          <a:bodyPr wrap="square" rtlCol="0">
            <a:spAutoFit/>
          </a:bodyPr>
          <a:lstStyle/>
          <a:p>
            <a:pPr algn="just"/>
            <a:r>
              <a:rPr lang="en-US" sz="3600" b="1" i="1" dirty="0" err="1" smtClean="0">
                <a:solidFill>
                  <a:srgbClr val="0000CC"/>
                </a:solidFill>
                <a:latin typeface="Times New Roman" pitchFamily="18" charset="0"/>
                <a:cs typeface="Times New Roman" pitchFamily="18" charset="0"/>
              </a:rPr>
              <a:t>Nhận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xét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kế</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hoạch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thiệu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cảnh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đẹp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quê</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hương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dưới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đây</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grpSp>
        <p:nvGrpSpPr>
          <p:cNvPr id="20" name="Group 19"/>
          <p:cNvGrpSpPr/>
          <p:nvPr/>
        </p:nvGrpSpPr>
        <p:grpSpPr>
          <a:xfrm>
            <a:off x="5014119" y="103853"/>
            <a:ext cx="6096000" cy="1569405"/>
            <a:chOff x="5014119" y="103853"/>
            <a:chExt cx="6096000" cy="1569405"/>
          </a:xfrm>
        </p:grpSpPr>
        <p:sp>
          <p:nvSpPr>
            <p:cNvPr id="21" name="Text Box 14"/>
            <p:cNvSpPr txBox="1">
              <a:spLocks noChangeArrowheads="1"/>
            </p:cNvSpPr>
            <p:nvPr/>
          </p:nvSpPr>
          <p:spPr bwMode="auto">
            <a:xfrm>
              <a:off x="5014119" y="1097280"/>
              <a:ext cx="6096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21: CẢNH ĐẸP QUÊ HƯƠNG</a:t>
              </a:r>
            </a:p>
          </p:txBody>
        </p:sp>
        <p:grpSp>
          <p:nvGrpSpPr>
            <p:cNvPr id="22" name="Group 21"/>
            <p:cNvGrpSpPr/>
            <p:nvPr/>
          </p:nvGrpSpPr>
          <p:grpSpPr>
            <a:xfrm>
              <a:off x="5211494" y="103853"/>
              <a:ext cx="5878532" cy="994830"/>
              <a:chOff x="5063633" y="164812"/>
              <a:chExt cx="5779343" cy="994830"/>
            </a:xfrm>
          </p:grpSpPr>
          <p:grpSp>
            <p:nvGrpSpPr>
              <p:cNvPr id="23" name="Group 22"/>
              <p:cNvGrpSpPr/>
              <p:nvPr/>
            </p:nvGrpSpPr>
            <p:grpSpPr>
              <a:xfrm>
                <a:off x="5063633" y="164812"/>
                <a:ext cx="5779343" cy="994830"/>
                <a:chOff x="5063633" y="164812"/>
                <a:chExt cx="5779343" cy="994830"/>
              </a:xfrm>
            </p:grpSpPr>
            <p:sp>
              <p:nvSpPr>
                <p:cNvPr id="25" name="TextBox 2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Giới thiệu về Hồ Gươm. Hồ Hoàn Kiếm-Hoan Kiem la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319" y="3581400"/>
            <a:ext cx="13487400" cy="4572000"/>
          </a:xfrm>
          <a:prstGeom prst="rect">
            <a:avLst/>
          </a:prstGeom>
        </p:spPr>
      </p:pic>
    </p:spTree>
    <p:extLst>
      <p:ext uri="{BB962C8B-B14F-4D97-AF65-F5344CB8AC3E}">
        <p14:creationId xmlns:p14="http://schemas.microsoft.com/office/powerpoint/2010/main" val="123214930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Xây</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dựng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kế</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hoạch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giới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thiệu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cảnh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đẹp</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quê</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hương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9611451"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762317" y="2529840"/>
            <a:ext cx="12481401" cy="646331"/>
          </a:xfrm>
          <a:prstGeom prst="rect">
            <a:avLst/>
          </a:prstGeom>
          <a:solidFill>
            <a:schemeClr val="bg1"/>
          </a:solidFill>
        </p:spPr>
        <p:txBody>
          <a:bodyPr wrap="square" rtlCol="0">
            <a:spAutoFit/>
          </a:bodyPr>
          <a:lstStyle/>
          <a:p>
            <a:pPr algn="just"/>
            <a:r>
              <a:rPr lang="en-US" sz="3600" b="1" i="1" dirty="0" err="1" smtClean="0">
                <a:solidFill>
                  <a:srgbClr val="0000CC"/>
                </a:solidFill>
                <a:latin typeface="Times New Roman" pitchFamily="18" charset="0"/>
                <a:cs typeface="Times New Roman" pitchFamily="18" charset="0"/>
              </a:rPr>
              <a:t>Nhận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xét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kế</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hoạch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thiệu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cảnh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đẹp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quê</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hương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dưới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đây</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grpSp>
        <p:nvGrpSpPr>
          <p:cNvPr id="20" name="Group 19"/>
          <p:cNvGrpSpPr/>
          <p:nvPr/>
        </p:nvGrpSpPr>
        <p:grpSpPr>
          <a:xfrm>
            <a:off x="5014119" y="103853"/>
            <a:ext cx="6096000" cy="1569405"/>
            <a:chOff x="5014119" y="103853"/>
            <a:chExt cx="6096000" cy="1569405"/>
          </a:xfrm>
        </p:grpSpPr>
        <p:sp>
          <p:nvSpPr>
            <p:cNvPr id="21" name="Text Box 14"/>
            <p:cNvSpPr txBox="1">
              <a:spLocks noChangeArrowheads="1"/>
            </p:cNvSpPr>
            <p:nvPr/>
          </p:nvSpPr>
          <p:spPr bwMode="auto">
            <a:xfrm>
              <a:off x="5014119" y="1097280"/>
              <a:ext cx="6096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21: CẢNH ĐẸP QUÊ HƯƠNG</a:t>
              </a:r>
            </a:p>
          </p:txBody>
        </p:sp>
        <p:grpSp>
          <p:nvGrpSpPr>
            <p:cNvPr id="22" name="Group 21"/>
            <p:cNvGrpSpPr/>
            <p:nvPr/>
          </p:nvGrpSpPr>
          <p:grpSpPr>
            <a:xfrm>
              <a:off x="5211494" y="103853"/>
              <a:ext cx="5878532" cy="994830"/>
              <a:chOff x="5063633" y="164812"/>
              <a:chExt cx="5779343" cy="994830"/>
            </a:xfrm>
          </p:grpSpPr>
          <p:grpSp>
            <p:nvGrpSpPr>
              <p:cNvPr id="23" name="Group 22"/>
              <p:cNvGrpSpPr/>
              <p:nvPr/>
            </p:nvGrpSpPr>
            <p:grpSpPr>
              <a:xfrm>
                <a:off x="5063633" y="164812"/>
                <a:ext cx="5779343" cy="994830"/>
                <a:chOff x="5063633" y="164812"/>
                <a:chExt cx="5779343" cy="994830"/>
              </a:xfrm>
            </p:grpSpPr>
            <p:sp>
              <p:nvSpPr>
                <p:cNvPr id="25" name="TextBox 2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Thác Pongour, Thác Prenn, Thác Cam Ly - Thác đẹp ở Đà Lạ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120" y="3505200"/>
            <a:ext cx="11277598" cy="5067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20290" y="3505200"/>
            <a:ext cx="441960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THÁC PRENN – ĐÀ LẠT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222674"/>
      </p:ext>
    </p:extLst>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Xây</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dựng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kế</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hoạch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giới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thiệu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cảnh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đẹp</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quê</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hương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9611451"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762317" y="2529840"/>
            <a:ext cx="12481401" cy="646331"/>
          </a:xfrm>
          <a:prstGeom prst="rect">
            <a:avLst/>
          </a:prstGeom>
          <a:solidFill>
            <a:schemeClr val="bg1"/>
          </a:solidFill>
        </p:spPr>
        <p:txBody>
          <a:bodyPr wrap="square" rtlCol="0">
            <a:spAutoFit/>
          </a:bodyPr>
          <a:lstStyle/>
          <a:p>
            <a:pPr algn="just"/>
            <a:r>
              <a:rPr lang="en-US" sz="3600" b="1" i="1" dirty="0" err="1" smtClean="0">
                <a:solidFill>
                  <a:srgbClr val="0000CC"/>
                </a:solidFill>
                <a:latin typeface="Times New Roman" pitchFamily="18" charset="0"/>
                <a:cs typeface="Times New Roman" pitchFamily="18" charset="0"/>
              </a:rPr>
              <a:t>Nhận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xét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kế</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hoạch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thiệu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cảnh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đẹp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quê</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hương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dưới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đây</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grpSp>
        <p:nvGrpSpPr>
          <p:cNvPr id="20" name="Group 19"/>
          <p:cNvGrpSpPr/>
          <p:nvPr/>
        </p:nvGrpSpPr>
        <p:grpSpPr>
          <a:xfrm>
            <a:off x="5014119" y="103853"/>
            <a:ext cx="6096000" cy="1569405"/>
            <a:chOff x="5014119" y="103853"/>
            <a:chExt cx="6096000" cy="1569405"/>
          </a:xfrm>
        </p:grpSpPr>
        <p:sp>
          <p:nvSpPr>
            <p:cNvPr id="21" name="Text Box 14"/>
            <p:cNvSpPr txBox="1">
              <a:spLocks noChangeArrowheads="1"/>
            </p:cNvSpPr>
            <p:nvPr/>
          </p:nvSpPr>
          <p:spPr bwMode="auto">
            <a:xfrm>
              <a:off x="5014119" y="1097280"/>
              <a:ext cx="6096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21: CẢNH ĐẸP QUÊ HƯƠNG</a:t>
              </a:r>
            </a:p>
          </p:txBody>
        </p:sp>
        <p:grpSp>
          <p:nvGrpSpPr>
            <p:cNvPr id="22" name="Group 21"/>
            <p:cNvGrpSpPr/>
            <p:nvPr/>
          </p:nvGrpSpPr>
          <p:grpSpPr>
            <a:xfrm>
              <a:off x="5211494" y="103853"/>
              <a:ext cx="5878532" cy="994830"/>
              <a:chOff x="5063633" y="164812"/>
              <a:chExt cx="5779343" cy="994830"/>
            </a:xfrm>
          </p:grpSpPr>
          <p:grpSp>
            <p:nvGrpSpPr>
              <p:cNvPr id="23" name="Group 22"/>
              <p:cNvGrpSpPr/>
              <p:nvPr/>
            </p:nvGrpSpPr>
            <p:grpSpPr>
              <a:xfrm>
                <a:off x="5063633" y="164812"/>
                <a:ext cx="5779343" cy="994830"/>
                <a:chOff x="5063633" y="164812"/>
                <a:chExt cx="5779343" cy="994830"/>
              </a:xfrm>
            </p:grpSpPr>
            <p:sp>
              <p:nvSpPr>
                <p:cNvPr id="25" name="TextBox 2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855155" y="3417838"/>
            <a:ext cx="14522164" cy="5078313"/>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Vịnh </a:t>
            </a:r>
            <a:r>
              <a:rPr lang="vi-VN" sz="3600" b="1" dirty="0">
                <a:solidFill>
                  <a:srgbClr val="FF0000"/>
                </a:solidFill>
                <a:latin typeface="Times New Roman" panose="02020603050405020304" pitchFamily="18" charset="0"/>
                <a:cs typeface="Times New Roman" panose="02020603050405020304" pitchFamily="18" charset="0"/>
              </a:rPr>
              <a:t>Hạ Long là một thắng cảnh thiên nhiên nổi tiếng của Việt Nam, vùng lõi vịnh được UNESCO công nhận là Di sản thiên nhiên thế giới. Nổi bật ở bức tranh là những hòn núi đá với các kích cỡ to nhỏ khác nhau nổi lên trên mặt biển xanh màu ngọc bích. Ở góc phải của bức tranh là một chiếc thuyền buồm du lịch màu trắng đang rẽ sóng qua những hòn núi đá. Ngay phía trên là những chú chim hải âu trắng chao lượn cùng với những đám mây bồng bềnh trên bâu trời xanh biếc. Theo em, đây là một bức tranh phong cảnh rất đẹp. Em rất thích bức tranh này.</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272132"/>
      </p:ext>
    </p:extLst>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Xây</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dựng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kế</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hoạch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giới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thiệu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cảnh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đẹp</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quê</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hương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709962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1585119" y="7696199"/>
            <a:ext cx="13335000"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Chia </a:t>
            </a:r>
            <a:r>
              <a:rPr lang="en-US" sz="3600" b="1" i="1" dirty="0" err="1" smtClean="0">
                <a:solidFill>
                  <a:srgbClr val="0000CC"/>
                </a:solidFill>
                <a:latin typeface="Times New Roman" pitchFamily="18" charset="0"/>
                <a:cs typeface="Times New Roman" pitchFamily="18" charset="0"/>
              </a:rPr>
              <a:t>sẻ</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kế</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hoạch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thiệu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cảnh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đẹp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quê</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hương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trước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lớp</a:t>
            </a:r>
            <a:endParaRPr lang="en-US" sz="3600" b="1" i="1" dirty="0">
              <a:solidFill>
                <a:srgbClr val="0000CC"/>
              </a:solidFill>
              <a:latin typeface="Times New Roman" pitchFamily="18" charset="0"/>
              <a:cs typeface="Times New Roman" pitchFamily="18" charset="0"/>
            </a:endParaRPr>
          </a:p>
        </p:txBody>
      </p:sp>
      <p:grpSp>
        <p:nvGrpSpPr>
          <p:cNvPr id="20" name="Group 19"/>
          <p:cNvGrpSpPr/>
          <p:nvPr/>
        </p:nvGrpSpPr>
        <p:grpSpPr>
          <a:xfrm>
            <a:off x="5014119" y="103853"/>
            <a:ext cx="6096000" cy="1569405"/>
            <a:chOff x="5014119" y="103853"/>
            <a:chExt cx="6096000" cy="1569405"/>
          </a:xfrm>
        </p:grpSpPr>
        <p:sp>
          <p:nvSpPr>
            <p:cNvPr id="21" name="Text Box 14"/>
            <p:cNvSpPr txBox="1">
              <a:spLocks noChangeArrowheads="1"/>
            </p:cNvSpPr>
            <p:nvPr/>
          </p:nvSpPr>
          <p:spPr bwMode="auto">
            <a:xfrm>
              <a:off x="5014119" y="1097280"/>
              <a:ext cx="6096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21: CẢNH ĐẸP QUÊ HƯƠNG</a:t>
              </a:r>
            </a:p>
          </p:txBody>
        </p:sp>
        <p:grpSp>
          <p:nvGrpSpPr>
            <p:cNvPr id="22" name="Group 21"/>
            <p:cNvGrpSpPr/>
            <p:nvPr/>
          </p:nvGrpSpPr>
          <p:grpSpPr>
            <a:xfrm>
              <a:off x="5211494" y="103853"/>
              <a:ext cx="5878532" cy="994830"/>
              <a:chOff x="5063633" y="164812"/>
              <a:chExt cx="5779343" cy="994830"/>
            </a:xfrm>
          </p:grpSpPr>
          <p:grpSp>
            <p:nvGrpSpPr>
              <p:cNvPr id="23" name="Group 22"/>
              <p:cNvGrpSpPr/>
              <p:nvPr/>
            </p:nvGrpSpPr>
            <p:grpSpPr>
              <a:xfrm>
                <a:off x="5063633" y="164812"/>
                <a:ext cx="5779343" cy="994830"/>
                <a:chOff x="5063633" y="164812"/>
                <a:chExt cx="5779343" cy="994830"/>
              </a:xfrm>
            </p:grpSpPr>
            <p:sp>
              <p:nvSpPr>
                <p:cNvPr id="25" name="TextBox 2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762317" y="2529840"/>
            <a:ext cx="13091001" cy="646331"/>
          </a:xfrm>
          <a:prstGeom prst="rect">
            <a:avLst/>
          </a:prstGeom>
          <a:solidFill>
            <a:schemeClr val="bg1"/>
          </a:solidFill>
        </p:spPr>
        <p:txBody>
          <a:bodyPr wrap="square" rtlCol="0">
            <a:spAutoFit/>
          </a:bodyPr>
          <a:lstStyle/>
          <a:p>
            <a:pPr algn="just"/>
            <a:r>
              <a:rPr lang="en-US" sz="3600" b="1" i="1" dirty="0" err="1" smtClean="0">
                <a:solidFill>
                  <a:srgbClr val="0000CC"/>
                </a:solidFill>
                <a:latin typeface="Times New Roman" pitchFamily="18" charset="0"/>
                <a:cs typeface="Times New Roman" pitchFamily="18" charset="0"/>
              </a:rPr>
              <a:t>Thảo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luận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xây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dựng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kế</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hoạch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thiệu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cảnh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đẹp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quê</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hương</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pic>
        <p:nvPicPr>
          <p:cNvPr id="3" name="Picture 2"/>
          <p:cNvPicPr>
            <a:picLocks noChangeAspect="1"/>
          </p:cNvPicPr>
          <p:nvPr/>
        </p:nvPicPr>
        <p:blipFill rotWithShape="1">
          <a:blip r:embed="rId2"/>
          <a:srcRect l="32430" t="56250" r="26574" b="6250"/>
          <a:stretch/>
        </p:blipFill>
        <p:spPr>
          <a:xfrm>
            <a:off x="4709319" y="3429000"/>
            <a:ext cx="7162799" cy="4267199"/>
          </a:xfrm>
          <a:prstGeom prst="rect">
            <a:avLst/>
          </a:prstGeom>
        </p:spPr>
      </p:pic>
    </p:spTree>
    <p:extLst>
      <p:ext uri="{BB962C8B-B14F-4D97-AF65-F5344CB8AC3E}">
        <p14:creationId xmlns:p14="http://schemas.microsoft.com/office/powerpoint/2010/main" val="29743687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10410</TotalTime>
  <Words>433</Words>
  <Application>Microsoft Office PowerPoint</Application>
  <PresentationFormat>Custom</PresentationFormat>
  <Paragraphs>53</Paragraphs>
  <Slides>10</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1193</cp:revision>
  <dcterms:created xsi:type="dcterms:W3CDTF">2008-09-09T22:52:10Z</dcterms:created>
  <dcterms:modified xsi:type="dcterms:W3CDTF">2022-08-28T08:08:16Z</dcterms:modified>
</cp:coreProperties>
</file>