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82" r:id="rId4"/>
    <p:sldId id="261" r:id="rId5"/>
    <p:sldId id="256" r:id="rId6"/>
    <p:sldId id="259" r:id="rId7"/>
    <p:sldId id="257" r:id="rId8"/>
    <p:sldId id="283" r:id="rId9"/>
    <p:sldId id="286" r:id="rId10"/>
    <p:sldId id="285" r:id="rId11"/>
    <p:sldId id="289" r:id="rId12"/>
    <p:sldId id="284" r:id="rId13"/>
    <p:sldId id="263" r:id="rId14"/>
    <p:sldId id="287" r:id="rId15"/>
    <p:sldId id="288" r:id="rId16"/>
    <p:sldId id="265" r:id="rId17"/>
    <p:sldId id="267" r:id="rId18"/>
    <p:sldId id="26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Josefin Sans Regular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61" d="100"/>
          <a:sy n="61" d="100"/>
        </p:scale>
        <p:origin x="70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50C-FA95-CE4C-9B72-9C83DFC7AA49}" type="datetimeFigureOut">
              <a:rPr lang="x-none" smtClean="0"/>
              <a:t>8/26/2021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4EDE-0B0E-ED4F-8391-832E4603CD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6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74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317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27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Để dễ học thuộc công thức tính diện tích hình thang ta có bài vè diện tích tính hình thang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9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931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phicdesign.stackexchange.com/questions/56164/create-animated-gif-of-an-arrow-being-hand-drawn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3">
            <a:extLst>
              <a:ext uri="{FF2B5EF4-FFF2-40B4-BE49-F238E27FC236}">
                <a16:creationId xmlns:a16="http://schemas.microsoft.com/office/drawing/2014/main" id="{CD3BD724-0BF6-1345-951D-CE610A92D5FE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20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1E579-09DD-324D-8696-95AA1FBA2A44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27240-240C-954A-B848-EC0104046C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EB97C-2032-8E48-AB78-94FDCC00963C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59AD2-DBFB-8341-92B2-DAB39DD89D28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914400" y="597202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741FD-EF9D-4742-A1A4-3BFB696FEB50}"/>
              </a:ext>
            </a:extLst>
          </p:cNvPr>
          <p:cNvSpPr txBox="1"/>
          <p:nvPr/>
        </p:nvSpPr>
        <p:spPr>
          <a:xfrm>
            <a:off x="126209" y="1702245"/>
            <a:ext cx="11454680" cy="367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nhận xét về mối quan hệ giữa các cạnh, các góc của hình thang.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203084" y="5600700"/>
            <a:ext cx="11454680" cy="243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x-none" sz="5400" dirty="0">
                <a:latin typeface="Arial" panose="020B0604020202020204" pitchFamily="34" charset="0"/>
                <a:cs typeface="Arial" panose="020B0604020202020204" pitchFamily="34" charset="0"/>
              </a:rPr>
              <a:t>Nêu cách tính chu vi và diện tích của hình thang mà em biết.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/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4400" b="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4.2=8(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=10.2=20(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ABCD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8+20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=84(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31402"/>
                <a:ext cx="18501650" cy="3995837"/>
              </a:xfrm>
              <a:prstGeom prst="rect">
                <a:avLst/>
              </a:prstGeom>
              <a:blipFill>
                <a:blip r:embed="rId2"/>
                <a:stretch>
                  <a:fillRect l="-18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1360363-2D69-834A-B0E2-AF1B9CCD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1101180"/>
            <a:ext cx="9995111" cy="4574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A8A44-44C2-5F49-BD07-A5F0A38A5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385057">
            <a:off x="9175273" y="352389"/>
            <a:ext cx="1794498" cy="1794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9D016-CBC1-0248-A9DD-1849B84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791200" y="1594012"/>
            <a:ext cx="1794498" cy="1794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B53D1C-1BBF-CF47-8C41-DD3AECFE0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512205" flipH="1">
            <a:off x="9360519" y="4434966"/>
            <a:ext cx="1794498" cy="1794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8F1B98-60EA-E445-AB99-FB520BBD1E00}"/>
              </a:ext>
            </a:extLst>
          </p:cNvPr>
          <p:cNvSpPr txBox="1"/>
          <p:nvPr/>
        </p:nvSpPr>
        <p:spPr>
          <a:xfrm>
            <a:off x="10777592" y="190500"/>
            <a:ext cx="57844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27A9A-66A7-1C48-A312-C016D13E8CA3}"/>
              </a:ext>
            </a:extLst>
          </p:cNvPr>
          <p:cNvSpPr txBox="1"/>
          <p:nvPr/>
        </p:nvSpPr>
        <p:spPr>
          <a:xfrm>
            <a:off x="11201400" y="5876095"/>
            <a:ext cx="63145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8D9D7-E80C-A74C-BB65-6D6C054E4F67}"/>
              </a:ext>
            </a:extLst>
          </p:cNvPr>
          <p:cNvSpPr txBox="1"/>
          <p:nvPr/>
        </p:nvSpPr>
        <p:spPr>
          <a:xfrm>
            <a:off x="837555" y="1191741"/>
            <a:ext cx="6191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1247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15684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45821" y="1232046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EGHI?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2EB2E7-F454-F648-B1A2-BB163E4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4217425"/>
            <a:ext cx="6781800" cy="4621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ED40E9-0C46-0E41-8728-EFD2900D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9880343" y="7393807"/>
            <a:ext cx="1794498" cy="1794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DC5C43-7236-414B-B248-C5C6DE86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3165" y="3660325"/>
            <a:ext cx="1794498" cy="1794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D4816-9F13-0D43-8CB2-E144FD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12587" y="5409166"/>
            <a:ext cx="1794498" cy="1794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38E410-813D-234D-9184-E068FA4F7BD3}"/>
              </a:ext>
            </a:extLst>
          </p:cNvPr>
          <p:cNvSpPr txBox="1"/>
          <p:nvPr/>
        </p:nvSpPr>
        <p:spPr>
          <a:xfrm>
            <a:off x="10777592" y="3271208"/>
            <a:ext cx="5801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72B64-50A0-7141-BE87-DDCB8B7C98C3}"/>
              </a:ext>
            </a:extLst>
          </p:cNvPr>
          <p:cNvSpPr txBox="1"/>
          <p:nvPr/>
        </p:nvSpPr>
        <p:spPr>
          <a:xfrm>
            <a:off x="321012" y="4877834"/>
            <a:ext cx="58496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903FB-4E84-614B-809C-892D80C4E17B}"/>
              </a:ext>
            </a:extLst>
          </p:cNvPr>
          <p:cNvSpPr txBox="1"/>
          <p:nvPr/>
        </p:nvSpPr>
        <p:spPr>
          <a:xfrm>
            <a:off x="11569729" y="8611969"/>
            <a:ext cx="5852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</p:spTree>
    <p:extLst>
      <p:ext uri="{BB962C8B-B14F-4D97-AF65-F5344CB8AC3E}">
        <p14:creationId xmlns:p14="http://schemas.microsoft.com/office/powerpoint/2010/main" val="289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301950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1626625"/>
            <a:ext cx="6781800" cy="462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495C-9ADA-9149-903B-AADB83B5F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9880343" y="4803007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CD008-472C-B54C-9D87-42231474E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3165" y="1069525"/>
            <a:ext cx="1794498" cy="179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05DE3-0E2F-2844-87DF-3A5B9135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12587" y="2818366"/>
            <a:ext cx="1794498" cy="1794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67933B-810F-B640-A0C6-F61A3BEA9145}"/>
              </a:ext>
            </a:extLst>
          </p:cNvPr>
          <p:cNvSpPr txBox="1"/>
          <p:nvPr/>
        </p:nvSpPr>
        <p:spPr>
          <a:xfrm>
            <a:off x="10777592" y="680408"/>
            <a:ext cx="58015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EG = 4.2 = 8cm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33668-05C8-C640-9909-D0AE91329FDA}"/>
              </a:ext>
            </a:extLst>
          </p:cNvPr>
          <p:cNvSpPr txBox="1"/>
          <p:nvPr/>
        </p:nvSpPr>
        <p:spPr>
          <a:xfrm>
            <a:off x="21265" y="2596936"/>
            <a:ext cx="58496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Đường cao IE= 3.2 = 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910DB-1BC0-7F4F-B6EB-99AF449D455E}"/>
              </a:ext>
            </a:extLst>
          </p:cNvPr>
          <p:cNvSpPr txBox="1"/>
          <p:nvPr/>
        </p:nvSpPr>
        <p:spPr>
          <a:xfrm>
            <a:off x="11569729" y="6021169"/>
            <a:ext cx="58528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IH = 6.2 = 12cm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/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=4.2=8(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𝐼𝐻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m:rPr>
                        <m:sty m:val="p"/>
                      </m:rPr>
                      <a:rPr lang="en-US" sz="4400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=3.2=6(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>
                    <a:latin typeface="Arial" panose="020B0604020202020204" pitchFamily="34" charset="0"/>
                    <a:cs typeface="Arial" panose="020B0604020202020204" pitchFamily="34" charset="0"/>
                  </a:rPr>
                  <a:t>EGHI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400" spc="1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0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8+12</m:t>
                              </m:r>
                            </m:e>
                          </m:d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.6</m:t>
                          </m:r>
                        </m:num>
                        <m:den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=60(</m:t>
                      </m:r>
                      <m:sSup>
                        <m:sSupPr>
                          <m:ctrlP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400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400" b="0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400" b="0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spc="16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1" y="6877336"/>
                <a:ext cx="17903193" cy="3036793"/>
              </a:xfrm>
              <a:prstGeom prst="rect">
                <a:avLst/>
              </a:prstGeom>
              <a:blipFill>
                <a:blip r:embed="rId5"/>
                <a:stretch>
                  <a:fillRect l="-1914" t="-5000" b="-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>
            <a:extLst>
              <a:ext uri="{FF2B5EF4-FFF2-40B4-BE49-F238E27FC236}">
                <a16:creationId xmlns:a16="http://schemas.microsoft.com/office/drawing/2014/main" id="{5A4418F7-1D49-0B41-A0F6-68B892574EA5}"/>
              </a:ext>
            </a:extLst>
          </p:cNvPr>
          <p:cNvSpPr txBox="1"/>
          <p:nvPr/>
        </p:nvSpPr>
        <p:spPr>
          <a:xfrm>
            <a:off x="361770" y="580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93E681A4-8428-A34C-9BCC-85219E1EC6A6}"/>
              </a:ext>
            </a:extLst>
          </p:cNvPr>
          <p:cNvSpPr txBox="1"/>
          <p:nvPr/>
        </p:nvSpPr>
        <p:spPr>
          <a:xfrm>
            <a:off x="128099" y="15208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= 10cm,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6cm,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PQRS.  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A788D4-E787-254D-870C-BE1D2AC0D467}"/>
              </a:ext>
            </a:extLst>
          </p:cNvPr>
          <p:cNvGrpSpPr/>
          <p:nvPr/>
        </p:nvGrpSpPr>
        <p:grpSpPr>
          <a:xfrm>
            <a:off x="8643874" y="3921593"/>
            <a:ext cx="9514254" cy="3431707"/>
            <a:chOff x="8643874" y="3529839"/>
            <a:chExt cx="9514254" cy="343170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489084-78D2-6648-808C-F5748CC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4" y="3529839"/>
              <a:ext cx="9514254" cy="34317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1DDB4B-790B-0D42-8309-DA476F47CB21}"/>
                </a:ext>
              </a:extLst>
            </p:cNvPr>
            <p:cNvSpPr txBox="1"/>
            <p:nvPr/>
          </p:nvSpPr>
          <p:spPr>
            <a:xfrm>
              <a:off x="12455090" y="6130549"/>
              <a:ext cx="1489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10</a:t>
              </a:r>
              <a:r>
                <a:rPr lang="x-none" sz="4800" b="1" dirty="0">
                  <a:latin typeface="Apple Chancery" panose="03020702040506060504" pitchFamily="66" charset="-79"/>
                  <a:cs typeface="Apple Chancery" panose="03020702040506060504" pitchFamily="66" charset="-79"/>
                </a:rPr>
                <a:t>cm</a:t>
              </a:r>
              <a:endParaRPr lang="x-none" sz="48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2F3EA6-9F57-164F-AC86-63F8CA71DF37}"/>
              </a:ext>
            </a:extLst>
          </p:cNvPr>
          <p:cNvSpPr txBox="1"/>
          <p:nvPr/>
        </p:nvSpPr>
        <p:spPr>
          <a:xfrm>
            <a:off x="3505200" y="3847690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/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SR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10 − 6 = 4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: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 = RQ = 5cm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 + 5 + 10 + 5 = 24 (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 </m:t>
                      </m:r>
                    </m:oMath>
                  </m:oMathPara>
                </a14:m>
                <a:endParaRPr lang="en-US" sz="44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  <a:blipFill>
                <a:blip r:embed="rId3"/>
                <a:stretch>
                  <a:fillRect l="-1900" t="-2817" b="-281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B9DCDED-24CD-8D4B-9384-6E0F810D7039}"/>
              </a:ext>
            </a:extLst>
          </p:cNvPr>
          <p:cNvSpPr txBox="1"/>
          <p:nvPr/>
        </p:nvSpPr>
        <p:spPr>
          <a:xfrm>
            <a:off x="128099" y="1673235"/>
            <a:ext cx="18031801" cy="225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BT2 (SGK–106): 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= 4cm;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AH = 3cm.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ABCD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D2D4A79-62C9-A146-92EC-342B4473EC52}"/>
              </a:ext>
            </a:extLst>
          </p:cNvPr>
          <p:cNvSpPr txBox="1"/>
          <p:nvPr/>
        </p:nvSpPr>
        <p:spPr>
          <a:xfrm>
            <a:off x="361770" y="7325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2F46C7-3D1D-8748-9320-116BB0C5C04A}"/>
              </a:ext>
            </a:extLst>
          </p:cNvPr>
          <p:cNvGrpSpPr/>
          <p:nvPr/>
        </p:nvGrpSpPr>
        <p:grpSpPr>
          <a:xfrm>
            <a:off x="3957022" y="4457700"/>
            <a:ext cx="9987578" cy="5836098"/>
            <a:chOff x="3972971" y="3314700"/>
            <a:chExt cx="9987578" cy="58360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9FAB66-9203-A049-B8FF-365141B2B181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D069F23-F7A0-5146-A81E-C5DC66CCA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A1514-2947-E34E-8211-D720F75C3187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98224-0A38-7C44-B9BF-7DA70939AADF}"/>
                  </a:ext>
                </a:extLst>
              </p:cNvPr>
              <p:cNvSpPr txBox="1"/>
              <p:nvPr/>
            </p:nvSpPr>
            <p:spPr>
              <a:xfrm>
                <a:off x="7153185" y="6490022"/>
                <a:ext cx="12971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DBDB458-039E-B442-B4B6-920036C9F2D8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91474C-CD4D-CB49-9EF2-23CA235C8402}"/>
                </a:ext>
              </a:extLst>
            </p:cNvPr>
            <p:cNvSpPr txBox="1"/>
            <p:nvPr/>
          </p:nvSpPr>
          <p:spPr>
            <a:xfrm>
              <a:off x="8446532" y="8442912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691DF-44F1-3646-B2D8-B2FB6BCB4C5B}"/>
              </a:ext>
            </a:extLst>
          </p:cNvPr>
          <p:cNvGrpSpPr/>
          <p:nvPr/>
        </p:nvGrpSpPr>
        <p:grpSpPr>
          <a:xfrm>
            <a:off x="10134600" y="2138789"/>
            <a:ext cx="7930178" cy="4681111"/>
            <a:chOff x="3972971" y="3314700"/>
            <a:chExt cx="9987578" cy="57826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62D03B-1EB4-6941-A1B3-A83D166B2304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795FA1-8079-2641-865D-89751483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6633DD-5E58-154A-80A9-578BACCFC4ED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BC5DAA-FC6D-E149-ACD7-6EAF749AC018}"/>
                  </a:ext>
                </a:extLst>
              </p:cNvPr>
              <p:cNvSpPr txBox="1"/>
              <p:nvPr/>
            </p:nvSpPr>
            <p:spPr>
              <a:xfrm>
                <a:off x="7153186" y="6490022"/>
                <a:ext cx="1492360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3cm </a:t>
                </a:r>
              </a:p>
            </p:txBody>
          </p:sp>
        </p:grp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8D9506AF-FFD6-2A48-9C9E-F8BF606A8ECC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011669-3035-B742-A4B4-337D55F4DF89}"/>
                </a:ext>
              </a:extLst>
            </p:cNvPr>
            <p:cNvSpPr txBox="1"/>
            <p:nvPr/>
          </p:nvSpPr>
          <p:spPr>
            <a:xfrm>
              <a:off x="8105344" y="8389437"/>
              <a:ext cx="1667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F41BFD-E974-8E47-9324-80AAF052F57A}"/>
              </a:ext>
            </a:extLst>
          </p:cNvPr>
          <p:cNvSpPr txBox="1"/>
          <p:nvPr/>
        </p:nvSpPr>
        <p:spPr>
          <a:xfrm>
            <a:off x="4306712" y="3238618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/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DC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4.2 = 8 (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8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4800" spc="165" dirty="0" err="1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spc="165" dirty="0">
                    <a:solidFill>
                      <a:srgbClr val="2E414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ABCD</m:t>
                          </m:r>
                        </m:sub>
                      </m:sSub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b="0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4+8</m:t>
                              </m:r>
                            </m:e>
                          </m:d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.3</m:t>
                          </m:r>
                        </m:num>
                        <m:den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=18(</m:t>
                      </m:r>
                      <m:sSup>
                        <m:sSupPr>
                          <m:ctrlP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cm</m:t>
                          </m:r>
                        </m:e>
                        <m:sup>
                          <m:r>
                            <a:rPr lang="vi-VN" sz="4800" b="0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vi-VN" sz="4800" b="0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800" spc="165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  <a:blipFill>
                <a:blip r:embed="rId3"/>
                <a:stretch>
                  <a:fillRect l="-3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id="{224D9E92-3CCB-4441-9277-79A2CFFF03C8}"/>
              </a:ext>
            </a:extLst>
          </p:cNvPr>
          <p:cNvSpPr txBox="1"/>
          <p:nvPr/>
        </p:nvSpPr>
        <p:spPr>
          <a:xfrm>
            <a:off x="361770" y="961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B0A57-E7BA-7A42-A053-3707C2A343BE}"/>
              </a:ext>
            </a:extLst>
          </p:cNvPr>
          <p:cNvSpPr/>
          <p:nvPr/>
        </p:nvSpPr>
        <p:spPr>
          <a:xfrm>
            <a:off x="223222" y="1844814"/>
            <a:ext cx="5048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BT2:(SGK–106) 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val="377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D0A61D85-E582-EE48-8419-56D7F66D8B4C}"/>
              </a:ext>
            </a:extLst>
          </p:cNvPr>
          <p:cNvSpPr txBox="1"/>
          <p:nvPr/>
        </p:nvSpPr>
        <p:spPr>
          <a:xfrm>
            <a:off x="370364" y="4538496"/>
            <a:ext cx="7239002" cy="3055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29FB0A5-1EBD-094D-B67E-F2B139EB051E}"/>
              </a:ext>
            </a:extLst>
          </p:cNvPr>
          <p:cNvSpPr txBox="1"/>
          <p:nvPr/>
        </p:nvSpPr>
        <p:spPr>
          <a:xfrm>
            <a:off x="10703445" y="4569508"/>
            <a:ext cx="7010400" cy="410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i="1" spc="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68A8A9-45F1-E84A-AA41-60AAC0CD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619499" flipH="1">
            <a:off x="3614571" y="2747185"/>
            <a:ext cx="2176470" cy="2179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AB4B4A-9668-AF4C-84DA-33B483753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735006">
            <a:off x="13203907" y="2555684"/>
            <a:ext cx="1794498" cy="21298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92A80A-1A30-1648-9C0B-32284A09787B}"/>
              </a:ext>
            </a:extLst>
          </p:cNvPr>
          <p:cNvGrpSpPr/>
          <p:nvPr/>
        </p:nvGrpSpPr>
        <p:grpSpPr>
          <a:xfrm>
            <a:off x="875423" y="342900"/>
            <a:ext cx="17203749" cy="3124200"/>
            <a:chOff x="875423" y="342900"/>
            <a:chExt cx="17203749" cy="312420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58C4645-E751-EA4C-B8C3-E5A63573447D}"/>
                </a:ext>
              </a:extLst>
            </p:cNvPr>
            <p:cNvSpPr/>
            <p:nvPr/>
          </p:nvSpPr>
          <p:spPr>
            <a:xfrm>
              <a:off x="5257800" y="342900"/>
              <a:ext cx="8229600" cy="3124200"/>
            </a:xfrm>
            <a:prstGeom prst="trapezoid">
              <a:avLst>
                <a:gd name="adj" fmla="val 7700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1A95BA-BAEA-054A-B90D-BC2A893CF78B}"/>
                </a:ext>
              </a:extLst>
            </p:cNvPr>
            <p:cNvSpPr txBox="1"/>
            <p:nvPr/>
          </p:nvSpPr>
          <p:spPr>
            <a:xfrm>
              <a:off x="875423" y="1139437"/>
              <a:ext cx="17203749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6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TỔNG KẾT</a:t>
              </a:r>
            </a:p>
            <a:p>
              <a:pPr algn="ctr"/>
              <a:r>
                <a:rPr lang="x-none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TÍNH CHU VI, DIỆN TÍCH HÌNH THANG CÂN NHƯ TÍNH CHU VI, DIỆN TÍCH HÌNH THANG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227" y="-441805"/>
            <a:ext cx="4177386" cy="11170609"/>
            <a:chOff x="0" y="0"/>
            <a:chExt cx="9919649" cy="265258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l="l" t="t" r="r" b="b"/>
              <a:pathLst>
                <a:path w="9774869" h="26381022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l="l" t="t" r="r" b="b"/>
              <a:pathLst>
                <a:path w="9919649" h="26525801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793863" y="1021556"/>
            <a:ext cx="7465437" cy="165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VẺ VÈ VE</a:t>
            </a:r>
          </a:p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VÈ DIỆN TÍCH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73200" y="7611536"/>
            <a:ext cx="5136684" cy="4819144"/>
          </a:xfrm>
          <a:prstGeom prst="rect">
            <a:avLst/>
          </a:prstGeom>
        </p:spPr>
      </p:pic>
      <p:pic>
        <p:nvPicPr>
          <p:cNvPr id="13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D437402A-992B-5F46-9B62-A585D06F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81"/>
          <a:stretch/>
        </p:blipFill>
        <p:spPr bwMode="auto">
          <a:xfrm>
            <a:off x="2942512" y="3370138"/>
            <a:ext cx="4191000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ông trình thiết kế ấn tượng">
            <a:extLst>
              <a:ext uri="{FF2B5EF4-FFF2-40B4-BE49-F238E27FC236}">
                <a16:creationId xmlns:a16="http://schemas.microsoft.com/office/drawing/2014/main" id="{3D84D146-072C-0B4F-AA40-42CBAFCD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" y="666689"/>
            <a:ext cx="4572000" cy="30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B9BC1813-A7F0-3E4B-880B-534FB99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4" y="6743700"/>
            <a:ext cx="4706860" cy="31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A89F73-764D-E443-B12D-2D61F0D5D93B}"/>
              </a:ext>
            </a:extLst>
          </p:cNvPr>
          <p:cNvSpPr txBox="1"/>
          <p:nvPr/>
        </p:nvSpPr>
        <p:spPr>
          <a:xfrm>
            <a:off x="6934200" y="3642999"/>
            <a:ext cx="10543320" cy="331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vi-VN" sz="4800" dirty="0"/>
              <a:t>Muốn tính diện tích hình thang</a:t>
            </a:r>
            <a:br>
              <a:rPr lang="vi-VN" sz="11500" dirty="0"/>
            </a:br>
            <a:r>
              <a:rPr lang="vi-VN" sz="4800" dirty="0"/>
              <a:t>Đáy lớn, đáy nhỏ ta mang cộng vào</a:t>
            </a:r>
            <a:br>
              <a:rPr lang="vi-VN" sz="11500" dirty="0"/>
            </a:br>
            <a:r>
              <a:rPr lang="vi-VN" sz="4800" dirty="0"/>
              <a:t>Rồi đem nhân với đường cao</a:t>
            </a:r>
            <a:br>
              <a:rPr lang="vi-VN" sz="11500" dirty="0"/>
            </a:br>
            <a:r>
              <a:rPr lang="vi-VN" sz="4800" dirty="0"/>
              <a:t>Chia đôi kết quả thế nào cũng ra.</a:t>
            </a:r>
            <a:endParaRPr lang="en-US" sz="11500" b="1" spc="380" dirty="0">
              <a:solidFill>
                <a:srgbClr val="2E414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248790"/>
            <a:ext cx="5285558" cy="3376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6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05E63-961F-2A46-B4E7-818A97A5F5A4}"/>
              </a:ext>
            </a:extLst>
          </p:cNvPr>
          <p:cNvGrpSpPr/>
          <p:nvPr/>
        </p:nvGrpSpPr>
        <p:grpSpPr>
          <a:xfrm>
            <a:off x="6365554" y="1028700"/>
            <a:ext cx="10893746" cy="3745772"/>
            <a:chOff x="6365554" y="1028700"/>
            <a:chExt cx="10893746" cy="3745772"/>
          </a:xfrm>
        </p:grpSpPr>
        <p:grpSp>
          <p:nvGrpSpPr>
            <p:cNvPr id="10" name="Group 10"/>
            <p:cNvGrpSpPr/>
            <p:nvPr/>
          </p:nvGrpSpPr>
          <p:grpSpPr>
            <a:xfrm>
              <a:off x="6365554" y="1028700"/>
              <a:ext cx="10893746" cy="3745772"/>
              <a:chOff x="0" y="0"/>
              <a:chExt cx="25868362" cy="88947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29AABB-A6D2-8B43-AB23-1BE6EBEBF21D}"/>
                </a:ext>
              </a:extLst>
            </p:cNvPr>
            <p:cNvSpPr txBox="1"/>
            <p:nvPr/>
          </p:nvSpPr>
          <p:spPr>
            <a:xfrm>
              <a:off x="6629400" y="1374750"/>
              <a:ext cx="10210801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nội dung bài đã học.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chu vi,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thang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x-none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57235-6C8C-FE47-88DD-AFE467C48439}"/>
              </a:ext>
            </a:extLst>
          </p:cNvPr>
          <p:cNvGrpSpPr/>
          <p:nvPr/>
        </p:nvGrpSpPr>
        <p:grpSpPr>
          <a:xfrm>
            <a:off x="6365554" y="5512528"/>
            <a:ext cx="10893746" cy="3745772"/>
            <a:chOff x="6365554" y="5512528"/>
            <a:chExt cx="10893746" cy="3745772"/>
          </a:xfrm>
        </p:grpSpPr>
        <p:grpSp>
          <p:nvGrpSpPr>
            <p:cNvPr id="4" name="Group 4"/>
            <p:cNvGrpSpPr/>
            <p:nvPr/>
          </p:nvGrpSpPr>
          <p:grpSpPr>
            <a:xfrm>
              <a:off x="6365554" y="5512528"/>
              <a:ext cx="10893746" cy="3745772"/>
              <a:chOff x="0" y="0"/>
              <a:chExt cx="25868362" cy="88947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9448E5-8367-4444-982E-6C16EDD8A298}"/>
                </a:ext>
              </a:extLst>
            </p:cNvPr>
            <p:cNvSpPr txBox="1"/>
            <p:nvPr/>
          </p:nvSpPr>
          <p:spPr>
            <a:xfrm>
              <a:off x="6629400" y="6251550"/>
              <a:ext cx="10421448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SBT.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dung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fr-F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còn lại của bài, tiết sau học tiếp.</a:t>
              </a:r>
              <a:endParaRPr lang="x-none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7477" y="695107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31" name="!!3">
            <a:extLst>
              <a:ext uri="{FF2B5EF4-FFF2-40B4-BE49-F238E27FC236}">
                <a16:creationId xmlns:a16="http://schemas.microsoft.com/office/drawing/2014/main" id="{CF5560B0-38A5-6048-AE10-612C927A8D2A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6BFD08-994D-944F-9E8F-C942A279C6AE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E2D347-0DB0-FE48-A98A-F8A7224D42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D5FD0-8D97-384B-BD8B-5C13E2074AD8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7CE616-1D5B-E941-8F60-CAC00C17B830}"/>
              </a:ext>
            </a:extLst>
          </p:cNvPr>
          <p:cNvSpPr txBox="1"/>
          <p:nvPr/>
        </p:nvSpPr>
        <p:spPr>
          <a:xfrm>
            <a:off x="17456960" y="7677173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3D257B-EEB2-FC4E-B4F9-D86B533AD06D}"/>
              </a:ext>
            </a:extLst>
          </p:cNvPr>
          <p:cNvSpPr txBox="1"/>
          <p:nvPr/>
        </p:nvSpPr>
        <p:spPr>
          <a:xfrm>
            <a:off x="11595119" y="8809962"/>
            <a:ext cx="6562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504C80-B48E-634C-9E36-A649D1604EFF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080C7-94AD-5944-A8BA-489F932002F6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360501-719F-794B-B1D9-225068A6D9D1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9A7D90-B67B-924F-82DD-219FD02D5164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8C991535-6B1D-464D-9169-3CB73C5B7239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67003684-675D-B947-B97E-4B27E8637262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7F118-84B0-394D-90D7-B3E778582F1F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3496311-5ABB-2E4D-9613-A6A81F24788B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CBEBD9F-7D93-BF4E-BDA9-3E89FDCED29F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1528AF-2CDC-DF4A-9244-D27FA15FDC10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8788E84-F368-5C4D-85CA-1A08FBDFFC0D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619B5933-A2F6-7C46-B3D6-4A52394414A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6705EA8-281B-7044-BCF4-F5B4C2222E4B}"/>
              </a:ext>
            </a:extLst>
          </p:cNvPr>
          <p:cNvSpPr txBox="1"/>
          <p:nvPr/>
        </p:nvSpPr>
        <p:spPr>
          <a:xfrm>
            <a:off x="142073" y="1564152"/>
            <a:ext cx="2143927" cy="98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1A36B-4936-6B47-A799-8332ED92B4B6}"/>
              </a:ext>
            </a:extLst>
          </p:cNvPr>
          <p:cNvSpPr txBox="1"/>
          <p:nvPr/>
        </p:nvSpPr>
        <p:spPr>
          <a:xfrm>
            <a:off x="255816" y="2760549"/>
            <a:ext cx="11346581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Trong hình thang cân: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ai cạnh đáy song 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đường chéo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Hai góc kề một đáy bằng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7A7F6E-63FF-5C49-AC8C-EFD5DF44293E}"/>
              </a:ext>
            </a:extLst>
          </p:cNvPr>
          <p:cNvGrpSpPr/>
          <p:nvPr/>
        </p:nvGrpSpPr>
        <p:grpSpPr>
          <a:xfrm>
            <a:off x="12550470" y="1589684"/>
            <a:ext cx="5741074" cy="5691782"/>
            <a:chOff x="11134711" y="1600251"/>
            <a:chExt cx="7099732" cy="7144860"/>
          </a:xfrm>
        </p:grpSpPr>
        <p:sp>
          <p:nvSpPr>
            <p:cNvPr id="9" name="!!3">
              <a:extLst>
                <a:ext uri="{FF2B5EF4-FFF2-40B4-BE49-F238E27FC236}">
                  <a16:creationId xmlns:a16="http://schemas.microsoft.com/office/drawing/2014/main" id="{CD3BD724-0BF6-1345-951D-CE610A92D5FE}"/>
                </a:ext>
              </a:extLst>
            </p:cNvPr>
            <p:cNvSpPr/>
            <p:nvPr/>
          </p:nvSpPr>
          <p:spPr>
            <a:xfrm>
              <a:off x="11958102" y="2286499"/>
              <a:ext cx="5418207" cy="5953488"/>
            </a:xfrm>
            <a:prstGeom prst="trapezoid">
              <a:avLst>
                <a:gd name="adj" fmla="val 2066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C1E579-09DD-324D-8696-95AA1FBA2A44}"/>
                </a:ext>
              </a:extLst>
            </p:cNvPr>
            <p:cNvSpPr txBox="1"/>
            <p:nvPr/>
          </p:nvSpPr>
          <p:spPr>
            <a:xfrm>
              <a:off x="12239046" y="1609642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827240-240C-954A-B848-EC0104046C04}"/>
                </a:ext>
              </a:extLst>
            </p:cNvPr>
            <p:cNvSpPr txBox="1"/>
            <p:nvPr/>
          </p:nvSpPr>
          <p:spPr>
            <a:xfrm>
              <a:off x="16312855" y="1600251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EB97C-2032-8E48-AB78-94FDCC00963C}"/>
                </a:ext>
              </a:extLst>
            </p:cNvPr>
            <p:cNvSpPr txBox="1"/>
            <p:nvPr/>
          </p:nvSpPr>
          <p:spPr>
            <a:xfrm>
              <a:off x="11134711" y="7701965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59AD2-DBFB-8341-92B2-DAB39DD89D28}"/>
                </a:ext>
              </a:extLst>
            </p:cNvPr>
            <p:cNvSpPr txBox="1"/>
            <p:nvPr/>
          </p:nvSpPr>
          <p:spPr>
            <a:xfrm>
              <a:off x="17456960" y="7677172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951268" y="717721"/>
            <a:ext cx="14127349" cy="90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LẠI KIẾN THỨC CŨ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412021" y="1537175"/>
            <a:ext cx="11454680" cy="118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Câu 2:</a:t>
            </a:r>
            <a:endParaRPr lang="x-non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/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hình thang: </a:t>
                </a:r>
                <a:r>
                  <a:rPr lang="x-none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là tổng độ dài các cạnh của hình thang.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hình thang: 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8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ện tích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(đáy lớn + đáy nhỏ).chiều cao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4" y="3307606"/>
                <a:ext cx="13015697" cy="5567550"/>
              </a:xfrm>
              <a:prstGeom prst="rect">
                <a:avLst/>
              </a:prstGeom>
              <a:blipFill>
                <a:blip r:embed="rId2"/>
                <a:stretch>
                  <a:fillRect l="-2144" b="-20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79673"/>
            <a:ext cx="72409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75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75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75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074440" y="-1291739"/>
            <a:ext cx="5136684" cy="48191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17414" y="2838450"/>
            <a:ext cx="7125368" cy="54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2E414D"/>
              </a:solidFill>
              <a:latin typeface="Josefin Sans Regular"/>
            </a:endParaRPr>
          </a:p>
        </p:txBody>
      </p:sp>
      <p:pic>
        <p:nvPicPr>
          <p:cNvPr id="9" name="Picture 4" descr="công trình thiết kế ấn tượng">
            <a:extLst>
              <a:ext uri="{FF2B5EF4-FFF2-40B4-BE49-F238E27FC236}">
                <a16:creationId xmlns:a16="http://schemas.microsoft.com/office/drawing/2014/main" id="{D8BE8556-0771-A444-97AB-0DCD106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" y="3686175"/>
            <a:ext cx="79003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E83D4-2E57-7E49-B7FA-56EA87ED8BA3}"/>
              </a:ext>
            </a:extLst>
          </p:cNvPr>
          <p:cNvSpPr txBox="1"/>
          <p:nvPr/>
        </p:nvSpPr>
        <p:spPr>
          <a:xfrm>
            <a:off x="9648683" y="3853118"/>
            <a:ext cx="8275315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Ở tiểu học ta đã biết cách tính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diện tích </a:t>
            </a: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hình thang. Cách làm đó vẫn áp dụng được để tính chu vi và diện tích hình thang cân.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621287"/>
            <a:ext cx="822960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pc="207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ĐÀO TẠO </a:t>
            </a:r>
          </a:p>
          <a:p>
            <a:pPr>
              <a:lnSpc>
                <a:spcPct val="150000"/>
              </a:lnSpc>
            </a:pPr>
            <a:r>
              <a:rPr lang="en-US" sz="3600" b="1" spc="207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C303F-A2DC-AF44-9297-2A5A6FB02F6D}"/>
              </a:ext>
            </a:extLst>
          </p:cNvPr>
          <p:cNvGrpSpPr/>
          <p:nvPr/>
        </p:nvGrpSpPr>
        <p:grpSpPr>
          <a:xfrm>
            <a:off x="1186978" y="2705100"/>
            <a:ext cx="15914044" cy="8101952"/>
            <a:chOff x="1186978" y="2705100"/>
            <a:chExt cx="15914044" cy="8101952"/>
          </a:xfrm>
        </p:grpSpPr>
        <p:grpSp>
          <p:nvGrpSpPr>
            <p:cNvPr id="3" name="Group 3"/>
            <p:cNvGrpSpPr/>
            <p:nvPr/>
          </p:nvGrpSpPr>
          <p:grpSpPr>
            <a:xfrm>
              <a:off x="1186978" y="2705100"/>
              <a:ext cx="15914044" cy="8101952"/>
              <a:chOff x="0" y="0"/>
              <a:chExt cx="27954481" cy="227573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27809700" cy="22612551"/>
              </a:xfrm>
              <a:custGeom>
                <a:avLst/>
                <a:gdLst/>
                <a:ahLst/>
                <a:cxnLst/>
                <a:rect l="l" t="t" r="r" b="b"/>
                <a:pathLst>
                  <a:path w="27809700" h="22612551">
                    <a:moveTo>
                      <a:pt x="0" y="0"/>
                    </a:moveTo>
                    <a:lnTo>
                      <a:pt x="27809700" y="0"/>
                    </a:lnTo>
                    <a:lnTo>
                      <a:pt x="27809700" y="22612551"/>
                    </a:lnTo>
                    <a:lnTo>
                      <a:pt x="0" y="22612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27954480" cy="22757330"/>
              </a:xfrm>
              <a:custGeom>
                <a:avLst/>
                <a:gdLst/>
                <a:ahLst/>
                <a:cxnLst/>
                <a:rect l="l" t="t" r="r" b="b"/>
                <a:pathLst>
                  <a:path w="27954480" h="22757330">
                    <a:moveTo>
                      <a:pt x="27809701" y="22612550"/>
                    </a:moveTo>
                    <a:lnTo>
                      <a:pt x="27954480" y="22612550"/>
                    </a:lnTo>
                    <a:lnTo>
                      <a:pt x="27954480" y="22757330"/>
                    </a:lnTo>
                    <a:lnTo>
                      <a:pt x="27809701" y="22757330"/>
                    </a:lnTo>
                    <a:lnTo>
                      <a:pt x="27809701" y="226125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612550"/>
                    </a:lnTo>
                    <a:lnTo>
                      <a:pt x="0" y="22612550"/>
                    </a:lnTo>
                    <a:lnTo>
                      <a:pt x="0" y="144780"/>
                    </a:lnTo>
                    <a:close/>
                    <a:moveTo>
                      <a:pt x="0" y="22612550"/>
                    </a:moveTo>
                    <a:lnTo>
                      <a:pt x="144780" y="22612550"/>
                    </a:lnTo>
                    <a:lnTo>
                      <a:pt x="144780" y="22757330"/>
                    </a:lnTo>
                    <a:lnTo>
                      <a:pt x="0" y="22757330"/>
                    </a:lnTo>
                    <a:lnTo>
                      <a:pt x="0" y="22612550"/>
                    </a:lnTo>
                    <a:close/>
                    <a:moveTo>
                      <a:pt x="27809701" y="144780"/>
                    </a:moveTo>
                    <a:lnTo>
                      <a:pt x="27954480" y="144780"/>
                    </a:lnTo>
                    <a:lnTo>
                      <a:pt x="27954480" y="22612550"/>
                    </a:lnTo>
                    <a:lnTo>
                      <a:pt x="27809701" y="22612550"/>
                    </a:lnTo>
                    <a:lnTo>
                      <a:pt x="27809701" y="144780"/>
                    </a:lnTo>
                    <a:close/>
                    <a:moveTo>
                      <a:pt x="144780" y="22612550"/>
                    </a:moveTo>
                    <a:lnTo>
                      <a:pt x="27809701" y="22612550"/>
                    </a:lnTo>
                    <a:lnTo>
                      <a:pt x="27809701" y="22757330"/>
                    </a:lnTo>
                    <a:lnTo>
                      <a:pt x="144780" y="22757330"/>
                    </a:lnTo>
                    <a:lnTo>
                      <a:pt x="144780" y="22612550"/>
                    </a:lnTo>
                    <a:close/>
                    <a:moveTo>
                      <a:pt x="27809701" y="0"/>
                    </a:moveTo>
                    <a:lnTo>
                      <a:pt x="27954480" y="0"/>
                    </a:lnTo>
                    <a:lnTo>
                      <a:pt x="27954480" y="144780"/>
                    </a:lnTo>
                    <a:lnTo>
                      <a:pt x="27809701" y="144780"/>
                    </a:lnTo>
                    <a:lnTo>
                      <a:pt x="2780970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09701" y="0"/>
                    </a:lnTo>
                    <a:lnTo>
                      <a:pt x="2780970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872777" y="2772040"/>
              <a:ext cx="14542444" cy="55442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800" b="1" spc="153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H6-C3-B4-T2:</a:t>
              </a:r>
            </a:p>
            <a:p>
              <a:pPr algn="ctr">
                <a:lnSpc>
                  <a:spcPct val="150000"/>
                </a:lnSpc>
              </a:pPr>
              <a:r>
                <a:rPr lang="en-US" sz="12800" b="1" spc="153" dirty="0">
                  <a:solidFill>
                    <a:srgbClr val="2E41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THANG CÂN 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237CFF5-F0A8-E14E-94F5-280F28A6C4E4}"/>
                </a:ext>
              </a:extLst>
            </p:cNvPr>
            <p:cNvSpPr txBox="1"/>
            <p:nvPr/>
          </p:nvSpPr>
          <p:spPr>
            <a:xfrm>
              <a:off x="3048000" y="8769007"/>
              <a:ext cx="9250798" cy="54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4400" spc="84" dirty="0">
                  <a:solidFill>
                    <a:srgbClr val="2E414D"/>
                  </a:solidFill>
                  <a:latin typeface="Josefin Sans Regular"/>
                </a:rPr>
                <a:t>GIÁO VIÊN: …………….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996" y="63162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ACA6896-04F1-F04D-9783-B3791F86669E}"/>
              </a:ext>
            </a:extLst>
          </p:cNvPr>
          <p:cNvSpPr txBox="1"/>
          <p:nvPr/>
        </p:nvSpPr>
        <p:spPr>
          <a:xfrm>
            <a:off x="380997" y="17253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EC2C202-211F-084D-8EB1-63566996F8CF}"/>
              </a:ext>
            </a:extLst>
          </p:cNvPr>
          <p:cNvSpPr txBox="1"/>
          <p:nvPr/>
        </p:nvSpPr>
        <p:spPr>
          <a:xfrm>
            <a:off x="380998" y="3467100"/>
            <a:ext cx="15459283" cy="202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1387BD9-193B-8441-B7CC-D81C41E0AC76}"/>
              </a:ext>
            </a:extLst>
          </p:cNvPr>
          <p:cNvSpPr txBox="1"/>
          <p:nvPr/>
        </p:nvSpPr>
        <p:spPr>
          <a:xfrm>
            <a:off x="380999" y="6103175"/>
            <a:ext cx="15459283" cy="1979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b="1" i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i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7C4986B-42A8-A84A-BE7D-E1844ACDB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776430" y="7655689"/>
            <a:ext cx="5136684" cy="481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1A6C87-756C-C943-B9F5-623935E3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0920"/>
            <a:ext cx="10512900" cy="588166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F60EFBD2-3B3F-FA4C-86AA-793350EACB10}"/>
              </a:ext>
            </a:extLst>
          </p:cNvPr>
          <p:cNvSpPr txBox="1"/>
          <p:nvPr/>
        </p:nvSpPr>
        <p:spPr>
          <a:xfrm>
            <a:off x="2513250" y="6702015"/>
            <a:ext cx="12496800" cy="955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/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83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5400" b="1" i="1" spc="16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spc="165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  <a:blipFill>
                <a:blip r:embed="rId5"/>
                <a:stretch>
                  <a:fillRect t="-36471" b="-3294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4EE3E65-5D11-A94C-B290-34ED24073CB0}"/>
              </a:ext>
            </a:extLst>
          </p:cNvPr>
          <p:cNvSpPr txBox="1"/>
          <p:nvPr/>
        </p:nvSpPr>
        <p:spPr>
          <a:xfrm>
            <a:off x="384806" y="589750"/>
            <a:ext cx="169356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CHU VI VÀ DIỆN TÍCH HÌNH THANG CÂN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F165DF0-7C3C-E848-9089-AF33B3DA978B}"/>
              </a:ext>
            </a:extLst>
          </p:cNvPr>
          <p:cNvSpPr txBox="1"/>
          <p:nvPr/>
        </p:nvSpPr>
        <p:spPr>
          <a:xfrm>
            <a:off x="384806" y="122945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84807" y="2012917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55" y="2946509"/>
            <a:ext cx="14853490" cy="415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61770" y="7318179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400" spc="165" dirty="0">
              <a:solidFill>
                <a:srgbClr val="2E4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DF636-1A67-D744-B774-629ED30E9EF6}"/>
              </a:ext>
            </a:extLst>
          </p:cNvPr>
          <p:cNvSpPr txBox="1"/>
          <p:nvPr/>
        </p:nvSpPr>
        <p:spPr>
          <a:xfrm>
            <a:off x="361770" y="8579590"/>
            <a:ext cx="1790319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2cm.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33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58305" y="458993"/>
            <a:ext cx="15459283" cy="9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– 106)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4149180"/>
            <a:ext cx="9995111" cy="457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58305" y="1515023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</a:t>
            </a:r>
          </a:p>
          <a:p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b="1" i="1" spc="165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b="1" i="1" spc="165" dirty="0">
                <a:latin typeface="Arial" panose="020B0604020202020204" pitchFamily="34" charset="0"/>
                <a:cs typeface="Arial" panose="020B0604020202020204" pitchFamily="34" charset="0"/>
              </a:rPr>
              <a:t> ABCD?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B9C3A-E187-EC45-9136-4DA2E2D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85057">
            <a:off x="9175273" y="3400389"/>
            <a:ext cx="1794498" cy="179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96F7A-0A40-B94D-8C3D-8C8EF31B7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791200" y="4642012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EAD1D-9039-FC47-AB49-3862675C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512205" flipH="1">
            <a:off x="9360519" y="7482966"/>
            <a:ext cx="1794498" cy="1794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D0376-ECBC-6747-97DB-EF6952777B2D}"/>
              </a:ext>
            </a:extLst>
          </p:cNvPr>
          <p:cNvSpPr txBox="1"/>
          <p:nvPr/>
        </p:nvSpPr>
        <p:spPr>
          <a:xfrm>
            <a:off x="10777592" y="3238500"/>
            <a:ext cx="57844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AB = 4.2 = 8cm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9C7EC-D2FB-3F4E-B208-D9D76170C17C}"/>
              </a:ext>
            </a:extLst>
          </p:cNvPr>
          <p:cNvSpPr txBox="1"/>
          <p:nvPr/>
        </p:nvSpPr>
        <p:spPr>
          <a:xfrm>
            <a:off x="11201400" y="8924095"/>
            <a:ext cx="631454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Cạnh đáy DC = 10.2 = 20cm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8C15E-24B1-E34A-9615-A2CE71BA76E9}"/>
              </a:ext>
            </a:extLst>
          </p:cNvPr>
          <p:cNvSpPr txBox="1"/>
          <p:nvPr/>
        </p:nvSpPr>
        <p:spPr>
          <a:xfrm>
            <a:off x="837555" y="4239741"/>
            <a:ext cx="61916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23442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1171</Words>
  <Application>Microsoft Office PowerPoint</Application>
  <PresentationFormat>Custom</PresentationFormat>
  <Paragraphs>128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Josefin Sans Regular</vt:lpstr>
      <vt:lpstr>Times New Roman</vt:lpstr>
      <vt:lpstr>Calibri</vt:lpstr>
      <vt:lpstr>Arial</vt:lpstr>
      <vt:lpstr>Cambria Math</vt:lpstr>
      <vt:lpstr>Apple Chancery</vt:lpstr>
      <vt:lpstr>Apple Chancery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32</cp:revision>
  <dcterms:created xsi:type="dcterms:W3CDTF">2006-08-16T00:00:00Z</dcterms:created>
  <dcterms:modified xsi:type="dcterms:W3CDTF">2021-08-26T13:26:27Z</dcterms:modified>
  <dc:identifier>DAEchGERiq4</dc:identifier>
</cp:coreProperties>
</file>