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7E6DB-D987-4E41-9048-250043CC0186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CCC088-E936-43D7-9716-A44518A95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638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Thân Thị Diệp Nga- Bình Dương</a:t>
            </a:r>
            <a:endParaRPr lang="en-GB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CBF6C23-A569-4432-9100-F10040800C18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85830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85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0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370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6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3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98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95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56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526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511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28622-B931-49F8-9798-F0E6E29612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6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940" name="Picture 3" descr="Image-17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94" y="1468822"/>
            <a:ext cx="6492240" cy="530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58091" y="248197"/>
            <a:ext cx="10437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32. THỰC HÀNH QUAN SÁT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PHÂN LOẠI ĐỘNG VẬT NGOÀI THIÊN NHIÊN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7" descr="south_5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34715" y="1907177"/>
            <a:ext cx="3100238" cy="442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ct065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44937" y="1789611"/>
            <a:ext cx="1698172" cy="454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0907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6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8091" y="248197"/>
            <a:ext cx="10437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32. THỰC HÀNH QUAN SÁT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PHÂN LOẠI ĐỘNG VẬT NGOÀI THIÊN NHIÊN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88274" y="2325188"/>
            <a:ext cx="10607040" cy="242969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18900" y="2821579"/>
            <a:ext cx="1047641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/>
              <a:t>- </a:t>
            </a:r>
            <a:r>
              <a:rPr lang="en-US" sz="2800" dirty="0" err="1"/>
              <a:t>Quan</a:t>
            </a:r>
            <a:r>
              <a:rPr lang="en-US" sz="2800" dirty="0"/>
              <a:t> </a:t>
            </a:r>
            <a:r>
              <a:rPr lang="en-US" sz="2800" dirty="0" err="1"/>
              <a:t>sát</a:t>
            </a:r>
            <a:r>
              <a:rPr lang="en-US" sz="2800" dirty="0"/>
              <a:t> </a:t>
            </a:r>
            <a:r>
              <a:rPr lang="en-US" sz="2800" dirty="0" err="1"/>
              <a:t>hoặc</a:t>
            </a:r>
            <a:r>
              <a:rPr lang="en-US" sz="2800" dirty="0"/>
              <a:t> </a:t>
            </a:r>
            <a:r>
              <a:rPr lang="en-US" sz="2800" dirty="0" err="1"/>
              <a:t>chụp</a:t>
            </a:r>
            <a:r>
              <a:rPr lang="en-US" sz="2800" dirty="0"/>
              <a:t> </a:t>
            </a:r>
            <a:r>
              <a:rPr lang="en-US" sz="2800" dirty="0" err="1"/>
              <a:t>ảnh</a:t>
            </a:r>
            <a:r>
              <a:rPr lang="en-US" sz="2800" dirty="0"/>
              <a:t>, quay clip 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loài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r>
              <a:rPr lang="en-US" sz="2800" dirty="0"/>
              <a:t> </a:t>
            </a:r>
            <a:r>
              <a:rPr lang="en-US" sz="2800" dirty="0" err="1"/>
              <a:t>vật</a:t>
            </a:r>
            <a:r>
              <a:rPr lang="en-US" sz="2800" dirty="0"/>
              <a:t>  ở </a:t>
            </a:r>
            <a:r>
              <a:rPr lang="en-US" sz="2800" dirty="0" err="1"/>
              <a:t>ngoài</a:t>
            </a:r>
            <a:r>
              <a:rPr lang="en-US" sz="2800" dirty="0"/>
              <a:t> </a:t>
            </a:r>
            <a:r>
              <a:rPr lang="en-US" sz="2800" dirty="0" err="1"/>
              <a:t>thiên</a:t>
            </a:r>
            <a:r>
              <a:rPr lang="en-US" sz="2800" dirty="0"/>
              <a:t> </a:t>
            </a:r>
            <a:r>
              <a:rPr lang="en-US" sz="2800" dirty="0" err="1"/>
              <a:t>nhiên</a:t>
            </a:r>
            <a:r>
              <a:rPr lang="en-US" sz="2800" dirty="0"/>
              <a:t>.</a:t>
            </a:r>
          </a:p>
          <a:p>
            <a:r>
              <a:rPr lang="en-US" sz="2800" dirty="0"/>
              <a:t>- </a:t>
            </a:r>
            <a:r>
              <a:rPr lang="en-US" sz="2800" dirty="0" err="1"/>
              <a:t>Kể</a:t>
            </a:r>
            <a:r>
              <a:rPr lang="en-US" sz="2800" dirty="0"/>
              <a:t> </a:t>
            </a:r>
            <a:r>
              <a:rPr lang="en-US" sz="2800" dirty="0" err="1"/>
              <a:t>tên</a:t>
            </a:r>
            <a:r>
              <a:rPr lang="en-US" sz="2800" dirty="0"/>
              <a:t>, </a:t>
            </a:r>
            <a:r>
              <a:rPr lang="en-US" sz="2800" dirty="0" err="1"/>
              <a:t>phân</a:t>
            </a:r>
            <a:r>
              <a:rPr lang="en-US" sz="2800" dirty="0"/>
              <a:t> </a:t>
            </a:r>
            <a:r>
              <a:rPr lang="en-US" sz="2800" dirty="0" err="1"/>
              <a:t>loại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r>
              <a:rPr lang="en-US" sz="2800" dirty="0"/>
              <a:t> </a:t>
            </a:r>
            <a:r>
              <a:rPr lang="en-US" sz="2800" dirty="0" err="1"/>
              <a:t>vật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phân</a:t>
            </a:r>
            <a:r>
              <a:rPr lang="en-US" sz="2800" dirty="0"/>
              <a:t> chia </a:t>
            </a:r>
            <a:r>
              <a:rPr lang="en-US" sz="2800" dirty="0" err="1"/>
              <a:t>chúng</a:t>
            </a:r>
            <a:r>
              <a:rPr lang="en-US" sz="2800" dirty="0"/>
              <a:t> </a:t>
            </a:r>
            <a:r>
              <a:rPr lang="en-US" sz="2800" dirty="0" err="1"/>
              <a:t>vào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nhóm</a:t>
            </a:r>
            <a:r>
              <a:rPr lang="en-US" sz="2800" dirty="0"/>
              <a:t> </a:t>
            </a:r>
            <a:r>
              <a:rPr lang="en-US" sz="2800" dirty="0" err="1"/>
              <a:t>theo</a:t>
            </a:r>
            <a:r>
              <a:rPr lang="en-US" sz="2800" dirty="0"/>
              <a:t> </a:t>
            </a:r>
            <a:r>
              <a:rPr lang="en-US" sz="2800" dirty="0" err="1"/>
              <a:t>tiêu</a:t>
            </a:r>
            <a:r>
              <a:rPr lang="en-US" sz="2800" dirty="0"/>
              <a:t> </a:t>
            </a:r>
            <a:r>
              <a:rPr lang="en-US" sz="2800" dirty="0" err="1"/>
              <a:t>chí</a:t>
            </a:r>
            <a:r>
              <a:rPr lang="en-US" sz="2800" dirty="0"/>
              <a:t> </a:t>
            </a:r>
            <a:r>
              <a:rPr lang="en-US" sz="2800" dirty="0" err="1"/>
              <a:t>phân</a:t>
            </a:r>
            <a:r>
              <a:rPr lang="en-US" sz="2800" dirty="0"/>
              <a:t> </a:t>
            </a:r>
            <a:r>
              <a:rPr lang="en-US" sz="2800" dirty="0" err="1"/>
              <a:t>loại</a:t>
            </a:r>
            <a:r>
              <a:rPr lang="en-US" sz="2800" dirty="0"/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1131281" y="2010975"/>
            <a:ext cx="1951552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MỤC TIÊU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668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8091" y="248197"/>
            <a:ext cx="10437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32. THỰC HÀNH QUAN SÁT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PHÂN LOẠI ĐỘNG VẬT NGOÀI THIÊN NHIÊN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83568" y="1697463"/>
            <a:ext cx="2617759" cy="584775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endParaRPr lang="en-US" sz="3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3326" y="2508069"/>
            <a:ext cx="1122099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285750" indent="-285750">
              <a:buFontTx/>
              <a:buChar char="-"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00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8091" y="248197"/>
            <a:ext cx="10437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32. THỰC HÀNH QUAN SÁT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PHÂN LOẠI ĐỘNG VẬT NGOÀI THIÊN NHIÊN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3851" y="1783841"/>
            <a:ext cx="9731829" cy="37856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hiếm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1992. 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307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56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hiếm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( 22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9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17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7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pic>
        <p:nvPicPr>
          <p:cNvPr id="8" name="Picture 4" descr="BLB4BA~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86" y="5275228"/>
            <a:ext cx="1905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85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8091" y="248197"/>
            <a:ext cx="10437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32. THỰC HÀNH QUAN SÁT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PHÂN LOẠI ĐỘNG VẬT NGOÀI THIÊN NHIÊN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" y="1444204"/>
            <a:ext cx="2617759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9006" y="1967424"/>
            <a:ext cx="3513908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24740" y="2671093"/>
            <a:ext cx="8307980" cy="35394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Xây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8" name="Picture 4" descr="BLB4BA~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172" y="5222976"/>
            <a:ext cx="1905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BLB4BA~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0" y="5222976"/>
            <a:ext cx="1905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200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8091" y="248197"/>
            <a:ext cx="10437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32. THỰC HÀNH QUAN SÁT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PHÂN LOẠI ĐỘNG VẬT NGOÀI THIÊN NHIÊN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" y="1444204"/>
            <a:ext cx="2617759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9006" y="1967424"/>
            <a:ext cx="3513908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4" descr="BLB4BA~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91" y="3472454"/>
            <a:ext cx="1905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13208" y="2590084"/>
            <a:ext cx="4171405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40926" y="1195532"/>
            <a:ext cx="7889966" cy="600164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BÁO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QUẢ PHÂN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MỘT SỐ ĐỘNG VẬT NGOÀI THIÊN NHIÊN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5"/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…..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lvl="5"/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</a:t>
            </a:r>
          </a:p>
          <a:p>
            <a:pPr lvl="5"/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………..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copy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clip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862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8091" y="248197"/>
            <a:ext cx="10437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32. THỰC HÀNH QUAN SÁT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PHÂN LOẠI ĐỘNG VẬT NGOÀI THIÊN NHIÊN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421429"/>
              </p:ext>
            </p:extLst>
          </p:nvPr>
        </p:nvGraphicFramePr>
        <p:xfrm>
          <a:off x="496389" y="1345474"/>
          <a:ext cx="11194868" cy="53965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9505">
                  <a:extLst>
                    <a:ext uri="{9D8B030D-6E8A-4147-A177-3AD203B41FA5}">
                      <a16:colId xmlns:a16="http://schemas.microsoft.com/office/drawing/2014/main" val="2061521290"/>
                    </a:ext>
                  </a:extLst>
                </a:gridCol>
                <a:gridCol w="7876929">
                  <a:extLst>
                    <a:ext uri="{9D8B030D-6E8A-4147-A177-3AD203B41FA5}">
                      <a16:colId xmlns:a16="http://schemas.microsoft.com/office/drawing/2014/main" val="4198881001"/>
                    </a:ext>
                  </a:extLst>
                </a:gridCol>
                <a:gridCol w="2168434">
                  <a:extLst>
                    <a:ext uri="{9D8B030D-6E8A-4147-A177-3AD203B41FA5}">
                      <a16:colId xmlns:a16="http://schemas.microsoft.com/office/drawing/2014/main" val="3070517243"/>
                    </a:ext>
                  </a:extLst>
                </a:gridCol>
              </a:tblGrid>
              <a:tr h="1098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Thang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622250"/>
                  </a:ext>
                </a:extLst>
              </a:tr>
              <a:tr h="5323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thích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5đ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150424"/>
                  </a:ext>
                </a:extLst>
              </a:tr>
              <a:tr h="1098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loài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1đ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99816"/>
                  </a:ext>
                </a:extLst>
              </a:tr>
              <a:tr h="1098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trưng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loài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2đ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932953"/>
                  </a:ext>
                </a:extLst>
              </a:tr>
              <a:tr h="1098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Vẽ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khóa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lưỡng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đại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diện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ngoài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thiên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2đ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048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07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 rot="1131976">
            <a:off x="4953000" y="4495800"/>
            <a:ext cx="2362200" cy="1600200"/>
            <a:chOff x="669" y="2064"/>
            <a:chExt cx="675" cy="503"/>
          </a:xfrm>
        </p:grpSpPr>
        <p:pic>
          <p:nvPicPr>
            <p:cNvPr id="36880" name="Picture 3" descr="HOAHONG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5" y="2064"/>
              <a:ext cx="377" cy="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881" name="Picture 4" descr="HOA NO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9" y="2112"/>
              <a:ext cx="675" cy="4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5"/>
          <p:cNvGrpSpPr>
            <a:grpSpLocks/>
          </p:cNvGrpSpPr>
          <p:nvPr/>
        </p:nvGrpSpPr>
        <p:grpSpPr bwMode="auto">
          <a:xfrm rot="-9039448">
            <a:off x="4110918" y="1462828"/>
            <a:ext cx="5210649" cy="6248400"/>
            <a:chOff x="480" y="192"/>
            <a:chExt cx="2596" cy="3120"/>
          </a:xfrm>
        </p:grpSpPr>
        <p:sp>
          <p:nvSpPr>
            <p:cNvPr id="36877" name="Oval 6"/>
            <p:cNvSpPr>
              <a:spLocks noChangeArrowheads="1"/>
            </p:cNvSpPr>
            <p:nvPr/>
          </p:nvSpPr>
          <p:spPr bwMode="auto">
            <a:xfrm>
              <a:off x="2596" y="192"/>
              <a:ext cx="480" cy="480"/>
            </a:xfrm>
            <a:prstGeom prst="ellipse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>
              <a:outerShdw dist="35921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878" name="Oval 7"/>
            <p:cNvSpPr>
              <a:spLocks noChangeArrowheads="1"/>
            </p:cNvSpPr>
            <p:nvPr/>
          </p:nvSpPr>
          <p:spPr bwMode="auto">
            <a:xfrm>
              <a:off x="480" y="2784"/>
              <a:ext cx="576" cy="528"/>
            </a:xfrm>
            <a:prstGeom prst="ellipse">
              <a:avLst/>
            </a:prstGeom>
            <a:gradFill rotWithShape="0">
              <a:gsLst>
                <a:gs pos="0">
                  <a:srgbClr val="CC00CC"/>
                </a:gs>
                <a:gs pos="100000">
                  <a:srgbClr val="FF9933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outerShdw dist="35921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1993" name="Oval 9"/>
          <p:cNvSpPr>
            <a:spLocks noChangeArrowheads="1"/>
          </p:cNvSpPr>
          <p:nvPr/>
        </p:nvSpPr>
        <p:spPr bwMode="auto">
          <a:xfrm>
            <a:off x="5943600" y="3657600"/>
            <a:ext cx="304800" cy="45720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994" name="Oval 10"/>
          <p:cNvSpPr>
            <a:spLocks noChangeArrowheads="1"/>
          </p:cNvSpPr>
          <p:nvPr/>
        </p:nvSpPr>
        <p:spPr bwMode="auto">
          <a:xfrm>
            <a:off x="6324600" y="4038600"/>
            <a:ext cx="304800" cy="45720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996" name="Oval 12"/>
          <p:cNvSpPr>
            <a:spLocks noChangeArrowheads="1"/>
          </p:cNvSpPr>
          <p:nvPr/>
        </p:nvSpPr>
        <p:spPr bwMode="auto">
          <a:xfrm>
            <a:off x="9172575" y="4876800"/>
            <a:ext cx="457200" cy="533400"/>
          </a:xfrm>
          <a:prstGeom prst="ellipse">
            <a:avLst/>
          </a:prstGeom>
          <a:gradFill rotWithShape="0">
            <a:gsLst>
              <a:gs pos="0">
                <a:srgbClr val="FF0000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33CCFF"/>
              </a:solidFill>
              <a:latin typeface="Times New Roman" pitchFamily="18" charset="0"/>
            </a:endParaRPr>
          </a:p>
        </p:txBody>
      </p:sp>
      <p:sp>
        <p:nvSpPr>
          <p:cNvPr id="41997" name="Oval 13"/>
          <p:cNvSpPr>
            <a:spLocks noChangeArrowheads="1"/>
          </p:cNvSpPr>
          <p:nvPr/>
        </p:nvSpPr>
        <p:spPr bwMode="auto">
          <a:xfrm>
            <a:off x="1905000" y="990600"/>
            <a:ext cx="304800" cy="457200"/>
          </a:xfrm>
          <a:prstGeom prst="ellipse">
            <a:avLst/>
          </a:prstGeom>
          <a:gradFill rotWithShape="0">
            <a:gsLst>
              <a:gs pos="0">
                <a:srgbClr val="FFFF00"/>
              </a:gs>
              <a:gs pos="100000">
                <a:srgbClr val="CC00CC">
                  <a:alpha val="85999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998" name="Oval 14"/>
          <p:cNvSpPr>
            <a:spLocks noChangeArrowheads="1"/>
          </p:cNvSpPr>
          <p:nvPr/>
        </p:nvSpPr>
        <p:spPr bwMode="auto">
          <a:xfrm>
            <a:off x="2438400" y="4876800"/>
            <a:ext cx="304800" cy="45720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999" name="Oval 15"/>
          <p:cNvSpPr>
            <a:spLocks noChangeArrowheads="1"/>
          </p:cNvSpPr>
          <p:nvPr/>
        </p:nvSpPr>
        <p:spPr bwMode="auto">
          <a:xfrm>
            <a:off x="9753600" y="4191000"/>
            <a:ext cx="304800" cy="45720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36875" name="Picture 16" descr="DOVE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0534">
            <a:off x="1905000" y="4419601"/>
            <a:ext cx="1828800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001" name="WordArt 17"/>
          <p:cNvSpPr>
            <a:spLocks noChangeArrowheads="1" noChangeShapeType="1" noTextEdit="1"/>
          </p:cNvSpPr>
          <p:nvPr/>
        </p:nvSpPr>
        <p:spPr bwMode="auto">
          <a:xfrm>
            <a:off x="1905000" y="990601"/>
            <a:ext cx="8305801" cy="5515243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150556"/>
              </a:avLst>
            </a:prstTxWarp>
          </a:bodyPr>
          <a:lstStyle/>
          <a:p>
            <a:pPr algn="ctr"/>
            <a:r>
              <a:rPr lang="pt-BR" sz="4400" kern="10" dirty="0" smtClean="0">
                <a:ln w="9525">
                  <a:solidFill>
                    <a:srgbClr val="FF66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CHÚC CÁC EM HOÀN THÀNH BÀI TỐT! </a:t>
            </a:r>
            <a:endParaRPr lang="en-US" sz="4400" kern="10" dirty="0">
              <a:ln w="9525">
                <a:solidFill>
                  <a:srgbClr val="FF66FF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4" descr="BLB4BA~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34432"/>
            <a:ext cx="1905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77875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8)">
                                      <p:cBhvr>
                                        <p:cTn id="6" dur="20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1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4)">
                                      <p:cBhvr>
                                        <p:cTn id="9" dur="10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8)">
                                      <p:cBhvr>
                                        <p:cTn id="22" dur="20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1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4)">
                                      <p:cBhvr>
                                        <p:cTn id="25" dur="20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1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8)">
                                      <p:cBhvr>
                                        <p:cTn id="28" dur="20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3" grpId="0" animBg="1"/>
      <p:bldP spid="41994" grpId="0" animBg="1"/>
      <p:bldP spid="41996" grpId="0" animBg="1" autoUpdateAnimBg="0"/>
      <p:bldP spid="41997" grpId="0" animBg="1"/>
      <p:bldP spid="41998" grpId="0" animBg="1"/>
      <p:bldP spid="41999" grpId="0" animBg="1"/>
      <p:bldP spid="4200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705</Words>
  <PresentationFormat>Widescreen</PresentationFormat>
  <Paragraphs>62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2021-05-19T08:18:53Z</dcterms:created>
  <dcterms:modified xsi:type="dcterms:W3CDTF">2021-05-26T12:31:48Z</dcterms:modified>
</cp:coreProperties>
</file>