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54" r:id="rId6"/>
    <p:sldId id="279" r:id="rId7"/>
    <p:sldId id="357" r:id="rId8"/>
    <p:sldId id="281" r:id="rId9"/>
    <p:sldId id="333" r:id="rId10"/>
    <p:sldId id="315" r:id="rId11"/>
    <p:sldId id="283" r:id="rId12"/>
    <p:sldId id="335" r:id="rId13"/>
    <p:sldId id="336" r:id="rId14"/>
    <p:sldId id="337" r:id="rId15"/>
    <p:sldId id="358" r:id="rId16"/>
    <p:sldId id="313" r:id="rId17"/>
    <p:sldId id="341" r:id="rId18"/>
    <p:sldId id="35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BC0"/>
    <a:srgbClr val="F36445"/>
    <a:srgbClr val="F7941E"/>
    <a:srgbClr val="048DA4"/>
    <a:srgbClr val="00A9A5"/>
    <a:srgbClr val="48C0B6"/>
    <a:srgbClr val="FFDAAB"/>
    <a:srgbClr val="CBEAF0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numbers to shows the 5</a:t>
            </a:r>
            <a:r>
              <a:rPr lang="en-US" baseline="0" dirty="0" smtClean="0"/>
              <a:t> </a:t>
            </a:r>
            <a:r>
              <a:rPr lang="en-US" dirty="0" smtClean="0"/>
              <a:t>words</a:t>
            </a:r>
            <a:r>
              <a:rPr lang="en-US" baseline="0" dirty="0" smtClean="0"/>
              <a:t> in 5 rows. Click the star to show the secret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8722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341" y="4855171"/>
            <a:ext cx="502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vi-VN" sz="3600" smtClean="0"/>
              <a:t> </a:t>
            </a:r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1642" y="3530873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en-US" sz="3600" b="1" smtClean="0">
                <a:solidFill>
                  <a:srgbClr val="0FB7BD"/>
                </a:solidFill>
              </a:rPr>
              <a:t>njuːklɪər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6F61880-8CCF-5174-115F-679AAECB9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090171"/>
            <a:ext cx="3480172" cy="3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88940"/>
              </p:ext>
            </p:extLst>
          </p:nvPr>
        </p:nvGraphicFramePr>
        <p:xfrm>
          <a:off x="985891" y="2183162"/>
          <a:ext cx="10220218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8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olar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/ˈsəʊlə(r)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mặt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hydro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/ˈhaɪdrəʊ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nuclear (n)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njuːklɪər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nhân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types of energy in A with the energy sources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9392"/>
          <a:stretch/>
        </p:blipFill>
        <p:spPr>
          <a:xfrm>
            <a:off x="738369" y="2588244"/>
            <a:ext cx="3641855" cy="2957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484"/>
          <a:stretch/>
        </p:blipFill>
        <p:spPr>
          <a:xfrm>
            <a:off x="7358910" y="2588244"/>
            <a:ext cx="2374493" cy="2957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7613" y="3230654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7613" y="3719852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7613" y="4218360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7613" y="4714419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b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8916" y="1315404"/>
            <a:ext cx="55179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phrases to label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7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92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7762473" y="3817080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8239758" y="3797203"/>
            <a:ext cx="1897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ydro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8" y="2038065"/>
            <a:ext cx="4824231" cy="2225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097" y="2038065"/>
            <a:ext cx="4893132" cy="1775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68" y="4443830"/>
            <a:ext cx="4824231" cy="174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097" y="4431657"/>
            <a:ext cx="4881722" cy="1747064"/>
          </a:xfrm>
          <a:prstGeom prst="rect">
            <a:avLst/>
          </a:prstGeom>
        </p:spPr>
      </p:pic>
      <p:sp>
        <p:nvSpPr>
          <p:cNvPr id="18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1580748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19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7768861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1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2051645" y="6178654"/>
            <a:ext cx="1786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sp>
        <p:nvSpPr>
          <p:cNvPr id="24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8357401" y="6171488"/>
            <a:ext cx="1793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8247" y="1350903"/>
            <a:ext cx="98592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1 or 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42" y="13099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427" y="1207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5771" y="2375440"/>
            <a:ext cx="109404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good place to change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is near the sea because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sea breezes.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putting solar panels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on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roof of our building to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produce ____________.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______, we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call it hydro 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reducing the use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 because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is not safe to produce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974990" y="264753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9423290" y="3342409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</a:t>
            </a:r>
            <a:r>
              <a:rPr lang="en-US" sz="2400" b="1" smtClean="0">
                <a:solidFill>
                  <a:srgbClr val="00A9A5"/>
                </a:solidFill>
              </a:rPr>
              <a:t>olar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279790" y="411076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water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581663" y="4811351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nuclear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295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8826" y="1952400"/>
            <a:ext cx="544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STRESS IN THREE-SYLLABLE WORDS</a:t>
            </a:r>
            <a:endParaRPr lang="en-US" sz="28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4EDCFD5-F910-76E5-B4E8-DB2A5D956A5F}"/>
              </a:ext>
            </a:extLst>
          </p:cNvPr>
          <p:cNvSpPr txBox="1"/>
          <p:nvPr/>
        </p:nvSpPr>
        <p:spPr>
          <a:xfrm>
            <a:off x="1058826" y="13858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B33659B-21DB-A43B-18DA-F5C568518711}"/>
              </a:ext>
            </a:extLst>
          </p:cNvPr>
          <p:cNvSpPr txBox="1"/>
          <p:nvPr/>
        </p:nvSpPr>
        <p:spPr>
          <a:xfrm>
            <a:off x="809508" y="17115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7A16F93-E132-84CD-2003-E42B7867D11E}"/>
              </a:ext>
            </a:extLst>
          </p:cNvPr>
          <p:cNvSpPr/>
          <p:nvPr/>
        </p:nvSpPr>
        <p:spPr>
          <a:xfrm>
            <a:off x="539586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CFB0CAB-8179-CCE5-F364-3A97AE5BFFC2}"/>
              </a:ext>
            </a:extLst>
          </p:cNvPr>
          <p:cNvSpPr txBox="1"/>
          <p:nvPr/>
        </p:nvSpPr>
        <p:spPr>
          <a:xfrm>
            <a:off x="592371" y="12754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0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1300" y="132456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3289300"/>
            <a:ext cx="6692900" cy="260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'energy </a:t>
            </a:r>
            <a:r>
              <a:rPr lang="en-US" sz="3600" smtClean="0"/>
              <a:t>			re'cycle</a:t>
            </a:r>
            <a:endParaRPr lang="en-US" sz="3600"/>
          </a:p>
          <a:p>
            <a:r>
              <a:rPr lang="en-US" sz="3600"/>
              <a:t>'dangerous </a:t>
            </a:r>
            <a:r>
              <a:rPr lang="en-US" sz="3600" smtClean="0"/>
              <a:t>		ex'pensive</a:t>
            </a:r>
            <a:endParaRPr lang="en-US" sz="3600"/>
          </a:p>
          <a:p>
            <a:r>
              <a:rPr lang="en-US" sz="3600"/>
              <a:t>'easily </a:t>
            </a:r>
            <a:r>
              <a:rPr lang="en-US" sz="3600" smtClean="0"/>
              <a:t>			po'lluting</a:t>
            </a:r>
            <a:endParaRPr lang="en-US" sz="3600"/>
          </a:p>
          <a:p>
            <a:r>
              <a:rPr lang="en-US" sz="3600"/>
              <a:t>'government </a:t>
            </a:r>
            <a:r>
              <a:rPr lang="en-US" sz="3600" smtClean="0"/>
              <a:t>		re'sources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378057"/>
            <a:ext cx="109463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repeat, paying attention to the stressed syllables in the underlined words.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958" y="1829673"/>
            <a:ext cx="609600" cy="609600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1410758" y="2439273"/>
            <a:ext cx="9172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Nuclear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'dangerous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ex'pensive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should ride a bike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when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'travelling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short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'distances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word “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re'cycle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” has three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'syllables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Burning coal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po'lluting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our environment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Our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'government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looking 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new sources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to replace gas.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52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345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85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198927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456" y="2179963"/>
            <a:ext cx="578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</a:t>
            </a:r>
            <a:r>
              <a:rPr lang="en-US" sz="2800"/>
              <a:t>the </a:t>
            </a:r>
            <a:r>
              <a:rPr lang="en-US" sz="2800" smtClean="0"/>
              <a:t>workbook.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err="1">
                <a:latin typeface="Calibri" panose="020F0502020204030204" pitchFamily="34" charset="0"/>
              </a:rPr>
              <a:t>facebook.com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r>
              <a:rPr lang="en-GB" b="1" i="1" err="1">
                <a:latin typeface="Calibri" panose="020F0502020204030204" pitchFamily="34" charset="0"/>
              </a:rPr>
              <a:t>www.tienganhglobalsuccess.vn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vocabulary </a:t>
            </a:r>
            <a:r>
              <a:rPr lang="en-US" sz="2800" dirty="0"/>
              <a:t>about sources of energy.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pronunciation</a:t>
            </a:r>
            <a:r>
              <a:rPr lang="en-US" sz="2800" dirty="0"/>
              <a:t>: Stress in three-syllable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9395" y="1249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4922" y="2930119"/>
            <a:ext cx="83437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dirty="0"/>
              <a:t>To 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4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CROSS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4009838" y="1128300"/>
            <a:ext cx="2491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ENERGY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49063"/>
              </p:ext>
            </p:extLst>
          </p:nvPr>
        </p:nvGraphicFramePr>
        <p:xfrm>
          <a:off x="3276434" y="4980792"/>
          <a:ext cx="5461010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4249079911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25849279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03624027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22854340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04666151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6160613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58112633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83756778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7409074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80196800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917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39757"/>
              </p:ext>
            </p:extLst>
          </p:nvPr>
        </p:nvGraphicFramePr>
        <p:xfrm>
          <a:off x="2729539" y="4428752"/>
          <a:ext cx="4914909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6970396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9186877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8131355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07041314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38603736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3755789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19816"/>
              </p:ext>
            </p:extLst>
          </p:nvPr>
        </p:nvGraphicFramePr>
        <p:xfrm>
          <a:off x="4914737" y="3321475"/>
          <a:ext cx="2184404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697039628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31354"/>
              </p:ext>
            </p:extLst>
          </p:nvPr>
        </p:nvGraphicFramePr>
        <p:xfrm>
          <a:off x="4368636" y="387476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41908"/>
              </p:ext>
            </p:extLst>
          </p:nvPr>
        </p:nvGraphicFramePr>
        <p:xfrm>
          <a:off x="5460838" y="277100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51270" y="28088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1</a:t>
            </a:r>
            <a:endParaRPr lang="en-GB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4476391" y="33767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4416" y="39507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3</a:t>
            </a:r>
            <a:endParaRPr lang="en-GB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2285641" y="4504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4</a:t>
            </a:r>
            <a:endParaRPr lang="en-GB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2835702" y="50859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5</a:t>
            </a:r>
            <a:endParaRPr lang="en-GB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5597371" y="284380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2734" y="2848395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6680317" y="284380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5027124" y="33767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C</a:t>
            </a:r>
            <a:endParaRPr lang="en-GB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5552487" y="3381385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0070" y="337679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6656171" y="3376792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4486992" y="394951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O</a:t>
            </a:r>
            <a:endParaRPr lang="en-GB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5012355" y="3954107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9938" y="394951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8184" y="450046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R</a:t>
            </a:r>
            <a:endParaRPr lang="en-GB" sz="2000" b="1"/>
          </a:p>
        </p:txBody>
      </p:sp>
      <p:sp>
        <p:nvSpPr>
          <p:cNvPr id="36" name="TextBox 35"/>
          <p:cNvSpPr txBox="1"/>
          <p:nvPr/>
        </p:nvSpPr>
        <p:spPr>
          <a:xfrm>
            <a:off x="3393547" y="450506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3951130" y="450046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7231" y="450046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9" name="TextBox 38"/>
          <p:cNvSpPr txBox="1"/>
          <p:nvPr/>
        </p:nvSpPr>
        <p:spPr>
          <a:xfrm>
            <a:off x="5012355" y="448620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W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537718" y="449079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5301" y="448620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B</a:t>
            </a:r>
            <a:endParaRPr lang="en-GB" sz="2000" b="1"/>
          </a:p>
        </p:txBody>
      </p:sp>
      <p:sp>
        <p:nvSpPr>
          <p:cNvPr id="42" name="TextBox 41"/>
          <p:cNvSpPr txBox="1"/>
          <p:nvPr/>
        </p:nvSpPr>
        <p:spPr>
          <a:xfrm>
            <a:off x="6641402" y="448620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43" name="TextBox 42"/>
          <p:cNvSpPr txBox="1"/>
          <p:nvPr/>
        </p:nvSpPr>
        <p:spPr>
          <a:xfrm>
            <a:off x="7210307" y="4475557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44" name="TextBox 43"/>
          <p:cNvSpPr txBox="1"/>
          <p:nvPr/>
        </p:nvSpPr>
        <p:spPr>
          <a:xfrm>
            <a:off x="3393547" y="505250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45" name="TextBox 44"/>
          <p:cNvSpPr txBox="1"/>
          <p:nvPr/>
        </p:nvSpPr>
        <p:spPr>
          <a:xfrm>
            <a:off x="3918910" y="505710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46" name="TextBox 45"/>
          <p:cNvSpPr txBox="1"/>
          <p:nvPr/>
        </p:nvSpPr>
        <p:spPr>
          <a:xfrm>
            <a:off x="4476493" y="5052508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T</a:t>
            </a:r>
            <a:endParaRPr lang="en-GB" sz="2000" b="1"/>
          </a:p>
        </p:txBody>
      </p:sp>
      <p:sp>
        <p:nvSpPr>
          <p:cNvPr id="47" name="TextBox 46"/>
          <p:cNvSpPr txBox="1"/>
          <p:nvPr/>
        </p:nvSpPr>
        <p:spPr>
          <a:xfrm>
            <a:off x="5022594" y="505250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48" name="TextBox 47"/>
          <p:cNvSpPr txBox="1"/>
          <p:nvPr/>
        </p:nvSpPr>
        <p:spPr>
          <a:xfrm>
            <a:off x="5537718" y="503824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3081" y="50428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6620664" y="503824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51" name="TextBox 50"/>
          <p:cNvSpPr txBox="1"/>
          <p:nvPr/>
        </p:nvSpPr>
        <p:spPr>
          <a:xfrm>
            <a:off x="7166765" y="503824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G</a:t>
            </a:r>
            <a:endParaRPr lang="en-GB" sz="2000" b="1"/>
          </a:p>
        </p:txBody>
      </p:sp>
      <p:sp>
        <p:nvSpPr>
          <p:cNvPr id="52" name="TextBox 51"/>
          <p:cNvSpPr txBox="1"/>
          <p:nvPr/>
        </p:nvSpPr>
        <p:spPr>
          <a:xfrm>
            <a:off x="7735670" y="502759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3" name="TextBox 52"/>
          <p:cNvSpPr txBox="1"/>
          <p:nvPr/>
        </p:nvSpPr>
        <p:spPr>
          <a:xfrm>
            <a:off x="8304575" y="503783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S</a:t>
            </a:r>
            <a:endParaRPr lang="en-GB" sz="2000" b="1"/>
          </a:p>
        </p:txBody>
      </p:sp>
      <p:sp>
        <p:nvSpPr>
          <p:cNvPr id="54" name="5-Point Star 53"/>
          <p:cNvSpPr/>
          <p:nvPr/>
        </p:nvSpPr>
        <p:spPr>
          <a:xfrm>
            <a:off x="5552487" y="2389337"/>
            <a:ext cx="351378" cy="3010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5596764" y="284320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51880" y="338078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9331" y="3948918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37111" y="449020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7111" y="50376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8" grpId="0"/>
      <p:bldP spid="29" grpId="0"/>
      <p:bldP spid="31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C0A41B77-4ABC-BE50-4033-A9858ACFF351}"/>
              </a:ext>
            </a:extLst>
          </p:cNvPr>
          <p:cNvSpPr/>
          <p:nvPr/>
        </p:nvSpPr>
        <p:spPr>
          <a:xfrm>
            <a:off x="6203378" y="435473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visually introduce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FBDB1C67-CDD1-D9A3-7F2A-7FB31D59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2" y="393706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9176" y="1958186"/>
            <a:ext cx="69168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 smtClean="0">
                <a:solidFill>
                  <a:srgbClr val="F7941E"/>
                </a:solidFill>
              </a:rPr>
              <a:t>s</a:t>
            </a:r>
            <a:r>
              <a:rPr lang="vi-VN" sz="60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</a:t>
            </a:r>
            <a:r>
              <a:rPr lang="vi-VN" sz="6000" b="1" dirty="0" smtClean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000" b="1" dirty="0" smtClean="0">
                <a:solidFill>
                  <a:srgbClr val="F7941E"/>
                </a:solidFill>
              </a:rPr>
              <a:t>n</a:t>
            </a:r>
            <a:r>
              <a:rPr lang="en-US" sz="4000" b="1" dirty="0" smtClean="0">
                <a:solidFill>
                  <a:srgbClr val="F7941E"/>
                </a:solidFill>
              </a:rPr>
              <a:t>. </a:t>
            </a:r>
            <a:r>
              <a:rPr lang="en-US" sz="4400" b="1" dirty="0" smtClean="0">
                <a:solidFill>
                  <a:srgbClr val="F7941E"/>
                </a:solidFill>
              </a:rPr>
              <a:t>phr.</a:t>
            </a:r>
            <a:r>
              <a:rPr lang="vi-VN" sz="4400" b="1" dirty="0" smtClean="0">
                <a:solidFill>
                  <a:srgbClr val="F7941E"/>
                </a:solidFill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9935" y="4742006"/>
            <a:ext cx="42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6088" y="3589029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/ˈsəʊlə(r) ˈenədʒi/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1697866-B089-671F-6988-013921983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16" y="1801292"/>
            <a:ext cx="4171649" cy="40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A1C9296-627C-BB70-2D77-173264BA1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1618774"/>
            <a:ext cx="4192588" cy="419258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973536"/>
            <a:ext cx="692772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energy </a:t>
            </a:r>
            <a:r>
              <a:rPr lang="vi-VN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phr.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4754" y="47547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nước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5444" y="3531260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haɪdrəʊ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enədʒi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810</Words>
  <Application>Microsoft Office PowerPoint</Application>
  <PresentationFormat>Widescreen</PresentationFormat>
  <Paragraphs>199</Paragraphs>
  <Slides>21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172</cp:revision>
  <dcterms:created xsi:type="dcterms:W3CDTF">2020-12-09T02:04:09Z</dcterms:created>
  <dcterms:modified xsi:type="dcterms:W3CDTF">2023-04-19T04:37:30Z</dcterms:modified>
</cp:coreProperties>
</file>