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64" r:id="rId5"/>
    <p:sldId id="265" r:id="rId6"/>
    <p:sldId id="266" r:id="rId7"/>
    <p:sldId id="256" r:id="rId8"/>
    <p:sldId id="267"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8A7B-3187-4577-A45B-E8E17FD87B7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4149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8A7B-3187-4577-A45B-E8E17FD87B7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252219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8A7B-3187-4577-A45B-E8E17FD87B7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399974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p:cNvPr>
          <p:cNvSpPr>
            <a:spLocks noGrp="1" noChangeArrowheads="1"/>
          </p:cNvSpPr>
          <p:nvPr>
            <p:ph type="sldNum" sz="quarter" idx="12"/>
          </p:nvPr>
        </p:nvSpPr>
        <p:spPr>
          <a:ln/>
        </p:spPr>
        <p:txBody>
          <a:bodyPr/>
          <a:lstStyle>
            <a:lvl1pPr>
              <a:defRPr/>
            </a:lvl1pPr>
          </a:lstStyle>
          <a:p>
            <a:fld id="{521EBB22-410E-4493-A09E-DA0893B52460}" type="slidenum">
              <a:rPr lang="vi-VN" altLang="vi-VN"/>
              <a:pPr/>
              <a:t>‹#›</a:t>
            </a:fld>
            <a:endParaRPr lang="vi-VN" altLang="vi-VN"/>
          </a:p>
        </p:txBody>
      </p:sp>
    </p:spTree>
    <p:extLst>
      <p:ext uri="{BB962C8B-B14F-4D97-AF65-F5344CB8AC3E}">
        <p14:creationId xmlns:p14="http://schemas.microsoft.com/office/powerpoint/2010/main" val="327038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8A7B-3187-4577-A45B-E8E17FD87B7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91050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118A7B-3187-4577-A45B-E8E17FD87B7D}"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32765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8A7B-3187-4577-A45B-E8E17FD87B7D}"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106889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8A7B-3187-4577-A45B-E8E17FD87B7D}"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380497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8A7B-3187-4577-A45B-E8E17FD87B7D}"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387872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8A7B-3187-4577-A45B-E8E17FD87B7D}"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255858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118A7B-3187-4577-A45B-E8E17FD87B7D}"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414599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118A7B-3187-4577-A45B-E8E17FD87B7D}"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38E4-2B19-44FB-B11E-E2CA7BBB63E5}" type="slidenum">
              <a:rPr lang="en-US" smtClean="0"/>
              <a:t>‹#›</a:t>
            </a:fld>
            <a:endParaRPr lang="en-US"/>
          </a:p>
        </p:txBody>
      </p:sp>
    </p:spTree>
    <p:extLst>
      <p:ext uri="{BB962C8B-B14F-4D97-AF65-F5344CB8AC3E}">
        <p14:creationId xmlns:p14="http://schemas.microsoft.com/office/powerpoint/2010/main" val="284009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8A7B-3187-4577-A45B-E8E17FD87B7D}"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638E4-2B19-44FB-B11E-E2CA7BBB63E5}" type="slidenum">
              <a:rPr lang="en-US" smtClean="0"/>
              <a:t>‹#›</a:t>
            </a:fld>
            <a:endParaRPr lang="en-US"/>
          </a:p>
        </p:txBody>
      </p:sp>
    </p:spTree>
    <p:extLst>
      <p:ext uri="{BB962C8B-B14F-4D97-AF65-F5344CB8AC3E}">
        <p14:creationId xmlns:p14="http://schemas.microsoft.com/office/powerpoint/2010/main" val="286576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7.wmf"/><Relationship Id="rId5" Type="http://schemas.openxmlformats.org/officeDocument/2006/relationships/image" Target="../media/image16.gif"/><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KHTN%206(H&#7919;u%20Th&#7911;y)\Bai%203.KHTN%206%20CD-OK\3%20phut.mp4" TargetMode="External"/><Relationship Id="rId1" Type="http://schemas.microsoft.com/office/2007/relationships/media" Target="file:///D:\KHTN%206(H&#7919;u%20Th&#7911;y)\Bai%203.KHTN%206%20CD-OK\3%20phut.mp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6149" name="WordArt 5"/>
          <p:cNvSpPr>
            <a:spLocks noChangeArrowheads="1" noChangeShapeType="1" noTextEdit="1"/>
          </p:cNvSpPr>
          <p:nvPr/>
        </p:nvSpPr>
        <p:spPr bwMode="auto">
          <a:xfrm>
            <a:off x="3505200" y="3200401"/>
            <a:ext cx="5029200" cy="1279525"/>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chemeClr val="bg1"/>
                </a:solidFill>
                <a:effectLst>
                  <a:outerShdw dist="35921" dir="2700000" algn="ctr" rotWithShape="0">
                    <a:srgbClr val="990000"/>
                  </a:outerShdw>
                </a:effectLst>
                <a:latin typeface="VNI-Times"/>
              </a:rPr>
              <a:t>KHTN 6</a:t>
            </a:r>
          </a:p>
        </p:txBody>
      </p:sp>
      <p:sp>
        <p:nvSpPr>
          <p:cNvPr id="6150" name="WordArt 6"/>
          <p:cNvSpPr>
            <a:spLocks noChangeArrowheads="1" noChangeShapeType="1" noTextEdit="1"/>
          </p:cNvSpPr>
          <p:nvPr/>
        </p:nvSpPr>
        <p:spPr bwMode="auto">
          <a:xfrm>
            <a:off x="2743200" y="609600"/>
            <a:ext cx="6705600" cy="5638800"/>
          </a:xfrm>
          <a:prstGeom prst="rect">
            <a:avLst/>
          </a:prstGeom>
        </p:spPr>
        <p:txBody>
          <a:bodyPr spcFirstLastPara="1" wrap="none" fromWordArt="1">
            <a:prstTxWarp prst="textArchUp">
              <a:avLst>
                <a:gd name="adj" fmla="val 10800004"/>
              </a:avLst>
            </a:prstTxWarp>
          </a:bodyPr>
          <a:lstStyle/>
          <a:p>
            <a:pPr algn="ctr"/>
            <a:r>
              <a:rPr lang="en-US" sz="3200" kern="10" spc="-320">
                <a:ln w="12700">
                  <a:solidFill>
                    <a:srgbClr val="000099"/>
                  </a:solidFill>
                  <a:round/>
                  <a:headEnd/>
                  <a:tailEnd/>
                </a:ln>
                <a:solidFill>
                  <a:srgbClr val="0000FF"/>
                </a:solidFill>
                <a:effectLst>
                  <a:outerShdw dist="52363" dir="20757825" algn="ctr" rotWithShape="0">
                    <a:srgbClr val="FF9900"/>
                  </a:outerShdw>
                </a:effectLst>
                <a:latin typeface="VNI-Times"/>
              </a:rPr>
              <a:t>TRÖÔØNG THCS  HỒNG AN</a:t>
            </a:r>
          </a:p>
        </p:txBody>
      </p:sp>
      <p:sp>
        <p:nvSpPr>
          <p:cNvPr id="6151" name="WordArt 7"/>
          <p:cNvSpPr>
            <a:spLocks noChangeArrowheads="1" noChangeShapeType="1" noTextEdit="1"/>
          </p:cNvSpPr>
          <p:nvPr/>
        </p:nvSpPr>
        <p:spPr bwMode="auto">
          <a:xfrm>
            <a:off x="3962400" y="5486400"/>
            <a:ext cx="3962400" cy="762000"/>
          </a:xfrm>
          <a:prstGeom prst="rect">
            <a:avLst/>
          </a:prstGeom>
        </p:spPr>
        <p:txBody>
          <a:bodyPr wrap="none" fromWordArt="1">
            <a:prstTxWarp prst="textPlain">
              <a:avLst>
                <a:gd name="adj" fmla="val 50000"/>
              </a:avLst>
            </a:prstTxWarp>
          </a:bodyPr>
          <a:lstStyle/>
          <a:p>
            <a:pPr algn="ctr"/>
            <a:r>
              <a:rPr lang="en-US" kern="10">
                <a:ln w="9525">
                  <a:solidFill>
                    <a:srgbClr val="FF0000"/>
                  </a:solidFill>
                  <a:round/>
                  <a:headEnd/>
                  <a:tailEnd/>
                </a:ln>
                <a:solidFill>
                  <a:srgbClr val="FFFF00"/>
                </a:solidFill>
                <a:effectLst>
                  <a:outerShdw dist="35921" dir="2700000" algn="ctr" rotWithShape="0">
                    <a:srgbClr val="868686"/>
                  </a:outerShdw>
                </a:effectLst>
                <a:latin typeface="Arial"/>
                <a:cs typeface="Arial"/>
              </a:rPr>
              <a:t>Giáo viên: Trần Hữu Thanh Thủy</a:t>
            </a:r>
          </a:p>
        </p:txBody>
      </p:sp>
      <p:pic>
        <p:nvPicPr>
          <p:cNvPr id="2054" name="Picture 8"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6868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5791200" y="2057400"/>
            <a:ext cx="685800" cy="4572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7" name="Rectangle 8"/>
          <p:cNvSpPr>
            <a:spLocks noChangeArrowheads="1"/>
          </p:cNvSpPr>
          <p:nvPr/>
        </p:nvSpPr>
        <p:spPr bwMode="auto">
          <a:xfrm>
            <a:off x="5638800" y="2286000"/>
            <a:ext cx="1066800" cy="2286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8" name="Rectangle 9"/>
          <p:cNvSpPr>
            <a:spLocks noChangeArrowheads="1"/>
          </p:cNvSpPr>
          <p:nvPr/>
        </p:nvSpPr>
        <p:spPr bwMode="auto">
          <a:xfrm>
            <a:off x="5410200" y="2438400"/>
            <a:ext cx="1600200" cy="1524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Tree>
    <p:extLst>
      <p:ext uri="{BB962C8B-B14F-4D97-AF65-F5344CB8AC3E}">
        <p14:creationId xmlns:p14="http://schemas.microsoft.com/office/powerpoint/2010/main" val="16751966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148">
                                            <p:bg/>
                                          </p:spTgt>
                                        </p:tgtEl>
                                        <p:attrNameLst>
                                          <p:attrName>style.visibility</p:attrName>
                                        </p:attrNameLst>
                                      </p:cBhvr>
                                      <p:to>
                                        <p:strVal val="visible"/>
                                      </p:to>
                                    </p:set>
                                    <p:animEffect transition="in" filter="plus(out)">
                                      <p:cBhvr>
                                        <p:cTn id="7" dur="1000"/>
                                        <p:tgtEl>
                                          <p:spTgt spid="6148">
                                            <p:bg/>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heel(4)">
                                      <p:cBhvr>
                                        <p:cTn id="11" dur="2000"/>
                                        <p:tgtEl>
                                          <p:spTgt spid="6149"/>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0" fill="hold"/>
                                        <p:tgtEl>
                                          <p:spTgt spid="6150"/>
                                        </p:tgtEl>
                                        <p:attrNameLst>
                                          <p:attrName>ppt_w</p:attrName>
                                        </p:attrNameLst>
                                      </p:cBhvr>
                                      <p:tavLst>
                                        <p:tav tm="0">
                                          <p:val>
                                            <p:fltVal val="0"/>
                                          </p:val>
                                        </p:tav>
                                        <p:tav tm="100000">
                                          <p:val>
                                            <p:strVal val="#ppt_w"/>
                                          </p:val>
                                        </p:tav>
                                      </p:tavLst>
                                    </p:anim>
                                    <p:anim calcmode="lin" valueType="num">
                                      <p:cBhvr>
                                        <p:cTn id="15" dur="5000" fill="hold"/>
                                        <p:tgtEl>
                                          <p:spTgt spid="6150"/>
                                        </p:tgtEl>
                                        <p:attrNameLst>
                                          <p:attrName>ppt_h</p:attrName>
                                        </p:attrNameLst>
                                      </p:cBhvr>
                                      <p:tavLst>
                                        <p:tav tm="0">
                                          <p:val>
                                            <p:fltVal val="0"/>
                                          </p:val>
                                        </p:tav>
                                        <p:tav tm="100000">
                                          <p:val>
                                            <p:strVal val="#ppt_h"/>
                                          </p:val>
                                        </p:tav>
                                      </p:tavLst>
                                    </p:anim>
                                    <p:anim calcmode="lin" valueType="num">
                                      <p:cBhvr>
                                        <p:cTn id="16" dur="5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6150"/>
                                        </p:tgtEl>
                                        <p:attrNameLst>
                                          <p:attrName>ppt_y</p:attrName>
                                        </p:attrNameLst>
                                      </p:cBhvr>
                                      <p:tavLst>
                                        <p:tav tm="0" fmla="#ppt_y+(sin(-2*pi*(1-$))*-#ppt_x+cos(-2*pi*(1-$))*(1-#ppt_y))*(1-$)">
                                          <p:val>
                                            <p:fltVal val="0"/>
                                          </p:val>
                                        </p:tav>
                                        <p:tav tm="100000">
                                          <p:val>
                                            <p:fltVal val="1"/>
                                          </p:val>
                                        </p:tav>
                                      </p:tavLst>
                                    </p:anim>
                                  </p:childTnLst>
                                </p:cTn>
                              </p:par>
                              <p:par>
                                <p:cTn id="18" presetID="22" presetClass="emph" presetSubtype="0" repeatCount="indefinite" fill="hold" grpId="1" nodeType="withEffect">
                                  <p:stCondLst>
                                    <p:cond delay="0"/>
                                  </p:stCondLst>
                                  <p:childTnLst>
                                    <p:animClr clrSpc="hsl" dir="cw">
                                      <p:cBhvr override="childStyle">
                                        <p:cTn id="19" dur="5000" fill="hold"/>
                                        <p:tgtEl>
                                          <p:spTgt spid="6150"/>
                                        </p:tgtEl>
                                        <p:attrNameLst>
                                          <p:attrName>style.color</p:attrName>
                                        </p:attrNameLst>
                                      </p:cBhvr>
                                      <p:by>
                                        <p:hsl h="-7200000" s="0" l="0"/>
                                      </p:by>
                                    </p:animClr>
                                    <p:animClr clrSpc="hsl" dir="cw">
                                      <p:cBhvr>
                                        <p:cTn id="20" dur="5000" fill="hold"/>
                                        <p:tgtEl>
                                          <p:spTgt spid="6150"/>
                                        </p:tgtEl>
                                        <p:attrNameLst>
                                          <p:attrName>fillcolor</p:attrName>
                                        </p:attrNameLst>
                                      </p:cBhvr>
                                      <p:by>
                                        <p:hsl h="-7200000" s="0" l="0"/>
                                      </p:by>
                                    </p:animClr>
                                    <p:animClr clrSpc="hsl" dir="cw">
                                      <p:cBhvr>
                                        <p:cTn id="21" dur="5000" fill="hold"/>
                                        <p:tgtEl>
                                          <p:spTgt spid="6150"/>
                                        </p:tgtEl>
                                        <p:attrNameLst>
                                          <p:attrName>stroke.color</p:attrName>
                                        </p:attrNameLst>
                                      </p:cBhvr>
                                      <p:by>
                                        <p:hsl h="-7200000" s="0" l="0"/>
                                      </p:by>
                                    </p:animClr>
                                    <p:set>
                                      <p:cBhvr>
                                        <p:cTn id="22" dur="5000" fill="hold"/>
                                        <p:tgtEl>
                                          <p:spTgt spid="6150"/>
                                        </p:tgtEl>
                                        <p:attrNameLst>
                                          <p:attrName>fill.type</p:attrName>
                                        </p:attrNameLst>
                                      </p:cBhvr>
                                      <p:to>
                                        <p:strVal val="solid"/>
                                      </p:to>
                                    </p:set>
                                  </p:childTnLst>
                                </p:cTn>
                              </p:par>
                            </p:childTnLst>
                          </p:cTn>
                        </p:par>
                        <p:par>
                          <p:cTn id="23" fill="hold" nodeType="afterGroup">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circle(in)">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animBg="1"/>
      <p:bldP spid="6149" grpId="0" animBg="1"/>
      <p:bldP spid="6150" grpId="0" animBg="1"/>
      <p:bldP spid="6150" grpId="1" animBg="1"/>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p:cNvPr>
          <p:cNvSpPr>
            <a:spLocks noChangeArrowheads="1"/>
          </p:cNvSpPr>
          <p:nvPr/>
        </p:nvSpPr>
        <p:spPr bwMode="auto">
          <a:xfrm>
            <a:off x="368135" y="877595"/>
            <a:ext cx="10698296" cy="451014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defRPr/>
            </a:pPr>
            <a:r>
              <a:rPr lang="en-US" altLang="vi-VN" sz="251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vi-VN" altLang="vi-VN" sz="251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51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 </a:t>
            </a:r>
            <a:r>
              <a:rPr lang="fr-FR" sz="2510" b="1" dirty="0" err="1">
                <a:solidFill>
                  <a:srgbClr val="0000FF"/>
                </a:solidFill>
                <a:latin typeface="Times New Roman" panose="02020603050405020304" pitchFamily="18" charset="0"/>
                <a:cs typeface="Times New Roman" panose="02020603050405020304" pitchFamily="18" charset="0"/>
              </a:rPr>
              <a:t>Đơn</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vị</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dùng</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để</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đo</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chiều</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dài</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của</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một</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vật</a:t>
            </a:r>
            <a:r>
              <a:rPr lang="fr-FR" sz="2510" b="1" dirty="0">
                <a:solidFill>
                  <a:srgbClr val="0000FF"/>
                </a:solidFill>
                <a:latin typeface="Times New Roman" panose="02020603050405020304" pitchFamily="18" charset="0"/>
                <a:cs typeface="Times New Roman" panose="02020603050405020304" pitchFamily="18" charset="0"/>
              </a:rPr>
              <a:t> là</a:t>
            </a:r>
            <a:endParaRPr lang="vi-VN" sz="2510" b="1" dirty="0">
              <a:solidFill>
                <a:srgbClr val="0000FF"/>
              </a:solidFill>
              <a:latin typeface="Times New Roman" panose="02020603050405020304" pitchFamily="18" charset="0"/>
              <a:cs typeface="Times New Roman" panose="02020603050405020304" pitchFamily="18" charset="0"/>
            </a:endParaRPr>
          </a:p>
          <a:p>
            <a:pPr>
              <a:defRPr/>
            </a:pPr>
            <a:r>
              <a:rPr lang="en-US" sz="2510" b="1" dirty="0">
                <a:latin typeface="Times New Roman" panose="02020603050405020304" pitchFamily="18" charset="0"/>
                <a:cs typeface="Times New Roman" panose="02020603050405020304" pitchFamily="18" charset="0"/>
              </a:rPr>
              <a:t>	A. m</a:t>
            </a:r>
            <a:r>
              <a:rPr lang="en-US" sz="2510" b="1" baseline="30000" dirty="0">
                <a:latin typeface="Times New Roman" panose="02020603050405020304" pitchFamily="18" charset="0"/>
                <a:cs typeface="Times New Roman" panose="02020603050405020304" pitchFamily="18" charset="0"/>
              </a:rPr>
              <a:t>2</a:t>
            </a:r>
            <a:r>
              <a:rPr lang="en-US" sz="2510" b="1" dirty="0">
                <a:latin typeface="Times New Roman" panose="02020603050405020304" pitchFamily="18" charset="0"/>
                <a:cs typeface="Times New Roman" panose="02020603050405020304" pitchFamily="18" charset="0"/>
              </a:rPr>
              <a:t> 				B. m 			C. kg                       D. </a:t>
            </a:r>
            <a:r>
              <a:rPr lang="en-US" sz="2510" b="1" i="1" dirty="0">
                <a:latin typeface="Times New Roman" panose="02020603050405020304" pitchFamily="18" charset="0"/>
                <a:cs typeface="Times New Roman" panose="02020603050405020304" pitchFamily="18" charset="0"/>
              </a:rPr>
              <a:t>l</a:t>
            </a:r>
            <a:r>
              <a:rPr lang="en-US" sz="2510" b="1" dirty="0">
                <a:latin typeface="Times New Roman" panose="02020603050405020304" pitchFamily="18" charset="0"/>
                <a:cs typeface="Times New Roman" panose="02020603050405020304" pitchFamily="18" charset="0"/>
              </a:rPr>
              <a:t>.</a:t>
            </a:r>
            <a:endParaRPr lang="vi-VN" sz="2510" b="1" dirty="0">
              <a:latin typeface="Times New Roman" panose="02020603050405020304" pitchFamily="18" charset="0"/>
              <a:cs typeface="Times New Roman" panose="02020603050405020304" pitchFamily="18" charset="0"/>
            </a:endParaRPr>
          </a:p>
          <a:p>
            <a:pPr>
              <a:defRPr/>
            </a:pPr>
            <a:endParaRPr lang="en-US" altLang="vi-VN" sz="251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defRPr/>
            </a:pPr>
            <a:r>
              <a:rPr lang="en-US" altLang="vi-VN" sz="251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51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510" b="1" dirty="0" err="1">
                <a:solidFill>
                  <a:srgbClr val="0000FF"/>
                </a:solidFill>
                <a:latin typeface="Times New Roman" panose="02020603050405020304" pitchFamily="18" charset="0"/>
                <a:cs typeface="Times New Roman" panose="02020603050405020304" pitchFamily="18" charset="0"/>
              </a:rPr>
              <a:t>Xác</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định</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giới</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hạn</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đo</a:t>
            </a:r>
            <a:r>
              <a:rPr lang="fr-FR" sz="2510" b="1" dirty="0">
                <a:solidFill>
                  <a:srgbClr val="0000FF"/>
                </a:solidFill>
                <a:latin typeface="Times New Roman" panose="02020603050405020304" pitchFamily="18" charset="0"/>
                <a:cs typeface="Times New Roman" panose="02020603050405020304" pitchFamily="18" charset="0"/>
              </a:rPr>
              <a:t> (GHĐ) </a:t>
            </a:r>
            <a:r>
              <a:rPr lang="fr-FR" sz="2510" b="1" dirty="0" err="1">
                <a:solidFill>
                  <a:srgbClr val="0000FF"/>
                </a:solidFill>
                <a:latin typeface="Times New Roman" panose="02020603050405020304" pitchFamily="18" charset="0"/>
                <a:cs typeface="Times New Roman" panose="02020603050405020304" pitchFamily="18" charset="0"/>
              </a:rPr>
              <a:t>và</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độ</a:t>
            </a:r>
            <a:r>
              <a:rPr lang="fr-FR" sz="2510" b="1" dirty="0">
                <a:solidFill>
                  <a:srgbClr val="0000FF"/>
                </a:solidFill>
                <a:latin typeface="Times New Roman" panose="02020603050405020304" pitchFamily="18" charset="0"/>
                <a:cs typeface="Times New Roman" panose="02020603050405020304" pitchFamily="18" charset="0"/>
              </a:rPr>
              <a:t> chia </a:t>
            </a:r>
            <a:r>
              <a:rPr lang="fr-FR" sz="2510" b="1" dirty="0" err="1">
                <a:solidFill>
                  <a:srgbClr val="0000FF"/>
                </a:solidFill>
                <a:latin typeface="Times New Roman" panose="02020603050405020304" pitchFamily="18" charset="0"/>
                <a:cs typeface="Times New Roman" panose="02020603050405020304" pitchFamily="18" charset="0"/>
              </a:rPr>
              <a:t>nhỏ</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nhất</a:t>
            </a:r>
            <a:r>
              <a:rPr lang="fr-FR" sz="2510" b="1" dirty="0">
                <a:solidFill>
                  <a:srgbClr val="0000FF"/>
                </a:solidFill>
                <a:latin typeface="Times New Roman" panose="02020603050405020304" pitchFamily="18" charset="0"/>
                <a:cs typeface="Times New Roman" panose="02020603050405020304" pitchFamily="18" charset="0"/>
              </a:rPr>
              <a:t> (ĐCNN) </a:t>
            </a:r>
            <a:r>
              <a:rPr lang="fr-FR" sz="2510" b="1" dirty="0" err="1">
                <a:solidFill>
                  <a:srgbClr val="0000FF"/>
                </a:solidFill>
                <a:latin typeface="Times New Roman" panose="02020603050405020304" pitchFamily="18" charset="0"/>
                <a:cs typeface="Times New Roman" panose="02020603050405020304" pitchFamily="18" charset="0"/>
              </a:rPr>
              <a:t>của</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thước</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trong</a:t>
            </a:r>
            <a:r>
              <a:rPr lang="fr-FR" sz="2510" b="1" dirty="0">
                <a:solidFill>
                  <a:srgbClr val="0000FF"/>
                </a:solidFill>
                <a:latin typeface="Times New Roman" panose="02020603050405020304" pitchFamily="18" charset="0"/>
                <a:cs typeface="Times New Roman" panose="02020603050405020304" pitchFamily="18" charset="0"/>
              </a:rPr>
              <a:t> </a:t>
            </a:r>
            <a:r>
              <a:rPr lang="fr-FR" sz="2510" b="1" dirty="0" err="1">
                <a:solidFill>
                  <a:srgbClr val="0000FF"/>
                </a:solidFill>
                <a:latin typeface="Times New Roman" panose="02020603050405020304" pitchFamily="18" charset="0"/>
                <a:cs typeface="Times New Roman" panose="02020603050405020304" pitchFamily="18" charset="0"/>
              </a:rPr>
              <a:t>hình</a:t>
            </a:r>
            <a:endParaRPr lang="fr-FR" sz="2510" b="1" dirty="0">
              <a:solidFill>
                <a:srgbClr val="0000FF"/>
              </a:solidFill>
              <a:latin typeface="Times New Roman" panose="02020603050405020304" pitchFamily="18" charset="0"/>
              <a:cs typeface="Times New Roman" panose="02020603050405020304" pitchFamily="18" charset="0"/>
            </a:endParaRPr>
          </a:p>
          <a:p>
            <a:pPr>
              <a:defRPr/>
            </a:pPr>
            <a:endParaRPr lang="fr-FR" sz="2510" b="1" dirty="0">
              <a:solidFill>
                <a:srgbClr val="0000FF"/>
              </a:solidFill>
              <a:latin typeface="Times New Roman" panose="02020603050405020304" pitchFamily="18" charset="0"/>
              <a:cs typeface="Times New Roman" panose="02020603050405020304" pitchFamily="18" charset="0"/>
            </a:endParaRPr>
          </a:p>
          <a:p>
            <a:pPr>
              <a:defRPr/>
            </a:pPr>
            <a:endParaRPr lang="fr-FR" sz="2510" b="1" dirty="0">
              <a:solidFill>
                <a:srgbClr val="0000FF"/>
              </a:solidFill>
              <a:latin typeface="Times New Roman" panose="02020603050405020304" pitchFamily="18" charset="0"/>
              <a:cs typeface="Times New Roman" panose="02020603050405020304" pitchFamily="18" charset="0"/>
            </a:endParaRPr>
          </a:p>
          <a:p>
            <a:pPr>
              <a:defRPr/>
            </a:pPr>
            <a:endParaRPr lang="fr-FR" sz="2510" b="1" dirty="0">
              <a:solidFill>
                <a:srgbClr val="0000FF"/>
              </a:solidFill>
              <a:latin typeface="Times New Roman" panose="02020603050405020304" pitchFamily="18" charset="0"/>
              <a:cs typeface="Times New Roman" panose="02020603050405020304" pitchFamily="18" charset="0"/>
            </a:endParaRPr>
          </a:p>
          <a:p>
            <a:pPr>
              <a:defRPr/>
            </a:pPr>
            <a:endParaRPr lang="vi-VN" sz="1412" b="1" dirty="0">
              <a:solidFill>
                <a:srgbClr val="0000FF"/>
              </a:solidFill>
              <a:latin typeface="Times New Roman" panose="02020603050405020304" pitchFamily="18" charset="0"/>
              <a:cs typeface="Times New Roman" panose="02020603050405020304" pitchFamily="18" charset="0"/>
            </a:endParaRPr>
          </a:p>
          <a:p>
            <a:pPr>
              <a:defRPr/>
            </a:pPr>
            <a:r>
              <a:rPr lang="fr-FR" altLang="vi-VN" sz="251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196" b="1" dirty="0">
                <a:latin typeface="Times New Roman" panose="02020603050405020304" pitchFamily="18" charset="0"/>
                <a:cs typeface="Times New Roman" panose="02020603050405020304" pitchFamily="18" charset="0"/>
              </a:rPr>
              <a:t>A. </a:t>
            </a:r>
            <a:r>
              <a:rPr lang="fr-FR" sz="2196" dirty="0">
                <a:latin typeface="Times New Roman" panose="02020603050405020304" pitchFamily="18" charset="0"/>
                <a:cs typeface="Times New Roman" panose="02020603050405020304" pitchFamily="18" charset="0"/>
              </a:rPr>
              <a:t>GHĐ 10cm ; ĐCNN 0 cm 	                                </a:t>
            </a:r>
            <a:r>
              <a:rPr lang="fr-FR" sz="2196" b="1" dirty="0">
                <a:latin typeface="Times New Roman" panose="02020603050405020304" pitchFamily="18" charset="0"/>
                <a:cs typeface="Times New Roman" panose="02020603050405020304" pitchFamily="18" charset="0"/>
              </a:rPr>
              <a:t>B. </a:t>
            </a:r>
            <a:r>
              <a:rPr lang="fr-FR" sz="2196" dirty="0">
                <a:latin typeface="Times New Roman" panose="02020603050405020304" pitchFamily="18" charset="0"/>
                <a:cs typeface="Times New Roman" panose="02020603050405020304" pitchFamily="18" charset="0"/>
              </a:rPr>
              <a:t>GHĐ 10cm ; ĐCNN 1cm.</a:t>
            </a:r>
            <a:endParaRPr lang="vi-VN" sz="2196" dirty="0">
              <a:latin typeface="Times New Roman" panose="02020603050405020304" pitchFamily="18" charset="0"/>
              <a:cs typeface="Times New Roman" panose="02020603050405020304" pitchFamily="18" charset="0"/>
            </a:endParaRPr>
          </a:p>
          <a:p>
            <a:pPr>
              <a:defRPr/>
            </a:pPr>
            <a:r>
              <a:rPr lang="fr-FR" sz="2196" b="1" dirty="0">
                <a:latin typeface="Times New Roman" panose="02020603050405020304" pitchFamily="18" charset="0"/>
                <a:cs typeface="Times New Roman" panose="02020603050405020304" pitchFamily="18" charset="0"/>
              </a:rPr>
              <a:t>	C. </a:t>
            </a:r>
            <a:r>
              <a:rPr lang="fr-FR" sz="2196" dirty="0">
                <a:latin typeface="Times New Roman" panose="02020603050405020304" pitchFamily="18" charset="0"/>
                <a:cs typeface="Times New Roman" panose="02020603050405020304" pitchFamily="18" charset="0"/>
              </a:rPr>
              <a:t>GHĐ 10cm ; ĐCNN 0,5cm. 	                                </a:t>
            </a:r>
            <a:r>
              <a:rPr lang="fr-FR" sz="2196" b="1" dirty="0">
                <a:latin typeface="Times New Roman" panose="02020603050405020304" pitchFamily="18" charset="0"/>
                <a:cs typeface="Times New Roman" panose="02020603050405020304" pitchFamily="18" charset="0"/>
              </a:rPr>
              <a:t>D. </a:t>
            </a:r>
            <a:r>
              <a:rPr lang="fr-FR" sz="2196" dirty="0">
                <a:latin typeface="Times New Roman" panose="02020603050405020304" pitchFamily="18" charset="0"/>
                <a:cs typeface="Times New Roman" panose="02020603050405020304" pitchFamily="18" charset="0"/>
              </a:rPr>
              <a:t>GHĐ 10cm ; ĐCNN 1mm.</a:t>
            </a:r>
            <a:endParaRPr lang="vi-VN" sz="2196" dirty="0">
              <a:latin typeface="Times New Roman" panose="02020603050405020304" pitchFamily="18" charset="0"/>
              <a:cs typeface="Times New Roman" panose="02020603050405020304" pitchFamily="18" charset="0"/>
            </a:endParaRPr>
          </a:p>
          <a:p>
            <a:pPr>
              <a:defRPr/>
            </a:pPr>
            <a:endParaRPr lang="vi-VN" altLang="vi-VN" sz="2510" b="1" dirty="0">
              <a:latin typeface="Times New Roman" panose="02020603050405020304" pitchFamily="18" charset="0"/>
              <a:cs typeface="Times New Roman" panose="02020603050405020304" pitchFamily="18" charset="0"/>
            </a:endParaRPr>
          </a:p>
        </p:txBody>
      </p:sp>
      <p:sp>
        <p:nvSpPr>
          <p:cNvPr id="4" name="Oval 3">
            <a:extLst/>
          </p:cNvPr>
          <p:cNvSpPr/>
          <p:nvPr/>
        </p:nvSpPr>
        <p:spPr>
          <a:xfrm>
            <a:off x="4894736" y="1299683"/>
            <a:ext cx="451971" cy="451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6" name="Oval 5">
            <a:extLst/>
          </p:cNvPr>
          <p:cNvSpPr/>
          <p:nvPr/>
        </p:nvSpPr>
        <p:spPr>
          <a:xfrm>
            <a:off x="889036" y="4582054"/>
            <a:ext cx="451971" cy="451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pic>
        <p:nvPicPr>
          <p:cNvPr id="235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843" y="2964579"/>
            <a:ext cx="7171765" cy="12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32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p:cNvPr>
          <p:cNvSpPr>
            <a:spLocks noChangeArrowheads="1"/>
          </p:cNvSpPr>
          <p:nvPr/>
        </p:nvSpPr>
        <p:spPr bwMode="auto">
          <a:xfrm>
            <a:off x="1040902" y="629702"/>
            <a:ext cx="10110196" cy="414805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51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vi-VN" altLang="vi-VN" sz="251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51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510" b="1" dirty="0">
                <a:solidFill>
                  <a:srgbClr val="0000FF"/>
                </a:solidFill>
                <a:latin typeface="Times New Roman" panose="02020603050405020304" pitchFamily="18" charset="0"/>
                <a:cs typeface="Times New Roman" panose="02020603050405020304" pitchFamily="18" charset="0"/>
              </a:rPr>
              <a:t>Cho </a:t>
            </a:r>
            <a:r>
              <a:rPr lang="en-US" sz="2510" b="1" dirty="0" err="1">
                <a:solidFill>
                  <a:srgbClr val="0000FF"/>
                </a:solidFill>
                <a:latin typeface="Times New Roman" panose="02020603050405020304" pitchFamily="18" charset="0"/>
                <a:cs typeface="Times New Roman" panose="02020603050405020304" pitchFamily="18" charset="0"/>
              </a:rPr>
              <a:t>các</a:t>
            </a:r>
            <a:r>
              <a:rPr lang="en-US" sz="2510" b="1" dirty="0">
                <a:solidFill>
                  <a:srgbClr val="0000FF"/>
                </a:solidFill>
                <a:latin typeface="Times New Roman" panose="02020603050405020304" pitchFamily="18" charset="0"/>
                <a:cs typeface="Times New Roman" panose="02020603050405020304" pitchFamily="18" charset="0"/>
              </a:rPr>
              <a:t> </a:t>
            </a:r>
            <a:r>
              <a:rPr lang="en-US" sz="2510" b="1" dirty="0" err="1">
                <a:solidFill>
                  <a:srgbClr val="0000FF"/>
                </a:solidFill>
                <a:latin typeface="Times New Roman" panose="02020603050405020304" pitchFamily="18" charset="0"/>
                <a:cs typeface="Times New Roman" panose="02020603050405020304" pitchFamily="18" charset="0"/>
              </a:rPr>
              <a:t>bước</a:t>
            </a:r>
            <a:r>
              <a:rPr lang="en-US" sz="2510" b="1" dirty="0">
                <a:solidFill>
                  <a:srgbClr val="0000FF"/>
                </a:solidFill>
                <a:latin typeface="Times New Roman" panose="02020603050405020304" pitchFamily="18" charset="0"/>
                <a:cs typeface="Times New Roman" panose="02020603050405020304" pitchFamily="18" charset="0"/>
              </a:rPr>
              <a:t> </a:t>
            </a:r>
            <a:r>
              <a:rPr lang="en-US" sz="2510" b="1" dirty="0" err="1">
                <a:solidFill>
                  <a:srgbClr val="0000FF"/>
                </a:solidFill>
                <a:latin typeface="Times New Roman" panose="02020603050405020304" pitchFamily="18" charset="0"/>
                <a:cs typeface="Times New Roman" panose="02020603050405020304" pitchFamily="18" charset="0"/>
              </a:rPr>
              <a:t>đo</a:t>
            </a:r>
            <a:r>
              <a:rPr lang="en-US" sz="2510" b="1" dirty="0">
                <a:solidFill>
                  <a:srgbClr val="0000FF"/>
                </a:solidFill>
                <a:latin typeface="Times New Roman" panose="02020603050405020304" pitchFamily="18" charset="0"/>
                <a:cs typeface="Times New Roman" panose="02020603050405020304" pitchFamily="18" charset="0"/>
              </a:rPr>
              <a:t> </a:t>
            </a:r>
            <a:r>
              <a:rPr lang="en-US" sz="2510" b="1" dirty="0" err="1">
                <a:solidFill>
                  <a:srgbClr val="0000FF"/>
                </a:solidFill>
                <a:latin typeface="Times New Roman" panose="02020603050405020304" pitchFamily="18" charset="0"/>
                <a:cs typeface="Times New Roman" panose="02020603050405020304" pitchFamily="18" charset="0"/>
              </a:rPr>
              <a:t>độ</a:t>
            </a:r>
            <a:r>
              <a:rPr lang="en-US" sz="2510" b="1" dirty="0">
                <a:solidFill>
                  <a:srgbClr val="0000FF"/>
                </a:solidFill>
                <a:latin typeface="Times New Roman" panose="02020603050405020304" pitchFamily="18" charset="0"/>
                <a:cs typeface="Times New Roman" panose="02020603050405020304" pitchFamily="18" charset="0"/>
              </a:rPr>
              <a:t> </a:t>
            </a:r>
            <a:r>
              <a:rPr lang="en-US" sz="2510" b="1" dirty="0" err="1">
                <a:solidFill>
                  <a:srgbClr val="0000FF"/>
                </a:solidFill>
                <a:latin typeface="Times New Roman" panose="02020603050405020304" pitchFamily="18" charset="0"/>
                <a:cs typeface="Times New Roman" panose="02020603050405020304" pitchFamily="18" charset="0"/>
              </a:rPr>
              <a:t>dài</a:t>
            </a:r>
            <a:r>
              <a:rPr lang="en-US" sz="2510" b="1" dirty="0">
                <a:solidFill>
                  <a:srgbClr val="0000FF"/>
                </a:solidFill>
                <a:latin typeface="Times New Roman" panose="02020603050405020304" pitchFamily="18" charset="0"/>
                <a:cs typeface="Times New Roman" panose="02020603050405020304" pitchFamily="18" charset="0"/>
              </a:rPr>
              <a:t> </a:t>
            </a:r>
            <a:r>
              <a:rPr lang="en-US" sz="2510" b="1" dirty="0" err="1">
                <a:solidFill>
                  <a:srgbClr val="0000FF"/>
                </a:solidFill>
                <a:latin typeface="Times New Roman" panose="02020603050405020304" pitchFamily="18" charset="0"/>
                <a:cs typeface="Times New Roman" panose="02020603050405020304" pitchFamily="18" charset="0"/>
              </a:rPr>
              <a:t>gồm</a:t>
            </a:r>
            <a:r>
              <a:rPr lang="en-US" sz="2510" b="1" dirty="0">
                <a:solidFill>
                  <a:srgbClr val="0000FF"/>
                </a:solidFill>
                <a:latin typeface="Times New Roman" panose="02020603050405020304" pitchFamily="18" charset="0"/>
                <a:cs typeface="Times New Roman" panose="02020603050405020304" pitchFamily="18" charset="0"/>
              </a:rPr>
              <a:t>:</a:t>
            </a:r>
            <a:endParaRPr lang="vi-VN" sz="251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510" b="1" dirty="0">
                <a:latin typeface="Times New Roman" panose="02020603050405020304" pitchFamily="18" charset="0"/>
                <a:cs typeface="Times New Roman" panose="02020603050405020304" pitchFamily="18" charset="0"/>
              </a:rPr>
              <a:t>		(1) </a:t>
            </a:r>
            <a:r>
              <a:rPr lang="en-US" sz="2510" b="1" dirty="0" err="1">
                <a:latin typeface="Times New Roman" panose="02020603050405020304" pitchFamily="18" charset="0"/>
                <a:cs typeface="Times New Roman" panose="02020603050405020304" pitchFamily="18" charset="0"/>
              </a:rPr>
              <a:t>Đặt</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thước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đo</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và</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mắt</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nhìn</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đúng</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cách</a:t>
            </a:r>
            <a:r>
              <a:rPr lang="en-US" sz="2510" b="1" dirty="0">
                <a:latin typeface="Times New Roman" panose="02020603050405020304" pitchFamily="18" charset="0"/>
                <a:cs typeface="Times New Roman" panose="02020603050405020304" pitchFamily="18" charset="0"/>
              </a:rPr>
              <a:t>.</a:t>
            </a:r>
            <a:endParaRPr lang="vi-VN" sz="2510" b="1" dirty="0">
              <a:latin typeface="Times New Roman" panose="02020603050405020304" pitchFamily="18" charset="0"/>
              <a:cs typeface="Times New Roman" panose="02020603050405020304" pitchFamily="18" charset="0"/>
            </a:endParaRPr>
          </a:p>
          <a:p>
            <a:pPr>
              <a:lnSpc>
                <a:spcPct val="150000"/>
              </a:lnSpc>
              <a:defRPr/>
            </a:pPr>
            <a:r>
              <a:rPr lang="en-US" sz="2510" b="1" dirty="0">
                <a:latin typeface="Times New Roman" panose="02020603050405020304" pitchFamily="18" charset="0"/>
                <a:cs typeface="Times New Roman" panose="02020603050405020304" pitchFamily="18" charset="0"/>
              </a:rPr>
              <a:t>		(2) </a:t>
            </a:r>
            <a:r>
              <a:rPr lang="en-US" sz="2510" b="1" dirty="0" err="1">
                <a:latin typeface="Times New Roman" panose="02020603050405020304" pitchFamily="18" charset="0"/>
                <a:cs typeface="Times New Roman" panose="02020603050405020304" pitchFamily="18" charset="0"/>
              </a:rPr>
              <a:t>Ước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lượng</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độ</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dài</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cần</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đo</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để</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chọn</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thước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đo</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thích</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hợp</a:t>
            </a:r>
            <a:r>
              <a:rPr lang="en-US" sz="2510" b="1" dirty="0">
                <a:latin typeface="Times New Roman" panose="02020603050405020304" pitchFamily="18" charset="0"/>
                <a:cs typeface="Times New Roman" panose="02020603050405020304" pitchFamily="18" charset="0"/>
              </a:rPr>
              <a:t>.</a:t>
            </a:r>
            <a:endParaRPr lang="vi-VN" sz="2510" b="1" dirty="0">
              <a:latin typeface="Times New Roman" panose="02020603050405020304" pitchFamily="18" charset="0"/>
              <a:cs typeface="Times New Roman" panose="02020603050405020304" pitchFamily="18" charset="0"/>
            </a:endParaRPr>
          </a:p>
          <a:p>
            <a:pPr>
              <a:lnSpc>
                <a:spcPct val="150000"/>
              </a:lnSpc>
              <a:defRPr/>
            </a:pPr>
            <a:r>
              <a:rPr lang="en-US" sz="2510" b="1" dirty="0">
                <a:latin typeface="Times New Roman" panose="02020603050405020304" pitchFamily="18" charset="0"/>
                <a:cs typeface="Times New Roman" panose="02020603050405020304" pitchFamily="18" charset="0"/>
              </a:rPr>
              <a:t>		(3) </a:t>
            </a:r>
            <a:r>
              <a:rPr lang="en-US" sz="2510" b="1" dirty="0" err="1">
                <a:latin typeface="Times New Roman" panose="02020603050405020304" pitchFamily="18" charset="0"/>
                <a:cs typeface="Times New Roman" panose="02020603050405020304" pitchFamily="18" charset="0"/>
              </a:rPr>
              <a:t>Đọc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ghi</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kết</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quả</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đo</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đúng</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quy</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định</a:t>
            </a:r>
            <a:r>
              <a:rPr lang="en-US" sz="2510" b="1" dirty="0">
                <a:latin typeface="Times New Roman" panose="02020603050405020304" pitchFamily="18" charset="0"/>
                <a:cs typeface="Times New Roman" panose="02020603050405020304" pitchFamily="18" charset="0"/>
              </a:rPr>
              <a:t>.</a:t>
            </a:r>
            <a:endParaRPr lang="vi-VN" sz="2510" b="1" dirty="0">
              <a:latin typeface="Times New Roman" panose="02020603050405020304" pitchFamily="18" charset="0"/>
              <a:cs typeface="Times New Roman" panose="02020603050405020304" pitchFamily="18" charset="0"/>
            </a:endParaRPr>
          </a:p>
          <a:p>
            <a:pPr>
              <a:lnSpc>
                <a:spcPct val="150000"/>
              </a:lnSpc>
              <a:defRPr/>
            </a:pPr>
            <a:r>
              <a:rPr lang="en-US" sz="2510" b="1" dirty="0" err="1">
                <a:latin typeface="Times New Roman" panose="02020603050405020304" pitchFamily="18" charset="0"/>
                <a:cs typeface="Times New Roman" panose="02020603050405020304" pitchFamily="18" charset="0"/>
              </a:rPr>
              <a:t>Thứ</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tự</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đúng</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các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bước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thực</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hiện</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để</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đo</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độ</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dài</a:t>
            </a:r>
            <a:r>
              <a:rPr lang="en-US" sz="2510" b="1" dirty="0">
                <a:latin typeface="Times New Roman" panose="02020603050405020304" pitchFamily="18" charset="0"/>
                <a:cs typeface="Times New Roman" panose="02020603050405020304" pitchFamily="18" charset="0"/>
              </a:rPr>
              <a:t> </a:t>
            </a:r>
            <a:r>
              <a:rPr lang="en-US" sz="2510" b="1" dirty="0" err="1">
                <a:latin typeface="Times New Roman" panose="02020603050405020304" pitchFamily="18" charset="0"/>
                <a:cs typeface="Times New Roman" panose="02020603050405020304" pitchFamily="18" charset="0"/>
              </a:rPr>
              <a:t>là</a:t>
            </a:r>
            <a:endParaRPr lang="vi-VN" sz="2510" b="1" dirty="0">
              <a:latin typeface="Times New Roman" panose="02020603050405020304" pitchFamily="18" charset="0"/>
              <a:cs typeface="Times New Roman" panose="02020603050405020304" pitchFamily="18" charset="0"/>
            </a:endParaRPr>
          </a:p>
          <a:p>
            <a:pPr>
              <a:lnSpc>
                <a:spcPct val="150000"/>
              </a:lnSpc>
              <a:defRPr/>
            </a:pPr>
            <a:r>
              <a:rPr lang="fr-FR" sz="2510" b="1" dirty="0">
                <a:latin typeface="Times New Roman" panose="02020603050405020304" pitchFamily="18" charset="0"/>
                <a:cs typeface="Times New Roman" panose="02020603050405020304" pitchFamily="18" charset="0"/>
              </a:rPr>
              <a:t>		A. (2), (1), (3).              				</a:t>
            </a:r>
            <a:r>
              <a:rPr lang="en-US" sz="2510" b="1" dirty="0">
                <a:latin typeface="Times New Roman" panose="02020603050405020304" pitchFamily="18" charset="0"/>
                <a:cs typeface="Times New Roman" panose="02020603050405020304" pitchFamily="18" charset="0"/>
              </a:rPr>
              <a:t>B. </a:t>
            </a:r>
            <a:r>
              <a:rPr lang="fr-FR" sz="2510" b="1" dirty="0">
                <a:latin typeface="Times New Roman" panose="02020603050405020304" pitchFamily="18" charset="0"/>
                <a:cs typeface="Times New Roman" panose="02020603050405020304" pitchFamily="18" charset="0"/>
              </a:rPr>
              <a:t>(3), (2), (1).            </a:t>
            </a:r>
          </a:p>
          <a:p>
            <a:pPr>
              <a:lnSpc>
                <a:spcPct val="150000"/>
              </a:lnSpc>
              <a:defRPr/>
            </a:pPr>
            <a:r>
              <a:rPr lang="fr-FR" sz="2510" b="1" dirty="0">
                <a:latin typeface="Times New Roman" panose="02020603050405020304" pitchFamily="18" charset="0"/>
                <a:cs typeface="Times New Roman" panose="02020603050405020304" pitchFamily="18" charset="0"/>
              </a:rPr>
              <a:t>		C. (1), (2), (3).          				D. (2), (3), (1).</a:t>
            </a:r>
            <a:endParaRPr lang="vi-VN" altLang="vi-VN" sz="2510" b="1" dirty="0">
              <a:latin typeface="Times New Roman" panose="02020603050405020304" pitchFamily="18" charset="0"/>
              <a:cs typeface="Times New Roman" panose="02020603050405020304" pitchFamily="18" charset="0"/>
            </a:endParaRPr>
          </a:p>
        </p:txBody>
      </p:sp>
      <p:sp>
        <p:nvSpPr>
          <p:cNvPr id="6" name="Oval 5">
            <a:extLst/>
          </p:cNvPr>
          <p:cNvSpPr/>
          <p:nvPr/>
        </p:nvSpPr>
        <p:spPr>
          <a:xfrm>
            <a:off x="1936878" y="3767667"/>
            <a:ext cx="451970" cy="4519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Tree>
    <p:extLst>
      <p:ext uri="{BB962C8B-B14F-4D97-AF65-F5344CB8AC3E}">
        <p14:creationId xmlns:p14="http://schemas.microsoft.com/office/powerpoint/2010/main" val="97540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10098" y="489324"/>
            <a:ext cx="10971804" cy="1414431"/>
          </a:xfrm>
        </p:spPr>
        <p:txBody>
          <a:bodyPr/>
          <a:lstStyle/>
          <a:p>
            <a:pPr>
              <a:spcBef>
                <a:spcPts val="941"/>
              </a:spcBef>
              <a:spcAft>
                <a:spcPts val="941"/>
              </a:spcAft>
            </a:pPr>
            <a:r>
              <a:rPr lang="en-US" altLang="vi-VN" b="1" smtClean="0">
                <a:solidFill>
                  <a:srgbClr val="FF0000"/>
                </a:solidFill>
              </a:rPr>
              <a:t>Hoạt động trải nghiệm</a:t>
            </a:r>
            <a:br>
              <a:rPr lang="en-US" altLang="vi-VN" b="1" smtClean="0">
                <a:solidFill>
                  <a:srgbClr val="FF0000"/>
                </a:solidFill>
              </a:rPr>
            </a:br>
            <a:r>
              <a:rPr lang="en-US" altLang="vi-VN" sz="4235"/>
              <a:t>Đo đường kính nắp chai</a:t>
            </a:r>
            <a:endParaRPr lang="vi-VN" altLang="vi-VN" smtClean="0"/>
          </a:p>
        </p:txBody>
      </p:sp>
      <p:sp>
        <p:nvSpPr>
          <p:cNvPr id="3" name="Content Placeholder 2">
            <a:extLst/>
          </p:cNvPr>
          <p:cNvSpPr>
            <a:spLocks noGrp="1"/>
          </p:cNvSpPr>
          <p:nvPr>
            <p:ph idx="1"/>
          </p:nvPr>
        </p:nvSpPr>
        <p:spPr>
          <a:xfrm>
            <a:off x="610098" y="2117913"/>
            <a:ext cx="5993902" cy="4259480"/>
          </a:xfrm>
        </p:spPr>
        <p:txBody>
          <a:bodyPr/>
          <a:lstStyle/>
          <a:p>
            <a:pPr>
              <a:defRPr/>
            </a:pPr>
            <a:r>
              <a:rPr lang="en-US" b="1" dirty="0" err="1">
                <a:solidFill>
                  <a:srgbClr val="FF0000"/>
                </a:solidFill>
              </a:rPr>
              <a:t>Dụng</a:t>
            </a:r>
            <a:r>
              <a:rPr lang="en-US" b="1" dirty="0">
                <a:solidFill>
                  <a:srgbClr val="FF0000"/>
                </a:solidFill>
              </a:rPr>
              <a:t> </a:t>
            </a:r>
            <a:r>
              <a:rPr lang="en-US" b="1" dirty="0" err="1">
                <a:solidFill>
                  <a:srgbClr val="FF0000"/>
                </a:solidFill>
              </a:rPr>
              <a:t>cụ</a:t>
            </a:r>
            <a:r>
              <a:rPr lang="en-US" b="1" dirty="0">
                <a:solidFill>
                  <a:srgbClr val="FF0000"/>
                </a:solidFill>
              </a:rPr>
              <a:t>: </a:t>
            </a:r>
            <a:r>
              <a:rPr lang="en-US" b="1" dirty="0" err="1">
                <a:solidFill>
                  <a:srgbClr val="FF0000"/>
                </a:solidFill>
              </a:rPr>
              <a:t>Có</a:t>
            </a:r>
            <a:r>
              <a:rPr lang="en-US" b="1" dirty="0">
                <a:solidFill>
                  <a:srgbClr val="FF0000"/>
                </a:solidFill>
              </a:rPr>
              <a:t> </a:t>
            </a:r>
            <a:r>
              <a:rPr lang="en-US" b="1" dirty="0" err="1">
                <a:solidFill>
                  <a:srgbClr val="FF0000"/>
                </a:solidFill>
              </a:rPr>
              <a:t>thể</a:t>
            </a:r>
            <a:r>
              <a:rPr lang="en-US" b="1" dirty="0">
                <a:solidFill>
                  <a:srgbClr val="FF0000"/>
                </a:solidFill>
              </a:rPr>
              <a:t> </a:t>
            </a:r>
            <a:r>
              <a:rPr lang="en-US" b="1">
                <a:solidFill>
                  <a:srgbClr val="FF0000"/>
                </a:solidFill>
              </a:rPr>
              <a:t>dùng</a:t>
            </a:r>
            <a:endParaRPr lang="en-US" b="1" dirty="0">
              <a:solidFill>
                <a:srgbClr val="FF0000"/>
              </a:solidFill>
            </a:endParaRPr>
          </a:p>
          <a:p>
            <a:pPr marL="0" indent="0">
              <a:buNone/>
              <a:defRPr/>
            </a:pPr>
            <a:r>
              <a:rPr lang="en-US" dirty="0"/>
              <a:t>        + </a:t>
            </a:r>
            <a:r>
              <a:rPr lang="en-US" dirty="0" err="1"/>
              <a:t>dây</a:t>
            </a:r>
            <a:endParaRPr lang="en-US" dirty="0"/>
          </a:p>
          <a:p>
            <a:pPr marL="0" indent="0">
              <a:buNone/>
              <a:defRPr/>
            </a:pPr>
            <a:r>
              <a:rPr lang="en-US" dirty="0"/>
              <a:t>        + </a:t>
            </a:r>
            <a:r>
              <a:rPr lang="en-US" dirty="0" err="1"/>
              <a:t>thước</a:t>
            </a:r>
            <a:r>
              <a:rPr lang="en-US" dirty="0"/>
              <a:t> </a:t>
            </a:r>
            <a:r>
              <a:rPr lang="en-US" dirty="0" err="1"/>
              <a:t>kẻ</a:t>
            </a:r>
            <a:endParaRPr lang="en-US" dirty="0"/>
          </a:p>
          <a:p>
            <a:pPr marL="0" indent="0">
              <a:buNone/>
              <a:defRPr/>
            </a:pPr>
            <a:r>
              <a:rPr lang="en-US" dirty="0"/>
              <a:t>        + </a:t>
            </a:r>
            <a:r>
              <a:rPr lang="en-US" dirty="0" err="1"/>
              <a:t>bút</a:t>
            </a:r>
            <a:r>
              <a:rPr lang="en-US" dirty="0"/>
              <a:t> </a:t>
            </a:r>
            <a:r>
              <a:rPr lang="en-US" dirty="0" err="1"/>
              <a:t>chì</a:t>
            </a:r>
            <a:endParaRPr lang="en-US" dirty="0"/>
          </a:p>
          <a:p>
            <a:pPr marL="0" indent="0">
              <a:buNone/>
              <a:defRPr/>
            </a:pPr>
            <a:r>
              <a:rPr lang="en-US" dirty="0"/>
              <a:t>        + </a:t>
            </a:r>
            <a:r>
              <a:rPr lang="en-US" dirty="0" err="1"/>
              <a:t>giấy</a:t>
            </a:r>
            <a:r>
              <a:rPr lang="en-US" dirty="0"/>
              <a:t> A4</a:t>
            </a:r>
          </a:p>
          <a:p>
            <a:pPr marL="0" indent="0">
              <a:buNone/>
              <a:defRPr/>
            </a:pPr>
            <a:r>
              <a:rPr lang="en-US" dirty="0"/>
              <a:t>        + </a:t>
            </a:r>
            <a:r>
              <a:rPr lang="en-US" dirty="0" err="1"/>
              <a:t>kéo</a:t>
            </a:r>
            <a:endParaRPr lang="vi-VN" dirty="0"/>
          </a:p>
        </p:txBody>
      </p:sp>
      <p:pic>
        <p:nvPicPr>
          <p:cNvPr id="25604" name="Picture 2" descr="Nắp chai nước tinh khiết phi 28 - NAP CHAI NHUA | CONG TY SAN XUAT NAP CHAI  NHUA TRUC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637" y="2977030"/>
            <a:ext cx="3480049" cy="23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66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7"/>
          <p:cNvGraphicFramePr>
            <a:graphicFrameLocks noChangeAspect="1"/>
          </p:cNvGraphicFramePr>
          <p:nvPr>
            <p:ph/>
          </p:nvPr>
        </p:nvGraphicFramePr>
        <p:xfrm>
          <a:off x="324971" y="627529"/>
          <a:ext cx="11654118" cy="5827059"/>
        </p:xfrm>
        <a:graphic>
          <a:graphicData uri="http://schemas.openxmlformats.org/presentationml/2006/ole">
            <mc:AlternateContent xmlns:mc="http://schemas.openxmlformats.org/markup-compatibility/2006">
              <mc:Choice xmlns:v="urn:schemas-microsoft-com:vml" Requires="v">
                <p:oleObj spid="_x0000_s7170" name="Clip" r:id="rId3" imgW="3192463" imgH="3749675" progId="MS_ClipArt_Gallery.2">
                  <p:embed/>
                </p:oleObj>
              </mc:Choice>
              <mc:Fallback>
                <p:oleObj name="Clip" r:id="rId3" imgW="3192463" imgH="3749675" progId="MS_ClipArt_Gallery.2">
                  <p:embed/>
                  <p:pic>
                    <p:nvPicPr>
                      <p:cNvPr id="2662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71" y="627529"/>
                        <a:ext cx="11654118" cy="582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7" name="Text Box 5"/>
          <p:cNvSpPr txBox="1">
            <a:spLocks noChangeArrowheads="1"/>
          </p:cNvSpPr>
          <p:nvPr/>
        </p:nvSpPr>
        <p:spPr bwMode="auto">
          <a:xfrm>
            <a:off x="4960471" y="1397000"/>
            <a:ext cx="2592294" cy="6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vi-VN" sz="3765" b="1">
                <a:solidFill>
                  <a:srgbClr val="FF0000"/>
                </a:solidFill>
                <a:latin typeface="Times New Roman" panose="02020603050405020304" pitchFamily="18" charset="0"/>
                <a:cs typeface="Times New Roman" panose="02020603050405020304" pitchFamily="18" charset="0"/>
              </a:rPr>
              <a:t>Dặn dò</a:t>
            </a:r>
          </a:p>
        </p:txBody>
      </p:sp>
      <p:sp>
        <p:nvSpPr>
          <p:cNvPr id="26630" name="Text Box 6"/>
          <p:cNvSpPr txBox="1">
            <a:spLocks noChangeArrowheads="1"/>
          </p:cNvSpPr>
          <p:nvPr/>
        </p:nvSpPr>
        <p:spPr bwMode="auto">
          <a:xfrm>
            <a:off x="3046756" y="1961030"/>
            <a:ext cx="6550460" cy="21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vi-VN" altLang="vi-VN" sz="3294"/>
              <a:t> </a:t>
            </a:r>
            <a:r>
              <a:rPr lang="vi-VN" altLang="vi-VN" sz="3294" b="1" i="1">
                <a:latin typeface="Times New Roman" panose="02020603050405020304" pitchFamily="18" charset="0"/>
                <a:cs typeface="Times New Roman" panose="02020603050405020304" pitchFamily="18" charset="0"/>
              </a:rPr>
              <a:t>Học thuộc ghi nhớ.</a:t>
            </a:r>
          </a:p>
          <a:p>
            <a:pPr eaLnBrk="1" hangingPunct="1">
              <a:spcBef>
                <a:spcPct val="50000"/>
              </a:spcBef>
              <a:buFontTx/>
              <a:buChar char="-"/>
            </a:pPr>
            <a:r>
              <a:rPr lang="vi-VN" altLang="vi-VN" sz="3294" b="1" i="1">
                <a:latin typeface="Times New Roman" panose="02020603050405020304" pitchFamily="18" charset="0"/>
                <a:cs typeface="Times New Roman" panose="02020603050405020304" pitchFamily="18" charset="0"/>
              </a:rPr>
              <a:t> Làm bài tập </a:t>
            </a:r>
            <a:r>
              <a:rPr lang="en-US" altLang="vi-VN" sz="3294" b="1" i="1">
                <a:latin typeface="Times New Roman" panose="02020603050405020304" pitchFamily="18" charset="0"/>
                <a:cs typeface="Times New Roman" panose="02020603050405020304" pitchFamily="18" charset="0"/>
              </a:rPr>
              <a:t>5. SBT</a:t>
            </a:r>
          </a:p>
          <a:p>
            <a:pPr eaLnBrk="1" hangingPunct="1">
              <a:spcBef>
                <a:spcPct val="50000"/>
              </a:spcBef>
              <a:buFontTx/>
              <a:buChar char="-"/>
            </a:pPr>
            <a:r>
              <a:rPr lang="en-US" altLang="vi-VN" sz="3294" b="1" i="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196954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1000"/>
                                        <p:tgtEl>
                                          <p:spTgt spid="26630"/>
                                        </p:tgtEl>
                                      </p:cBhvr>
                                    </p:animEffect>
                                    <p:anim calcmode="lin" valueType="num">
                                      <p:cBhvr>
                                        <p:cTn id="8" dur="1000" fill="hold"/>
                                        <p:tgtEl>
                                          <p:spTgt spid="26630"/>
                                        </p:tgtEl>
                                        <p:attrNameLst>
                                          <p:attrName>ppt_x</p:attrName>
                                        </p:attrNameLst>
                                      </p:cBhvr>
                                      <p:tavLst>
                                        <p:tav tm="0">
                                          <p:val>
                                            <p:strVal val="#ppt_x"/>
                                          </p:val>
                                        </p:tav>
                                        <p:tav tm="100000">
                                          <p:val>
                                            <p:strVal val="#ppt_x"/>
                                          </p:val>
                                        </p:tav>
                                      </p:tavLst>
                                    </p:anim>
                                    <p:anim calcmode="lin" valueType="num">
                                      <p:cBhvr>
                                        <p:cTn id="9" dur="900" decel="100000" fill="hold"/>
                                        <p:tgtEl>
                                          <p:spTgt spid="266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vi-VN" smtClean="0"/>
              <a:t>`</a:t>
            </a:r>
          </a:p>
        </p:txBody>
      </p:sp>
      <p:pic>
        <p:nvPicPr>
          <p:cNvPr id="27651" name="Picture 3" descr="POINSET3"/>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525000" y="4931834"/>
            <a:ext cx="2667000" cy="1724460"/>
          </a:xfrm>
          <a:noFill/>
        </p:spPr>
      </p:pic>
      <p:pic>
        <p:nvPicPr>
          <p:cNvPr id="27652"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706"/>
            <a:ext cx="2642098" cy="185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19844" y="544109"/>
            <a:ext cx="2059392" cy="150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8011" y="2998197"/>
            <a:ext cx="6920255" cy="4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5049" y="4858373"/>
            <a:ext cx="2639608" cy="175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WordArt 11"/>
          <p:cNvSpPr>
            <a:spLocks noChangeArrowheads="1" noChangeShapeType="1" noTextEdit="1"/>
          </p:cNvSpPr>
          <p:nvPr/>
        </p:nvSpPr>
        <p:spPr bwMode="auto">
          <a:xfrm>
            <a:off x="1321049" y="1708274"/>
            <a:ext cx="9346951" cy="1075765"/>
          </a:xfrm>
          <a:prstGeom prst="rect">
            <a:avLst/>
          </a:prstGeom>
        </p:spPr>
        <p:txBody>
          <a:bodyPr wrap="none" fromWordArt="1">
            <a:prstTxWarp prst="textPlain">
              <a:avLst>
                <a:gd name="adj" fmla="val 50000"/>
              </a:avLst>
            </a:prstTxWarp>
          </a:bodyPr>
          <a:lstStyle/>
          <a:p>
            <a:pPr algn="ctr"/>
            <a:r>
              <a:rPr lang="en-US" sz="4157"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XIN CHÀO CÁC EM</a:t>
            </a:r>
          </a:p>
        </p:txBody>
      </p:sp>
      <p:pic>
        <p:nvPicPr>
          <p:cNvPr id="27657"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943976" y="-181161"/>
            <a:ext cx="1865157" cy="263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WordArt 11"/>
          <p:cNvSpPr>
            <a:spLocks noChangeArrowheads="1" noChangeShapeType="1" noTextEdit="1"/>
          </p:cNvSpPr>
          <p:nvPr/>
        </p:nvSpPr>
        <p:spPr bwMode="auto">
          <a:xfrm>
            <a:off x="1530226" y="3465108"/>
            <a:ext cx="9346951" cy="1075765"/>
          </a:xfrm>
          <a:prstGeom prst="rect">
            <a:avLst/>
          </a:prstGeom>
        </p:spPr>
        <p:txBody>
          <a:bodyPr wrap="none" fromWordArt="1">
            <a:prstTxWarp prst="textPlain">
              <a:avLst>
                <a:gd name="adj" fmla="val 50000"/>
              </a:avLst>
            </a:prstTxWarp>
          </a:bodyPr>
          <a:lstStyle/>
          <a:p>
            <a:pPr algn="ctr"/>
            <a:r>
              <a:rPr lang="en-US" sz="4157" kern="10">
                <a:ln w="19050">
                  <a:solidFill>
                    <a:srgbClr val="99CCFF"/>
                  </a:solidFill>
                  <a:round/>
                  <a:headEnd/>
                  <a:tailEnd/>
                </a:ln>
                <a:solidFill>
                  <a:srgbClr val="FFC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HẸN GẶP LẠI VÀO TIẾT SAU</a:t>
            </a:r>
          </a:p>
        </p:txBody>
      </p:sp>
    </p:spTree>
    <p:extLst>
      <p:ext uri="{BB962C8B-B14F-4D97-AF65-F5344CB8AC3E}">
        <p14:creationId xmlns:p14="http://schemas.microsoft.com/office/powerpoint/2010/main" val="2716120404"/>
      </p:ext>
    </p:extLst>
  </p:cSld>
  <p:clrMapOvr>
    <a:masterClrMapping/>
  </p:clrMapOvr>
  <p:transition spd="med">
    <p:newsflash/>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11669" y="7805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30734" y="1191273"/>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smtClean="0">
                <a:solidFill>
                  <a:srgbClr val="006600"/>
                </a:solidFill>
                <a:latin typeface="Times New Roman" panose="02020603050405020304" pitchFamily="18" charset="0"/>
                <a:cs typeface="Times New Roman" panose="02020603050405020304" pitchFamily="18" charset="0"/>
              </a:rPr>
              <a:t>1. Đơn vị đo chiều dài</a:t>
            </a:r>
            <a:endParaRPr lang="en-US" altLang="en-US" sz="240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9799" y="1384995"/>
            <a:ext cx="2844048"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2. </a:t>
            </a:r>
            <a:r>
              <a:rPr lang="en-US" sz="2400" b="1" dirty="0" err="1">
                <a:solidFill>
                  <a:srgbClr val="006600"/>
                </a:solidFill>
                <a:latin typeface="Times New Roman" panose="02020603050405020304" pitchFamily="18" charset="0"/>
                <a:cs typeface="Times New Roman" panose="02020603050405020304" pitchFamily="18" charset="0"/>
              </a:rPr>
              <a:t>Cách</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đo</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chiều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dài</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066" y="1787191"/>
            <a:ext cx="6096000" cy="1938992"/>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Để đo chiều dài, người ta dùng thước.</a:t>
            </a: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Có </a:t>
            </a:r>
            <a:r>
              <a:rPr lang="vi-VN" sz="2400" b="1" dirty="0">
                <a:latin typeface="Times New Roman" panose="02020603050405020304" pitchFamily="18" charset="0"/>
                <a:cs typeface="Times New Roman" panose="02020603050405020304" pitchFamily="18" charset="0"/>
              </a:rPr>
              <a:t>nhiều loại thước có chiều dài khác nhau: thước thẳng, thước dây, thước cuộn,…Với những trường hợp cụ thể, người ta lựa chọn những thước đo phù hợp.</a:t>
            </a:r>
          </a:p>
        </p:txBody>
      </p:sp>
    </p:spTree>
    <p:extLst>
      <p:ext uri="{BB962C8B-B14F-4D97-AF65-F5344CB8AC3E}">
        <p14:creationId xmlns:p14="http://schemas.microsoft.com/office/powerpoint/2010/main" val="31267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1274981" y="61224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94" b="1">
                <a:solidFill>
                  <a:srgbClr val="FF0000"/>
                </a:solidFill>
                <a:latin typeface="Times New Roman" panose="02020603050405020304" pitchFamily="18" charset="0"/>
                <a:cs typeface="Times New Roman" panose="02020603050405020304" pitchFamily="18" charset="0"/>
              </a:rPr>
              <a:t>  Xác định GHĐ và ĐCNN của các th</a:t>
            </a:r>
            <a:r>
              <a:rPr lang="vi-VN" altLang="vi-VN" sz="3294" b="1">
                <a:solidFill>
                  <a:srgbClr val="FF0000"/>
                </a:solidFill>
                <a:latin typeface="Times New Roman" panose="02020603050405020304" pitchFamily="18" charset="0"/>
                <a:cs typeface="Times New Roman" panose="02020603050405020304" pitchFamily="18" charset="0"/>
              </a:rPr>
              <a:t>ư</a:t>
            </a:r>
            <a:r>
              <a:rPr lang="en-US" altLang="vi-VN" sz="3294" b="1">
                <a:solidFill>
                  <a:srgbClr val="FF0000"/>
                </a:solidFill>
                <a:latin typeface="Times New Roman" panose="02020603050405020304" pitchFamily="18" charset="0"/>
                <a:cs typeface="Times New Roman" panose="02020603050405020304" pitchFamily="18" charset="0"/>
              </a:rPr>
              <a:t>ớc sau:</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71" y="1678392"/>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3"/>
          <p:cNvGrpSpPr>
            <a:grpSpLocks/>
          </p:cNvGrpSpPr>
          <p:nvPr/>
        </p:nvGrpSpPr>
        <p:grpSpPr bwMode="auto">
          <a:xfrm>
            <a:off x="451971" y="3978413"/>
            <a:ext cx="6717304" cy="1303290"/>
            <a:chOff x="555507" y="5174654"/>
            <a:chExt cx="8563863" cy="1660797"/>
          </a:xfrm>
        </p:grpSpPr>
        <p:pic>
          <p:nvPicPr>
            <p:cNvPr id="1536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5"/>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latin typeface="Times New Roman" panose="02020603050405020304" pitchFamily="18" charset="0"/>
                  <a:cs typeface="Times New Roman" panose="02020603050405020304" pitchFamily="18" charset="0"/>
                </a:rPr>
                <a:t>c)</a:t>
              </a:r>
              <a:endParaRPr lang="en-US" altLang="vi-VN" sz="3294" i="1">
                <a:latin typeface="Times New Roman" panose="02020603050405020304" pitchFamily="18" charset="0"/>
                <a:cs typeface="Times New Roman" panose="02020603050405020304" pitchFamily="18" charset="0"/>
              </a:endParaRPr>
            </a:p>
          </p:txBody>
        </p:sp>
      </p:grpSp>
      <p:sp>
        <p:nvSpPr>
          <p:cNvPr id="9" name="Rectangle 5"/>
          <p:cNvSpPr>
            <a:spLocks noChangeArrowheads="1"/>
          </p:cNvSpPr>
          <p:nvPr/>
        </p:nvSpPr>
        <p:spPr bwMode="auto">
          <a:xfrm>
            <a:off x="7562726" y="1618986"/>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vi-VN" sz="3451" b="1">
                <a:solidFill>
                  <a:srgbClr val="0000CC"/>
                </a:solidFill>
                <a:latin typeface="Times New Roman" panose="02020603050405020304" pitchFamily="18" charset="0"/>
                <a:cs typeface="Calibri" panose="020F0502020204030204" pitchFamily="34" charset="0"/>
              </a:rPr>
              <a:t>a)</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10cm    </a:t>
            </a:r>
          </a:p>
          <a:p>
            <a:pPr eaLnBrk="1" hangingPunct="1"/>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0,5cm </a:t>
            </a:r>
            <a:endParaRPr lang="vi-VN" altLang="vi-VN" sz="2196" b="1">
              <a:solidFill>
                <a:srgbClr val="0000CC"/>
              </a:solidFill>
              <a:latin typeface="Calibri" panose="020F0502020204030204" pitchFamily="34" charset="0"/>
              <a:cs typeface="Calibri" panose="020F0502020204030204" pitchFamily="34" charset="0"/>
            </a:endParaRPr>
          </a:p>
        </p:txBody>
      </p:sp>
      <p:sp>
        <p:nvSpPr>
          <p:cNvPr id="10" name="Rectangle 5"/>
          <p:cNvSpPr>
            <a:spLocks noChangeArrowheads="1"/>
          </p:cNvSpPr>
          <p:nvPr/>
        </p:nvSpPr>
        <p:spPr bwMode="auto">
          <a:xfrm>
            <a:off x="7451912" y="302906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451" b="1">
                <a:latin typeface="Times New Roman" panose="02020603050405020304" pitchFamily="18" charset="0"/>
                <a:cs typeface="Calibri" panose="020F0502020204030204" pitchFamily="34" charset="0"/>
              </a:rPr>
              <a:t>b</a:t>
            </a:r>
            <a:r>
              <a:rPr lang="vi-VN" altLang="vi-VN" sz="3451" b="1">
                <a:latin typeface="Times New Roman" panose="02020603050405020304" pitchFamily="18" charset="0"/>
                <a:cs typeface="Calibri" panose="020F0502020204030204" pitchFamily="34" charset="0"/>
              </a:rPr>
              <a:t>)</a:t>
            </a:r>
            <a:r>
              <a:rPr lang="en-US" altLang="vi-VN" sz="3451" b="1">
                <a:latin typeface="Times New Roman" panose="02020603050405020304" pitchFamily="18" charset="0"/>
                <a:cs typeface="Calibri" panose="020F0502020204030204" pitchFamily="34" charset="0"/>
              </a:rPr>
              <a:t>  </a:t>
            </a:r>
            <a:r>
              <a:rPr lang="vi-VN" altLang="vi-VN" sz="3451" b="1">
                <a:latin typeface="Times New Roman" panose="02020603050405020304" pitchFamily="18" charset="0"/>
                <a:cs typeface="Calibri" panose="020F0502020204030204" pitchFamily="34" charset="0"/>
              </a:rPr>
              <a:t>GHĐ</a:t>
            </a:r>
            <a:r>
              <a:rPr lang="en-US" altLang="vi-VN" sz="3451" b="1">
                <a:latin typeface="Times New Roman" panose="02020603050405020304" pitchFamily="18" charset="0"/>
                <a:cs typeface="Calibri" panose="020F0502020204030204" pitchFamily="34" charset="0"/>
              </a:rPr>
              <a:t>  </a:t>
            </a:r>
            <a:r>
              <a:rPr lang="vi-VN" altLang="vi-VN" sz="3451" b="1">
                <a:latin typeface="Times New Roman" panose="02020603050405020304" pitchFamily="18" charset="0"/>
                <a:cs typeface="Calibri" panose="020F0502020204030204" pitchFamily="34" charset="0"/>
              </a:rPr>
              <a:t>: </a:t>
            </a:r>
            <a:r>
              <a:rPr lang="en-US" altLang="vi-VN" sz="3451" b="1">
                <a:latin typeface="Times New Roman" panose="02020603050405020304" pitchFamily="18" charset="0"/>
                <a:cs typeface="Calibri" panose="020F0502020204030204" pitchFamily="34" charset="0"/>
              </a:rPr>
              <a:t>10cm    </a:t>
            </a:r>
          </a:p>
          <a:p>
            <a:pPr eaLnBrk="1" hangingPunct="1"/>
            <a:r>
              <a:rPr lang="en-US" altLang="vi-VN" sz="3451" b="1">
                <a:latin typeface="Times New Roman" panose="02020603050405020304" pitchFamily="18" charset="0"/>
                <a:cs typeface="Calibri" panose="020F0502020204030204" pitchFamily="34" charset="0"/>
              </a:rPr>
              <a:t>     </a:t>
            </a:r>
            <a:r>
              <a:rPr lang="vi-VN" altLang="vi-VN" sz="3451" b="1">
                <a:latin typeface="Times New Roman" panose="02020603050405020304" pitchFamily="18" charset="0"/>
                <a:cs typeface="Calibri" panose="020F0502020204030204" pitchFamily="34" charset="0"/>
              </a:rPr>
              <a:t>ĐCNN:</a:t>
            </a:r>
            <a:r>
              <a:rPr lang="en-US" altLang="vi-VN" sz="3451" b="1">
                <a:latin typeface="Times New Roman" panose="02020603050405020304" pitchFamily="18" charset="0"/>
                <a:cs typeface="Calibri" panose="020F0502020204030204" pitchFamily="34" charset="0"/>
              </a:rPr>
              <a:t> 0,1cm </a:t>
            </a:r>
            <a:endParaRPr lang="vi-VN" altLang="vi-VN" sz="2196" b="1">
              <a:latin typeface="Calibri" panose="020F0502020204030204" pitchFamily="34" charset="0"/>
              <a:cs typeface="Calibri" panose="020F0502020204030204" pitchFamily="34" charset="0"/>
            </a:endParaRPr>
          </a:p>
        </p:txBody>
      </p:sp>
      <p:sp>
        <p:nvSpPr>
          <p:cNvPr id="11" name="Rectangle 5"/>
          <p:cNvSpPr>
            <a:spLocks noChangeArrowheads="1"/>
          </p:cNvSpPr>
          <p:nvPr/>
        </p:nvSpPr>
        <p:spPr bwMode="auto">
          <a:xfrm>
            <a:off x="7451912" y="4502633"/>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3451" b="1">
                <a:solidFill>
                  <a:srgbClr val="0000CC"/>
                </a:solidFill>
                <a:latin typeface="Times New Roman" panose="02020603050405020304" pitchFamily="18" charset="0"/>
                <a:cs typeface="Calibri" panose="020F0502020204030204" pitchFamily="34" charset="0"/>
              </a:rPr>
              <a:t>c</a:t>
            </a:r>
            <a:r>
              <a:rPr lang="vi-VN" altLang="vi-VN" sz="3451" b="1">
                <a:solidFill>
                  <a:srgbClr val="0000CC"/>
                </a:solidFill>
                <a:latin typeface="Times New Roman" panose="02020603050405020304" pitchFamily="18" charset="0"/>
                <a:cs typeface="Calibri" panose="020F0502020204030204" pitchFamily="34" charset="0"/>
              </a:rPr>
              <a:t>)</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GHĐ</a:t>
            </a:r>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 </a:t>
            </a:r>
            <a:r>
              <a:rPr lang="en-US" altLang="vi-VN" sz="3451" b="1">
                <a:solidFill>
                  <a:srgbClr val="0000CC"/>
                </a:solidFill>
                <a:latin typeface="Times New Roman" panose="02020603050405020304" pitchFamily="18" charset="0"/>
                <a:cs typeface="Calibri" panose="020F0502020204030204" pitchFamily="34" charset="0"/>
              </a:rPr>
              <a:t>15cm    </a:t>
            </a:r>
          </a:p>
          <a:p>
            <a:pPr eaLnBrk="1" hangingPunct="1"/>
            <a:r>
              <a:rPr lang="en-US" altLang="vi-VN" sz="3451" b="1">
                <a:solidFill>
                  <a:srgbClr val="0000CC"/>
                </a:solidFill>
                <a:latin typeface="Times New Roman" panose="02020603050405020304" pitchFamily="18" charset="0"/>
                <a:cs typeface="Calibri" panose="020F0502020204030204" pitchFamily="34" charset="0"/>
              </a:rPr>
              <a:t>     </a:t>
            </a:r>
            <a:r>
              <a:rPr lang="vi-VN" altLang="vi-VN" sz="3451" b="1">
                <a:solidFill>
                  <a:srgbClr val="0000CC"/>
                </a:solidFill>
                <a:latin typeface="Times New Roman" panose="02020603050405020304" pitchFamily="18" charset="0"/>
                <a:cs typeface="Calibri" panose="020F0502020204030204" pitchFamily="34" charset="0"/>
              </a:rPr>
              <a:t>ĐCNN:</a:t>
            </a:r>
            <a:r>
              <a:rPr lang="en-US" altLang="vi-VN" sz="3451" b="1">
                <a:solidFill>
                  <a:srgbClr val="0000CC"/>
                </a:solidFill>
                <a:latin typeface="Times New Roman" panose="02020603050405020304" pitchFamily="18" charset="0"/>
                <a:cs typeface="Calibri" panose="020F0502020204030204" pitchFamily="34" charset="0"/>
              </a:rPr>
              <a:t> 1cm </a:t>
            </a:r>
            <a:endParaRPr lang="vi-VN" altLang="vi-VN" sz="2196" b="1">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7167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0" y="46888"/>
            <a:ext cx="184731" cy="309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sz="1412"/>
          </a:p>
        </p:txBody>
      </p:sp>
      <p:sp>
        <p:nvSpPr>
          <p:cNvPr id="42" name="Rectangle 19"/>
          <p:cNvSpPr>
            <a:spLocks noChangeArrowheads="1"/>
          </p:cNvSpPr>
          <p:nvPr/>
        </p:nvSpPr>
        <p:spPr bwMode="auto">
          <a:xfrm>
            <a:off x="4819775" y="2931158"/>
            <a:ext cx="16222382" cy="309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en-US" sz="1412"/>
          </a:p>
        </p:txBody>
      </p:sp>
      <p:sp>
        <p:nvSpPr>
          <p:cNvPr id="47" name="Rectangle 23"/>
          <p:cNvSpPr>
            <a:spLocks noChangeArrowheads="1"/>
          </p:cNvSpPr>
          <p:nvPr/>
        </p:nvSpPr>
        <p:spPr bwMode="auto">
          <a:xfrm>
            <a:off x="3385422" y="4439594"/>
            <a:ext cx="184731" cy="309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sz="1412"/>
          </a:p>
        </p:txBody>
      </p:sp>
      <p:sp>
        <p:nvSpPr>
          <p:cNvPr id="49" name="Rectangle 24"/>
          <p:cNvSpPr>
            <a:spLocks noChangeArrowheads="1"/>
          </p:cNvSpPr>
          <p:nvPr/>
        </p:nvSpPr>
        <p:spPr bwMode="auto">
          <a:xfrm>
            <a:off x="3385422" y="4566594"/>
            <a:ext cx="184731" cy="309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sz="1412"/>
          </a:p>
        </p:txBody>
      </p:sp>
      <p:sp>
        <p:nvSpPr>
          <p:cNvPr id="16390" name="TextBox 22"/>
          <p:cNvSpPr txBox="1">
            <a:spLocks noChangeArrowheads="1"/>
          </p:cNvSpPr>
          <p:nvPr/>
        </p:nvSpPr>
        <p:spPr bwMode="auto">
          <a:xfrm>
            <a:off x="0" y="266451"/>
            <a:ext cx="6923991"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96" b="1">
                <a:solidFill>
                  <a:srgbClr val="0000FF"/>
                </a:solidFill>
                <a:latin typeface="Times New Roman" panose="02020603050405020304" pitchFamily="18" charset="0"/>
                <a:cs typeface="Times New Roman" panose="02020603050405020304" pitchFamily="18" charset="0"/>
              </a:rPr>
              <a:t>II. Đo chiều dài</a:t>
            </a:r>
          </a:p>
        </p:txBody>
      </p:sp>
      <p:sp>
        <p:nvSpPr>
          <p:cNvPr id="16391" name="Rectangle 23"/>
          <p:cNvSpPr>
            <a:spLocks noChangeArrowheads="1"/>
          </p:cNvSpPr>
          <p:nvPr/>
        </p:nvSpPr>
        <p:spPr bwMode="auto">
          <a:xfrm>
            <a:off x="31301" y="790638"/>
            <a:ext cx="2802370"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ts val="1294"/>
              </a:lnSpc>
            </a:pPr>
            <a:r>
              <a:rPr lang="en-US" altLang="en-US" sz="2196" b="1">
                <a:solidFill>
                  <a:srgbClr val="FF0000"/>
                </a:solidFill>
                <a:latin typeface="Times New Roman" panose="02020603050405020304" pitchFamily="18" charset="0"/>
                <a:cs typeface="Times New Roman" panose="02020603050405020304" pitchFamily="18" charset="0"/>
              </a:rPr>
              <a:t>1. Đơn vị đo chiều dài</a:t>
            </a:r>
            <a:endParaRPr lang="en-US" altLang="en-US" sz="2196">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92" name="Rectangle 1"/>
          <p:cNvSpPr>
            <a:spLocks noChangeArrowheads="1"/>
          </p:cNvSpPr>
          <p:nvPr/>
        </p:nvSpPr>
        <p:spPr bwMode="auto">
          <a:xfrm>
            <a:off x="109568" y="1085725"/>
            <a:ext cx="2622834"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96" b="1">
                <a:solidFill>
                  <a:srgbClr val="FF0000"/>
                </a:solidFill>
                <a:latin typeface="Times New Roman" panose="02020603050405020304" pitchFamily="18" charset="0"/>
                <a:cs typeface="Times New Roman" panose="02020603050405020304" pitchFamily="18" charset="0"/>
              </a:rPr>
              <a:t>2. Cách đo chiều dài</a:t>
            </a:r>
            <a:endParaRPr lang="en-US" altLang="en-US" sz="2196">
              <a:solidFill>
                <a:srgbClr val="FF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112059" y="1495363"/>
            <a:ext cx="10163736"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i="1">
                <a:solidFill>
                  <a:srgbClr val="006600"/>
                </a:solidFill>
                <a:latin typeface="Times New Roman" panose="02020603050405020304" pitchFamily="18" charset="0"/>
                <a:cs typeface="Times New Roman" panose="02020603050405020304" pitchFamily="18" charset="0"/>
              </a:rPr>
              <a:t>Hãy cho biết giới hạn đo và độ chia nhỏ nhất của thước ở hình 3.3.</a:t>
            </a:r>
            <a:endParaRPr lang="en-US" altLang="en-US" sz="2196" b="1" i="1">
              <a:solidFill>
                <a:srgbClr val="006600"/>
              </a:solidFill>
              <a:latin typeface="Times New Roman" panose="02020603050405020304" pitchFamily="18" charset="0"/>
              <a:cs typeface="Times New Roman" panose="02020603050405020304" pitchFamily="18" charset="0"/>
            </a:endParaRPr>
          </a:p>
        </p:txBody>
      </p:sp>
      <p:pic>
        <p:nvPicPr>
          <p:cNvPr id="33794" name="Picture 2"/>
          <p:cNvPicPr>
            <a:picLocks noChangeAspect="1" noChangeArrowheads="1"/>
          </p:cNvPicPr>
          <p:nvPr/>
        </p:nvPicPr>
        <p:blipFill>
          <a:blip r:embed="rId2"/>
          <a:srcRect/>
          <a:stretch>
            <a:fillRect/>
          </a:stretch>
        </p:blipFill>
        <p:spPr bwMode="auto">
          <a:xfrm>
            <a:off x="53539" y="1906245"/>
            <a:ext cx="11329147" cy="1298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337422" y="3372971"/>
            <a:ext cx="6096000" cy="110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96" b="1">
                <a:solidFill>
                  <a:srgbClr val="660033"/>
                </a:solidFill>
                <a:latin typeface="Times New Roman" panose="02020603050405020304" pitchFamily="18" charset="0"/>
                <a:cs typeface="Times New Roman" panose="02020603050405020304" pitchFamily="18" charset="0"/>
              </a:rPr>
              <a:t>- GHĐ: 20 cm</a:t>
            </a:r>
          </a:p>
          <a:p>
            <a:r>
              <a:rPr lang="en-US" altLang="en-US" sz="2196" b="1">
                <a:solidFill>
                  <a:srgbClr val="660033"/>
                </a:solidFill>
                <a:latin typeface="Times New Roman" panose="02020603050405020304" pitchFamily="18" charset="0"/>
                <a:cs typeface="Times New Roman" panose="02020603050405020304" pitchFamily="18" charset="0"/>
              </a:rPr>
              <a:t>- ĐCNN: 0,1 cm</a:t>
            </a:r>
          </a:p>
          <a:p>
            <a:endParaRPr lang="en-US" altLang="en-US" sz="2196" b="1">
              <a:solidFill>
                <a:srgbClr val="660033"/>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112059" y="4015441"/>
            <a:ext cx="11270627"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i="1">
                <a:solidFill>
                  <a:srgbClr val="006600"/>
                </a:solidFill>
                <a:latin typeface="Times New Roman" panose="02020603050405020304" pitchFamily="18" charset="0"/>
                <a:cs typeface="Times New Roman" panose="02020603050405020304" pitchFamily="18" charset="0"/>
              </a:rPr>
              <a:t>Để đo chiều dài lớp học em chọn thước đo ở hình 3.3 có thuận tiện không? Vì sao?</a:t>
            </a:r>
            <a:endParaRPr lang="en-US" altLang="en-US" sz="2196" b="1" i="1">
              <a:solidFill>
                <a:srgbClr val="0066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358589" y="4425079"/>
            <a:ext cx="10367932" cy="110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a:solidFill>
                  <a:srgbClr val="660033"/>
                </a:solidFill>
                <a:latin typeface="Times New Roman" panose="02020603050405020304" pitchFamily="18" charset="0"/>
                <a:cs typeface="Times New Roman" panose="02020603050405020304" pitchFamily="18" charset="0"/>
              </a:rPr>
              <a:t>Không thuận tiện vì giới hạn của thước ở hình 3.3 là 20cm trong khi kích thước của lớp học lớn hơn rất nhiều lần. Nếu sử dụng thước đo trên sẽ mất thời gian, không hiệu quả, dễ sai lệch kết quả.</a:t>
            </a:r>
            <a:endParaRPr lang="en-US" altLang="en-US" sz="2196" b="1">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7059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circle(in)">
                                      <p:cBhvr>
                                        <p:cTn id="12" dur="2000"/>
                                        <p:tgtEl>
                                          <p:spTgt spid="33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hut.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0726520" y="458196"/>
            <a:ext cx="1146735" cy="85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78902" y="313765"/>
            <a:ext cx="9939618" cy="4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i="1">
                <a:solidFill>
                  <a:srgbClr val="006600"/>
                </a:solidFill>
                <a:latin typeface="Times New Roman" panose="02020603050405020304" pitchFamily="18" charset="0"/>
                <a:cs typeface="Times New Roman" panose="02020603050405020304" pitchFamily="18" charset="0"/>
              </a:rPr>
              <a:t>Dựa vào hình 3.4 thảo luận về cách đo chiều dài bằng thước.</a:t>
            </a:r>
          </a:p>
        </p:txBody>
      </p:sp>
      <p:pic>
        <p:nvPicPr>
          <p:cNvPr id="11269" name="Picture 5"/>
          <p:cNvPicPr>
            <a:picLocks noChangeAspect="1" noChangeArrowheads="1"/>
          </p:cNvPicPr>
          <p:nvPr/>
        </p:nvPicPr>
        <p:blipFill>
          <a:blip r:embed="rId5"/>
          <a:srcRect/>
          <a:stretch>
            <a:fillRect/>
          </a:stretch>
        </p:blipFill>
        <p:spPr bwMode="auto">
          <a:xfrm>
            <a:off x="267697" y="887755"/>
            <a:ext cx="5934137" cy="34451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6201834" y="1365873"/>
            <a:ext cx="6096000" cy="183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1882" b="1">
                <a:solidFill>
                  <a:srgbClr val="660033"/>
                </a:solidFill>
                <a:latin typeface="Times New Roman" panose="02020603050405020304" pitchFamily="18" charset="0"/>
                <a:cs typeface="Times New Roman" panose="02020603050405020304" pitchFamily="18" charset="0"/>
              </a:rPr>
              <a:t>Cách đo độ dài bằng thước:</a:t>
            </a:r>
          </a:p>
          <a:p>
            <a:r>
              <a:rPr lang="vi-VN" altLang="en-US" sz="1882" b="1">
                <a:solidFill>
                  <a:srgbClr val="660033"/>
                </a:solidFill>
                <a:latin typeface="Times New Roman" panose="02020603050405020304" pitchFamily="18" charset="0"/>
                <a:cs typeface="Times New Roman" panose="02020603050405020304" pitchFamily="18" charset="0"/>
              </a:rPr>
              <a:t>- Ước lượng độ dài cần đo để chọn thước đo có GHĐ và ĐCNN phù hợp.</a:t>
            </a:r>
          </a:p>
          <a:p>
            <a:r>
              <a:rPr lang="vi-VN" altLang="en-US" sz="1882" b="1">
                <a:solidFill>
                  <a:srgbClr val="660033"/>
                </a:solidFill>
                <a:latin typeface="Times New Roman" panose="02020603050405020304" pitchFamily="18" charset="0"/>
                <a:cs typeface="Times New Roman" panose="02020603050405020304" pitchFamily="18" charset="0"/>
              </a:rPr>
              <a:t>- Đặt thước và mắt nhìn đúng cách.</a:t>
            </a:r>
          </a:p>
          <a:p>
            <a:r>
              <a:rPr lang="vi-VN" altLang="en-US" sz="1882" b="1">
                <a:solidFill>
                  <a:srgbClr val="660033"/>
                </a:solidFill>
                <a:latin typeface="Times New Roman" panose="02020603050405020304" pitchFamily="18" charset="0"/>
                <a:cs typeface="Times New Roman" panose="02020603050405020304" pitchFamily="18" charset="0"/>
              </a:rPr>
              <a:t>- Đọc và ghi kết quả đo theo vạch chia gần nhất với đầu kia của vật.</a:t>
            </a:r>
          </a:p>
        </p:txBody>
      </p:sp>
    </p:spTree>
    <p:extLst>
      <p:ext uri="{BB962C8B-B14F-4D97-AF65-F5344CB8AC3E}">
        <p14:creationId xmlns:p14="http://schemas.microsoft.com/office/powerpoint/2010/main" val="171200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91263"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4"/>
                </p:tgtEl>
              </p:cMediaNode>
            </p:video>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392" y="322481"/>
            <a:ext cx="12053795" cy="7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a:solidFill>
                  <a:srgbClr val="006600"/>
                </a:solidFill>
                <a:latin typeface="Times New Roman" panose="02020603050405020304" pitchFamily="18" charset="0"/>
                <a:cs typeface="Times New Roman" panose="02020603050405020304" pitchFamily="18" charset="0"/>
              </a:rPr>
              <a:t>Khi đặt mắt nhìn như hình 3.6a hoặc hình 3.6b thì ảnh hưởng thế nào đến kết quả đo? Dùng thước và bút chì kiểm tra lại kết quả của em.</a:t>
            </a:r>
          </a:p>
        </p:txBody>
      </p:sp>
      <p:pic>
        <p:nvPicPr>
          <p:cNvPr id="35842" name="Picture 2" descr="https://img.loigiaihay.com/picture/question_lgh/2021_41/1621482154-0rv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0" y="1113118"/>
            <a:ext cx="4461186" cy="488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4797363" y="1115608"/>
            <a:ext cx="6096000" cy="34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196" b="1">
                <a:solidFill>
                  <a:srgbClr val="660033"/>
                </a:solidFill>
                <a:latin typeface="Times New Roman" panose="02020603050405020304" pitchFamily="18" charset="0"/>
                <a:cs typeface="Times New Roman" panose="02020603050405020304" pitchFamily="18" charset="0"/>
              </a:rPr>
              <a:t>Khi đặt mắt như hình 3.6a hoặc hình 3.6b thì sẽ làm sai lệch đến kết quả đo:</a:t>
            </a:r>
          </a:p>
          <a:p>
            <a:r>
              <a:rPr lang="vi-VN" altLang="en-US" sz="2196" b="1">
                <a:solidFill>
                  <a:srgbClr val="660033"/>
                </a:solidFill>
                <a:latin typeface="Times New Roman" panose="02020603050405020304" pitchFamily="18" charset="0"/>
                <a:cs typeface="Times New Roman" panose="02020603050405020304" pitchFamily="18" charset="0"/>
              </a:rPr>
              <a:t>+ Hình 3.6a: Kích thước chiếc bút chì dài hơn so với thực tế.</a:t>
            </a:r>
          </a:p>
          <a:p>
            <a:r>
              <a:rPr lang="vi-VN" altLang="en-US" sz="2196" b="1">
                <a:solidFill>
                  <a:srgbClr val="660033"/>
                </a:solidFill>
                <a:latin typeface="Times New Roman" panose="02020603050405020304" pitchFamily="18" charset="0"/>
                <a:cs typeface="Times New Roman" panose="02020603050405020304" pitchFamily="18" charset="0"/>
              </a:rPr>
              <a:t>+ Hình 3.6b: Kích thước chiếc bút chì ngắn hơn so với thực tế.</a:t>
            </a:r>
          </a:p>
          <a:p>
            <a:r>
              <a:rPr lang="vi-VN" altLang="en-US" sz="2196" b="1">
                <a:solidFill>
                  <a:srgbClr val="660033"/>
                </a:solidFill>
                <a:latin typeface="Times New Roman" panose="02020603050405020304" pitchFamily="18" charset="0"/>
                <a:cs typeface="Times New Roman" panose="02020603050405020304" pitchFamily="18" charset="0"/>
              </a:rPr>
              <a:t>- Để nhìn kết quả đo chính xác cần đật mắt nhìn theo hướng vuông góc với cạnh thước ở đầu kia của vật (hình 3.5).</a:t>
            </a:r>
          </a:p>
          <a:p>
            <a:r>
              <a:rPr lang="vi-VN" altLang="en-US" sz="2196" b="1">
                <a:solidFill>
                  <a:srgbClr val="660033"/>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43274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wheel(1)">
                                      <p:cBhvr>
                                        <p:cTn id="12" dur="2000"/>
                                        <p:tgtEl>
                                          <p:spTgt spid="358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258" y="0"/>
            <a:ext cx="10535010" cy="954107"/>
          </a:xfrm>
          <a:prstGeom prst="rect">
            <a:avLst/>
          </a:prstGeom>
        </p:spPr>
        <p:txBody>
          <a:bodyPr wrap="square">
            <a:spAutoFit/>
          </a:bodyPr>
          <a:lstStyle/>
          <a:p>
            <a:r>
              <a:rPr lang="en-US" sz="2800" dirty="0" err="1" smtClean="0">
                <a:solidFill>
                  <a:srgbClr val="FF0000"/>
                </a:solidFill>
                <a:effectLst/>
                <a:latin typeface="Times New Roman" panose="02020603050405020304" pitchFamily="18" charset="0"/>
                <a:ea typeface="Times New Roman" panose="02020603050405020304" pitchFamily="18" charset="0"/>
              </a:rPr>
              <a:t>Phiếu</a:t>
            </a:r>
            <a:r>
              <a:rPr lang="en-US" sz="2800" dirty="0" smtClean="0">
                <a:solidFill>
                  <a:srgbClr val="FF0000"/>
                </a:solidFill>
                <a:effectLst/>
                <a:latin typeface="Times New Roman" panose="02020603050405020304" pitchFamily="18" charset="0"/>
                <a:ea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rPr>
              <a:t>học</a:t>
            </a:r>
            <a:r>
              <a:rPr lang="en-US" sz="2800" dirty="0" smtClean="0">
                <a:solidFill>
                  <a:srgbClr val="FF0000"/>
                </a:solidFill>
                <a:effectLst/>
                <a:latin typeface="Times New Roman" panose="02020603050405020304" pitchFamily="18" charset="0"/>
                <a:ea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rPr>
              <a:t>tập</a:t>
            </a:r>
            <a:r>
              <a:rPr lang="en-US" sz="2800" dirty="0" smtClean="0">
                <a:solidFill>
                  <a:srgbClr val="FF0000"/>
                </a:solidFill>
                <a:effectLst/>
                <a:latin typeface="Times New Roman" panose="02020603050405020304" pitchFamily="18" charset="0"/>
                <a:ea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Times New Roman" panose="02020603050405020304" pitchFamily="18" charset="0"/>
              </a:rPr>
              <a:t>số</a:t>
            </a:r>
            <a:r>
              <a:rPr lang="en-US" sz="2800" dirty="0" smtClean="0">
                <a:solidFill>
                  <a:srgbClr val="FF0000"/>
                </a:solidFill>
                <a:effectLst/>
                <a:latin typeface="Times New Roman" panose="02020603050405020304" pitchFamily="18" charset="0"/>
                <a:ea typeface="Times New Roman" panose="02020603050405020304" pitchFamily="18" charset="0"/>
              </a:rPr>
              <a:t> 4(</a:t>
            </a:r>
            <a:r>
              <a:rPr lang="vi-VN" sz="2800" dirty="0" smtClean="0">
                <a:solidFill>
                  <a:srgbClr val="FF0000"/>
                </a:solidFill>
                <a:effectLst/>
                <a:latin typeface="Times New Roman" panose="02020603050405020304" pitchFamily="18" charset="0"/>
                <a:ea typeface="Times New Roman" panose="02020603050405020304" pitchFamily="18" charset="0"/>
              </a:rPr>
              <a:t>đo chiều dọc, chiều ngang của cuốn sách Vật Lý 6 bằng thước.</a:t>
            </a:r>
            <a:r>
              <a:rPr lang="en-US" sz="2800" dirty="0" smtClean="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5" name="Rectangle 4"/>
          <p:cNvSpPr/>
          <p:nvPr/>
        </p:nvSpPr>
        <p:spPr>
          <a:xfrm>
            <a:off x="191257" y="954107"/>
            <a:ext cx="8952741" cy="3065455"/>
          </a:xfrm>
          <a:prstGeom prst="rect">
            <a:avLst/>
          </a:prstGeom>
        </p:spPr>
        <p:txBody>
          <a:bodyPr wrap="square">
            <a:spAutoFit/>
          </a:bodyPr>
          <a:lstStyle/>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B1. </a:t>
            </a:r>
            <a:r>
              <a:rPr lang="en-US" sz="2400" b="1" dirty="0" err="1" smtClean="0">
                <a:solidFill>
                  <a:srgbClr val="0000CC"/>
                </a:solidFill>
                <a:effectLst/>
                <a:latin typeface="Times New Roman" panose="02020603050405020304" pitchFamily="18" charset="0"/>
                <a:ea typeface="Times New Roman" panose="02020603050405020304" pitchFamily="18" charset="0"/>
              </a:rPr>
              <a:t>Ước</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lượng</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chiều</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dài</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độ</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dày</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của</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sách</a:t>
            </a:r>
            <a:r>
              <a:rPr lang="en-US" sz="2400" b="1" dirty="0" smtClean="0">
                <a:solidFill>
                  <a:srgbClr val="0000CC"/>
                </a:solidFill>
                <a:effectLst/>
                <a:latin typeface="Times New Roman" panose="02020603050405020304" pitchFamily="18" charset="0"/>
                <a:ea typeface="Times New Roman" panose="02020603050405020304" pitchFamily="18" charset="0"/>
              </a:rPr>
              <a:t>:………….</a:t>
            </a:r>
          </a:p>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B2. </a:t>
            </a:r>
            <a:r>
              <a:rPr lang="en-US" sz="2400" b="1" dirty="0" err="1" smtClean="0">
                <a:solidFill>
                  <a:srgbClr val="0000CC"/>
                </a:solidFill>
                <a:effectLst/>
                <a:latin typeface="Times New Roman" panose="02020603050405020304" pitchFamily="18" charset="0"/>
                <a:ea typeface="Times New Roman" panose="02020603050405020304" pitchFamily="18" charset="0"/>
              </a:rPr>
              <a:t>Chọn</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dụng</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cụ</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đo</a:t>
            </a:r>
            <a:endParaRPr lang="en-US" sz="2400" b="1" dirty="0" smtClean="0">
              <a:solidFill>
                <a:srgbClr val="0000CC"/>
              </a:solidFill>
              <a:effectLst/>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Tên</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dụng</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cụ</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đo</a:t>
            </a:r>
            <a:r>
              <a:rPr lang="en-US" sz="2400" b="1" dirty="0" smtClean="0">
                <a:solidFill>
                  <a:srgbClr val="0000CC"/>
                </a:solidFill>
                <a:effectLst/>
                <a:latin typeface="Times New Roman" panose="02020603050405020304" pitchFamily="18" charset="0"/>
                <a:ea typeface="Times New Roman" panose="02020603050405020304" pitchFamily="18" charset="0"/>
              </a:rPr>
              <a:t>: …………..</a:t>
            </a:r>
          </a:p>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 GHĐ: ……………</a:t>
            </a:r>
          </a:p>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 ĐCNN: ……………….</a:t>
            </a:r>
          </a:p>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B3. </a:t>
            </a:r>
            <a:r>
              <a:rPr lang="en-US" sz="2400" b="1" dirty="0" err="1" smtClean="0">
                <a:solidFill>
                  <a:srgbClr val="0000CC"/>
                </a:solidFill>
                <a:effectLst/>
                <a:latin typeface="Times New Roman" panose="02020603050405020304" pitchFamily="18" charset="0"/>
                <a:ea typeface="Times New Roman" panose="02020603050405020304" pitchFamily="18" charset="0"/>
              </a:rPr>
              <a:t>Các</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bước</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tiến</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hành</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đo</a:t>
            </a:r>
            <a:r>
              <a:rPr lang="en-US" sz="2400" b="1" dirty="0" smtClean="0">
                <a:solidFill>
                  <a:srgbClr val="0000CC"/>
                </a:solidFill>
                <a:effectLst/>
                <a:latin typeface="Times New Roman" panose="02020603050405020304" pitchFamily="18" charset="0"/>
                <a:ea typeface="Times New Roman" panose="02020603050405020304" pitchFamily="18" charset="0"/>
              </a:rPr>
              <a:t>:……………..</a:t>
            </a:r>
          </a:p>
          <a:p>
            <a:pPr>
              <a:lnSpc>
                <a:spcPct val="115000"/>
              </a:lnSpc>
            </a:pPr>
            <a:r>
              <a:rPr lang="en-US" sz="2400" b="1" dirty="0" smtClean="0">
                <a:solidFill>
                  <a:srgbClr val="0000CC"/>
                </a:solidFill>
                <a:effectLst/>
                <a:latin typeface="Times New Roman" panose="02020603050405020304" pitchFamily="18" charset="0"/>
                <a:ea typeface="Times New Roman" panose="02020603050405020304" pitchFamily="18" charset="0"/>
              </a:rPr>
              <a:t>B4. </a:t>
            </a:r>
            <a:r>
              <a:rPr lang="en-US" sz="2400" b="1" dirty="0" err="1" smtClean="0">
                <a:solidFill>
                  <a:srgbClr val="0000CC"/>
                </a:solidFill>
                <a:effectLst/>
                <a:latin typeface="Times New Roman" panose="02020603050405020304" pitchFamily="18" charset="0"/>
                <a:ea typeface="Times New Roman" panose="02020603050405020304" pitchFamily="18" charset="0"/>
              </a:rPr>
              <a:t>Kết</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quả</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đo</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chiều</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dọc</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chiều</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ngang</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của</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cuốn</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sách</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Vật</a:t>
            </a:r>
            <a:r>
              <a:rPr lang="en-US" sz="2400" b="1" dirty="0" smtClean="0">
                <a:solidFill>
                  <a:srgbClr val="0000CC"/>
                </a:solidFill>
                <a:effectLst/>
                <a:latin typeface="Times New Roman" panose="02020603050405020304" pitchFamily="18" charset="0"/>
                <a:ea typeface="Times New Roman" panose="02020603050405020304" pitchFamily="18" charset="0"/>
              </a:rPr>
              <a:t> </a:t>
            </a:r>
            <a:r>
              <a:rPr lang="en-US" sz="2400" b="1" dirty="0" err="1" smtClean="0">
                <a:solidFill>
                  <a:srgbClr val="0000CC"/>
                </a:solidFill>
                <a:effectLst/>
                <a:latin typeface="Times New Roman" panose="02020603050405020304" pitchFamily="18" charset="0"/>
                <a:ea typeface="Times New Roman" panose="02020603050405020304" pitchFamily="18" charset="0"/>
              </a:rPr>
              <a:t>lý</a:t>
            </a:r>
            <a:endParaRPr lang="en-US" sz="2400" b="1"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874765"/>
              </p:ext>
            </p:extLst>
          </p:nvPr>
        </p:nvGraphicFramePr>
        <p:xfrm>
          <a:off x="250633" y="4019562"/>
          <a:ext cx="8893365" cy="2103120"/>
        </p:xfrm>
        <a:graphic>
          <a:graphicData uri="http://schemas.openxmlformats.org/drawingml/2006/table">
            <a:tbl>
              <a:tblPr firstRow="1" firstCol="1" bandRow="1"/>
              <a:tblGrid>
                <a:gridCol w="1752516">
                  <a:extLst>
                    <a:ext uri="{9D8B030D-6E8A-4147-A177-3AD203B41FA5}">
                      <a16:colId xmlns:a16="http://schemas.microsoft.com/office/drawing/2014/main" val="3326360755"/>
                    </a:ext>
                  </a:extLst>
                </a:gridCol>
                <a:gridCol w="1647888">
                  <a:extLst>
                    <a:ext uri="{9D8B030D-6E8A-4147-A177-3AD203B41FA5}">
                      <a16:colId xmlns:a16="http://schemas.microsoft.com/office/drawing/2014/main" val="2615764892"/>
                    </a:ext>
                  </a:extLst>
                </a:gridCol>
                <a:gridCol w="1647888">
                  <a:extLst>
                    <a:ext uri="{9D8B030D-6E8A-4147-A177-3AD203B41FA5}">
                      <a16:colId xmlns:a16="http://schemas.microsoft.com/office/drawing/2014/main" val="4040418895"/>
                    </a:ext>
                  </a:extLst>
                </a:gridCol>
                <a:gridCol w="1647888">
                  <a:extLst>
                    <a:ext uri="{9D8B030D-6E8A-4147-A177-3AD203B41FA5}">
                      <a16:colId xmlns:a16="http://schemas.microsoft.com/office/drawing/2014/main" val="102554116"/>
                    </a:ext>
                  </a:extLst>
                </a:gridCol>
                <a:gridCol w="2197185">
                  <a:extLst>
                    <a:ext uri="{9D8B030D-6E8A-4147-A177-3AD203B41FA5}">
                      <a16:colId xmlns:a16="http://schemas.microsoft.com/office/drawing/2014/main" val="1893791128"/>
                    </a:ext>
                  </a:extLst>
                </a:gridCol>
              </a:tblGrid>
              <a:tr h="569595">
                <a:tc>
                  <a:txBody>
                    <a:bodyPr/>
                    <a:lstStyle/>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Kết quả đo</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Lần đo 1</a:t>
                      </a:r>
                      <a:endParaRPr lang="en-US" sz="2400" b="1">
                        <a:solidFill>
                          <a:srgbClr val="0000CC"/>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 </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err="1">
                          <a:solidFill>
                            <a:srgbClr val="0000CC"/>
                          </a:solidFill>
                          <a:effectLst/>
                          <a:latin typeface="Times New Roman" panose="02020603050405020304" pitchFamily="18" charset="0"/>
                          <a:ea typeface="Calibri" panose="020F0502020204030204" pitchFamily="34" charset="0"/>
                        </a:rPr>
                        <a:t>Lần</a:t>
                      </a:r>
                      <a:r>
                        <a:rPr lang="en-US" sz="2400" b="1" dirty="0">
                          <a:solidFill>
                            <a:srgbClr val="0000CC"/>
                          </a:solidFill>
                          <a:effectLst/>
                          <a:latin typeface="Times New Roman" panose="02020603050405020304" pitchFamily="18" charset="0"/>
                          <a:ea typeface="Calibri" panose="020F0502020204030204" pitchFamily="34" charset="0"/>
                        </a:rPr>
                        <a:t> </a:t>
                      </a:r>
                      <a:r>
                        <a:rPr lang="en-US" sz="2400" b="1" dirty="0" err="1">
                          <a:solidFill>
                            <a:srgbClr val="0000CC"/>
                          </a:solidFill>
                          <a:effectLst/>
                          <a:latin typeface="Times New Roman" panose="02020603050405020304" pitchFamily="18" charset="0"/>
                          <a:ea typeface="Calibri" panose="020F0502020204030204" pitchFamily="34" charset="0"/>
                        </a:rPr>
                        <a:t>đo</a:t>
                      </a:r>
                      <a:r>
                        <a:rPr lang="en-US" sz="2400" b="1" dirty="0">
                          <a:solidFill>
                            <a:srgbClr val="0000CC"/>
                          </a:solidFill>
                          <a:effectLst/>
                          <a:latin typeface="Times New Roman" panose="02020603050405020304" pitchFamily="18" charset="0"/>
                          <a:ea typeface="Calibri" panose="020F0502020204030204" pitchFamily="34" charset="0"/>
                        </a:rPr>
                        <a:t> 2</a:t>
                      </a:r>
                      <a:endParaRPr lang="en-US" sz="2400" b="1" dirty="0">
                        <a:solidFill>
                          <a:srgbClr val="0000CC"/>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2400" b="1" dirty="0">
                          <a:solidFill>
                            <a:srgbClr val="0000CC"/>
                          </a:solidFill>
                          <a:effectLst/>
                          <a:latin typeface="Times New Roman" panose="02020603050405020304" pitchFamily="18" charset="0"/>
                          <a:ea typeface="Calibri" panose="020F0502020204030204" pitchFamily="34" charset="0"/>
                        </a:rPr>
                        <a:t> </a:t>
                      </a:r>
                      <a:endParaRPr lang="en-US" sz="24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Lần đo 3</a:t>
                      </a:r>
                      <a:endParaRPr lang="en-US" sz="2400" b="1">
                        <a:solidFill>
                          <a:srgbClr val="0000CC"/>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 </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Giá trị trung bình</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286426"/>
                  </a:ext>
                </a:extLst>
              </a:tr>
              <a:tr h="332105">
                <a:tc>
                  <a:txBody>
                    <a:bodyPr/>
                    <a:lstStyle/>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Chiều dọc</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d</a:t>
                      </a:r>
                      <a:r>
                        <a:rPr lang="en-US" sz="2400" b="1" i="1" baseline="-25000">
                          <a:solidFill>
                            <a:srgbClr val="0000CC"/>
                          </a:solidFill>
                          <a:effectLst/>
                          <a:latin typeface="Times New Roman" panose="02020603050405020304" pitchFamily="18" charset="0"/>
                          <a:ea typeface="Calibri" panose="020F0502020204030204" pitchFamily="34" charset="0"/>
                        </a:rPr>
                        <a:t>1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d</a:t>
                      </a:r>
                      <a:r>
                        <a:rPr lang="en-US" sz="2400" b="1" i="1" baseline="-25000">
                          <a:solidFill>
                            <a:srgbClr val="0000CC"/>
                          </a:solidFill>
                          <a:effectLst/>
                          <a:latin typeface="Times New Roman" panose="02020603050405020304" pitchFamily="18" charset="0"/>
                          <a:ea typeface="Calibri" panose="020F0502020204030204" pitchFamily="34" charset="0"/>
                        </a:rPr>
                        <a:t>2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d</a:t>
                      </a:r>
                      <a:r>
                        <a:rPr lang="en-US" sz="2400" b="1" i="1" baseline="-25000">
                          <a:solidFill>
                            <a:srgbClr val="0000CC"/>
                          </a:solidFill>
                          <a:effectLst/>
                          <a:latin typeface="Times New Roman" panose="02020603050405020304" pitchFamily="18" charset="0"/>
                          <a:ea typeface="Calibri" panose="020F0502020204030204" pitchFamily="34" charset="0"/>
                        </a:rPr>
                        <a:t>3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d</a:t>
                      </a:r>
                      <a:r>
                        <a:rPr lang="en-US" sz="2400" b="1" i="1" baseline="-25000">
                          <a:solidFill>
                            <a:srgbClr val="0000CC"/>
                          </a:solidFill>
                          <a:effectLst/>
                          <a:latin typeface="Times New Roman" panose="02020603050405020304" pitchFamily="18" charset="0"/>
                          <a:ea typeface="Calibri" panose="020F0502020204030204" pitchFamily="34" charset="0"/>
                        </a:rPr>
                        <a:t>tb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414826"/>
                  </a:ext>
                </a:extLst>
              </a:tr>
              <a:tr h="445135">
                <a:tc>
                  <a:txBody>
                    <a:bodyPr/>
                    <a:lstStyle/>
                    <a:p>
                      <a:pPr marL="0" marR="0" algn="ctr">
                        <a:lnSpc>
                          <a:spcPct val="115000"/>
                        </a:lnSpc>
                        <a:spcBef>
                          <a:spcPts val="0"/>
                        </a:spcBef>
                        <a:spcAft>
                          <a:spcPts val="0"/>
                        </a:spcAft>
                      </a:pPr>
                      <a:r>
                        <a:rPr lang="en-US" sz="2400" b="1">
                          <a:solidFill>
                            <a:srgbClr val="0000CC"/>
                          </a:solidFill>
                          <a:effectLst/>
                          <a:latin typeface="Times New Roman" panose="02020603050405020304" pitchFamily="18" charset="0"/>
                          <a:ea typeface="Calibri" panose="020F0502020204030204" pitchFamily="34" charset="0"/>
                        </a:rPr>
                        <a:t>Chiều ngang</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n</a:t>
                      </a:r>
                      <a:r>
                        <a:rPr lang="en-US" sz="2400" b="1" i="1" baseline="-25000">
                          <a:solidFill>
                            <a:srgbClr val="0000CC"/>
                          </a:solidFill>
                          <a:effectLst/>
                          <a:latin typeface="Times New Roman" panose="02020603050405020304" pitchFamily="18" charset="0"/>
                          <a:ea typeface="Calibri" panose="020F0502020204030204" pitchFamily="34" charset="0"/>
                        </a:rPr>
                        <a:t>1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n</a:t>
                      </a:r>
                      <a:r>
                        <a:rPr lang="en-US" sz="2400" b="1" i="1" baseline="-25000">
                          <a:solidFill>
                            <a:srgbClr val="0000CC"/>
                          </a:solidFill>
                          <a:effectLst/>
                          <a:latin typeface="Times New Roman" panose="02020603050405020304" pitchFamily="18" charset="0"/>
                          <a:ea typeface="Calibri" panose="020F0502020204030204" pitchFamily="34" charset="0"/>
                        </a:rPr>
                        <a:t>2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a:solidFill>
                            <a:srgbClr val="0000CC"/>
                          </a:solidFill>
                          <a:effectLst/>
                          <a:latin typeface="Times New Roman" panose="02020603050405020304" pitchFamily="18" charset="0"/>
                          <a:ea typeface="Calibri" panose="020F0502020204030204" pitchFamily="34" charset="0"/>
                        </a:rPr>
                        <a:t>n</a:t>
                      </a:r>
                      <a:r>
                        <a:rPr lang="en-US" sz="2400" b="1" i="1" baseline="-25000">
                          <a:solidFill>
                            <a:srgbClr val="0000CC"/>
                          </a:solidFill>
                          <a:effectLst/>
                          <a:latin typeface="Times New Roman" panose="02020603050405020304" pitchFamily="18" charset="0"/>
                          <a:ea typeface="Calibri" panose="020F0502020204030204" pitchFamily="34" charset="0"/>
                        </a:rPr>
                        <a:t>3 </a:t>
                      </a:r>
                      <a:r>
                        <a:rPr lang="en-US" sz="2400" b="1" i="1">
                          <a:solidFill>
                            <a:srgbClr val="0000CC"/>
                          </a:solidFill>
                          <a:effectLst/>
                          <a:latin typeface="Times New Roman" panose="02020603050405020304" pitchFamily="18" charset="0"/>
                          <a:ea typeface="Calibri" panose="020F0502020204030204" pitchFamily="34" charset="0"/>
                        </a:rPr>
                        <a:t>=</a:t>
                      </a:r>
                      <a:endParaRPr lang="en-US" sz="2400" b="1">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i="1" dirty="0" err="1">
                          <a:solidFill>
                            <a:srgbClr val="0000CC"/>
                          </a:solidFill>
                          <a:effectLst/>
                          <a:latin typeface="Times New Roman" panose="02020603050405020304" pitchFamily="18" charset="0"/>
                          <a:ea typeface="Calibri" panose="020F0502020204030204" pitchFamily="34" charset="0"/>
                        </a:rPr>
                        <a:t>n</a:t>
                      </a:r>
                      <a:r>
                        <a:rPr lang="en-US" sz="2400" b="1" i="1" baseline="-25000" dirty="0" err="1">
                          <a:solidFill>
                            <a:srgbClr val="0000CC"/>
                          </a:solidFill>
                          <a:effectLst/>
                          <a:latin typeface="Times New Roman" panose="02020603050405020304" pitchFamily="18" charset="0"/>
                          <a:ea typeface="Calibri" panose="020F0502020204030204" pitchFamily="34" charset="0"/>
                        </a:rPr>
                        <a:t>tb</a:t>
                      </a:r>
                      <a:r>
                        <a:rPr lang="en-US" sz="2400" b="1" i="1" dirty="0">
                          <a:solidFill>
                            <a:srgbClr val="0000CC"/>
                          </a:solidFill>
                          <a:effectLst/>
                          <a:latin typeface="Times New Roman" panose="02020603050405020304" pitchFamily="18" charset="0"/>
                          <a:ea typeface="Calibri" panose="020F0502020204030204" pitchFamily="34" charset="0"/>
                        </a:rPr>
                        <a:t> =</a:t>
                      </a:r>
                      <a:endParaRPr lang="en-US" sz="2400" b="1"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965113"/>
                  </a:ext>
                </a:extLst>
              </a:tr>
            </a:tbl>
          </a:graphicData>
        </a:graphic>
      </p:graphicFrame>
    </p:spTree>
    <p:extLst>
      <p:ext uri="{BB962C8B-B14F-4D97-AF65-F5344CB8AC3E}">
        <p14:creationId xmlns:p14="http://schemas.microsoft.com/office/powerpoint/2010/main" val="693967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7" name="TextBox 6"/>
          <p:cNvSpPr txBox="1">
            <a:spLocks noChangeArrowheads="1"/>
          </p:cNvSpPr>
          <p:nvPr/>
        </p:nvSpPr>
        <p:spPr bwMode="auto">
          <a:xfrm>
            <a:off x="-11669" y="780584"/>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30734" y="1191273"/>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smtClean="0">
                <a:solidFill>
                  <a:srgbClr val="006600"/>
                </a:solidFill>
                <a:latin typeface="Times New Roman" panose="02020603050405020304" pitchFamily="18" charset="0"/>
                <a:cs typeface="Times New Roman" panose="02020603050405020304" pitchFamily="18" charset="0"/>
              </a:rPr>
              <a:t>1. Đơn vị đo chiều dài</a:t>
            </a:r>
            <a:endParaRPr lang="en-US" altLang="en-US" sz="240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9799" y="1384995"/>
            <a:ext cx="2844048"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2. </a:t>
            </a:r>
            <a:r>
              <a:rPr lang="en-US" sz="2400" b="1" dirty="0" err="1">
                <a:solidFill>
                  <a:srgbClr val="006600"/>
                </a:solidFill>
                <a:latin typeface="Times New Roman" panose="02020603050405020304" pitchFamily="18" charset="0"/>
                <a:cs typeface="Times New Roman" panose="02020603050405020304" pitchFamily="18" charset="0"/>
              </a:rPr>
              <a:t>Cách</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đo</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chiều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dài</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066" y="1787191"/>
            <a:ext cx="6096000" cy="1938992"/>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Để đo chiều dài, người ta dùng thước.</a:t>
            </a:r>
          </a:p>
          <a:p>
            <a:r>
              <a:rPr lang="en-US" sz="2400" b="1" dirty="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Có </a:t>
            </a:r>
            <a:r>
              <a:rPr lang="vi-VN" sz="2400" b="1" dirty="0">
                <a:latin typeface="Times New Roman" panose="02020603050405020304" pitchFamily="18" charset="0"/>
                <a:cs typeface="Times New Roman" panose="02020603050405020304" pitchFamily="18" charset="0"/>
              </a:rPr>
              <a:t>nhiều loại thước có chiều dài khác nhau: thước thẳng, thước dây, thước cuộn,…Với những trường hợp cụ thể, người ta lựa chọn những thước đo phù hợp.</a:t>
            </a:r>
          </a:p>
        </p:txBody>
      </p:sp>
      <p:sp>
        <p:nvSpPr>
          <p:cNvPr id="5" name="Rectangle 4"/>
          <p:cNvSpPr/>
          <p:nvPr/>
        </p:nvSpPr>
        <p:spPr>
          <a:xfrm>
            <a:off x="-49799" y="3726183"/>
            <a:ext cx="6164864" cy="83099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Mỗi thước đo đều có giới hạn đo và độ chia nhỏ nhất.</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4066" y="4424133"/>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Giới hạn đo (GHĐ) của thước là độ dài lớn nhất ghi trên thước.</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Độ chia nhỏ nhất (ĐCNN) của thước là độ dài giữa hai vạch chia liên tiếp trên thước</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44066" y="5993793"/>
            <a:ext cx="6096000" cy="830997"/>
          </a:xfrm>
          <a:prstGeom prst="rect">
            <a:avLst/>
          </a:prstGeom>
        </p:spPr>
        <p:txBody>
          <a:bodyPr>
            <a:spAutoFit/>
          </a:bodyPr>
          <a:lstStyle/>
          <a:p>
            <a:r>
              <a:rPr lang="vi-VN" sz="2400" b="1" i="0" dirty="0" smtClean="0">
                <a:solidFill>
                  <a:srgbClr val="212529"/>
                </a:solidFill>
                <a:effectLst/>
                <a:latin typeface="+mj-lt"/>
              </a:rPr>
              <a:t>Ví dụ, chiếc thước kẻ dưới đây có giới hạn đo là 20 cm, độ chia nhỏ nhất là 1 mm.</a:t>
            </a:r>
            <a:endParaRPr lang="en-US" sz="2400" b="1" dirty="0">
              <a:latin typeface="+mj-lt"/>
            </a:endParaRPr>
          </a:p>
        </p:txBody>
      </p:sp>
      <p:pic>
        <p:nvPicPr>
          <p:cNvPr id="10" name="Picture 9"/>
          <p:cNvPicPr>
            <a:picLocks noChangeAspect="1"/>
          </p:cNvPicPr>
          <p:nvPr/>
        </p:nvPicPr>
        <p:blipFill>
          <a:blip r:embed="rId2"/>
          <a:stretch>
            <a:fillRect/>
          </a:stretch>
        </p:blipFill>
        <p:spPr>
          <a:xfrm>
            <a:off x="6134857" y="473245"/>
            <a:ext cx="5744026" cy="911750"/>
          </a:xfrm>
          <a:prstGeom prst="rect">
            <a:avLst/>
          </a:prstGeom>
        </p:spPr>
      </p:pic>
      <p:sp>
        <p:nvSpPr>
          <p:cNvPr id="13" name="Rectangle 12"/>
          <p:cNvSpPr/>
          <p:nvPr/>
        </p:nvSpPr>
        <p:spPr>
          <a:xfrm>
            <a:off x="6164864" y="1242249"/>
            <a:ext cx="6096000" cy="2308324"/>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Trước </a:t>
            </a:r>
            <a:r>
              <a:rPr lang="vi-VN" sz="2400" b="1" dirty="0">
                <a:latin typeface="Times New Roman" panose="02020603050405020304" pitchFamily="18" charset="0"/>
                <a:cs typeface="Times New Roman" panose="02020603050405020304" pitchFamily="18" charset="0"/>
              </a:rPr>
              <a:t>khi đi chiều dài một vật, cần ước lượng chiều dài của vật để chọn thước đo có GHĐ và ĐCNN phù hợp</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Khi </a:t>
            </a:r>
            <a:r>
              <a:rPr lang="vi-VN" sz="2400" b="1" dirty="0">
                <a:latin typeface="Times New Roman" panose="02020603050405020304" pitchFamily="18" charset="0"/>
                <a:cs typeface="Times New Roman" panose="02020603050405020304" pitchFamily="18" charset="0"/>
              </a:rPr>
              <a:t>đo, đặt thước đo dọc theo chiều dài cần đo của vật, sao cho một đầu của vật thẳng với vạch số 0 của thước.</a:t>
            </a:r>
            <a:endParaRPr lang="en-US" sz="24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6140589" y="3522592"/>
            <a:ext cx="6021639" cy="1144411"/>
          </a:xfrm>
          <a:prstGeom prst="rect">
            <a:avLst/>
          </a:prstGeom>
        </p:spPr>
      </p:pic>
      <p:sp>
        <p:nvSpPr>
          <p:cNvPr id="12" name="Rectangle 11"/>
          <p:cNvSpPr/>
          <p:nvPr/>
        </p:nvSpPr>
        <p:spPr>
          <a:xfrm>
            <a:off x="6066228" y="4608799"/>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Khi đọc kết quả đo, cần đặt mắt nhìn theo hướng vuông góc với cạnh thước ở đầu còn lại của vật. Kết quả đo được ghi theo vạch ở thước gần nhất với đầu còn lại của vật.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86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circle(in)">
                                      <p:cBhvr>
                                        <p:cTn id="29" dur="20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circle(in)">
                                      <p:cBhvr>
                                        <p:cTn id="34" dur="20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circle(in)">
                                      <p:cBhvr>
                                        <p:cTn id="49" dur="20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barn(inVertical)">
                                      <p:cBhvr>
                                        <p:cTn id="54" dur="500"/>
                                        <p:tgtEl>
                                          <p:spTgt spid="1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p:cNvPr>
          <p:cNvSpPr>
            <a:spLocks noChangeArrowheads="1"/>
          </p:cNvSpPr>
          <p:nvPr/>
        </p:nvSpPr>
        <p:spPr bwMode="auto">
          <a:xfrm>
            <a:off x="522514" y="1451536"/>
            <a:ext cx="10628584" cy="395492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defRPr/>
            </a:pPr>
            <a:r>
              <a:rPr lang="en-US" altLang="vi-VN" sz="2510" b="1" dirty="0" err="1">
                <a:solidFill>
                  <a:srgbClr val="0000FF"/>
                </a:solidFill>
                <a:latin typeface="Times New Roman" panose="02020603050405020304" pitchFamily="18" charset="0"/>
                <a:cs typeface="Times New Roman" panose="02020603050405020304" pitchFamily="18" charset="0"/>
              </a:rPr>
              <a:t>Câu</a:t>
            </a:r>
            <a:r>
              <a:rPr lang="vi-VN"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a:solidFill>
                  <a:srgbClr val="0000FF"/>
                </a:solidFill>
                <a:latin typeface="Times New Roman" panose="02020603050405020304" pitchFamily="18" charset="0"/>
                <a:cs typeface="Times New Roman" panose="02020603050405020304" pitchFamily="18" charset="0"/>
              </a:rPr>
              <a:t>1. </a:t>
            </a:r>
            <a:r>
              <a:rPr lang="en-US" altLang="vi-VN" sz="2510" b="1" dirty="0" err="1">
                <a:solidFill>
                  <a:srgbClr val="0000FF"/>
                </a:solidFill>
                <a:latin typeface="Times New Roman" panose="02020603050405020304" pitchFamily="18" charset="0"/>
                <a:cs typeface="Times New Roman" panose="02020603050405020304" pitchFamily="18" charset="0"/>
              </a:rPr>
              <a:t>Để</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đo</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độ</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dài</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của</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một</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vật</a:t>
            </a:r>
            <a:r>
              <a:rPr lang="en-US" altLang="vi-VN" sz="2510" b="1" dirty="0">
                <a:solidFill>
                  <a:srgbClr val="0000FF"/>
                </a:solidFill>
                <a:latin typeface="Times New Roman" panose="02020603050405020304" pitchFamily="18" charset="0"/>
                <a:cs typeface="Times New Roman" panose="02020603050405020304" pitchFamily="18" charset="0"/>
              </a:rPr>
              <a:t>, ta </a:t>
            </a:r>
            <a:r>
              <a:rPr lang="en-US" altLang="vi-VN" sz="2510" b="1" dirty="0" err="1">
                <a:solidFill>
                  <a:srgbClr val="0000FF"/>
                </a:solidFill>
                <a:latin typeface="Times New Roman" panose="02020603050405020304" pitchFamily="18" charset="0"/>
                <a:cs typeface="Times New Roman" panose="02020603050405020304" pitchFamily="18" charset="0"/>
              </a:rPr>
              <a:t>nên</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dùng</a:t>
            </a:r>
            <a:endParaRPr lang="vi-VN" altLang="vi-VN" sz="2510" b="1" dirty="0">
              <a:solidFill>
                <a:srgbClr val="0000FF"/>
              </a:solidFill>
              <a:latin typeface="Times New Roman" panose="02020603050405020304" pitchFamily="18" charset="0"/>
              <a:cs typeface="Times New Roman" panose="02020603050405020304" pitchFamily="18" charset="0"/>
            </a:endParaRPr>
          </a:p>
          <a:p>
            <a:pPr>
              <a:defRPr/>
            </a:pPr>
            <a:r>
              <a:rPr lang="en-US" altLang="vi-VN" sz="251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a:t>
            </a:r>
          </a:p>
          <a:p>
            <a:pPr>
              <a:defRPr/>
            </a:pP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51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51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51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51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defRPr/>
            </a:pPr>
            <a:endParaRPr lang="en-US" altLang="vi-VN" sz="2510" b="1" dirty="0">
              <a:solidFill>
                <a:srgbClr val="000000"/>
              </a:solidFill>
              <a:latin typeface="Times New Roman" panose="02020603050405020304" pitchFamily="18" charset="0"/>
              <a:cs typeface="Times New Roman" panose="02020603050405020304" pitchFamily="18" charset="0"/>
            </a:endParaRPr>
          </a:p>
          <a:p>
            <a:pPr>
              <a:defRPr/>
            </a:pPr>
            <a:r>
              <a:rPr lang="en-US" altLang="vi-VN" sz="2510" b="1" dirty="0" err="1">
                <a:solidFill>
                  <a:srgbClr val="0000FF"/>
                </a:solidFill>
                <a:latin typeface="Times New Roman" panose="02020603050405020304" pitchFamily="18" charset="0"/>
                <a:cs typeface="Times New Roman" panose="02020603050405020304" pitchFamily="18" charset="0"/>
              </a:rPr>
              <a:t>Câu</a:t>
            </a:r>
            <a:r>
              <a:rPr lang="en-US" altLang="vi-VN" sz="2510" b="1" dirty="0">
                <a:solidFill>
                  <a:srgbClr val="0000FF"/>
                </a:solidFill>
                <a:latin typeface="Times New Roman" panose="02020603050405020304" pitchFamily="18" charset="0"/>
                <a:cs typeface="Times New Roman" panose="02020603050405020304" pitchFamily="18" charset="0"/>
              </a:rPr>
              <a:t> 2. </a:t>
            </a:r>
            <a:r>
              <a:rPr lang="en-US" altLang="vi-VN" sz="2510" b="1" dirty="0" err="1">
                <a:solidFill>
                  <a:srgbClr val="0000FF"/>
                </a:solidFill>
                <a:latin typeface="Times New Roman" panose="02020603050405020304" pitchFamily="18" charset="0"/>
                <a:cs typeface="Times New Roman" panose="02020603050405020304" pitchFamily="18" charset="0"/>
              </a:rPr>
              <a:t>Giới</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hạn</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đo</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của</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thước</a:t>
            </a:r>
            <a:r>
              <a:rPr lang="en-US" altLang="vi-VN" sz="2510" b="1" dirty="0">
                <a:solidFill>
                  <a:srgbClr val="0000FF"/>
                </a:solidFill>
                <a:latin typeface="Times New Roman" panose="02020603050405020304" pitchFamily="18" charset="0"/>
                <a:cs typeface="Times New Roman" panose="02020603050405020304" pitchFamily="18" charset="0"/>
              </a:rPr>
              <a:t> </a:t>
            </a:r>
            <a:r>
              <a:rPr lang="en-US" altLang="vi-VN" sz="2510" b="1" dirty="0" err="1">
                <a:solidFill>
                  <a:srgbClr val="0000FF"/>
                </a:solidFill>
                <a:latin typeface="Times New Roman" panose="02020603050405020304" pitchFamily="18" charset="0"/>
                <a:cs typeface="Times New Roman" panose="02020603050405020304" pitchFamily="18" charset="0"/>
              </a:rPr>
              <a:t>là</a:t>
            </a:r>
            <a:r>
              <a:rPr lang="en-US" altLang="vi-VN" sz="2510" b="1" dirty="0">
                <a:solidFill>
                  <a:srgbClr val="0000FF"/>
                </a:solidFill>
                <a:latin typeface="Times New Roman" panose="02020603050405020304" pitchFamily="18" charset="0"/>
                <a:cs typeface="Times New Roman" panose="02020603050405020304" pitchFamily="18" charset="0"/>
              </a:rPr>
              <a:t> </a:t>
            </a:r>
            <a:endParaRPr lang="vi-VN" altLang="vi-VN" sz="2510" b="1" dirty="0">
              <a:solidFill>
                <a:srgbClr val="0000FF"/>
              </a:solidFill>
              <a:latin typeface="Times New Roman" panose="02020603050405020304" pitchFamily="18" charset="0"/>
              <a:cs typeface="Times New Roman" panose="02020603050405020304" pitchFamily="18" charset="0"/>
            </a:endParaRPr>
          </a:p>
          <a:p>
            <a:pPr>
              <a:defRPr/>
            </a:pPr>
            <a:r>
              <a:rPr lang="fr-FR" altLang="vi-VN" sz="2510" b="1" dirty="0">
                <a:solidFill>
                  <a:srgbClr val="FF0000"/>
                </a:solidFill>
                <a:latin typeface="Times New Roman" panose="02020603050405020304" pitchFamily="18" charset="0"/>
                <a:cs typeface="Times New Roman" panose="02020603050405020304" pitchFamily="18" charset="0"/>
              </a:rPr>
              <a:t>	</a:t>
            </a:r>
            <a:r>
              <a:rPr lang="fr-FR" altLang="vi-VN" sz="2510" b="1" dirty="0">
                <a:latin typeface="Times New Roman" panose="02020603050405020304" pitchFamily="18" charset="0"/>
                <a:cs typeface="Times New Roman" panose="02020603050405020304" pitchFamily="18" charset="0"/>
              </a:rPr>
              <a:t>A. </a:t>
            </a:r>
            <a:r>
              <a:rPr lang="fr-FR" altLang="vi-VN" sz="2510" b="1" dirty="0" err="1">
                <a:latin typeface="Times New Roman" panose="02020603050405020304" pitchFamily="18" charset="0"/>
                <a:cs typeface="Times New Roman" panose="02020603050405020304" pitchFamily="18" charset="0"/>
              </a:rPr>
              <a:t>độ</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dài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giữa</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hai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vạch</a:t>
            </a:r>
            <a:r>
              <a:rPr lang="fr-FR" altLang="vi-VN" sz="2510" b="1" dirty="0">
                <a:latin typeface="Times New Roman" panose="02020603050405020304" pitchFamily="18" charset="0"/>
                <a:cs typeface="Times New Roman" panose="02020603050405020304" pitchFamily="18" charset="0"/>
              </a:rPr>
              <a:t> chia </a:t>
            </a:r>
            <a:r>
              <a:rPr lang="fr-FR" altLang="vi-VN" sz="2510" b="1" dirty="0" err="1">
                <a:latin typeface="Times New Roman" panose="02020603050405020304" pitchFamily="18" charset="0"/>
                <a:cs typeface="Times New Roman" panose="02020603050405020304" pitchFamily="18" charset="0"/>
              </a:rPr>
              <a:t>liên</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tiếp</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trên</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thước</a:t>
            </a:r>
            <a:r>
              <a:rPr lang="fr-FR" altLang="vi-VN" sz="2510" b="1" dirty="0">
                <a:latin typeface="Times New Roman" panose="02020603050405020304" pitchFamily="18" charset="0"/>
                <a:cs typeface="Times New Roman" panose="02020603050405020304" pitchFamily="18" charset="0"/>
              </a:rPr>
              <a:t>. 		</a:t>
            </a:r>
            <a:endParaRPr lang="vi-VN" altLang="vi-VN" sz="2510" b="1" dirty="0">
              <a:latin typeface="Times New Roman" panose="02020603050405020304" pitchFamily="18" charset="0"/>
              <a:cs typeface="Times New Roman" panose="02020603050405020304" pitchFamily="18" charset="0"/>
            </a:endParaRPr>
          </a:p>
          <a:p>
            <a:pPr>
              <a:defRPr/>
            </a:pPr>
            <a:r>
              <a:rPr lang="en-US" altLang="vi-VN" sz="2510" b="1" dirty="0">
                <a:latin typeface="Times New Roman" panose="02020603050405020304" pitchFamily="18" charset="0"/>
                <a:cs typeface="Calibri" panose="020F0502020204030204" pitchFamily="34" charset="0"/>
              </a:rPr>
              <a:t>	B. </a:t>
            </a:r>
            <a:r>
              <a:rPr lang="fr-FR" altLang="vi-VN" sz="2510" b="1" dirty="0" err="1">
                <a:latin typeface="Times New Roman" panose="02020603050405020304" pitchFamily="18" charset="0"/>
                <a:cs typeface="Times New Roman" panose="02020603050405020304" pitchFamily="18" charset="0"/>
              </a:rPr>
              <a:t>độ</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dài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nhỏ</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nhất</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ghi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trên</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thước</a:t>
            </a:r>
            <a:r>
              <a:rPr lang="fr-FR" altLang="vi-VN" sz="2510" b="1" dirty="0">
                <a:latin typeface="Times New Roman" panose="02020603050405020304" pitchFamily="18" charset="0"/>
                <a:cs typeface="Times New Roman" panose="02020603050405020304" pitchFamily="18" charset="0"/>
              </a:rPr>
              <a:t>. 	</a:t>
            </a:r>
            <a:endParaRPr lang="vi-VN" altLang="vi-VN" sz="2510" b="1" dirty="0">
              <a:latin typeface="Times New Roman" panose="02020603050405020304" pitchFamily="18" charset="0"/>
              <a:cs typeface="Times New Roman" panose="02020603050405020304" pitchFamily="18" charset="0"/>
            </a:endParaRPr>
          </a:p>
          <a:p>
            <a:pPr>
              <a:defRPr/>
            </a:pPr>
            <a:r>
              <a:rPr lang="fr-FR" altLang="vi-VN" sz="2510" b="1" dirty="0">
                <a:latin typeface="Times New Roman" panose="02020603050405020304" pitchFamily="18" charset="0"/>
                <a:cs typeface="Times New Roman" panose="02020603050405020304" pitchFamily="18" charset="0"/>
              </a:rPr>
              <a:t>	C. </a:t>
            </a:r>
            <a:r>
              <a:rPr lang="fr-FR" altLang="vi-VN" sz="2510" b="1" dirty="0" err="1">
                <a:latin typeface="Times New Roman" panose="02020603050405020304" pitchFamily="18" charset="0"/>
                <a:cs typeface="Times New Roman" panose="02020603050405020304" pitchFamily="18" charset="0"/>
              </a:rPr>
              <a:t>độ</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dài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lớn</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nhất</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ghi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trên</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thước</a:t>
            </a:r>
            <a:r>
              <a:rPr lang="fr-FR" altLang="vi-VN" sz="2510" b="1" dirty="0">
                <a:latin typeface="Times New Roman" panose="02020603050405020304" pitchFamily="18" charset="0"/>
                <a:cs typeface="Times New Roman" panose="02020603050405020304" pitchFamily="18" charset="0"/>
              </a:rPr>
              <a:t>. 	</a:t>
            </a:r>
            <a:endParaRPr lang="vi-VN" altLang="vi-VN" sz="2510" b="1" dirty="0">
              <a:latin typeface="Times New Roman" panose="02020603050405020304" pitchFamily="18" charset="0"/>
              <a:cs typeface="Times New Roman" panose="02020603050405020304" pitchFamily="18" charset="0"/>
            </a:endParaRPr>
          </a:p>
          <a:p>
            <a:pPr>
              <a:defRPr/>
            </a:pPr>
            <a:r>
              <a:rPr lang="fr-FR" altLang="vi-VN" sz="2510" b="1" dirty="0">
                <a:latin typeface="Times New Roman" panose="02020603050405020304" pitchFamily="18" charset="0"/>
                <a:cs typeface="Times New Roman" panose="02020603050405020304" pitchFamily="18" charset="0"/>
              </a:rPr>
              <a:t>	D. </a:t>
            </a:r>
            <a:r>
              <a:rPr lang="fr-FR" altLang="vi-VN" sz="2510" b="1" dirty="0" err="1">
                <a:latin typeface="Times New Roman" panose="02020603050405020304" pitchFamily="18" charset="0"/>
                <a:cs typeface="Times New Roman" panose="02020603050405020304" pitchFamily="18" charset="0"/>
              </a:rPr>
              <a:t>độ</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dài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giữa</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hai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vạch</a:t>
            </a:r>
            <a:r>
              <a:rPr lang="fr-FR" altLang="vi-VN" sz="2510" b="1" dirty="0">
                <a:latin typeface="Times New Roman" panose="02020603050405020304" pitchFamily="18" charset="0"/>
                <a:cs typeface="Times New Roman" panose="02020603050405020304" pitchFamily="18" charset="0"/>
              </a:rPr>
              <a:t> chia </a:t>
            </a:r>
            <a:r>
              <a:rPr lang="fr-FR" altLang="vi-VN" sz="2510" b="1" dirty="0" err="1">
                <a:latin typeface="Times New Roman" panose="02020603050405020304" pitchFamily="18" charset="0"/>
                <a:cs typeface="Times New Roman" panose="02020603050405020304" pitchFamily="18" charset="0"/>
              </a:rPr>
              <a:t>bất</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kỳ</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ghi</a:t>
            </a:r>
            <a:r>
              <a:rPr lang="fr-FR" altLang="vi-VN" sz="2510" b="1" dirty="0">
                <a:latin typeface="Times New Roman" panose="02020603050405020304" pitchFamily="18" charset="0"/>
                <a:cs typeface="Times New Roman" panose="02020603050405020304" pitchFamily="18" charset="0"/>
              </a:rPr>
              <a:t> </a:t>
            </a:r>
            <a:r>
              <a:rPr lang="fr-FR" altLang="vi-VN" sz="2510" b="1" dirty="0" err="1">
                <a:latin typeface="Times New Roman" panose="02020603050405020304" pitchFamily="18" charset="0"/>
                <a:cs typeface="Times New Roman" panose="02020603050405020304" pitchFamily="18" charset="0"/>
              </a:rPr>
              <a:t>trên</a:t>
            </a:r>
            <a:r>
              <a:rPr lang="fr-FR" altLang="vi-VN" sz="2510" b="1" dirty="0">
                <a:latin typeface="Times New Roman" panose="02020603050405020304" pitchFamily="18" charset="0"/>
                <a:cs typeface="Times New Roman" panose="02020603050405020304" pitchFamily="18" charset="0"/>
              </a:rPr>
              <a:t> </a:t>
            </a:r>
            <a:r>
              <a:rPr lang="fr-FR" altLang="vi-VN" sz="2510" b="1" dirty="0" err="1">
                <a:solidFill>
                  <a:srgbClr val="000000"/>
                </a:solidFill>
                <a:latin typeface="Times New Roman" panose="02020603050405020304" pitchFamily="18" charset="0"/>
                <a:cs typeface="Times New Roman" panose="02020603050405020304" pitchFamily="18" charset="0"/>
              </a:rPr>
              <a:t>thước</a:t>
            </a:r>
            <a:r>
              <a:rPr lang="fr-FR" altLang="vi-VN" sz="2510" b="1" dirty="0">
                <a:solidFill>
                  <a:srgbClr val="000000"/>
                </a:solidFill>
                <a:latin typeface="Times New Roman" panose="02020603050405020304" pitchFamily="18" charset="0"/>
                <a:cs typeface="Times New Roman" panose="02020603050405020304" pitchFamily="18" charset="0"/>
              </a:rPr>
              <a:t>.</a:t>
            </a:r>
            <a:endParaRPr lang="vi-VN" altLang="vi-VN" sz="2510" b="1" dirty="0">
              <a:latin typeface="Times New Roman" panose="02020603050405020304" pitchFamily="18" charset="0"/>
              <a:cs typeface="Times New Roman" panose="02020603050405020304" pitchFamily="18" charset="0"/>
            </a:endParaRPr>
          </a:p>
          <a:p>
            <a:pPr>
              <a:defRPr/>
            </a:pPr>
            <a:endParaRPr lang="vi-VN" altLang="vi-VN" sz="2510" b="1" dirty="0">
              <a:latin typeface="Times New Roman" panose="02020603050405020304" pitchFamily="18" charset="0"/>
              <a:cs typeface="Times New Roman" panose="02020603050405020304" pitchFamily="18" charset="0"/>
            </a:endParaRPr>
          </a:p>
        </p:txBody>
      </p:sp>
      <p:sp>
        <p:nvSpPr>
          <p:cNvPr id="4" name="Oval 3">
            <a:extLst/>
          </p:cNvPr>
          <p:cNvSpPr/>
          <p:nvPr/>
        </p:nvSpPr>
        <p:spPr>
          <a:xfrm>
            <a:off x="1054661" y="1880010"/>
            <a:ext cx="450725" cy="451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6" name="Oval 5">
            <a:extLst/>
          </p:cNvPr>
          <p:cNvSpPr/>
          <p:nvPr/>
        </p:nvSpPr>
        <p:spPr>
          <a:xfrm>
            <a:off x="1054661" y="4148573"/>
            <a:ext cx="450725" cy="451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412"/>
          </a:p>
        </p:txBody>
      </p:sp>
      <p:sp>
        <p:nvSpPr>
          <p:cNvPr id="22533" name="TextBox 2"/>
          <p:cNvSpPr txBox="1">
            <a:spLocks noChangeArrowheads="1"/>
          </p:cNvSpPr>
          <p:nvPr/>
        </p:nvSpPr>
        <p:spPr bwMode="auto">
          <a:xfrm>
            <a:off x="620681" y="1041614"/>
            <a:ext cx="4999068" cy="5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823" b="1" dirty="0">
                <a:solidFill>
                  <a:srgbClr val="FF0000"/>
                </a:solidFill>
                <a:latin typeface="Times New Roman" panose="02020603050405020304" pitchFamily="18" charset="0"/>
                <a:cs typeface="Times New Roman" panose="02020603050405020304" pitchFamily="18" charset="0"/>
              </a:rPr>
              <a:t>Chọn các đáp án đúng:</a:t>
            </a:r>
            <a:endParaRPr lang="en-US" altLang="en-US" sz="2823" b="1" dirty="0">
              <a:solidFill>
                <a:srgbClr val="FF0000"/>
              </a:solidFill>
              <a:latin typeface="Times New Roman" panose="02020603050405020304" pitchFamily="18" charset="0"/>
              <a:cs typeface="Times New Roman" panose="02020603050405020304" pitchFamily="18" charset="0"/>
            </a:endParaRPr>
          </a:p>
        </p:txBody>
      </p:sp>
      <p:sp>
        <p:nvSpPr>
          <p:cNvPr id="22534" name="AutoShape 10"/>
          <p:cNvSpPr>
            <a:spLocks noChangeArrowheads="1"/>
          </p:cNvSpPr>
          <p:nvPr/>
        </p:nvSpPr>
        <p:spPr bwMode="auto">
          <a:xfrm>
            <a:off x="3120215" y="168088"/>
            <a:ext cx="5378824" cy="745814"/>
          </a:xfrm>
          <a:prstGeom prst="horizontalScroll">
            <a:avLst>
              <a:gd name="adj" fmla="val 12500"/>
            </a:avLst>
          </a:prstGeom>
          <a:solidFill>
            <a:schemeClr val="accent1"/>
          </a:solidFill>
          <a:ln w="9525">
            <a:solidFill>
              <a:schemeClr val="tx1"/>
            </a:solidFill>
            <a:round/>
            <a:headEnd/>
            <a:tailEnd/>
          </a:ln>
        </p:spPr>
        <p:txBody>
          <a:bodyPr wrap="none" lIns="106551" tIns="53275" rIns="106551" bIns="532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94" b="1">
                <a:solidFill>
                  <a:srgbClr val="FF0000"/>
                </a:solidFill>
                <a:latin typeface="Times New Roman" panose="02020603050405020304" pitchFamily="18" charset="0"/>
                <a:cs typeface="Times New Roman" panose="02020603050405020304" pitchFamily="18" charset="0"/>
              </a:rPr>
              <a:t>LUYỆN TẬP</a:t>
            </a:r>
            <a:endParaRPr lang="vi-VN" altLang="vi-VN" sz="3294"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168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918</Words>
  <Application>Microsoft Office PowerPoint</Application>
  <PresentationFormat>Widescreen</PresentationFormat>
  <Paragraphs>119</Paragraphs>
  <Slides>14</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VNI-Times</vt:lpstr>
      <vt:lpstr>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trải nghiệm Đo đường kính nắp chai</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2022-09-13T14:34:20Z</dcterms:created>
  <dcterms:modified xsi:type="dcterms:W3CDTF">2022-09-13T15:00:17Z</dcterms:modified>
</cp:coreProperties>
</file>