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7" r:id="rId37"/>
    <p:sldId id="298" r:id="rId38"/>
    <p:sldId id="299" r:id="rId39"/>
    <p:sldId id="300" r:id="rId40"/>
    <p:sldId id="301" r:id="rId41"/>
    <p:sldId id="302" r:id="rId42"/>
    <p:sldId id="294" r:id="rId43"/>
    <p:sldId id="295" r:id="rId44"/>
    <p:sldId id="296" r:id="rId45"/>
    <p:sldId id="277" r:id="rId46"/>
    <p:sldId id="258" r:id="rId47"/>
    <p:sldId id="257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2A48E-1AFA-440B-A1BB-62E2848D294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0E1A-2DA9-4C77-B415-EFB02495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17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2A48E-1AFA-440B-A1BB-62E2848D294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0E1A-2DA9-4C77-B415-EFB02495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46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2A48E-1AFA-440B-A1BB-62E2848D294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0E1A-2DA9-4C77-B415-EFB02495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5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2A48E-1AFA-440B-A1BB-62E2848D294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0E1A-2DA9-4C77-B415-EFB02495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87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2A48E-1AFA-440B-A1BB-62E2848D294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0E1A-2DA9-4C77-B415-EFB02495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3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2A48E-1AFA-440B-A1BB-62E2848D294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0E1A-2DA9-4C77-B415-EFB02495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938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2A48E-1AFA-440B-A1BB-62E2848D294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0E1A-2DA9-4C77-B415-EFB02495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87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2A48E-1AFA-440B-A1BB-62E2848D294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0E1A-2DA9-4C77-B415-EFB02495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8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2A48E-1AFA-440B-A1BB-62E2848D294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0E1A-2DA9-4C77-B415-EFB02495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204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2A48E-1AFA-440B-A1BB-62E2848D294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0E1A-2DA9-4C77-B415-EFB02495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363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2A48E-1AFA-440B-A1BB-62E2848D294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0E1A-2DA9-4C77-B415-EFB02495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08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2A48E-1AFA-440B-A1BB-62E2848D294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80E1A-2DA9-4C77-B415-EFB02495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602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915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1:</a:t>
            </a:r>
            <a:r>
              <a:rPr lang="en-US" sz="2400" dirty="0"/>
              <a:t> Robert Mugabe has ruled Zimbabwe since the </a:t>
            </a:r>
            <a:r>
              <a:rPr lang="en-US" sz="2400" b="1" dirty="0"/>
              <a:t>_________</a:t>
            </a:r>
            <a:r>
              <a:rPr lang="en-US" sz="2400" dirty="0"/>
              <a:t> achieved independence in 1980.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national    	</a:t>
            </a:r>
            <a:r>
              <a:rPr lang="en-US" sz="2400" b="1" dirty="0"/>
              <a:t>B. </a:t>
            </a:r>
            <a:r>
              <a:rPr lang="en-US" sz="2400" dirty="0"/>
              <a:t>nation     	</a:t>
            </a:r>
            <a:r>
              <a:rPr lang="en-US" sz="2400" b="1" dirty="0"/>
              <a:t>C.</a:t>
            </a:r>
            <a:r>
              <a:rPr lang="en-US" sz="2400" dirty="0"/>
              <a:t> nationality       	</a:t>
            </a:r>
            <a:r>
              <a:rPr lang="en-US" sz="2400" b="1" dirty="0"/>
              <a:t>D. </a:t>
            </a:r>
            <a:r>
              <a:rPr lang="en-US" sz="2400" dirty="0"/>
              <a:t>nationally</a:t>
            </a:r>
          </a:p>
          <a:p>
            <a:r>
              <a:rPr lang="en-US" sz="2400" dirty="0"/>
              <a:t>- nation (n): </a:t>
            </a:r>
            <a:r>
              <a:rPr lang="en-US" sz="2400" dirty="0" err="1"/>
              <a:t>đất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endParaRPr lang="en-US" sz="2400" dirty="0"/>
          </a:p>
          <a:p>
            <a:r>
              <a:rPr lang="en-US" sz="2400" dirty="0"/>
              <a:t>- national (</a:t>
            </a:r>
            <a:r>
              <a:rPr lang="en-US" sz="2400" dirty="0" err="1"/>
              <a:t>adj</a:t>
            </a:r>
            <a:r>
              <a:rPr lang="en-US" sz="2400" dirty="0"/>
              <a:t>): </a:t>
            </a:r>
            <a:r>
              <a:rPr lang="en-US" sz="2400" dirty="0" err="1"/>
              <a:t>thuộc</a:t>
            </a:r>
            <a:r>
              <a:rPr lang="en-US" sz="2400" dirty="0"/>
              <a:t> </a:t>
            </a:r>
            <a:r>
              <a:rPr lang="en-US" sz="2400" dirty="0" err="1"/>
              <a:t>đất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 </a:t>
            </a:r>
          </a:p>
          <a:p>
            <a:r>
              <a:rPr lang="en-US" sz="2400" dirty="0"/>
              <a:t>- nationally (</a:t>
            </a:r>
            <a:r>
              <a:rPr lang="en-US" sz="2400" dirty="0" err="1"/>
              <a:t>adv</a:t>
            </a:r>
            <a:r>
              <a:rPr lang="en-US" sz="2400" dirty="0"/>
              <a:t>)</a:t>
            </a:r>
          </a:p>
          <a:p>
            <a:r>
              <a:rPr lang="en-US" sz="2400" dirty="0"/>
              <a:t>- nationality (n): </a:t>
            </a:r>
            <a:r>
              <a:rPr lang="en-US" sz="2400" dirty="0" err="1"/>
              <a:t>quốc</a:t>
            </a:r>
            <a:r>
              <a:rPr lang="en-US" sz="2400" dirty="0"/>
              <a:t> </a:t>
            </a:r>
            <a:r>
              <a:rPr lang="en-US" sz="2400" dirty="0" err="1"/>
              <a:t>tịch</a:t>
            </a:r>
            <a:endParaRPr lang="en-US" sz="2400" dirty="0"/>
          </a:p>
          <a:p>
            <a:r>
              <a:rPr lang="en-US" sz="2400" dirty="0" err="1"/>
              <a:t>Sau</a:t>
            </a:r>
            <a:r>
              <a:rPr lang="en-US" sz="2400" dirty="0"/>
              <a:t> “the”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 B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lý</a:t>
            </a:r>
            <a:r>
              <a:rPr lang="en-US" sz="2400" dirty="0"/>
              <a:t> </a:t>
            </a:r>
            <a:r>
              <a:rPr lang="en-US" sz="2400" dirty="0" err="1"/>
              <a:t>nhất</a:t>
            </a:r>
            <a:r>
              <a:rPr lang="en-US" sz="2400" b="1" dirty="0"/>
              <a:t> </a:t>
            </a:r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981200" y="11430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7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57200"/>
            <a:ext cx="861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20: </a:t>
            </a:r>
            <a:endParaRPr lang="en-US" sz="2400" b="1" dirty="0" smtClean="0"/>
          </a:p>
          <a:p>
            <a:r>
              <a:rPr lang="en-US" sz="2400" b="1" dirty="0" smtClean="0"/>
              <a:t>A</a:t>
            </a:r>
            <a:r>
              <a:rPr lang="en-US" sz="2400" b="1" dirty="0"/>
              <a:t>. </a:t>
            </a:r>
            <a:r>
              <a:rPr lang="en-US" sz="2400" dirty="0"/>
              <a:t>stopp</a:t>
            </a:r>
            <a:r>
              <a:rPr lang="en-US" sz="2400" u="sng" dirty="0"/>
              <a:t>ed </a:t>
            </a:r>
            <a:r>
              <a:rPr lang="en-US" sz="2400" dirty="0"/>
              <a:t> </a:t>
            </a:r>
            <a:r>
              <a:rPr lang="en-US" sz="2400" b="1" dirty="0"/>
              <a:t>      	B. </a:t>
            </a:r>
            <a:r>
              <a:rPr lang="en-US" sz="2400" dirty="0"/>
              <a:t>want</a:t>
            </a:r>
            <a:r>
              <a:rPr lang="en-US" sz="2400" u="sng" dirty="0"/>
              <a:t>ed</a:t>
            </a:r>
            <a:r>
              <a:rPr lang="en-US" sz="2400" dirty="0"/>
              <a:t> </a:t>
            </a:r>
            <a:r>
              <a:rPr lang="en-US" sz="2400" b="1" dirty="0"/>
              <a:t>    	C. </a:t>
            </a:r>
            <a:r>
              <a:rPr lang="en-US" sz="2400" dirty="0"/>
              <a:t>decid</a:t>
            </a:r>
            <a:r>
              <a:rPr lang="en-US" sz="2400" u="sng" dirty="0"/>
              <a:t>ed</a:t>
            </a:r>
            <a:r>
              <a:rPr lang="en-US" sz="2400" b="1" dirty="0"/>
              <a:t>       	D. </a:t>
            </a:r>
            <a:r>
              <a:rPr lang="en-US" sz="2400" dirty="0"/>
              <a:t>visit</a:t>
            </a:r>
            <a:r>
              <a:rPr lang="en-US" sz="2400" u="sng" dirty="0"/>
              <a:t>ed</a:t>
            </a:r>
            <a:endParaRPr lang="en-US" sz="2400" dirty="0"/>
          </a:p>
          <a:p>
            <a:endParaRPr lang="en-US" sz="2400" b="1" dirty="0" smtClean="0"/>
          </a:p>
          <a:p>
            <a:endParaRPr lang="en-US" sz="2400" b="1" dirty="0"/>
          </a:p>
          <a:p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 smtClean="0"/>
              <a:t>Question </a:t>
            </a:r>
            <a:r>
              <a:rPr lang="en-US" sz="2400" b="1" dirty="0"/>
              <a:t>21: 	</a:t>
            </a:r>
            <a:endParaRPr lang="en-US" sz="2400" b="1" dirty="0" smtClean="0"/>
          </a:p>
          <a:p>
            <a:r>
              <a:rPr lang="en-US" sz="2400" b="1" dirty="0" smtClean="0"/>
              <a:t>A</a:t>
            </a:r>
            <a:r>
              <a:rPr lang="en-US" sz="2400" b="1" dirty="0"/>
              <a:t>. </a:t>
            </a:r>
            <a:r>
              <a:rPr lang="en-US" sz="2400" dirty="0"/>
              <a:t>h</a:t>
            </a:r>
            <a:r>
              <a:rPr lang="en-US" sz="2400" u="sng" dirty="0"/>
              <a:t>ea</a:t>
            </a:r>
            <a:r>
              <a:rPr lang="en-US" sz="2400" dirty="0"/>
              <a:t>d</a:t>
            </a:r>
            <a:r>
              <a:rPr lang="en-US" sz="2400" b="1" dirty="0"/>
              <a:t>          	B. </a:t>
            </a:r>
            <a:r>
              <a:rPr lang="en-US" sz="2400" dirty="0"/>
              <a:t>pl</a:t>
            </a:r>
            <a:r>
              <a:rPr lang="en-US" sz="2400" u="sng" dirty="0"/>
              <a:t>ea</a:t>
            </a:r>
            <a:r>
              <a:rPr lang="en-US" sz="2400" dirty="0"/>
              <a:t>se </a:t>
            </a:r>
            <a:r>
              <a:rPr lang="en-US" sz="2400" b="1" dirty="0"/>
              <a:t>     	C. </a:t>
            </a:r>
            <a:r>
              <a:rPr lang="en-US" sz="2400" dirty="0"/>
              <a:t>h</a:t>
            </a:r>
            <a:r>
              <a:rPr lang="en-US" sz="2400" u="sng" dirty="0"/>
              <a:t>ea</a:t>
            </a:r>
            <a:r>
              <a:rPr lang="en-US" sz="2400" dirty="0"/>
              <a:t>vy  </a:t>
            </a:r>
            <a:r>
              <a:rPr lang="en-US" sz="2400" b="1" dirty="0"/>
              <a:t>        	C. </a:t>
            </a:r>
            <a:r>
              <a:rPr lang="en-US" sz="2400" dirty="0"/>
              <a:t>m</a:t>
            </a:r>
            <a:r>
              <a:rPr lang="en-US" sz="2400" u="sng" dirty="0"/>
              <a:t>ea</a:t>
            </a:r>
            <a:r>
              <a:rPr lang="en-US" sz="2400" dirty="0"/>
              <a:t>sure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81914" y="838200"/>
            <a:ext cx="533400" cy="6096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057400" y="31242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3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839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22: </a:t>
            </a:r>
            <a:r>
              <a:rPr lang="en-US" sz="2400" dirty="0"/>
              <a:t>They tell us she isn't allowed to leave unless she gets the doctor's </a:t>
            </a:r>
            <a:r>
              <a:rPr lang="en-US" sz="2400" b="1" u="sng" dirty="0"/>
              <a:t>permission</a:t>
            </a:r>
            <a:endParaRPr lang="en-US" sz="2400" dirty="0"/>
          </a:p>
          <a:p>
            <a:r>
              <a:rPr lang="en-US" sz="2400" b="1" dirty="0"/>
              <a:t>A. </a:t>
            </a:r>
            <a:r>
              <a:rPr lang="en-US" sz="2400" dirty="0"/>
              <a:t>disapproval  </a:t>
            </a:r>
            <a:r>
              <a:rPr lang="en-US" sz="2400" b="1" dirty="0"/>
              <a:t>    	B. </a:t>
            </a:r>
            <a:r>
              <a:rPr lang="en-US" sz="2400" dirty="0"/>
              <a:t>objection </a:t>
            </a:r>
            <a:r>
              <a:rPr lang="en-US" sz="2400" b="1" dirty="0"/>
              <a:t>        	C. </a:t>
            </a:r>
            <a:r>
              <a:rPr lang="en-US" sz="2400" dirty="0"/>
              <a:t>agreement</a:t>
            </a:r>
            <a:r>
              <a:rPr lang="en-US" sz="2400" u="sng" dirty="0"/>
              <a:t> </a:t>
            </a:r>
            <a:r>
              <a:rPr lang="en-US" sz="2400" dirty="0"/>
              <a:t>  </a:t>
            </a:r>
            <a:r>
              <a:rPr lang="en-US" sz="2400" b="1" dirty="0"/>
              <a:t>        	D. </a:t>
            </a:r>
            <a:r>
              <a:rPr lang="en-US" sz="2400" dirty="0"/>
              <a:t>refusal</a:t>
            </a:r>
          </a:p>
          <a:p>
            <a:r>
              <a:rPr lang="en-US" sz="2400" dirty="0"/>
              <a:t>- Permission = agreement (n):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phép</a:t>
            </a:r>
            <a:endParaRPr lang="en-US" sz="2400" dirty="0"/>
          </a:p>
          <a:p>
            <a:r>
              <a:rPr lang="en-US" sz="2400" dirty="0"/>
              <a:t>- Disapproval (n):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chấp</a:t>
            </a:r>
            <a:r>
              <a:rPr lang="en-US" sz="2400" dirty="0"/>
              <a:t> </a:t>
            </a:r>
            <a:r>
              <a:rPr lang="en-US" sz="2400" dirty="0" err="1"/>
              <a:t>thuận</a:t>
            </a:r>
            <a:endParaRPr lang="en-US" sz="2400" dirty="0"/>
          </a:p>
          <a:p>
            <a:r>
              <a:rPr lang="en-US" sz="2400" dirty="0"/>
              <a:t>- Objection = refusal (n):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chối</a:t>
            </a:r>
            <a:r>
              <a:rPr lang="en-US" sz="2400" dirty="0"/>
              <a:t>- abide = obey (v): </a:t>
            </a:r>
            <a:r>
              <a:rPr lang="en-US" sz="2400" dirty="0" err="1"/>
              <a:t>nghe</a:t>
            </a:r>
            <a:r>
              <a:rPr lang="en-US" sz="2400" dirty="0"/>
              <a:t> </a:t>
            </a:r>
            <a:r>
              <a:rPr lang="en-US" sz="2400" dirty="0" err="1"/>
              <a:t>lời</a:t>
            </a:r>
            <a:endParaRPr lang="en-US" sz="2400" dirty="0"/>
          </a:p>
          <a:p>
            <a:endParaRPr lang="en-US" sz="2400" dirty="0" smtClean="0"/>
          </a:p>
          <a:p>
            <a:endParaRPr lang="en-US" sz="2400" b="1" dirty="0"/>
          </a:p>
          <a:p>
            <a:r>
              <a:rPr lang="en-US" sz="2400" b="1" dirty="0" smtClean="0"/>
              <a:t>Question </a:t>
            </a:r>
            <a:r>
              <a:rPr lang="en-US" sz="2400" b="1" dirty="0"/>
              <a:t>23: </a:t>
            </a:r>
            <a:r>
              <a:rPr lang="en-US" sz="2400" dirty="0"/>
              <a:t>Public schools must </a:t>
            </a:r>
            <a:r>
              <a:rPr lang="en-US" sz="2400" b="1" u="sng" dirty="0"/>
              <a:t>abide</a:t>
            </a:r>
            <a:r>
              <a:rPr lang="en-US" sz="2400" dirty="0"/>
              <a:t> by these rules, so why shouldn't charter schools, too? </a:t>
            </a:r>
            <a:r>
              <a:rPr lang="en-US" sz="2400" b="1" dirty="0"/>
              <a:t>	</a:t>
            </a:r>
            <a:endParaRPr lang="en-US" sz="2400" dirty="0"/>
          </a:p>
          <a:p>
            <a:r>
              <a:rPr lang="en-US" sz="2400" b="1" dirty="0"/>
              <a:t>A. </a:t>
            </a:r>
            <a:r>
              <a:rPr lang="en-US" sz="2400" dirty="0"/>
              <a:t>obey  </a:t>
            </a:r>
            <a:r>
              <a:rPr lang="en-US" sz="2400" b="1" dirty="0"/>
              <a:t>        	B. </a:t>
            </a:r>
            <a:r>
              <a:rPr lang="en-US" sz="2400" dirty="0"/>
              <a:t>tolerate</a:t>
            </a:r>
            <a:r>
              <a:rPr lang="en-US" sz="2400" b="1" dirty="0"/>
              <a:t>    	C. </a:t>
            </a:r>
            <a:r>
              <a:rPr lang="en-US" sz="2400" dirty="0"/>
              <a:t>dislike  </a:t>
            </a:r>
            <a:r>
              <a:rPr lang="en-US" sz="2400" b="1" dirty="0"/>
              <a:t>      	D. </a:t>
            </a:r>
            <a:r>
              <a:rPr lang="en-US" sz="2400" dirty="0"/>
              <a:t>allow</a:t>
            </a:r>
            <a:r>
              <a:rPr lang="en-US" sz="2400" b="1" dirty="0"/>
              <a:t> </a:t>
            </a:r>
            <a:endParaRPr lang="en-US" sz="2400" dirty="0"/>
          </a:p>
          <a:p>
            <a:r>
              <a:rPr lang="en-US" sz="2400" dirty="0"/>
              <a:t>- abide = obey (v): </a:t>
            </a:r>
            <a:r>
              <a:rPr lang="en-US" sz="2400" dirty="0" err="1"/>
              <a:t>nghe</a:t>
            </a:r>
            <a:r>
              <a:rPr lang="en-US" sz="2400" dirty="0"/>
              <a:t> </a:t>
            </a:r>
            <a:r>
              <a:rPr lang="en-US" sz="2400" dirty="0" err="1"/>
              <a:t>lời</a:t>
            </a:r>
            <a:endParaRPr lang="en-US" sz="2400" dirty="0"/>
          </a:p>
          <a:p>
            <a:r>
              <a:rPr lang="en-US" sz="2400" dirty="0"/>
              <a:t>- tolerate (v): </a:t>
            </a:r>
            <a:r>
              <a:rPr lang="en-US" sz="2400" dirty="0" err="1"/>
              <a:t>chịu</a:t>
            </a:r>
            <a:r>
              <a:rPr lang="en-US" sz="2400" dirty="0"/>
              <a:t> </a:t>
            </a:r>
            <a:r>
              <a:rPr lang="en-US" sz="2400" dirty="0" err="1"/>
              <a:t>đựng</a:t>
            </a:r>
            <a:endParaRPr lang="en-US" sz="2400" dirty="0"/>
          </a:p>
          <a:p>
            <a:r>
              <a:rPr lang="en-US" sz="2400" dirty="0"/>
              <a:t>- allow (v):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phép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5715000" y="1143000"/>
            <a:ext cx="3048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52400" y="4419600"/>
            <a:ext cx="457200" cy="533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883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24:</a:t>
            </a:r>
            <a:r>
              <a:rPr lang="en-US" sz="2400" dirty="0"/>
              <a:t> I would love to go back to college, but unfortunately, </a:t>
            </a:r>
            <a:r>
              <a:rPr lang="en-US" sz="2400" b="1" u="sng" dirty="0"/>
              <a:t>that ship has sailed.</a:t>
            </a:r>
            <a:endParaRPr lang="en-US" sz="2400" dirty="0"/>
          </a:p>
          <a:p>
            <a:r>
              <a:rPr lang="en-US" sz="2400" b="1" dirty="0"/>
              <a:t>A.</a:t>
            </a:r>
            <a:r>
              <a:rPr lang="en-US" sz="2400" dirty="0"/>
              <a:t> it was late        		</a:t>
            </a:r>
            <a:r>
              <a:rPr lang="en-US" sz="2400" b="1" dirty="0"/>
              <a:t>B.</a:t>
            </a:r>
            <a:r>
              <a:rPr lang="en-US" sz="2400" dirty="0"/>
              <a:t> it was timely      			</a:t>
            </a:r>
          </a:p>
          <a:p>
            <a:r>
              <a:rPr lang="en-US" sz="2400" b="1" dirty="0"/>
              <a:t>C.</a:t>
            </a:r>
            <a:r>
              <a:rPr lang="en-US" sz="2400" dirty="0"/>
              <a:t> it was inconvenient      	</a:t>
            </a:r>
            <a:r>
              <a:rPr lang="en-US" sz="2400" b="1" dirty="0"/>
              <a:t>D.</a:t>
            </a:r>
            <a:r>
              <a:rPr lang="en-US" sz="2400" dirty="0"/>
              <a:t> it was traditional</a:t>
            </a:r>
          </a:p>
          <a:p>
            <a:r>
              <a:rPr lang="en-US" sz="2400" dirty="0"/>
              <a:t>That ship has sailed: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trễ</a:t>
            </a:r>
            <a:r>
              <a:rPr lang="en-US" sz="2400" dirty="0"/>
              <a:t> </a:t>
            </a:r>
            <a:r>
              <a:rPr lang="en-US" sz="2400" dirty="0" err="1"/>
              <a:t>rồi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endParaRPr lang="en-US" sz="2400" b="1" dirty="0"/>
          </a:p>
          <a:p>
            <a:endParaRPr lang="en-US" sz="2400" dirty="0"/>
          </a:p>
          <a:p>
            <a:r>
              <a:rPr lang="en-US" sz="2400" b="1" dirty="0"/>
              <a:t>Question 25:  </a:t>
            </a:r>
            <a:r>
              <a:rPr lang="en-US" sz="2400" dirty="0"/>
              <a:t>A comfortable working environment will</a:t>
            </a:r>
            <a:r>
              <a:rPr lang="en-US" sz="2400" b="1" dirty="0"/>
              <a:t> </a:t>
            </a:r>
            <a:r>
              <a:rPr lang="en-US" sz="2400" b="1" u="sng" dirty="0"/>
              <a:t>increase</a:t>
            </a:r>
            <a:r>
              <a:rPr lang="en-US" sz="2400" b="1" dirty="0"/>
              <a:t> </a:t>
            </a:r>
            <a:r>
              <a:rPr lang="en-US" sz="2400" dirty="0"/>
              <a:t>productivity.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promote </a:t>
            </a:r>
            <a:r>
              <a:rPr lang="en-US" sz="2400" b="1" dirty="0"/>
              <a:t>      	B. </a:t>
            </a:r>
            <a:r>
              <a:rPr lang="en-US" sz="2400" dirty="0"/>
              <a:t>raise </a:t>
            </a:r>
            <a:r>
              <a:rPr lang="en-US" sz="2400" b="1" dirty="0"/>
              <a:t>         	C. </a:t>
            </a:r>
            <a:r>
              <a:rPr lang="en-US" sz="2400" dirty="0"/>
              <a:t>decrease </a:t>
            </a:r>
            <a:r>
              <a:rPr lang="en-US" sz="2400" b="1" dirty="0"/>
              <a:t>       	D. </a:t>
            </a:r>
            <a:r>
              <a:rPr lang="en-US" sz="2400" dirty="0"/>
              <a:t>go up</a:t>
            </a:r>
          </a:p>
          <a:p>
            <a:r>
              <a:rPr lang="en-US" sz="2400" dirty="0"/>
              <a:t>Increase = go up = raise = promote (v): </a:t>
            </a:r>
            <a:r>
              <a:rPr lang="en-US" sz="2400" dirty="0" err="1"/>
              <a:t>tăng</a:t>
            </a:r>
            <a:r>
              <a:rPr lang="en-US" sz="2400" dirty="0"/>
              <a:t> &gt;&lt; decrease (v): </a:t>
            </a:r>
            <a:r>
              <a:rPr lang="en-US" sz="2400" dirty="0" err="1"/>
              <a:t>giảm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3810000" y="12192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724400" y="38100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304800"/>
            <a:ext cx="90678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Question 26: </a:t>
            </a:r>
            <a:r>
              <a:rPr lang="en-US" sz="2200" dirty="0"/>
              <a:t>It was not until they had reached </a:t>
            </a:r>
            <a:r>
              <a:rPr lang="en-US" sz="2200" dirty="0" err="1"/>
              <a:t>Dak</a:t>
            </a:r>
            <a:r>
              <a:rPr lang="en-US" sz="2200" dirty="0"/>
              <a:t> </a:t>
            </a:r>
            <a:r>
              <a:rPr lang="en-US" sz="2200" dirty="0" err="1"/>
              <a:t>Lak</a:t>
            </a:r>
            <a:r>
              <a:rPr lang="en-US" sz="2200" dirty="0"/>
              <a:t> that they realized how far they had gone.</a:t>
            </a:r>
          </a:p>
          <a:p>
            <a:r>
              <a:rPr lang="en-US" sz="2200" b="1" dirty="0"/>
              <a:t>A. </a:t>
            </a:r>
            <a:r>
              <a:rPr lang="en-US" sz="2200" dirty="0"/>
              <a:t>Not until they had reached </a:t>
            </a:r>
            <a:r>
              <a:rPr lang="en-US" sz="2200" dirty="0" err="1"/>
              <a:t>Dak</a:t>
            </a:r>
            <a:r>
              <a:rPr lang="en-US" sz="2200" dirty="0"/>
              <a:t> </a:t>
            </a:r>
            <a:r>
              <a:rPr lang="en-US" sz="2200" dirty="0" err="1"/>
              <a:t>Lak</a:t>
            </a:r>
            <a:r>
              <a:rPr lang="en-US" sz="2200" dirty="0"/>
              <a:t> did they realize how far they had gone.</a:t>
            </a:r>
          </a:p>
          <a:p>
            <a:r>
              <a:rPr lang="en-US" sz="2200" b="1" i="1" dirty="0"/>
              <a:t>B. </a:t>
            </a:r>
            <a:r>
              <a:rPr lang="en-US" sz="2200" dirty="0"/>
              <a:t>Not until had they reached </a:t>
            </a:r>
            <a:r>
              <a:rPr lang="en-US" sz="2200" dirty="0" err="1"/>
              <a:t>Dak</a:t>
            </a:r>
            <a:r>
              <a:rPr lang="en-US" sz="2200" dirty="0"/>
              <a:t> </a:t>
            </a:r>
            <a:r>
              <a:rPr lang="en-US" sz="2200" dirty="0" err="1"/>
              <a:t>Lak</a:t>
            </a:r>
            <a:r>
              <a:rPr lang="en-US" sz="2200" dirty="0"/>
              <a:t> they realized how far they had gone.</a:t>
            </a:r>
          </a:p>
          <a:p>
            <a:r>
              <a:rPr lang="en-US" sz="2200" b="1" i="1" dirty="0"/>
              <a:t>C. </a:t>
            </a:r>
            <a:r>
              <a:rPr lang="en-US" sz="2200" dirty="0"/>
              <a:t>Not until they reached </a:t>
            </a:r>
            <a:r>
              <a:rPr lang="en-US" sz="2200" dirty="0" err="1"/>
              <a:t>Dak</a:t>
            </a:r>
            <a:r>
              <a:rPr lang="en-US" sz="2200" dirty="0"/>
              <a:t> </a:t>
            </a:r>
            <a:r>
              <a:rPr lang="en-US" sz="2200" dirty="0" err="1"/>
              <a:t>Lak</a:t>
            </a:r>
            <a:r>
              <a:rPr lang="en-US" sz="2200" dirty="0"/>
              <a:t> had they realized how far they had gone.</a:t>
            </a:r>
          </a:p>
          <a:p>
            <a:r>
              <a:rPr lang="en-US" sz="2200" b="1" i="1" dirty="0"/>
              <a:t>D. </a:t>
            </a:r>
            <a:r>
              <a:rPr lang="en-US" sz="2200" dirty="0"/>
              <a:t>Not until they realized how far they had gone had they reached </a:t>
            </a:r>
            <a:r>
              <a:rPr lang="en-US" sz="2200" dirty="0" err="1"/>
              <a:t>Dak</a:t>
            </a:r>
            <a:r>
              <a:rPr lang="en-US" sz="2200" dirty="0"/>
              <a:t> </a:t>
            </a:r>
            <a:r>
              <a:rPr lang="en-US" sz="2200" dirty="0" err="1"/>
              <a:t>Lak</a:t>
            </a:r>
            <a:endParaRPr lang="en-US" sz="2200" dirty="0"/>
          </a:p>
          <a:p>
            <a:r>
              <a:rPr lang="en-US" sz="2200" dirty="0" err="1"/>
              <a:t>Đảo</a:t>
            </a:r>
            <a:r>
              <a:rPr lang="en-US" sz="2200" dirty="0"/>
              <a:t> </a:t>
            </a:r>
            <a:r>
              <a:rPr lang="en-US" sz="2200" dirty="0" err="1"/>
              <a:t>ngữ</a:t>
            </a:r>
            <a:r>
              <a:rPr lang="en-US" sz="2200" dirty="0"/>
              <a:t> Not until + clause ………… </a:t>
            </a:r>
            <a:r>
              <a:rPr lang="en-US" sz="2200" dirty="0" err="1"/>
              <a:t>trợ</a:t>
            </a:r>
            <a:r>
              <a:rPr lang="en-US" sz="2200" dirty="0"/>
              <a:t> </a:t>
            </a:r>
            <a:r>
              <a:rPr lang="en-US" sz="2200" dirty="0" err="1"/>
              <a:t>động</a:t>
            </a:r>
            <a:r>
              <a:rPr lang="en-US" sz="2200" dirty="0"/>
              <a:t> </a:t>
            </a:r>
            <a:r>
              <a:rPr lang="en-US" sz="2200" dirty="0" err="1"/>
              <a:t>từ</a:t>
            </a:r>
            <a:r>
              <a:rPr lang="en-US" sz="2200" dirty="0"/>
              <a:t> + S + V</a:t>
            </a:r>
          </a:p>
          <a:p>
            <a:r>
              <a:rPr lang="en-US" sz="2200" dirty="0"/>
              <a:t>- </a:t>
            </a:r>
            <a:r>
              <a:rPr lang="en-US" sz="2200" dirty="0" err="1"/>
              <a:t>Dịch</a:t>
            </a:r>
            <a:r>
              <a:rPr lang="en-US" sz="2200" dirty="0"/>
              <a:t>: </a:t>
            </a:r>
            <a:r>
              <a:rPr lang="en-US" sz="2200" dirty="0" err="1"/>
              <a:t>vừa</a:t>
            </a:r>
            <a:r>
              <a:rPr lang="en-US" sz="2200" dirty="0"/>
              <a:t> </a:t>
            </a:r>
            <a:r>
              <a:rPr lang="en-US" sz="2200" dirty="0" err="1"/>
              <a:t>mới</a:t>
            </a:r>
            <a:r>
              <a:rPr lang="en-US" sz="2200" dirty="0"/>
              <a:t>…….</a:t>
            </a:r>
            <a:r>
              <a:rPr lang="en-US" sz="2200" dirty="0" err="1"/>
              <a:t>thì</a:t>
            </a:r>
            <a:r>
              <a:rPr lang="en-US" sz="2200" dirty="0"/>
              <a:t>…….</a:t>
            </a:r>
          </a:p>
          <a:p>
            <a:endParaRPr lang="en-US" sz="2200" b="1" dirty="0" smtClean="0"/>
          </a:p>
          <a:p>
            <a:endParaRPr lang="en-US" sz="2200" b="1" dirty="0"/>
          </a:p>
          <a:p>
            <a:r>
              <a:rPr lang="en-US" sz="2200" b="1" dirty="0" smtClean="0"/>
              <a:t>Question </a:t>
            </a:r>
            <a:r>
              <a:rPr lang="en-US" sz="2200" b="1" dirty="0"/>
              <a:t>27: </a:t>
            </a:r>
            <a:r>
              <a:rPr lang="en-US" sz="2200" dirty="0"/>
              <a:t>They had a lot of homework last Monday.</a:t>
            </a:r>
          </a:p>
          <a:p>
            <a:r>
              <a:rPr lang="en-US" sz="2200" b="1" dirty="0"/>
              <a:t>A. </a:t>
            </a:r>
            <a:r>
              <a:rPr lang="en-US" sz="2200" dirty="0"/>
              <a:t>They wish they had not a lot of homework last Monday</a:t>
            </a:r>
          </a:p>
          <a:p>
            <a:r>
              <a:rPr lang="en-US" sz="2200" b="1" dirty="0"/>
              <a:t>B. </a:t>
            </a:r>
            <a:r>
              <a:rPr lang="en-US" sz="2200" dirty="0"/>
              <a:t>They wish they didn’t have a lot of homework last Monday</a:t>
            </a:r>
          </a:p>
          <a:p>
            <a:r>
              <a:rPr lang="en-US" sz="2200" b="1" dirty="0"/>
              <a:t>C. </a:t>
            </a:r>
            <a:r>
              <a:rPr lang="en-US" sz="2200" dirty="0"/>
              <a:t>They wish they had had little homework last Monday</a:t>
            </a:r>
          </a:p>
          <a:p>
            <a:r>
              <a:rPr lang="en-US" sz="2200" b="1" dirty="0"/>
              <a:t>D. </a:t>
            </a:r>
            <a:r>
              <a:rPr lang="en-US" sz="2200" dirty="0"/>
              <a:t>They wish they wouldn’t have a lot of homework last Monday</a:t>
            </a:r>
          </a:p>
          <a:p>
            <a:r>
              <a:rPr lang="en-US" sz="2200" b="1" dirty="0" err="1"/>
              <a:t>Điều</a:t>
            </a:r>
            <a:r>
              <a:rPr lang="en-US" sz="2200" b="1" dirty="0"/>
              <a:t> </a:t>
            </a:r>
            <a:r>
              <a:rPr lang="en-US" sz="2200" b="1" dirty="0" err="1"/>
              <a:t>ước</a:t>
            </a:r>
            <a:r>
              <a:rPr lang="en-US" sz="2200" b="1" dirty="0"/>
              <a:t> </a:t>
            </a:r>
            <a:r>
              <a:rPr lang="en-US" sz="2200" b="1" dirty="0" err="1"/>
              <a:t>không</a:t>
            </a:r>
            <a:r>
              <a:rPr lang="en-US" sz="2200" b="1" dirty="0"/>
              <a:t> </a:t>
            </a:r>
            <a:r>
              <a:rPr lang="en-US" sz="2200" b="1" dirty="0" err="1"/>
              <a:t>có</a:t>
            </a:r>
            <a:r>
              <a:rPr lang="en-US" sz="2200" b="1" dirty="0"/>
              <a:t> </a:t>
            </a:r>
            <a:r>
              <a:rPr lang="en-US" sz="2200" b="1" dirty="0" err="1"/>
              <a:t>thật</a:t>
            </a:r>
            <a:r>
              <a:rPr lang="en-US" sz="2200" b="1" dirty="0"/>
              <a:t> ở </a:t>
            </a:r>
            <a:r>
              <a:rPr lang="en-US" sz="2200" b="1" dirty="0" err="1"/>
              <a:t>quá</a:t>
            </a:r>
            <a:r>
              <a:rPr lang="en-US" sz="2200" b="1" dirty="0"/>
              <a:t> </a:t>
            </a:r>
            <a:r>
              <a:rPr lang="en-US" sz="2200" b="1" dirty="0" err="1"/>
              <a:t>khứ</a:t>
            </a:r>
            <a:r>
              <a:rPr lang="en-US" sz="2200" b="1" dirty="0"/>
              <a:t>: S + wish + S + had + V3/</a:t>
            </a:r>
            <a:r>
              <a:rPr lang="en-US" sz="2200" b="1" dirty="0" err="1"/>
              <a:t>ed</a:t>
            </a:r>
            <a:endParaRPr lang="en-US" sz="2200" dirty="0"/>
          </a:p>
          <a:p>
            <a:endParaRPr lang="en-US" sz="2200" dirty="0"/>
          </a:p>
        </p:txBody>
      </p:sp>
      <p:sp>
        <p:nvSpPr>
          <p:cNvPr id="3" name="Rectangle 2"/>
          <p:cNvSpPr/>
          <p:nvPr/>
        </p:nvSpPr>
        <p:spPr>
          <a:xfrm>
            <a:off x="76200" y="914400"/>
            <a:ext cx="381000" cy="533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76200" y="47244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7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8839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28: </a:t>
            </a:r>
            <a:r>
              <a:rPr lang="en-US" sz="2400" dirty="0"/>
              <a:t>Let's </a:t>
            </a:r>
            <a:r>
              <a:rPr lang="en-US" sz="2400" u="sng" dirty="0"/>
              <a:t>start</a:t>
            </a:r>
            <a:r>
              <a:rPr lang="en-US" sz="2400" dirty="0"/>
              <a:t> by </a:t>
            </a:r>
            <a:r>
              <a:rPr lang="en-US" sz="2400" u="sng" dirty="0"/>
              <a:t>reviewing</a:t>
            </a:r>
            <a:r>
              <a:rPr lang="en-US" sz="2400" dirty="0"/>
              <a:t> what we </a:t>
            </a:r>
            <a:r>
              <a:rPr lang="en-US" sz="2400" u="sng" dirty="0"/>
              <a:t>do</a:t>
            </a:r>
            <a:r>
              <a:rPr lang="en-US" sz="2400" dirty="0"/>
              <a:t> with those </a:t>
            </a:r>
            <a:r>
              <a:rPr lang="en-US" sz="2400" u="sng" dirty="0"/>
              <a:t>friends</a:t>
            </a:r>
            <a:r>
              <a:rPr lang="en-US" sz="2400" dirty="0"/>
              <a:t> last week.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start     	</a:t>
            </a:r>
            <a:r>
              <a:rPr lang="en-US" sz="2400" b="1" dirty="0"/>
              <a:t>B.</a:t>
            </a:r>
            <a:r>
              <a:rPr lang="en-US" sz="2400" dirty="0"/>
              <a:t> reviewing    	</a:t>
            </a:r>
            <a:r>
              <a:rPr lang="en-US" sz="2400" b="1" dirty="0"/>
              <a:t>C.</a:t>
            </a:r>
            <a:r>
              <a:rPr lang="en-US" sz="2400" dirty="0"/>
              <a:t> do        	</a:t>
            </a:r>
            <a:r>
              <a:rPr lang="en-US" sz="2400" b="1" dirty="0"/>
              <a:t>D.</a:t>
            </a:r>
            <a:r>
              <a:rPr lang="en-US" sz="2400" dirty="0"/>
              <a:t> friend</a:t>
            </a:r>
          </a:p>
          <a:p>
            <a:r>
              <a:rPr lang="en-US" sz="2400" dirty="0"/>
              <a:t>“do” </a:t>
            </a:r>
            <a:r>
              <a:rPr lang="en-US" sz="2400" dirty="0" err="1"/>
              <a:t>sai</a:t>
            </a:r>
            <a:r>
              <a:rPr lang="en-US" sz="2400" dirty="0"/>
              <a:t>: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,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trạng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gian</a:t>
            </a:r>
            <a:r>
              <a:rPr lang="en-US" sz="2400" dirty="0"/>
              <a:t> “last week” </a:t>
            </a:r>
            <a:r>
              <a:rPr lang="en-US" sz="2400" dirty="0" err="1"/>
              <a:t>cuối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endParaRPr lang="en-US" sz="2400" dirty="0"/>
          </a:p>
          <a:p>
            <a:r>
              <a:rPr lang="en-US" sz="2400" dirty="0" err="1"/>
              <a:t>Sửa</a:t>
            </a:r>
            <a:r>
              <a:rPr lang="en-US" sz="2400" dirty="0"/>
              <a:t>: did</a:t>
            </a:r>
            <a:r>
              <a:rPr lang="en-US" sz="2400" b="1" dirty="0"/>
              <a:t> </a:t>
            </a:r>
            <a:endParaRPr lang="en-US" sz="2400" dirty="0"/>
          </a:p>
          <a:p>
            <a:r>
              <a:rPr lang="en-US" sz="2400" b="1" dirty="0"/>
              <a:t>Question 29:</a:t>
            </a:r>
            <a:r>
              <a:rPr lang="en-US" sz="2400" dirty="0"/>
              <a:t> Lily and </a:t>
            </a:r>
            <a:r>
              <a:rPr lang="en-US" sz="2400" u="sng" dirty="0"/>
              <a:t>her</a:t>
            </a:r>
            <a:r>
              <a:rPr lang="en-US" sz="2400" dirty="0"/>
              <a:t> mother </a:t>
            </a:r>
            <a:r>
              <a:rPr lang="en-US" sz="2400" u="sng" dirty="0"/>
              <a:t>went</a:t>
            </a:r>
            <a:r>
              <a:rPr lang="en-US" sz="2400" dirty="0"/>
              <a:t> to hospital </a:t>
            </a:r>
            <a:r>
              <a:rPr lang="en-US" sz="2400" u="sng" dirty="0"/>
              <a:t>last</a:t>
            </a:r>
            <a:r>
              <a:rPr lang="en-US" sz="2400" dirty="0"/>
              <a:t> week to check </a:t>
            </a:r>
            <a:r>
              <a:rPr lang="en-US" sz="2400" u="sng" dirty="0"/>
              <a:t>our health</a:t>
            </a:r>
            <a:r>
              <a:rPr lang="en-US" sz="2400" dirty="0"/>
              <a:t>.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her        	</a:t>
            </a:r>
            <a:r>
              <a:rPr lang="en-US" sz="2400" b="1" dirty="0"/>
              <a:t>B.</a:t>
            </a:r>
            <a:r>
              <a:rPr lang="en-US" sz="2400" dirty="0"/>
              <a:t> went     	</a:t>
            </a:r>
            <a:r>
              <a:rPr lang="en-US" sz="2400" b="1" dirty="0"/>
              <a:t>C.</a:t>
            </a:r>
            <a:r>
              <a:rPr lang="en-US" sz="2400" dirty="0"/>
              <a:t> last    	</a:t>
            </a:r>
            <a:r>
              <a:rPr lang="en-US" sz="2400" b="1" dirty="0"/>
              <a:t>D.</a:t>
            </a:r>
            <a:r>
              <a:rPr lang="en-US" sz="2400" dirty="0"/>
              <a:t> our health</a:t>
            </a:r>
          </a:p>
          <a:p>
            <a:r>
              <a:rPr lang="en-US" sz="2400" dirty="0"/>
              <a:t>“our health” </a:t>
            </a:r>
            <a:r>
              <a:rPr lang="en-US" sz="2400" dirty="0" err="1"/>
              <a:t>sai</a:t>
            </a:r>
            <a:r>
              <a:rPr lang="en-US" sz="2400" dirty="0"/>
              <a:t>: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sở</a:t>
            </a:r>
            <a:r>
              <a:rPr lang="en-US" sz="2400" dirty="0"/>
              <a:t> </a:t>
            </a:r>
            <a:r>
              <a:rPr lang="en-US" sz="2400" dirty="0" err="1"/>
              <a:t>hữu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endParaRPr lang="en-US" sz="2400" dirty="0"/>
          </a:p>
          <a:p>
            <a:r>
              <a:rPr lang="en-US" sz="2400" dirty="0" err="1"/>
              <a:t>Sửa</a:t>
            </a:r>
            <a:r>
              <a:rPr lang="en-US" sz="2400" dirty="0"/>
              <a:t>: their health</a:t>
            </a:r>
            <a:r>
              <a:rPr lang="en-US" sz="2400" b="1" dirty="0"/>
              <a:t> </a:t>
            </a:r>
            <a:endParaRPr lang="en-US" sz="2400" dirty="0"/>
          </a:p>
          <a:p>
            <a:r>
              <a:rPr lang="en-US" sz="2400" b="1" dirty="0"/>
              <a:t>Question 30:</a:t>
            </a:r>
            <a:r>
              <a:rPr lang="en-US" sz="2400" dirty="0"/>
              <a:t> I </a:t>
            </a:r>
            <a:r>
              <a:rPr lang="en-US" sz="2400" u="sng" dirty="0"/>
              <a:t>must</a:t>
            </a:r>
            <a:r>
              <a:rPr lang="en-US" sz="2400" dirty="0"/>
              <a:t> </a:t>
            </a:r>
            <a:r>
              <a:rPr lang="en-US" sz="2400" u="sng" dirty="0"/>
              <a:t>complement</a:t>
            </a:r>
            <a:r>
              <a:rPr lang="en-US" sz="2400" dirty="0"/>
              <a:t> you on your </a:t>
            </a:r>
            <a:r>
              <a:rPr lang="en-US" sz="2400" u="sng" dirty="0"/>
              <a:t>handling</a:t>
            </a:r>
            <a:r>
              <a:rPr lang="en-US" sz="2400" dirty="0"/>
              <a:t> of a </a:t>
            </a:r>
            <a:r>
              <a:rPr lang="en-US" sz="2400" u="sng" dirty="0"/>
              <a:t>very</a:t>
            </a:r>
            <a:r>
              <a:rPr lang="en-US" sz="2400" dirty="0"/>
              <a:t> difficult situation.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must      	</a:t>
            </a:r>
            <a:r>
              <a:rPr lang="en-US" sz="2400" b="1" dirty="0"/>
              <a:t>B.</a:t>
            </a:r>
            <a:r>
              <a:rPr lang="en-US" sz="2400" dirty="0"/>
              <a:t> complement      	</a:t>
            </a:r>
            <a:r>
              <a:rPr lang="en-US" sz="2400" b="1" dirty="0"/>
              <a:t>C.</a:t>
            </a:r>
            <a:r>
              <a:rPr lang="en-US" sz="2400" dirty="0"/>
              <a:t> handling       	</a:t>
            </a:r>
            <a:r>
              <a:rPr lang="en-US" sz="2400" b="1" dirty="0"/>
              <a:t>D.</a:t>
            </a:r>
            <a:r>
              <a:rPr lang="en-US" sz="2400" dirty="0"/>
              <a:t> very</a:t>
            </a:r>
          </a:p>
          <a:p>
            <a:r>
              <a:rPr lang="en-US" sz="2400" dirty="0"/>
              <a:t>Complement: </a:t>
            </a:r>
            <a:r>
              <a:rPr lang="en-US" sz="2400" dirty="0" err="1"/>
              <a:t>bổ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=&gt; </a:t>
            </a:r>
            <a:r>
              <a:rPr lang="en-US" sz="2400" dirty="0" err="1"/>
              <a:t>sai</a:t>
            </a:r>
            <a:r>
              <a:rPr lang="en-US" sz="2400" dirty="0"/>
              <a:t> 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nhầm</a:t>
            </a:r>
            <a:r>
              <a:rPr lang="en-US" sz="2400" dirty="0"/>
              <a:t> </a:t>
            </a:r>
            <a:r>
              <a:rPr lang="en-US" sz="2400" dirty="0" err="1"/>
              <a:t>lẫn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endParaRPr lang="en-US" sz="2400" dirty="0"/>
          </a:p>
          <a:p>
            <a:r>
              <a:rPr lang="en-US" sz="2400" dirty="0" err="1"/>
              <a:t>Sửa</a:t>
            </a:r>
            <a:r>
              <a:rPr lang="en-US" sz="2400" dirty="0"/>
              <a:t>: Compliment (</a:t>
            </a:r>
            <a:r>
              <a:rPr lang="en-US" sz="2400" dirty="0" err="1"/>
              <a:t>khen</a:t>
            </a:r>
            <a:r>
              <a:rPr lang="en-US" sz="2400" dirty="0"/>
              <a:t>)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3886200" y="10668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638800" y="2895600"/>
            <a:ext cx="381000" cy="33382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05000" y="4648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5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17" y="76200"/>
            <a:ext cx="8686800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Question 31: </a:t>
            </a:r>
            <a:r>
              <a:rPr lang="en-US" sz="2200" dirty="0"/>
              <a:t>She advised him to go to the dentist immediately.</a:t>
            </a:r>
          </a:p>
          <a:p>
            <a:r>
              <a:rPr lang="en-US" sz="2200" b="1" dirty="0"/>
              <a:t>A. </a:t>
            </a:r>
            <a:r>
              <a:rPr lang="en-US" sz="2200" dirty="0"/>
              <a:t>He would go to the dentist immediately</a:t>
            </a:r>
          </a:p>
          <a:p>
            <a:r>
              <a:rPr lang="en-US" sz="2200" b="1" dirty="0"/>
              <a:t>B. </a:t>
            </a:r>
            <a:r>
              <a:rPr lang="en-US" sz="2200" dirty="0"/>
              <a:t>She should go to the dentist immediately</a:t>
            </a:r>
          </a:p>
          <a:p>
            <a:r>
              <a:rPr lang="en-US" sz="2200" b="1" dirty="0"/>
              <a:t>C. </a:t>
            </a:r>
            <a:r>
              <a:rPr lang="en-US" sz="2200" dirty="0"/>
              <a:t>He should go to the dentist immediately</a:t>
            </a:r>
          </a:p>
          <a:p>
            <a:r>
              <a:rPr lang="en-US" sz="2200" b="1" dirty="0"/>
              <a:t>D. </a:t>
            </a:r>
            <a:r>
              <a:rPr lang="en-US" sz="2200" dirty="0"/>
              <a:t>He must go to the dentist immediately</a:t>
            </a:r>
          </a:p>
          <a:p>
            <a:endParaRPr lang="en-US" sz="2200" dirty="0"/>
          </a:p>
          <a:p>
            <a:r>
              <a:rPr lang="en-US" sz="2200" b="1" dirty="0" err="1"/>
              <a:t>Lời</a:t>
            </a:r>
            <a:r>
              <a:rPr lang="en-US" sz="2200" b="1" dirty="0"/>
              <a:t> </a:t>
            </a:r>
            <a:r>
              <a:rPr lang="en-US" sz="2200" b="1" dirty="0" err="1"/>
              <a:t>khuyên</a:t>
            </a:r>
            <a:r>
              <a:rPr lang="en-US" sz="2200" b="1" dirty="0"/>
              <a:t> =&gt; should </a:t>
            </a:r>
            <a:endParaRPr lang="en-US" sz="2200" dirty="0"/>
          </a:p>
          <a:p>
            <a:r>
              <a:rPr lang="en-US" sz="2200" b="1" dirty="0"/>
              <a:t>Question 32: </a:t>
            </a:r>
            <a:r>
              <a:rPr lang="en-US" sz="2200" dirty="0"/>
              <a:t>She said, “ Don’t laugh, Jessica. Be serious.”</a:t>
            </a:r>
          </a:p>
          <a:p>
            <a:r>
              <a:rPr lang="en-US" sz="2200" b="1" dirty="0"/>
              <a:t>A.  </a:t>
            </a:r>
            <a:r>
              <a:rPr lang="en-US" sz="2200" dirty="0"/>
              <a:t>She said not to laugh and be serious.</a:t>
            </a:r>
          </a:p>
          <a:p>
            <a:r>
              <a:rPr lang="en-US" sz="2200" b="1" dirty="0"/>
              <a:t>B.</a:t>
            </a:r>
            <a:r>
              <a:rPr lang="en-US" sz="2200" dirty="0"/>
              <a:t> She said Jessica  not to laugh and be serious.</a:t>
            </a:r>
          </a:p>
          <a:p>
            <a:r>
              <a:rPr lang="en-US" sz="2200" b="1" dirty="0"/>
              <a:t>C.</a:t>
            </a:r>
            <a:r>
              <a:rPr lang="en-US" sz="2200" dirty="0"/>
              <a:t> She told Jessica not to laugh and asked him to be serious.</a:t>
            </a:r>
          </a:p>
          <a:p>
            <a:r>
              <a:rPr lang="en-US" sz="2200" b="1" dirty="0"/>
              <a:t>D.</a:t>
            </a:r>
            <a:r>
              <a:rPr lang="en-US" sz="2200" dirty="0"/>
              <a:t> She told Jessica do not laugh and be serious</a:t>
            </a:r>
          </a:p>
          <a:p>
            <a:r>
              <a:rPr lang="en-US" sz="2200" b="1" dirty="0" err="1"/>
              <a:t>Câu</a:t>
            </a:r>
            <a:r>
              <a:rPr lang="en-US" sz="2200" b="1" dirty="0"/>
              <a:t> </a:t>
            </a:r>
            <a:r>
              <a:rPr lang="en-US" sz="2200" b="1" dirty="0" err="1"/>
              <a:t>yêu</a:t>
            </a:r>
            <a:r>
              <a:rPr lang="en-US" sz="2200" b="1" dirty="0"/>
              <a:t> </a:t>
            </a:r>
            <a:r>
              <a:rPr lang="en-US" sz="2200" b="1" dirty="0" err="1"/>
              <a:t>cầu</a:t>
            </a:r>
            <a:r>
              <a:rPr lang="en-US" sz="2200" b="1" dirty="0"/>
              <a:t> </a:t>
            </a:r>
            <a:r>
              <a:rPr lang="en-US" sz="2200" b="1" dirty="0" err="1"/>
              <a:t>trong</a:t>
            </a:r>
            <a:r>
              <a:rPr lang="en-US" sz="2200" b="1" dirty="0"/>
              <a:t> </a:t>
            </a:r>
            <a:r>
              <a:rPr lang="en-US" sz="2200" b="1" dirty="0" err="1"/>
              <a:t>tường</a:t>
            </a:r>
            <a:r>
              <a:rPr lang="en-US" sz="2200" b="1" dirty="0"/>
              <a:t> </a:t>
            </a:r>
            <a:r>
              <a:rPr lang="en-US" sz="2200" b="1" dirty="0" err="1"/>
              <a:t>thuật</a:t>
            </a:r>
            <a:r>
              <a:rPr lang="en-US" sz="2200" b="1" dirty="0"/>
              <a:t>: tell </a:t>
            </a:r>
            <a:r>
              <a:rPr lang="en-US" sz="2200" b="1" dirty="0" err="1"/>
              <a:t>sb</a:t>
            </a:r>
            <a:r>
              <a:rPr lang="en-US" sz="2200" b="1" dirty="0"/>
              <a:t> (not) to do something </a:t>
            </a:r>
            <a:endParaRPr lang="en-US" sz="2200" dirty="0"/>
          </a:p>
          <a:p>
            <a:r>
              <a:rPr lang="en-US" sz="2200" b="1" dirty="0"/>
              <a:t>Question 33: </a:t>
            </a:r>
            <a:r>
              <a:rPr lang="en-US" sz="2200" dirty="0"/>
              <a:t>The last time I played the piano was 10 years ago.</a:t>
            </a:r>
          </a:p>
          <a:p>
            <a:r>
              <a:rPr lang="en-US" sz="2200" b="1" dirty="0"/>
              <a:t>A. </a:t>
            </a:r>
            <a:r>
              <a:rPr lang="en-US" sz="2200" dirty="0"/>
              <a:t>I have not played the piano for 10 years ago</a:t>
            </a:r>
          </a:p>
          <a:p>
            <a:r>
              <a:rPr lang="en-US" sz="2200" b="1" dirty="0"/>
              <a:t>B. </a:t>
            </a:r>
            <a:r>
              <a:rPr lang="en-US" sz="2200" dirty="0"/>
              <a:t>I have not played the piano for 10 years</a:t>
            </a:r>
          </a:p>
          <a:p>
            <a:r>
              <a:rPr lang="en-US" sz="2200" b="1" dirty="0"/>
              <a:t>C. </a:t>
            </a:r>
            <a:r>
              <a:rPr lang="en-US" sz="2200" dirty="0"/>
              <a:t>I have not played the piano since 10 years</a:t>
            </a:r>
          </a:p>
          <a:p>
            <a:r>
              <a:rPr lang="en-US" sz="2200" b="1" dirty="0"/>
              <a:t>D. </a:t>
            </a:r>
            <a:r>
              <a:rPr lang="en-US" sz="2200" dirty="0"/>
              <a:t>I did not play the piano since 10 years </a:t>
            </a:r>
          </a:p>
          <a:p>
            <a:r>
              <a:rPr lang="en-US" sz="2200" dirty="0" err="1"/>
              <a:t>Quá</a:t>
            </a:r>
            <a:r>
              <a:rPr lang="en-US" sz="2200" dirty="0"/>
              <a:t> </a:t>
            </a:r>
            <a:r>
              <a:rPr lang="en-US" sz="2200" dirty="0" err="1"/>
              <a:t>khứ</a:t>
            </a:r>
            <a:r>
              <a:rPr lang="en-US" sz="2200" dirty="0"/>
              <a:t> </a:t>
            </a:r>
            <a:r>
              <a:rPr lang="en-US" sz="2200" dirty="0" err="1"/>
              <a:t>đơn</a:t>
            </a:r>
            <a:r>
              <a:rPr lang="en-US" sz="2200" dirty="0"/>
              <a:t> </a:t>
            </a:r>
            <a:r>
              <a:rPr lang="en-US" sz="2200" dirty="0" err="1"/>
              <a:t>chuyển</a:t>
            </a:r>
            <a:r>
              <a:rPr lang="en-US" sz="2200" dirty="0"/>
              <a:t> </a:t>
            </a:r>
            <a:r>
              <a:rPr lang="en-US" sz="2200" dirty="0" err="1"/>
              <a:t>thành</a:t>
            </a:r>
            <a:r>
              <a:rPr lang="en-US" sz="2200" dirty="0"/>
              <a:t> </a:t>
            </a:r>
            <a:r>
              <a:rPr lang="en-US" sz="2200" dirty="0" err="1"/>
              <a:t>hiện</a:t>
            </a:r>
            <a:r>
              <a:rPr lang="en-US" sz="2200" dirty="0"/>
              <a:t> </a:t>
            </a:r>
            <a:r>
              <a:rPr lang="en-US" sz="2200" dirty="0" err="1"/>
              <a:t>tại</a:t>
            </a:r>
            <a:r>
              <a:rPr lang="en-US" sz="2200" dirty="0"/>
              <a:t> </a:t>
            </a:r>
            <a:r>
              <a:rPr lang="en-US" sz="2200" dirty="0" err="1"/>
              <a:t>hoàn</a:t>
            </a:r>
            <a:r>
              <a:rPr lang="en-US" sz="2200" dirty="0"/>
              <a:t> </a:t>
            </a:r>
            <a:r>
              <a:rPr lang="en-US" sz="2200" dirty="0" err="1"/>
              <a:t>thành</a:t>
            </a:r>
            <a:endParaRPr lang="en-US" sz="2200" dirty="0"/>
          </a:p>
          <a:p>
            <a:r>
              <a:rPr lang="en-US" sz="2200" dirty="0">
                <a:sym typeface="Wingdings"/>
              </a:rPr>
              <a:t></a:t>
            </a:r>
            <a:r>
              <a:rPr lang="en-US" sz="2200" dirty="0" err="1"/>
              <a:t>Bỏ</a:t>
            </a:r>
            <a:r>
              <a:rPr lang="en-US" sz="2200" dirty="0"/>
              <a:t> “ago” </a:t>
            </a:r>
            <a:r>
              <a:rPr lang="en-US" sz="2200" dirty="0" err="1"/>
              <a:t>sau</a:t>
            </a:r>
            <a:r>
              <a:rPr lang="en-US" sz="2200" dirty="0"/>
              <a:t> </a:t>
            </a:r>
            <a:r>
              <a:rPr lang="en-US" sz="2200" dirty="0" err="1"/>
              <a:t>thời</a:t>
            </a:r>
            <a:r>
              <a:rPr lang="en-US" sz="2200" dirty="0"/>
              <a:t> </a:t>
            </a:r>
            <a:r>
              <a:rPr lang="en-US" sz="2200" dirty="0" err="1"/>
              <a:t>gian</a:t>
            </a:r>
            <a:r>
              <a:rPr lang="en-US" sz="2200" dirty="0"/>
              <a:t>, </a:t>
            </a:r>
            <a:r>
              <a:rPr lang="en-US" sz="2200" dirty="0" err="1"/>
              <a:t>và</a:t>
            </a:r>
            <a:r>
              <a:rPr lang="en-US" sz="2200" dirty="0"/>
              <a:t> </a:t>
            </a:r>
            <a:r>
              <a:rPr lang="en-US" sz="2200" dirty="0" err="1"/>
              <a:t>đây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khoảng</a:t>
            </a:r>
            <a:r>
              <a:rPr lang="en-US" sz="2200" dirty="0"/>
              <a:t> </a:t>
            </a:r>
            <a:r>
              <a:rPr lang="en-US" sz="2200" dirty="0" err="1"/>
              <a:t>thời</a:t>
            </a:r>
            <a:r>
              <a:rPr lang="en-US" sz="2200" dirty="0"/>
              <a:t> </a:t>
            </a:r>
            <a:r>
              <a:rPr lang="en-US" sz="2200" dirty="0" err="1"/>
              <a:t>gian</a:t>
            </a:r>
            <a:r>
              <a:rPr lang="en-US" sz="2200" dirty="0"/>
              <a:t> </a:t>
            </a:r>
            <a:r>
              <a:rPr lang="en-US" sz="2200" dirty="0" err="1"/>
              <a:t>nên</a:t>
            </a:r>
            <a:r>
              <a:rPr lang="en-US" sz="2200" dirty="0"/>
              <a:t> </a:t>
            </a:r>
            <a:r>
              <a:rPr lang="en-US" sz="2200" dirty="0" err="1"/>
              <a:t>dùng</a:t>
            </a:r>
            <a:r>
              <a:rPr lang="en-US" sz="2200" dirty="0"/>
              <a:t> “for”</a:t>
            </a:r>
          </a:p>
          <a:p>
            <a:r>
              <a:rPr lang="en-US" sz="2200" dirty="0"/>
              <a:t> </a:t>
            </a:r>
          </a:p>
          <a:p>
            <a:endParaRPr lang="en-US" sz="2200" dirty="0"/>
          </a:p>
        </p:txBody>
      </p:sp>
      <p:sp>
        <p:nvSpPr>
          <p:cNvPr id="3" name="Oval 2"/>
          <p:cNvSpPr/>
          <p:nvPr/>
        </p:nvSpPr>
        <p:spPr>
          <a:xfrm>
            <a:off x="35417" y="762000"/>
            <a:ext cx="345583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0" y="51816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4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763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34: </a:t>
            </a:r>
            <a:endParaRPr lang="en-US" sz="2400" dirty="0"/>
          </a:p>
          <a:p>
            <a:r>
              <a:rPr lang="en-US" sz="2400" dirty="0"/>
              <a:t>Plants and animals will find it difficult to escape from or adjust to the effect of global warming. Scientists have already observed shifts in the life cycles of (34) ________plants and animals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many</a:t>
            </a:r>
            <a:r>
              <a:rPr lang="en-US" sz="2400" b="1" dirty="0"/>
              <a:t>       	B. </a:t>
            </a:r>
            <a:r>
              <a:rPr lang="en-US" sz="2400" dirty="0"/>
              <a:t>each</a:t>
            </a:r>
            <a:r>
              <a:rPr lang="en-US" sz="2400" b="1" dirty="0"/>
              <a:t>           	C. </a:t>
            </a:r>
            <a:r>
              <a:rPr lang="en-US" sz="2400" dirty="0"/>
              <a:t>much</a:t>
            </a:r>
            <a:r>
              <a:rPr lang="en-US" sz="2400" b="1" dirty="0"/>
              <a:t>         	C. </a:t>
            </a:r>
            <a:r>
              <a:rPr lang="en-US" sz="2400" dirty="0"/>
              <a:t>little</a:t>
            </a:r>
          </a:p>
          <a:p>
            <a:r>
              <a:rPr lang="en-US" sz="2400" dirty="0"/>
              <a:t>Plants </a:t>
            </a:r>
            <a:r>
              <a:rPr lang="en-US" sz="2400" dirty="0" err="1"/>
              <a:t>và</a:t>
            </a:r>
            <a:r>
              <a:rPr lang="en-US" sz="2400" dirty="0"/>
              <a:t> animals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đếm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=&gt; many</a:t>
            </a:r>
          </a:p>
          <a:p>
            <a:r>
              <a:rPr lang="en-US" sz="2400" b="1" dirty="0"/>
              <a:t>Question 35: </a:t>
            </a:r>
            <a:endParaRPr lang="en-US" sz="2400" dirty="0"/>
          </a:p>
          <a:p>
            <a:r>
              <a:rPr lang="en-US" sz="2400" dirty="0"/>
              <a:t>such as flowers (35)______________earlier and birds hatching earlier in the spring.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increasing </a:t>
            </a:r>
            <a:r>
              <a:rPr lang="en-US" sz="2400" b="1" dirty="0"/>
              <a:t>      	B. </a:t>
            </a:r>
            <a:r>
              <a:rPr lang="en-US" sz="2400" dirty="0"/>
              <a:t>blooming</a:t>
            </a:r>
            <a:r>
              <a:rPr lang="en-US" sz="2400" b="1" dirty="0"/>
              <a:t>        	C. </a:t>
            </a:r>
            <a:r>
              <a:rPr lang="en-US" sz="2400" dirty="0"/>
              <a:t>growing</a:t>
            </a:r>
            <a:r>
              <a:rPr lang="en-US" sz="2400" b="1" dirty="0"/>
              <a:t>           	D. </a:t>
            </a:r>
            <a:r>
              <a:rPr lang="en-US" sz="2400" dirty="0"/>
              <a:t>swelling</a:t>
            </a:r>
          </a:p>
          <a:p>
            <a:r>
              <a:rPr lang="en-US" sz="2400" dirty="0"/>
              <a:t>- bloom (v): </a:t>
            </a:r>
            <a:r>
              <a:rPr lang="en-US" sz="2400" dirty="0" err="1"/>
              <a:t>nở</a:t>
            </a:r>
            <a:r>
              <a:rPr lang="en-US" sz="2400" dirty="0"/>
              <a:t> (</a:t>
            </a:r>
            <a:r>
              <a:rPr lang="en-US" sz="2400" dirty="0" err="1"/>
              <a:t>dùng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hoa</a:t>
            </a:r>
            <a:r>
              <a:rPr lang="en-US" sz="2400" dirty="0"/>
              <a:t>)</a:t>
            </a:r>
          </a:p>
          <a:p>
            <a:r>
              <a:rPr lang="en-US" sz="2400" dirty="0"/>
              <a:t>- grow (v): </a:t>
            </a:r>
            <a:r>
              <a:rPr lang="en-US" sz="2400" dirty="0" err="1"/>
              <a:t>lớn</a:t>
            </a:r>
            <a:r>
              <a:rPr lang="en-US" sz="2400" dirty="0"/>
              <a:t> </a:t>
            </a:r>
            <a:r>
              <a:rPr lang="en-US" sz="2400" dirty="0" err="1"/>
              <a:t>lên</a:t>
            </a:r>
            <a:endParaRPr lang="en-US" sz="2400" dirty="0"/>
          </a:p>
          <a:p>
            <a:r>
              <a:rPr lang="en-US" sz="2400" dirty="0"/>
              <a:t>- swell (v): </a:t>
            </a:r>
            <a:r>
              <a:rPr lang="en-US" sz="2400" dirty="0" err="1"/>
              <a:t>phồng</a:t>
            </a:r>
            <a:r>
              <a:rPr lang="en-US" sz="2400" dirty="0"/>
              <a:t> </a:t>
            </a:r>
            <a:r>
              <a:rPr lang="en-US" sz="2400" dirty="0" err="1"/>
              <a:t>lên</a:t>
            </a:r>
            <a:r>
              <a:rPr lang="en-US" sz="2400" b="1" dirty="0"/>
              <a:t>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Oval 3"/>
          <p:cNvSpPr/>
          <p:nvPr/>
        </p:nvSpPr>
        <p:spPr>
          <a:xfrm>
            <a:off x="152400" y="18288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95600" y="3657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0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800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36: </a:t>
            </a:r>
            <a:endParaRPr lang="en-US" sz="2400" dirty="0"/>
          </a:p>
          <a:p>
            <a:r>
              <a:rPr lang="en-US" sz="2400" dirty="0"/>
              <a:t>Many species have begun shifting (36)_____________ they live or their annual migration patterns due to warmer temperatures.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that   </a:t>
            </a:r>
            <a:r>
              <a:rPr lang="en-US" sz="2400" b="1" dirty="0"/>
              <a:t>         	B. </a:t>
            </a:r>
            <a:r>
              <a:rPr lang="en-US" sz="2400" dirty="0"/>
              <a:t>what</a:t>
            </a:r>
            <a:r>
              <a:rPr lang="en-US" sz="2400" b="1" dirty="0"/>
              <a:t>         	C. </a:t>
            </a:r>
            <a:r>
              <a:rPr lang="en-US" sz="2400" dirty="0"/>
              <a:t>which</a:t>
            </a:r>
            <a:r>
              <a:rPr lang="en-US" sz="2400" b="1" dirty="0"/>
              <a:t>           	D. </a:t>
            </a:r>
            <a:r>
              <a:rPr lang="en-US" sz="2400" dirty="0"/>
              <a:t>where</a:t>
            </a:r>
          </a:p>
          <a:p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nơi</a:t>
            </a:r>
            <a:r>
              <a:rPr lang="en-US" sz="2400" dirty="0"/>
              <a:t> </a:t>
            </a:r>
            <a:r>
              <a:rPr lang="en-US" sz="2400" dirty="0" err="1"/>
              <a:t>chốn</a:t>
            </a:r>
            <a:r>
              <a:rPr lang="en-US" sz="2400" dirty="0"/>
              <a:t> =&gt;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</a:t>
            </a:r>
            <a:r>
              <a:rPr lang="en-US" sz="2400" dirty="0" err="1"/>
              <a:t>cảnh</a:t>
            </a:r>
            <a:r>
              <a:rPr lang="en-US" sz="2400" b="1" dirty="0"/>
              <a:t> </a:t>
            </a:r>
            <a:endParaRPr lang="en-US" sz="2400" dirty="0"/>
          </a:p>
          <a:p>
            <a:r>
              <a:rPr lang="en-US" sz="2400" b="1" dirty="0"/>
              <a:t>Question 37: </a:t>
            </a:r>
            <a:endParaRPr lang="en-US" sz="2400" dirty="0"/>
          </a:p>
          <a:p>
            <a:r>
              <a:rPr lang="en-US" sz="2400" dirty="0"/>
              <a:t>Species living in unique ecosystems, such as those found in polar and mountaintop regions, are especially at risk (37)___________ migration to new habitats is not possible.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because</a:t>
            </a:r>
            <a:r>
              <a:rPr lang="en-US" sz="2400" b="1" dirty="0"/>
              <a:t>      	B. </a:t>
            </a:r>
            <a:r>
              <a:rPr lang="en-US" sz="2400" dirty="0"/>
              <a:t>but</a:t>
            </a:r>
            <a:r>
              <a:rPr lang="en-US" sz="2400" b="1" dirty="0"/>
              <a:t>           	C. </a:t>
            </a:r>
            <a:r>
              <a:rPr lang="en-US" sz="2400" dirty="0"/>
              <a:t>and</a:t>
            </a:r>
            <a:r>
              <a:rPr lang="en-US" sz="2400" b="1" dirty="0"/>
              <a:t>        	D. </a:t>
            </a:r>
            <a:r>
              <a:rPr lang="en-US" sz="2400" dirty="0"/>
              <a:t>although</a:t>
            </a:r>
          </a:p>
          <a:p>
            <a:r>
              <a:rPr lang="en-US" sz="2400" b="1" dirty="0" smtClean="0"/>
              <a:t>Question </a:t>
            </a:r>
            <a:r>
              <a:rPr lang="en-US" sz="2400" b="1" dirty="0"/>
              <a:t>38: </a:t>
            </a:r>
            <a:endParaRPr lang="en-US" sz="2400" dirty="0"/>
          </a:p>
          <a:p>
            <a:r>
              <a:rPr lang="en-US" sz="2400" dirty="0"/>
              <a:t>For example, polar bears and marine mammals in the Arctic are already threatened by(38) ________________ sea ice but have nowhere farther to go.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decreasing</a:t>
            </a:r>
            <a:r>
              <a:rPr lang="en-US" sz="2400" b="1" dirty="0"/>
              <a:t>    	B. </a:t>
            </a:r>
            <a:r>
              <a:rPr lang="en-US" sz="2400" dirty="0"/>
              <a:t>falling</a:t>
            </a:r>
            <a:r>
              <a:rPr lang="en-US" sz="2400" b="1" dirty="0"/>
              <a:t>       	C. </a:t>
            </a:r>
            <a:r>
              <a:rPr lang="en-US" sz="2400" dirty="0"/>
              <a:t>deepening</a:t>
            </a:r>
            <a:r>
              <a:rPr lang="en-US" sz="2400" b="1" dirty="0"/>
              <a:t>                 D. </a:t>
            </a:r>
            <a:r>
              <a:rPr lang="en-US" sz="2400" dirty="0"/>
              <a:t>dwindling</a:t>
            </a:r>
          </a:p>
          <a:p>
            <a:r>
              <a:rPr lang="en-US" sz="2400" dirty="0"/>
              <a:t>Dwindling sea ice: </a:t>
            </a:r>
            <a:r>
              <a:rPr lang="en-US" sz="2400" dirty="0" err="1"/>
              <a:t>suy</a:t>
            </a:r>
            <a:r>
              <a:rPr lang="en-US" sz="2400" dirty="0"/>
              <a:t> </a:t>
            </a:r>
            <a:r>
              <a:rPr lang="en-US" sz="2400" dirty="0" err="1"/>
              <a:t>giảm</a:t>
            </a:r>
            <a:r>
              <a:rPr lang="en-US" sz="2400" dirty="0"/>
              <a:t> </a:t>
            </a:r>
            <a:r>
              <a:rPr lang="en-US" sz="2400" dirty="0" err="1"/>
              <a:t>băng</a:t>
            </a:r>
            <a:r>
              <a:rPr lang="en-US" sz="2400" dirty="0"/>
              <a:t> </a:t>
            </a:r>
            <a:r>
              <a:rPr lang="en-US" sz="2400" dirty="0" err="1"/>
              <a:t>biển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5410200" y="14478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0" y="36576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315200" y="54864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8392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39: </a:t>
            </a:r>
            <a:r>
              <a:rPr lang="en-US" sz="2400" dirty="0"/>
              <a:t>What is the passage mainly about?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Brain Waves Tell the Story</a:t>
            </a:r>
          </a:p>
          <a:p>
            <a:r>
              <a:rPr lang="en-US" sz="2400" b="1" dirty="0"/>
              <a:t>B.</a:t>
            </a:r>
            <a:r>
              <a:rPr lang="en-US" sz="2400" dirty="0"/>
              <a:t> People with fixed mindsets</a:t>
            </a:r>
          </a:p>
          <a:p>
            <a:r>
              <a:rPr lang="en-US" sz="2400" b="1" dirty="0"/>
              <a:t>C.</a:t>
            </a:r>
            <a:r>
              <a:rPr lang="en-US" sz="2400" dirty="0"/>
              <a:t> The feedbacks are important</a:t>
            </a:r>
          </a:p>
          <a:p>
            <a:r>
              <a:rPr lang="en-US" sz="2400" b="1" dirty="0"/>
              <a:t>D.</a:t>
            </a:r>
            <a:r>
              <a:rPr lang="en-US" sz="2400" dirty="0"/>
              <a:t> People with a growth mindset</a:t>
            </a:r>
          </a:p>
          <a:p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dùng</a:t>
            </a:r>
            <a:r>
              <a:rPr lang="en-US" sz="2400" dirty="0"/>
              <a:t> </a:t>
            </a:r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pháp</a:t>
            </a:r>
            <a:r>
              <a:rPr lang="en-US" sz="2400" dirty="0"/>
              <a:t> </a:t>
            </a:r>
            <a:r>
              <a:rPr lang="en-US" sz="2400" dirty="0" err="1"/>
              <a:t>loại</a:t>
            </a:r>
            <a:r>
              <a:rPr lang="en-US" sz="2400" dirty="0"/>
              <a:t> </a:t>
            </a:r>
            <a:r>
              <a:rPr lang="en-US" sz="2400" dirty="0" err="1"/>
              <a:t>trừ</a:t>
            </a:r>
            <a:r>
              <a:rPr lang="en-US" sz="2400" dirty="0"/>
              <a:t>:</a:t>
            </a:r>
          </a:p>
          <a:p>
            <a:r>
              <a:rPr lang="en-US" sz="2400" dirty="0"/>
              <a:t>B: </a:t>
            </a:r>
            <a:r>
              <a:rPr lang="en-US" sz="2400" dirty="0" err="1"/>
              <a:t>Sai</a:t>
            </a:r>
            <a:r>
              <a:rPr lang="en-US" sz="2400" dirty="0"/>
              <a:t> 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thêm</a:t>
            </a:r>
            <a:r>
              <a:rPr lang="en-US" sz="2400" dirty="0"/>
              <a:t> people with a growth mindset</a:t>
            </a:r>
          </a:p>
          <a:p>
            <a:r>
              <a:rPr lang="en-US" sz="2400" dirty="0"/>
              <a:t>C: </a:t>
            </a:r>
            <a:r>
              <a:rPr lang="en-US" sz="2400" dirty="0" err="1"/>
              <a:t>Sai</a:t>
            </a:r>
            <a:r>
              <a:rPr lang="en-US" sz="2400" dirty="0"/>
              <a:t> 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bài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cập</a:t>
            </a:r>
            <a:endParaRPr lang="en-US" sz="2400" dirty="0"/>
          </a:p>
          <a:p>
            <a:r>
              <a:rPr lang="en-US" sz="2400" dirty="0"/>
              <a:t>D. </a:t>
            </a:r>
            <a:r>
              <a:rPr lang="en-US" sz="2400" dirty="0" err="1"/>
              <a:t>Sai</a:t>
            </a:r>
            <a:r>
              <a:rPr lang="en-US" sz="2400" dirty="0"/>
              <a:t> 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thêm</a:t>
            </a:r>
            <a:r>
              <a:rPr lang="en-US" sz="2400" dirty="0"/>
              <a:t> people with a fixed mindset</a:t>
            </a:r>
          </a:p>
          <a:p>
            <a:r>
              <a:rPr lang="en-US" sz="2400" dirty="0"/>
              <a:t>=&gt; </a:t>
            </a:r>
            <a:r>
              <a:rPr lang="en-US" sz="2400" dirty="0" err="1"/>
              <a:t>Chọn</a:t>
            </a:r>
            <a:r>
              <a:rPr lang="en-US" sz="2400" dirty="0"/>
              <a:t> A</a:t>
            </a:r>
            <a:r>
              <a:rPr lang="en-US" sz="2400" b="1" dirty="0"/>
              <a:t> </a:t>
            </a:r>
            <a:endParaRPr lang="en-US" sz="2400" dirty="0"/>
          </a:p>
          <a:p>
            <a:r>
              <a:rPr lang="en-US" sz="2400" b="1" dirty="0"/>
              <a:t>Question 40:</a:t>
            </a:r>
            <a:r>
              <a:rPr lang="en-US" sz="2400" dirty="0"/>
              <a:t> According to paragraph 3, what is the result when people with a fixed mindset were presented with information that could help them learn?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They paid close attention </a:t>
            </a:r>
            <a:r>
              <a:rPr lang="en-US" sz="2400" dirty="0" smtClean="0"/>
              <a:t>to  </a:t>
            </a:r>
            <a:r>
              <a:rPr lang="en-US" sz="2400" b="1" dirty="0" smtClean="0"/>
              <a:t>B</a:t>
            </a:r>
            <a:r>
              <a:rPr lang="en-US" sz="2400" b="1" dirty="0"/>
              <a:t>.</a:t>
            </a:r>
            <a:r>
              <a:rPr lang="en-US" sz="2400" dirty="0"/>
              <a:t> They were reluctant</a:t>
            </a:r>
          </a:p>
          <a:p>
            <a:r>
              <a:rPr lang="en-US" sz="2400" b="1" dirty="0"/>
              <a:t>C.</a:t>
            </a:r>
            <a:r>
              <a:rPr lang="en-US" sz="2400" dirty="0"/>
              <a:t> They were </a:t>
            </a:r>
            <a:r>
              <a:rPr lang="en-US" sz="2400" dirty="0" smtClean="0"/>
              <a:t>angry		   </a:t>
            </a:r>
            <a:r>
              <a:rPr lang="en-US" sz="2400" b="1" dirty="0" smtClean="0"/>
              <a:t>D</a:t>
            </a:r>
            <a:r>
              <a:rPr lang="en-US" sz="2400" b="1" dirty="0"/>
              <a:t>.</a:t>
            </a:r>
            <a:r>
              <a:rPr lang="en-US" sz="2400" dirty="0"/>
              <a:t> They showed no interest  </a:t>
            </a:r>
          </a:p>
          <a:p>
            <a:r>
              <a:rPr lang="en-US" sz="2400" dirty="0" err="1"/>
              <a:t>Dẫn</a:t>
            </a:r>
            <a:r>
              <a:rPr lang="en-US" sz="2400" dirty="0"/>
              <a:t> </a:t>
            </a:r>
            <a:r>
              <a:rPr lang="en-US" sz="2400" dirty="0" err="1"/>
              <a:t>chứng</a:t>
            </a:r>
            <a:r>
              <a:rPr lang="en-US" sz="2400" dirty="0"/>
              <a:t>: “But when………..sign of interest” ở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 3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52400" y="470079"/>
            <a:ext cx="457200" cy="533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962400" y="5334000"/>
            <a:ext cx="5334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8991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41: </a:t>
            </a:r>
            <a:r>
              <a:rPr lang="en-US" sz="2000" dirty="0"/>
              <a:t>Which of the following is NOT mentioned in paragraph 2 and 3 as for people with a fixed mindset?</a:t>
            </a:r>
          </a:p>
          <a:p>
            <a:r>
              <a:rPr lang="en-US" sz="2000" b="1" dirty="0"/>
              <a:t>A.</a:t>
            </a:r>
            <a:r>
              <a:rPr lang="en-US" sz="2000" dirty="0"/>
              <a:t> They were not interested in new knowledge</a:t>
            </a:r>
          </a:p>
          <a:p>
            <a:r>
              <a:rPr lang="en-US" sz="2000" b="1" dirty="0"/>
              <a:t>B.</a:t>
            </a:r>
            <a:r>
              <a:rPr lang="en-US" sz="2000" dirty="0"/>
              <a:t> They only paid attention to the </a:t>
            </a:r>
            <a:r>
              <a:rPr lang="en-US" sz="2000" dirty="0" err="1"/>
              <a:t>the</a:t>
            </a:r>
            <a:r>
              <a:rPr lang="en-US" sz="2000" dirty="0"/>
              <a:t> feedbacks</a:t>
            </a:r>
          </a:p>
          <a:p>
            <a:r>
              <a:rPr lang="en-US" sz="2000" b="1" dirty="0"/>
              <a:t>C.</a:t>
            </a:r>
            <a:r>
              <a:rPr lang="en-US" sz="2000" dirty="0"/>
              <a:t> Learning made them get a headache</a:t>
            </a:r>
          </a:p>
          <a:p>
            <a:r>
              <a:rPr lang="en-US" sz="2000" b="1" dirty="0"/>
              <a:t>D.</a:t>
            </a:r>
            <a:r>
              <a:rPr lang="en-US" sz="2000" dirty="0"/>
              <a:t> They were inattentive to information that helps them learn    </a:t>
            </a:r>
          </a:p>
          <a:p>
            <a:r>
              <a:rPr lang="en-US" sz="2000" dirty="0" err="1"/>
              <a:t>Dùng</a:t>
            </a:r>
            <a:r>
              <a:rPr lang="en-US" sz="2000" dirty="0"/>
              <a:t> </a:t>
            </a:r>
            <a:r>
              <a:rPr lang="en-US" sz="2000" dirty="0" err="1"/>
              <a:t>phương</a:t>
            </a:r>
            <a:r>
              <a:rPr lang="en-US" sz="2000" dirty="0"/>
              <a:t> </a:t>
            </a:r>
            <a:r>
              <a:rPr lang="en-US" sz="2000" dirty="0" err="1"/>
              <a:t>pháp</a:t>
            </a:r>
            <a:r>
              <a:rPr lang="en-US" sz="2000" dirty="0"/>
              <a:t> </a:t>
            </a:r>
            <a:r>
              <a:rPr lang="en-US" sz="2000" dirty="0" err="1"/>
              <a:t>dò</a:t>
            </a:r>
            <a:r>
              <a:rPr lang="en-US" sz="2000" dirty="0"/>
              <a:t> </a:t>
            </a:r>
            <a:r>
              <a:rPr lang="en-US" sz="2000" dirty="0" err="1"/>
              <a:t>từng</a:t>
            </a:r>
            <a:r>
              <a:rPr lang="en-US" sz="2000" dirty="0"/>
              <a:t> </a:t>
            </a:r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bài</a:t>
            </a:r>
            <a:r>
              <a:rPr lang="en-US" sz="2000" dirty="0"/>
              <a:t>:</a:t>
            </a:r>
          </a:p>
          <a:p>
            <a:r>
              <a:rPr lang="en-US" sz="2000" dirty="0"/>
              <a:t>A: </a:t>
            </a:r>
            <a:r>
              <a:rPr lang="en-US" sz="2000" dirty="0" err="1"/>
              <a:t>Có</a:t>
            </a:r>
            <a:r>
              <a:rPr lang="en-US" sz="2000" dirty="0"/>
              <a:t> ở </a:t>
            </a:r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đầu</a:t>
            </a:r>
            <a:r>
              <a:rPr lang="en-US" sz="2000" dirty="0"/>
              <a:t> </a:t>
            </a:r>
            <a:r>
              <a:rPr lang="en-US" sz="2000" dirty="0" err="1"/>
              <a:t>đoạn</a:t>
            </a:r>
            <a:r>
              <a:rPr lang="en-US" sz="2000" dirty="0"/>
              <a:t> 3 “ but when they were presented…… no sign of interest”</a:t>
            </a:r>
          </a:p>
          <a:p>
            <a:r>
              <a:rPr lang="en-US" sz="2000" dirty="0"/>
              <a:t>B: </a:t>
            </a:r>
            <a:r>
              <a:rPr lang="en-US" sz="2000" dirty="0" err="1"/>
              <a:t>Có</a:t>
            </a:r>
            <a:r>
              <a:rPr lang="en-US" sz="2000" dirty="0"/>
              <a:t> ở </a:t>
            </a:r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đầu</a:t>
            </a:r>
            <a:r>
              <a:rPr lang="en-US" sz="2000" dirty="0"/>
              <a:t> </a:t>
            </a:r>
            <a:r>
              <a:rPr lang="en-US" sz="2000" dirty="0" err="1"/>
              <a:t>đoạn</a:t>
            </a:r>
            <a:r>
              <a:rPr lang="en-US" sz="2000" dirty="0"/>
              <a:t> 2 “ people with fixed mindset….ability”</a:t>
            </a:r>
          </a:p>
          <a:p>
            <a:r>
              <a:rPr lang="en-US" sz="2000" dirty="0"/>
              <a:t>C.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đề</a:t>
            </a:r>
            <a:r>
              <a:rPr lang="en-US" sz="2000" dirty="0"/>
              <a:t> </a:t>
            </a:r>
            <a:r>
              <a:rPr lang="en-US" sz="2000" dirty="0" err="1"/>
              <a:t>cập</a:t>
            </a:r>
            <a:r>
              <a:rPr lang="en-US" sz="2000" dirty="0"/>
              <a:t> (</a:t>
            </a:r>
            <a:r>
              <a:rPr lang="en-US" sz="2000" dirty="0" err="1"/>
              <a:t>chọn</a:t>
            </a:r>
            <a:r>
              <a:rPr lang="en-US" sz="2000" dirty="0"/>
              <a:t>)</a:t>
            </a:r>
          </a:p>
          <a:p>
            <a:r>
              <a:rPr lang="en-US" sz="2000" dirty="0"/>
              <a:t>D. </a:t>
            </a:r>
            <a:r>
              <a:rPr lang="en-US" sz="2000" dirty="0" err="1"/>
              <a:t>như</a:t>
            </a:r>
            <a:r>
              <a:rPr lang="en-US" sz="2000" dirty="0"/>
              <a:t> </a:t>
            </a:r>
            <a:r>
              <a:rPr lang="en-US" sz="2000" dirty="0" err="1"/>
              <a:t>câu</a:t>
            </a:r>
            <a:r>
              <a:rPr lang="en-US" sz="2000" dirty="0"/>
              <a:t> A</a:t>
            </a:r>
          </a:p>
          <a:p>
            <a:r>
              <a:rPr lang="en-US" sz="2000" b="1" dirty="0"/>
              <a:t>Question 42: </a:t>
            </a:r>
            <a:r>
              <a:rPr lang="en-US" sz="2000" dirty="0"/>
              <a:t>The word </a:t>
            </a:r>
            <a:r>
              <a:rPr lang="en-US" sz="2000" b="1" u="sng" dirty="0"/>
              <a:t>growth</a:t>
            </a:r>
            <a:r>
              <a:rPr lang="en-US" sz="2000" dirty="0"/>
              <a:t> in paragraph 4 is closest in meaning to _______.</a:t>
            </a:r>
          </a:p>
          <a:p>
            <a:r>
              <a:rPr lang="en-US" sz="2000" b="1" dirty="0"/>
              <a:t>A. </a:t>
            </a:r>
            <a:r>
              <a:rPr lang="en-US" sz="2000" dirty="0"/>
              <a:t>decline </a:t>
            </a:r>
            <a:r>
              <a:rPr lang="en-US" sz="2000" b="1" dirty="0"/>
              <a:t>                    	B. </a:t>
            </a:r>
            <a:r>
              <a:rPr lang="en-US" sz="2000" dirty="0"/>
              <a:t>development</a:t>
            </a:r>
            <a:r>
              <a:rPr lang="en-US" sz="2000" b="1" u="sng" dirty="0"/>
              <a:t> </a:t>
            </a:r>
            <a:r>
              <a:rPr lang="en-US" sz="2000" b="1" dirty="0"/>
              <a:t>           C. </a:t>
            </a:r>
            <a:r>
              <a:rPr lang="en-US" sz="2000" dirty="0"/>
              <a:t>height   </a:t>
            </a:r>
            <a:r>
              <a:rPr lang="en-US" sz="2000" b="1" dirty="0"/>
              <a:t>        	D.</a:t>
            </a:r>
            <a:r>
              <a:rPr lang="en-US" sz="2000" dirty="0"/>
              <a:t> reduction</a:t>
            </a:r>
          </a:p>
          <a:p>
            <a:r>
              <a:rPr lang="en-US" sz="2000" dirty="0"/>
              <a:t>Growth (n) = development : </a:t>
            </a:r>
            <a:r>
              <a:rPr lang="en-US" sz="2000" dirty="0" err="1"/>
              <a:t>phát</a:t>
            </a:r>
            <a:r>
              <a:rPr lang="en-US" sz="2000" dirty="0"/>
              <a:t> </a:t>
            </a:r>
            <a:r>
              <a:rPr lang="en-US" sz="2000" dirty="0" err="1"/>
              <a:t>triển</a:t>
            </a:r>
            <a:r>
              <a:rPr lang="en-US" sz="2000" b="1" dirty="0"/>
              <a:t> </a:t>
            </a:r>
            <a:endParaRPr lang="en-US" sz="2000" dirty="0"/>
          </a:p>
          <a:p>
            <a:r>
              <a:rPr lang="en-US" sz="2000" b="1" dirty="0"/>
              <a:t>Question 43: </a:t>
            </a:r>
            <a:r>
              <a:rPr lang="en-US" sz="2000" dirty="0"/>
              <a:t>The word </a:t>
            </a:r>
            <a:r>
              <a:rPr lang="en-US" sz="2000" b="1" u="sng" dirty="0"/>
              <a:t>they</a:t>
            </a:r>
            <a:r>
              <a:rPr lang="en-US" sz="2000" u="sng" dirty="0"/>
              <a:t> </a:t>
            </a:r>
            <a:r>
              <a:rPr lang="en-US" sz="2000" dirty="0"/>
              <a:t>in paragraph 1 refers to _______.</a:t>
            </a:r>
          </a:p>
          <a:p>
            <a:r>
              <a:rPr lang="en-US" sz="2000" b="1" dirty="0"/>
              <a:t>A. </a:t>
            </a:r>
            <a:r>
              <a:rPr lang="en-US" sz="2000" dirty="0"/>
              <a:t>People with both mindsets 	</a:t>
            </a:r>
            <a:r>
              <a:rPr lang="en-US" sz="2000" b="1" dirty="0" smtClean="0"/>
              <a:t>B</a:t>
            </a:r>
            <a:r>
              <a:rPr lang="en-US" sz="2000" b="1" dirty="0"/>
              <a:t>.</a:t>
            </a:r>
            <a:r>
              <a:rPr lang="en-US" sz="2000" dirty="0"/>
              <a:t> Hard questions</a:t>
            </a:r>
          </a:p>
          <a:p>
            <a:r>
              <a:rPr lang="en-US" sz="2000" b="1" dirty="0"/>
              <a:t>C.</a:t>
            </a:r>
            <a:r>
              <a:rPr lang="en-US" sz="2000" dirty="0"/>
              <a:t> </a:t>
            </a:r>
            <a:r>
              <a:rPr lang="en-US" sz="2000" dirty="0" smtClean="0"/>
              <a:t>Brainwaves			</a:t>
            </a:r>
            <a:r>
              <a:rPr lang="en-US" sz="2000" b="1" dirty="0" smtClean="0"/>
              <a:t>D</a:t>
            </a:r>
            <a:r>
              <a:rPr lang="en-US" sz="2000" b="1" dirty="0"/>
              <a:t>.</a:t>
            </a:r>
            <a:r>
              <a:rPr lang="en-US" sz="2000" dirty="0"/>
              <a:t> feedback</a:t>
            </a:r>
          </a:p>
          <a:p>
            <a:r>
              <a:rPr lang="en-US" sz="2000" dirty="0" err="1"/>
              <a:t>Dẫn</a:t>
            </a:r>
            <a:r>
              <a:rPr lang="en-US" sz="2000" dirty="0"/>
              <a:t> </a:t>
            </a:r>
            <a:r>
              <a:rPr lang="en-US" sz="2000" dirty="0" err="1"/>
              <a:t>chứng</a:t>
            </a:r>
            <a:r>
              <a:rPr lang="en-US" sz="2000" dirty="0"/>
              <a:t>: “they”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đoạn</a:t>
            </a:r>
            <a:r>
              <a:rPr lang="en-US" sz="2000" dirty="0"/>
              <a:t> 1 </a:t>
            </a:r>
            <a:r>
              <a:rPr lang="en-US" sz="2000" dirty="0" err="1"/>
              <a:t>chỉ</a:t>
            </a:r>
            <a:r>
              <a:rPr lang="en-US" sz="2000" dirty="0"/>
              <a:t> </a:t>
            </a:r>
            <a:r>
              <a:rPr lang="en-US" sz="2000" dirty="0" err="1"/>
              <a:t>người</a:t>
            </a:r>
            <a:r>
              <a:rPr lang="en-US" sz="2000" dirty="0"/>
              <a:t> ở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nhiều</a:t>
            </a:r>
            <a:r>
              <a:rPr lang="en-US" sz="2000" dirty="0"/>
              <a:t> =&gt; </a:t>
            </a:r>
            <a:r>
              <a:rPr lang="en-US" sz="2000" dirty="0" err="1"/>
              <a:t>đứng</a:t>
            </a:r>
            <a:r>
              <a:rPr lang="en-US" sz="2000" dirty="0"/>
              <a:t> </a:t>
            </a:r>
            <a:r>
              <a:rPr lang="en-US" sz="2000" dirty="0" err="1"/>
              <a:t>trước</a:t>
            </a:r>
            <a:r>
              <a:rPr lang="en-US" sz="2000" dirty="0"/>
              <a:t> </a:t>
            </a:r>
            <a:r>
              <a:rPr lang="en-US" sz="2000" dirty="0" err="1"/>
              <a:t>nó</a:t>
            </a:r>
            <a:r>
              <a:rPr lang="en-US" sz="2000" dirty="0"/>
              <a:t> </a:t>
            </a:r>
            <a:r>
              <a:rPr lang="en-US" sz="2000" dirty="0" err="1"/>
              <a:t>chỉ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“people with both mindsets”.</a:t>
            </a:r>
          </a:p>
          <a:p>
            <a:endParaRPr lang="en-US" sz="2000" dirty="0"/>
          </a:p>
        </p:txBody>
      </p:sp>
      <p:sp>
        <p:nvSpPr>
          <p:cNvPr id="3" name="Oval 2"/>
          <p:cNvSpPr/>
          <p:nvPr/>
        </p:nvSpPr>
        <p:spPr>
          <a:xfrm>
            <a:off x="0" y="1493949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743200" y="38862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0" y="4800600"/>
            <a:ext cx="381000" cy="2286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5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839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2: </a:t>
            </a:r>
            <a:r>
              <a:rPr lang="en-US" sz="2400" dirty="0"/>
              <a:t>It is time to begin, _________?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isn’t it</a:t>
            </a:r>
            <a:r>
              <a:rPr lang="en-US" sz="2400" b="1" dirty="0"/>
              <a:t>    	B.</a:t>
            </a:r>
            <a:r>
              <a:rPr lang="en-US" sz="2400" dirty="0"/>
              <a:t> are they </a:t>
            </a:r>
            <a:r>
              <a:rPr lang="en-US" sz="2400" b="1" dirty="0"/>
              <a:t>   	C. </a:t>
            </a:r>
            <a:r>
              <a:rPr lang="en-US" sz="2400" dirty="0"/>
              <a:t>do I</a:t>
            </a:r>
            <a:r>
              <a:rPr lang="en-US" sz="2400" b="1" dirty="0"/>
              <a:t>         	D. </a:t>
            </a:r>
            <a:r>
              <a:rPr lang="en-US" sz="2400" dirty="0"/>
              <a:t>is time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Cấu</a:t>
            </a:r>
            <a:r>
              <a:rPr lang="en-US" sz="2400" dirty="0" smtClean="0"/>
              <a:t> </a:t>
            </a:r>
            <a:r>
              <a:rPr lang="en-US" sz="2400" dirty="0" err="1"/>
              <a:t>trúc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hỏi</a:t>
            </a:r>
            <a:r>
              <a:rPr lang="en-US" sz="2400" dirty="0"/>
              <a:t> </a:t>
            </a:r>
            <a:r>
              <a:rPr lang="en-US" sz="2400" dirty="0" err="1"/>
              <a:t>đuôi</a:t>
            </a:r>
            <a:r>
              <a:rPr lang="en-US" sz="2400" dirty="0"/>
              <a:t>, </a:t>
            </a:r>
            <a:r>
              <a:rPr lang="en-US" sz="2400" b="1" dirty="0"/>
              <a:t>Subject + verb + (object) + (…) + , + </a:t>
            </a:r>
            <a:r>
              <a:rPr lang="en-US" sz="2400" b="1" dirty="0" err="1"/>
              <a:t>trợ</a:t>
            </a:r>
            <a:r>
              <a:rPr lang="en-US" sz="2400" b="1" dirty="0"/>
              <a:t> </a:t>
            </a:r>
            <a:r>
              <a:rPr lang="en-US" sz="2400" b="1" dirty="0" err="1"/>
              <a:t>động</a:t>
            </a:r>
            <a:r>
              <a:rPr lang="en-US" sz="2400" b="1" dirty="0"/>
              <a:t> </a:t>
            </a:r>
            <a:r>
              <a:rPr lang="en-US" sz="2400" b="1" dirty="0" err="1"/>
              <a:t>từ</a:t>
            </a:r>
            <a:r>
              <a:rPr lang="en-US" sz="2400" b="1" dirty="0"/>
              <a:t> + subject/ </a:t>
            </a:r>
            <a:r>
              <a:rPr lang="en-US" sz="2400" b="1" dirty="0" err="1"/>
              <a:t>đại</a:t>
            </a:r>
            <a:r>
              <a:rPr lang="en-US" sz="2400" b="1" dirty="0"/>
              <a:t> </a:t>
            </a:r>
            <a:r>
              <a:rPr lang="en-US" sz="2400" b="1" dirty="0" err="1"/>
              <a:t>từ</a:t>
            </a:r>
            <a:r>
              <a:rPr lang="en-US" sz="2400" b="1" dirty="0"/>
              <a:t> </a:t>
            </a:r>
            <a:r>
              <a:rPr lang="en-US" sz="2400" b="1" dirty="0" err="1"/>
              <a:t>tương</a:t>
            </a:r>
            <a:r>
              <a:rPr lang="en-US" sz="2400" b="1" dirty="0"/>
              <a:t> </a:t>
            </a:r>
            <a:r>
              <a:rPr lang="en-US" sz="2400" b="1" dirty="0" err="1"/>
              <a:t>ứng</a:t>
            </a:r>
            <a:r>
              <a:rPr lang="en-US" sz="2400" b="1" dirty="0"/>
              <a:t> </a:t>
            </a:r>
            <a:r>
              <a:rPr lang="en-US" sz="2400" b="1" dirty="0" err="1"/>
              <a:t>với</a:t>
            </a:r>
            <a:r>
              <a:rPr lang="en-US" sz="2400" b="1" dirty="0"/>
              <a:t> subject + ?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smtClean="0"/>
              <a:t>Question </a:t>
            </a:r>
            <a:r>
              <a:rPr lang="en-US" sz="2400" b="1" dirty="0"/>
              <a:t>3:</a:t>
            </a:r>
            <a:r>
              <a:rPr lang="en-US" sz="2400" dirty="0"/>
              <a:t> Otherwise, you give a(n) ________ impression that you are too anxious for a settlement.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wrong              	</a:t>
            </a:r>
            <a:r>
              <a:rPr lang="en-US" sz="2400" b="1" dirty="0"/>
              <a:t>B.</a:t>
            </a:r>
            <a:r>
              <a:rPr lang="en-US" sz="2400" dirty="0"/>
              <a:t> false       	</a:t>
            </a:r>
            <a:r>
              <a:rPr lang="en-US" sz="2400" b="1" dirty="0"/>
              <a:t>C.</a:t>
            </a:r>
            <a:r>
              <a:rPr lang="en-US" sz="2400" dirty="0"/>
              <a:t> improper   	</a:t>
            </a:r>
            <a:r>
              <a:rPr lang="en-US" sz="2400" b="1" dirty="0"/>
              <a:t>D.</a:t>
            </a:r>
            <a:r>
              <a:rPr lang="en-US" sz="2400" dirty="0"/>
              <a:t> incorrect</a:t>
            </a:r>
          </a:p>
          <a:p>
            <a:r>
              <a:rPr lang="en-US" sz="2400" dirty="0"/>
              <a:t>- give a false impression (</a:t>
            </a:r>
            <a:r>
              <a:rPr lang="en-US" sz="2400" dirty="0" err="1"/>
              <a:t>collo</a:t>
            </a:r>
            <a:r>
              <a:rPr lang="en-US" sz="2400" dirty="0"/>
              <a:t>):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 </a:t>
            </a:r>
            <a:r>
              <a:rPr lang="en-US" sz="2400" dirty="0" err="1"/>
              <a:t>ấn</a:t>
            </a:r>
            <a:r>
              <a:rPr lang="en-US" sz="2400" dirty="0"/>
              <a:t> </a:t>
            </a:r>
            <a:r>
              <a:rPr lang="en-US" sz="2400" dirty="0" err="1"/>
              <a:t>tượng</a:t>
            </a:r>
            <a:r>
              <a:rPr lang="en-US" sz="2400" dirty="0"/>
              <a:t> </a:t>
            </a:r>
            <a:r>
              <a:rPr lang="en-US" sz="2400" dirty="0" err="1"/>
              <a:t>sai</a:t>
            </a:r>
            <a:r>
              <a:rPr lang="en-US" sz="2400" dirty="0"/>
              <a:t> </a:t>
            </a:r>
            <a:r>
              <a:rPr lang="en-US" sz="2400" dirty="0" err="1"/>
              <a:t>lầm</a:t>
            </a:r>
            <a:r>
              <a:rPr lang="en-US" sz="2400" b="1" dirty="0"/>
              <a:t> 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smtClean="0"/>
              <a:t>Question </a:t>
            </a:r>
            <a:r>
              <a:rPr lang="en-US" sz="2400" b="1" dirty="0"/>
              <a:t>4: </a:t>
            </a:r>
            <a:r>
              <a:rPr lang="en-US" sz="2400" dirty="0"/>
              <a:t>Grinder, a 35-year military veteran, was named to the post ______ Thursday, Jan. 13	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on </a:t>
            </a:r>
            <a:r>
              <a:rPr lang="en-US" sz="2400" b="1" dirty="0"/>
              <a:t>          	B. </a:t>
            </a:r>
            <a:r>
              <a:rPr lang="en-US" sz="2400" dirty="0"/>
              <a:t>in </a:t>
            </a:r>
            <a:r>
              <a:rPr lang="en-US" sz="2400" b="1" dirty="0"/>
              <a:t>           	C. </a:t>
            </a:r>
            <a:r>
              <a:rPr lang="en-US" sz="2400" dirty="0"/>
              <a:t>of </a:t>
            </a:r>
            <a:r>
              <a:rPr lang="en-US" sz="2400" b="1" dirty="0"/>
              <a:t>          	D.</a:t>
            </a:r>
            <a:r>
              <a:rPr lang="en-US" sz="2400" dirty="0"/>
              <a:t> with</a:t>
            </a:r>
          </a:p>
          <a:p>
            <a:endParaRPr lang="en-US" sz="2400" dirty="0"/>
          </a:p>
        </p:txBody>
      </p:sp>
      <p:sp>
        <p:nvSpPr>
          <p:cNvPr id="4" name="Oval 3"/>
          <p:cNvSpPr/>
          <p:nvPr/>
        </p:nvSpPr>
        <p:spPr>
          <a:xfrm>
            <a:off x="152400" y="7620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95600" y="33528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2400" y="51054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3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763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44: </a:t>
            </a:r>
            <a:r>
              <a:rPr lang="en-US" sz="2400" dirty="0"/>
              <a:t>Which of the following is the best title for the passage?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The open-water swimming record of Diana </a:t>
            </a:r>
            <a:r>
              <a:rPr lang="en-US" sz="2400" dirty="0" err="1"/>
              <a:t>Nyad</a:t>
            </a:r>
            <a:endParaRPr lang="en-US" sz="2400" dirty="0"/>
          </a:p>
          <a:p>
            <a:r>
              <a:rPr lang="en-US" sz="2400" b="1" dirty="0"/>
              <a:t>B. </a:t>
            </a:r>
            <a:r>
              <a:rPr lang="en-US" sz="2400" dirty="0"/>
              <a:t>Every Sport is a Team Sport </a:t>
            </a:r>
          </a:p>
          <a:p>
            <a:r>
              <a:rPr lang="en-US" sz="2400" b="1" dirty="0"/>
              <a:t>C.</a:t>
            </a:r>
            <a:r>
              <a:rPr lang="en-US" sz="2400" dirty="0"/>
              <a:t> Swimming is difficult</a:t>
            </a:r>
          </a:p>
          <a:p>
            <a:r>
              <a:rPr lang="en-US" sz="2400" b="1" dirty="0"/>
              <a:t>D.</a:t>
            </a:r>
            <a:r>
              <a:rPr lang="en-US" sz="2400" dirty="0"/>
              <a:t> The strength of trainers to athletes</a:t>
            </a:r>
          </a:p>
          <a:p>
            <a:r>
              <a:rPr lang="en-US" sz="2400" dirty="0" err="1"/>
              <a:t>Dẫn</a:t>
            </a:r>
            <a:r>
              <a:rPr lang="en-US" sz="2400" dirty="0"/>
              <a:t> </a:t>
            </a:r>
            <a:r>
              <a:rPr lang="en-US" sz="2400" dirty="0" err="1"/>
              <a:t>chứng</a:t>
            </a:r>
            <a:r>
              <a:rPr lang="en-US" sz="2400" dirty="0"/>
              <a:t>: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 1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xuyên</a:t>
            </a:r>
            <a:r>
              <a:rPr lang="en-US" sz="2400" dirty="0"/>
              <a:t> </a:t>
            </a:r>
            <a:r>
              <a:rPr lang="en-US" sz="2400" dirty="0" err="1"/>
              <a:t>suốt</a:t>
            </a:r>
            <a:r>
              <a:rPr lang="en-US" sz="2400" dirty="0"/>
              <a:t> </a:t>
            </a:r>
            <a:r>
              <a:rPr lang="en-US" sz="2400" dirty="0" err="1"/>
              <a:t>bài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vấn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tác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dù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môn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thao</a:t>
            </a:r>
            <a:r>
              <a:rPr lang="en-US" sz="2400" dirty="0"/>
              <a:t> </a:t>
            </a:r>
            <a:r>
              <a:rPr lang="en-US" sz="2400" dirty="0" err="1"/>
              <a:t>cá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b="1" dirty="0"/>
              <a:t> </a:t>
            </a:r>
            <a:endParaRPr lang="en-US" sz="2400" dirty="0"/>
          </a:p>
          <a:p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 smtClean="0"/>
              <a:t>Question </a:t>
            </a:r>
            <a:r>
              <a:rPr lang="en-US" sz="2400" b="1" dirty="0"/>
              <a:t>45: </a:t>
            </a:r>
            <a:r>
              <a:rPr lang="en-US" sz="2400" dirty="0"/>
              <a:t>According to paragraph 1,  what type of sports has a team?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individual sports	</a:t>
            </a:r>
            <a:r>
              <a:rPr lang="en-US" sz="2400" b="1" dirty="0"/>
              <a:t>B. </a:t>
            </a:r>
            <a:r>
              <a:rPr lang="en-US" sz="2400" dirty="0"/>
              <a:t>team sports	</a:t>
            </a:r>
            <a:r>
              <a:rPr lang="en-US" sz="2400" b="1" dirty="0"/>
              <a:t>C.</a:t>
            </a:r>
            <a:r>
              <a:rPr lang="en-US" sz="2400" dirty="0"/>
              <a:t> underwater sports	</a:t>
            </a:r>
            <a:r>
              <a:rPr lang="en-US" sz="2400" b="1" dirty="0"/>
              <a:t>D.</a:t>
            </a:r>
            <a:r>
              <a:rPr lang="en-US" sz="2400" dirty="0"/>
              <a:t> both A&amp;B</a:t>
            </a:r>
          </a:p>
          <a:p>
            <a:r>
              <a:rPr lang="en-US" sz="2400" dirty="0" err="1"/>
              <a:t>Dẫn</a:t>
            </a:r>
            <a:r>
              <a:rPr lang="en-US" sz="2400" dirty="0"/>
              <a:t> </a:t>
            </a:r>
            <a:r>
              <a:rPr lang="en-US" sz="2400" dirty="0" err="1"/>
              <a:t>chứng</a:t>
            </a:r>
            <a:r>
              <a:rPr lang="en-US" sz="2400" dirty="0"/>
              <a:t>: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 1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cụm</a:t>
            </a:r>
            <a:r>
              <a:rPr lang="en-US" sz="2400" dirty="0"/>
              <a:t> “every sport”, </a:t>
            </a:r>
            <a:r>
              <a:rPr lang="en-US" sz="2400" dirty="0" err="1"/>
              <a:t>tức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tất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loại</a:t>
            </a:r>
            <a:r>
              <a:rPr lang="en-US" sz="2400" dirty="0"/>
              <a:t> </a:t>
            </a:r>
            <a:r>
              <a:rPr lang="en-US" sz="2400" dirty="0" err="1"/>
              <a:t>môn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thao</a:t>
            </a:r>
            <a:r>
              <a:rPr lang="en-US" sz="2400" b="1" dirty="0"/>
              <a:t>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52400" y="10668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7543800" y="44196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763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46: </a:t>
            </a:r>
            <a:r>
              <a:rPr lang="en-US" sz="2400" dirty="0"/>
              <a:t>The word </a:t>
            </a:r>
            <a:r>
              <a:rPr lang="en-US" sz="2400" b="1" u="sng" dirty="0"/>
              <a:t>arduous</a:t>
            </a:r>
            <a:r>
              <a:rPr lang="en-US" sz="2400" dirty="0"/>
              <a:t> in paragraph 2 is closest in meaning to _______.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heavy      	</a:t>
            </a:r>
            <a:r>
              <a:rPr lang="en-US" sz="2400" b="1" dirty="0"/>
              <a:t>B.</a:t>
            </a:r>
            <a:r>
              <a:rPr lang="en-US" sz="2400" dirty="0"/>
              <a:t> easy         	</a:t>
            </a:r>
            <a:r>
              <a:rPr lang="en-US" sz="2400" b="1" dirty="0"/>
              <a:t>C.</a:t>
            </a:r>
            <a:r>
              <a:rPr lang="en-US" sz="2400" dirty="0"/>
              <a:t> strenuous           	</a:t>
            </a:r>
            <a:r>
              <a:rPr lang="en-US" sz="2400" b="1" dirty="0"/>
              <a:t>D.</a:t>
            </a:r>
            <a:r>
              <a:rPr lang="en-US" sz="2400" dirty="0"/>
              <a:t> quick</a:t>
            </a:r>
          </a:p>
          <a:p>
            <a:r>
              <a:rPr lang="en-US" sz="2400" dirty="0"/>
              <a:t>Arduous (</a:t>
            </a:r>
            <a:r>
              <a:rPr lang="en-US" sz="2400" dirty="0" err="1"/>
              <a:t>adj</a:t>
            </a:r>
            <a:r>
              <a:rPr lang="en-US" sz="2400" dirty="0"/>
              <a:t>) = strenuous: </a:t>
            </a:r>
            <a:r>
              <a:rPr lang="en-US" sz="2400" dirty="0" err="1"/>
              <a:t>cật</a:t>
            </a:r>
            <a:r>
              <a:rPr lang="en-US" sz="2400" dirty="0"/>
              <a:t> </a:t>
            </a:r>
            <a:r>
              <a:rPr lang="en-US" sz="2400" dirty="0" err="1"/>
              <a:t>lực</a:t>
            </a:r>
            <a:r>
              <a:rPr lang="en-US" sz="2400" dirty="0"/>
              <a:t>, </a:t>
            </a:r>
            <a:r>
              <a:rPr lang="en-US" sz="2400" dirty="0" err="1"/>
              <a:t>tốn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sức</a:t>
            </a:r>
            <a:r>
              <a:rPr lang="en-US" sz="2400" dirty="0"/>
              <a:t>	</a:t>
            </a:r>
          </a:p>
          <a:p>
            <a:r>
              <a:rPr lang="en-US" sz="2400" b="1" dirty="0"/>
              <a:t>Question 47: </a:t>
            </a:r>
            <a:r>
              <a:rPr lang="en-US" sz="2400" dirty="0"/>
              <a:t>The word </a:t>
            </a:r>
            <a:r>
              <a:rPr lang="en-US" sz="2400" b="1" u="sng" dirty="0"/>
              <a:t>it</a:t>
            </a:r>
            <a:r>
              <a:rPr lang="en-US" sz="2400" dirty="0"/>
              <a:t> in paragraph 1 refers to _______.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every sport</a:t>
            </a:r>
          </a:p>
          <a:p>
            <a:r>
              <a:rPr lang="en-US" sz="2400" b="1" dirty="0"/>
              <a:t>B.</a:t>
            </a:r>
            <a:r>
              <a:rPr lang="en-US" sz="2400" dirty="0"/>
              <a:t> tennis</a:t>
            </a:r>
          </a:p>
          <a:p>
            <a:r>
              <a:rPr lang="en-US" sz="2400" b="1" dirty="0"/>
              <a:t>C.</a:t>
            </a:r>
            <a:r>
              <a:rPr lang="en-US" sz="2400" dirty="0"/>
              <a:t> golf</a:t>
            </a:r>
          </a:p>
          <a:p>
            <a:r>
              <a:rPr lang="en-US" sz="2400" b="1" dirty="0"/>
              <a:t>D.</a:t>
            </a:r>
            <a:r>
              <a:rPr lang="en-US" sz="2400" dirty="0"/>
              <a:t> a team sport</a:t>
            </a:r>
          </a:p>
          <a:p>
            <a:r>
              <a:rPr lang="en-US" sz="2400" dirty="0"/>
              <a:t>“it”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đứng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 2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ít</a:t>
            </a:r>
            <a:r>
              <a:rPr lang="en-US" sz="2400" dirty="0"/>
              <a:t> : “every sport” </a:t>
            </a:r>
            <a:r>
              <a:rPr lang="en-US" sz="2400" dirty="0" err="1"/>
              <a:t>và</a:t>
            </a:r>
            <a:r>
              <a:rPr lang="en-US" sz="2400" dirty="0"/>
              <a:t> “a team sport”</a:t>
            </a:r>
          </a:p>
          <a:p>
            <a:r>
              <a:rPr lang="en-US" sz="2400" dirty="0"/>
              <a:t>=&gt;</a:t>
            </a:r>
            <a:r>
              <a:rPr lang="en-US" sz="2400" dirty="0" err="1"/>
              <a:t>Loại</a:t>
            </a:r>
            <a:r>
              <a:rPr lang="en-US" sz="2400" dirty="0"/>
              <a:t> B,C</a:t>
            </a:r>
          </a:p>
          <a:p>
            <a:r>
              <a:rPr lang="en-US" sz="2400" dirty="0"/>
              <a:t>- </a:t>
            </a:r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chứa</a:t>
            </a:r>
            <a:r>
              <a:rPr lang="en-US" sz="2400" dirty="0"/>
              <a:t> “it” =&gt; </a:t>
            </a:r>
            <a:r>
              <a:rPr lang="en-US" sz="2400" dirty="0" err="1"/>
              <a:t>chọn</a:t>
            </a:r>
            <a:r>
              <a:rPr lang="en-US" sz="2400" dirty="0"/>
              <a:t> every sport</a:t>
            </a:r>
            <a:r>
              <a:rPr lang="en-US" sz="2400" b="1" dirty="0"/>
              <a:t>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3733800" y="1066800"/>
            <a:ext cx="5334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28600" y="22860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800"/>
            <a:ext cx="89916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48: </a:t>
            </a:r>
            <a:r>
              <a:rPr lang="en-US" sz="2400" dirty="0"/>
              <a:t>The word </a:t>
            </a:r>
            <a:r>
              <a:rPr lang="en-US" sz="2400" b="1" u="sng" dirty="0"/>
              <a:t>coaches</a:t>
            </a:r>
            <a:r>
              <a:rPr lang="en-US" sz="2400" u="sng" dirty="0"/>
              <a:t> </a:t>
            </a:r>
            <a:r>
              <a:rPr lang="en-US" sz="2400" dirty="0"/>
              <a:t>in paragraph 2 is closest in meaning to _______.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partners                 	</a:t>
            </a:r>
            <a:r>
              <a:rPr lang="en-US" sz="2400" b="1" dirty="0"/>
              <a:t>B.</a:t>
            </a:r>
            <a:r>
              <a:rPr lang="en-US" sz="2400" dirty="0"/>
              <a:t> instructors        	</a:t>
            </a:r>
            <a:r>
              <a:rPr lang="en-US" sz="2400" b="1" dirty="0"/>
              <a:t>C.</a:t>
            </a:r>
            <a:r>
              <a:rPr lang="en-US" sz="2400" dirty="0"/>
              <a:t> pupils        	</a:t>
            </a:r>
            <a:r>
              <a:rPr lang="en-US" sz="2400" b="1" dirty="0"/>
              <a:t>D.</a:t>
            </a:r>
            <a:r>
              <a:rPr lang="en-US" sz="2400" dirty="0"/>
              <a:t> carriages</a:t>
            </a:r>
          </a:p>
          <a:p>
            <a:r>
              <a:rPr lang="en-US" sz="2400" dirty="0"/>
              <a:t>Coach (n) = instructor: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hướng</a:t>
            </a:r>
            <a:r>
              <a:rPr lang="en-US" sz="2400" dirty="0"/>
              <a:t> </a:t>
            </a:r>
            <a:r>
              <a:rPr lang="en-US" sz="2400" dirty="0" err="1"/>
              <a:t>dẫn</a:t>
            </a:r>
            <a:r>
              <a:rPr lang="en-US" sz="2400" dirty="0"/>
              <a:t>, </a:t>
            </a:r>
            <a:r>
              <a:rPr lang="en-US" sz="2400" dirty="0" err="1"/>
              <a:t>huấn</a:t>
            </a:r>
            <a:r>
              <a:rPr lang="en-US" sz="2400" dirty="0"/>
              <a:t> </a:t>
            </a:r>
            <a:r>
              <a:rPr lang="en-US" sz="2400" dirty="0" err="1"/>
              <a:t>luyện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 </a:t>
            </a:r>
          </a:p>
          <a:p>
            <a:r>
              <a:rPr lang="en-US" sz="2400" b="1" dirty="0"/>
              <a:t>Question 49: </a:t>
            </a:r>
            <a:r>
              <a:rPr lang="en-US" sz="2400" dirty="0"/>
              <a:t>Which of the following is NOT true according to the passage?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A team of guides</a:t>
            </a:r>
            <a:r>
              <a:rPr lang="en-US" sz="2400" b="1" dirty="0"/>
              <a:t> </a:t>
            </a:r>
            <a:r>
              <a:rPr lang="en-US" sz="2400" dirty="0"/>
              <a:t>measure the winds and the current, and watch for obstacles</a:t>
            </a:r>
          </a:p>
          <a:p>
            <a:r>
              <a:rPr lang="en-US" sz="2400" b="1" dirty="0"/>
              <a:t>B.</a:t>
            </a:r>
            <a:r>
              <a:rPr lang="en-US" sz="2400" dirty="0"/>
              <a:t> Divers teach her how to swim properly</a:t>
            </a:r>
          </a:p>
          <a:p>
            <a:r>
              <a:rPr lang="en-US" sz="2400" b="1" dirty="0"/>
              <a:t>C.</a:t>
            </a:r>
            <a:r>
              <a:rPr lang="en-US" sz="2400" dirty="0"/>
              <a:t> NASA experts guide on nutrition and endurance</a:t>
            </a:r>
          </a:p>
          <a:p>
            <a:r>
              <a:rPr lang="en-US" sz="2400" b="1" dirty="0"/>
              <a:t>D.</a:t>
            </a:r>
            <a:r>
              <a:rPr lang="en-US" sz="2400" dirty="0"/>
              <a:t> Trainers who talked her through uncontrollable shivers, nausea, hallucinations, and despair</a:t>
            </a:r>
          </a:p>
          <a:p>
            <a:r>
              <a:rPr lang="en-US" sz="2400" dirty="0"/>
              <a:t>A. </a:t>
            </a:r>
            <a:r>
              <a:rPr lang="en-US" sz="2400" dirty="0" err="1"/>
              <a:t>đúng</a:t>
            </a:r>
            <a:r>
              <a:rPr lang="en-US" sz="2400" dirty="0"/>
              <a:t> ( … a team of guides ( for </a:t>
            </a:r>
            <a:r>
              <a:rPr lang="en-US" sz="2400" dirty="0" err="1"/>
              <a:t>meassuring</a:t>
            </a:r>
            <a:r>
              <a:rPr lang="en-US" sz="2400" dirty="0"/>
              <a:t>….), </a:t>
            </a:r>
            <a:r>
              <a:rPr lang="en-US" sz="2400" dirty="0" err="1"/>
              <a:t>câu</a:t>
            </a:r>
            <a:r>
              <a:rPr lang="en-US" sz="2400" dirty="0"/>
              <a:t> 6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dưới</a:t>
            </a:r>
            <a:r>
              <a:rPr lang="en-US" sz="2400" dirty="0"/>
              <a:t> </a:t>
            </a:r>
            <a:r>
              <a:rPr lang="en-US" sz="2400" dirty="0" err="1"/>
              <a:t>lên</a:t>
            </a:r>
            <a:endParaRPr lang="en-US" sz="2400" dirty="0"/>
          </a:p>
          <a:p>
            <a:r>
              <a:rPr lang="en-US" sz="2400" dirty="0"/>
              <a:t>Divers look for sharks =&gt; </a:t>
            </a:r>
            <a:r>
              <a:rPr lang="en-US" sz="2400" dirty="0" err="1"/>
              <a:t>Câu</a:t>
            </a:r>
            <a:r>
              <a:rPr lang="en-US" sz="2400" dirty="0"/>
              <a:t> B </a:t>
            </a:r>
            <a:r>
              <a:rPr lang="en-US" sz="2400" dirty="0" err="1"/>
              <a:t>sai</a:t>
            </a:r>
            <a:endParaRPr lang="en-US" sz="2400" dirty="0"/>
          </a:p>
          <a:p>
            <a:r>
              <a:rPr lang="en-US" sz="2400" dirty="0"/>
              <a:t>C. NASA experts…. </a:t>
            </a:r>
            <a:r>
              <a:rPr lang="en-US" sz="2400" dirty="0" err="1"/>
              <a:t>dòng</a:t>
            </a:r>
            <a:r>
              <a:rPr lang="en-US" sz="2400" dirty="0"/>
              <a:t> 4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dưới</a:t>
            </a:r>
            <a:r>
              <a:rPr lang="en-US" sz="2400" dirty="0"/>
              <a:t> </a:t>
            </a:r>
            <a:r>
              <a:rPr lang="en-US" sz="2400" dirty="0" err="1"/>
              <a:t>lên</a:t>
            </a:r>
            <a:endParaRPr lang="en-US" sz="2400" dirty="0"/>
          </a:p>
          <a:p>
            <a:r>
              <a:rPr lang="en-US" sz="2400" dirty="0"/>
              <a:t>D. Trainers who talked…………….. (</a:t>
            </a:r>
            <a:r>
              <a:rPr lang="en-US" sz="2400" dirty="0" err="1"/>
              <a:t>dòng</a:t>
            </a:r>
            <a:r>
              <a:rPr lang="en-US" sz="2400" dirty="0"/>
              <a:t> 2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dưới</a:t>
            </a:r>
            <a:r>
              <a:rPr lang="en-US" sz="2400" dirty="0"/>
              <a:t> </a:t>
            </a:r>
            <a:r>
              <a:rPr lang="en-US" sz="2400" dirty="0" err="1"/>
              <a:t>lên</a:t>
            </a:r>
            <a:r>
              <a:rPr lang="en-US" sz="2400" dirty="0"/>
              <a:t>)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2743200" y="10668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0" y="3276600"/>
            <a:ext cx="3810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4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76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50: </a:t>
            </a:r>
            <a:r>
              <a:rPr lang="en-US" sz="2400" dirty="0"/>
              <a:t>Which of the following can be referred from the passage?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Diana </a:t>
            </a:r>
            <a:r>
              <a:rPr lang="en-US" sz="2400" dirty="0" err="1"/>
              <a:t>Nyad</a:t>
            </a:r>
            <a:r>
              <a:rPr lang="en-US" sz="2400" dirty="0"/>
              <a:t> lost so much weight, which led to hallucinations</a:t>
            </a:r>
          </a:p>
          <a:p>
            <a:r>
              <a:rPr lang="en-US" sz="2400" b="1" dirty="0"/>
              <a:t>B.</a:t>
            </a:r>
            <a:r>
              <a:rPr lang="en-US" sz="2400" dirty="0"/>
              <a:t> A few months of training were not enough for her to be ready</a:t>
            </a:r>
          </a:p>
          <a:p>
            <a:r>
              <a:rPr lang="en-US" sz="2400" b="1" dirty="0"/>
              <a:t>C.</a:t>
            </a:r>
            <a:r>
              <a:rPr lang="en-US" sz="2400" dirty="0"/>
              <a:t> Diana </a:t>
            </a:r>
            <a:r>
              <a:rPr lang="en-US" sz="2400" dirty="0" err="1"/>
              <a:t>Nyad’s</a:t>
            </a:r>
            <a:r>
              <a:rPr lang="en-US" sz="2400" dirty="0"/>
              <a:t> trainers contributed mostly to her achievements</a:t>
            </a:r>
          </a:p>
          <a:p>
            <a:r>
              <a:rPr lang="en-US" sz="2400" b="1" dirty="0"/>
              <a:t>D.</a:t>
            </a:r>
            <a:r>
              <a:rPr lang="en-US" sz="2400" dirty="0"/>
              <a:t> Diana </a:t>
            </a:r>
            <a:r>
              <a:rPr lang="en-US" sz="2400" dirty="0" err="1"/>
              <a:t>Nyad</a:t>
            </a:r>
            <a:r>
              <a:rPr lang="en-US" sz="2400" dirty="0"/>
              <a:t> were supported by over 50 people </a:t>
            </a:r>
          </a:p>
          <a:p>
            <a:r>
              <a:rPr lang="en-US" sz="2400" dirty="0" err="1"/>
              <a:t>Dẫn</a:t>
            </a:r>
            <a:r>
              <a:rPr lang="en-US" sz="2400" dirty="0"/>
              <a:t> </a:t>
            </a:r>
            <a:r>
              <a:rPr lang="en-US" sz="2400" dirty="0" err="1"/>
              <a:t>chứng</a:t>
            </a:r>
            <a:r>
              <a:rPr lang="en-US" sz="2400" dirty="0"/>
              <a:t>: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cuối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: “but it took fifty-one other people to do it: 51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nó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52400" y="2057400"/>
            <a:ext cx="4572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5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56814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29120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11223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21778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81203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7088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763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5: </a:t>
            </a:r>
            <a:r>
              <a:rPr lang="en-US" sz="2400" dirty="0"/>
              <a:t>Poteet will receive a $100 cash ________ and $200 for his school to purchase books.</a:t>
            </a:r>
            <a:r>
              <a:rPr lang="en-US" sz="2400" b="1" dirty="0"/>
              <a:t> </a:t>
            </a:r>
            <a:endParaRPr lang="en-US" sz="2400" dirty="0"/>
          </a:p>
          <a:p>
            <a:r>
              <a:rPr lang="en-US" sz="2400" b="1" dirty="0"/>
              <a:t>A. </a:t>
            </a:r>
            <a:r>
              <a:rPr lang="en-US" sz="2400" dirty="0"/>
              <a:t>bounty  </a:t>
            </a:r>
            <a:r>
              <a:rPr lang="en-US" sz="2400" b="1" dirty="0"/>
              <a:t>       	B. </a:t>
            </a:r>
            <a:r>
              <a:rPr lang="en-US" sz="2400" dirty="0"/>
              <a:t>award </a:t>
            </a:r>
            <a:r>
              <a:rPr lang="en-US" sz="2400" b="1" dirty="0"/>
              <a:t>         	C.</a:t>
            </a:r>
            <a:r>
              <a:rPr lang="en-US" sz="2400" dirty="0"/>
              <a:t> gift </a:t>
            </a:r>
            <a:r>
              <a:rPr lang="en-US" sz="2400" b="1" dirty="0"/>
              <a:t>           </a:t>
            </a:r>
            <a:r>
              <a:rPr lang="en-US" sz="2400" dirty="0"/>
              <a:t>	</a:t>
            </a:r>
            <a:r>
              <a:rPr lang="en-US" sz="2400" b="1" dirty="0"/>
              <a:t>D. </a:t>
            </a:r>
            <a:r>
              <a:rPr lang="en-US" sz="2400" dirty="0"/>
              <a:t>prize</a:t>
            </a:r>
          </a:p>
          <a:p>
            <a:r>
              <a:rPr lang="en-US" sz="2400" dirty="0"/>
              <a:t>- prize : </a:t>
            </a:r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thưởng</a:t>
            </a:r>
            <a:r>
              <a:rPr lang="en-US" sz="2400" dirty="0"/>
              <a:t>,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thưởng</a:t>
            </a:r>
            <a:r>
              <a:rPr lang="en-US" sz="2400" dirty="0"/>
              <a:t> (</a:t>
            </a:r>
            <a:r>
              <a:rPr lang="en-US" sz="2400" dirty="0" err="1"/>
              <a:t>ít</a:t>
            </a:r>
            <a:r>
              <a:rPr lang="en-US" sz="2400" dirty="0"/>
              <a:t> </a:t>
            </a:r>
            <a:r>
              <a:rPr lang="en-US" sz="2400" dirty="0" err="1"/>
              <a:t>trang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, </a:t>
            </a:r>
            <a:r>
              <a:rPr lang="en-US" sz="2400" dirty="0" err="1"/>
              <a:t>dùng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tốt</a:t>
            </a:r>
            <a:r>
              <a:rPr lang="en-US" sz="2400" dirty="0"/>
              <a:t>)</a:t>
            </a:r>
          </a:p>
          <a:p>
            <a:r>
              <a:rPr lang="en-US" sz="2400" dirty="0"/>
              <a:t>- award: </a:t>
            </a:r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thưởng</a:t>
            </a:r>
            <a:r>
              <a:rPr lang="en-US" sz="2400" dirty="0"/>
              <a:t>,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thưởng</a:t>
            </a:r>
            <a:r>
              <a:rPr lang="en-US" sz="2400" dirty="0"/>
              <a:t> ( </a:t>
            </a:r>
            <a:r>
              <a:rPr lang="en-US" sz="2400" dirty="0" err="1"/>
              <a:t>dùng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nào</a:t>
            </a:r>
            <a:r>
              <a:rPr lang="en-US" sz="2400" dirty="0"/>
              <a:t>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lớn</a:t>
            </a:r>
            <a:r>
              <a:rPr lang="en-US" sz="2400" dirty="0"/>
              <a:t> </a:t>
            </a:r>
            <a:r>
              <a:rPr lang="en-US" sz="2400" dirty="0" err="1"/>
              <a:t>lao</a:t>
            </a:r>
            <a:r>
              <a:rPr lang="en-US" sz="2400" dirty="0"/>
              <a:t> )</a:t>
            </a:r>
          </a:p>
          <a:p>
            <a:r>
              <a:rPr lang="en-US" sz="2400" dirty="0"/>
              <a:t>- gift: </a:t>
            </a:r>
            <a:r>
              <a:rPr lang="en-US" sz="2400" dirty="0" err="1"/>
              <a:t>món</a:t>
            </a:r>
            <a:r>
              <a:rPr lang="en-US" sz="2400" dirty="0"/>
              <a:t> </a:t>
            </a:r>
            <a:r>
              <a:rPr lang="en-US" sz="2400" dirty="0" err="1"/>
              <a:t>quà</a:t>
            </a:r>
            <a:endParaRPr lang="en-US" sz="2400" dirty="0"/>
          </a:p>
          <a:p>
            <a:r>
              <a:rPr lang="en-US" sz="2400" dirty="0"/>
              <a:t>- bonus: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thưởng</a:t>
            </a:r>
            <a:r>
              <a:rPr lang="en-US" sz="2400" dirty="0"/>
              <a:t> </a:t>
            </a:r>
            <a:r>
              <a:rPr lang="en-US" sz="2400" dirty="0" err="1"/>
              <a:t>thêm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smtClean="0"/>
              <a:t>Question </a:t>
            </a:r>
            <a:r>
              <a:rPr lang="en-US" sz="2400" b="1" dirty="0"/>
              <a:t>6: </a:t>
            </a:r>
            <a:r>
              <a:rPr lang="en-US" sz="2400" dirty="0"/>
              <a:t>Kids without guidance getting </a:t>
            </a:r>
            <a:r>
              <a:rPr lang="en-US" sz="2400" dirty="0"/>
              <a:t>into   trouble</a:t>
            </a:r>
            <a:r>
              <a:rPr lang="en-US" sz="2400" dirty="0" smtClean="0"/>
              <a:t>     </a:t>
            </a:r>
            <a:r>
              <a:rPr lang="en-US" sz="2400" b="1" dirty="0" smtClean="0"/>
              <a:t>__</a:t>
            </a:r>
            <a:r>
              <a:rPr lang="en-US" sz="2400" dirty="0"/>
              <a:t> </a:t>
            </a:r>
            <a:r>
              <a:rPr lang="en-US" sz="2400" dirty="0" smtClean="0"/>
              <a:t> there </a:t>
            </a:r>
            <a:r>
              <a:rPr lang="en-US" sz="2400" dirty="0"/>
              <a:t>was nothing else to do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because </a:t>
            </a:r>
            <a:r>
              <a:rPr lang="en-US" sz="2400" b="1" dirty="0"/>
              <a:t>       	B. </a:t>
            </a:r>
            <a:r>
              <a:rPr lang="en-US" sz="2400" dirty="0"/>
              <a:t>though </a:t>
            </a:r>
            <a:r>
              <a:rPr lang="en-US" sz="2400" b="1" dirty="0"/>
              <a:t>      	C. </a:t>
            </a:r>
            <a:r>
              <a:rPr lang="en-US" sz="2400" dirty="0"/>
              <a:t>because of</a:t>
            </a:r>
            <a:r>
              <a:rPr lang="en-US" sz="2400" b="1" dirty="0"/>
              <a:t>      	D. </a:t>
            </a:r>
            <a:r>
              <a:rPr lang="en-US" sz="2400" dirty="0"/>
              <a:t>despite</a:t>
            </a:r>
          </a:p>
          <a:p>
            <a:r>
              <a:rPr lang="en-US" sz="2400" dirty="0"/>
              <a:t>- because + clause: </a:t>
            </a:r>
            <a:r>
              <a:rPr lang="en-US" sz="2400" dirty="0" err="1"/>
              <a:t>bởi</a:t>
            </a:r>
            <a:r>
              <a:rPr lang="en-US" sz="2400" dirty="0"/>
              <a:t> </a:t>
            </a:r>
            <a:r>
              <a:rPr lang="en-US" sz="2400" dirty="0" err="1"/>
              <a:t>vì</a:t>
            </a:r>
            <a:endParaRPr lang="en-US" sz="2400" dirty="0"/>
          </a:p>
          <a:p>
            <a:r>
              <a:rPr lang="en-US" sz="2400" dirty="0"/>
              <a:t>- because of + N: </a:t>
            </a:r>
            <a:r>
              <a:rPr lang="en-US" sz="2400" dirty="0" err="1"/>
              <a:t>bởi</a:t>
            </a:r>
            <a:r>
              <a:rPr lang="en-US" sz="2400" dirty="0"/>
              <a:t> </a:t>
            </a:r>
            <a:r>
              <a:rPr lang="en-US" sz="2400" dirty="0" err="1"/>
              <a:t>vì</a:t>
            </a:r>
            <a:endParaRPr lang="en-US" sz="2400" dirty="0"/>
          </a:p>
          <a:p>
            <a:r>
              <a:rPr lang="en-US" sz="2400" dirty="0"/>
              <a:t>- though + clause: </a:t>
            </a:r>
            <a:r>
              <a:rPr lang="en-US" sz="2400" dirty="0" err="1"/>
              <a:t>mặc</a:t>
            </a:r>
            <a:r>
              <a:rPr lang="en-US" sz="2400" dirty="0"/>
              <a:t> </a:t>
            </a:r>
            <a:r>
              <a:rPr lang="en-US" sz="2400" dirty="0" err="1"/>
              <a:t>dù</a:t>
            </a:r>
            <a:endParaRPr lang="en-US" sz="2400" dirty="0"/>
          </a:p>
          <a:p>
            <a:r>
              <a:rPr lang="en-US" sz="2400" dirty="0"/>
              <a:t>- despite + N: </a:t>
            </a:r>
            <a:r>
              <a:rPr lang="en-US" sz="2400" dirty="0" err="1"/>
              <a:t>mặc</a:t>
            </a:r>
            <a:r>
              <a:rPr lang="en-US" sz="2400" dirty="0"/>
              <a:t> </a:t>
            </a:r>
            <a:r>
              <a:rPr lang="en-US" sz="2400" dirty="0" err="1"/>
              <a:t>dù</a:t>
            </a:r>
            <a:r>
              <a:rPr lang="en-US" sz="2400" b="1" dirty="0"/>
              <a:t>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5715000" y="1143000"/>
            <a:ext cx="3810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28600" y="4800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58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51325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49143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36441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00156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0587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69292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520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7095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6921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1850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8763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7:  </a:t>
            </a:r>
            <a:r>
              <a:rPr lang="en-US" sz="2400" dirty="0"/>
              <a:t>Tonight, Hana wore a __________ dress at the party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gorgeous red Chinese</a:t>
            </a:r>
            <a:r>
              <a:rPr lang="en-US" sz="2400" b="1" dirty="0"/>
              <a:t>	B. </a:t>
            </a:r>
            <a:r>
              <a:rPr lang="en-US" sz="2400" dirty="0"/>
              <a:t>gorgeous Chinese red</a:t>
            </a:r>
          </a:p>
          <a:p>
            <a:r>
              <a:rPr lang="en-US" sz="2400" b="1" dirty="0"/>
              <a:t>C.</a:t>
            </a:r>
            <a:r>
              <a:rPr lang="en-US" sz="2400" dirty="0"/>
              <a:t> red Chinese gorgeous</a:t>
            </a:r>
            <a:r>
              <a:rPr lang="en-US" sz="2400" b="1" dirty="0"/>
              <a:t>	D. </a:t>
            </a:r>
            <a:r>
              <a:rPr lang="en-US" sz="2400" dirty="0"/>
              <a:t>Chinese red gorgeous </a:t>
            </a:r>
          </a:p>
          <a:p>
            <a:r>
              <a:rPr lang="en-US" sz="2400" dirty="0" err="1"/>
              <a:t>Trật</a:t>
            </a:r>
            <a:r>
              <a:rPr lang="en-US" sz="2400" dirty="0"/>
              <a:t> </a:t>
            </a:r>
            <a:r>
              <a:rPr lang="en-US" sz="2400" dirty="0" err="1"/>
              <a:t>tự</a:t>
            </a:r>
            <a:r>
              <a:rPr lang="en-US" sz="2400" dirty="0"/>
              <a:t>: opinion -&gt; color -&gt; origin</a:t>
            </a:r>
            <a:r>
              <a:rPr lang="en-US" sz="2400" b="1" dirty="0"/>
              <a:t> </a:t>
            </a:r>
            <a:endParaRPr lang="en-US" sz="2400" dirty="0"/>
          </a:p>
          <a:p>
            <a:endParaRPr lang="en-US" sz="2400" b="1" dirty="0" smtClean="0"/>
          </a:p>
          <a:p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 smtClean="0"/>
              <a:t>Question </a:t>
            </a:r>
            <a:r>
              <a:rPr lang="en-US" sz="2400" b="1" dirty="0"/>
              <a:t>8: </a:t>
            </a:r>
            <a:r>
              <a:rPr lang="en-US" sz="2400" dirty="0"/>
              <a:t>Don't _________ when he is telling the story.</a:t>
            </a:r>
          </a:p>
          <a:p>
            <a:pPr marL="342900" indent="-342900">
              <a:buAutoNum type="alphaUcPeriod"/>
            </a:pPr>
            <a:r>
              <a:rPr lang="en-US" sz="2400" dirty="0" smtClean="0"/>
              <a:t>stop </a:t>
            </a:r>
            <a:r>
              <a:rPr lang="en-US" sz="2400" dirty="0"/>
              <a:t>in</a:t>
            </a:r>
            <a:r>
              <a:rPr lang="en-US" sz="2400" b="1" dirty="0"/>
              <a:t>         	B. </a:t>
            </a:r>
            <a:r>
              <a:rPr lang="en-US" sz="2400" dirty="0"/>
              <a:t>stop off</a:t>
            </a:r>
            <a:r>
              <a:rPr lang="en-US" sz="2400" b="1" dirty="0"/>
              <a:t>        	C. </a:t>
            </a:r>
            <a:r>
              <a:rPr lang="en-US" sz="2400" dirty="0"/>
              <a:t>break in</a:t>
            </a:r>
            <a:r>
              <a:rPr lang="en-US" sz="2400" b="1" dirty="0"/>
              <a:t>          	D. </a:t>
            </a:r>
            <a:r>
              <a:rPr lang="en-US" sz="2400" dirty="0"/>
              <a:t>break </a:t>
            </a:r>
            <a:r>
              <a:rPr lang="en-US" sz="2400" dirty="0" smtClean="0"/>
              <a:t>into</a:t>
            </a:r>
          </a:p>
          <a:p>
            <a:r>
              <a:rPr lang="en-US" sz="2400" dirty="0"/>
              <a:t>- stop in: ở </a:t>
            </a:r>
            <a:r>
              <a:rPr lang="en-US" sz="2400" dirty="0" err="1"/>
              <a:t>nhà</a:t>
            </a:r>
            <a:endParaRPr lang="en-US" sz="2400" dirty="0"/>
          </a:p>
          <a:p>
            <a:r>
              <a:rPr lang="en-US" sz="2400" dirty="0"/>
              <a:t>- stop off: </a:t>
            </a:r>
            <a:r>
              <a:rPr lang="en-US" sz="2400" dirty="0" err="1"/>
              <a:t>ngừng</a:t>
            </a:r>
            <a:r>
              <a:rPr lang="en-US" sz="2400" dirty="0"/>
              <a:t> </a:t>
            </a:r>
            <a:r>
              <a:rPr lang="en-US" sz="2400" dirty="0" err="1"/>
              <a:t>chuyến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/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endParaRPr lang="en-US" sz="2400" dirty="0"/>
          </a:p>
          <a:p>
            <a:r>
              <a:rPr lang="en-US" sz="2400" dirty="0"/>
              <a:t>- break in: </a:t>
            </a:r>
            <a:r>
              <a:rPr lang="en-US" sz="2400" dirty="0" err="1"/>
              <a:t>chen</a:t>
            </a:r>
            <a:r>
              <a:rPr lang="en-US" sz="2400" dirty="0"/>
              <a:t> </a:t>
            </a:r>
            <a:r>
              <a:rPr lang="en-US" sz="2400" dirty="0" err="1"/>
              <a:t>lời</a:t>
            </a:r>
            <a:endParaRPr lang="en-US" sz="2400" dirty="0"/>
          </a:p>
          <a:p>
            <a:r>
              <a:rPr lang="en-US" sz="2400" dirty="0"/>
              <a:t>- break into: </a:t>
            </a:r>
            <a:r>
              <a:rPr lang="en-US" sz="2400" dirty="0" err="1"/>
              <a:t>đột</a:t>
            </a:r>
            <a:r>
              <a:rPr lang="en-US" sz="2400" dirty="0"/>
              <a:t> </a:t>
            </a:r>
            <a:r>
              <a:rPr lang="en-US" sz="2400" dirty="0" err="1"/>
              <a:t>nhập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52400" y="685800"/>
            <a:ext cx="4572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733800" y="32004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7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86878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6551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80826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61489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48701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4792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4957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1963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83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9:  </a:t>
            </a:r>
            <a:r>
              <a:rPr lang="en-US" sz="2400" dirty="0"/>
              <a:t>When</a:t>
            </a:r>
            <a:r>
              <a:rPr lang="en-US" sz="2400" b="1" dirty="0"/>
              <a:t> </a:t>
            </a:r>
            <a:r>
              <a:rPr lang="en-US" sz="2400" dirty="0"/>
              <a:t>my father ________ TV, my friend suddenly came to my house.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has watched</a:t>
            </a:r>
            <a:r>
              <a:rPr lang="en-US" sz="2400" b="1" dirty="0"/>
              <a:t>            B. </a:t>
            </a:r>
            <a:r>
              <a:rPr lang="en-US" sz="2400" dirty="0"/>
              <a:t>watches	</a:t>
            </a:r>
            <a:r>
              <a:rPr lang="en-US" sz="2400" b="1" dirty="0"/>
              <a:t>C. </a:t>
            </a:r>
            <a:r>
              <a:rPr lang="en-US" sz="2400" dirty="0"/>
              <a:t>watched</a:t>
            </a:r>
            <a:r>
              <a:rPr lang="en-US" sz="2400" b="1" dirty="0"/>
              <a:t>       </a:t>
            </a:r>
            <a:r>
              <a:rPr lang="en-US" sz="2400" b="1" dirty="0" smtClean="0"/>
              <a:t>D</a:t>
            </a:r>
            <a:r>
              <a:rPr lang="en-US" sz="2400" b="1" dirty="0"/>
              <a:t>. </a:t>
            </a:r>
            <a:r>
              <a:rPr lang="en-US" sz="2400" dirty="0"/>
              <a:t>was watching</a:t>
            </a:r>
          </a:p>
          <a:p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đang</a:t>
            </a:r>
            <a:r>
              <a:rPr lang="en-US" sz="2400" dirty="0"/>
              <a:t> </a:t>
            </a:r>
            <a:r>
              <a:rPr lang="en-US" sz="2400" dirty="0" err="1"/>
              <a:t>xảy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liên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 </a:t>
            </a:r>
            <a:r>
              <a:rPr lang="en-US" sz="2400" dirty="0" err="1"/>
              <a:t>chen</a:t>
            </a:r>
            <a:r>
              <a:rPr lang="en-US" sz="2400" dirty="0"/>
              <a:t> </a:t>
            </a:r>
            <a:r>
              <a:rPr lang="en-US" sz="2400" dirty="0" err="1"/>
              <a:t>ngang</a:t>
            </a:r>
            <a:endParaRPr lang="en-US" sz="2400" dirty="0"/>
          </a:p>
          <a:p>
            <a:endParaRPr lang="en-US" sz="2400" b="1" dirty="0" smtClean="0"/>
          </a:p>
          <a:p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 smtClean="0"/>
              <a:t>Question </a:t>
            </a:r>
            <a:r>
              <a:rPr lang="en-US" sz="2400" b="1" dirty="0"/>
              <a:t>10: </a:t>
            </a:r>
            <a:r>
              <a:rPr lang="en-US" sz="2400" dirty="0"/>
              <a:t>When I see him, I </a:t>
            </a:r>
            <a:r>
              <a:rPr lang="en-US" sz="2400" u="sng" dirty="0"/>
              <a:t>___________</a:t>
            </a:r>
            <a:r>
              <a:rPr lang="en-US" sz="2400" dirty="0"/>
              <a:t> him your regards.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will give</a:t>
            </a:r>
            <a:r>
              <a:rPr lang="en-US" sz="2400" b="1" dirty="0"/>
              <a:t>      	B. </a:t>
            </a:r>
            <a:r>
              <a:rPr lang="en-US" sz="2400" dirty="0"/>
              <a:t>give</a:t>
            </a:r>
            <a:r>
              <a:rPr lang="en-US" sz="2400" b="1" dirty="0"/>
              <a:t>        	C. </a:t>
            </a:r>
            <a:r>
              <a:rPr lang="en-US" sz="2400" dirty="0"/>
              <a:t>would give</a:t>
            </a:r>
            <a:r>
              <a:rPr lang="en-US" sz="2400" b="1" dirty="0"/>
              <a:t> 	D. </a:t>
            </a:r>
            <a:r>
              <a:rPr lang="en-US" sz="2400" dirty="0"/>
              <a:t>gave</a:t>
            </a:r>
          </a:p>
          <a:p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gian</a:t>
            </a:r>
            <a:r>
              <a:rPr lang="en-US" sz="2400" dirty="0"/>
              <a:t> </a:t>
            </a:r>
            <a:r>
              <a:rPr lang="en-US" sz="2400" dirty="0" err="1"/>
              <a:t>dùng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 ( </a:t>
            </a:r>
            <a:r>
              <a:rPr lang="en-US" sz="2400" dirty="0" err="1"/>
              <a:t>vế</a:t>
            </a:r>
            <a:r>
              <a:rPr lang="en-US" sz="2400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dirty="0" err="1"/>
              <a:t>dùng</a:t>
            </a:r>
            <a:r>
              <a:rPr lang="en-US" sz="2400" dirty="0"/>
              <a:t> </a:t>
            </a:r>
            <a:r>
              <a:rPr lang="en-US" sz="2400" dirty="0" err="1"/>
              <a:t>tương</a:t>
            </a:r>
            <a:r>
              <a:rPr lang="en-US" sz="2400" dirty="0"/>
              <a:t> </a:t>
            </a:r>
            <a:r>
              <a:rPr lang="en-US" sz="2400" dirty="0" err="1"/>
              <a:t>lai</a:t>
            </a:r>
            <a:r>
              <a:rPr lang="en-US" sz="2400" dirty="0"/>
              <a:t>)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6781800" y="11430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04800" y="37338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81000"/>
            <a:ext cx="8763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11: </a:t>
            </a:r>
            <a:r>
              <a:rPr lang="en-US" sz="2400" dirty="0"/>
              <a:t>She said to the mouse, you must __________ me a favor, and once more manage the house for a day alone.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make</a:t>
            </a:r>
            <a:r>
              <a:rPr lang="en-US" sz="2400" b="1" dirty="0"/>
              <a:t>	B. </a:t>
            </a:r>
            <a:r>
              <a:rPr lang="en-US" sz="2400" dirty="0"/>
              <a:t>do 	</a:t>
            </a:r>
            <a:r>
              <a:rPr lang="en-US" sz="2400" b="1" dirty="0"/>
              <a:t>C. </a:t>
            </a:r>
            <a:r>
              <a:rPr lang="en-US" sz="2400" dirty="0"/>
              <a:t>put</a:t>
            </a:r>
            <a:r>
              <a:rPr lang="en-US" sz="2400" b="1" dirty="0"/>
              <a:t>          	D. </a:t>
            </a:r>
            <a:r>
              <a:rPr lang="en-US" sz="2400" dirty="0"/>
              <a:t>go</a:t>
            </a:r>
          </a:p>
          <a:p>
            <a:r>
              <a:rPr lang="en-US" sz="2400" dirty="0"/>
              <a:t>- do </a:t>
            </a:r>
            <a:r>
              <a:rPr lang="en-US" sz="2400" dirty="0" err="1"/>
              <a:t>sb</a:t>
            </a:r>
            <a:r>
              <a:rPr lang="en-US" sz="2400" dirty="0"/>
              <a:t> a favor: </a:t>
            </a:r>
            <a:r>
              <a:rPr lang="en-US" sz="2400" dirty="0" err="1"/>
              <a:t>giúp</a:t>
            </a:r>
            <a:r>
              <a:rPr lang="en-US" sz="2400" dirty="0"/>
              <a:t> </a:t>
            </a:r>
            <a:r>
              <a:rPr lang="en-US" sz="2400" dirty="0" err="1"/>
              <a:t>đỡ</a:t>
            </a:r>
            <a:r>
              <a:rPr lang="en-US" sz="2400" dirty="0"/>
              <a:t> </a:t>
            </a:r>
            <a:r>
              <a:rPr lang="en-US" sz="2400" dirty="0" err="1"/>
              <a:t>ai</a:t>
            </a:r>
            <a:r>
              <a:rPr lang="en-US" sz="2400" dirty="0"/>
              <a:t>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gì</a:t>
            </a:r>
            <a:r>
              <a:rPr lang="en-US" sz="2400" b="1" dirty="0"/>
              <a:t> </a:t>
            </a:r>
            <a:endParaRPr lang="en-US" sz="2400" dirty="0"/>
          </a:p>
          <a:p>
            <a:endParaRPr lang="en-US" sz="2400" b="1" dirty="0" smtClean="0"/>
          </a:p>
          <a:p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 smtClean="0"/>
              <a:t>Question </a:t>
            </a:r>
            <a:r>
              <a:rPr lang="en-US" sz="2400" b="1" dirty="0"/>
              <a:t>12: </a:t>
            </a:r>
            <a:r>
              <a:rPr lang="en-US" sz="2400" dirty="0"/>
              <a:t>The doctor said that she might never be able to _________ children.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care </a:t>
            </a:r>
            <a:r>
              <a:rPr lang="en-US" sz="2400" b="1" dirty="0"/>
              <a:t>       	B. </a:t>
            </a:r>
            <a:r>
              <a:rPr lang="en-US" sz="2400" dirty="0"/>
              <a:t>tolerate</a:t>
            </a:r>
            <a:r>
              <a:rPr lang="en-US" sz="2400" b="1" dirty="0"/>
              <a:t> 	C. </a:t>
            </a:r>
            <a:r>
              <a:rPr lang="en-US" sz="2400" dirty="0"/>
              <a:t>bear</a:t>
            </a:r>
            <a:r>
              <a:rPr lang="en-US" sz="2400" b="1" dirty="0"/>
              <a:t>  	D. </a:t>
            </a:r>
            <a:r>
              <a:rPr lang="en-US" sz="2400" dirty="0"/>
              <a:t>feed</a:t>
            </a:r>
          </a:p>
          <a:p>
            <a:r>
              <a:rPr lang="en-US" sz="2400" dirty="0"/>
              <a:t>- bear (v): </a:t>
            </a:r>
            <a:r>
              <a:rPr lang="en-US" sz="2400" dirty="0" err="1"/>
              <a:t>chịu</a:t>
            </a:r>
            <a:r>
              <a:rPr lang="en-US" sz="2400" dirty="0"/>
              <a:t> </a:t>
            </a:r>
            <a:r>
              <a:rPr lang="en-US" sz="2400" dirty="0" err="1"/>
              <a:t>đựng</a:t>
            </a:r>
            <a:r>
              <a:rPr lang="en-US" sz="2400" dirty="0"/>
              <a:t>/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endParaRPr lang="en-US" sz="2400" dirty="0"/>
          </a:p>
          <a:p>
            <a:r>
              <a:rPr lang="en-US" sz="2400" dirty="0"/>
              <a:t>- tolerate (v): </a:t>
            </a:r>
            <a:r>
              <a:rPr lang="en-US" sz="2400" dirty="0" err="1"/>
              <a:t>chịu</a:t>
            </a:r>
            <a:r>
              <a:rPr lang="en-US" sz="2400" dirty="0"/>
              <a:t> </a:t>
            </a:r>
            <a:r>
              <a:rPr lang="en-US" sz="2400" dirty="0" err="1"/>
              <a:t>đựng</a:t>
            </a:r>
            <a:endParaRPr lang="en-US" sz="2400" dirty="0"/>
          </a:p>
          <a:p>
            <a:r>
              <a:rPr lang="en-US" sz="2400" dirty="0"/>
              <a:t>- care (v):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tâm</a:t>
            </a:r>
            <a:endParaRPr lang="en-US" sz="2400" dirty="0"/>
          </a:p>
          <a:p>
            <a:r>
              <a:rPr lang="en-US" sz="2400" dirty="0"/>
              <a:t>- feed (v):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ai</a:t>
            </a:r>
            <a:r>
              <a:rPr lang="en-US" sz="2400" dirty="0"/>
              <a:t> </a:t>
            </a:r>
            <a:r>
              <a:rPr lang="en-US" sz="2400" dirty="0" err="1"/>
              <a:t>ăn</a:t>
            </a:r>
            <a:endParaRPr lang="en-US" sz="2400" dirty="0"/>
          </a:p>
          <a:p>
            <a:r>
              <a:rPr lang="en-US" sz="2400" dirty="0"/>
              <a:t>=&gt;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en-US" sz="2400" dirty="0" err="1"/>
              <a:t>chọn</a:t>
            </a:r>
            <a:r>
              <a:rPr lang="en-US" sz="2400" dirty="0"/>
              <a:t> bear (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)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1905000" y="1143000"/>
            <a:ext cx="4572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52400" y="3733800"/>
            <a:ext cx="3810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9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763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13: </a:t>
            </a:r>
            <a:r>
              <a:rPr lang="en-US" sz="2400" dirty="0"/>
              <a:t>This house ____________ in the 18th century.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is building</a:t>
            </a:r>
            <a:r>
              <a:rPr lang="en-US" sz="2400" b="1" dirty="0"/>
              <a:t>           	B. </a:t>
            </a:r>
            <a:r>
              <a:rPr lang="en-US" sz="2400" dirty="0"/>
              <a:t>were build</a:t>
            </a:r>
            <a:r>
              <a:rPr lang="en-US" sz="2400" b="1" dirty="0"/>
              <a:t>      	C. </a:t>
            </a:r>
            <a:r>
              <a:rPr lang="en-US" sz="2400" dirty="0"/>
              <a:t>was built</a:t>
            </a:r>
            <a:r>
              <a:rPr lang="en-US" sz="2400" b="1" dirty="0"/>
              <a:t>    	D. </a:t>
            </a:r>
            <a:r>
              <a:rPr lang="en-US" sz="2400" dirty="0"/>
              <a:t>is built</a:t>
            </a:r>
          </a:p>
          <a:p>
            <a:r>
              <a:rPr lang="en-US" sz="2400" dirty="0"/>
              <a:t>-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: </a:t>
            </a:r>
            <a:r>
              <a:rPr lang="en-US" sz="2400" b="1" dirty="0"/>
              <a:t>S + was/were + V3/</a:t>
            </a:r>
            <a:r>
              <a:rPr lang="en-US" sz="2400" b="1" dirty="0" err="1"/>
              <a:t>ed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b="1" dirty="0" smtClean="0"/>
              <a:t>Question </a:t>
            </a:r>
            <a:r>
              <a:rPr lang="en-US" sz="2400" b="1" dirty="0"/>
              <a:t>14: </a:t>
            </a:r>
            <a:r>
              <a:rPr lang="en-US" sz="2400" dirty="0"/>
              <a:t>_______ her homework, she watched her </a:t>
            </a:r>
            <a:r>
              <a:rPr lang="en-US" sz="2400" dirty="0" err="1"/>
              <a:t>favourite</a:t>
            </a:r>
            <a:r>
              <a:rPr lang="en-US" sz="2400" dirty="0"/>
              <a:t> movie</a:t>
            </a:r>
            <a:r>
              <a:rPr lang="en-US" sz="2400" b="1" dirty="0"/>
              <a:t> </a:t>
            </a:r>
            <a:endParaRPr lang="en-US" sz="2400" dirty="0"/>
          </a:p>
          <a:p>
            <a:r>
              <a:rPr lang="en-US" sz="2400" b="1" dirty="0"/>
              <a:t>A. </a:t>
            </a:r>
            <a:r>
              <a:rPr lang="en-US" sz="2400" dirty="0"/>
              <a:t>Having finished</a:t>
            </a:r>
            <a:r>
              <a:rPr lang="en-US" sz="2400" b="1" dirty="0"/>
              <a:t>         B. </a:t>
            </a:r>
            <a:r>
              <a:rPr lang="en-US" sz="2400" dirty="0"/>
              <a:t>finish</a:t>
            </a:r>
            <a:r>
              <a:rPr lang="en-US" sz="2400" b="1" dirty="0"/>
              <a:t>       	C. </a:t>
            </a:r>
            <a:r>
              <a:rPr lang="en-US" sz="2400" dirty="0"/>
              <a:t>being finished</a:t>
            </a:r>
            <a:r>
              <a:rPr lang="en-US" sz="2400" b="1" dirty="0"/>
              <a:t>   	D. </a:t>
            </a:r>
            <a:r>
              <a:rPr lang="en-US" sz="2400" dirty="0"/>
              <a:t>she finish</a:t>
            </a:r>
          </a:p>
          <a:p>
            <a:r>
              <a:rPr lang="en-US" sz="2400" dirty="0" err="1"/>
              <a:t>Nếu</a:t>
            </a:r>
            <a:r>
              <a:rPr lang="en-US" sz="2400" dirty="0"/>
              <a:t> 2 </a:t>
            </a:r>
            <a:r>
              <a:rPr lang="en-US" sz="2400" dirty="0" err="1"/>
              <a:t>hành</a:t>
            </a:r>
            <a:r>
              <a:rPr lang="en-US" sz="2400" dirty="0"/>
              <a:t> </a:t>
            </a:r>
            <a:r>
              <a:rPr lang="en-US" sz="2400" dirty="0" err="1"/>
              <a:t>động</a:t>
            </a:r>
            <a:r>
              <a:rPr lang="en-US" sz="2400" dirty="0"/>
              <a:t> ở 2 </a:t>
            </a:r>
            <a:r>
              <a:rPr lang="en-US" sz="2400" dirty="0" err="1"/>
              <a:t>mệnh</a:t>
            </a:r>
            <a:r>
              <a:rPr lang="en-US" sz="2400" dirty="0"/>
              <a:t> </a:t>
            </a:r>
            <a:r>
              <a:rPr lang="en-US" sz="2400" dirty="0" err="1"/>
              <a:t>đê</a:t>
            </a:r>
            <a:r>
              <a:rPr lang="en-US" sz="2400" dirty="0"/>
              <a:t>̀ </a:t>
            </a:r>
            <a:r>
              <a:rPr lang="en-US" sz="2400" dirty="0" err="1"/>
              <a:t>xảy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thư</a:t>
            </a:r>
            <a:r>
              <a:rPr lang="en-US" sz="2400" dirty="0"/>
              <a:t>́ </a:t>
            </a:r>
            <a:r>
              <a:rPr lang="en-US" sz="2400" dirty="0" err="1"/>
              <a:t>tư</a:t>
            </a:r>
            <a:r>
              <a:rPr lang="en-US" sz="2400" dirty="0"/>
              <a:t>̣ </a:t>
            </a:r>
            <a:r>
              <a:rPr lang="en-US" sz="2400" dirty="0" err="1"/>
              <a:t>trước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, ta </a:t>
            </a:r>
            <a:r>
              <a:rPr lang="en-US" sz="2400" dirty="0" err="1"/>
              <a:t>lược</a:t>
            </a:r>
            <a:r>
              <a:rPr lang="en-US" sz="2400" dirty="0"/>
              <a:t> </a:t>
            </a:r>
            <a:r>
              <a:rPr lang="en-US" sz="2400" dirty="0" err="1"/>
              <a:t>bo</a:t>
            </a:r>
            <a:r>
              <a:rPr lang="en-US" sz="2400" dirty="0"/>
              <a:t>̉ </a:t>
            </a:r>
            <a:r>
              <a:rPr lang="en-US" sz="2400" dirty="0" err="1"/>
              <a:t>chu</a:t>
            </a:r>
            <a:r>
              <a:rPr lang="en-US" sz="2400" dirty="0"/>
              <a:t>̉ </a:t>
            </a:r>
            <a:r>
              <a:rPr lang="en-US" sz="2400" dirty="0" err="1"/>
              <a:t>tư</a:t>
            </a:r>
            <a:r>
              <a:rPr lang="en-US" sz="2400" dirty="0"/>
              <a:t>̀ </a:t>
            </a:r>
            <a:r>
              <a:rPr lang="en-US" sz="2400" dirty="0" err="1"/>
              <a:t>của</a:t>
            </a:r>
            <a:r>
              <a:rPr lang="en-US" sz="2400" dirty="0"/>
              <a:t> </a:t>
            </a:r>
            <a:r>
              <a:rPr lang="en-US" sz="2400" dirty="0" err="1"/>
              <a:t>mệnh</a:t>
            </a:r>
            <a:r>
              <a:rPr lang="en-US" sz="2400" dirty="0"/>
              <a:t> </a:t>
            </a:r>
            <a:r>
              <a:rPr lang="en-US" sz="2400" dirty="0" err="1"/>
              <a:t>đê</a:t>
            </a:r>
            <a:r>
              <a:rPr lang="en-US" sz="2400" dirty="0"/>
              <a:t>̀ có </a:t>
            </a:r>
            <a:r>
              <a:rPr lang="en-US" sz="2400" dirty="0" err="1"/>
              <a:t>hành</a:t>
            </a:r>
            <a:r>
              <a:rPr lang="en-US" sz="2400" dirty="0"/>
              <a:t> </a:t>
            </a:r>
            <a:r>
              <a:rPr lang="en-US" sz="2400" dirty="0" err="1"/>
              <a:t>động</a:t>
            </a:r>
            <a:r>
              <a:rPr lang="en-US" sz="2400" dirty="0"/>
              <a:t> </a:t>
            </a:r>
            <a:r>
              <a:rPr lang="en-US" sz="2400" dirty="0" err="1"/>
              <a:t>xảy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trước</a:t>
            </a:r>
            <a:r>
              <a:rPr lang="en-US" sz="2400" dirty="0"/>
              <a:t> </a:t>
            </a:r>
            <a:r>
              <a:rPr lang="en-US" sz="2400" dirty="0" err="1"/>
              <a:t>rồi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đo</a:t>
            </a:r>
            <a:r>
              <a:rPr lang="en-US" sz="2400" dirty="0"/>
              <a:t>́ chia </a:t>
            </a:r>
            <a:r>
              <a:rPr lang="en-US" sz="2400" dirty="0" err="1"/>
              <a:t>động</a:t>
            </a:r>
            <a:r>
              <a:rPr lang="en-US" sz="2400" dirty="0"/>
              <a:t> </a:t>
            </a:r>
            <a:r>
              <a:rPr lang="en-US" sz="2400" dirty="0" err="1"/>
              <a:t>tư</a:t>
            </a:r>
            <a:r>
              <a:rPr lang="en-US" sz="2400" dirty="0"/>
              <a:t>̀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mệnh</a:t>
            </a:r>
            <a:r>
              <a:rPr lang="en-US" sz="2400" dirty="0"/>
              <a:t> </a:t>
            </a:r>
            <a:r>
              <a:rPr lang="en-US" sz="2400" dirty="0" err="1"/>
              <a:t>đê</a:t>
            </a:r>
            <a:r>
              <a:rPr lang="en-US" sz="2400" dirty="0"/>
              <a:t>̀ </a:t>
            </a:r>
            <a:r>
              <a:rPr lang="en-US" sz="2400" dirty="0" err="1"/>
              <a:t>đo</a:t>
            </a:r>
            <a:r>
              <a:rPr lang="en-US" sz="2400" dirty="0"/>
              <a:t>́ ở </a:t>
            </a:r>
            <a:r>
              <a:rPr lang="en-US" sz="2400" dirty="0" err="1"/>
              <a:t>dạng</a:t>
            </a:r>
            <a:r>
              <a:rPr lang="en-US" sz="2400" dirty="0"/>
              <a:t> Having + V3/ </a:t>
            </a:r>
            <a:r>
              <a:rPr lang="en-US" sz="2400" dirty="0" err="1"/>
              <a:t>Ved</a:t>
            </a:r>
            <a:r>
              <a:rPr lang="en-US" sz="2400" dirty="0" smtClean="0"/>
              <a:t>.</a:t>
            </a:r>
          </a:p>
          <a:p>
            <a:r>
              <a:rPr lang="en-US" sz="2400" b="1" dirty="0"/>
              <a:t>Question 15: </a:t>
            </a:r>
            <a:r>
              <a:rPr lang="en-US" sz="2400" dirty="0"/>
              <a:t>The sooner JK take your medicine,_________ he will feel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better</a:t>
            </a:r>
            <a:r>
              <a:rPr lang="en-US" sz="2400" b="1" dirty="0"/>
              <a:t>          	B. </a:t>
            </a:r>
            <a:r>
              <a:rPr lang="en-US" sz="2400" dirty="0"/>
              <a:t>the better</a:t>
            </a:r>
            <a:r>
              <a:rPr lang="en-US" sz="2400" b="1" dirty="0"/>
              <a:t>           	C. </a:t>
            </a:r>
            <a:r>
              <a:rPr lang="en-US" sz="2400" dirty="0"/>
              <a:t>the good     	</a:t>
            </a:r>
            <a:r>
              <a:rPr lang="en-US" sz="2400" b="1" dirty="0"/>
              <a:t>D. </a:t>
            </a:r>
            <a:r>
              <a:rPr lang="en-US" sz="2400" dirty="0"/>
              <a:t>well</a:t>
            </a:r>
          </a:p>
          <a:p>
            <a:r>
              <a:rPr lang="en-US" sz="2400" dirty="0"/>
              <a:t>So </a:t>
            </a:r>
            <a:r>
              <a:rPr lang="en-US" sz="2400" dirty="0" err="1"/>
              <a:t>sánh</a:t>
            </a:r>
            <a:r>
              <a:rPr lang="en-US" sz="2400" dirty="0"/>
              <a:t> </a:t>
            </a:r>
            <a:r>
              <a:rPr lang="en-US" sz="2400" dirty="0" err="1"/>
              <a:t>tăng</a:t>
            </a:r>
            <a:r>
              <a:rPr lang="en-US" sz="2400" dirty="0"/>
              <a:t> </a:t>
            </a:r>
            <a:r>
              <a:rPr lang="en-US" sz="2400" dirty="0" err="1"/>
              <a:t>tiến</a:t>
            </a:r>
            <a:r>
              <a:rPr lang="en-US" sz="2400" dirty="0"/>
              <a:t>: </a:t>
            </a:r>
            <a:r>
              <a:rPr lang="en-US" sz="2400" b="1" dirty="0"/>
              <a:t>The + comparative + S + V + the + comparative + S + V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5715000" y="8382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28600" y="26670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81200" y="5181600"/>
            <a:ext cx="4572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74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839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16: </a:t>
            </a:r>
            <a:r>
              <a:rPr lang="en-US" sz="2400" dirty="0"/>
              <a:t>Ann and Peter are doing homework together.</a:t>
            </a:r>
          </a:p>
          <a:p>
            <a:r>
              <a:rPr lang="en-US" sz="2400" dirty="0"/>
              <a:t>– Ann:</a:t>
            </a:r>
            <a:r>
              <a:rPr lang="en-US" sz="2400" b="1" dirty="0"/>
              <a:t> </a:t>
            </a:r>
            <a:r>
              <a:rPr lang="en-US" sz="2400" dirty="0"/>
              <a:t>“Could you lend me that book”</a:t>
            </a:r>
          </a:p>
          <a:p>
            <a:r>
              <a:rPr lang="en-US" sz="2400" dirty="0"/>
              <a:t>– Peter:</a:t>
            </a:r>
            <a:r>
              <a:rPr lang="en-US" sz="2400" b="1" dirty="0"/>
              <a:t> </a:t>
            </a:r>
            <a:r>
              <a:rPr lang="en-US" sz="2400" dirty="0"/>
              <a:t>“____________”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No, I’m busy</a:t>
            </a:r>
            <a:r>
              <a:rPr lang="en-US" sz="2400" b="1" dirty="0"/>
              <a:t>		B. </a:t>
            </a:r>
            <a:r>
              <a:rPr lang="en-US" sz="2400" dirty="0"/>
              <a:t>That’s what I think</a:t>
            </a:r>
          </a:p>
          <a:p>
            <a:r>
              <a:rPr lang="en-US" sz="2400" b="1" dirty="0"/>
              <a:t>C. </a:t>
            </a:r>
            <a:r>
              <a:rPr lang="en-US" sz="2400" dirty="0"/>
              <a:t>Why did you say that?</a:t>
            </a:r>
            <a:r>
              <a:rPr lang="en-US" sz="2400" b="1" dirty="0"/>
              <a:t>   	D. </a:t>
            </a:r>
            <a:r>
              <a:rPr lang="en-US" sz="2400" dirty="0"/>
              <a:t>Of course, here it is</a:t>
            </a:r>
            <a:r>
              <a:rPr lang="en-US" sz="2400" b="1" dirty="0"/>
              <a:t>          </a:t>
            </a:r>
            <a:endParaRPr lang="en-US" sz="2400" dirty="0"/>
          </a:p>
          <a:p>
            <a:r>
              <a:rPr lang="en-US" sz="2400" dirty="0"/>
              <a:t> </a:t>
            </a:r>
          </a:p>
          <a:p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giao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r>
              <a:rPr lang="en-US" sz="2400" dirty="0"/>
              <a:t>: </a:t>
            </a:r>
            <a:r>
              <a:rPr lang="en-US" sz="2400" dirty="0" err="1"/>
              <a:t>lời</a:t>
            </a:r>
            <a:r>
              <a:rPr lang="en-US" sz="2400" dirty="0"/>
              <a:t> </a:t>
            </a:r>
            <a:r>
              <a:rPr lang="en-US" sz="2400" dirty="0" err="1"/>
              <a:t>nhờ</a:t>
            </a:r>
            <a:r>
              <a:rPr lang="en-US" sz="2400" dirty="0"/>
              <a:t> </a:t>
            </a:r>
            <a:r>
              <a:rPr lang="en-US" sz="2400" dirty="0" err="1"/>
              <a:t>đưa</a:t>
            </a:r>
            <a:r>
              <a:rPr lang="en-US" sz="2400" dirty="0"/>
              <a:t> </a:t>
            </a:r>
            <a:r>
              <a:rPr lang="en-US" sz="2400" dirty="0" err="1"/>
              <a:t>đồ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 (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)</a:t>
            </a:r>
          </a:p>
          <a:p>
            <a:r>
              <a:rPr lang="en-US" sz="2400" b="1" dirty="0"/>
              <a:t> </a:t>
            </a:r>
            <a:endParaRPr lang="en-US" sz="2400" dirty="0"/>
          </a:p>
          <a:p>
            <a:r>
              <a:rPr lang="en-US" sz="2400" b="1" dirty="0"/>
              <a:t>Question 17: </a:t>
            </a:r>
            <a:r>
              <a:rPr lang="en-US" sz="2400" dirty="0"/>
              <a:t>Linda is thanking Daniel for his birthday present.</a:t>
            </a:r>
          </a:p>
          <a:p>
            <a:r>
              <a:rPr lang="en-US" sz="2400" dirty="0"/>
              <a:t>Linda: “Thanks for the book. I’ve been looking for it for months.”</a:t>
            </a:r>
          </a:p>
          <a:p>
            <a:r>
              <a:rPr lang="en-US" sz="2400" dirty="0"/>
              <a:t>Daniel: “____________”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You can say that again.</a:t>
            </a:r>
            <a:r>
              <a:rPr lang="en-US" sz="2400" b="1" dirty="0"/>
              <a:t>    	B. </a:t>
            </a:r>
            <a:r>
              <a:rPr lang="en-US" sz="2400" dirty="0"/>
              <a:t>Thank you for looking at it</a:t>
            </a:r>
          </a:p>
          <a:p>
            <a:r>
              <a:rPr lang="en-US" sz="2400" b="1" dirty="0"/>
              <a:t>C. </a:t>
            </a:r>
            <a:r>
              <a:rPr lang="en-US" sz="2400" dirty="0"/>
              <a:t>I like reading books.</a:t>
            </a:r>
            <a:r>
              <a:rPr lang="en-US" sz="2400" b="1" dirty="0"/>
              <a:t>          	D. </a:t>
            </a:r>
            <a:r>
              <a:rPr lang="en-US" sz="2400" dirty="0"/>
              <a:t>I’m glad you like it.</a:t>
            </a:r>
          </a:p>
          <a:p>
            <a:r>
              <a:rPr lang="en-US" sz="2400" b="1" dirty="0"/>
              <a:t> </a:t>
            </a:r>
            <a:endParaRPr lang="en-US" sz="2400" dirty="0"/>
          </a:p>
          <a:p>
            <a:r>
              <a:rPr lang="en-US" sz="2400" b="1" dirty="0" err="1"/>
              <a:t>Câu</a:t>
            </a:r>
            <a:r>
              <a:rPr lang="en-US" sz="2400" b="1" dirty="0"/>
              <a:t> </a:t>
            </a:r>
            <a:r>
              <a:rPr lang="en-US" sz="2400" b="1" dirty="0" err="1"/>
              <a:t>giao</a:t>
            </a:r>
            <a:r>
              <a:rPr lang="en-US" sz="2400" b="1" dirty="0"/>
              <a:t> </a:t>
            </a:r>
            <a:r>
              <a:rPr lang="en-US" sz="2400" b="1" dirty="0" err="1"/>
              <a:t>tiếp</a:t>
            </a:r>
            <a:r>
              <a:rPr lang="en-US" sz="2400" b="1" dirty="0"/>
              <a:t>: </a:t>
            </a:r>
            <a:r>
              <a:rPr lang="en-US" sz="2400" b="1" dirty="0" err="1"/>
              <a:t>cảm</a:t>
            </a:r>
            <a:r>
              <a:rPr lang="en-US" sz="2400" b="1" dirty="0"/>
              <a:t> </a:t>
            </a:r>
            <a:r>
              <a:rPr lang="en-US" sz="2400" b="1" dirty="0" err="1"/>
              <a:t>ơn</a:t>
            </a:r>
            <a:r>
              <a:rPr lang="en-US" sz="2400" b="1" dirty="0"/>
              <a:t> </a:t>
            </a:r>
            <a:r>
              <a:rPr lang="en-US" sz="2400" b="1" dirty="0" err="1"/>
              <a:t>quà</a:t>
            </a:r>
            <a:r>
              <a:rPr lang="en-US" sz="2400" b="1" dirty="0"/>
              <a:t> </a:t>
            </a:r>
            <a:r>
              <a:rPr lang="en-US" sz="2400" b="1" dirty="0" err="1"/>
              <a:t>và</a:t>
            </a:r>
            <a:r>
              <a:rPr lang="en-US" sz="2400" b="1" dirty="0"/>
              <a:t> </a:t>
            </a:r>
            <a:r>
              <a:rPr lang="en-US" sz="2400" b="1" dirty="0" err="1"/>
              <a:t>đáp</a:t>
            </a:r>
            <a:r>
              <a:rPr lang="en-US" sz="2400" b="1" dirty="0"/>
              <a:t> </a:t>
            </a:r>
            <a:r>
              <a:rPr lang="en-US" sz="2400" b="1" dirty="0" err="1"/>
              <a:t>lại</a:t>
            </a:r>
            <a:r>
              <a:rPr lang="en-US" sz="2400" b="1" dirty="0"/>
              <a:t> (</a:t>
            </a:r>
            <a:r>
              <a:rPr lang="en-US" sz="2400" b="1" dirty="0" err="1"/>
              <a:t>theo</a:t>
            </a:r>
            <a:r>
              <a:rPr lang="en-US" sz="2400" b="1" dirty="0"/>
              <a:t> </a:t>
            </a:r>
            <a:r>
              <a:rPr lang="en-US" sz="2400" b="1" dirty="0" err="1"/>
              <a:t>nghĩa</a:t>
            </a:r>
            <a:r>
              <a:rPr lang="en-US" sz="2400" b="1" dirty="0"/>
              <a:t>)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3810000" y="19050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810000" y="4800600"/>
            <a:ext cx="3810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78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534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18:  	A. </a:t>
            </a:r>
            <a:r>
              <a:rPr lang="en-US" sz="2400" dirty="0"/>
              <a:t>permission </a:t>
            </a:r>
            <a:r>
              <a:rPr lang="en-US" sz="2400" b="1" dirty="0"/>
              <a:t>     	 B. </a:t>
            </a:r>
            <a:r>
              <a:rPr lang="en-US" sz="2400" dirty="0"/>
              <a:t>suggestion</a:t>
            </a:r>
            <a:r>
              <a:rPr lang="en-US" sz="2400" b="1" dirty="0"/>
              <a:t>      	</a:t>
            </a:r>
            <a:endParaRPr lang="en-US" sz="2400" b="1" dirty="0" smtClean="0"/>
          </a:p>
          <a:p>
            <a:r>
              <a:rPr lang="en-US" sz="2400" b="1" dirty="0"/>
              <a:t>	</a:t>
            </a:r>
            <a:r>
              <a:rPr lang="en-US" sz="2400" b="1" dirty="0" smtClean="0"/>
              <a:t>	</a:t>
            </a:r>
            <a:r>
              <a:rPr lang="en-US" sz="2400" b="1" dirty="0" smtClean="0"/>
              <a:t>C</a:t>
            </a:r>
            <a:r>
              <a:rPr lang="en-US" sz="2400" b="1" dirty="0"/>
              <a:t>. </a:t>
            </a:r>
            <a:r>
              <a:rPr lang="en-US" sz="2400" dirty="0"/>
              <a:t>refusal</a:t>
            </a:r>
            <a:r>
              <a:rPr lang="en-US" sz="2400" b="1" dirty="0"/>
              <a:t>  	</a:t>
            </a:r>
            <a:r>
              <a:rPr lang="en-US" sz="2400" b="1" dirty="0" smtClean="0"/>
              <a:t>	D</a:t>
            </a:r>
            <a:r>
              <a:rPr lang="en-US" sz="2400" b="1" dirty="0"/>
              <a:t>. </a:t>
            </a:r>
            <a:r>
              <a:rPr lang="en-US" sz="2400" dirty="0"/>
              <a:t>possible</a:t>
            </a:r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A,B,C: </a:t>
            </a:r>
            <a:r>
              <a:rPr lang="en-US" sz="2400" dirty="0" err="1"/>
              <a:t>âm</a:t>
            </a:r>
            <a:r>
              <a:rPr lang="en-US" sz="2400" dirty="0"/>
              <a:t> 2</a:t>
            </a:r>
          </a:p>
          <a:p>
            <a:r>
              <a:rPr lang="en-US" sz="2400" dirty="0"/>
              <a:t>D: </a:t>
            </a:r>
            <a:r>
              <a:rPr lang="en-US" sz="2400" dirty="0" err="1"/>
              <a:t>âm</a:t>
            </a:r>
            <a:r>
              <a:rPr lang="en-US" sz="2400" dirty="0"/>
              <a:t> 1</a:t>
            </a:r>
          </a:p>
          <a:p>
            <a:r>
              <a:rPr lang="en-US" sz="2400" b="1" dirty="0"/>
              <a:t>Question 19: 	A. </a:t>
            </a:r>
            <a:r>
              <a:rPr lang="en-US" sz="2400" dirty="0"/>
              <a:t>forest </a:t>
            </a:r>
            <a:r>
              <a:rPr lang="en-US" sz="2400" b="1" dirty="0"/>
              <a:t>    	B. </a:t>
            </a:r>
            <a:r>
              <a:rPr lang="en-US" sz="2400" dirty="0"/>
              <a:t>succeed</a:t>
            </a:r>
            <a:r>
              <a:rPr lang="en-US" sz="2400" b="1" dirty="0"/>
              <a:t>      	C. </a:t>
            </a:r>
            <a:r>
              <a:rPr lang="en-US" sz="2400" dirty="0"/>
              <a:t>homeless</a:t>
            </a:r>
            <a:r>
              <a:rPr lang="en-US" sz="2400" b="1" dirty="0"/>
              <a:t>       	C. </a:t>
            </a:r>
            <a:r>
              <a:rPr lang="en-US" sz="2400" dirty="0"/>
              <a:t>nation</a:t>
            </a:r>
          </a:p>
          <a:p>
            <a:r>
              <a:rPr lang="en-US" sz="2400" dirty="0"/>
              <a:t>B: </a:t>
            </a:r>
            <a:r>
              <a:rPr lang="en-US" sz="2400" dirty="0" err="1"/>
              <a:t>âm</a:t>
            </a:r>
            <a:r>
              <a:rPr lang="en-US" sz="2400" dirty="0"/>
              <a:t> 2</a:t>
            </a:r>
          </a:p>
          <a:p>
            <a:r>
              <a:rPr lang="en-US" sz="2400" dirty="0"/>
              <a:t>A,C,D: </a:t>
            </a:r>
            <a:r>
              <a:rPr lang="en-US" sz="2400" dirty="0" err="1"/>
              <a:t>âm</a:t>
            </a:r>
            <a:r>
              <a:rPr lang="en-US" sz="2400" dirty="0"/>
              <a:t> 1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4953000" y="9144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038600" y="2667000"/>
            <a:ext cx="3810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0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874</Words>
  <Application>Microsoft Office PowerPoint</Application>
  <PresentationFormat>On-screen Show (4:3)</PresentationFormat>
  <Paragraphs>269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Tuan</dc:creator>
  <cp:lastModifiedBy>Mr Tuan</cp:lastModifiedBy>
  <cp:revision>6</cp:revision>
  <dcterms:created xsi:type="dcterms:W3CDTF">2022-04-11T05:52:59Z</dcterms:created>
  <dcterms:modified xsi:type="dcterms:W3CDTF">2022-04-12T15:36:10Z</dcterms:modified>
</cp:coreProperties>
</file>