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presentation.xml" ContentType="application/vnd.openxmlformats-officedocument.presentationml.presentation.main+xml"/>
  <Override PartName="/docProps/core.xml" ContentType="application/vnd.openxmlformats-package.core-properties+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Lst>
  <p:sldSz cy="6858000" cx="12192000"/>
  <p:notesSz cx="6858000" cy="9144000"/>
  <p:embeddedFontLst>
    <p:embeddedFont>
      <p:font typeface="Roboto"/>
      <p:regular r:id="rId67"/>
      <p:bold r:id="rId68"/>
      <p:italic r:id="rId69"/>
      <p:boldItalic r:id="rId70"/>
    </p:embeddedFont>
    <p:embeddedFont>
      <p:font typeface="Arimo"/>
      <p:regular r:id="rId71"/>
      <p:bold r:id="rId72"/>
      <p:italic r:id="rId73"/>
      <p:boldItalic r:id="rId74"/>
    </p:embeddedFont>
    <p:embeddedFont>
      <p:font typeface="Tahoma"/>
      <p:regular r:id="rId75"/>
      <p:bold r:id="rId76"/>
    </p:embeddedFont>
    <p:embeddedFont>
      <p:font typeface="Libre Baskerville"/>
      <p:regular r:id="rId77"/>
      <p:bold r:id="rId78"/>
      <p:italic r:id="rId79"/>
    </p:embeddedFont>
    <p:embeddedFont>
      <p:font typeface="Helvetica Neue"/>
      <p:regular r:id="rId80"/>
      <p:bold r:id="rId81"/>
      <p:italic r:id="rId82"/>
      <p:boldItalic r:id="rId8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DA6B2EA-C97B-42FB-B093-E43B43CEAB62}">
  <a:tblStyle styleId="{6DA6B2EA-C97B-42FB-B093-E43B43CEAB62}"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3" Type="http://schemas.openxmlformats.org/officeDocument/2006/relationships/font" Target="fonts/HelveticaNeue-boldItalic.fntdata"/><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font" Target="fonts/HelveticaNeue-regular.fntdata"/><Relationship Id="rId82" Type="http://schemas.openxmlformats.org/officeDocument/2006/relationships/font" Target="fonts/HelveticaNeue-italic.fntdata"/><Relationship Id="rId81" Type="http://schemas.openxmlformats.org/officeDocument/2006/relationships/font" Target="fonts/HelveticaNeue-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Arimo-italic.fntdata"/><Relationship Id="rId72" Type="http://schemas.openxmlformats.org/officeDocument/2006/relationships/font" Target="fonts/Arimo-bold.fntdata"/><Relationship Id="rId31" Type="http://schemas.openxmlformats.org/officeDocument/2006/relationships/slide" Target="slides/slide25.xml"/><Relationship Id="rId75" Type="http://schemas.openxmlformats.org/officeDocument/2006/relationships/font" Target="fonts/Tahoma-regular.fntdata"/><Relationship Id="rId30" Type="http://schemas.openxmlformats.org/officeDocument/2006/relationships/slide" Target="slides/slide24.xml"/><Relationship Id="rId74" Type="http://schemas.openxmlformats.org/officeDocument/2006/relationships/font" Target="fonts/Arimo-boldItalic.fntdata"/><Relationship Id="rId33" Type="http://schemas.openxmlformats.org/officeDocument/2006/relationships/slide" Target="slides/slide27.xml"/><Relationship Id="rId77" Type="http://schemas.openxmlformats.org/officeDocument/2006/relationships/font" Target="fonts/LibreBaskerville-regular.fntdata"/><Relationship Id="rId32" Type="http://schemas.openxmlformats.org/officeDocument/2006/relationships/slide" Target="slides/slide26.xml"/><Relationship Id="rId76" Type="http://schemas.openxmlformats.org/officeDocument/2006/relationships/font" Target="fonts/Tahoma-bold.fntdata"/><Relationship Id="rId35" Type="http://schemas.openxmlformats.org/officeDocument/2006/relationships/slide" Target="slides/slide29.xml"/><Relationship Id="rId79" Type="http://schemas.openxmlformats.org/officeDocument/2006/relationships/font" Target="fonts/LibreBaskerville-italic.fntdata"/><Relationship Id="rId34" Type="http://schemas.openxmlformats.org/officeDocument/2006/relationships/slide" Target="slides/slide28.xml"/><Relationship Id="rId78" Type="http://schemas.openxmlformats.org/officeDocument/2006/relationships/font" Target="fonts/LibreBaskerville-bold.fntdata"/><Relationship Id="rId71" Type="http://schemas.openxmlformats.org/officeDocument/2006/relationships/font" Target="fonts/Arimo-regular.fntdata"/><Relationship Id="rId70" Type="http://schemas.openxmlformats.org/officeDocument/2006/relationships/font" Target="fonts/Roboto-bold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font" Target="fonts/Roboto-bold.fntdata"/><Relationship Id="rId23" Type="http://schemas.openxmlformats.org/officeDocument/2006/relationships/slide" Target="slides/slide17.xml"/><Relationship Id="rId67" Type="http://schemas.openxmlformats.org/officeDocument/2006/relationships/font" Target="fonts/Roboto-regular.fnt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Roboto-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 name="Google Shape;18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 name="Google Shape;24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 name="Google Shape;24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4" name="Google Shape;25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1" name="Google Shape;26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 name="Google Shape;27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 name="Google Shape;27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 name="Google Shape;9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1" name="Google Shape;30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0" name="Google Shape;320;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
        <p:nvSpPr>
          <p:cNvPr id="321" name="Google Shape;321;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7" name="Google Shape;337;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 name="Google Shape;34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2" name="Google Shape;352;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3" name="Google Shape;363;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9" name="Google Shape;379;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
        <p:nvSpPr>
          <p:cNvPr id="380" name="Google Shape;380;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0" name="Google Shape;40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5" name="Google Shape;405;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 name="Google Shape;10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7" name="Google Shape;417;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2" name="Google Shape;422;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1" name="Google Shape;431;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0" name="Google Shape;440;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9" name="Google Shape;449;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5" name="Google Shape;455;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0" name="Google Shape;460;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0" name="Google Shape;540;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9" name="Google Shape;549;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3" name="Google Shape;583;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 name="Google Shape;10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6" name="Google Shape;616;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9" name="Google Shape;649;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2" name="Google Shape;682;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5" name="Google Shape;715;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5" name="Google Shape;725;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1" name="Google Shape;731;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7" name="Google Shape;737;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3" name="Google Shape;743;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9" name="Google Shape;749;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9" name="Google Shape;759;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 name="Google Shape;11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0" name="Google Shape;770;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6" name="Google Shape;776;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1" name="Google Shape;781;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6" name="Google Shape;786;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3" name="Google Shape;803;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8" name="Google Shape;818;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5" name="Google Shape;825;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0" name="Google Shape;830;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5" name="Google Shape;835;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3" name="Google Shape;843;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8" name="Google Shape;848;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8" name="Google Shape;12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 name="Shape 27"/>
        <p:cNvGrpSpPr/>
        <p:nvPr/>
      </p:nvGrpSpPr>
      <p:grpSpPr>
        <a:xfrm>
          <a:off x="0" y="0"/>
          <a:ext cx="0" cy="0"/>
          <a:chOff x="0" y="0"/>
          <a:chExt cx="0" cy="0"/>
        </a:xfrm>
      </p:grpSpPr>
      <p:sp>
        <p:nvSpPr>
          <p:cNvPr id="28" name="Google Shape;28;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5183188" y="987425"/>
            <a:ext cx="6172200" cy="4873625"/>
          </a:xfrm>
          <a:prstGeom prst="rect">
            <a:avLst/>
          </a:prstGeom>
          <a:noFill/>
          <a:ln>
            <a:noFill/>
          </a:ln>
        </p:spPr>
      </p:sp>
      <p:sp>
        <p:nvSpPr>
          <p:cNvPr id="68" name="Google Shape;68;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45.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mt="91000"/>
          </a:blip>
          <a:stretch>
            <a:fillRect/>
          </a:stretch>
        </a:blip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png"/><Relationship Id="rId4" Type="http://schemas.openxmlformats.org/officeDocument/2006/relationships/image" Target="../media/image22.png"/><Relationship Id="rId5"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8.jpg"/><Relationship Id="rId4" Type="http://schemas.openxmlformats.org/officeDocument/2006/relationships/image" Target="../media/image13.jpg"/><Relationship Id="rId9" Type="http://schemas.openxmlformats.org/officeDocument/2006/relationships/slide" Target="/ppt/slides/slide7.xml"/><Relationship Id="rId5" Type="http://schemas.openxmlformats.org/officeDocument/2006/relationships/slide" Target="/ppt/slides/slide3.xml"/><Relationship Id="rId6" Type="http://schemas.openxmlformats.org/officeDocument/2006/relationships/slide" Target="/ppt/slides/slide5.xml"/><Relationship Id="rId7" Type="http://schemas.openxmlformats.org/officeDocument/2006/relationships/slide" Target="/ppt/slides/slide4.xml"/><Relationship Id="rId8" Type="http://schemas.openxmlformats.org/officeDocument/2006/relationships/slide" Target="/ppt/slides/slide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0.png"/></Relationships>
</file>

<file path=ppt/slides/_rels/slide22.xml.rels><?xml version="1.0" encoding="UTF-8" standalone="yes"?><Relationships xmlns="http://schemas.openxmlformats.org/package/2006/relationships"><Relationship Id="rId10" Type="http://schemas.openxmlformats.org/officeDocument/2006/relationships/image" Target="../media/image12.gif"/><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7.png"/><Relationship Id="rId4" Type="http://schemas.openxmlformats.org/officeDocument/2006/relationships/image" Target="../media/image19.png"/><Relationship Id="rId9" Type="http://schemas.openxmlformats.org/officeDocument/2006/relationships/image" Target="../media/image20.png"/><Relationship Id="rId5" Type="http://schemas.openxmlformats.org/officeDocument/2006/relationships/image" Target="../media/image17.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2.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68.png"/><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8.png"/><Relationship Id="rId4" Type="http://schemas.openxmlformats.org/officeDocument/2006/relationships/image" Target="../media/image66.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7.png"/><Relationship Id="rId8"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3.jpg"/><Relationship Id="rId4" Type="http://schemas.openxmlformats.org/officeDocument/2006/relationships/image" Target="../media/image24.jpg"/><Relationship Id="rId5" Type="http://schemas.openxmlformats.org/officeDocument/2006/relationships/image" Target="../media/image35.gif"/><Relationship Id="rId6" Type="http://schemas.openxmlformats.org/officeDocument/2006/relationships/image" Target="../media/image39.jpg"/><Relationship Id="rId7"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6.gif"/><Relationship Id="rId4" Type="http://schemas.openxmlformats.org/officeDocument/2006/relationships/image" Target="../media/image34.png"/><Relationship Id="rId5" Type="http://schemas.openxmlformats.org/officeDocument/2006/relationships/image" Target="../media/image50.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slide" Target="/ppt/slid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6.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6.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6.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7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8.jpg"/><Relationship Id="rId4" Type="http://schemas.openxmlformats.org/officeDocument/2006/relationships/image" Target="../media/image49.jpg"/><Relationship Id="rId5" Type="http://schemas.openxmlformats.org/officeDocument/2006/relationships/image" Target="../media/image51.jpg"/><Relationship Id="rId6" Type="http://schemas.openxmlformats.org/officeDocument/2006/relationships/image" Target="../media/image4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7.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47.png"/><Relationship Id="rId7" Type="http://schemas.openxmlformats.org/officeDocument/2006/relationships/image" Target="../media/image54.png"/><Relationship Id="rId8" Type="http://schemas.openxmlformats.org/officeDocument/2006/relationships/image" Target="../media/image6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7.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47.png"/><Relationship Id="rId7" Type="http://schemas.openxmlformats.org/officeDocument/2006/relationships/image" Target="../media/image54.png"/><Relationship Id="rId8" Type="http://schemas.openxmlformats.org/officeDocument/2006/relationships/image" Target="../media/image6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slide" Target="/ppt/slid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7.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47.png"/><Relationship Id="rId7" Type="http://schemas.openxmlformats.org/officeDocument/2006/relationships/image" Target="../media/image54.png"/><Relationship Id="rId8" Type="http://schemas.openxmlformats.org/officeDocument/2006/relationships/image" Target="../media/image6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7.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47.png"/><Relationship Id="rId7" Type="http://schemas.openxmlformats.org/officeDocument/2006/relationships/image" Target="../media/image54.png"/><Relationship Id="rId8" Type="http://schemas.openxmlformats.org/officeDocument/2006/relationships/image" Target="../media/image6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7.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47.png"/><Relationship Id="rId7" Type="http://schemas.openxmlformats.org/officeDocument/2006/relationships/image" Target="../media/image54.png"/><Relationship Id="rId8" Type="http://schemas.openxmlformats.org/officeDocument/2006/relationships/image" Target="../media/image6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slide" Target="/ppt/slides/slide44.xml"/><Relationship Id="rId4" Type="http://schemas.openxmlformats.org/officeDocument/2006/relationships/slide" Target="/ppt/slides/slide45.xml"/><Relationship Id="rId5" Type="http://schemas.openxmlformats.org/officeDocument/2006/relationships/slide" Target="/ppt/slides/slide46.xml"/><Relationship Id="rId6" Type="http://schemas.openxmlformats.org/officeDocument/2006/relationships/slide" Target="/ppt/slides/slide47.xml"/><Relationship Id="rId7" Type="http://schemas.openxmlformats.org/officeDocument/2006/relationships/slide" Target="/ppt/slides/slide5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slide" Target="/ppt/slides/slide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slide" Target="/ppt/slides/slide4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slide" Target="/ppt/slides/slide4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slide" Target="/ppt/slides/slide4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36.gif"/><Relationship Id="rId4" Type="http://schemas.openxmlformats.org/officeDocument/2006/relationships/image" Target="../media/image71.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5.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slide" Target="/ppt/slid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63.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70.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61.gi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0.gi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50.gi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7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7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50.gif"/><Relationship Id="rId4" Type="http://schemas.openxmlformats.org/officeDocument/2006/relationships/image" Target="../media/image8.png"/><Relationship Id="rId5" Type="http://schemas.openxmlformats.org/officeDocument/2006/relationships/image" Target="../media/image6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slide" Target="/ppt/slides/slid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6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3.gif"/><Relationship Id="rId4" Type="http://schemas.openxmlformats.org/officeDocument/2006/relationships/image" Target="../media/image15.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91000"/>
          </a:blip>
          <a:stretch>
            <a:fillRect/>
          </a:stretch>
        </a:blipFill>
      </p:bgPr>
    </p:bg>
    <p:spTree>
      <p:nvGrpSpPr>
        <p:cNvPr id="87" name="Shape 87"/>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2"/>
          <p:cNvSpPr txBox="1"/>
          <p:nvPr/>
        </p:nvSpPr>
        <p:spPr>
          <a:xfrm>
            <a:off x="564672" y="3360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
        <p:nvSpPr>
          <p:cNvPr descr="2Q==" id="164" name="Google Shape;164;p22"/>
          <p:cNvSpPr/>
          <p:nvPr/>
        </p:nvSpPr>
        <p:spPr>
          <a:xfrm>
            <a:off x="5943600" y="3594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descr="2Q==" id="165" name="Google Shape;165;p22"/>
          <p:cNvSpPr/>
          <p:nvPr/>
        </p:nvSpPr>
        <p:spPr>
          <a:xfrm>
            <a:off x="5943600" y="3594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166" name="Google Shape;166;p22"/>
          <p:cNvSpPr txBox="1"/>
          <p:nvPr/>
        </p:nvSpPr>
        <p:spPr>
          <a:xfrm>
            <a:off x="841763" y="482511"/>
            <a:ext cx="76962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FF00"/>
                </a:solidFill>
                <a:latin typeface="Times New Roman"/>
                <a:ea typeface="Times New Roman"/>
                <a:cs typeface="Times New Roman"/>
                <a:sym typeface="Times New Roman"/>
              </a:rPr>
              <a:t>1. Cấu tạo phân tử</a:t>
            </a:r>
            <a:endParaRPr b="1" sz="2800">
              <a:solidFill>
                <a:srgbClr val="FFFF00"/>
              </a:solidFill>
              <a:latin typeface="Times New Roman"/>
              <a:ea typeface="Times New Roman"/>
              <a:cs typeface="Times New Roman"/>
              <a:sym typeface="Times New Roman"/>
            </a:endParaRPr>
          </a:p>
        </p:txBody>
      </p:sp>
      <p:sp>
        <p:nvSpPr>
          <p:cNvPr id="167" name="Google Shape;167;p22"/>
          <p:cNvSpPr txBox="1"/>
          <p:nvPr/>
        </p:nvSpPr>
        <p:spPr>
          <a:xfrm>
            <a:off x="339536" y="1060839"/>
            <a:ext cx="10307781" cy="480131"/>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1" lang="en-US" sz="2800">
                <a:solidFill>
                  <a:schemeClr val="lt1"/>
                </a:solidFill>
                <a:latin typeface="Calibri"/>
                <a:ea typeface="Calibri"/>
                <a:cs typeface="Calibri"/>
                <a:sym typeface="Calibri"/>
              </a:rPr>
              <a:t>2. Trình bày các bước lập công thức Lewis của phân tử ammonia.</a:t>
            </a:r>
            <a:endParaRPr/>
          </a:p>
        </p:txBody>
      </p:sp>
      <p:sp>
        <p:nvSpPr>
          <p:cNvPr id="168" name="Google Shape;168;p22"/>
          <p:cNvSpPr txBox="1"/>
          <p:nvPr/>
        </p:nvSpPr>
        <p:spPr>
          <a:xfrm>
            <a:off x="180208" y="1555242"/>
            <a:ext cx="10626436" cy="95410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800">
                <a:solidFill>
                  <a:schemeClr val="lt1"/>
                </a:solidFill>
                <a:latin typeface="Roboto"/>
                <a:ea typeface="Roboto"/>
                <a:cs typeface="Roboto"/>
                <a:sym typeface="Roboto"/>
              </a:rPr>
              <a:t>Các bước lập công thức Lewis của phân tử ammonia (NH</a:t>
            </a:r>
            <a:r>
              <a:rPr b="0" baseline="-25000" i="0" lang="en-US" sz="2800">
                <a:solidFill>
                  <a:schemeClr val="lt1"/>
                </a:solidFill>
                <a:latin typeface="Roboto"/>
                <a:ea typeface="Roboto"/>
                <a:cs typeface="Roboto"/>
                <a:sym typeface="Roboto"/>
              </a:rPr>
              <a:t>3</a:t>
            </a:r>
            <a:r>
              <a:rPr b="0" i="0" lang="en-US" sz="2800">
                <a:solidFill>
                  <a:schemeClr val="lt1"/>
                </a:solidFill>
                <a:latin typeface="Roboto"/>
                <a:ea typeface="Roboto"/>
                <a:cs typeface="Roboto"/>
                <a:sym typeface="Roboto"/>
              </a:rPr>
              <a:t>):</a:t>
            </a:r>
            <a:endParaRPr/>
          </a:p>
          <a:p>
            <a:pPr indent="0" lvl="0" marL="0" marR="0" rtl="0" algn="just">
              <a:spcBef>
                <a:spcPts val="0"/>
              </a:spcBef>
              <a:spcAft>
                <a:spcPts val="0"/>
              </a:spcAft>
              <a:buNone/>
            </a:pPr>
            <a:r>
              <a:rPr b="0" i="0" lang="en-US" sz="2800">
                <a:solidFill>
                  <a:schemeClr val="lt1"/>
                </a:solidFill>
                <a:latin typeface="Roboto"/>
                <a:ea typeface="Roboto"/>
                <a:cs typeface="Roboto"/>
                <a:sym typeface="Roboto"/>
              </a:rPr>
              <a:t>Bước 1: Viết công thức electron:</a:t>
            </a:r>
            <a:endParaRPr/>
          </a:p>
        </p:txBody>
      </p:sp>
      <p:pic>
        <p:nvPicPr>
          <p:cNvPr id="169" name="Google Shape;169;p22"/>
          <p:cNvPicPr preferRelativeResize="0"/>
          <p:nvPr/>
        </p:nvPicPr>
        <p:blipFill rotWithShape="1">
          <a:blip r:embed="rId3">
            <a:alphaModFix/>
          </a:blip>
          <a:srcRect b="0" l="0" r="0" t="0"/>
          <a:stretch/>
        </p:blipFill>
        <p:spPr>
          <a:xfrm>
            <a:off x="2279172" y="2523621"/>
            <a:ext cx="4267200" cy="1244600"/>
          </a:xfrm>
          <a:prstGeom prst="rect">
            <a:avLst/>
          </a:prstGeom>
          <a:noFill/>
          <a:ln>
            <a:noFill/>
          </a:ln>
        </p:spPr>
      </p:pic>
      <p:sp>
        <p:nvSpPr>
          <p:cNvPr id="170" name="Google Shape;170;p22"/>
          <p:cNvSpPr txBox="1"/>
          <p:nvPr/>
        </p:nvSpPr>
        <p:spPr>
          <a:xfrm>
            <a:off x="20881" y="3684022"/>
            <a:ext cx="10626436" cy="95410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800">
                <a:solidFill>
                  <a:schemeClr val="lt1"/>
                </a:solidFill>
                <a:latin typeface="Roboto"/>
                <a:ea typeface="Roboto"/>
                <a:cs typeface="Roboto"/>
                <a:sym typeface="Roboto"/>
              </a:rPr>
              <a:t>Bước </a:t>
            </a:r>
            <a:r>
              <a:rPr lang="en-US" sz="2800">
                <a:solidFill>
                  <a:schemeClr val="lt1"/>
                </a:solidFill>
                <a:latin typeface="Roboto"/>
                <a:ea typeface="Roboto"/>
                <a:cs typeface="Roboto"/>
                <a:sym typeface="Roboto"/>
              </a:rPr>
              <a:t>2</a:t>
            </a:r>
            <a:r>
              <a:rPr b="0" i="0" lang="en-US" sz="2800">
                <a:solidFill>
                  <a:schemeClr val="lt1"/>
                </a:solidFill>
                <a:latin typeface="Roboto"/>
                <a:ea typeface="Roboto"/>
                <a:cs typeface="Roboto"/>
                <a:sym typeface="Roboto"/>
              </a:rPr>
              <a:t>: </a:t>
            </a:r>
            <a:r>
              <a:rPr lang="en-US" sz="2800">
                <a:solidFill>
                  <a:schemeClr val="lt1"/>
                </a:solidFill>
                <a:latin typeface="Roboto"/>
                <a:ea typeface="Roboto"/>
                <a:cs typeface="Roboto"/>
                <a:sym typeface="Roboto"/>
              </a:rPr>
              <a:t>Từ</a:t>
            </a:r>
            <a:r>
              <a:rPr b="0" i="0" lang="en-US" sz="2800">
                <a:solidFill>
                  <a:schemeClr val="lt1"/>
                </a:solidFill>
                <a:latin typeface="Roboto"/>
                <a:ea typeface="Roboto"/>
                <a:cs typeface="Roboto"/>
                <a:sym typeface="Roboto"/>
              </a:rPr>
              <a:t> công thức electron, thay một cặp electron dùng chung bằng 1 gạch nối giữa hai nguyên tử ta được công thức Lewis:</a:t>
            </a:r>
            <a:endParaRPr b="0" i="0" sz="2800">
              <a:solidFill>
                <a:schemeClr val="lt1"/>
              </a:solidFill>
              <a:latin typeface="Roboto"/>
              <a:ea typeface="Roboto"/>
              <a:cs typeface="Roboto"/>
              <a:sym typeface="Roboto"/>
            </a:endParaRPr>
          </a:p>
        </p:txBody>
      </p:sp>
      <p:pic>
        <p:nvPicPr>
          <p:cNvPr id="171" name="Google Shape;171;p22"/>
          <p:cNvPicPr preferRelativeResize="0"/>
          <p:nvPr/>
        </p:nvPicPr>
        <p:blipFill rotWithShape="1">
          <a:blip r:embed="rId4">
            <a:alphaModFix/>
          </a:blip>
          <a:srcRect b="0" l="0" r="0" t="0"/>
          <a:stretch/>
        </p:blipFill>
        <p:spPr>
          <a:xfrm>
            <a:off x="3591312" y="4867353"/>
            <a:ext cx="1784251" cy="97063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3"/>
          <p:cNvSpPr txBox="1"/>
          <p:nvPr/>
        </p:nvSpPr>
        <p:spPr>
          <a:xfrm>
            <a:off x="290946" y="3021752"/>
            <a:ext cx="11901054" cy="2677656"/>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lt1"/>
              </a:buClr>
              <a:buSzPts val="2380"/>
              <a:buFont typeface="Noto Sans Symbols"/>
              <a:buNone/>
            </a:pPr>
            <a:r>
              <a:rPr b="1" lang="en-US" sz="2800">
                <a:solidFill>
                  <a:schemeClr val="lt1"/>
                </a:solidFill>
                <a:latin typeface="Times New Roman"/>
                <a:ea typeface="Times New Roman"/>
                <a:cs typeface="Times New Roman"/>
                <a:sym typeface="Times New Roman"/>
              </a:rPr>
              <a:t>Đặc điểm cấu tạo của phân tử ammonia:</a:t>
            </a:r>
            <a:endParaRPr/>
          </a:p>
          <a:p>
            <a:pPr indent="-151130" lvl="0" marL="0" marR="0" rtl="0" algn="l">
              <a:lnSpc>
                <a:spcPct val="90000"/>
              </a:lnSpc>
              <a:spcBef>
                <a:spcPts val="560"/>
              </a:spcBef>
              <a:spcAft>
                <a:spcPts val="0"/>
              </a:spcAft>
              <a:buClr>
                <a:srgbClr val="FF9900"/>
              </a:buClr>
              <a:buSzPts val="2380"/>
              <a:buFont typeface="Noto Sans Symbols"/>
              <a:buChar char="❖"/>
            </a:pPr>
            <a:r>
              <a:rPr b="1" lang="en-US" sz="2800">
                <a:solidFill>
                  <a:schemeClr val="lt1"/>
                </a:solidFill>
                <a:latin typeface="Times New Roman"/>
                <a:ea typeface="Times New Roman"/>
                <a:cs typeface="Times New Roman"/>
                <a:sym typeface="Times New Roman"/>
              </a:rPr>
              <a:t>    Nguyên tử nitrogen còn một cặp electron không liên kết, tạo ra vùng có mật độ điện tích âm trên nguyên tử nitrogen.</a:t>
            </a:r>
            <a:endParaRPr/>
          </a:p>
          <a:p>
            <a:pPr indent="-151130" lvl="0" marL="0" marR="0" rtl="0" algn="l">
              <a:lnSpc>
                <a:spcPct val="90000"/>
              </a:lnSpc>
              <a:spcBef>
                <a:spcPts val="560"/>
              </a:spcBef>
              <a:spcAft>
                <a:spcPts val="0"/>
              </a:spcAft>
              <a:buClr>
                <a:srgbClr val="FF9900"/>
              </a:buClr>
              <a:buSzPts val="2380"/>
              <a:buFont typeface="Noto Sans Symbols"/>
              <a:buChar char="❖"/>
            </a:pPr>
            <a:r>
              <a:rPr b="1" lang="en-US" sz="2800">
                <a:solidFill>
                  <a:schemeClr val="lt1"/>
                </a:solidFill>
                <a:latin typeface="Times New Roman"/>
                <a:ea typeface="Times New Roman"/>
                <a:cs typeface="Times New Roman"/>
                <a:sym typeface="Times New Roman"/>
              </a:rPr>
              <a:t> Liên kết N – H phân cực, cặp electron dùng chung lệch về phía nguyên tử nitrogen làm cho nguyên tử hydrogen mang một phần điện tích dương</a:t>
            </a:r>
            <a:endParaRPr b="1" sz="2800">
              <a:solidFill>
                <a:schemeClr val="lt1"/>
              </a:solidFill>
              <a:latin typeface="Times New Roman"/>
              <a:ea typeface="Times New Roman"/>
              <a:cs typeface="Times New Roman"/>
              <a:sym typeface="Times New Roman"/>
            </a:endParaRPr>
          </a:p>
          <a:p>
            <a:pPr indent="-151130" lvl="0" marL="0" marR="0" rtl="0" algn="l">
              <a:lnSpc>
                <a:spcPct val="90000"/>
              </a:lnSpc>
              <a:spcBef>
                <a:spcPts val="560"/>
              </a:spcBef>
              <a:spcAft>
                <a:spcPts val="0"/>
              </a:spcAft>
              <a:buClr>
                <a:srgbClr val="FF9900"/>
              </a:buClr>
              <a:buSzPts val="2380"/>
              <a:buFont typeface="Noto Sans Symbols"/>
              <a:buChar char="❖"/>
            </a:pPr>
            <a:r>
              <a:rPr b="1" lang="en-US" sz="2800">
                <a:solidFill>
                  <a:schemeClr val="lt1"/>
                </a:solidFill>
                <a:latin typeface="Times New Roman"/>
                <a:ea typeface="Times New Roman"/>
                <a:cs typeface="Times New Roman"/>
                <a:sym typeface="Times New Roman"/>
              </a:rPr>
              <a:t>  Liên kết N – H tương đối bền với năng lượng liên kết là 386 kJ/mol.</a:t>
            </a:r>
            <a:endParaRPr/>
          </a:p>
        </p:txBody>
      </p:sp>
      <p:grpSp>
        <p:nvGrpSpPr>
          <p:cNvPr id="177" name="Google Shape;177;p23"/>
          <p:cNvGrpSpPr/>
          <p:nvPr/>
        </p:nvGrpSpPr>
        <p:grpSpPr>
          <a:xfrm>
            <a:off x="1440147" y="1079870"/>
            <a:ext cx="7772400" cy="1847079"/>
            <a:chOff x="382" y="1947"/>
            <a:chExt cx="4896" cy="1236"/>
          </a:xfrm>
        </p:grpSpPr>
        <p:cxnSp>
          <p:nvCxnSpPr>
            <p:cNvPr id="178" name="Google Shape;178;p23"/>
            <p:cNvCxnSpPr/>
            <p:nvPr/>
          </p:nvCxnSpPr>
          <p:spPr>
            <a:xfrm>
              <a:off x="2264" y="2432"/>
              <a:ext cx="0" cy="144"/>
            </a:xfrm>
            <a:prstGeom prst="straightConnector1">
              <a:avLst/>
            </a:prstGeom>
            <a:noFill/>
            <a:ln cap="flat" cmpd="sng" w="9525">
              <a:solidFill>
                <a:schemeClr val="lt1"/>
              </a:solidFill>
              <a:prstDash val="solid"/>
              <a:round/>
              <a:headEnd len="med" w="med" type="none"/>
              <a:tailEnd len="med" w="med" type="none"/>
            </a:ln>
          </p:spPr>
        </p:cxnSp>
        <p:sp>
          <p:nvSpPr>
            <p:cNvPr id="179" name="Google Shape;179;p23"/>
            <p:cNvSpPr txBox="1"/>
            <p:nvPr/>
          </p:nvSpPr>
          <p:spPr>
            <a:xfrm>
              <a:off x="382" y="1947"/>
              <a:ext cx="4896" cy="1236"/>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1" lang="en-US" sz="2400">
                  <a:solidFill>
                    <a:schemeClr val="lt1"/>
                  </a:solidFill>
                  <a:latin typeface="Times New Roman"/>
                  <a:ea typeface="Times New Roman"/>
                  <a:cs typeface="Times New Roman"/>
                  <a:sym typeface="Times New Roman"/>
                </a:rPr>
                <a:t>Công thức Lewis         Dạng hình học          </a:t>
              </a:r>
              <a:endParaRPr/>
            </a:p>
            <a:p>
              <a:pPr indent="0" lvl="0" marL="0" marR="0" rtl="0" algn="l">
                <a:lnSpc>
                  <a:spcPct val="90000"/>
                </a:lnSpc>
                <a:spcBef>
                  <a:spcPts val="560"/>
                </a:spcBef>
                <a:spcAft>
                  <a:spcPts val="0"/>
                </a:spcAft>
                <a:buNone/>
              </a:pPr>
              <a:r>
                <a:rPr b="1" lang="en-US" sz="2800">
                  <a:solidFill>
                    <a:schemeClr val="lt1"/>
                  </a:solidFill>
                  <a:latin typeface="Times New Roman"/>
                  <a:ea typeface="Times New Roman"/>
                  <a:cs typeface="Times New Roman"/>
                  <a:sym typeface="Times New Roman"/>
                </a:rPr>
                <a:t>H – N – H</a:t>
              </a:r>
              <a:endParaRPr/>
            </a:p>
            <a:p>
              <a:pPr indent="0" lvl="0" marL="0" marR="0" rtl="0" algn="l">
                <a:lnSpc>
                  <a:spcPct val="90000"/>
                </a:lnSpc>
                <a:spcBef>
                  <a:spcPts val="560"/>
                </a:spcBef>
                <a:spcAft>
                  <a:spcPts val="0"/>
                </a:spcAft>
                <a:buNone/>
              </a:pPr>
              <a:r>
                <a:rPr b="1" lang="en-US" sz="2800">
                  <a:solidFill>
                    <a:schemeClr val="lt1"/>
                  </a:solidFill>
                  <a:latin typeface="Times New Roman"/>
                  <a:ea typeface="Times New Roman"/>
                  <a:cs typeface="Times New Roman"/>
                  <a:sym typeface="Times New Roman"/>
                </a:rPr>
                <a:t>       H</a:t>
              </a:r>
              <a:endParaRPr/>
            </a:p>
            <a:p>
              <a:pPr indent="0" lvl="0" marL="0" marR="0" rtl="0" algn="l">
                <a:lnSpc>
                  <a:spcPct val="90000"/>
                </a:lnSpc>
                <a:spcBef>
                  <a:spcPts val="560"/>
                </a:spcBef>
                <a:spcAft>
                  <a:spcPts val="0"/>
                </a:spcAft>
                <a:buNone/>
              </a:pPr>
              <a:r>
                <a:rPr b="1" lang="en-US" sz="2800">
                  <a:solidFill>
                    <a:schemeClr val="lt1"/>
                  </a:solidFill>
                  <a:latin typeface="Times New Roman"/>
                  <a:ea typeface="Times New Roman"/>
                  <a:cs typeface="Times New Roman"/>
                  <a:sym typeface="Times New Roman"/>
                </a:rPr>
                <a:t>                                                </a:t>
              </a:r>
              <a:endParaRPr/>
            </a:p>
          </p:txBody>
        </p:sp>
        <p:sp>
          <p:nvSpPr>
            <p:cNvPr id="180" name="Google Shape;180;p23"/>
            <p:cNvSpPr txBox="1"/>
            <p:nvPr/>
          </p:nvSpPr>
          <p:spPr>
            <a:xfrm>
              <a:off x="816" y="1987"/>
              <a:ext cx="576" cy="3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a:t>
              </a:r>
              <a:endParaRPr/>
            </a:p>
          </p:txBody>
        </p:sp>
        <p:sp>
          <p:nvSpPr>
            <p:cNvPr id="181" name="Google Shape;181;p23"/>
            <p:cNvSpPr txBox="1"/>
            <p:nvPr/>
          </p:nvSpPr>
          <p:spPr>
            <a:xfrm>
              <a:off x="863" y="2377"/>
              <a:ext cx="270" cy="2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lt1"/>
                  </a:solidFill>
                  <a:latin typeface="Times New Roman"/>
                  <a:ea typeface="Times New Roman"/>
                  <a:cs typeface="Times New Roman"/>
                  <a:sym typeface="Times New Roman"/>
                </a:rPr>
                <a:t>|</a:t>
              </a:r>
              <a:endParaRPr/>
            </a:p>
          </p:txBody>
        </p:sp>
      </p:grpSp>
      <p:sp>
        <p:nvSpPr>
          <p:cNvPr id="182" name="Google Shape;182;p23"/>
          <p:cNvSpPr txBox="1"/>
          <p:nvPr/>
        </p:nvSpPr>
        <p:spPr>
          <a:xfrm>
            <a:off x="564672" y="3360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
        <p:nvSpPr>
          <p:cNvPr descr="2Q==" id="183" name="Google Shape;183;p23"/>
          <p:cNvSpPr/>
          <p:nvPr/>
        </p:nvSpPr>
        <p:spPr>
          <a:xfrm>
            <a:off x="5943600" y="3594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descr="2Q==" id="184" name="Google Shape;184;p23"/>
          <p:cNvSpPr/>
          <p:nvPr/>
        </p:nvSpPr>
        <p:spPr>
          <a:xfrm>
            <a:off x="5943600" y="3594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pic>
        <p:nvPicPr>
          <p:cNvPr descr="a) So sánh phân tử ammonia và ion ammonium về dạng hình học, số liên kết cộng" id="185" name="Google Shape;185;p23"/>
          <p:cNvPicPr preferRelativeResize="0"/>
          <p:nvPr/>
        </p:nvPicPr>
        <p:blipFill rotWithShape="1">
          <a:blip r:embed="rId3">
            <a:alphaModFix/>
          </a:blip>
          <a:srcRect b="0" l="0" r="0" t="0"/>
          <a:stretch/>
        </p:blipFill>
        <p:spPr>
          <a:xfrm>
            <a:off x="4412772" y="1496800"/>
            <a:ext cx="1461456" cy="1046095"/>
          </a:xfrm>
          <a:prstGeom prst="rect">
            <a:avLst/>
          </a:prstGeom>
          <a:noFill/>
          <a:ln>
            <a:noFill/>
          </a:ln>
        </p:spPr>
      </p:pic>
      <p:sp>
        <p:nvSpPr>
          <p:cNvPr id="186" name="Google Shape;186;p23"/>
          <p:cNvSpPr txBox="1"/>
          <p:nvPr/>
        </p:nvSpPr>
        <p:spPr>
          <a:xfrm>
            <a:off x="841763" y="482511"/>
            <a:ext cx="76962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FF00"/>
                </a:solidFill>
                <a:latin typeface="Times New Roman"/>
                <a:ea typeface="Times New Roman"/>
                <a:cs typeface="Times New Roman"/>
                <a:sym typeface="Times New Roman"/>
              </a:rPr>
              <a:t>1. Cấu tạo phân tử</a:t>
            </a:r>
            <a:endParaRPr b="1" sz="2800">
              <a:solidFill>
                <a:srgbClr val="FFFF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500"/>
                                        <p:tgtEl>
                                          <p:spTgt spid="1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gtEl>
                                        <p:attrNameLst>
                                          <p:attrName>style.visibility</p:attrName>
                                        </p:attrNameLst>
                                      </p:cBhvr>
                                      <p:to>
                                        <p:strVal val="visible"/>
                                      </p:to>
                                    </p:set>
                                    <p:animEffect filter="fade" transition="in">
                                      <p:cBhvr>
                                        <p:cTn dur="500"/>
                                        <p:tgtEl>
                                          <p:spTgt spid="1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4"/>
          <p:cNvSpPr txBox="1"/>
          <p:nvPr/>
        </p:nvSpPr>
        <p:spPr>
          <a:xfrm>
            <a:off x="290946" y="1059171"/>
            <a:ext cx="11901054" cy="86793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1" lang="en-US" sz="2800">
                <a:solidFill>
                  <a:schemeClr val="lt1"/>
                </a:solidFill>
                <a:latin typeface="Times New Roman"/>
                <a:ea typeface="Times New Roman"/>
                <a:cs typeface="Times New Roman"/>
                <a:sym typeface="Times New Roman"/>
              </a:rPr>
              <a:t>? Từ đặc điểm cấu tạo của phân tử ammonia, hãy giải thích tại sao ammonia có khả năng tạo liên kết hydrogen mạnh với nhau.</a:t>
            </a:r>
            <a:endParaRPr/>
          </a:p>
        </p:txBody>
      </p:sp>
      <p:sp>
        <p:nvSpPr>
          <p:cNvPr id="192" name="Google Shape;192;p24"/>
          <p:cNvSpPr txBox="1"/>
          <p:nvPr/>
        </p:nvSpPr>
        <p:spPr>
          <a:xfrm>
            <a:off x="564672" y="3360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
        <p:nvSpPr>
          <p:cNvPr descr="2Q==" id="193" name="Google Shape;193;p24"/>
          <p:cNvSpPr/>
          <p:nvPr/>
        </p:nvSpPr>
        <p:spPr>
          <a:xfrm>
            <a:off x="5943600" y="3594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194" name="Google Shape;194;p24"/>
          <p:cNvSpPr txBox="1"/>
          <p:nvPr/>
        </p:nvSpPr>
        <p:spPr>
          <a:xfrm>
            <a:off x="841763" y="482511"/>
            <a:ext cx="76962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FF00"/>
                </a:solidFill>
                <a:latin typeface="Times New Roman"/>
                <a:ea typeface="Times New Roman"/>
                <a:cs typeface="Times New Roman"/>
                <a:sym typeface="Times New Roman"/>
              </a:rPr>
              <a:t>1. Cấu tạo phân tử</a:t>
            </a:r>
            <a:endParaRPr b="1" sz="2800">
              <a:solidFill>
                <a:srgbClr val="FFFF00"/>
              </a:solidFill>
              <a:latin typeface="Times New Roman"/>
              <a:ea typeface="Times New Roman"/>
              <a:cs typeface="Times New Roman"/>
              <a:sym typeface="Times New Roman"/>
            </a:endParaRPr>
          </a:p>
        </p:txBody>
      </p:sp>
      <p:pic>
        <p:nvPicPr>
          <p:cNvPr descr="Từ đặc điểm cấu tạo của phân tử ammonia, hãy giải thích tại sao các phân tử" id="195" name="Google Shape;195;p24"/>
          <p:cNvPicPr preferRelativeResize="0"/>
          <p:nvPr/>
        </p:nvPicPr>
        <p:blipFill rotWithShape="1">
          <a:blip r:embed="rId3">
            <a:alphaModFix/>
          </a:blip>
          <a:srcRect b="0" l="0" r="0" t="0"/>
          <a:stretch/>
        </p:blipFill>
        <p:spPr>
          <a:xfrm>
            <a:off x="3418608" y="1927100"/>
            <a:ext cx="5453049" cy="1501899"/>
          </a:xfrm>
          <a:prstGeom prst="rect">
            <a:avLst/>
          </a:prstGeom>
          <a:noFill/>
          <a:ln>
            <a:noFill/>
          </a:ln>
        </p:spPr>
      </p:pic>
      <p:sp>
        <p:nvSpPr>
          <p:cNvPr id="196" name="Google Shape;196;p24"/>
          <p:cNvSpPr txBox="1"/>
          <p:nvPr/>
        </p:nvSpPr>
        <p:spPr>
          <a:xfrm>
            <a:off x="349827" y="3428999"/>
            <a:ext cx="11717482" cy="230832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400">
                <a:solidFill>
                  <a:schemeClr val="lt1"/>
                </a:solidFill>
                <a:latin typeface="Roboto"/>
                <a:ea typeface="Roboto"/>
                <a:cs typeface="Roboto"/>
                <a:sym typeface="Roboto"/>
              </a:rPr>
              <a:t>Trong phân tử nitrogen:</a:t>
            </a:r>
            <a:endParaRPr/>
          </a:p>
          <a:p>
            <a:pPr indent="0" lvl="0" marL="0" marR="0" rtl="0" algn="just">
              <a:spcBef>
                <a:spcPts val="0"/>
              </a:spcBef>
              <a:spcAft>
                <a:spcPts val="0"/>
              </a:spcAft>
              <a:buNone/>
            </a:pPr>
            <a:r>
              <a:rPr b="0" i="0" lang="en-US" sz="2400">
                <a:solidFill>
                  <a:schemeClr val="lt1"/>
                </a:solidFill>
                <a:latin typeface="Roboto"/>
                <a:ea typeface="Roboto"/>
                <a:cs typeface="Roboto"/>
                <a:sym typeface="Roboto"/>
              </a:rPr>
              <a:t>- Nguyên tử nitrogen còn một cặp electron không liên kết, tạo ra vùng có mật độ điện tích âm trên nguyên tử nitrogen.</a:t>
            </a:r>
            <a:endParaRPr/>
          </a:p>
          <a:p>
            <a:pPr indent="0" lvl="0" marL="0" marR="0" rtl="0" algn="just">
              <a:spcBef>
                <a:spcPts val="0"/>
              </a:spcBef>
              <a:spcAft>
                <a:spcPts val="0"/>
              </a:spcAft>
              <a:buNone/>
            </a:pPr>
            <a:r>
              <a:rPr b="0" i="0" lang="en-US" sz="2400">
                <a:solidFill>
                  <a:schemeClr val="lt1"/>
                </a:solidFill>
                <a:latin typeface="Roboto"/>
                <a:ea typeface="Roboto"/>
                <a:cs typeface="Roboto"/>
                <a:sym typeface="Roboto"/>
              </a:rPr>
              <a:t>- Liên kết N – H phân cực, cặp electron dùng chung lệch về phía nguyên tử nitrogen làm cho nguyên tử hydrogen mang một phần điện tích dương.</a:t>
            </a:r>
            <a:endParaRPr/>
          </a:p>
          <a:p>
            <a:pPr indent="0" lvl="0" marL="0" marR="0" rtl="0" algn="just">
              <a:spcBef>
                <a:spcPts val="0"/>
              </a:spcBef>
              <a:spcAft>
                <a:spcPts val="0"/>
              </a:spcAft>
              <a:buNone/>
            </a:pPr>
            <a:r>
              <a:rPr b="0" i="0" lang="en-US" sz="2400">
                <a:solidFill>
                  <a:schemeClr val="lt1"/>
                </a:solidFill>
                <a:latin typeface="Roboto"/>
                <a:ea typeface="Roboto"/>
                <a:cs typeface="Roboto"/>
                <a:sym typeface="Roboto"/>
              </a:rPr>
              <a:t>Do đó, các phân tử ammonia có khả năng tạo liên kết hydrogen mạnh với nhau.</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500"/>
                                        <p:tgtEl>
                                          <p:spTgt spid="1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5"/>
          <p:cNvSpPr/>
          <p:nvPr/>
        </p:nvSpPr>
        <p:spPr>
          <a:xfrm>
            <a:off x="2290689" y="225084"/>
            <a:ext cx="7610622" cy="914400"/>
          </a:xfrm>
          <a:prstGeom prst="rect">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chemeClr val="lt1"/>
                </a:solidFill>
                <a:latin typeface="Calibri"/>
                <a:ea typeface="Calibri"/>
                <a:cs typeface="Calibri"/>
                <a:sym typeface="Calibri"/>
              </a:rPr>
              <a:t>Chọn tính chất vật lý đúng của NH</a:t>
            </a:r>
            <a:r>
              <a:rPr baseline="-25000" lang="en-US" sz="3600">
                <a:solidFill>
                  <a:schemeClr val="lt1"/>
                </a:solidFill>
                <a:latin typeface="Calibri"/>
                <a:ea typeface="Calibri"/>
                <a:cs typeface="Calibri"/>
                <a:sym typeface="Calibri"/>
              </a:rPr>
              <a:t>3</a:t>
            </a:r>
            <a:endParaRPr/>
          </a:p>
        </p:txBody>
      </p:sp>
      <p:grpSp>
        <p:nvGrpSpPr>
          <p:cNvPr id="202" name="Google Shape;202;p25"/>
          <p:cNvGrpSpPr/>
          <p:nvPr/>
        </p:nvGrpSpPr>
        <p:grpSpPr>
          <a:xfrm>
            <a:off x="1385667" y="1842868"/>
            <a:ext cx="1962444" cy="787790"/>
            <a:chOff x="1385667" y="1842868"/>
            <a:chExt cx="1962444" cy="787790"/>
          </a:xfrm>
        </p:grpSpPr>
        <p:sp>
          <p:nvSpPr>
            <p:cNvPr id="203" name="Google Shape;203;p25"/>
            <p:cNvSpPr/>
            <p:nvPr/>
          </p:nvSpPr>
          <p:spPr>
            <a:xfrm>
              <a:off x="1533377" y="2053883"/>
              <a:ext cx="1814734" cy="576775"/>
            </a:xfrm>
            <a:prstGeom prst="roundRect">
              <a:avLst>
                <a:gd fmla="val 16667" name="adj"/>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Calibri"/>
                  <a:ea typeface="Calibri"/>
                  <a:cs typeface="Calibri"/>
                  <a:sym typeface="Calibri"/>
                </a:rPr>
                <a:t>Chất khí</a:t>
              </a:r>
              <a:endParaRPr sz="2400">
                <a:solidFill>
                  <a:schemeClr val="lt1"/>
                </a:solidFill>
                <a:latin typeface="Calibri"/>
                <a:ea typeface="Calibri"/>
                <a:cs typeface="Calibri"/>
                <a:sym typeface="Calibri"/>
              </a:endParaRPr>
            </a:p>
          </p:txBody>
        </p:sp>
        <p:sp>
          <p:nvSpPr>
            <p:cNvPr id="204" name="Google Shape;204;p25"/>
            <p:cNvSpPr/>
            <p:nvPr/>
          </p:nvSpPr>
          <p:spPr>
            <a:xfrm>
              <a:off x="1385667" y="1842868"/>
              <a:ext cx="443131" cy="443131"/>
            </a:xfrm>
            <a:prstGeom prst="ellipse">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dk1"/>
                  </a:solidFill>
                  <a:latin typeface="Calibri"/>
                  <a:ea typeface="Calibri"/>
                  <a:cs typeface="Calibri"/>
                  <a:sym typeface="Calibri"/>
                </a:rPr>
                <a:t>1</a:t>
              </a:r>
              <a:endParaRPr/>
            </a:p>
          </p:txBody>
        </p:sp>
      </p:grpSp>
      <p:grpSp>
        <p:nvGrpSpPr>
          <p:cNvPr id="205" name="Google Shape;205;p25"/>
          <p:cNvGrpSpPr/>
          <p:nvPr/>
        </p:nvGrpSpPr>
        <p:grpSpPr>
          <a:xfrm>
            <a:off x="3493477" y="1842868"/>
            <a:ext cx="1962444" cy="787790"/>
            <a:chOff x="1385667" y="1842868"/>
            <a:chExt cx="1962444" cy="787790"/>
          </a:xfrm>
        </p:grpSpPr>
        <p:sp>
          <p:nvSpPr>
            <p:cNvPr id="206" name="Google Shape;206;p25"/>
            <p:cNvSpPr/>
            <p:nvPr/>
          </p:nvSpPr>
          <p:spPr>
            <a:xfrm>
              <a:off x="1533377" y="2053883"/>
              <a:ext cx="1814734" cy="576775"/>
            </a:xfrm>
            <a:prstGeom prst="roundRect">
              <a:avLst>
                <a:gd fmla="val 16667" name="adj"/>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Calibri"/>
                  <a:ea typeface="Calibri"/>
                  <a:cs typeface="Calibri"/>
                  <a:sym typeface="Calibri"/>
                </a:rPr>
                <a:t>Chất lỏng</a:t>
              </a:r>
              <a:endParaRPr sz="2400">
                <a:solidFill>
                  <a:schemeClr val="lt1"/>
                </a:solidFill>
                <a:latin typeface="Calibri"/>
                <a:ea typeface="Calibri"/>
                <a:cs typeface="Calibri"/>
                <a:sym typeface="Calibri"/>
              </a:endParaRPr>
            </a:p>
          </p:txBody>
        </p:sp>
        <p:sp>
          <p:nvSpPr>
            <p:cNvPr id="207" name="Google Shape;207;p25"/>
            <p:cNvSpPr/>
            <p:nvPr/>
          </p:nvSpPr>
          <p:spPr>
            <a:xfrm>
              <a:off x="1385667" y="1842868"/>
              <a:ext cx="443131" cy="443131"/>
            </a:xfrm>
            <a:prstGeom prst="ellipse">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dk1"/>
                  </a:solidFill>
                  <a:latin typeface="Calibri"/>
                  <a:ea typeface="Calibri"/>
                  <a:cs typeface="Calibri"/>
                  <a:sym typeface="Calibri"/>
                </a:rPr>
                <a:t>2</a:t>
              </a:r>
              <a:endParaRPr/>
            </a:p>
          </p:txBody>
        </p:sp>
      </p:grpSp>
      <p:grpSp>
        <p:nvGrpSpPr>
          <p:cNvPr id="208" name="Google Shape;208;p25"/>
          <p:cNvGrpSpPr/>
          <p:nvPr/>
        </p:nvGrpSpPr>
        <p:grpSpPr>
          <a:xfrm>
            <a:off x="5748997" y="1842868"/>
            <a:ext cx="2086708" cy="787790"/>
            <a:chOff x="1385667" y="1842868"/>
            <a:chExt cx="2086708" cy="787790"/>
          </a:xfrm>
        </p:grpSpPr>
        <p:sp>
          <p:nvSpPr>
            <p:cNvPr id="209" name="Google Shape;209;p25"/>
            <p:cNvSpPr/>
            <p:nvPr/>
          </p:nvSpPr>
          <p:spPr>
            <a:xfrm>
              <a:off x="1533377" y="2053883"/>
              <a:ext cx="1938998" cy="576775"/>
            </a:xfrm>
            <a:prstGeom prst="roundRect">
              <a:avLst>
                <a:gd fmla="val 16667" name="adj"/>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Calibri"/>
                  <a:ea typeface="Calibri"/>
                  <a:cs typeface="Calibri"/>
                  <a:sym typeface="Calibri"/>
                </a:rPr>
                <a:t>Chất rắn</a:t>
              </a:r>
              <a:endParaRPr sz="2400">
                <a:solidFill>
                  <a:schemeClr val="lt1"/>
                </a:solidFill>
                <a:latin typeface="Calibri"/>
                <a:ea typeface="Calibri"/>
                <a:cs typeface="Calibri"/>
                <a:sym typeface="Calibri"/>
              </a:endParaRPr>
            </a:p>
          </p:txBody>
        </p:sp>
        <p:sp>
          <p:nvSpPr>
            <p:cNvPr id="210" name="Google Shape;210;p25"/>
            <p:cNvSpPr/>
            <p:nvPr/>
          </p:nvSpPr>
          <p:spPr>
            <a:xfrm>
              <a:off x="1385667" y="1842868"/>
              <a:ext cx="443131" cy="443131"/>
            </a:xfrm>
            <a:prstGeom prst="ellipse">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dk1"/>
                  </a:solidFill>
                  <a:latin typeface="Calibri"/>
                  <a:ea typeface="Calibri"/>
                  <a:cs typeface="Calibri"/>
                  <a:sym typeface="Calibri"/>
                </a:rPr>
                <a:t>3</a:t>
              </a:r>
              <a:endParaRPr/>
            </a:p>
          </p:txBody>
        </p:sp>
      </p:grpSp>
      <p:grpSp>
        <p:nvGrpSpPr>
          <p:cNvPr id="211" name="Google Shape;211;p25"/>
          <p:cNvGrpSpPr/>
          <p:nvPr/>
        </p:nvGrpSpPr>
        <p:grpSpPr>
          <a:xfrm>
            <a:off x="1385667" y="2841673"/>
            <a:ext cx="1962444" cy="787790"/>
            <a:chOff x="1385667" y="1842868"/>
            <a:chExt cx="1962444" cy="787790"/>
          </a:xfrm>
        </p:grpSpPr>
        <p:sp>
          <p:nvSpPr>
            <p:cNvPr id="212" name="Google Shape;212;p25"/>
            <p:cNvSpPr/>
            <p:nvPr/>
          </p:nvSpPr>
          <p:spPr>
            <a:xfrm>
              <a:off x="1533377" y="2053883"/>
              <a:ext cx="1814734" cy="576775"/>
            </a:xfrm>
            <a:prstGeom prst="roundRect">
              <a:avLst>
                <a:gd fmla="val 16667" name="adj"/>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Calibri"/>
                  <a:ea typeface="Calibri"/>
                  <a:cs typeface="Calibri"/>
                  <a:sym typeface="Calibri"/>
                </a:rPr>
                <a:t>Màu trắng</a:t>
              </a:r>
              <a:endParaRPr sz="2400">
                <a:solidFill>
                  <a:schemeClr val="lt1"/>
                </a:solidFill>
                <a:latin typeface="Calibri"/>
                <a:ea typeface="Calibri"/>
                <a:cs typeface="Calibri"/>
                <a:sym typeface="Calibri"/>
              </a:endParaRPr>
            </a:p>
          </p:txBody>
        </p:sp>
        <p:sp>
          <p:nvSpPr>
            <p:cNvPr id="213" name="Google Shape;213;p25"/>
            <p:cNvSpPr/>
            <p:nvPr/>
          </p:nvSpPr>
          <p:spPr>
            <a:xfrm>
              <a:off x="1385667" y="1842868"/>
              <a:ext cx="443131" cy="443131"/>
            </a:xfrm>
            <a:prstGeom prst="ellipse">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dk1"/>
                  </a:solidFill>
                  <a:latin typeface="Calibri"/>
                  <a:ea typeface="Calibri"/>
                  <a:cs typeface="Calibri"/>
                  <a:sym typeface="Calibri"/>
                </a:rPr>
                <a:t>4</a:t>
              </a:r>
              <a:endParaRPr/>
            </a:p>
          </p:txBody>
        </p:sp>
      </p:grpSp>
      <p:grpSp>
        <p:nvGrpSpPr>
          <p:cNvPr id="214" name="Google Shape;214;p25"/>
          <p:cNvGrpSpPr/>
          <p:nvPr/>
        </p:nvGrpSpPr>
        <p:grpSpPr>
          <a:xfrm>
            <a:off x="3493477" y="2841673"/>
            <a:ext cx="1962444" cy="787790"/>
            <a:chOff x="1385667" y="1842868"/>
            <a:chExt cx="1962444" cy="787790"/>
          </a:xfrm>
        </p:grpSpPr>
        <p:sp>
          <p:nvSpPr>
            <p:cNvPr id="215" name="Google Shape;215;p25"/>
            <p:cNvSpPr/>
            <p:nvPr/>
          </p:nvSpPr>
          <p:spPr>
            <a:xfrm>
              <a:off x="1533377" y="2053883"/>
              <a:ext cx="1814734" cy="576775"/>
            </a:xfrm>
            <a:prstGeom prst="roundRect">
              <a:avLst>
                <a:gd fmla="val 16667" name="adj"/>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Calibri"/>
                  <a:ea typeface="Calibri"/>
                  <a:cs typeface="Calibri"/>
                  <a:sym typeface="Calibri"/>
                </a:rPr>
                <a:t>Không màu</a:t>
              </a:r>
              <a:endParaRPr sz="2400">
                <a:solidFill>
                  <a:schemeClr val="lt1"/>
                </a:solidFill>
                <a:latin typeface="Calibri"/>
                <a:ea typeface="Calibri"/>
                <a:cs typeface="Calibri"/>
                <a:sym typeface="Calibri"/>
              </a:endParaRPr>
            </a:p>
          </p:txBody>
        </p:sp>
        <p:sp>
          <p:nvSpPr>
            <p:cNvPr id="216" name="Google Shape;216;p25"/>
            <p:cNvSpPr/>
            <p:nvPr/>
          </p:nvSpPr>
          <p:spPr>
            <a:xfrm>
              <a:off x="1385667" y="1842868"/>
              <a:ext cx="443131" cy="443131"/>
            </a:xfrm>
            <a:prstGeom prst="ellipse">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dk1"/>
                  </a:solidFill>
                  <a:latin typeface="Calibri"/>
                  <a:ea typeface="Calibri"/>
                  <a:cs typeface="Calibri"/>
                  <a:sym typeface="Calibri"/>
                </a:rPr>
                <a:t>5</a:t>
              </a:r>
              <a:endParaRPr/>
            </a:p>
          </p:txBody>
        </p:sp>
      </p:grpSp>
      <p:grpSp>
        <p:nvGrpSpPr>
          <p:cNvPr id="217" name="Google Shape;217;p25"/>
          <p:cNvGrpSpPr/>
          <p:nvPr/>
        </p:nvGrpSpPr>
        <p:grpSpPr>
          <a:xfrm>
            <a:off x="5896707" y="2841673"/>
            <a:ext cx="1962444" cy="787790"/>
            <a:chOff x="1385667" y="1842868"/>
            <a:chExt cx="1962444" cy="787790"/>
          </a:xfrm>
        </p:grpSpPr>
        <p:sp>
          <p:nvSpPr>
            <p:cNvPr id="218" name="Google Shape;218;p25"/>
            <p:cNvSpPr/>
            <p:nvPr/>
          </p:nvSpPr>
          <p:spPr>
            <a:xfrm>
              <a:off x="1533377" y="2053883"/>
              <a:ext cx="1814734" cy="576775"/>
            </a:xfrm>
            <a:prstGeom prst="roundRect">
              <a:avLst>
                <a:gd fmla="val 16667" name="adj"/>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Calibri"/>
                  <a:ea typeface="Calibri"/>
                  <a:cs typeface="Calibri"/>
                  <a:sym typeface="Calibri"/>
                </a:rPr>
                <a:t>Màu xanh</a:t>
              </a:r>
              <a:endParaRPr sz="2400">
                <a:solidFill>
                  <a:schemeClr val="lt1"/>
                </a:solidFill>
                <a:latin typeface="Calibri"/>
                <a:ea typeface="Calibri"/>
                <a:cs typeface="Calibri"/>
                <a:sym typeface="Calibri"/>
              </a:endParaRPr>
            </a:p>
          </p:txBody>
        </p:sp>
        <p:sp>
          <p:nvSpPr>
            <p:cNvPr id="219" name="Google Shape;219;p25"/>
            <p:cNvSpPr/>
            <p:nvPr/>
          </p:nvSpPr>
          <p:spPr>
            <a:xfrm>
              <a:off x="1385667" y="1842868"/>
              <a:ext cx="443131" cy="443131"/>
            </a:xfrm>
            <a:prstGeom prst="ellipse">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dk1"/>
                  </a:solidFill>
                  <a:latin typeface="Calibri"/>
                  <a:ea typeface="Calibri"/>
                  <a:cs typeface="Calibri"/>
                  <a:sym typeface="Calibri"/>
                </a:rPr>
                <a:t>6</a:t>
              </a:r>
              <a:endParaRPr/>
            </a:p>
          </p:txBody>
        </p:sp>
      </p:grpSp>
      <p:grpSp>
        <p:nvGrpSpPr>
          <p:cNvPr id="220" name="Google Shape;220;p25"/>
          <p:cNvGrpSpPr/>
          <p:nvPr/>
        </p:nvGrpSpPr>
        <p:grpSpPr>
          <a:xfrm>
            <a:off x="1385667" y="3706834"/>
            <a:ext cx="1962444" cy="787790"/>
            <a:chOff x="1385667" y="1842868"/>
            <a:chExt cx="1962444" cy="787790"/>
          </a:xfrm>
        </p:grpSpPr>
        <p:sp>
          <p:nvSpPr>
            <p:cNvPr id="221" name="Google Shape;221;p25"/>
            <p:cNvSpPr/>
            <p:nvPr/>
          </p:nvSpPr>
          <p:spPr>
            <a:xfrm>
              <a:off x="1533377" y="2053883"/>
              <a:ext cx="1814734" cy="576775"/>
            </a:xfrm>
            <a:prstGeom prst="roundRect">
              <a:avLst>
                <a:gd fmla="val 16667" name="adj"/>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Calibri"/>
                  <a:ea typeface="Calibri"/>
                  <a:cs typeface="Calibri"/>
                  <a:sym typeface="Calibri"/>
                </a:rPr>
                <a:t>Nặng hơn kk</a:t>
              </a:r>
              <a:endParaRPr/>
            </a:p>
          </p:txBody>
        </p:sp>
        <p:sp>
          <p:nvSpPr>
            <p:cNvPr id="222" name="Google Shape;222;p25"/>
            <p:cNvSpPr/>
            <p:nvPr/>
          </p:nvSpPr>
          <p:spPr>
            <a:xfrm>
              <a:off x="1385667" y="1842868"/>
              <a:ext cx="443131" cy="443131"/>
            </a:xfrm>
            <a:prstGeom prst="ellipse">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dk1"/>
                  </a:solidFill>
                  <a:latin typeface="Calibri"/>
                  <a:ea typeface="Calibri"/>
                  <a:cs typeface="Calibri"/>
                  <a:sym typeface="Calibri"/>
                </a:rPr>
                <a:t>7</a:t>
              </a:r>
              <a:endParaRPr/>
            </a:p>
          </p:txBody>
        </p:sp>
      </p:grpSp>
      <p:grpSp>
        <p:nvGrpSpPr>
          <p:cNvPr id="223" name="Google Shape;223;p25"/>
          <p:cNvGrpSpPr/>
          <p:nvPr/>
        </p:nvGrpSpPr>
        <p:grpSpPr>
          <a:xfrm>
            <a:off x="3493477" y="3706834"/>
            <a:ext cx="1962444" cy="787790"/>
            <a:chOff x="1385667" y="1842868"/>
            <a:chExt cx="1962444" cy="787790"/>
          </a:xfrm>
        </p:grpSpPr>
        <p:sp>
          <p:nvSpPr>
            <p:cNvPr id="224" name="Google Shape;224;p25"/>
            <p:cNvSpPr/>
            <p:nvPr/>
          </p:nvSpPr>
          <p:spPr>
            <a:xfrm>
              <a:off x="1533377" y="2053883"/>
              <a:ext cx="1814734" cy="576775"/>
            </a:xfrm>
            <a:prstGeom prst="roundRect">
              <a:avLst>
                <a:gd fmla="val 16667" name="adj"/>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Calibri"/>
                  <a:ea typeface="Calibri"/>
                  <a:cs typeface="Calibri"/>
                  <a:sym typeface="Calibri"/>
                </a:rPr>
                <a:t>Nhẹ hơn kk</a:t>
              </a:r>
              <a:endParaRPr/>
            </a:p>
          </p:txBody>
        </p:sp>
        <p:sp>
          <p:nvSpPr>
            <p:cNvPr id="225" name="Google Shape;225;p25"/>
            <p:cNvSpPr/>
            <p:nvPr/>
          </p:nvSpPr>
          <p:spPr>
            <a:xfrm>
              <a:off x="1385667" y="1842868"/>
              <a:ext cx="443131" cy="443131"/>
            </a:xfrm>
            <a:prstGeom prst="ellipse">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dk1"/>
                  </a:solidFill>
                  <a:latin typeface="Calibri"/>
                  <a:ea typeface="Calibri"/>
                  <a:cs typeface="Calibri"/>
                  <a:sym typeface="Calibri"/>
                </a:rPr>
                <a:t>8</a:t>
              </a:r>
              <a:endParaRPr/>
            </a:p>
          </p:txBody>
        </p:sp>
      </p:grpSp>
      <p:grpSp>
        <p:nvGrpSpPr>
          <p:cNvPr id="226" name="Google Shape;226;p25"/>
          <p:cNvGrpSpPr/>
          <p:nvPr/>
        </p:nvGrpSpPr>
        <p:grpSpPr>
          <a:xfrm>
            <a:off x="5914291" y="3692764"/>
            <a:ext cx="2107810" cy="787790"/>
            <a:chOff x="1385667" y="1842868"/>
            <a:chExt cx="2107810" cy="787790"/>
          </a:xfrm>
        </p:grpSpPr>
        <p:sp>
          <p:nvSpPr>
            <p:cNvPr id="227" name="Google Shape;227;p25"/>
            <p:cNvSpPr/>
            <p:nvPr/>
          </p:nvSpPr>
          <p:spPr>
            <a:xfrm>
              <a:off x="1533377" y="2053883"/>
              <a:ext cx="1960100" cy="576775"/>
            </a:xfrm>
            <a:prstGeom prst="roundRect">
              <a:avLst>
                <a:gd fmla="val 16667" name="adj"/>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Calibri"/>
                  <a:ea typeface="Calibri"/>
                  <a:cs typeface="Calibri"/>
                  <a:sym typeface="Calibri"/>
                </a:rPr>
                <a:t>Nặng bằng kk</a:t>
              </a:r>
              <a:endParaRPr/>
            </a:p>
          </p:txBody>
        </p:sp>
        <p:sp>
          <p:nvSpPr>
            <p:cNvPr id="228" name="Google Shape;228;p25"/>
            <p:cNvSpPr/>
            <p:nvPr/>
          </p:nvSpPr>
          <p:spPr>
            <a:xfrm>
              <a:off x="1385667" y="1842868"/>
              <a:ext cx="443131" cy="443131"/>
            </a:xfrm>
            <a:prstGeom prst="ellipse">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dk1"/>
                  </a:solidFill>
                  <a:latin typeface="Calibri"/>
                  <a:ea typeface="Calibri"/>
                  <a:cs typeface="Calibri"/>
                  <a:sym typeface="Calibri"/>
                </a:rPr>
                <a:t>9</a:t>
              </a:r>
              <a:endParaRPr/>
            </a:p>
          </p:txBody>
        </p:sp>
      </p:grpSp>
      <p:grpSp>
        <p:nvGrpSpPr>
          <p:cNvPr id="229" name="Google Shape;229;p25"/>
          <p:cNvGrpSpPr/>
          <p:nvPr/>
        </p:nvGrpSpPr>
        <p:grpSpPr>
          <a:xfrm>
            <a:off x="1252025" y="4571995"/>
            <a:ext cx="2110154" cy="787790"/>
            <a:chOff x="1237957" y="1842868"/>
            <a:chExt cx="2110154" cy="787790"/>
          </a:xfrm>
        </p:grpSpPr>
        <p:sp>
          <p:nvSpPr>
            <p:cNvPr id="230" name="Google Shape;230;p25"/>
            <p:cNvSpPr/>
            <p:nvPr/>
          </p:nvSpPr>
          <p:spPr>
            <a:xfrm>
              <a:off x="1533377" y="2053883"/>
              <a:ext cx="1814734" cy="576775"/>
            </a:xfrm>
            <a:prstGeom prst="roundRect">
              <a:avLst>
                <a:gd fmla="val 16667" name="adj"/>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Calibri"/>
                  <a:ea typeface="Calibri"/>
                  <a:cs typeface="Calibri"/>
                  <a:sym typeface="Calibri"/>
                </a:rPr>
                <a:t>Mùi khai</a:t>
              </a:r>
              <a:endParaRPr sz="2400">
                <a:solidFill>
                  <a:schemeClr val="lt1"/>
                </a:solidFill>
                <a:latin typeface="Calibri"/>
                <a:ea typeface="Calibri"/>
                <a:cs typeface="Calibri"/>
                <a:sym typeface="Calibri"/>
              </a:endParaRPr>
            </a:p>
          </p:txBody>
        </p:sp>
        <p:sp>
          <p:nvSpPr>
            <p:cNvPr id="231" name="Google Shape;231;p25"/>
            <p:cNvSpPr/>
            <p:nvPr/>
          </p:nvSpPr>
          <p:spPr>
            <a:xfrm>
              <a:off x="1237957" y="1842868"/>
              <a:ext cx="590841" cy="443131"/>
            </a:xfrm>
            <a:prstGeom prst="ellipse">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dk1"/>
                  </a:solidFill>
                  <a:latin typeface="Calibri"/>
                  <a:ea typeface="Calibri"/>
                  <a:cs typeface="Calibri"/>
                  <a:sym typeface="Calibri"/>
                </a:rPr>
                <a:t>10</a:t>
              </a:r>
              <a:endParaRPr/>
            </a:p>
          </p:txBody>
        </p:sp>
      </p:grpSp>
      <p:grpSp>
        <p:nvGrpSpPr>
          <p:cNvPr id="232" name="Google Shape;232;p25"/>
          <p:cNvGrpSpPr/>
          <p:nvPr/>
        </p:nvGrpSpPr>
        <p:grpSpPr>
          <a:xfrm>
            <a:off x="3362179" y="4621231"/>
            <a:ext cx="2110154" cy="787790"/>
            <a:chOff x="1237957" y="1842868"/>
            <a:chExt cx="2110154" cy="787790"/>
          </a:xfrm>
        </p:grpSpPr>
        <p:sp>
          <p:nvSpPr>
            <p:cNvPr id="233" name="Google Shape;233;p25"/>
            <p:cNvSpPr/>
            <p:nvPr/>
          </p:nvSpPr>
          <p:spPr>
            <a:xfrm>
              <a:off x="1533377" y="2053883"/>
              <a:ext cx="1814734" cy="576775"/>
            </a:xfrm>
            <a:prstGeom prst="roundRect">
              <a:avLst>
                <a:gd fmla="val 16667" name="adj"/>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Calibri"/>
                  <a:ea typeface="Calibri"/>
                  <a:cs typeface="Calibri"/>
                  <a:sym typeface="Calibri"/>
                </a:rPr>
                <a:t>Không mùi</a:t>
              </a:r>
              <a:endParaRPr sz="2400">
                <a:solidFill>
                  <a:schemeClr val="lt1"/>
                </a:solidFill>
                <a:latin typeface="Calibri"/>
                <a:ea typeface="Calibri"/>
                <a:cs typeface="Calibri"/>
                <a:sym typeface="Calibri"/>
              </a:endParaRPr>
            </a:p>
          </p:txBody>
        </p:sp>
        <p:sp>
          <p:nvSpPr>
            <p:cNvPr id="234" name="Google Shape;234;p25"/>
            <p:cNvSpPr/>
            <p:nvPr/>
          </p:nvSpPr>
          <p:spPr>
            <a:xfrm>
              <a:off x="1237957" y="1842868"/>
              <a:ext cx="590841" cy="443131"/>
            </a:xfrm>
            <a:prstGeom prst="ellipse">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11</a:t>
              </a:r>
              <a:endParaRPr/>
            </a:p>
          </p:txBody>
        </p:sp>
      </p:grpSp>
      <p:grpSp>
        <p:nvGrpSpPr>
          <p:cNvPr id="235" name="Google Shape;235;p25"/>
          <p:cNvGrpSpPr/>
          <p:nvPr/>
        </p:nvGrpSpPr>
        <p:grpSpPr>
          <a:xfrm>
            <a:off x="5822854" y="4600123"/>
            <a:ext cx="2110152" cy="787790"/>
            <a:chOff x="1237959" y="1842868"/>
            <a:chExt cx="2110152" cy="787790"/>
          </a:xfrm>
        </p:grpSpPr>
        <p:sp>
          <p:nvSpPr>
            <p:cNvPr id="236" name="Google Shape;236;p25"/>
            <p:cNvSpPr/>
            <p:nvPr/>
          </p:nvSpPr>
          <p:spPr>
            <a:xfrm>
              <a:off x="1533377" y="2053883"/>
              <a:ext cx="1814734" cy="576775"/>
            </a:xfrm>
            <a:prstGeom prst="roundRect">
              <a:avLst>
                <a:gd fmla="val 16667" name="adj"/>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Calibri"/>
                  <a:ea typeface="Calibri"/>
                  <a:cs typeface="Calibri"/>
                  <a:sym typeface="Calibri"/>
                </a:rPr>
                <a:t>Xốc</a:t>
              </a:r>
              <a:endParaRPr sz="2400">
                <a:solidFill>
                  <a:schemeClr val="lt1"/>
                </a:solidFill>
                <a:latin typeface="Calibri"/>
                <a:ea typeface="Calibri"/>
                <a:cs typeface="Calibri"/>
                <a:sym typeface="Calibri"/>
              </a:endParaRPr>
            </a:p>
          </p:txBody>
        </p:sp>
        <p:sp>
          <p:nvSpPr>
            <p:cNvPr id="237" name="Google Shape;237;p25"/>
            <p:cNvSpPr/>
            <p:nvPr/>
          </p:nvSpPr>
          <p:spPr>
            <a:xfrm>
              <a:off x="1237959" y="1842868"/>
              <a:ext cx="590840" cy="443131"/>
            </a:xfrm>
            <a:prstGeom prst="ellipse">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12</a:t>
              </a:r>
              <a:endParaRPr sz="2000">
                <a:solidFill>
                  <a:schemeClr val="dk1"/>
                </a:solidFill>
                <a:latin typeface="Calibri"/>
                <a:ea typeface="Calibri"/>
                <a:cs typeface="Calibri"/>
                <a:sym typeface="Calibri"/>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26"/>
          <p:cNvSpPr txBox="1"/>
          <p:nvPr>
            <p:ph idx="1" type="body"/>
          </p:nvPr>
        </p:nvSpPr>
        <p:spPr>
          <a:xfrm>
            <a:off x="564672" y="1367358"/>
            <a:ext cx="10237694" cy="3559156"/>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lt1"/>
              </a:buClr>
              <a:buSzPts val="3600"/>
              <a:buChar char="•"/>
            </a:pPr>
            <a:r>
              <a:rPr b="1" lang="en-US" sz="3600">
                <a:solidFill>
                  <a:schemeClr val="lt1"/>
                </a:solidFill>
                <a:latin typeface="Times New Roman"/>
                <a:ea typeface="Times New Roman"/>
                <a:cs typeface="Times New Roman"/>
                <a:sym typeface="Times New Roman"/>
              </a:rPr>
              <a:t>Là chất </a:t>
            </a:r>
            <a:r>
              <a:rPr b="1" i="1" lang="en-US" sz="3600">
                <a:solidFill>
                  <a:schemeClr val="lt1"/>
                </a:solidFill>
                <a:latin typeface="Times New Roman"/>
                <a:ea typeface="Times New Roman"/>
                <a:cs typeface="Times New Roman"/>
                <a:sym typeface="Times New Roman"/>
              </a:rPr>
              <a:t>khí</a:t>
            </a:r>
            <a:r>
              <a:rPr b="1" lang="en-US" sz="3600">
                <a:solidFill>
                  <a:schemeClr val="lt1"/>
                </a:solidFill>
                <a:latin typeface="Times New Roman"/>
                <a:ea typeface="Times New Roman"/>
                <a:cs typeface="Times New Roman"/>
                <a:sym typeface="Times New Roman"/>
              </a:rPr>
              <a:t> không màu, mùi khai và </a:t>
            </a:r>
            <a:r>
              <a:rPr b="1" i="1" lang="en-US" sz="3600">
                <a:solidFill>
                  <a:schemeClr val="lt1"/>
                </a:solidFill>
                <a:latin typeface="Times New Roman"/>
                <a:ea typeface="Times New Roman"/>
                <a:cs typeface="Times New Roman"/>
                <a:sym typeface="Times New Roman"/>
              </a:rPr>
              <a:t>xốc.</a:t>
            </a:r>
            <a:endParaRPr/>
          </a:p>
          <a:p>
            <a:pPr indent="-228600" lvl="0" marL="228600" rtl="0" algn="l">
              <a:lnSpc>
                <a:spcPct val="90000"/>
              </a:lnSpc>
              <a:spcBef>
                <a:spcPts val="1000"/>
              </a:spcBef>
              <a:spcAft>
                <a:spcPts val="0"/>
              </a:spcAft>
              <a:buClr>
                <a:schemeClr val="lt1"/>
              </a:buClr>
              <a:buSzPts val="3600"/>
              <a:buChar char="•"/>
            </a:pPr>
            <a:r>
              <a:rPr b="1" i="1" lang="en-US" sz="3600">
                <a:solidFill>
                  <a:schemeClr val="lt1"/>
                </a:solidFill>
                <a:latin typeface="Times New Roman"/>
                <a:ea typeface="Times New Roman"/>
                <a:cs typeface="Times New Roman"/>
                <a:sym typeface="Times New Roman"/>
              </a:rPr>
              <a:t>Nhẹ </a:t>
            </a:r>
            <a:r>
              <a:rPr b="1" lang="en-US" sz="3600">
                <a:solidFill>
                  <a:schemeClr val="lt1"/>
                </a:solidFill>
                <a:latin typeface="Times New Roman"/>
                <a:ea typeface="Times New Roman"/>
                <a:cs typeface="Times New Roman"/>
                <a:sym typeface="Times New Roman"/>
              </a:rPr>
              <a:t>hơn không khí.</a:t>
            </a:r>
            <a:endParaRPr/>
          </a:p>
          <a:p>
            <a:pPr indent="-228600" lvl="0" marL="228600" rtl="0" algn="l">
              <a:lnSpc>
                <a:spcPct val="90000"/>
              </a:lnSpc>
              <a:spcBef>
                <a:spcPts val="1000"/>
              </a:spcBef>
              <a:spcAft>
                <a:spcPts val="0"/>
              </a:spcAft>
              <a:buClr>
                <a:schemeClr val="dk1"/>
              </a:buClr>
              <a:buSzPts val="2800"/>
              <a:buFont typeface="Calibri"/>
              <a:buNone/>
            </a:pPr>
            <a:r>
              <a:t/>
            </a:r>
            <a:endParaRPr b="1">
              <a:solidFill>
                <a:schemeClr val="lt1"/>
              </a:solidFill>
              <a:latin typeface="Times New Roman"/>
              <a:ea typeface="Times New Roman"/>
              <a:cs typeface="Times New Roman"/>
              <a:sym typeface="Times New Roman"/>
            </a:endParaRPr>
          </a:p>
        </p:txBody>
      </p:sp>
      <p:sp>
        <p:nvSpPr>
          <p:cNvPr id="243" name="Google Shape;243;p26"/>
          <p:cNvSpPr txBox="1"/>
          <p:nvPr/>
        </p:nvSpPr>
        <p:spPr>
          <a:xfrm>
            <a:off x="830663" y="55682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2. Tính chất vật lý</a:t>
            </a:r>
            <a:endParaRPr b="1" sz="3200">
              <a:solidFill>
                <a:srgbClr val="FFFF00"/>
              </a:solidFill>
              <a:latin typeface="Times New Roman"/>
              <a:ea typeface="Times New Roman"/>
              <a:cs typeface="Times New Roman"/>
              <a:sym typeface="Times New Roman"/>
            </a:endParaRPr>
          </a:p>
        </p:txBody>
      </p:sp>
      <p:sp>
        <p:nvSpPr>
          <p:cNvPr id="244" name="Google Shape;244;p26"/>
          <p:cNvSpPr txBox="1"/>
          <p:nvPr/>
        </p:nvSpPr>
        <p:spPr>
          <a:xfrm>
            <a:off x="564672" y="3360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42">
                                            <p:txEl>
                                              <p:pRg end="0" st="0"/>
                                            </p:txEl>
                                          </p:spTgt>
                                        </p:tgtEl>
                                        <p:attrNameLst>
                                          <p:attrName>style.visibility</p:attrName>
                                        </p:attrNameLst>
                                      </p:cBhvr>
                                      <p:to>
                                        <p:strVal val="visible"/>
                                      </p:to>
                                    </p:set>
                                    <p:anim calcmode="lin" valueType="num">
                                      <p:cBhvr additive="base">
                                        <p:cTn dur="500"/>
                                        <p:tgtEl>
                                          <p:spTgt spid="242">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42">
                                            <p:txEl>
                                              <p:pRg end="1" st="1"/>
                                            </p:txEl>
                                          </p:spTgt>
                                        </p:tgtEl>
                                        <p:attrNameLst>
                                          <p:attrName>style.visibility</p:attrName>
                                        </p:attrNameLst>
                                      </p:cBhvr>
                                      <p:to>
                                        <p:strVal val="visible"/>
                                      </p:to>
                                    </p:set>
                                    <p:anim calcmode="lin" valueType="num">
                                      <p:cBhvr additive="base">
                                        <p:cTn dur="500"/>
                                        <p:tgtEl>
                                          <p:spTgt spid="242">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42">
                                            <p:txEl>
                                              <p:pRg end="2" st="2"/>
                                            </p:txEl>
                                          </p:spTgt>
                                        </p:tgtEl>
                                        <p:attrNameLst>
                                          <p:attrName>style.visibility</p:attrName>
                                        </p:attrNameLst>
                                      </p:cBhvr>
                                      <p:to>
                                        <p:strVal val="visible"/>
                                      </p:to>
                                    </p:set>
                                    <p:anim calcmode="lin" valueType="num">
                                      <p:cBhvr additive="base">
                                        <p:cTn dur="500"/>
                                        <p:tgtEl>
                                          <p:spTgt spid="242">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27"/>
          <p:cNvSpPr txBox="1"/>
          <p:nvPr/>
        </p:nvSpPr>
        <p:spPr>
          <a:xfrm>
            <a:off x="830663" y="55682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2. Tính chất vật lý</a:t>
            </a:r>
            <a:endParaRPr b="1" sz="3200">
              <a:solidFill>
                <a:srgbClr val="FFFF00"/>
              </a:solidFill>
              <a:latin typeface="Times New Roman"/>
              <a:ea typeface="Times New Roman"/>
              <a:cs typeface="Times New Roman"/>
              <a:sym typeface="Times New Roman"/>
            </a:endParaRPr>
          </a:p>
        </p:txBody>
      </p:sp>
      <p:sp>
        <p:nvSpPr>
          <p:cNvPr id="250" name="Google Shape;250;p27"/>
          <p:cNvSpPr txBox="1"/>
          <p:nvPr/>
        </p:nvSpPr>
        <p:spPr>
          <a:xfrm>
            <a:off x="564672" y="3360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pic>
        <p:nvPicPr>
          <p:cNvPr id="251" name="Google Shape;251;p27"/>
          <p:cNvPicPr preferRelativeResize="0"/>
          <p:nvPr/>
        </p:nvPicPr>
        <p:blipFill rotWithShape="1">
          <a:blip r:embed="rId3">
            <a:alphaModFix/>
          </a:blip>
          <a:srcRect b="0" l="0" r="0" t="0"/>
          <a:stretch/>
        </p:blipFill>
        <p:spPr>
          <a:xfrm>
            <a:off x="-139250" y="1943674"/>
            <a:ext cx="12192001" cy="568139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5000"/>
                                        <p:tgtEl>
                                          <p:spTgt spid="2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28"/>
          <p:cNvSpPr txBox="1"/>
          <p:nvPr>
            <p:ph idx="1" type="body"/>
          </p:nvPr>
        </p:nvSpPr>
        <p:spPr>
          <a:xfrm>
            <a:off x="564672" y="1367358"/>
            <a:ext cx="10237694" cy="3559156"/>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lt1"/>
              </a:buClr>
              <a:buSzPts val="3600"/>
              <a:buChar char="•"/>
            </a:pPr>
            <a:r>
              <a:rPr b="1" lang="en-US" sz="3600">
                <a:solidFill>
                  <a:schemeClr val="lt1"/>
                </a:solidFill>
                <a:latin typeface="Times New Roman"/>
                <a:ea typeface="Times New Roman"/>
                <a:cs typeface="Times New Roman"/>
                <a:sym typeface="Times New Roman"/>
              </a:rPr>
              <a:t>Khí NH</a:t>
            </a:r>
            <a:r>
              <a:rPr b="1" baseline="-25000" lang="en-US" sz="3600">
                <a:solidFill>
                  <a:schemeClr val="lt1"/>
                </a:solidFill>
                <a:latin typeface="Times New Roman"/>
                <a:ea typeface="Times New Roman"/>
                <a:cs typeface="Times New Roman"/>
                <a:sym typeface="Times New Roman"/>
              </a:rPr>
              <a:t>3</a:t>
            </a:r>
            <a:r>
              <a:rPr b="1" lang="en-US" sz="3600">
                <a:solidFill>
                  <a:schemeClr val="lt1"/>
                </a:solidFill>
                <a:latin typeface="Times New Roman"/>
                <a:ea typeface="Times New Roman"/>
                <a:cs typeface="Times New Roman"/>
                <a:sym typeface="Times New Roman"/>
              </a:rPr>
              <a:t> </a:t>
            </a:r>
            <a:r>
              <a:rPr b="1" i="1" lang="en-US" sz="3600">
                <a:solidFill>
                  <a:schemeClr val="lt1"/>
                </a:solidFill>
                <a:latin typeface="Times New Roman"/>
                <a:ea typeface="Times New Roman"/>
                <a:cs typeface="Times New Roman"/>
                <a:sym typeface="Times New Roman"/>
              </a:rPr>
              <a:t>tan nhiều</a:t>
            </a:r>
            <a:r>
              <a:rPr b="1" lang="en-US" sz="3600">
                <a:solidFill>
                  <a:schemeClr val="lt1"/>
                </a:solidFill>
                <a:latin typeface="Times New Roman"/>
                <a:ea typeface="Times New Roman"/>
                <a:cs typeface="Times New Roman"/>
                <a:sym typeface="Times New Roman"/>
              </a:rPr>
              <a:t> trong n­ước, tạo thành dung dịch ammonia có tính base yếu.</a:t>
            </a:r>
            <a:endParaRPr/>
          </a:p>
          <a:p>
            <a:pPr indent="-228600" lvl="0" marL="228600" rtl="0" algn="l">
              <a:lnSpc>
                <a:spcPct val="90000"/>
              </a:lnSpc>
              <a:spcBef>
                <a:spcPts val="1000"/>
              </a:spcBef>
              <a:spcAft>
                <a:spcPts val="0"/>
              </a:spcAft>
              <a:buClr>
                <a:schemeClr val="dk1"/>
              </a:buClr>
              <a:buSzPts val="2800"/>
              <a:buFont typeface="Calibri"/>
              <a:buNone/>
            </a:pPr>
            <a:r>
              <a:t/>
            </a:r>
            <a:endParaRPr b="1">
              <a:solidFill>
                <a:schemeClr val="lt1"/>
              </a:solidFill>
              <a:latin typeface="Times New Roman"/>
              <a:ea typeface="Times New Roman"/>
              <a:cs typeface="Times New Roman"/>
              <a:sym typeface="Times New Roman"/>
            </a:endParaRPr>
          </a:p>
        </p:txBody>
      </p:sp>
      <p:sp>
        <p:nvSpPr>
          <p:cNvPr id="257" name="Google Shape;257;p28"/>
          <p:cNvSpPr txBox="1"/>
          <p:nvPr/>
        </p:nvSpPr>
        <p:spPr>
          <a:xfrm>
            <a:off x="830663" y="55682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2. Tính chất vật lý</a:t>
            </a:r>
            <a:endParaRPr b="1" sz="3200">
              <a:solidFill>
                <a:srgbClr val="FFFF00"/>
              </a:solidFill>
              <a:latin typeface="Times New Roman"/>
              <a:ea typeface="Times New Roman"/>
              <a:cs typeface="Times New Roman"/>
              <a:sym typeface="Times New Roman"/>
            </a:endParaRPr>
          </a:p>
        </p:txBody>
      </p:sp>
      <p:sp>
        <p:nvSpPr>
          <p:cNvPr id="258" name="Google Shape;258;p28"/>
          <p:cNvSpPr txBox="1"/>
          <p:nvPr/>
        </p:nvSpPr>
        <p:spPr>
          <a:xfrm>
            <a:off x="564672" y="3360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256">
                                            <p:txEl>
                                              <p:pRg end="0" st="0"/>
                                            </p:txEl>
                                          </p:spTgt>
                                        </p:tgtEl>
                                        <p:attrNameLst>
                                          <p:attrName>style.visibility</p:attrName>
                                        </p:attrNameLst>
                                      </p:cBhvr>
                                      <p:to>
                                        <p:strVal val="visible"/>
                                      </p:to>
                                    </p:set>
                                    <p:anim calcmode="lin" valueType="num">
                                      <p:cBhvr additive="base">
                                        <p:cTn dur="500"/>
                                        <p:tgtEl>
                                          <p:spTgt spid="256">
                                            <p:txEl>
                                              <p:pRg end="0" st="0"/>
                                            </p:txEl>
                                          </p:spTgt>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56">
                                            <p:txEl>
                                              <p:pRg end="1" st="1"/>
                                            </p:txEl>
                                          </p:spTgt>
                                        </p:tgtEl>
                                        <p:attrNameLst>
                                          <p:attrName>style.visibility</p:attrName>
                                        </p:attrNameLst>
                                      </p:cBhvr>
                                      <p:to>
                                        <p:strVal val="visible"/>
                                      </p:to>
                                    </p:set>
                                    <p:anim calcmode="lin" valueType="num">
                                      <p:cBhvr additive="base">
                                        <p:cTn dur="500"/>
                                        <p:tgtEl>
                                          <p:spTgt spid="256">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29"/>
          <p:cNvSpPr txBox="1"/>
          <p:nvPr>
            <p:ph idx="1" type="body"/>
          </p:nvPr>
        </p:nvSpPr>
        <p:spPr>
          <a:xfrm>
            <a:off x="564672" y="1367358"/>
            <a:ext cx="10237694" cy="584775"/>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lt1"/>
              </a:buClr>
              <a:buSzPts val="2800"/>
              <a:buFont typeface="Times New Roman"/>
              <a:buNone/>
            </a:pPr>
            <a:r>
              <a:rPr b="1" lang="en-US">
                <a:solidFill>
                  <a:schemeClr val="lt1"/>
                </a:solidFill>
                <a:latin typeface="Times New Roman"/>
                <a:ea typeface="Times New Roman"/>
                <a:cs typeface="Times New Roman"/>
                <a:sym typeface="Times New Roman"/>
              </a:rPr>
              <a:t>2. Giải thích tại sao ammonia tan tốt trong nước?</a:t>
            </a:r>
            <a:endParaRPr/>
          </a:p>
          <a:p>
            <a:pPr indent="-228600" lvl="0" marL="228600" rtl="0" algn="l">
              <a:lnSpc>
                <a:spcPct val="90000"/>
              </a:lnSpc>
              <a:spcBef>
                <a:spcPts val="1000"/>
              </a:spcBef>
              <a:spcAft>
                <a:spcPts val="0"/>
              </a:spcAft>
              <a:buClr>
                <a:schemeClr val="dk1"/>
              </a:buClr>
              <a:buSzPts val="2800"/>
              <a:buFont typeface="Calibri"/>
              <a:buNone/>
            </a:pPr>
            <a:r>
              <a:t/>
            </a:r>
            <a:endParaRPr b="1">
              <a:solidFill>
                <a:schemeClr val="lt1"/>
              </a:solidFill>
              <a:latin typeface="Times New Roman"/>
              <a:ea typeface="Times New Roman"/>
              <a:cs typeface="Times New Roman"/>
              <a:sym typeface="Times New Roman"/>
            </a:endParaRPr>
          </a:p>
        </p:txBody>
      </p:sp>
      <p:sp>
        <p:nvSpPr>
          <p:cNvPr id="264" name="Google Shape;264;p29"/>
          <p:cNvSpPr txBox="1"/>
          <p:nvPr/>
        </p:nvSpPr>
        <p:spPr>
          <a:xfrm>
            <a:off x="830663" y="55682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2. Tính chất vật lý</a:t>
            </a:r>
            <a:endParaRPr b="1" sz="3200">
              <a:solidFill>
                <a:srgbClr val="FFFF00"/>
              </a:solidFill>
              <a:latin typeface="Times New Roman"/>
              <a:ea typeface="Times New Roman"/>
              <a:cs typeface="Times New Roman"/>
              <a:sym typeface="Times New Roman"/>
            </a:endParaRPr>
          </a:p>
        </p:txBody>
      </p:sp>
      <p:sp>
        <p:nvSpPr>
          <p:cNvPr id="265" name="Google Shape;265;p29"/>
          <p:cNvSpPr txBox="1"/>
          <p:nvPr/>
        </p:nvSpPr>
        <p:spPr>
          <a:xfrm>
            <a:off x="564672" y="3360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
        <p:nvSpPr>
          <p:cNvPr id="266" name="Google Shape;266;p29"/>
          <p:cNvSpPr txBox="1"/>
          <p:nvPr/>
        </p:nvSpPr>
        <p:spPr>
          <a:xfrm>
            <a:off x="564672" y="2275009"/>
            <a:ext cx="11392866"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800">
                <a:solidFill>
                  <a:schemeClr val="lt1"/>
                </a:solidFill>
                <a:latin typeface="Roboto"/>
                <a:ea typeface="Roboto"/>
                <a:cs typeface="Roboto"/>
                <a:sym typeface="Roboto"/>
              </a:rPr>
              <a:t>Vì tạo được liên kết hydrogen với nước nên ammonia tan nhiều trong nước.</a:t>
            </a:r>
            <a:endParaRPr sz="2800">
              <a:solidFill>
                <a:schemeClr val="lt1"/>
              </a:solidFill>
              <a:latin typeface="Calibri"/>
              <a:ea typeface="Calibri"/>
              <a:cs typeface="Calibri"/>
              <a:sym typeface="Calibri"/>
            </a:endParaRPr>
          </a:p>
        </p:txBody>
      </p:sp>
      <p:pic>
        <p:nvPicPr>
          <p:cNvPr descr="Hãy giải thích tại sao ammonia tan tốt trong nước" id="267" name="Google Shape;267;p29"/>
          <p:cNvPicPr preferRelativeResize="0"/>
          <p:nvPr/>
        </p:nvPicPr>
        <p:blipFill rotWithShape="1">
          <a:blip r:embed="rId3">
            <a:alphaModFix/>
          </a:blip>
          <a:srcRect b="0" l="0" r="0" t="0"/>
          <a:stretch/>
        </p:blipFill>
        <p:spPr>
          <a:xfrm>
            <a:off x="1202847" y="3429000"/>
            <a:ext cx="7058025" cy="23431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63">
                                            <p:txEl>
                                              <p:pRg end="0" st="0"/>
                                            </p:txEl>
                                          </p:spTgt>
                                        </p:tgtEl>
                                        <p:attrNameLst>
                                          <p:attrName>style.visibility</p:attrName>
                                        </p:attrNameLst>
                                      </p:cBhvr>
                                      <p:to>
                                        <p:strVal val="visible"/>
                                      </p:to>
                                    </p:set>
                                    <p:anim calcmode="lin" valueType="num">
                                      <p:cBhvr additive="base">
                                        <p:cTn dur="500"/>
                                        <p:tgtEl>
                                          <p:spTgt spid="263">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63">
                                            <p:txEl>
                                              <p:pRg end="1" st="1"/>
                                            </p:txEl>
                                          </p:spTgt>
                                        </p:tgtEl>
                                        <p:attrNameLst>
                                          <p:attrName>style.visibility</p:attrName>
                                        </p:attrNameLst>
                                      </p:cBhvr>
                                      <p:to>
                                        <p:strVal val="visible"/>
                                      </p:to>
                                    </p:set>
                                    <p:anim calcmode="lin" valueType="num">
                                      <p:cBhvr additive="base">
                                        <p:cTn dur="500"/>
                                        <p:tgtEl>
                                          <p:spTgt spid="263">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30"/>
          <p:cNvSpPr txBox="1"/>
          <p:nvPr/>
        </p:nvSpPr>
        <p:spPr>
          <a:xfrm>
            <a:off x="830663" y="55682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3. Tính chất hóa học</a:t>
            </a:r>
            <a:endParaRPr b="1" sz="3200">
              <a:solidFill>
                <a:srgbClr val="FFFF00"/>
              </a:solidFill>
              <a:latin typeface="Times New Roman"/>
              <a:ea typeface="Times New Roman"/>
              <a:cs typeface="Times New Roman"/>
              <a:sym typeface="Times New Roman"/>
            </a:endParaRPr>
          </a:p>
        </p:txBody>
      </p:sp>
      <p:sp>
        <p:nvSpPr>
          <p:cNvPr id="273" name="Google Shape;273;p30"/>
          <p:cNvSpPr txBox="1"/>
          <p:nvPr/>
        </p:nvSpPr>
        <p:spPr>
          <a:xfrm>
            <a:off x="564672" y="3360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
        <p:nvSpPr>
          <p:cNvPr id="274" name="Google Shape;274;p30"/>
          <p:cNvSpPr txBox="1"/>
          <p:nvPr/>
        </p:nvSpPr>
        <p:spPr>
          <a:xfrm>
            <a:off x="1085176" y="1141598"/>
            <a:ext cx="1139286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800">
                <a:solidFill>
                  <a:srgbClr val="00B050"/>
                </a:solidFill>
                <a:latin typeface="Roboto"/>
                <a:ea typeface="Roboto"/>
                <a:cs typeface="Roboto"/>
                <a:sym typeface="Roboto"/>
              </a:rPr>
              <a:t>a) Tính base</a:t>
            </a:r>
            <a:endParaRPr sz="2800">
              <a:solidFill>
                <a:srgbClr val="00B050"/>
              </a:solidFill>
              <a:latin typeface="Calibri"/>
              <a:ea typeface="Calibri"/>
              <a:cs typeface="Calibri"/>
              <a:sym typeface="Calibri"/>
            </a:endParaRPr>
          </a:p>
        </p:txBody>
      </p:sp>
      <p:sp>
        <p:nvSpPr>
          <p:cNvPr id="275" name="Google Shape;275;p30"/>
          <p:cNvSpPr txBox="1"/>
          <p:nvPr/>
        </p:nvSpPr>
        <p:spPr>
          <a:xfrm>
            <a:off x="162760" y="1726373"/>
            <a:ext cx="11649412" cy="267765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400">
                <a:solidFill>
                  <a:schemeClr val="lt1"/>
                </a:solidFill>
                <a:latin typeface="Roboto"/>
                <a:ea typeface="Roboto"/>
                <a:cs typeface="Roboto"/>
                <a:sym typeface="Roboto"/>
              </a:rPr>
              <a:t>Trong côn</a:t>
            </a:r>
            <a:r>
              <a:rPr lang="en-US" sz="2400">
                <a:solidFill>
                  <a:schemeClr val="lt1"/>
                </a:solidFill>
                <a:latin typeface="Roboto"/>
                <a:ea typeface="Roboto"/>
                <a:cs typeface="Roboto"/>
                <a:sym typeface="Roboto"/>
              </a:rPr>
              <a:t>g nghiệp, phản ứng giữa ammonia với acid được dùng để sản xuất phân bón:</a:t>
            </a:r>
            <a:endParaRPr b="0" i="0" sz="2400">
              <a:solidFill>
                <a:schemeClr val="lt1"/>
              </a:solidFill>
              <a:latin typeface="Roboto"/>
              <a:ea typeface="Roboto"/>
              <a:cs typeface="Roboto"/>
              <a:sym typeface="Roboto"/>
            </a:endParaRPr>
          </a:p>
          <a:p>
            <a:pPr indent="0" lvl="0" marL="0" marR="0" rtl="0" algn="just">
              <a:spcBef>
                <a:spcPts val="0"/>
              </a:spcBef>
              <a:spcAft>
                <a:spcPts val="0"/>
              </a:spcAft>
              <a:buNone/>
            </a:pPr>
            <a:r>
              <a:rPr b="0" i="0" lang="en-US" sz="2400">
                <a:solidFill>
                  <a:schemeClr val="lt1"/>
                </a:solidFill>
                <a:latin typeface="Roboto"/>
                <a:ea typeface="Roboto"/>
                <a:cs typeface="Roboto"/>
                <a:sym typeface="Roboto"/>
              </a:rPr>
              <a:t>NH</a:t>
            </a:r>
            <a:r>
              <a:rPr b="0" baseline="-25000" i="0" lang="en-US" sz="2400">
                <a:solidFill>
                  <a:schemeClr val="lt1"/>
                </a:solidFill>
                <a:latin typeface="Roboto"/>
                <a:ea typeface="Roboto"/>
                <a:cs typeface="Roboto"/>
                <a:sym typeface="Roboto"/>
              </a:rPr>
              <a:t>3</a:t>
            </a:r>
            <a:r>
              <a:rPr b="0" i="0" lang="en-US" sz="2400">
                <a:solidFill>
                  <a:schemeClr val="lt1"/>
                </a:solidFill>
                <a:latin typeface="Roboto"/>
                <a:ea typeface="Roboto"/>
                <a:cs typeface="Roboto"/>
                <a:sym typeface="Roboto"/>
              </a:rPr>
              <a:t> + HCl → NH</a:t>
            </a:r>
            <a:r>
              <a:rPr b="0" baseline="-25000" i="0" lang="en-US" sz="2400">
                <a:solidFill>
                  <a:schemeClr val="lt1"/>
                </a:solidFill>
                <a:latin typeface="Roboto"/>
                <a:ea typeface="Roboto"/>
                <a:cs typeface="Roboto"/>
                <a:sym typeface="Roboto"/>
              </a:rPr>
              <a:t>4</a:t>
            </a:r>
            <a:r>
              <a:rPr b="0" i="0" lang="en-US" sz="2400">
                <a:solidFill>
                  <a:schemeClr val="lt1"/>
                </a:solidFill>
                <a:latin typeface="Roboto"/>
                <a:ea typeface="Roboto"/>
                <a:cs typeface="Roboto"/>
                <a:sym typeface="Roboto"/>
              </a:rPr>
              <a:t>Cl</a:t>
            </a:r>
            <a:endParaRPr/>
          </a:p>
          <a:p>
            <a:pPr indent="0" lvl="0" marL="0" marR="0" rtl="0" algn="just">
              <a:spcBef>
                <a:spcPts val="0"/>
              </a:spcBef>
              <a:spcAft>
                <a:spcPts val="0"/>
              </a:spcAft>
              <a:buNone/>
            </a:pPr>
            <a:r>
              <a:rPr b="0" i="0" lang="en-US" sz="2400">
                <a:solidFill>
                  <a:schemeClr val="lt1"/>
                </a:solidFill>
                <a:latin typeface="Roboto"/>
                <a:ea typeface="Roboto"/>
                <a:cs typeface="Roboto"/>
                <a:sym typeface="Roboto"/>
              </a:rPr>
              <a:t>NH</a:t>
            </a:r>
            <a:r>
              <a:rPr b="0" baseline="-25000" i="0" lang="en-US" sz="2400">
                <a:solidFill>
                  <a:schemeClr val="lt1"/>
                </a:solidFill>
                <a:latin typeface="Roboto"/>
                <a:ea typeface="Roboto"/>
                <a:cs typeface="Roboto"/>
                <a:sym typeface="Roboto"/>
              </a:rPr>
              <a:t>3</a:t>
            </a:r>
            <a:r>
              <a:rPr b="0" i="0" lang="en-US" sz="2400">
                <a:solidFill>
                  <a:schemeClr val="lt1"/>
                </a:solidFill>
                <a:latin typeface="Roboto"/>
                <a:ea typeface="Roboto"/>
                <a:cs typeface="Roboto"/>
                <a:sym typeface="Roboto"/>
              </a:rPr>
              <a:t> + HNO</a:t>
            </a:r>
            <a:r>
              <a:rPr b="0" baseline="-25000" i="0" lang="en-US" sz="2400">
                <a:solidFill>
                  <a:schemeClr val="lt1"/>
                </a:solidFill>
                <a:latin typeface="Roboto"/>
                <a:ea typeface="Roboto"/>
                <a:cs typeface="Roboto"/>
                <a:sym typeface="Roboto"/>
              </a:rPr>
              <a:t>3</a:t>
            </a:r>
            <a:r>
              <a:rPr b="0" i="0" lang="en-US" sz="2400">
                <a:solidFill>
                  <a:schemeClr val="lt1"/>
                </a:solidFill>
                <a:latin typeface="Roboto"/>
                <a:ea typeface="Roboto"/>
                <a:cs typeface="Roboto"/>
                <a:sym typeface="Roboto"/>
              </a:rPr>
              <a:t> → NH</a:t>
            </a:r>
            <a:r>
              <a:rPr b="0" baseline="-25000" i="0" lang="en-US" sz="2400">
                <a:solidFill>
                  <a:schemeClr val="lt1"/>
                </a:solidFill>
                <a:latin typeface="Roboto"/>
                <a:ea typeface="Roboto"/>
                <a:cs typeface="Roboto"/>
                <a:sym typeface="Roboto"/>
              </a:rPr>
              <a:t>4</a:t>
            </a:r>
            <a:r>
              <a:rPr b="0" i="0" lang="en-US" sz="2400">
                <a:solidFill>
                  <a:schemeClr val="lt1"/>
                </a:solidFill>
                <a:latin typeface="Roboto"/>
                <a:ea typeface="Roboto"/>
                <a:cs typeface="Roboto"/>
                <a:sym typeface="Roboto"/>
              </a:rPr>
              <a:t>NO</a:t>
            </a:r>
            <a:r>
              <a:rPr b="0" baseline="-25000" i="0" lang="en-US" sz="2400">
                <a:solidFill>
                  <a:schemeClr val="lt1"/>
                </a:solidFill>
                <a:latin typeface="Roboto"/>
                <a:ea typeface="Roboto"/>
                <a:cs typeface="Roboto"/>
                <a:sym typeface="Roboto"/>
              </a:rPr>
              <a:t>3</a:t>
            </a:r>
            <a:endParaRPr b="0" i="0" sz="2400">
              <a:solidFill>
                <a:schemeClr val="lt1"/>
              </a:solidFill>
              <a:latin typeface="Roboto"/>
              <a:ea typeface="Roboto"/>
              <a:cs typeface="Roboto"/>
              <a:sym typeface="Roboto"/>
            </a:endParaRPr>
          </a:p>
          <a:p>
            <a:pPr indent="0" lvl="0" marL="0" marR="0" rtl="0" algn="just">
              <a:spcBef>
                <a:spcPts val="0"/>
              </a:spcBef>
              <a:spcAft>
                <a:spcPts val="0"/>
              </a:spcAft>
              <a:buNone/>
            </a:pPr>
            <a:r>
              <a:rPr b="0" i="0" lang="en-US" sz="2400">
                <a:solidFill>
                  <a:schemeClr val="lt1"/>
                </a:solidFill>
                <a:latin typeface="Roboto"/>
                <a:ea typeface="Roboto"/>
                <a:cs typeface="Roboto"/>
                <a:sym typeface="Roboto"/>
              </a:rPr>
              <a:t>2NH</a:t>
            </a:r>
            <a:r>
              <a:rPr b="0" baseline="-25000" i="0" lang="en-US" sz="2400">
                <a:solidFill>
                  <a:schemeClr val="lt1"/>
                </a:solidFill>
                <a:latin typeface="Roboto"/>
                <a:ea typeface="Roboto"/>
                <a:cs typeface="Roboto"/>
                <a:sym typeface="Roboto"/>
              </a:rPr>
              <a:t>3</a:t>
            </a:r>
            <a:r>
              <a:rPr b="0" i="0" lang="en-US" sz="2400">
                <a:solidFill>
                  <a:schemeClr val="lt1"/>
                </a:solidFill>
                <a:latin typeface="Roboto"/>
                <a:ea typeface="Roboto"/>
                <a:cs typeface="Roboto"/>
                <a:sym typeface="Roboto"/>
              </a:rPr>
              <a:t> + H</a:t>
            </a:r>
            <a:r>
              <a:rPr b="0" baseline="-25000" i="0" lang="en-US" sz="2400">
                <a:solidFill>
                  <a:schemeClr val="lt1"/>
                </a:solidFill>
                <a:latin typeface="Roboto"/>
                <a:ea typeface="Roboto"/>
                <a:cs typeface="Roboto"/>
                <a:sym typeface="Roboto"/>
              </a:rPr>
              <a:t>2</a:t>
            </a:r>
            <a:r>
              <a:rPr b="0" i="0" lang="en-US" sz="2400">
                <a:solidFill>
                  <a:schemeClr val="lt1"/>
                </a:solidFill>
                <a:latin typeface="Roboto"/>
                <a:ea typeface="Roboto"/>
                <a:cs typeface="Roboto"/>
                <a:sym typeface="Roboto"/>
              </a:rPr>
              <a:t>SO</a:t>
            </a:r>
            <a:r>
              <a:rPr b="0" baseline="-25000" i="0" lang="en-US" sz="2400">
                <a:solidFill>
                  <a:schemeClr val="lt1"/>
                </a:solidFill>
                <a:latin typeface="Roboto"/>
                <a:ea typeface="Roboto"/>
                <a:cs typeface="Roboto"/>
                <a:sym typeface="Roboto"/>
              </a:rPr>
              <a:t>4</a:t>
            </a:r>
            <a:r>
              <a:rPr b="0" i="0" lang="en-US" sz="2400">
                <a:solidFill>
                  <a:schemeClr val="lt1"/>
                </a:solidFill>
                <a:latin typeface="Roboto"/>
                <a:ea typeface="Roboto"/>
                <a:cs typeface="Roboto"/>
                <a:sym typeface="Roboto"/>
              </a:rPr>
              <a:t> → (NH</a:t>
            </a:r>
            <a:r>
              <a:rPr b="0" baseline="-25000" i="0" lang="en-US" sz="2400">
                <a:solidFill>
                  <a:schemeClr val="lt1"/>
                </a:solidFill>
                <a:latin typeface="Roboto"/>
                <a:ea typeface="Roboto"/>
                <a:cs typeface="Roboto"/>
                <a:sym typeface="Roboto"/>
              </a:rPr>
              <a:t>4</a:t>
            </a:r>
            <a:r>
              <a:rPr b="0" i="0" lang="en-US" sz="2400">
                <a:solidFill>
                  <a:schemeClr val="lt1"/>
                </a:solidFill>
                <a:latin typeface="Roboto"/>
                <a:ea typeface="Roboto"/>
                <a:cs typeface="Roboto"/>
                <a:sym typeface="Roboto"/>
              </a:rPr>
              <a:t>)</a:t>
            </a:r>
            <a:r>
              <a:rPr b="0" baseline="-25000" i="0" lang="en-US" sz="2400">
                <a:solidFill>
                  <a:schemeClr val="lt1"/>
                </a:solidFill>
                <a:latin typeface="Roboto"/>
                <a:ea typeface="Roboto"/>
                <a:cs typeface="Roboto"/>
                <a:sym typeface="Roboto"/>
              </a:rPr>
              <a:t>2</a:t>
            </a:r>
            <a:r>
              <a:rPr b="0" i="0" lang="en-US" sz="2400">
                <a:solidFill>
                  <a:schemeClr val="lt1"/>
                </a:solidFill>
                <a:latin typeface="Roboto"/>
                <a:ea typeface="Roboto"/>
                <a:cs typeface="Roboto"/>
                <a:sym typeface="Roboto"/>
              </a:rPr>
              <a:t>SO</a:t>
            </a:r>
            <a:r>
              <a:rPr b="0" baseline="-25000" i="0" lang="en-US" sz="2400">
                <a:solidFill>
                  <a:schemeClr val="lt1"/>
                </a:solidFill>
                <a:latin typeface="Roboto"/>
                <a:ea typeface="Roboto"/>
                <a:cs typeface="Roboto"/>
                <a:sym typeface="Roboto"/>
              </a:rPr>
              <a:t>4</a:t>
            </a:r>
            <a:endParaRPr b="0" i="0" sz="2400">
              <a:solidFill>
                <a:schemeClr val="lt1"/>
              </a:solidFill>
              <a:latin typeface="Roboto"/>
              <a:ea typeface="Roboto"/>
              <a:cs typeface="Roboto"/>
              <a:sym typeface="Roboto"/>
            </a:endParaRPr>
          </a:p>
          <a:p>
            <a:pPr indent="0" lvl="0" marL="0" marR="0" rtl="0" algn="just">
              <a:spcBef>
                <a:spcPts val="0"/>
              </a:spcBef>
              <a:spcAft>
                <a:spcPts val="0"/>
              </a:spcAft>
              <a:buNone/>
            </a:pPr>
            <a:r>
              <a:rPr b="0" i="0" lang="en-US" sz="2400">
                <a:solidFill>
                  <a:schemeClr val="lt1"/>
                </a:solidFill>
                <a:latin typeface="Roboto"/>
                <a:ea typeface="Roboto"/>
                <a:cs typeface="Roboto"/>
                <a:sym typeface="Roboto"/>
              </a:rPr>
              <a:t>Xác định chất cho, chất nhận proton trong mỗi phản ứng trên. Dùng mũi tên để biểu diễn sự cho, nhận đó.</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31"/>
          <p:cNvSpPr txBox="1"/>
          <p:nvPr/>
        </p:nvSpPr>
        <p:spPr>
          <a:xfrm>
            <a:off x="830663" y="55682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3. Tính chất hóa học</a:t>
            </a:r>
            <a:endParaRPr b="1" sz="3200">
              <a:solidFill>
                <a:srgbClr val="FFFF00"/>
              </a:solidFill>
              <a:latin typeface="Times New Roman"/>
              <a:ea typeface="Times New Roman"/>
              <a:cs typeface="Times New Roman"/>
              <a:sym typeface="Times New Roman"/>
            </a:endParaRPr>
          </a:p>
        </p:txBody>
      </p:sp>
      <p:sp>
        <p:nvSpPr>
          <p:cNvPr id="281" name="Google Shape;281;p31"/>
          <p:cNvSpPr txBox="1"/>
          <p:nvPr/>
        </p:nvSpPr>
        <p:spPr>
          <a:xfrm>
            <a:off x="564672" y="3360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
        <p:nvSpPr>
          <p:cNvPr id="282" name="Google Shape;282;p31"/>
          <p:cNvSpPr txBox="1"/>
          <p:nvPr/>
        </p:nvSpPr>
        <p:spPr>
          <a:xfrm>
            <a:off x="1085176" y="1141598"/>
            <a:ext cx="1139286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800">
                <a:solidFill>
                  <a:srgbClr val="00B050"/>
                </a:solidFill>
                <a:latin typeface="Roboto"/>
                <a:ea typeface="Roboto"/>
                <a:cs typeface="Roboto"/>
                <a:sym typeface="Roboto"/>
              </a:rPr>
              <a:t>a) Tính base</a:t>
            </a:r>
            <a:endParaRPr sz="2800">
              <a:solidFill>
                <a:srgbClr val="00B050"/>
              </a:solidFill>
              <a:latin typeface="Calibri"/>
              <a:ea typeface="Calibri"/>
              <a:cs typeface="Calibri"/>
              <a:sym typeface="Calibri"/>
            </a:endParaRPr>
          </a:p>
        </p:txBody>
      </p:sp>
      <p:sp>
        <p:nvSpPr>
          <p:cNvPr id="283" name="Google Shape;283;p31"/>
          <p:cNvSpPr txBox="1"/>
          <p:nvPr/>
        </p:nvSpPr>
        <p:spPr>
          <a:xfrm>
            <a:off x="107342" y="1645518"/>
            <a:ext cx="11649412" cy="452431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400">
                <a:solidFill>
                  <a:schemeClr val="lt1"/>
                </a:solidFill>
                <a:latin typeface="Roboto"/>
                <a:ea typeface="Roboto"/>
                <a:cs typeface="Roboto"/>
                <a:sym typeface="Roboto"/>
              </a:rPr>
              <a:t>Xét phản ứng: NH</a:t>
            </a:r>
            <a:r>
              <a:rPr b="0" baseline="-25000" i="0" lang="en-US" sz="2400">
                <a:solidFill>
                  <a:schemeClr val="lt1"/>
                </a:solidFill>
                <a:latin typeface="Roboto"/>
                <a:ea typeface="Roboto"/>
                <a:cs typeface="Roboto"/>
                <a:sym typeface="Roboto"/>
              </a:rPr>
              <a:t>3</a:t>
            </a:r>
            <a:r>
              <a:rPr b="0" i="0" lang="en-US" sz="2400">
                <a:solidFill>
                  <a:schemeClr val="lt1"/>
                </a:solidFill>
                <a:latin typeface="Roboto"/>
                <a:ea typeface="Roboto"/>
                <a:cs typeface="Roboto"/>
                <a:sym typeface="Roboto"/>
              </a:rPr>
              <a:t> + HCl → NH</a:t>
            </a:r>
            <a:r>
              <a:rPr b="0" baseline="-25000" i="0" lang="en-US" sz="2400">
                <a:solidFill>
                  <a:schemeClr val="lt1"/>
                </a:solidFill>
                <a:latin typeface="Roboto"/>
                <a:ea typeface="Roboto"/>
                <a:cs typeface="Roboto"/>
                <a:sym typeface="Roboto"/>
              </a:rPr>
              <a:t>4</a:t>
            </a:r>
            <a:r>
              <a:rPr b="0" i="0" lang="en-US" sz="2400">
                <a:solidFill>
                  <a:schemeClr val="lt1"/>
                </a:solidFill>
                <a:latin typeface="Roboto"/>
                <a:ea typeface="Roboto"/>
                <a:cs typeface="Roboto"/>
                <a:sym typeface="Roboto"/>
              </a:rPr>
              <a:t>Cl</a:t>
            </a:r>
            <a:endParaRPr/>
          </a:p>
          <a:p>
            <a:pPr indent="0" lvl="0" marL="0" marR="0" rtl="0" algn="just">
              <a:spcBef>
                <a:spcPts val="0"/>
              </a:spcBef>
              <a:spcAft>
                <a:spcPts val="0"/>
              </a:spcAft>
              <a:buNone/>
            </a:pPr>
            <a:r>
              <a:rPr b="0" i="0" lang="en-US" sz="2400">
                <a:solidFill>
                  <a:schemeClr val="lt1"/>
                </a:solidFill>
                <a:latin typeface="Roboto"/>
                <a:ea typeface="Roboto"/>
                <a:cs typeface="Roboto"/>
                <a:sym typeface="Roboto"/>
              </a:rPr>
              <a:t>Chất cho proton là HCl, chất nhận proton là NH</a:t>
            </a:r>
            <a:r>
              <a:rPr b="0" baseline="-25000" i="0" lang="en-US" sz="2400">
                <a:solidFill>
                  <a:schemeClr val="lt1"/>
                </a:solidFill>
                <a:latin typeface="Roboto"/>
                <a:ea typeface="Roboto"/>
                <a:cs typeface="Roboto"/>
                <a:sym typeface="Roboto"/>
              </a:rPr>
              <a:t>3</a:t>
            </a:r>
            <a:r>
              <a:rPr b="0" i="0" lang="en-US" sz="2400">
                <a:solidFill>
                  <a:schemeClr val="lt1"/>
                </a:solidFill>
                <a:latin typeface="Roboto"/>
                <a:ea typeface="Roboto"/>
                <a:cs typeface="Roboto"/>
                <a:sym typeface="Roboto"/>
              </a:rPr>
              <a:t>:</a:t>
            </a:r>
            <a:endParaRPr/>
          </a:p>
          <a:p>
            <a:pPr indent="0" lvl="0" marL="0" marR="0" rtl="0" algn="just">
              <a:spcBef>
                <a:spcPts val="0"/>
              </a:spcBef>
              <a:spcAft>
                <a:spcPts val="0"/>
              </a:spcAft>
              <a:buNone/>
            </a:pPr>
            <a:r>
              <a:t/>
            </a:r>
            <a:endParaRPr sz="2400">
              <a:solidFill>
                <a:schemeClr val="lt1"/>
              </a:solidFill>
              <a:latin typeface="Roboto"/>
              <a:ea typeface="Roboto"/>
              <a:cs typeface="Roboto"/>
              <a:sym typeface="Roboto"/>
            </a:endParaRPr>
          </a:p>
          <a:p>
            <a:pPr indent="0" lvl="0" marL="0" marR="0" rtl="0" algn="just">
              <a:spcBef>
                <a:spcPts val="0"/>
              </a:spcBef>
              <a:spcAft>
                <a:spcPts val="0"/>
              </a:spcAft>
              <a:buNone/>
            </a:pPr>
            <a:r>
              <a:rPr b="0" i="0" lang="en-US" sz="2400">
                <a:solidFill>
                  <a:schemeClr val="lt1"/>
                </a:solidFill>
                <a:latin typeface="Roboto"/>
                <a:ea typeface="Roboto"/>
                <a:cs typeface="Roboto"/>
                <a:sym typeface="Roboto"/>
              </a:rPr>
              <a:t>		NH</a:t>
            </a:r>
            <a:r>
              <a:rPr b="0" baseline="-25000" i="0" lang="en-US" sz="2400">
                <a:solidFill>
                  <a:schemeClr val="lt1"/>
                </a:solidFill>
                <a:latin typeface="Roboto"/>
                <a:ea typeface="Roboto"/>
                <a:cs typeface="Roboto"/>
                <a:sym typeface="Roboto"/>
              </a:rPr>
              <a:t>3</a:t>
            </a:r>
            <a:r>
              <a:rPr b="0" i="0" lang="en-US" sz="2400">
                <a:solidFill>
                  <a:schemeClr val="lt1"/>
                </a:solidFill>
                <a:latin typeface="Roboto"/>
                <a:ea typeface="Roboto"/>
                <a:cs typeface="Roboto"/>
                <a:sym typeface="Roboto"/>
              </a:rPr>
              <a:t> + HCl → </a:t>
            </a:r>
            <a:endParaRPr/>
          </a:p>
          <a:p>
            <a:pPr indent="0" lvl="0" marL="0" marR="0" rtl="0" algn="just">
              <a:spcBef>
                <a:spcPts val="0"/>
              </a:spcBef>
              <a:spcAft>
                <a:spcPts val="0"/>
              </a:spcAft>
              <a:buNone/>
            </a:pPr>
            <a:r>
              <a:rPr b="0" i="0" lang="en-US" sz="2400">
                <a:solidFill>
                  <a:schemeClr val="lt1"/>
                </a:solidFill>
                <a:latin typeface="Roboto"/>
                <a:ea typeface="Roboto"/>
                <a:cs typeface="Roboto"/>
                <a:sym typeface="Roboto"/>
              </a:rPr>
              <a:t>Xét phản ứng: NH</a:t>
            </a:r>
            <a:r>
              <a:rPr b="0" baseline="-25000" i="0" lang="en-US" sz="2400">
                <a:solidFill>
                  <a:schemeClr val="lt1"/>
                </a:solidFill>
                <a:latin typeface="Roboto"/>
                <a:ea typeface="Roboto"/>
                <a:cs typeface="Roboto"/>
                <a:sym typeface="Roboto"/>
              </a:rPr>
              <a:t>3</a:t>
            </a:r>
            <a:r>
              <a:rPr b="0" i="0" lang="en-US" sz="2400">
                <a:solidFill>
                  <a:schemeClr val="lt1"/>
                </a:solidFill>
                <a:latin typeface="Roboto"/>
                <a:ea typeface="Roboto"/>
                <a:cs typeface="Roboto"/>
                <a:sym typeface="Roboto"/>
              </a:rPr>
              <a:t> + HNO</a:t>
            </a:r>
            <a:r>
              <a:rPr b="0" baseline="-25000" i="0" lang="en-US" sz="2400">
                <a:solidFill>
                  <a:schemeClr val="lt1"/>
                </a:solidFill>
                <a:latin typeface="Roboto"/>
                <a:ea typeface="Roboto"/>
                <a:cs typeface="Roboto"/>
                <a:sym typeface="Roboto"/>
              </a:rPr>
              <a:t>3</a:t>
            </a:r>
            <a:r>
              <a:rPr b="0" i="0" lang="en-US" sz="2400">
                <a:solidFill>
                  <a:schemeClr val="lt1"/>
                </a:solidFill>
                <a:latin typeface="Roboto"/>
                <a:ea typeface="Roboto"/>
                <a:cs typeface="Roboto"/>
                <a:sym typeface="Roboto"/>
              </a:rPr>
              <a:t> → NH</a:t>
            </a:r>
            <a:r>
              <a:rPr b="0" baseline="-25000" i="0" lang="en-US" sz="2400">
                <a:solidFill>
                  <a:schemeClr val="lt1"/>
                </a:solidFill>
                <a:latin typeface="Roboto"/>
                <a:ea typeface="Roboto"/>
                <a:cs typeface="Roboto"/>
                <a:sym typeface="Roboto"/>
              </a:rPr>
              <a:t>4</a:t>
            </a:r>
            <a:r>
              <a:rPr b="0" i="0" lang="en-US" sz="2400">
                <a:solidFill>
                  <a:schemeClr val="lt1"/>
                </a:solidFill>
                <a:latin typeface="Roboto"/>
                <a:ea typeface="Roboto"/>
                <a:cs typeface="Roboto"/>
                <a:sym typeface="Roboto"/>
              </a:rPr>
              <a:t>NO</a:t>
            </a:r>
            <a:r>
              <a:rPr b="0" baseline="-25000" i="0" lang="en-US" sz="2400">
                <a:solidFill>
                  <a:schemeClr val="lt1"/>
                </a:solidFill>
                <a:latin typeface="Roboto"/>
                <a:ea typeface="Roboto"/>
                <a:cs typeface="Roboto"/>
                <a:sym typeface="Roboto"/>
              </a:rPr>
              <a:t>3</a:t>
            </a:r>
            <a:endParaRPr b="0" i="0" sz="2400">
              <a:solidFill>
                <a:schemeClr val="lt1"/>
              </a:solidFill>
              <a:latin typeface="Roboto"/>
              <a:ea typeface="Roboto"/>
              <a:cs typeface="Roboto"/>
              <a:sym typeface="Roboto"/>
            </a:endParaRPr>
          </a:p>
          <a:p>
            <a:pPr indent="0" lvl="0" marL="0" marR="0" rtl="0" algn="just">
              <a:spcBef>
                <a:spcPts val="0"/>
              </a:spcBef>
              <a:spcAft>
                <a:spcPts val="0"/>
              </a:spcAft>
              <a:buNone/>
            </a:pPr>
            <a:r>
              <a:rPr b="0" i="0" lang="en-US" sz="2400">
                <a:solidFill>
                  <a:schemeClr val="lt1"/>
                </a:solidFill>
                <a:latin typeface="Roboto"/>
                <a:ea typeface="Roboto"/>
                <a:cs typeface="Roboto"/>
                <a:sym typeface="Roboto"/>
              </a:rPr>
              <a:t>Chất cho proton là HNO</a:t>
            </a:r>
            <a:r>
              <a:rPr b="0" baseline="-25000" i="0" lang="en-US" sz="2400">
                <a:solidFill>
                  <a:schemeClr val="lt1"/>
                </a:solidFill>
                <a:latin typeface="Roboto"/>
                <a:ea typeface="Roboto"/>
                <a:cs typeface="Roboto"/>
                <a:sym typeface="Roboto"/>
              </a:rPr>
              <a:t>3</a:t>
            </a:r>
            <a:r>
              <a:rPr b="0" i="0" lang="en-US" sz="2400">
                <a:solidFill>
                  <a:schemeClr val="lt1"/>
                </a:solidFill>
                <a:latin typeface="Roboto"/>
                <a:ea typeface="Roboto"/>
                <a:cs typeface="Roboto"/>
                <a:sym typeface="Roboto"/>
              </a:rPr>
              <a:t>, chất nhận proton là NH</a:t>
            </a:r>
            <a:r>
              <a:rPr b="0" baseline="-25000" i="0" lang="en-US" sz="2400">
                <a:solidFill>
                  <a:schemeClr val="lt1"/>
                </a:solidFill>
                <a:latin typeface="Roboto"/>
                <a:ea typeface="Roboto"/>
                <a:cs typeface="Roboto"/>
                <a:sym typeface="Roboto"/>
              </a:rPr>
              <a:t>3</a:t>
            </a:r>
            <a:r>
              <a:rPr b="0" i="0" lang="en-US" sz="2400">
                <a:solidFill>
                  <a:schemeClr val="lt1"/>
                </a:solidFill>
                <a:latin typeface="Roboto"/>
                <a:ea typeface="Roboto"/>
                <a:cs typeface="Roboto"/>
                <a:sym typeface="Roboto"/>
              </a:rPr>
              <a:t>:</a:t>
            </a:r>
            <a:endParaRPr/>
          </a:p>
          <a:p>
            <a:pPr indent="0" lvl="0" marL="0" marR="0" rtl="0" algn="just">
              <a:spcBef>
                <a:spcPts val="0"/>
              </a:spcBef>
              <a:spcAft>
                <a:spcPts val="0"/>
              </a:spcAft>
              <a:buNone/>
            </a:pPr>
            <a:r>
              <a:t/>
            </a:r>
            <a:endParaRPr sz="2400">
              <a:solidFill>
                <a:schemeClr val="lt1"/>
              </a:solidFill>
              <a:latin typeface="Roboto"/>
              <a:ea typeface="Roboto"/>
              <a:cs typeface="Roboto"/>
              <a:sym typeface="Roboto"/>
            </a:endParaRPr>
          </a:p>
          <a:p>
            <a:pPr indent="0" lvl="0" marL="0" marR="0" rtl="0" algn="just">
              <a:spcBef>
                <a:spcPts val="0"/>
              </a:spcBef>
              <a:spcAft>
                <a:spcPts val="0"/>
              </a:spcAft>
              <a:buNone/>
            </a:pPr>
            <a:r>
              <a:rPr b="0" i="0" lang="en-US" sz="2400">
                <a:solidFill>
                  <a:schemeClr val="lt1"/>
                </a:solidFill>
                <a:latin typeface="Roboto"/>
                <a:ea typeface="Roboto"/>
                <a:cs typeface="Roboto"/>
                <a:sym typeface="Roboto"/>
              </a:rPr>
              <a:t>		NH</a:t>
            </a:r>
            <a:r>
              <a:rPr b="0" baseline="-25000" i="0" lang="en-US" sz="2400">
                <a:solidFill>
                  <a:schemeClr val="lt1"/>
                </a:solidFill>
                <a:latin typeface="Roboto"/>
                <a:ea typeface="Roboto"/>
                <a:cs typeface="Roboto"/>
                <a:sym typeface="Roboto"/>
              </a:rPr>
              <a:t>3</a:t>
            </a:r>
            <a:r>
              <a:rPr b="0" i="0" lang="en-US" sz="2400">
                <a:solidFill>
                  <a:schemeClr val="lt1"/>
                </a:solidFill>
                <a:latin typeface="Roboto"/>
                <a:ea typeface="Roboto"/>
                <a:cs typeface="Roboto"/>
                <a:sym typeface="Roboto"/>
              </a:rPr>
              <a:t> + HNO</a:t>
            </a:r>
            <a:r>
              <a:rPr b="0" baseline="-25000" i="0" lang="en-US" sz="2400">
                <a:solidFill>
                  <a:schemeClr val="lt1"/>
                </a:solidFill>
                <a:latin typeface="Roboto"/>
                <a:ea typeface="Roboto"/>
                <a:cs typeface="Roboto"/>
                <a:sym typeface="Roboto"/>
              </a:rPr>
              <a:t>3</a:t>
            </a:r>
            <a:r>
              <a:rPr b="0" i="0" lang="en-US" sz="2400">
                <a:solidFill>
                  <a:schemeClr val="lt1"/>
                </a:solidFill>
                <a:latin typeface="Roboto"/>
                <a:ea typeface="Roboto"/>
                <a:cs typeface="Roboto"/>
                <a:sym typeface="Roboto"/>
              </a:rPr>
              <a:t> →</a:t>
            </a:r>
            <a:endParaRPr/>
          </a:p>
          <a:p>
            <a:pPr indent="0" lvl="0" marL="0" marR="0" rtl="0" algn="just">
              <a:spcBef>
                <a:spcPts val="0"/>
              </a:spcBef>
              <a:spcAft>
                <a:spcPts val="0"/>
              </a:spcAft>
              <a:buNone/>
            </a:pPr>
            <a:r>
              <a:rPr b="0" i="0" lang="en-US" sz="2400">
                <a:solidFill>
                  <a:schemeClr val="lt1"/>
                </a:solidFill>
                <a:latin typeface="Roboto"/>
                <a:ea typeface="Roboto"/>
                <a:cs typeface="Roboto"/>
                <a:sym typeface="Roboto"/>
              </a:rPr>
              <a:t>Xét phản ứng: 2NH</a:t>
            </a:r>
            <a:r>
              <a:rPr b="0" baseline="-25000" i="0" lang="en-US" sz="2400">
                <a:solidFill>
                  <a:schemeClr val="lt1"/>
                </a:solidFill>
                <a:latin typeface="Roboto"/>
                <a:ea typeface="Roboto"/>
                <a:cs typeface="Roboto"/>
                <a:sym typeface="Roboto"/>
              </a:rPr>
              <a:t>3</a:t>
            </a:r>
            <a:r>
              <a:rPr b="0" i="0" lang="en-US" sz="2400">
                <a:solidFill>
                  <a:schemeClr val="lt1"/>
                </a:solidFill>
                <a:latin typeface="Roboto"/>
                <a:ea typeface="Roboto"/>
                <a:cs typeface="Roboto"/>
                <a:sym typeface="Roboto"/>
              </a:rPr>
              <a:t> + H</a:t>
            </a:r>
            <a:r>
              <a:rPr b="0" baseline="-25000" i="0" lang="en-US" sz="2400">
                <a:solidFill>
                  <a:schemeClr val="lt1"/>
                </a:solidFill>
                <a:latin typeface="Roboto"/>
                <a:ea typeface="Roboto"/>
                <a:cs typeface="Roboto"/>
                <a:sym typeface="Roboto"/>
              </a:rPr>
              <a:t>2</a:t>
            </a:r>
            <a:r>
              <a:rPr b="0" i="0" lang="en-US" sz="2400">
                <a:solidFill>
                  <a:schemeClr val="lt1"/>
                </a:solidFill>
                <a:latin typeface="Roboto"/>
                <a:ea typeface="Roboto"/>
                <a:cs typeface="Roboto"/>
                <a:sym typeface="Roboto"/>
              </a:rPr>
              <a:t>SO</a:t>
            </a:r>
            <a:r>
              <a:rPr b="0" baseline="-25000" i="0" lang="en-US" sz="2400">
                <a:solidFill>
                  <a:schemeClr val="lt1"/>
                </a:solidFill>
                <a:latin typeface="Roboto"/>
                <a:ea typeface="Roboto"/>
                <a:cs typeface="Roboto"/>
                <a:sym typeface="Roboto"/>
              </a:rPr>
              <a:t>4</a:t>
            </a:r>
            <a:r>
              <a:rPr b="0" i="0" lang="en-US" sz="2400">
                <a:solidFill>
                  <a:schemeClr val="lt1"/>
                </a:solidFill>
                <a:latin typeface="Roboto"/>
                <a:ea typeface="Roboto"/>
                <a:cs typeface="Roboto"/>
                <a:sym typeface="Roboto"/>
              </a:rPr>
              <a:t> → (NH</a:t>
            </a:r>
            <a:r>
              <a:rPr b="0" baseline="-25000" i="0" lang="en-US" sz="2400">
                <a:solidFill>
                  <a:schemeClr val="lt1"/>
                </a:solidFill>
                <a:latin typeface="Roboto"/>
                <a:ea typeface="Roboto"/>
                <a:cs typeface="Roboto"/>
                <a:sym typeface="Roboto"/>
              </a:rPr>
              <a:t>4</a:t>
            </a:r>
            <a:r>
              <a:rPr b="0" i="0" lang="en-US" sz="2400">
                <a:solidFill>
                  <a:schemeClr val="lt1"/>
                </a:solidFill>
                <a:latin typeface="Roboto"/>
                <a:ea typeface="Roboto"/>
                <a:cs typeface="Roboto"/>
                <a:sym typeface="Roboto"/>
              </a:rPr>
              <a:t>)</a:t>
            </a:r>
            <a:r>
              <a:rPr b="0" baseline="-25000" i="0" lang="en-US" sz="2400">
                <a:solidFill>
                  <a:schemeClr val="lt1"/>
                </a:solidFill>
                <a:latin typeface="Roboto"/>
                <a:ea typeface="Roboto"/>
                <a:cs typeface="Roboto"/>
                <a:sym typeface="Roboto"/>
              </a:rPr>
              <a:t>2</a:t>
            </a:r>
            <a:r>
              <a:rPr b="0" i="0" lang="en-US" sz="2400">
                <a:solidFill>
                  <a:schemeClr val="lt1"/>
                </a:solidFill>
                <a:latin typeface="Roboto"/>
                <a:ea typeface="Roboto"/>
                <a:cs typeface="Roboto"/>
                <a:sym typeface="Roboto"/>
              </a:rPr>
              <a:t>SO</a:t>
            </a:r>
            <a:r>
              <a:rPr b="0" baseline="-25000" i="0" lang="en-US" sz="2400">
                <a:solidFill>
                  <a:schemeClr val="lt1"/>
                </a:solidFill>
                <a:latin typeface="Roboto"/>
                <a:ea typeface="Roboto"/>
                <a:cs typeface="Roboto"/>
                <a:sym typeface="Roboto"/>
              </a:rPr>
              <a:t>4</a:t>
            </a:r>
            <a:endParaRPr b="0" i="0" sz="2400">
              <a:solidFill>
                <a:schemeClr val="lt1"/>
              </a:solidFill>
              <a:latin typeface="Roboto"/>
              <a:ea typeface="Roboto"/>
              <a:cs typeface="Roboto"/>
              <a:sym typeface="Roboto"/>
            </a:endParaRPr>
          </a:p>
          <a:p>
            <a:pPr indent="0" lvl="0" marL="0" marR="0" rtl="0" algn="just">
              <a:spcBef>
                <a:spcPts val="0"/>
              </a:spcBef>
              <a:spcAft>
                <a:spcPts val="0"/>
              </a:spcAft>
              <a:buNone/>
            </a:pPr>
            <a:r>
              <a:rPr b="0" i="0" lang="en-US" sz="2400">
                <a:solidFill>
                  <a:schemeClr val="lt1"/>
                </a:solidFill>
                <a:latin typeface="Roboto"/>
                <a:ea typeface="Roboto"/>
                <a:cs typeface="Roboto"/>
                <a:sym typeface="Roboto"/>
              </a:rPr>
              <a:t>Chất cho proton là H</a:t>
            </a:r>
            <a:r>
              <a:rPr b="0" baseline="-25000" i="0" lang="en-US" sz="2400">
                <a:solidFill>
                  <a:schemeClr val="lt1"/>
                </a:solidFill>
                <a:latin typeface="Roboto"/>
                <a:ea typeface="Roboto"/>
                <a:cs typeface="Roboto"/>
                <a:sym typeface="Roboto"/>
              </a:rPr>
              <a:t>2</a:t>
            </a:r>
            <a:r>
              <a:rPr b="0" i="0" lang="en-US" sz="2400">
                <a:solidFill>
                  <a:schemeClr val="lt1"/>
                </a:solidFill>
                <a:latin typeface="Roboto"/>
                <a:ea typeface="Roboto"/>
                <a:cs typeface="Roboto"/>
                <a:sym typeface="Roboto"/>
              </a:rPr>
              <a:t>SO</a:t>
            </a:r>
            <a:r>
              <a:rPr b="0" baseline="-25000" i="0" lang="en-US" sz="2400">
                <a:solidFill>
                  <a:schemeClr val="lt1"/>
                </a:solidFill>
                <a:latin typeface="Roboto"/>
                <a:ea typeface="Roboto"/>
                <a:cs typeface="Roboto"/>
                <a:sym typeface="Roboto"/>
              </a:rPr>
              <a:t>4</a:t>
            </a:r>
            <a:r>
              <a:rPr b="0" i="0" lang="en-US" sz="2400">
                <a:solidFill>
                  <a:schemeClr val="lt1"/>
                </a:solidFill>
                <a:latin typeface="Roboto"/>
                <a:ea typeface="Roboto"/>
                <a:cs typeface="Roboto"/>
                <a:sym typeface="Roboto"/>
              </a:rPr>
              <a:t>, chất nhận proton là NH</a:t>
            </a:r>
            <a:r>
              <a:rPr b="0" baseline="-25000" i="0" lang="en-US" sz="2400">
                <a:solidFill>
                  <a:schemeClr val="lt1"/>
                </a:solidFill>
                <a:latin typeface="Roboto"/>
                <a:ea typeface="Roboto"/>
                <a:cs typeface="Roboto"/>
                <a:sym typeface="Roboto"/>
              </a:rPr>
              <a:t>3</a:t>
            </a:r>
            <a:r>
              <a:rPr b="0" i="0" lang="en-US" sz="2400">
                <a:solidFill>
                  <a:schemeClr val="lt1"/>
                </a:solidFill>
                <a:latin typeface="Roboto"/>
                <a:ea typeface="Roboto"/>
                <a:cs typeface="Roboto"/>
                <a:sym typeface="Roboto"/>
              </a:rPr>
              <a:t>:</a:t>
            </a:r>
            <a:endParaRPr/>
          </a:p>
          <a:p>
            <a:pPr indent="0" lvl="0" marL="0" marR="0" rtl="0" algn="just">
              <a:spcBef>
                <a:spcPts val="0"/>
              </a:spcBef>
              <a:spcAft>
                <a:spcPts val="0"/>
              </a:spcAft>
              <a:buNone/>
            </a:pPr>
            <a:r>
              <a:t/>
            </a:r>
            <a:endParaRPr b="0" i="0" sz="2400">
              <a:solidFill>
                <a:schemeClr val="lt1"/>
              </a:solidFill>
              <a:latin typeface="Roboto"/>
              <a:ea typeface="Roboto"/>
              <a:cs typeface="Roboto"/>
              <a:sym typeface="Roboto"/>
            </a:endParaRPr>
          </a:p>
          <a:p>
            <a:pPr indent="0" lvl="0" marL="0" marR="0" rtl="0" algn="just">
              <a:spcBef>
                <a:spcPts val="0"/>
              </a:spcBef>
              <a:spcAft>
                <a:spcPts val="0"/>
              </a:spcAft>
              <a:buNone/>
            </a:pPr>
            <a:r>
              <a:rPr b="0" i="0" lang="en-US" sz="2400">
                <a:solidFill>
                  <a:schemeClr val="lt1"/>
                </a:solidFill>
                <a:latin typeface="Roboto"/>
                <a:ea typeface="Roboto"/>
                <a:cs typeface="Roboto"/>
                <a:sym typeface="Roboto"/>
              </a:rPr>
              <a:t>		2NH</a:t>
            </a:r>
            <a:r>
              <a:rPr b="0" baseline="-25000" i="0" lang="en-US" sz="2400">
                <a:solidFill>
                  <a:schemeClr val="lt1"/>
                </a:solidFill>
                <a:latin typeface="Roboto"/>
                <a:ea typeface="Roboto"/>
                <a:cs typeface="Roboto"/>
                <a:sym typeface="Roboto"/>
              </a:rPr>
              <a:t>3</a:t>
            </a:r>
            <a:r>
              <a:rPr b="0" i="0" lang="en-US" sz="2400">
                <a:solidFill>
                  <a:schemeClr val="lt1"/>
                </a:solidFill>
                <a:latin typeface="Roboto"/>
                <a:ea typeface="Roboto"/>
                <a:cs typeface="Roboto"/>
                <a:sym typeface="Roboto"/>
              </a:rPr>
              <a:t> + H</a:t>
            </a:r>
            <a:r>
              <a:rPr b="0" baseline="-25000" i="0" lang="en-US" sz="2400">
                <a:solidFill>
                  <a:schemeClr val="lt1"/>
                </a:solidFill>
                <a:latin typeface="Roboto"/>
                <a:ea typeface="Roboto"/>
                <a:cs typeface="Roboto"/>
                <a:sym typeface="Roboto"/>
              </a:rPr>
              <a:t>2</a:t>
            </a:r>
            <a:r>
              <a:rPr b="0" i="0" lang="en-US" sz="2400">
                <a:solidFill>
                  <a:schemeClr val="lt1"/>
                </a:solidFill>
                <a:latin typeface="Roboto"/>
                <a:ea typeface="Roboto"/>
                <a:cs typeface="Roboto"/>
                <a:sym typeface="Roboto"/>
              </a:rPr>
              <a:t>SO</a:t>
            </a:r>
            <a:r>
              <a:rPr b="0" baseline="-25000" i="0" lang="en-US" sz="2400">
                <a:solidFill>
                  <a:schemeClr val="lt1"/>
                </a:solidFill>
                <a:latin typeface="Roboto"/>
                <a:ea typeface="Roboto"/>
                <a:cs typeface="Roboto"/>
                <a:sym typeface="Roboto"/>
              </a:rPr>
              <a:t>4</a:t>
            </a:r>
            <a:r>
              <a:rPr b="0" i="0" lang="en-US" sz="2400">
                <a:solidFill>
                  <a:schemeClr val="lt1"/>
                </a:solidFill>
                <a:latin typeface="Roboto"/>
                <a:ea typeface="Roboto"/>
                <a:cs typeface="Roboto"/>
                <a:sym typeface="Roboto"/>
              </a:rPr>
              <a:t> →</a:t>
            </a:r>
            <a:endParaRPr/>
          </a:p>
        </p:txBody>
      </p:sp>
      <p:grpSp>
        <p:nvGrpSpPr>
          <p:cNvPr id="284" name="Google Shape;284;p31"/>
          <p:cNvGrpSpPr/>
          <p:nvPr/>
        </p:nvGrpSpPr>
        <p:grpSpPr>
          <a:xfrm>
            <a:off x="2258291" y="2618509"/>
            <a:ext cx="803564" cy="263236"/>
            <a:chOff x="2258291" y="2618509"/>
            <a:chExt cx="803564" cy="263236"/>
          </a:xfrm>
        </p:grpSpPr>
        <p:cxnSp>
          <p:nvCxnSpPr>
            <p:cNvPr id="285" name="Google Shape;285;p31"/>
            <p:cNvCxnSpPr/>
            <p:nvPr/>
          </p:nvCxnSpPr>
          <p:spPr>
            <a:xfrm rot="10800000">
              <a:off x="3061855" y="2618509"/>
              <a:ext cx="0" cy="263236"/>
            </a:xfrm>
            <a:prstGeom prst="straightConnector1">
              <a:avLst/>
            </a:prstGeom>
            <a:noFill/>
            <a:ln cap="flat" cmpd="sng" w="9525">
              <a:solidFill>
                <a:schemeClr val="accent1"/>
              </a:solidFill>
              <a:prstDash val="solid"/>
              <a:miter lim="800000"/>
              <a:headEnd len="sm" w="sm" type="none"/>
              <a:tailEnd len="sm" w="sm" type="none"/>
            </a:ln>
          </p:spPr>
        </p:cxnSp>
        <p:cxnSp>
          <p:nvCxnSpPr>
            <p:cNvPr id="286" name="Google Shape;286;p31"/>
            <p:cNvCxnSpPr/>
            <p:nvPr/>
          </p:nvCxnSpPr>
          <p:spPr>
            <a:xfrm rot="10800000">
              <a:off x="2258291" y="2618509"/>
              <a:ext cx="803564" cy="0"/>
            </a:xfrm>
            <a:prstGeom prst="straightConnector1">
              <a:avLst/>
            </a:prstGeom>
            <a:noFill/>
            <a:ln cap="flat" cmpd="sng" w="9525">
              <a:solidFill>
                <a:schemeClr val="accent1"/>
              </a:solidFill>
              <a:prstDash val="solid"/>
              <a:miter lim="800000"/>
              <a:headEnd len="sm" w="sm" type="none"/>
              <a:tailEnd len="sm" w="sm" type="none"/>
            </a:ln>
          </p:spPr>
        </p:cxnSp>
        <p:cxnSp>
          <p:nvCxnSpPr>
            <p:cNvPr id="287" name="Google Shape;287;p31"/>
            <p:cNvCxnSpPr/>
            <p:nvPr/>
          </p:nvCxnSpPr>
          <p:spPr>
            <a:xfrm>
              <a:off x="2258291" y="2618509"/>
              <a:ext cx="0" cy="263236"/>
            </a:xfrm>
            <a:prstGeom prst="straightConnector1">
              <a:avLst/>
            </a:prstGeom>
            <a:noFill/>
            <a:ln cap="flat" cmpd="sng" w="9525">
              <a:solidFill>
                <a:schemeClr val="accent1"/>
              </a:solidFill>
              <a:prstDash val="solid"/>
              <a:miter lim="800000"/>
              <a:headEnd len="sm" w="sm" type="none"/>
              <a:tailEnd len="med" w="med" type="triangle"/>
            </a:ln>
          </p:spPr>
        </p:cxnSp>
      </p:grpSp>
      <p:pic>
        <p:nvPicPr>
          <p:cNvPr id="288" name="Google Shape;288;p31"/>
          <p:cNvPicPr preferRelativeResize="0"/>
          <p:nvPr/>
        </p:nvPicPr>
        <p:blipFill rotWithShape="1">
          <a:blip r:embed="rId3">
            <a:alphaModFix/>
          </a:blip>
          <a:srcRect b="0" l="0" r="0" t="0"/>
          <a:stretch/>
        </p:blipFill>
        <p:spPr>
          <a:xfrm>
            <a:off x="3920669" y="2791790"/>
            <a:ext cx="1516188" cy="546822"/>
          </a:xfrm>
          <a:prstGeom prst="rect">
            <a:avLst/>
          </a:prstGeom>
          <a:noFill/>
          <a:ln>
            <a:noFill/>
          </a:ln>
        </p:spPr>
      </p:pic>
      <p:pic>
        <p:nvPicPr>
          <p:cNvPr id="289" name="Google Shape;289;p31"/>
          <p:cNvPicPr preferRelativeResize="0"/>
          <p:nvPr/>
        </p:nvPicPr>
        <p:blipFill rotWithShape="1">
          <a:blip r:embed="rId4">
            <a:alphaModFix/>
          </a:blip>
          <a:srcRect b="0" l="0" r="0" t="0"/>
          <a:stretch/>
        </p:blipFill>
        <p:spPr>
          <a:xfrm>
            <a:off x="4212051" y="4231386"/>
            <a:ext cx="1838614" cy="603724"/>
          </a:xfrm>
          <a:prstGeom prst="rect">
            <a:avLst/>
          </a:prstGeom>
          <a:noFill/>
          <a:ln>
            <a:noFill/>
          </a:ln>
        </p:spPr>
      </p:pic>
      <p:grpSp>
        <p:nvGrpSpPr>
          <p:cNvPr id="290" name="Google Shape;290;p31"/>
          <p:cNvGrpSpPr/>
          <p:nvPr/>
        </p:nvGrpSpPr>
        <p:grpSpPr>
          <a:xfrm>
            <a:off x="2258291" y="4107873"/>
            <a:ext cx="803564" cy="263236"/>
            <a:chOff x="2258291" y="2618509"/>
            <a:chExt cx="803564" cy="263236"/>
          </a:xfrm>
        </p:grpSpPr>
        <p:cxnSp>
          <p:nvCxnSpPr>
            <p:cNvPr id="291" name="Google Shape;291;p31"/>
            <p:cNvCxnSpPr/>
            <p:nvPr/>
          </p:nvCxnSpPr>
          <p:spPr>
            <a:xfrm rot="10800000">
              <a:off x="3061855" y="2618509"/>
              <a:ext cx="0" cy="263236"/>
            </a:xfrm>
            <a:prstGeom prst="straightConnector1">
              <a:avLst/>
            </a:prstGeom>
            <a:noFill/>
            <a:ln cap="flat" cmpd="sng" w="9525">
              <a:solidFill>
                <a:schemeClr val="accent1"/>
              </a:solidFill>
              <a:prstDash val="solid"/>
              <a:miter lim="800000"/>
              <a:headEnd len="sm" w="sm" type="none"/>
              <a:tailEnd len="sm" w="sm" type="none"/>
            </a:ln>
          </p:spPr>
        </p:cxnSp>
        <p:cxnSp>
          <p:nvCxnSpPr>
            <p:cNvPr id="292" name="Google Shape;292;p31"/>
            <p:cNvCxnSpPr/>
            <p:nvPr/>
          </p:nvCxnSpPr>
          <p:spPr>
            <a:xfrm rot="10800000">
              <a:off x="2258291" y="2618509"/>
              <a:ext cx="803564" cy="0"/>
            </a:xfrm>
            <a:prstGeom prst="straightConnector1">
              <a:avLst/>
            </a:prstGeom>
            <a:noFill/>
            <a:ln cap="flat" cmpd="sng" w="9525">
              <a:solidFill>
                <a:schemeClr val="accent1"/>
              </a:solidFill>
              <a:prstDash val="solid"/>
              <a:miter lim="800000"/>
              <a:headEnd len="sm" w="sm" type="none"/>
              <a:tailEnd len="sm" w="sm" type="none"/>
            </a:ln>
          </p:spPr>
        </p:cxnSp>
        <p:cxnSp>
          <p:nvCxnSpPr>
            <p:cNvPr id="293" name="Google Shape;293;p31"/>
            <p:cNvCxnSpPr/>
            <p:nvPr/>
          </p:nvCxnSpPr>
          <p:spPr>
            <a:xfrm>
              <a:off x="2258291" y="2618509"/>
              <a:ext cx="0" cy="263236"/>
            </a:xfrm>
            <a:prstGeom prst="straightConnector1">
              <a:avLst/>
            </a:prstGeom>
            <a:noFill/>
            <a:ln cap="flat" cmpd="sng" w="9525">
              <a:solidFill>
                <a:schemeClr val="accent1"/>
              </a:solidFill>
              <a:prstDash val="solid"/>
              <a:miter lim="800000"/>
              <a:headEnd len="sm" w="sm" type="none"/>
              <a:tailEnd len="med" w="med" type="triangle"/>
            </a:ln>
          </p:spPr>
        </p:cxnSp>
      </p:grpSp>
      <p:pic>
        <p:nvPicPr>
          <p:cNvPr id="294" name="Google Shape;294;p31"/>
          <p:cNvPicPr preferRelativeResize="0"/>
          <p:nvPr/>
        </p:nvPicPr>
        <p:blipFill rotWithShape="1">
          <a:blip r:embed="rId5">
            <a:alphaModFix/>
          </a:blip>
          <a:srcRect b="0" l="0" r="0" t="0"/>
          <a:stretch/>
        </p:blipFill>
        <p:spPr>
          <a:xfrm>
            <a:off x="4480695" y="5739380"/>
            <a:ext cx="1912323" cy="553567"/>
          </a:xfrm>
          <a:prstGeom prst="rect">
            <a:avLst/>
          </a:prstGeom>
          <a:noFill/>
          <a:ln>
            <a:noFill/>
          </a:ln>
        </p:spPr>
      </p:pic>
      <p:grpSp>
        <p:nvGrpSpPr>
          <p:cNvPr id="295" name="Google Shape;295;p31"/>
          <p:cNvGrpSpPr/>
          <p:nvPr/>
        </p:nvGrpSpPr>
        <p:grpSpPr>
          <a:xfrm>
            <a:off x="2452255" y="5555672"/>
            <a:ext cx="803564" cy="263236"/>
            <a:chOff x="2258291" y="2618509"/>
            <a:chExt cx="803564" cy="263236"/>
          </a:xfrm>
        </p:grpSpPr>
        <p:cxnSp>
          <p:nvCxnSpPr>
            <p:cNvPr id="296" name="Google Shape;296;p31"/>
            <p:cNvCxnSpPr/>
            <p:nvPr/>
          </p:nvCxnSpPr>
          <p:spPr>
            <a:xfrm rot="10800000">
              <a:off x="3061855" y="2618509"/>
              <a:ext cx="0" cy="263236"/>
            </a:xfrm>
            <a:prstGeom prst="straightConnector1">
              <a:avLst/>
            </a:prstGeom>
            <a:noFill/>
            <a:ln cap="flat" cmpd="sng" w="9525">
              <a:solidFill>
                <a:schemeClr val="accent1"/>
              </a:solidFill>
              <a:prstDash val="solid"/>
              <a:miter lim="800000"/>
              <a:headEnd len="sm" w="sm" type="none"/>
              <a:tailEnd len="sm" w="sm" type="none"/>
            </a:ln>
          </p:spPr>
        </p:cxnSp>
        <p:cxnSp>
          <p:nvCxnSpPr>
            <p:cNvPr id="297" name="Google Shape;297;p31"/>
            <p:cNvCxnSpPr/>
            <p:nvPr/>
          </p:nvCxnSpPr>
          <p:spPr>
            <a:xfrm rot="10800000">
              <a:off x="2258291" y="2618509"/>
              <a:ext cx="803564" cy="0"/>
            </a:xfrm>
            <a:prstGeom prst="straightConnector1">
              <a:avLst/>
            </a:prstGeom>
            <a:noFill/>
            <a:ln cap="flat" cmpd="sng" w="9525">
              <a:solidFill>
                <a:schemeClr val="accent1"/>
              </a:solidFill>
              <a:prstDash val="solid"/>
              <a:miter lim="800000"/>
              <a:headEnd len="sm" w="sm" type="none"/>
              <a:tailEnd len="sm" w="sm" type="none"/>
            </a:ln>
          </p:spPr>
        </p:cxnSp>
        <p:cxnSp>
          <p:nvCxnSpPr>
            <p:cNvPr id="298" name="Google Shape;298;p31"/>
            <p:cNvCxnSpPr/>
            <p:nvPr/>
          </p:nvCxnSpPr>
          <p:spPr>
            <a:xfrm>
              <a:off x="2258291" y="2618509"/>
              <a:ext cx="0" cy="263236"/>
            </a:xfrm>
            <a:prstGeom prst="straightConnector1">
              <a:avLst/>
            </a:prstGeom>
            <a:noFill/>
            <a:ln cap="flat" cmpd="sng" w="9525">
              <a:solidFill>
                <a:schemeClr val="accent1"/>
              </a:solidFill>
              <a:prstDash val="solid"/>
              <a:miter lim="800000"/>
              <a:headEnd len="sm" w="sm" type="none"/>
              <a:tailEnd len="med" w="med" type="triangle"/>
            </a:ln>
          </p:spPr>
        </p:cxn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91000"/>
          </a:blip>
          <a:stretch>
            <a:fillRect/>
          </a:stretch>
        </a:blipFill>
      </p:bgPr>
    </p:bg>
    <p:spTree>
      <p:nvGrpSpPr>
        <p:cNvPr id="91" name="Shape 91"/>
        <p:cNvGrpSpPr/>
        <p:nvPr/>
      </p:nvGrpSpPr>
      <p:grpSpPr>
        <a:xfrm>
          <a:off x="0" y="0"/>
          <a:ext cx="0" cy="0"/>
          <a:chOff x="0" y="0"/>
          <a:chExt cx="0" cy="0"/>
        </a:xfrm>
      </p:grpSpPr>
      <p:pic>
        <p:nvPicPr>
          <p:cNvPr id="92" name="Google Shape;92;p14"/>
          <p:cNvPicPr preferRelativeResize="0"/>
          <p:nvPr/>
        </p:nvPicPr>
        <p:blipFill rotWithShape="1">
          <a:blip r:embed="rId4">
            <a:alphaModFix/>
          </a:blip>
          <a:srcRect b="0" l="0" r="0" t="0"/>
          <a:stretch/>
        </p:blipFill>
        <p:spPr>
          <a:xfrm>
            <a:off x="3425520" y="2060720"/>
            <a:ext cx="4873091" cy="3391981"/>
          </a:xfrm>
          <a:prstGeom prst="rect">
            <a:avLst/>
          </a:prstGeom>
          <a:noFill/>
          <a:ln>
            <a:noFill/>
          </a:ln>
        </p:spPr>
      </p:pic>
      <p:sp>
        <p:nvSpPr>
          <p:cNvPr id="93" name="Google Shape;93;p14">
            <a:hlinkClick action="ppaction://hlinksldjump" r:id="rId5"/>
          </p:cNvPr>
          <p:cNvSpPr/>
          <p:nvPr/>
        </p:nvSpPr>
        <p:spPr>
          <a:xfrm>
            <a:off x="2283021" y="165099"/>
            <a:ext cx="3709815" cy="3154363"/>
          </a:xfrm>
          <a:prstGeom prst="rect">
            <a:avLst/>
          </a:prstGeom>
          <a:solidFill>
            <a:srgbClr val="C9FFF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19900" u="none" cap="none" strike="noStrike">
                <a:solidFill>
                  <a:schemeClr val="accent1"/>
                </a:solidFill>
                <a:latin typeface="Calibri"/>
                <a:ea typeface="Calibri"/>
                <a:cs typeface="Calibri"/>
                <a:sym typeface="Calibri"/>
              </a:rPr>
              <a:t>1</a:t>
            </a:r>
            <a:endParaRPr/>
          </a:p>
        </p:txBody>
      </p:sp>
      <p:sp>
        <p:nvSpPr>
          <p:cNvPr id="94" name="Google Shape;94;p14">
            <a:hlinkClick action="ppaction://hlinksldjump" r:id="rId6"/>
          </p:cNvPr>
          <p:cNvSpPr/>
          <p:nvPr/>
        </p:nvSpPr>
        <p:spPr>
          <a:xfrm>
            <a:off x="2283020" y="3319463"/>
            <a:ext cx="3709816" cy="3154362"/>
          </a:xfrm>
          <a:prstGeom prst="rect">
            <a:avLst/>
          </a:prstGeom>
          <a:solidFill>
            <a:srgbClr val="C9FFF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19900" u="none" cap="none" strike="noStrike">
                <a:solidFill>
                  <a:schemeClr val="accent1"/>
                </a:solidFill>
                <a:latin typeface="Calibri"/>
                <a:ea typeface="Calibri"/>
                <a:cs typeface="Calibri"/>
                <a:sym typeface="Calibri"/>
              </a:rPr>
              <a:t>3</a:t>
            </a:r>
            <a:endParaRPr/>
          </a:p>
        </p:txBody>
      </p:sp>
      <p:sp>
        <p:nvSpPr>
          <p:cNvPr id="95" name="Google Shape;95;p14">
            <a:hlinkClick action="ppaction://hlinksldjump" r:id="rId7"/>
          </p:cNvPr>
          <p:cNvSpPr/>
          <p:nvPr/>
        </p:nvSpPr>
        <p:spPr>
          <a:xfrm>
            <a:off x="5992831" y="165099"/>
            <a:ext cx="3460653" cy="3154363"/>
          </a:xfrm>
          <a:prstGeom prst="rect">
            <a:avLst/>
          </a:prstGeom>
          <a:solidFill>
            <a:srgbClr val="C9FFF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19900" u="none" cap="none" strike="noStrike">
                <a:solidFill>
                  <a:schemeClr val="accent1"/>
                </a:solidFill>
                <a:latin typeface="Calibri"/>
                <a:ea typeface="Calibri"/>
                <a:cs typeface="Calibri"/>
                <a:sym typeface="Calibri"/>
              </a:rPr>
              <a:t>2</a:t>
            </a:r>
            <a:endParaRPr/>
          </a:p>
        </p:txBody>
      </p:sp>
      <p:sp>
        <p:nvSpPr>
          <p:cNvPr id="96" name="Google Shape;96;p14">
            <a:hlinkClick action="ppaction://hlinksldjump" r:id="rId8"/>
          </p:cNvPr>
          <p:cNvSpPr/>
          <p:nvPr/>
        </p:nvSpPr>
        <p:spPr>
          <a:xfrm>
            <a:off x="5992830" y="3319462"/>
            <a:ext cx="3460654" cy="3154362"/>
          </a:xfrm>
          <a:prstGeom prst="rect">
            <a:avLst/>
          </a:prstGeom>
          <a:solidFill>
            <a:srgbClr val="C9FFF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19900" u="none" cap="none" strike="noStrike">
                <a:solidFill>
                  <a:schemeClr val="accent1"/>
                </a:solidFill>
                <a:latin typeface="Calibri"/>
                <a:ea typeface="Calibri"/>
                <a:cs typeface="Calibri"/>
                <a:sym typeface="Calibri"/>
              </a:rPr>
              <a:t>4</a:t>
            </a:r>
            <a:endParaRPr/>
          </a:p>
        </p:txBody>
      </p:sp>
      <p:sp>
        <p:nvSpPr>
          <p:cNvPr id="97" name="Google Shape;97;p14">
            <a:hlinkClick action="ppaction://hlinksldjump" r:id="rId9"/>
          </p:cNvPr>
          <p:cNvSpPr/>
          <p:nvPr/>
        </p:nvSpPr>
        <p:spPr>
          <a:xfrm>
            <a:off x="11725835" y="6329082"/>
            <a:ext cx="340659" cy="376518"/>
          </a:xfrm>
          <a:prstGeom prst="smileyFace">
            <a:avLst>
              <a:gd fmla="val 4653"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93"/>
                                        </p:tgtEl>
                                      </p:cBhvr>
                                    </p:animEffect>
                                    <p:set>
                                      <p:cBhvr>
                                        <p:cTn dur="1" fill="hold">
                                          <p:stCondLst>
                                            <p:cond delay="2000"/>
                                          </p:stCondLst>
                                        </p:cTn>
                                        <p:tgtEl>
                                          <p:spTgt spid="9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95"/>
                                        </p:tgtEl>
                                      </p:cBhvr>
                                    </p:animEffect>
                                    <p:set>
                                      <p:cBhvr>
                                        <p:cTn dur="1" fill="hold">
                                          <p:stCondLst>
                                            <p:cond delay="2000"/>
                                          </p:stCondLst>
                                        </p:cTn>
                                        <p:tgtEl>
                                          <p:spTgt spid="9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96"/>
                                        </p:tgtEl>
                                      </p:cBhvr>
                                    </p:animEffect>
                                    <p:set>
                                      <p:cBhvr>
                                        <p:cTn dur="1" fill="hold">
                                          <p:stCondLst>
                                            <p:cond delay="2000"/>
                                          </p:stCondLst>
                                        </p:cTn>
                                        <p:tgtEl>
                                          <p:spTgt spid="9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94"/>
                                        </p:tgtEl>
                                      </p:cBhvr>
                                    </p:animEffect>
                                    <p:set>
                                      <p:cBhvr>
                                        <p:cTn dur="1" fill="hold">
                                          <p:stCondLst>
                                            <p:cond delay="2000"/>
                                          </p:stCondLst>
                                        </p:cTn>
                                        <p:tgtEl>
                                          <p:spTgt spid="9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32"/>
          <p:cNvSpPr txBox="1"/>
          <p:nvPr/>
        </p:nvSpPr>
        <p:spPr>
          <a:xfrm>
            <a:off x="830663" y="55682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3. Tính chất hóa học</a:t>
            </a:r>
            <a:endParaRPr b="1" sz="3200">
              <a:solidFill>
                <a:srgbClr val="FFFF00"/>
              </a:solidFill>
              <a:latin typeface="Times New Roman"/>
              <a:ea typeface="Times New Roman"/>
              <a:cs typeface="Times New Roman"/>
              <a:sym typeface="Times New Roman"/>
            </a:endParaRPr>
          </a:p>
        </p:txBody>
      </p:sp>
      <p:sp>
        <p:nvSpPr>
          <p:cNvPr id="304" name="Google Shape;304;p32"/>
          <p:cNvSpPr txBox="1"/>
          <p:nvPr/>
        </p:nvSpPr>
        <p:spPr>
          <a:xfrm>
            <a:off x="564672" y="3360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
        <p:nvSpPr>
          <p:cNvPr id="305" name="Google Shape;305;p32"/>
          <p:cNvSpPr txBox="1"/>
          <p:nvPr/>
        </p:nvSpPr>
        <p:spPr>
          <a:xfrm>
            <a:off x="1085176" y="1141598"/>
            <a:ext cx="1139286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800">
                <a:solidFill>
                  <a:srgbClr val="00B050"/>
                </a:solidFill>
                <a:latin typeface="Roboto"/>
                <a:ea typeface="Roboto"/>
                <a:cs typeface="Roboto"/>
                <a:sym typeface="Roboto"/>
              </a:rPr>
              <a:t>a) Tính base</a:t>
            </a:r>
            <a:endParaRPr sz="2800">
              <a:solidFill>
                <a:srgbClr val="00B050"/>
              </a:solidFill>
              <a:latin typeface="Calibri"/>
              <a:ea typeface="Calibri"/>
              <a:cs typeface="Calibri"/>
              <a:sym typeface="Calibri"/>
            </a:endParaRPr>
          </a:p>
        </p:txBody>
      </p:sp>
      <p:sp>
        <p:nvSpPr>
          <p:cNvPr id="306" name="Google Shape;306;p32"/>
          <p:cNvSpPr txBox="1"/>
          <p:nvPr/>
        </p:nvSpPr>
        <p:spPr>
          <a:xfrm>
            <a:off x="162760" y="1726373"/>
            <a:ext cx="11649412" cy="378565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400">
                <a:solidFill>
                  <a:schemeClr val="lt1"/>
                </a:solidFill>
                <a:latin typeface="Roboto"/>
                <a:ea typeface="Roboto"/>
                <a:cs typeface="Roboto"/>
                <a:sym typeface="Roboto"/>
              </a:rPr>
              <a:t>Trong dung dịch</a:t>
            </a:r>
            <a:r>
              <a:rPr lang="en-US" sz="2400">
                <a:solidFill>
                  <a:schemeClr val="lt1"/>
                </a:solidFill>
                <a:latin typeface="Roboto"/>
                <a:ea typeface="Roboto"/>
                <a:cs typeface="Roboto"/>
                <a:sym typeface="Roboto"/>
              </a:rPr>
              <a:t>, một phần số phân tử ammonia nhận proton của nước, tạo thành ammonium (        ):</a:t>
            </a:r>
            <a:endParaRPr/>
          </a:p>
          <a:p>
            <a:pPr indent="0" lvl="0" marL="0" marR="0" rtl="0" algn="just">
              <a:spcBef>
                <a:spcPts val="0"/>
              </a:spcBef>
              <a:spcAft>
                <a:spcPts val="0"/>
              </a:spcAft>
              <a:buNone/>
            </a:pPr>
            <a:r>
              <a:t/>
            </a:r>
            <a:endParaRPr b="0" i="0" sz="2400">
              <a:solidFill>
                <a:schemeClr val="lt1"/>
              </a:solidFill>
              <a:latin typeface="Roboto"/>
              <a:ea typeface="Roboto"/>
              <a:cs typeface="Roboto"/>
              <a:sym typeface="Roboto"/>
            </a:endParaRPr>
          </a:p>
          <a:p>
            <a:pPr indent="0" lvl="0" marL="0" marR="0" rtl="0" algn="just">
              <a:spcBef>
                <a:spcPts val="0"/>
              </a:spcBef>
              <a:spcAft>
                <a:spcPts val="0"/>
              </a:spcAft>
              <a:buNone/>
            </a:pPr>
            <a:r>
              <a:t/>
            </a:r>
            <a:endParaRPr sz="2400">
              <a:solidFill>
                <a:schemeClr val="lt1"/>
              </a:solidFill>
              <a:latin typeface="Roboto"/>
              <a:ea typeface="Roboto"/>
              <a:cs typeface="Roboto"/>
              <a:sym typeface="Roboto"/>
            </a:endParaRPr>
          </a:p>
          <a:p>
            <a:pPr indent="0" lvl="0" marL="0" marR="0" rtl="0" algn="just">
              <a:spcBef>
                <a:spcPts val="0"/>
              </a:spcBef>
              <a:spcAft>
                <a:spcPts val="0"/>
              </a:spcAft>
              <a:buNone/>
            </a:pPr>
            <a:r>
              <a:rPr lang="en-US" sz="2400">
                <a:solidFill>
                  <a:schemeClr val="lt1"/>
                </a:solidFill>
                <a:latin typeface="Roboto"/>
                <a:ea typeface="Roboto"/>
                <a:cs typeface="Roboto"/>
                <a:sym typeface="Roboto"/>
              </a:rPr>
              <a:t>Dung dịch ammonia có môi trường base yếu, làm quỳ tím chuyển màu xanh và phenolphthalein chuyển màu hồng.</a:t>
            </a:r>
            <a:endParaRPr/>
          </a:p>
          <a:p>
            <a:pPr indent="0" lvl="0" marL="0" marR="0" rtl="0" algn="just">
              <a:spcBef>
                <a:spcPts val="0"/>
              </a:spcBef>
              <a:spcAft>
                <a:spcPts val="0"/>
              </a:spcAft>
              <a:buNone/>
            </a:pPr>
            <a:r>
              <a:rPr lang="en-US" sz="2400">
                <a:solidFill>
                  <a:schemeClr val="lt1"/>
                </a:solidFill>
                <a:latin typeface="Roboto"/>
                <a:ea typeface="Roboto"/>
                <a:cs typeface="Roboto"/>
                <a:sym typeface="Roboto"/>
              </a:rPr>
              <a:t>Ở thể khí, ammonia cũng có khả năng nhận proton, thể hiện tính chất của một base Bronsted – Lowry.</a:t>
            </a:r>
            <a:endParaRPr/>
          </a:p>
          <a:p>
            <a:pPr indent="0" lvl="0" marL="0" marR="0" rtl="0" algn="just">
              <a:spcBef>
                <a:spcPts val="0"/>
              </a:spcBef>
              <a:spcAft>
                <a:spcPts val="0"/>
              </a:spcAft>
              <a:buNone/>
            </a:pPr>
            <a:r>
              <a:rPr lang="en-US" sz="2400">
                <a:solidFill>
                  <a:schemeClr val="lt1"/>
                </a:solidFill>
                <a:latin typeface="Roboto"/>
                <a:ea typeface="Roboto"/>
                <a:cs typeface="Roboto"/>
                <a:sym typeface="Roboto"/>
              </a:rPr>
              <a:t>Ví dụ:</a:t>
            </a:r>
            <a:endParaRPr/>
          </a:p>
          <a:p>
            <a:pPr indent="0" lvl="0" marL="0" marR="0" rtl="0" algn="l">
              <a:spcBef>
                <a:spcPts val="0"/>
              </a:spcBef>
              <a:spcAft>
                <a:spcPts val="0"/>
              </a:spcAft>
              <a:buNone/>
            </a:pPr>
            <a:r>
              <a:rPr lang="en-US" sz="2400">
                <a:solidFill>
                  <a:schemeClr val="lt1"/>
                </a:solidFill>
                <a:latin typeface="Roboto"/>
                <a:ea typeface="Roboto"/>
                <a:cs typeface="Roboto"/>
                <a:sym typeface="Roboto"/>
              </a:rPr>
              <a:t>			NH</a:t>
            </a:r>
            <a:r>
              <a:rPr baseline="-25000" lang="en-US" sz="2400">
                <a:solidFill>
                  <a:schemeClr val="lt1"/>
                </a:solidFill>
                <a:latin typeface="Roboto"/>
                <a:ea typeface="Roboto"/>
                <a:cs typeface="Roboto"/>
                <a:sym typeface="Roboto"/>
              </a:rPr>
              <a:t>3</a:t>
            </a:r>
            <a:r>
              <a:rPr lang="en-US" sz="2400">
                <a:solidFill>
                  <a:schemeClr val="lt1"/>
                </a:solidFill>
                <a:latin typeface="Roboto"/>
                <a:ea typeface="Roboto"/>
                <a:cs typeface="Roboto"/>
                <a:sym typeface="Roboto"/>
              </a:rPr>
              <a:t>(g) + HCl (g) → NH</a:t>
            </a:r>
            <a:r>
              <a:rPr baseline="-25000" lang="en-US" sz="2400">
                <a:solidFill>
                  <a:schemeClr val="lt1"/>
                </a:solidFill>
                <a:latin typeface="Roboto"/>
                <a:ea typeface="Roboto"/>
                <a:cs typeface="Roboto"/>
                <a:sym typeface="Roboto"/>
              </a:rPr>
              <a:t>4</a:t>
            </a:r>
            <a:r>
              <a:rPr lang="en-US" sz="2400">
                <a:solidFill>
                  <a:schemeClr val="lt1"/>
                </a:solidFill>
                <a:latin typeface="Roboto"/>
                <a:ea typeface="Roboto"/>
                <a:cs typeface="Roboto"/>
                <a:sym typeface="Roboto"/>
              </a:rPr>
              <a:t>Cl (s)</a:t>
            </a:r>
            <a:endParaRPr sz="2400">
              <a:solidFill>
                <a:schemeClr val="lt1"/>
              </a:solidFill>
              <a:latin typeface="Roboto"/>
              <a:ea typeface="Roboto"/>
              <a:cs typeface="Roboto"/>
              <a:sym typeface="Roboto"/>
            </a:endParaRPr>
          </a:p>
        </p:txBody>
      </p:sp>
      <p:pic>
        <p:nvPicPr>
          <p:cNvPr id="307" name="Google Shape;307;p32"/>
          <p:cNvPicPr preferRelativeResize="0"/>
          <p:nvPr/>
        </p:nvPicPr>
        <p:blipFill rotWithShape="1">
          <a:blip r:embed="rId3">
            <a:alphaModFix/>
          </a:blip>
          <a:srcRect b="0" l="0" r="0" t="0"/>
          <a:stretch/>
        </p:blipFill>
        <p:spPr>
          <a:xfrm>
            <a:off x="1967345" y="2087482"/>
            <a:ext cx="665019" cy="522514"/>
          </a:xfrm>
          <a:prstGeom prst="rect">
            <a:avLst/>
          </a:prstGeom>
          <a:noFill/>
          <a:ln>
            <a:noFill/>
          </a:ln>
        </p:spPr>
      </p:pic>
      <p:pic>
        <p:nvPicPr>
          <p:cNvPr id="308" name="Google Shape;308;p32"/>
          <p:cNvPicPr preferRelativeResize="0"/>
          <p:nvPr/>
        </p:nvPicPr>
        <p:blipFill rotWithShape="1">
          <a:blip r:embed="rId4">
            <a:alphaModFix/>
          </a:blip>
          <a:srcRect b="0" l="0" r="0" t="0"/>
          <a:stretch/>
        </p:blipFill>
        <p:spPr>
          <a:xfrm>
            <a:off x="2776658" y="2709773"/>
            <a:ext cx="4004951" cy="591335"/>
          </a:xfrm>
          <a:prstGeom prst="rect">
            <a:avLst/>
          </a:prstGeom>
          <a:noFill/>
          <a:ln>
            <a:noFill/>
          </a:ln>
        </p:spPr>
      </p:pic>
      <p:grpSp>
        <p:nvGrpSpPr>
          <p:cNvPr id="309" name="Google Shape;309;p32"/>
          <p:cNvGrpSpPr/>
          <p:nvPr/>
        </p:nvGrpSpPr>
        <p:grpSpPr>
          <a:xfrm>
            <a:off x="3075709" y="2598046"/>
            <a:ext cx="803564" cy="263236"/>
            <a:chOff x="2258291" y="2618509"/>
            <a:chExt cx="803564" cy="263236"/>
          </a:xfrm>
        </p:grpSpPr>
        <p:cxnSp>
          <p:nvCxnSpPr>
            <p:cNvPr id="310" name="Google Shape;310;p32"/>
            <p:cNvCxnSpPr/>
            <p:nvPr/>
          </p:nvCxnSpPr>
          <p:spPr>
            <a:xfrm rot="10800000">
              <a:off x="3061855" y="2618509"/>
              <a:ext cx="0" cy="263236"/>
            </a:xfrm>
            <a:prstGeom prst="straightConnector1">
              <a:avLst/>
            </a:prstGeom>
            <a:noFill/>
            <a:ln cap="flat" cmpd="sng" w="9525">
              <a:solidFill>
                <a:schemeClr val="accent1"/>
              </a:solidFill>
              <a:prstDash val="solid"/>
              <a:miter lim="800000"/>
              <a:headEnd len="sm" w="sm" type="none"/>
              <a:tailEnd len="sm" w="sm" type="none"/>
            </a:ln>
          </p:spPr>
        </p:cxnSp>
        <p:cxnSp>
          <p:nvCxnSpPr>
            <p:cNvPr id="311" name="Google Shape;311;p32"/>
            <p:cNvCxnSpPr/>
            <p:nvPr/>
          </p:nvCxnSpPr>
          <p:spPr>
            <a:xfrm rot="10800000">
              <a:off x="2258291" y="2618509"/>
              <a:ext cx="803564" cy="0"/>
            </a:xfrm>
            <a:prstGeom prst="straightConnector1">
              <a:avLst/>
            </a:prstGeom>
            <a:noFill/>
            <a:ln cap="flat" cmpd="sng" w="9525">
              <a:solidFill>
                <a:schemeClr val="accent1"/>
              </a:solidFill>
              <a:prstDash val="solid"/>
              <a:miter lim="800000"/>
              <a:headEnd len="sm" w="sm" type="none"/>
              <a:tailEnd len="sm" w="sm" type="none"/>
            </a:ln>
          </p:spPr>
        </p:cxnSp>
        <p:cxnSp>
          <p:nvCxnSpPr>
            <p:cNvPr id="312" name="Google Shape;312;p32"/>
            <p:cNvCxnSpPr/>
            <p:nvPr/>
          </p:nvCxnSpPr>
          <p:spPr>
            <a:xfrm>
              <a:off x="2258291" y="2618509"/>
              <a:ext cx="0" cy="263236"/>
            </a:xfrm>
            <a:prstGeom prst="straightConnector1">
              <a:avLst/>
            </a:prstGeom>
            <a:noFill/>
            <a:ln cap="flat" cmpd="sng" w="9525">
              <a:solidFill>
                <a:schemeClr val="accent1"/>
              </a:solidFill>
              <a:prstDash val="solid"/>
              <a:miter lim="800000"/>
              <a:headEnd len="sm" w="sm" type="none"/>
              <a:tailEnd len="med" w="med" type="triangle"/>
            </a:ln>
          </p:spPr>
        </p:cxn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id="317" name="Google Shape;317;p33"/>
          <p:cNvPicPr preferRelativeResize="0"/>
          <p:nvPr/>
        </p:nvPicPr>
        <p:blipFill rotWithShape="1">
          <a:blip r:embed="rId3">
            <a:alphaModFix/>
          </a:blip>
          <a:srcRect b="0" l="0" r="0" t="0"/>
          <a:stretch/>
        </p:blipFill>
        <p:spPr>
          <a:xfrm>
            <a:off x="0" y="0"/>
            <a:ext cx="12191999"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id="323" name="Google Shape;323;p34"/>
          <p:cNvPicPr preferRelativeResize="0"/>
          <p:nvPr/>
        </p:nvPicPr>
        <p:blipFill rotWithShape="1">
          <a:blip r:embed="rId3">
            <a:alphaModFix/>
          </a:blip>
          <a:srcRect b="0" l="0" r="0" t="0"/>
          <a:stretch/>
        </p:blipFill>
        <p:spPr>
          <a:xfrm>
            <a:off x="2209800" y="2146300"/>
            <a:ext cx="673100" cy="1054100"/>
          </a:xfrm>
          <a:prstGeom prst="rect">
            <a:avLst/>
          </a:prstGeom>
          <a:solidFill>
            <a:srgbClr val="FF99FF"/>
          </a:solidFill>
          <a:ln>
            <a:noFill/>
          </a:ln>
        </p:spPr>
      </p:pic>
      <p:pic>
        <p:nvPicPr>
          <p:cNvPr id="324" name="Google Shape;324;p34"/>
          <p:cNvPicPr preferRelativeResize="0"/>
          <p:nvPr/>
        </p:nvPicPr>
        <p:blipFill rotWithShape="1">
          <a:blip r:embed="rId4">
            <a:alphaModFix/>
          </a:blip>
          <a:srcRect b="0" l="0" r="0" t="0"/>
          <a:stretch/>
        </p:blipFill>
        <p:spPr>
          <a:xfrm>
            <a:off x="3352801" y="1828800"/>
            <a:ext cx="671513" cy="1054100"/>
          </a:xfrm>
          <a:prstGeom prst="rect">
            <a:avLst/>
          </a:prstGeom>
          <a:solidFill>
            <a:srgbClr val="FF66FF"/>
          </a:solidFill>
          <a:ln>
            <a:noFill/>
          </a:ln>
        </p:spPr>
      </p:pic>
      <p:pic>
        <p:nvPicPr>
          <p:cNvPr id="325" name="Google Shape;325;p34"/>
          <p:cNvPicPr preferRelativeResize="0"/>
          <p:nvPr/>
        </p:nvPicPr>
        <p:blipFill rotWithShape="1">
          <a:blip r:embed="rId5">
            <a:alphaModFix/>
          </a:blip>
          <a:srcRect b="0" l="0" r="0" t="0"/>
          <a:stretch/>
        </p:blipFill>
        <p:spPr>
          <a:xfrm>
            <a:off x="4572001" y="1447800"/>
            <a:ext cx="671513" cy="1054100"/>
          </a:xfrm>
          <a:prstGeom prst="rect">
            <a:avLst/>
          </a:prstGeom>
          <a:solidFill>
            <a:srgbClr val="FF33CC"/>
          </a:solidFill>
          <a:ln>
            <a:noFill/>
          </a:ln>
        </p:spPr>
      </p:pic>
      <p:pic>
        <p:nvPicPr>
          <p:cNvPr id="326" name="Google Shape;326;p34"/>
          <p:cNvPicPr preferRelativeResize="0"/>
          <p:nvPr/>
        </p:nvPicPr>
        <p:blipFill rotWithShape="1">
          <a:blip r:embed="rId6">
            <a:alphaModFix/>
          </a:blip>
          <a:srcRect b="0" l="0" r="0" t="0"/>
          <a:stretch/>
        </p:blipFill>
        <p:spPr>
          <a:xfrm>
            <a:off x="5867401" y="1066800"/>
            <a:ext cx="671513" cy="1054100"/>
          </a:xfrm>
          <a:prstGeom prst="rect">
            <a:avLst/>
          </a:prstGeom>
          <a:solidFill>
            <a:srgbClr val="CC3399"/>
          </a:solidFill>
          <a:ln>
            <a:noFill/>
          </a:ln>
        </p:spPr>
      </p:pic>
      <p:pic>
        <p:nvPicPr>
          <p:cNvPr id="327" name="Google Shape;327;p34"/>
          <p:cNvPicPr preferRelativeResize="0"/>
          <p:nvPr/>
        </p:nvPicPr>
        <p:blipFill rotWithShape="1">
          <a:blip r:embed="rId7">
            <a:alphaModFix/>
          </a:blip>
          <a:srcRect b="0" l="0" r="0" t="0"/>
          <a:stretch/>
        </p:blipFill>
        <p:spPr>
          <a:xfrm>
            <a:off x="7086600" y="762000"/>
            <a:ext cx="679450" cy="1066800"/>
          </a:xfrm>
          <a:prstGeom prst="rect">
            <a:avLst/>
          </a:prstGeom>
          <a:solidFill>
            <a:srgbClr val="D60093"/>
          </a:solidFill>
          <a:ln>
            <a:noFill/>
          </a:ln>
        </p:spPr>
      </p:pic>
      <p:pic>
        <p:nvPicPr>
          <p:cNvPr id="328" name="Google Shape;328;p34"/>
          <p:cNvPicPr preferRelativeResize="0"/>
          <p:nvPr/>
        </p:nvPicPr>
        <p:blipFill rotWithShape="1">
          <a:blip r:embed="rId8">
            <a:alphaModFix/>
          </a:blip>
          <a:srcRect b="0" l="0" r="0" t="0"/>
          <a:stretch/>
        </p:blipFill>
        <p:spPr>
          <a:xfrm>
            <a:off x="8229600" y="457200"/>
            <a:ext cx="661988" cy="1041400"/>
          </a:xfrm>
          <a:prstGeom prst="rect">
            <a:avLst/>
          </a:prstGeom>
          <a:solidFill>
            <a:srgbClr val="D60093"/>
          </a:solidFill>
          <a:ln>
            <a:noFill/>
          </a:ln>
        </p:spPr>
      </p:pic>
      <p:pic>
        <p:nvPicPr>
          <p:cNvPr id="329" name="Google Shape;329;p34"/>
          <p:cNvPicPr preferRelativeResize="0"/>
          <p:nvPr/>
        </p:nvPicPr>
        <p:blipFill rotWithShape="1">
          <a:blip r:embed="rId9">
            <a:alphaModFix/>
          </a:blip>
          <a:srcRect b="0" l="0" r="0" t="0"/>
          <a:stretch/>
        </p:blipFill>
        <p:spPr>
          <a:xfrm>
            <a:off x="9448800" y="152400"/>
            <a:ext cx="685800" cy="1003300"/>
          </a:xfrm>
          <a:prstGeom prst="rect">
            <a:avLst/>
          </a:prstGeom>
          <a:solidFill>
            <a:srgbClr val="990099"/>
          </a:solidFill>
          <a:ln>
            <a:noFill/>
          </a:ln>
        </p:spPr>
      </p:pic>
      <p:sp>
        <p:nvSpPr>
          <p:cNvPr id="330" name="Google Shape;330;p34"/>
          <p:cNvSpPr txBox="1"/>
          <p:nvPr/>
        </p:nvSpPr>
        <p:spPr>
          <a:xfrm>
            <a:off x="495301" y="3579018"/>
            <a:ext cx="8153400" cy="4619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chemeClr val="lt1"/>
                </a:solidFill>
                <a:latin typeface="Arial"/>
                <a:ea typeface="Arial"/>
                <a:cs typeface="Arial"/>
                <a:sym typeface="Arial"/>
              </a:rPr>
              <a:t>Trong phân tử NH</a:t>
            </a:r>
            <a:r>
              <a:rPr baseline="-25000" lang="en-US" sz="2400">
                <a:solidFill>
                  <a:schemeClr val="lt1"/>
                </a:solidFill>
                <a:latin typeface="Arial"/>
                <a:ea typeface="Arial"/>
                <a:cs typeface="Arial"/>
                <a:sym typeface="Arial"/>
              </a:rPr>
              <a:t>3</a:t>
            </a:r>
            <a:r>
              <a:rPr lang="en-US" sz="2400">
                <a:solidFill>
                  <a:schemeClr val="lt1"/>
                </a:solidFill>
                <a:latin typeface="Arial"/>
                <a:ea typeface="Arial"/>
                <a:cs typeface="Arial"/>
                <a:sym typeface="Arial"/>
              </a:rPr>
              <a:t>, nittrogen có số oxi hóa thấp nhất là -3 </a:t>
            </a:r>
            <a:endParaRPr/>
          </a:p>
        </p:txBody>
      </p:sp>
      <p:sp>
        <p:nvSpPr>
          <p:cNvPr id="331" name="Google Shape;331;p34"/>
          <p:cNvSpPr txBox="1"/>
          <p:nvPr/>
        </p:nvSpPr>
        <p:spPr>
          <a:xfrm>
            <a:off x="720436" y="4191000"/>
            <a:ext cx="9718964" cy="15700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Times New Roman"/>
                <a:ea typeface="Times New Roman"/>
                <a:cs typeface="Times New Roman"/>
                <a:sym typeface="Times New Roman"/>
              </a:rPr>
              <a:t>→</a:t>
            </a:r>
            <a:r>
              <a:rPr lang="en-US" sz="2400">
                <a:solidFill>
                  <a:schemeClr val="lt1"/>
                </a:solidFill>
                <a:latin typeface="Arial"/>
                <a:ea typeface="Arial"/>
                <a:cs typeface="Arial"/>
                <a:sym typeface="Arial"/>
              </a:rPr>
              <a:t>Trong các phản ứng hóa học có sự thay đổi số oxi hóa ,số oxi hóa của Nitrogen  trong ammonia chỉ có thể </a:t>
            </a:r>
            <a:r>
              <a:rPr i="1" lang="en-US" sz="2400">
                <a:solidFill>
                  <a:schemeClr val="lt1"/>
                </a:solidFill>
                <a:latin typeface="Arial"/>
                <a:ea typeface="Arial"/>
                <a:cs typeface="Arial"/>
                <a:sym typeface="Arial"/>
              </a:rPr>
              <a:t>tăng</a:t>
            </a:r>
            <a:r>
              <a:rPr lang="en-US" sz="2400">
                <a:solidFill>
                  <a:schemeClr val="lt1"/>
                </a:solidFill>
                <a:latin typeface="Arial"/>
                <a:ea typeface="Arial"/>
                <a:cs typeface="Arial"/>
                <a:sym typeface="Arial"/>
              </a:rPr>
              <a:t> lên </a:t>
            </a:r>
            <a:endParaRPr/>
          </a:p>
          <a:p>
            <a:pPr indent="0" lvl="0" marL="0" marR="0" rtl="0" algn="l">
              <a:spcBef>
                <a:spcPts val="1600"/>
              </a:spcBef>
              <a:spcAft>
                <a:spcPts val="0"/>
              </a:spcAft>
              <a:buNone/>
            </a:pPr>
            <a:r>
              <a:t/>
            </a:r>
            <a:endParaRPr sz="3200">
              <a:solidFill>
                <a:schemeClr val="dk1"/>
              </a:solidFill>
              <a:latin typeface="Tahoma"/>
              <a:ea typeface="Tahoma"/>
              <a:cs typeface="Tahoma"/>
              <a:sym typeface="Tahoma"/>
            </a:endParaRPr>
          </a:p>
        </p:txBody>
      </p:sp>
      <p:sp>
        <p:nvSpPr>
          <p:cNvPr id="332" name="Google Shape;332;p34"/>
          <p:cNvSpPr txBox="1"/>
          <p:nvPr/>
        </p:nvSpPr>
        <p:spPr>
          <a:xfrm>
            <a:off x="720436" y="5160963"/>
            <a:ext cx="5299364" cy="12001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Times New Roman"/>
                <a:ea typeface="Times New Roman"/>
                <a:cs typeface="Times New Roman"/>
                <a:sym typeface="Times New Roman"/>
              </a:rPr>
              <a:t>→ </a:t>
            </a:r>
            <a:r>
              <a:rPr lang="en-US" sz="2400">
                <a:solidFill>
                  <a:schemeClr val="lt1"/>
                </a:solidFill>
                <a:latin typeface="Arial"/>
                <a:ea typeface="Arial"/>
                <a:cs typeface="Arial"/>
                <a:sym typeface="Arial"/>
              </a:rPr>
              <a:t>Ammonia có tính khử</a:t>
            </a:r>
            <a:endParaRPr sz="2400">
              <a:solidFill>
                <a:schemeClr val="lt1"/>
              </a:solidFill>
              <a:latin typeface="Arial"/>
              <a:ea typeface="Arial"/>
              <a:cs typeface="Arial"/>
              <a:sym typeface="Arial"/>
            </a:endParaRPr>
          </a:p>
          <a:p>
            <a:pPr indent="0" lvl="0" marL="0" marR="0" rtl="0" algn="l">
              <a:spcBef>
                <a:spcPts val="1600"/>
              </a:spcBef>
              <a:spcAft>
                <a:spcPts val="0"/>
              </a:spcAft>
              <a:buNone/>
            </a:pPr>
            <a:r>
              <a:t/>
            </a:r>
            <a:endParaRPr sz="3200">
              <a:solidFill>
                <a:srgbClr val="FF0000"/>
              </a:solidFill>
              <a:latin typeface="Tahoma"/>
              <a:ea typeface="Tahoma"/>
              <a:cs typeface="Tahoma"/>
              <a:sym typeface="Tahoma"/>
            </a:endParaRPr>
          </a:p>
        </p:txBody>
      </p:sp>
      <p:cxnSp>
        <p:nvCxnSpPr>
          <p:cNvPr id="333" name="Google Shape;333;p34"/>
          <p:cNvCxnSpPr/>
          <p:nvPr/>
        </p:nvCxnSpPr>
        <p:spPr>
          <a:xfrm flipH="1" rot="10800000">
            <a:off x="2514600" y="838200"/>
            <a:ext cx="3505200" cy="1143000"/>
          </a:xfrm>
          <a:prstGeom prst="straightConnector1">
            <a:avLst/>
          </a:prstGeom>
          <a:noFill/>
          <a:ln cap="flat" cmpd="sng" w="38100">
            <a:solidFill>
              <a:schemeClr val="dk1"/>
            </a:solidFill>
            <a:prstDash val="solid"/>
            <a:round/>
            <a:headEnd len="med" w="med" type="none"/>
            <a:tailEnd len="med" w="med" type="triangle"/>
          </a:ln>
        </p:spPr>
      </p:cxnSp>
      <p:pic>
        <p:nvPicPr>
          <p:cNvPr id="334" name="Google Shape;334;p34"/>
          <p:cNvPicPr preferRelativeResize="0"/>
          <p:nvPr/>
        </p:nvPicPr>
        <p:blipFill rotWithShape="1">
          <a:blip r:embed="rId10">
            <a:alphaModFix/>
          </a:blip>
          <a:srcRect b="0" l="0" r="0" t="0"/>
          <a:stretch/>
        </p:blipFill>
        <p:spPr>
          <a:xfrm>
            <a:off x="8380414" y="5160964"/>
            <a:ext cx="2746375" cy="1806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250"/>
                                        <p:tgtEl>
                                          <p:spTgt spid="3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30"/>
                                        </p:tgtEl>
                                        <p:attrNameLst>
                                          <p:attrName>style.visibility</p:attrName>
                                        </p:attrNameLst>
                                      </p:cBhvr>
                                      <p:to>
                                        <p:strVal val="visible"/>
                                      </p:to>
                                    </p:set>
                                    <p:anim calcmode="lin" valueType="num">
                                      <p:cBhvr additive="base">
                                        <p:cTn dur="250"/>
                                        <p:tgtEl>
                                          <p:spTgt spid="33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31"/>
                                        </p:tgtEl>
                                        <p:attrNameLst>
                                          <p:attrName>style.visibility</p:attrName>
                                        </p:attrNameLst>
                                      </p:cBhvr>
                                      <p:to>
                                        <p:strVal val="visible"/>
                                      </p:to>
                                    </p:set>
                                    <p:anim calcmode="lin" valueType="num">
                                      <p:cBhvr additive="base">
                                        <p:cTn dur="250"/>
                                        <p:tgtEl>
                                          <p:spTgt spid="33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32"/>
                                        </p:tgtEl>
                                        <p:attrNameLst>
                                          <p:attrName>style.visibility</p:attrName>
                                        </p:attrNameLst>
                                      </p:cBhvr>
                                      <p:to>
                                        <p:strVal val="visible"/>
                                      </p:to>
                                    </p:set>
                                    <p:anim calcmode="lin" valueType="num">
                                      <p:cBhvr additive="base">
                                        <p:cTn dur="250"/>
                                        <p:tgtEl>
                                          <p:spTgt spid="33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35"/>
          <p:cNvSpPr txBox="1"/>
          <p:nvPr/>
        </p:nvSpPr>
        <p:spPr>
          <a:xfrm>
            <a:off x="830663" y="55682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3. Tính chất hóa học</a:t>
            </a:r>
            <a:endParaRPr b="1" sz="3200">
              <a:solidFill>
                <a:srgbClr val="FFFF00"/>
              </a:solidFill>
              <a:latin typeface="Times New Roman"/>
              <a:ea typeface="Times New Roman"/>
              <a:cs typeface="Times New Roman"/>
              <a:sym typeface="Times New Roman"/>
            </a:endParaRPr>
          </a:p>
        </p:txBody>
      </p:sp>
      <p:sp>
        <p:nvSpPr>
          <p:cNvPr id="340" name="Google Shape;340;p35"/>
          <p:cNvSpPr txBox="1"/>
          <p:nvPr/>
        </p:nvSpPr>
        <p:spPr>
          <a:xfrm>
            <a:off x="564672" y="3360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
        <p:nvSpPr>
          <p:cNvPr id="341" name="Google Shape;341;p35"/>
          <p:cNvSpPr txBox="1"/>
          <p:nvPr/>
        </p:nvSpPr>
        <p:spPr>
          <a:xfrm>
            <a:off x="1085176" y="1141598"/>
            <a:ext cx="1139286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00B050"/>
                </a:solidFill>
                <a:latin typeface="Roboto"/>
                <a:ea typeface="Roboto"/>
                <a:cs typeface="Roboto"/>
                <a:sym typeface="Roboto"/>
              </a:rPr>
              <a:t>b</a:t>
            </a:r>
            <a:r>
              <a:rPr b="0" i="0" lang="en-US" sz="2800">
                <a:solidFill>
                  <a:srgbClr val="00B050"/>
                </a:solidFill>
                <a:latin typeface="Roboto"/>
                <a:ea typeface="Roboto"/>
                <a:cs typeface="Roboto"/>
                <a:sym typeface="Roboto"/>
              </a:rPr>
              <a:t>) Tính khử</a:t>
            </a:r>
            <a:endParaRPr sz="2800">
              <a:solidFill>
                <a:srgbClr val="00B050"/>
              </a:solidFill>
              <a:latin typeface="Calibri"/>
              <a:ea typeface="Calibri"/>
              <a:cs typeface="Calibri"/>
              <a:sym typeface="Calibri"/>
            </a:endParaRPr>
          </a:p>
        </p:txBody>
      </p:sp>
      <p:sp>
        <p:nvSpPr>
          <p:cNvPr id="342" name="Google Shape;342;p35"/>
          <p:cNvSpPr txBox="1"/>
          <p:nvPr/>
        </p:nvSpPr>
        <p:spPr>
          <a:xfrm>
            <a:off x="162760" y="1726373"/>
            <a:ext cx="11649412" cy="378565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400">
                <a:solidFill>
                  <a:schemeClr val="lt1"/>
                </a:solidFill>
                <a:latin typeface="Roboto"/>
                <a:ea typeface="Roboto"/>
                <a:cs typeface="Roboto"/>
                <a:sym typeface="Roboto"/>
              </a:rPr>
              <a:t>Khi đốt cháy trong oxygen, ammonia cháy với ngọn lửa màu vàng.</a:t>
            </a:r>
            <a:endParaRPr/>
          </a:p>
          <a:p>
            <a:pPr indent="0" lvl="0" marL="0" marR="0" rtl="0" algn="just">
              <a:spcBef>
                <a:spcPts val="0"/>
              </a:spcBef>
              <a:spcAft>
                <a:spcPts val="0"/>
              </a:spcAft>
              <a:buNone/>
            </a:pPr>
            <a:r>
              <a:rPr lang="en-US" sz="2400">
                <a:solidFill>
                  <a:schemeClr val="lt1"/>
                </a:solidFill>
                <a:latin typeface="Roboto"/>
                <a:ea typeface="Roboto"/>
                <a:cs typeface="Roboto"/>
                <a:sym typeface="Roboto"/>
              </a:rPr>
              <a:t>			</a:t>
            </a:r>
            <a:endParaRPr/>
          </a:p>
          <a:p>
            <a:pPr indent="0" lvl="0" marL="0" marR="0" rtl="0" algn="just">
              <a:spcBef>
                <a:spcPts val="0"/>
              </a:spcBef>
              <a:spcAft>
                <a:spcPts val="0"/>
              </a:spcAft>
              <a:buNone/>
            </a:pPr>
            <a:r>
              <a:t/>
            </a:r>
            <a:endParaRPr sz="2400">
              <a:solidFill>
                <a:schemeClr val="lt1"/>
              </a:solidFill>
              <a:latin typeface="Roboto"/>
              <a:ea typeface="Roboto"/>
              <a:cs typeface="Roboto"/>
              <a:sym typeface="Roboto"/>
            </a:endParaRPr>
          </a:p>
          <a:p>
            <a:pPr indent="0" lvl="0" marL="0" marR="0" rtl="0" algn="just">
              <a:spcBef>
                <a:spcPts val="0"/>
              </a:spcBef>
              <a:spcAft>
                <a:spcPts val="0"/>
              </a:spcAft>
              <a:buNone/>
            </a:pPr>
            <a:r>
              <a:rPr lang="en-US" sz="2400">
                <a:solidFill>
                  <a:schemeClr val="lt1"/>
                </a:solidFill>
                <a:latin typeface="Roboto"/>
                <a:ea typeface="Roboto"/>
                <a:cs typeface="Roboto"/>
                <a:sym typeface="Roboto"/>
              </a:rPr>
              <a:t>Trong công nghiệp, phản ứng giữa ammonia và oxygen được thực hiện ở nhiệt độ 800 – 900</a:t>
            </a:r>
            <a:r>
              <a:rPr baseline="30000" lang="en-US" sz="2400">
                <a:solidFill>
                  <a:schemeClr val="lt1"/>
                </a:solidFill>
                <a:latin typeface="Roboto"/>
                <a:ea typeface="Roboto"/>
                <a:cs typeface="Roboto"/>
                <a:sym typeface="Roboto"/>
              </a:rPr>
              <a:t>o</a:t>
            </a:r>
            <a:r>
              <a:rPr lang="en-US" sz="2400">
                <a:solidFill>
                  <a:schemeClr val="lt1"/>
                </a:solidFill>
                <a:latin typeface="Roboto"/>
                <a:ea typeface="Roboto"/>
                <a:cs typeface="Roboto"/>
                <a:sym typeface="Roboto"/>
              </a:rPr>
              <a:t>C với xúc tác Pt.</a:t>
            </a:r>
            <a:endParaRPr/>
          </a:p>
          <a:p>
            <a:pPr indent="0" lvl="0" marL="0" marR="0" rtl="0" algn="just">
              <a:spcBef>
                <a:spcPts val="0"/>
              </a:spcBef>
              <a:spcAft>
                <a:spcPts val="0"/>
              </a:spcAft>
              <a:buNone/>
            </a:pPr>
            <a:r>
              <a:t/>
            </a:r>
            <a:endParaRPr sz="2400">
              <a:solidFill>
                <a:schemeClr val="lt1"/>
              </a:solidFill>
              <a:latin typeface="Roboto"/>
              <a:ea typeface="Roboto"/>
              <a:cs typeface="Roboto"/>
              <a:sym typeface="Roboto"/>
            </a:endParaRPr>
          </a:p>
          <a:p>
            <a:pPr indent="0" lvl="0" marL="0" marR="0" rtl="0" algn="just">
              <a:spcBef>
                <a:spcPts val="0"/>
              </a:spcBef>
              <a:spcAft>
                <a:spcPts val="0"/>
              </a:spcAft>
              <a:buNone/>
            </a:pPr>
            <a:r>
              <a:t/>
            </a:r>
            <a:endParaRPr sz="2400">
              <a:solidFill>
                <a:schemeClr val="lt1"/>
              </a:solidFill>
              <a:latin typeface="Roboto"/>
              <a:ea typeface="Roboto"/>
              <a:cs typeface="Roboto"/>
              <a:sym typeface="Roboto"/>
            </a:endParaRPr>
          </a:p>
          <a:p>
            <a:pPr indent="0" lvl="0" marL="0" marR="0" rtl="0" algn="just">
              <a:spcBef>
                <a:spcPts val="0"/>
              </a:spcBef>
              <a:spcAft>
                <a:spcPts val="0"/>
              </a:spcAft>
              <a:buNone/>
            </a:pPr>
            <a:r>
              <a:rPr lang="en-US" sz="2400">
                <a:solidFill>
                  <a:schemeClr val="lt1"/>
                </a:solidFill>
                <a:latin typeface="Roboto"/>
                <a:ea typeface="Roboto"/>
                <a:cs typeface="Roboto"/>
                <a:sym typeface="Roboto"/>
              </a:rPr>
              <a:t>Phản ứng trên là giai đoạn trung gian quan trọng trong quá trình sản xuất nitric acid theo phương pháp Ostwald.</a:t>
            </a:r>
            <a:endParaRPr/>
          </a:p>
          <a:p>
            <a:pPr indent="0" lvl="0" marL="0" marR="0" rtl="0" algn="l">
              <a:spcBef>
                <a:spcPts val="0"/>
              </a:spcBef>
              <a:spcAft>
                <a:spcPts val="0"/>
              </a:spcAft>
              <a:buNone/>
            </a:pPr>
            <a:r>
              <a:rPr lang="en-US" sz="2400">
                <a:solidFill>
                  <a:schemeClr val="lt1"/>
                </a:solidFill>
                <a:latin typeface="Roboto"/>
                <a:ea typeface="Roboto"/>
                <a:cs typeface="Roboto"/>
                <a:sym typeface="Roboto"/>
              </a:rPr>
              <a:t>			</a:t>
            </a:r>
            <a:endParaRPr/>
          </a:p>
        </p:txBody>
      </p:sp>
      <p:pic>
        <p:nvPicPr>
          <p:cNvPr id="343" name="Google Shape;343;p35"/>
          <p:cNvPicPr preferRelativeResize="0"/>
          <p:nvPr/>
        </p:nvPicPr>
        <p:blipFill rotWithShape="1">
          <a:blip r:embed="rId3">
            <a:alphaModFix/>
          </a:blip>
          <a:srcRect b="0" l="0" r="0" t="0"/>
          <a:stretch/>
        </p:blipFill>
        <p:spPr>
          <a:xfrm>
            <a:off x="2867312" y="2249592"/>
            <a:ext cx="4378615" cy="562615"/>
          </a:xfrm>
          <a:prstGeom prst="rect">
            <a:avLst/>
          </a:prstGeom>
          <a:noFill/>
          <a:ln>
            <a:noFill/>
          </a:ln>
        </p:spPr>
      </p:pic>
      <p:pic>
        <p:nvPicPr>
          <p:cNvPr id="344" name="Google Shape;344;p35"/>
          <p:cNvPicPr preferRelativeResize="0"/>
          <p:nvPr/>
        </p:nvPicPr>
        <p:blipFill rotWithShape="1">
          <a:blip r:embed="rId4">
            <a:alphaModFix/>
          </a:blip>
          <a:srcRect b="0" l="0" r="0" t="0"/>
          <a:stretch/>
        </p:blipFill>
        <p:spPr>
          <a:xfrm>
            <a:off x="2696092" y="3764487"/>
            <a:ext cx="4549835" cy="56261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id="349" name="Google Shape;349;p36"/>
          <p:cNvPicPr preferRelativeResize="0"/>
          <p:nvPr>
            <p:ph idx="1" type="body"/>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37"/>
          <p:cNvSpPr txBox="1"/>
          <p:nvPr/>
        </p:nvSpPr>
        <p:spPr>
          <a:xfrm>
            <a:off x="830663" y="55682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3. Tính chất hóa học</a:t>
            </a:r>
            <a:endParaRPr b="1" sz="3200">
              <a:solidFill>
                <a:srgbClr val="FFFF00"/>
              </a:solidFill>
              <a:latin typeface="Times New Roman"/>
              <a:ea typeface="Times New Roman"/>
              <a:cs typeface="Times New Roman"/>
              <a:sym typeface="Times New Roman"/>
            </a:endParaRPr>
          </a:p>
        </p:txBody>
      </p:sp>
      <p:sp>
        <p:nvSpPr>
          <p:cNvPr id="355" name="Google Shape;355;p37"/>
          <p:cNvSpPr txBox="1"/>
          <p:nvPr/>
        </p:nvSpPr>
        <p:spPr>
          <a:xfrm>
            <a:off x="564672" y="3360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
        <p:nvSpPr>
          <p:cNvPr id="356" name="Google Shape;356;p37"/>
          <p:cNvSpPr txBox="1"/>
          <p:nvPr/>
        </p:nvSpPr>
        <p:spPr>
          <a:xfrm>
            <a:off x="1085176" y="1141598"/>
            <a:ext cx="1139286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00B050"/>
                </a:solidFill>
                <a:latin typeface="Roboto"/>
                <a:ea typeface="Roboto"/>
                <a:cs typeface="Roboto"/>
                <a:sym typeface="Roboto"/>
              </a:rPr>
              <a:t>b</a:t>
            </a:r>
            <a:r>
              <a:rPr b="0" i="0" lang="en-US" sz="2800">
                <a:solidFill>
                  <a:srgbClr val="00B050"/>
                </a:solidFill>
                <a:latin typeface="Roboto"/>
                <a:ea typeface="Roboto"/>
                <a:cs typeface="Roboto"/>
                <a:sym typeface="Roboto"/>
              </a:rPr>
              <a:t>) Tính khử</a:t>
            </a:r>
            <a:endParaRPr sz="2800">
              <a:solidFill>
                <a:srgbClr val="00B050"/>
              </a:solidFill>
              <a:latin typeface="Calibri"/>
              <a:ea typeface="Calibri"/>
              <a:cs typeface="Calibri"/>
              <a:sym typeface="Calibri"/>
            </a:endParaRPr>
          </a:p>
        </p:txBody>
      </p:sp>
      <p:sp>
        <p:nvSpPr>
          <p:cNvPr id="357" name="Google Shape;357;p37"/>
          <p:cNvSpPr txBox="1"/>
          <p:nvPr/>
        </p:nvSpPr>
        <p:spPr>
          <a:xfrm>
            <a:off x="162760" y="1726373"/>
            <a:ext cx="11649412" cy="120032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400">
                <a:solidFill>
                  <a:schemeClr val="lt1"/>
                </a:solidFill>
                <a:latin typeface="Roboto"/>
                <a:ea typeface="Roboto"/>
                <a:cs typeface="Roboto"/>
                <a:sym typeface="Roboto"/>
              </a:rPr>
              <a:t>3. Trong hai phản ứng oxi hóa ammonia bằng oxygen ở trên, hãy:</a:t>
            </a:r>
            <a:endParaRPr/>
          </a:p>
          <a:p>
            <a:pPr indent="-457200" lvl="0" marL="457200" marR="0" rtl="0" algn="just">
              <a:spcBef>
                <a:spcPts val="0"/>
              </a:spcBef>
              <a:spcAft>
                <a:spcPts val="0"/>
              </a:spcAft>
              <a:buClr>
                <a:schemeClr val="lt1"/>
              </a:buClr>
              <a:buSzPts val="2400"/>
              <a:buFont typeface="Roboto"/>
              <a:buAutoNum type="alphaLcPeriod"/>
            </a:pPr>
            <a:r>
              <a:rPr lang="en-US" sz="2400">
                <a:solidFill>
                  <a:schemeClr val="lt1"/>
                </a:solidFill>
                <a:latin typeface="Roboto"/>
                <a:ea typeface="Roboto"/>
                <a:cs typeface="Roboto"/>
                <a:sym typeface="Roboto"/>
              </a:rPr>
              <a:t>Xác định nguyên tử có sự thay đổi số oxi hóa.</a:t>
            </a:r>
            <a:endParaRPr/>
          </a:p>
          <a:p>
            <a:pPr indent="-457200" lvl="0" marL="457200" marR="0" rtl="0" algn="just">
              <a:spcBef>
                <a:spcPts val="0"/>
              </a:spcBef>
              <a:spcAft>
                <a:spcPts val="0"/>
              </a:spcAft>
              <a:buClr>
                <a:schemeClr val="lt1"/>
              </a:buClr>
              <a:buSzPts val="2400"/>
              <a:buFont typeface="Roboto"/>
              <a:buAutoNum type="alphaLcPeriod"/>
            </a:pPr>
            <a:r>
              <a:rPr lang="en-US" sz="2400">
                <a:solidFill>
                  <a:schemeClr val="lt1"/>
                </a:solidFill>
                <a:latin typeface="Roboto"/>
                <a:ea typeface="Roboto"/>
                <a:cs typeface="Roboto"/>
                <a:sym typeface="Roboto"/>
              </a:rPr>
              <a:t>Viết quá trình oxi hóa, quá trình khử.		</a:t>
            </a:r>
            <a:endParaRPr/>
          </a:p>
        </p:txBody>
      </p:sp>
      <p:sp>
        <p:nvSpPr>
          <p:cNvPr id="358" name="Google Shape;358;p37"/>
          <p:cNvSpPr txBox="1"/>
          <p:nvPr/>
        </p:nvSpPr>
        <p:spPr>
          <a:xfrm>
            <a:off x="162760" y="3078126"/>
            <a:ext cx="1107327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400">
                <a:solidFill>
                  <a:schemeClr val="lt1"/>
                </a:solidFill>
                <a:latin typeface="Roboto"/>
                <a:ea typeface="Roboto"/>
                <a:cs typeface="Roboto"/>
                <a:sym typeface="Roboto"/>
              </a:rPr>
              <a:t>a) Các nguyên tử có sự thay đổi số oxi hoá trong 2 phản ứng là nitrogen và oxygen.</a:t>
            </a:r>
            <a:endParaRPr sz="2400">
              <a:solidFill>
                <a:schemeClr val="lt1"/>
              </a:solidFill>
              <a:latin typeface="Calibri"/>
              <a:ea typeface="Calibri"/>
              <a:cs typeface="Calibri"/>
              <a:sym typeface="Calibri"/>
            </a:endParaRPr>
          </a:p>
        </p:txBody>
      </p:sp>
      <p:pic>
        <p:nvPicPr>
          <p:cNvPr id="359" name="Google Shape;359;p37"/>
          <p:cNvPicPr preferRelativeResize="0"/>
          <p:nvPr/>
        </p:nvPicPr>
        <p:blipFill rotWithShape="1">
          <a:blip r:embed="rId3">
            <a:alphaModFix/>
          </a:blip>
          <a:srcRect b="0" l="0" r="0" t="0"/>
          <a:stretch/>
        </p:blipFill>
        <p:spPr>
          <a:xfrm>
            <a:off x="2627714" y="4397426"/>
            <a:ext cx="5006141" cy="740704"/>
          </a:xfrm>
          <a:prstGeom prst="rect">
            <a:avLst/>
          </a:prstGeom>
          <a:noFill/>
          <a:ln>
            <a:noFill/>
          </a:ln>
        </p:spPr>
      </p:pic>
      <p:pic>
        <p:nvPicPr>
          <p:cNvPr id="360" name="Google Shape;360;p37"/>
          <p:cNvPicPr preferRelativeResize="0"/>
          <p:nvPr/>
        </p:nvPicPr>
        <p:blipFill rotWithShape="1">
          <a:blip r:embed="rId4">
            <a:alphaModFix/>
          </a:blip>
          <a:srcRect b="0" l="0" r="0" t="0"/>
          <a:stretch/>
        </p:blipFill>
        <p:spPr>
          <a:xfrm>
            <a:off x="2823352" y="3742473"/>
            <a:ext cx="4614863" cy="69691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38"/>
          <p:cNvSpPr txBox="1"/>
          <p:nvPr/>
        </p:nvSpPr>
        <p:spPr>
          <a:xfrm>
            <a:off x="830663" y="55682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3. Tính chất hóa học</a:t>
            </a:r>
            <a:endParaRPr b="1" sz="3200">
              <a:solidFill>
                <a:srgbClr val="FFFF00"/>
              </a:solidFill>
              <a:latin typeface="Times New Roman"/>
              <a:ea typeface="Times New Roman"/>
              <a:cs typeface="Times New Roman"/>
              <a:sym typeface="Times New Roman"/>
            </a:endParaRPr>
          </a:p>
        </p:txBody>
      </p:sp>
      <p:sp>
        <p:nvSpPr>
          <p:cNvPr id="366" name="Google Shape;366;p38"/>
          <p:cNvSpPr txBox="1"/>
          <p:nvPr/>
        </p:nvSpPr>
        <p:spPr>
          <a:xfrm>
            <a:off x="564672" y="3360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
        <p:nvSpPr>
          <p:cNvPr id="367" name="Google Shape;367;p38"/>
          <p:cNvSpPr txBox="1"/>
          <p:nvPr/>
        </p:nvSpPr>
        <p:spPr>
          <a:xfrm>
            <a:off x="1085176" y="1141598"/>
            <a:ext cx="1139286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00B050"/>
                </a:solidFill>
                <a:latin typeface="Roboto"/>
                <a:ea typeface="Roboto"/>
                <a:cs typeface="Roboto"/>
                <a:sym typeface="Roboto"/>
              </a:rPr>
              <a:t>b</a:t>
            </a:r>
            <a:r>
              <a:rPr b="0" i="0" lang="en-US" sz="2800">
                <a:solidFill>
                  <a:srgbClr val="00B050"/>
                </a:solidFill>
                <a:latin typeface="Roboto"/>
                <a:ea typeface="Roboto"/>
                <a:cs typeface="Roboto"/>
                <a:sym typeface="Roboto"/>
              </a:rPr>
              <a:t>) Tính khử</a:t>
            </a:r>
            <a:endParaRPr sz="2800">
              <a:solidFill>
                <a:srgbClr val="00B050"/>
              </a:solidFill>
              <a:latin typeface="Calibri"/>
              <a:ea typeface="Calibri"/>
              <a:cs typeface="Calibri"/>
              <a:sym typeface="Calibri"/>
            </a:endParaRPr>
          </a:p>
        </p:txBody>
      </p:sp>
      <p:sp>
        <p:nvSpPr>
          <p:cNvPr id="368" name="Google Shape;368;p38"/>
          <p:cNvSpPr txBox="1"/>
          <p:nvPr/>
        </p:nvSpPr>
        <p:spPr>
          <a:xfrm>
            <a:off x="259742" y="1688982"/>
            <a:ext cx="1107327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Roboto"/>
                <a:ea typeface="Roboto"/>
                <a:cs typeface="Roboto"/>
                <a:sym typeface="Roboto"/>
              </a:rPr>
              <a:t>b</a:t>
            </a:r>
            <a:r>
              <a:rPr b="0" i="0" lang="en-US" sz="2400">
                <a:solidFill>
                  <a:schemeClr val="lt1"/>
                </a:solidFill>
                <a:latin typeface="Roboto"/>
                <a:ea typeface="Roboto"/>
                <a:cs typeface="Roboto"/>
                <a:sym typeface="Roboto"/>
              </a:rPr>
              <a:t>) Các quá trình oxi hóa và quá trình khử</a:t>
            </a:r>
            <a:endParaRPr sz="2400">
              <a:solidFill>
                <a:schemeClr val="lt1"/>
              </a:solidFill>
              <a:latin typeface="Calibri"/>
              <a:ea typeface="Calibri"/>
              <a:cs typeface="Calibri"/>
              <a:sym typeface="Calibri"/>
            </a:endParaRPr>
          </a:p>
        </p:txBody>
      </p:sp>
      <p:pic>
        <p:nvPicPr>
          <p:cNvPr id="369" name="Google Shape;369;p38"/>
          <p:cNvPicPr preferRelativeResize="0"/>
          <p:nvPr/>
        </p:nvPicPr>
        <p:blipFill rotWithShape="1">
          <a:blip r:embed="rId3">
            <a:alphaModFix/>
          </a:blip>
          <a:srcRect b="0" l="0" r="0" t="0"/>
          <a:stretch/>
        </p:blipFill>
        <p:spPr>
          <a:xfrm>
            <a:off x="2175692" y="4234424"/>
            <a:ext cx="5006141" cy="740704"/>
          </a:xfrm>
          <a:prstGeom prst="rect">
            <a:avLst/>
          </a:prstGeom>
          <a:noFill/>
          <a:ln>
            <a:noFill/>
          </a:ln>
        </p:spPr>
      </p:pic>
      <p:sp>
        <p:nvSpPr>
          <p:cNvPr id="370" name="Google Shape;370;p38"/>
          <p:cNvSpPr txBox="1"/>
          <p:nvPr/>
        </p:nvSpPr>
        <p:spPr>
          <a:xfrm>
            <a:off x="259742" y="2914607"/>
            <a:ext cx="11073276"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400">
                <a:solidFill>
                  <a:schemeClr val="lt1"/>
                </a:solidFill>
                <a:latin typeface="Roboto"/>
                <a:ea typeface="Roboto"/>
                <a:cs typeface="Roboto"/>
                <a:sym typeface="Roboto"/>
              </a:rPr>
              <a:t>Quá trình oxi hóa</a:t>
            </a:r>
            <a:r>
              <a:rPr lang="en-US" sz="2400">
                <a:solidFill>
                  <a:schemeClr val="lt1"/>
                </a:solidFill>
                <a:latin typeface="Roboto"/>
                <a:ea typeface="Roboto"/>
                <a:cs typeface="Roboto"/>
                <a:sym typeface="Roboto"/>
              </a:rPr>
              <a:t>:  </a:t>
            </a:r>
            <a:endParaRPr/>
          </a:p>
          <a:p>
            <a:pPr indent="0" lvl="0" marL="0" marR="0" rtl="0" algn="l">
              <a:spcBef>
                <a:spcPts val="0"/>
              </a:spcBef>
              <a:spcAft>
                <a:spcPts val="0"/>
              </a:spcAft>
              <a:buNone/>
            </a:pPr>
            <a:r>
              <a:t/>
            </a:r>
            <a:endParaRPr sz="2400">
              <a:solidFill>
                <a:schemeClr val="lt1"/>
              </a:solidFill>
              <a:latin typeface="Roboto"/>
              <a:ea typeface="Roboto"/>
              <a:cs typeface="Roboto"/>
              <a:sym typeface="Roboto"/>
            </a:endParaRPr>
          </a:p>
          <a:p>
            <a:pPr indent="0" lvl="0" marL="0" marR="0" rtl="0" algn="l">
              <a:spcBef>
                <a:spcPts val="0"/>
              </a:spcBef>
              <a:spcAft>
                <a:spcPts val="0"/>
              </a:spcAft>
              <a:buNone/>
            </a:pPr>
            <a:r>
              <a:rPr lang="en-US" sz="2400">
                <a:solidFill>
                  <a:schemeClr val="lt1"/>
                </a:solidFill>
                <a:latin typeface="Roboto"/>
                <a:ea typeface="Roboto"/>
                <a:cs typeface="Roboto"/>
                <a:sym typeface="Roboto"/>
              </a:rPr>
              <a:t>Q</a:t>
            </a:r>
            <a:r>
              <a:rPr b="0" i="0" lang="en-US" sz="2400">
                <a:solidFill>
                  <a:schemeClr val="lt1"/>
                </a:solidFill>
                <a:latin typeface="Roboto"/>
                <a:ea typeface="Roboto"/>
                <a:cs typeface="Roboto"/>
                <a:sym typeface="Roboto"/>
              </a:rPr>
              <a:t>uá trình khử: </a:t>
            </a:r>
            <a:endParaRPr sz="2400">
              <a:solidFill>
                <a:schemeClr val="lt1"/>
              </a:solidFill>
              <a:latin typeface="Calibri"/>
              <a:ea typeface="Calibri"/>
              <a:cs typeface="Calibri"/>
              <a:sym typeface="Calibri"/>
            </a:endParaRPr>
          </a:p>
        </p:txBody>
      </p:sp>
      <p:pic>
        <p:nvPicPr>
          <p:cNvPr id="371" name="Google Shape;371;p38"/>
          <p:cNvPicPr preferRelativeResize="0"/>
          <p:nvPr/>
        </p:nvPicPr>
        <p:blipFill rotWithShape="1">
          <a:blip r:embed="rId4">
            <a:alphaModFix/>
          </a:blip>
          <a:srcRect b="0" l="0" r="0" t="0"/>
          <a:stretch/>
        </p:blipFill>
        <p:spPr>
          <a:xfrm>
            <a:off x="2479198" y="2184149"/>
            <a:ext cx="4614329" cy="696956"/>
          </a:xfrm>
          <a:prstGeom prst="rect">
            <a:avLst/>
          </a:prstGeom>
          <a:noFill/>
          <a:ln>
            <a:noFill/>
          </a:ln>
        </p:spPr>
      </p:pic>
      <p:pic>
        <p:nvPicPr>
          <p:cNvPr id="372" name="Google Shape;372;p38"/>
          <p:cNvPicPr preferRelativeResize="0"/>
          <p:nvPr/>
        </p:nvPicPr>
        <p:blipFill rotWithShape="1">
          <a:blip r:embed="rId5">
            <a:alphaModFix/>
          </a:blip>
          <a:srcRect b="0" l="0" r="0" t="0"/>
          <a:stretch/>
        </p:blipFill>
        <p:spPr>
          <a:xfrm>
            <a:off x="2895584" y="2735422"/>
            <a:ext cx="2235200" cy="635000"/>
          </a:xfrm>
          <a:prstGeom prst="rect">
            <a:avLst/>
          </a:prstGeom>
          <a:noFill/>
          <a:ln>
            <a:noFill/>
          </a:ln>
        </p:spPr>
      </p:pic>
      <p:pic>
        <p:nvPicPr>
          <p:cNvPr id="373" name="Google Shape;373;p38"/>
          <p:cNvPicPr preferRelativeResize="0"/>
          <p:nvPr/>
        </p:nvPicPr>
        <p:blipFill rotWithShape="1">
          <a:blip r:embed="rId6">
            <a:alphaModFix/>
          </a:blip>
          <a:srcRect b="0" l="0" r="0" t="0"/>
          <a:stretch/>
        </p:blipFill>
        <p:spPr>
          <a:xfrm>
            <a:off x="2787233" y="3429000"/>
            <a:ext cx="2343551" cy="746846"/>
          </a:xfrm>
          <a:prstGeom prst="rect">
            <a:avLst/>
          </a:prstGeom>
          <a:noFill/>
          <a:ln>
            <a:noFill/>
          </a:ln>
        </p:spPr>
      </p:pic>
      <p:sp>
        <p:nvSpPr>
          <p:cNvPr id="374" name="Google Shape;374;p38"/>
          <p:cNvSpPr txBox="1"/>
          <p:nvPr/>
        </p:nvSpPr>
        <p:spPr>
          <a:xfrm>
            <a:off x="259742" y="5033706"/>
            <a:ext cx="6241472"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400">
                <a:solidFill>
                  <a:schemeClr val="lt1"/>
                </a:solidFill>
                <a:latin typeface="Roboto"/>
                <a:ea typeface="Roboto"/>
                <a:cs typeface="Roboto"/>
                <a:sym typeface="Roboto"/>
              </a:rPr>
              <a:t>Quá trình oxi hóa</a:t>
            </a:r>
            <a:r>
              <a:rPr lang="en-US" sz="2400">
                <a:solidFill>
                  <a:schemeClr val="lt1"/>
                </a:solidFill>
                <a:latin typeface="Roboto"/>
                <a:ea typeface="Roboto"/>
                <a:cs typeface="Roboto"/>
                <a:sym typeface="Roboto"/>
              </a:rPr>
              <a:t>:  </a:t>
            </a:r>
            <a:endParaRPr/>
          </a:p>
          <a:p>
            <a:pPr indent="0" lvl="0" marL="0" marR="0" rtl="0" algn="l">
              <a:spcBef>
                <a:spcPts val="0"/>
              </a:spcBef>
              <a:spcAft>
                <a:spcPts val="0"/>
              </a:spcAft>
              <a:buNone/>
            </a:pPr>
            <a:r>
              <a:t/>
            </a:r>
            <a:endParaRPr sz="2400">
              <a:solidFill>
                <a:schemeClr val="lt1"/>
              </a:solidFill>
              <a:latin typeface="Roboto"/>
              <a:ea typeface="Roboto"/>
              <a:cs typeface="Roboto"/>
              <a:sym typeface="Roboto"/>
            </a:endParaRPr>
          </a:p>
          <a:p>
            <a:pPr indent="0" lvl="0" marL="0" marR="0" rtl="0" algn="l">
              <a:spcBef>
                <a:spcPts val="0"/>
              </a:spcBef>
              <a:spcAft>
                <a:spcPts val="0"/>
              </a:spcAft>
              <a:buNone/>
            </a:pPr>
            <a:r>
              <a:rPr lang="en-US" sz="2400">
                <a:solidFill>
                  <a:schemeClr val="lt1"/>
                </a:solidFill>
                <a:latin typeface="Roboto"/>
                <a:ea typeface="Roboto"/>
                <a:cs typeface="Roboto"/>
                <a:sym typeface="Roboto"/>
              </a:rPr>
              <a:t>Q</a:t>
            </a:r>
            <a:r>
              <a:rPr b="0" i="0" lang="en-US" sz="2400">
                <a:solidFill>
                  <a:schemeClr val="lt1"/>
                </a:solidFill>
                <a:latin typeface="Roboto"/>
                <a:ea typeface="Roboto"/>
                <a:cs typeface="Roboto"/>
                <a:sym typeface="Roboto"/>
              </a:rPr>
              <a:t>uá trình khử: </a:t>
            </a:r>
            <a:endParaRPr sz="2400">
              <a:solidFill>
                <a:schemeClr val="lt1"/>
              </a:solidFill>
              <a:latin typeface="Calibri"/>
              <a:ea typeface="Calibri"/>
              <a:cs typeface="Calibri"/>
              <a:sym typeface="Calibri"/>
            </a:endParaRPr>
          </a:p>
        </p:txBody>
      </p:sp>
      <p:pic>
        <p:nvPicPr>
          <p:cNvPr id="375" name="Google Shape;375;p38"/>
          <p:cNvPicPr preferRelativeResize="0"/>
          <p:nvPr/>
        </p:nvPicPr>
        <p:blipFill rotWithShape="1">
          <a:blip r:embed="rId7">
            <a:alphaModFix/>
          </a:blip>
          <a:srcRect b="0" l="0" r="0" t="0"/>
          <a:stretch/>
        </p:blipFill>
        <p:spPr>
          <a:xfrm>
            <a:off x="2845344" y="4851518"/>
            <a:ext cx="2082800" cy="635000"/>
          </a:xfrm>
          <a:prstGeom prst="rect">
            <a:avLst/>
          </a:prstGeom>
          <a:noFill/>
          <a:ln>
            <a:noFill/>
          </a:ln>
        </p:spPr>
      </p:pic>
      <p:pic>
        <p:nvPicPr>
          <p:cNvPr id="376" name="Google Shape;376;p38"/>
          <p:cNvPicPr preferRelativeResize="0"/>
          <p:nvPr/>
        </p:nvPicPr>
        <p:blipFill rotWithShape="1">
          <a:blip r:embed="rId8">
            <a:alphaModFix/>
          </a:blip>
          <a:srcRect b="0" l="0" r="0" t="0"/>
          <a:stretch/>
        </p:blipFill>
        <p:spPr>
          <a:xfrm>
            <a:off x="2583407" y="5592222"/>
            <a:ext cx="2344737" cy="74771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39"/>
          <p:cNvSpPr/>
          <p:nvPr/>
        </p:nvSpPr>
        <p:spPr>
          <a:xfrm>
            <a:off x="1803400" y="2470150"/>
            <a:ext cx="2971800" cy="450850"/>
          </a:xfrm>
          <a:prstGeom prst="roundRect">
            <a:avLst>
              <a:gd fmla="val 16667" name="adj"/>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2400">
                <a:solidFill>
                  <a:srgbClr val="000000"/>
                </a:solidFill>
                <a:latin typeface="Times New Roman"/>
                <a:ea typeface="Times New Roman"/>
                <a:cs typeface="Times New Roman"/>
                <a:sym typeface="Times New Roman"/>
              </a:rPr>
              <a:t>Sản xuất nitric acid</a:t>
            </a:r>
            <a:endParaRPr/>
          </a:p>
        </p:txBody>
      </p:sp>
      <p:sp>
        <p:nvSpPr>
          <p:cNvPr id="383" name="Google Shape;383;p39"/>
          <p:cNvSpPr txBox="1"/>
          <p:nvPr/>
        </p:nvSpPr>
        <p:spPr>
          <a:xfrm>
            <a:off x="5486400" y="3581400"/>
            <a:ext cx="1143000" cy="769938"/>
          </a:xfrm>
          <a:prstGeom prst="rect">
            <a:avLst/>
          </a:prstGeom>
          <a:gradFill>
            <a:gsLst>
              <a:gs pos="0">
                <a:srgbClr val="F08B54"/>
              </a:gs>
              <a:gs pos="50000">
                <a:srgbClr val="F67A26"/>
              </a:gs>
              <a:gs pos="100000">
                <a:srgbClr val="E36A18"/>
              </a:gs>
            </a:gsLst>
            <a:lin ang="5400000" scaled="0"/>
          </a:gradFill>
          <a:ln cap="flat" cmpd="sng" w="9525">
            <a:solidFill>
              <a:schemeClr val="accent2"/>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chemeClr val="lt1"/>
                </a:solidFill>
                <a:latin typeface="Calibri"/>
                <a:ea typeface="Calibri"/>
                <a:cs typeface="Calibri"/>
                <a:sym typeface="Calibri"/>
              </a:rPr>
              <a:t>NH</a:t>
            </a:r>
            <a:r>
              <a:rPr b="1" baseline="-25000" lang="en-US" sz="4400">
                <a:solidFill>
                  <a:schemeClr val="lt1"/>
                </a:solidFill>
                <a:latin typeface="Calibri"/>
                <a:ea typeface="Calibri"/>
                <a:cs typeface="Calibri"/>
                <a:sym typeface="Calibri"/>
              </a:rPr>
              <a:t>3</a:t>
            </a:r>
            <a:endParaRPr b="1" sz="4400">
              <a:solidFill>
                <a:schemeClr val="lt1"/>
              </a:solidFill>
              <a:latin typeface="Calibri"/>
              <a:ea typeface="Calibri"/>
              <a:cs typeface="Calibri"/>
              <a:sym typeface="Calibri"/>
            </a:endParaRPr>
          </a:p>
        </p:txBody>
      </p:sp>
      <p:pic>
        <p:nvPicPr>
          <p:cNvPr descr="http://www.khohanghoa.com.vn/media/images/product/H%C3%B3a%20ch%E1%BA%A5t/HNO3.JPG" id="384" name="Google Shape;384;p39"/>
          <p:cNvPicPr preferRelativeResize="0"/>
          <p:nvPr>
            <p:ph idx="4294967295" type="body"/>
          </p:nvPr>
        </p:nvPicPr>
        <p:blipFill rotWithShape="1">
          <a:blip r:embed="rId3">
            <a:alphaModFix/>
          </a:blip>
          <a:srcRect b="0" l="0" r="0" t="0"/>
          <a:stretch/>
        </p:blipFill>
        <p:spPr>
          <a:xfrm>
            <a:off x="2416174" y="603250"/>
            <a:ext cx="1973263" cy="1828800"/>
          </a:xfrm>
          <a:prstGeom prst="rect">
            <a:avLst/>
          </a:prstGeom>
          <a:noFill/>
          <a:ln>
            <a:noFill/>
          </a:ln>
        </p:spPr>
      </p:pic>
      <p:pic>
        <p:nvPicPr>
          <p:cNvPr descr="ure.jpg" id="385" name="Google Shape;385;p39"/>
          <p:cNvPicPr preferRelativeResize="0"/>
          <p:nvPr/>
        </p:nvPicPr>
        <p:blipFill rotWithShape="1">
          <a:blip r:embed="rId4">
            <a:alphaModFix/>
          </a:blip>
          <a:srcRect b="0" l="0" r="0" t="0"/>
          <a:stretch/>
        </p:blipFill>
        <p:spPr>
          <a:xfrm>
            <a:off x="5224463" y="111126"/>
            <a:ext cx="1600200" cy="1946275"/>
          </a:xfrm>
          <a:prstGeom prst="rect">
            <a:avLst/>
          </a:prstGeom>
          <a:noFill/>
          <a:ln>
            <a:noFill/>
          </a:ln>
        </p:spPr>
      </p:pic>
      <p:cxnSp>
        <p:nvCxnSpPr>
          <p:cNvPr id="386" name="Google Shape;386;p39"/>
          <p:cNvCxnSpPr/>
          <p:nvPr/>
        </p:nvCxnSpPr>
        <p:spPr>
          <a:xfrm rot="10800000">
            <a:off x="4572000" y="2959100"/>
            <a:ext cx="838200" cy="882650"/>
          </a:xfrm>
          <a:prstGeom prst="straightConnector1">
            <a:avLst/>
          </a:prstGeom>
          <a:noFill/>
          <a:ln cap="flat" cmpd="sng" w="19050">
            <a:solidFill>
              <a:schemeClr val="accent2"/>
            </a:solidFill>
            <a:prstDash val="solid"/>
            <a:miter lim="800000"/>
            <a:headEnd len="sm" w="sm" type="none"/>
            <a:tailEnd len="med" w="med" type="stealth"/>
          </a:ln>
        </p:spPr>
      </p:cxnSp>
      <p:cxnSp>
        <p:nvCxnSpPr>
          <p:cNvPr id="387" name="Google Shape;387;p39"/>
          <p:cNvCxnSpPr/>
          <p:nvPr/>
        </p:nvCxnSpPr>
        <p:spPr>
          <a:xfrm flipH="1">
            <a:off x="4648200" y="4267200"/>
            <a:ext cx="685800" cy="457200"/>
          </a:xfrm>
          <a:prstGeom prst="straightConnector1">
            <a:avLst/>
          </a:prstGeom>
          <a:noFill/>
          <a:ln cap="flat" cmpd="sng" w="19050">
            <a:solidFill>
              <a:schemeClr val="accent2"/>
            </a:solidFill>
            <a:prstDash val="solid"/>
            <a:miter lim="800000"/>
            <a:headEnd len="sm" w="sm" type="none"/>
            <a:tailEnd len="med" w="med" type="stealth"/>
          </a:ln>
        </p:spPr>
      </p:cxnSp>
      <p:cxnSp>
        <p:nvCxnSpPr>
          <p:cNvPr id="388" name="Google Shape;388;p39"/>
          <p:cNvCxnSpPr/>
          <p:nvPr/>
        </p:nvCxnSpPr>
        <p:spPr>
          <a:xfrm rot="-5400000">
            <a:off x="5676901" y="3009901"/>
            <a:ext cx="838200" cy="3175"/>
          </a:xfrm>
          <a:prstGeom prst="straightConnector1">
            <a:avLst/>
          </a:prstGeom>
          <a:noFill/>
          <a:ln cap="flat" cmpd="sng" w="19050">
            <a:solidFill>
              <a:schemeClr val="accent2"/>
            </a:solidFill>
            <a:prstDash val="solid"/>
            <a:miter lim="800000"/>
            <a:headEnd len="sm" w="sm" type="none"/>
            <a:tailEnd len="med" w="med" type="stealth"/>
          </a:ln>
        </p:spPr>
      </p:cxnSp>
      <p:cxnSp>
        <p:nvCxnSpPr>
          <p:cNvPr id="389" name="Google Shape;389;p39"/>
          <p:cNvCxnSpPr/>
          <p:nvPr/>
        </p:nvCxnSpPr>
        <p:spPr>
          <a:xfrm>
            <a:off x="6762750" y="3967163"/>
            <a:ext cx="776288" cy="0"/>
          </a:xfrm>
          <a:prstGeom prst="straightConnector1">
            <a:avLst/>
          </a:prstGeom>
          <a:noFill/>
          <a:ln cap="flat" cmpd="sng" w="19050">
            <a:solidFill>
              <a:schemeClr val="accent2"/>
            </a:solidFill>
            <a:prstDash val="solid"/>
            <a:miter lim="800000"/>
            <a:headEnd len="sm" w="sm" type="none"/>
            <a:tailEnd len="med" w="med" type="stealth"/>
          </a:ln>
        </p:spPr>
      </p:cxnSp>
      <p:sp>
        <p:nvSpPr>
          <p:cNvPr id="390" name="Google Shape;390;p39"/>
          <p:cNvSpPr/>
          <p:nvPr/>
        </p:nvSpPr>
        <p:spPr>
          <a:xfrm>
            <a:off x="1828800" y="5943600"/>
            <a:ext cx="2971800" cy="533400"/>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0C0C0C"/>
                </a:solidFill>
                <a:latin typeface="Calibri"/>
                <a:ea typeface="Calibri"/>
                <a:cs typeface="Calibri"/>
                <a:sym typeface="Calibri"/>
              </a:rPr>
              <a:t>Dung môi</a:t>
            </a:r>
            <a:endParaRPr b="1" sz="2400">
              <a:solidFill>
                <a:srgbClr val="0C0C0C"/>
              </a:solidFill>
              <a:latin typeface="Calibri"/>
              <a:ea typeface="Calibri"/>
              <a:cs typeface="Calibri"/>
              <a:sym typeface="Calibri"/>
            </a:endParaRPr>
          </a:p>
        </p:txBody>
      </p:sp>
      <p:sp>
        <p:nvSpPr>
          <p:cNvPr id="391" name="Google Shape;391;p39"/>
          <p:cNvSpPr/>
          <p:nvPr/>
        </p:nvSpPr>
        <p:spPr>
          <a:xfrm>
            <a:off x="8274987" y="5410200"/>
            <a:ext cx="2819400" cy="533400"/>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0C0C0C"/>
                </a:solidFill>
                <a:latin typeface="Calibri"/>
                <a:ea typeface="Calibri"/>
                <a:cs typeface="Calibri"/>
                <a:sym typeface="Calibri"/>
              </a:rPr>
              <a:t>Tác nhân làm lạnh</a:t>
            </a:r>
            <a:endParaRPr b="1" sz="2400">
              <a:solidFill>
                <a:srgbClr val="0C0C0C"/>
              </a:solidFill>
              <a:latin typeface="Calibri"/>
              <a:ea typeface="Calibri"/>
              <a:cs typeface="Calibri"/>
              <a:sym typeface="Calibri"/>
            </a:endParaRPr>
          </a:p>
        </p:txBody>
      </p:sp>
      <p:sp>
        <p:nvSpPr>
          <p:cNvPr id="392" name="Google Shape;392;p39"/>
          <p:cNvSpPr/>
          <p:nvPr/>
        </p:nvSpPr>
        <p:spPr>
          <a:xfrm>
            <a:off x="4838700" y="2057400"/>
            <a:ext cx="2705100" cy="609600"/>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0C0C0C"/>
                </a:solidFill>
                <a:latin typeface="Calibri"/>
                <a:ea typeface="Calibri"/>
                <a:cs typeface="Calibri"/>
                <a:sym typeface="Calibri"/>
              </a:rPr>
              <a:t>Sản xuất phân đạm</a:t>
            </a:r>
            <a:endParaRPr b="1" sz="2400">
              <a:solidFill>
                <a:srgbClr val="0C0C0C"/>
              </a:solidFill>
              <a:latin typeface="Calibri"/>
              <a:ea typeface="Calibri"/>
              <a:cs typeface="Calibri"/>
              <a:sym typeface="Calibri"/>
            </a:endParaRPr>
          </a:p>
        </p:txBody>
      </p:sp>
      <p:pic>
        <p:nvPicPr>
          <p:cNvPr id="393" name="Google Shape;393;p39"/>
          <p:cNvPicPr preferRelativeResize="0"/>
          <p:nvPr/>
        </p:nvPicPr>
        <p:blipFill rotWithShape="1">
          <a:blip r:embed="rId5">
            <a:alphaModFix/>
          </a:blip>
          <a:srcRect b="0" l="0" r="0" t="0"/>
          <a:stretch/>
        </p:blipFill>
        <p:spPr>
          <a:xfrm>
            <a:off x="10434937" y="-15728"/>
            <a:ext cx="1757063" cy="1317570"/>
          </a:xfrm>
          <a:prstGeom prst="rect">
            <a:avLst/>
          </a:prstGeom>
          <a:noFill/>
          <a:ln>
            <a:noFill/>
          </a:ln>
        </p:spPr>
      </p:pic>
      <p:sp>
        <p:nvSpPr>
          <p:cNvPr id="394" name="Google Shape;394;p39"/>
          <p:cNvSpPr txBox="1"/>
          <p:nvPr/>
        </p:nvSpPr>
        <p:spPr>
          <a:xfrm>
            <a:off x="259772" y="0"/>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
        <p:nvSpPr>
          <p:cNvPr id="395" name="Google Shape;395;p39"/>
          <p:cNvSpPr txBox="1"/>
          <p:nvPr/>
        </p:nvSpPr>
        <p:spPr>
          <a:xfrm>
            <a:off x="350838" y="421700"/>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4. Ứng dụng</a:t>
            </a:r>
            <a:endParaRPr b="1" sz="3200">
              <a:solidFill>
                <a:srgbClr val="FFFF00"/>
              </a:solidFill>
              <a:latin typeface="Times New Roman"/>
              <a:ea typeface="Times New Roman"/>
              <a:cs typeface="Times New Roman"/>
              <a:sym typeface="Times New Roman"/>
            </a:endParaRPr>
          </a:p>
        </p:txBody>
      </p:sp>
      <p:pic>
        <p:nvPicPr>
          <p:cNvPr descr="Dung môi là gì? tác dụng của dung môi?" id="396" name="Google Shape;396;p39"/>
          <p:cNvPicPr preferRelativeResize="0"/>
          <p:nvPr/>
        </p:nvPicPr>
        <p:blipFill rotWithShape="1">
          <a:blip r:embed="rId6">
            <a:alphaModFix/>
          </a:blip>
          <a:srcRect b="0" l="0" r="0" t="0"/>
          <a:stretch/>
        </p:blipFill>
        <p:spPr>
          <a:xfrm>
            <a:off x="1983580" y="3819211"/>
            <a:ext cx="2611440" cy="1937688"/>
          </a:xfrm>
          <a:prstGeom prst="rect">
            <a:avLst/>
          </a:prstGeom>
          <a:noFill/>
          <a:ln>
            <a:noFill/>
          </a:ln>
        </p:spPr>
      </p:pic>
      <p:pic>
        <p:nvPicPr>
          <p:cNvPr descr="13736468094105" id="397" name="Google Shape;397;p39"/>
          <p:cNvPicPr preferRelativeResize="0"/>
          <p:nvPr/>
        </p:nvPicPr>
        <p:blipFill rotWithShape="1">
          <a:blip r:embed="rId7">
            <a:alphaModFix/>
          </a:blip>
          <a:srcRect b="0" l="0" r="0" t="0"/>
          <a:stretch/>
        </p:blipFill>
        <p:spPr>
          <a:xfrm>
            <a:off x="7520780" y="2576224"/>
            <a:ext cx="4327814" cy="288734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3"/>
                                        </p:tgtEl>
                                        <p:attrNameLst>
                                          <p:attrName>style.visibility</p:attrName>
                                        </p:attrNameLst>
                                      </p:cBhvr>
                                      <p:to>
                                        <p:strVal val="visible"/>
                                      </p:to>
                                    </p:set>
                                    <p:animEffect filter="fade" transition="in">
                                      <p:cBhvr>
                                        <p:cTn dur="250"/>
                                        <p:tgtEl>
                                          <p:spTgt spid="3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6"/>
                                        </p:tgtEl>
                                        <p:attrNameLst>
                                          <p:attrName>style.visibility</p:attrName>
                                        </p:attrNameLst>
                                      </p:cBhvr>
                                      <p:to>
                                        <p:strVal val="visible"/>
                                      </p:to>
                                    </p:set>
                                    <p:animEffect filter="fade" transition="in">
                                      <p:cBhvr>
                                        <p:cTn dur="250"/>
                                        <p:tgtEl>
                                          <p:spTgt spid="3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84"/>
                                        </p:tgtEl>
                                        <p:attrNameLst>
                                          <p:attrName>style.visibility</p:attrName>
                                        </p:attrNameLst>
                                      </p:cBhvr>
                                      <p:to>
                                        <p:strVal val="visible"/>
                                      </p:to>
                                    </p:set>
                                    <p:anim calcmode="lin" valueType="num">
                                      <p:cBhvr additive="base">
                                        <p:cTn dur="250"/>
                                        <p:tgtEl>
                                          <p:spTgt spid="38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82"/>
                                        </p:tgtEl>
                                        <p:attrNameLst>
                                          <p:attrName>style.visibility</p:attrName>
                                        </p:attrNameLst>
                                      </p:cBhvr>
                                      <p:to>
                                        <p:strVal val="visible"/>
                                      </p:to>
                                    </p:set>
                                    <p:anim calcmode="lin" valueType="num">
                                      <p:cBhvr additive="base">
                                        <p:cTn dur="250"/>
                                        <p:tgtEl>
                                          <p:spTgt spid="38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8"/>
                                        </p:tgtEl>
                                        <p:attrNameLst>
                                          <p:attrName>style.visibility</p:attrName>
                                        </p:attrNameLst>
                                      </p:cBhvr>
                                      <p:to>
                                        <p:strVal val="visible"/>
                                      </p:to>
                                    </p:set>
                                    <p:animEffect filter="fade" transition="in">
                                      <p:cBhvr>
                                        <p:cTn dur="250"/>
                                        <p:tgtEl>
                                          <p:spTgt spid="3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85"/>
                                        </p:tgtEl>
                                        <p:attrNameLst>
                                          <p:attrName>style.visibility</p:attrName>
                                        </p:attrNameLst>
                                      </p:cBhvr>
                                      <p:to>
                                        <p:strVal val="visible"/>
                                      </p:to>
                                    </p:set>
                                    <p:anim calcmode="lin" valueType="num">
                                      <p:cBhvr additive="base">
                                        <p:cTn dur="500"/>
                                        <p:tgtEl>
                                          <p:spTgt spid="38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92"/>
                                        </p:tgtEl>
                                        <p:attrNameLst>
                                          <p:attrName>style.visibility</p:attrName>
                                        </p:attrNameLst>
                                      </p:cBhvr>
                                      <p:to>
                                        <p:strVal val="visible"/>
                                      </p:to>
                                    </p:set>
                                    <p:anim calcmode="lin" valueType="num">
                                      <p:cBhvr additive="base">
                                        <p:cTn dur="250"/>
                                        <p:tgtEl>
                                          <p:spTgt spid="39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9"/>
                                        </p:tgtEl>
                                        <p:attrNameLst>
                                          <p:attrName>style.visibility</p:attrName>
                                        </p:attrNameLst>
                                      </p:cBhvr>
                                      <p:to>
                                        <p:strVal val="visible"/>
                                      </p:to>
                                    </p:set>
                                    <p:animEffect filter="fade" transition="in">
                                      <p:cBhvr>
                                        <p:cTn dur="250"/>
                                        <p:tgtEl>
                                          <p:spTgt spid="3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91"/>
                                        </p:tgtEl>
                                        <p:attrNameLst>
                                          <p:attrName>style.visibility</p:attrName>
                                        </p:attrNameLst>
                                      </p:cBhvr>
                                      <p:to>
                                        <p:strVal val="visible"/>
                                      </p:to>
                                    </p:set>
                                    <p:anim calcmode="lin" valueType="num">
                                      <p:cBhvr additive="base">
                                        <p:cTn dur="250"/>
                                        <p:tgtEl>
                                          <p:spTgt spid="39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7"/>
                                        </p:tgtEl>
                                        <p:attrNameLst>
                                          <p:attrName>style.visibility</p:attrName>
                                        </p:attrNameLst>
                                      </p:cBhvr>
                                      <p:to>
                                        <p:strVal val="visible"/>
                                      </p:to>
                                    </p:set>
                                    <p:animEffect filter="fade" transition="in">
                                      <p:cBhvr>
                                        <p:cTn dur="250"/>
                                        <p:tgtEl>
                                          <p:spTgt spid="3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90"/>
                                        </p:tgtEl>
                                        <p:attrNameLst>
                                          <p:attrName>style.visibility</p:attrName>
                                        </p:attrNameLst>
                                      </p:cBhvr>
                                      <p:to>
                                        <p:strVal val="visible"/>
                                      </p:to>
                                    </p:set>
                                    <p:anim calcmode="lin" valueType="num">
                                      <p:cBhvr additive="base">
                                        <p:cTn dur="250"/>
                                        <p:tgtEl>
                                          <p:spTgt spid="390"/>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397"/>
                                        </p:tgtEl>
                                        <p:attrNameLst>
                                          <p:attrName>style.visibility</p:attrName>
                                        </p:attrNameLst>
                                      </p:cBhvr>
                                      <p:to>
                                        <p:strVal val="visible"/>
                                      </p:to>
                                    </p:set>
                                    <p:animEffect filter="fade" transition="in">
                                      <p:cBhvr>
                                        <p:cTn dur="500"/>
                                        <p:tgtEl>
                                          <p:spTgt spid="3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pic>
        <p:nvPicPr>
          <p:cNvPr id="402" name="Google Shape;402;p40"/>
          <p:cNvPicPr preferRelativeResize="0"/>
          <p:nvPr/>
        </p:nvPicPr>
        <p:blipFill rotWithShape="1">
          <a:blip r:embed="rId3">
            <a:alphaModFix/>
          </a:blip>
          <a:srcRect b="0" l="0" r="0" t="0"/>
          <a:stretch/>
        </p:blipFill>
        <p:spPr>
          <a:xfrm>
            <a:off x="762" y="428"/>
            <a:ext cx="12190476" cy="685714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41"/>
          <p:cNvSpPr txBox="1"/>
          <p:nvPr/>
        </p:nvSpPr>
        <p:spPr>
          <a:xfrm>
            <a:off x="554182" y="1381919"/>
            <a:ext cx="9732818"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Trong công nghiệp, quá trình sản xuất ammonia thường được thực hiện ở 400</a:t>
            </a:r>
            <a:r>
              <a:rPr b="1" baseline="30000" lang="en-US" sz="2800">
                <a:solidFill>
                  <a:schemeClr val="lt1"/>
                </a:solidFill>
                <a:latin typeface="Times New Roman"/>
                <a:ea typeface="Times New Roman"/>
                <a:cs typeface="Times New Roman"/>
                <a:sym typeface="Times New Roman"/>
              </a:rPr>
              <a:t>o</a:t>
            </a:r>
            <a:r>
              <a:rPr b="1" lang="en-US" sz="2800">
                <a:solidFill>
                  <a:schemeClr val="lt1"/>
                </a:solidFill>
                <a:latin typeface="Times New Roman"/>
                <a:ea typeface="Times New Roman"/>
                <a:cs typeface="Times New Roman"/>
                <a:sym typeface="Times New Roman"/>
              </a:rPr>
              <a:t>C – 500 </a:t>
            </a:r>
            <a:r>
              <a:rPr b="1" baseline="30000" lang="en-US" sz="2800">
                <a:solidFill>
                  <a:schemeClr val="lt1"/>
                </a:solidFill>
                <a:latin typeface="Times New Roman"/>
                <a:ea typeface="Times New Roman"/>
                <a:cs typeface="Times New Roman"/>
                <a:sym typeface="Times New Roman"/>
              </a:rPr>
              <a:t>o</a:t>
            </a:r>
            <a:r>
              <a:rPr b="1" lang="en-US" sz="2800">
                <a:solidFill>
                  <a:schemeClr val="lt1"/>
                </a:solidFill>
                <a:latin typeface="Times New Roman"/>
                <a:ea typeface="Times New Roman"/>
                <a:cs typeface="Times New Roman"/>
                <a:sym typeface="Times New Roman"/>
              </a:rPr>
              <a:t>C, áp suất 150 – 200 bar, xúc tác Fe</a:t>
            </a:r>
            <a:endParaRPr/>
          </a:p>
        </p:txBody>
      </p:sp>
      <p:sp>
        <p:nvSpPr>
          <p:cNvPr id="408" name="Google Shape;408;p41"/>
          <p:cNvSpPr txBox="1"/>
          <p:nvPr/>
        </p:nvSpPr>
        <p:spPr>
          <a:xfrm>
            <a:off x="2057400" y="1676401"/>
            <a:ext cx="8229600" cy="3667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409" name="Google Shape;409;p41"/>
          <p:cNvSpPr txBox="1"/>
          <p:nvPr/>
        </p:nvSpPr>
        <p:spPr>
          <a:xfrm>
            <a:off x="493815" y="2759016"/>
            <a:ext cx="857567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N</a:t>
            </a:r>
            <a:r>
              <a:rPr b="1" baseline="-25000" lang="en-US" sz="2800">
                <a:solidFill>
                  <a:schemeClr val="lt1"/>
                </a:solidFill>
                <a:latin typeface="Times New Roman"/>
                <a:ea typeface="Times New Roman"/>
                <a:cs typeface="Times New Roman"/>
                <a:sym typeface="Times New Roman"/>
              </a:rPr>
              <a:t>2</a:t>
            </a:r>
            <a:r>
              <a:rPr b="1" lang="en-US" sz="2800">
                <a:solidFill>
                  <a:schemeClr val="lt1"/>
                </a:solidFill>
                <a:latin typeface="Times New Roman"/>
                <a:ea typeface="Times New Roman"/>
                <a:cs typeface="Times New Roman"/>
                <a:sym typeface="Times New Roman"/>
              </a:rPr>
              <a:t> (k)  +  3H</a:t>
            </a:r>
            <a:r>
              <a:rPr b="1" baseline="-25000" lang="en-US" sz="2800">
                <a:solidFill>
                  <a:schemeClr val="lt1"/>
                </a:solidFill>
                <a:latin typeface="Times New Roman"/>
                <a:ea typeface="Times New Roman"/>
                <a:cs typeface="Times New Roman"/>
                <a:sym typeface="Times New Roman"/>
              </a:rPr>
              <a:t>2</a:t>
            </a:r>
            <a:r>
              <a:rPr b="1" lang="en-US" sz="2800">
                <a:solidFill>
                  <a:schemeClr val="lt1"/>
                </a:solidFill>
                <a:latin typeface="Times New Roman"/>
                <a:ea typeface="Times New Roman"/>
                <a:cs typeface="Times New Roman"/>
                <a:sym typeface="Times New Roman"/>
              </a:rPr>
              <a:t>  (k)                    2NH</a:t>
            </a:r>
            <a:r>
              <a:rPr b="1" baseline="-25000" lang="en-US" sz="2800">
                <a:solidFill>
                  <a:schemeClr val="lt1"/>
                </a:solidFill>
                <a:latin typeface="Times New Roman"/>
                <a:ea typeface="Times New Roman"/>
                <a:cs typeface="Times New Roman"/>
                <a:sym typeface="Times New Roman"/>
              </a:rPr>
              <a:t>3</a:t>
            </a:r>
            <a:r>
              <a:rPr b="1" lang="en-US" sz="2800">
                <a:solidFill>
                  <a:schemeClr val="lt1"/>
                </a:solidFill>
                <a:latin typeface="Times New Roman"/>
                <a:ea typeface="Times New Roman"/>
                <a:cs typeface="Times New Roman"/>
                <a:sym typeface="Times New Roman"/>
              </a:rPr>
              <a:t> (k)  ∆</a:t>
            </a:r>
            <a:r>
              <a:rPr b="1" baseline="-25000" lang="en-US" sz="2800">
                <a:solidFill>
                  <a:schemeClr val="lt1"/>
                </a:solidFill>
                <a:latin typeface="Times New Roman"/>
                <a:ea typeface="Times New Roman"/>
                <a:cs typeface="Times New Roman"/>
                <a:sym typeface="Times New Roman"/>
              </a:rPr>
              <a:t>r</a:t>
            </a:r>
            <a:r>
              <a:rPr b="1" lang="en-US" sz="2800">
                <a:solidFill>
                  <a:schemeClr val="lt1"/>
                </a:solidFill>
                <a:latin typeface="Times New Roman"/>
                <a:ea typeface="Times New Roman"/>
                <a:cs typeface="Times New Roman"/>
                <a:sym typeface="Times New Roman"/>
              </a:rPr>
              <a:t>H</a:t>
            </a:r>
            <a:r>
              <a:rPr b="1" baseline="30000" lang="en-US" sz="2800">
                <a:solidFill>
                  <a:schemeClr val="lt1"/>
                </a:solidFill>
                <a:latin typeface="Times New Roman"/>
                <a:ea typeface="Times New Roman"/>
                <a:cs typeface="Times New Roman"/>
                <a:sym typeface="Times New Roman"/>
              </a:rPr>
              <a:t>o</a:t>
            </a:r>
            <a:r>
              <a:rPr b="1" lang="en-US" sz="2800">
                <a:solidFill>
                  <a:schemeClr val="lt1"/>
                </a:solidFill>
                <a:latin typeface="Times New Roman"/>
                <a:ea typeface="Times New Roman"/>
                <a:cs typeface="Times New Roman"/>
                <a:sym typeface="Times New Roman"/>
              </a:rPr>
              <a:t>  = -91,8 kJ </a:t>
            </a:r>
            <a:endParaRPr/>
          </a:p>
        </p:txBody>
      </p:sp>
      <p:pic>
        <p:nvPicPr>
          <p:cNvPr id="410" name="Google Shape;410;p41"/>
          <p:cNvPicPr preferRelativeResize="0"/>
          <p:nvPr/>
        </p:nvPicPr>
        <p:blipFill rotWithShape="1">
          <a:blip r:embed="rId3">
            <a:alphaModFix/>
          </a:blip>
          <a:srcRect b="0" l="0" r="0" t="0"/>
          <a:stretch/>
        </p:blipFill>
        <p:spPr>
          <a:xfrm>
            <a:off x="10325100" y="-380999"/>
            <a:ext cx="2057400" cy="2057400"/>
          </a:xfrm>
          <a:prstGeom prst="rect">
            <a:avLst/>
          </a:prstGeom>
          <a:noFill/>
          <a:ln>
            <a:noFill/>
          </a:ln>
        </p:spPr>
      </p:pic>
      <p:pic>
        <p:nvPicPr>
          <p:cNvPr id="411" name="Google Shape;411;p41"/>
          <p:cNvPicPr preferRelativeResize="0"/>
          <p:nvPr/>
        </p:nvPicPr>
        <p:blipFill rotWithShape="1">
          <a:blip r:embed="rId4">
            <a:alphaModFix/>
          </a:blip>
          <a:srcRect b="0" l="0" r="0" t="0"/>
          <a:stretch/>
        </p:blipFill>
        <p:spPr>
          <a:xfrm>
            <a:off x="3398260" y="2598900"/>
            <a:ext cx="1637723" cy="655089"/>
          </a:xfrm>
          <a:prstGeom prst="rect">
            <a:avLst/>
          </a:prstGeom>
          <a:noFill/>
          <a:ln>
            <a:noFill/>
          </a:ln>
        </p:spPr>
      </p:pic>
      <p:sp>
        <p:nvSpPr>
          <p:cNvPr id="412" name="Google Shape;412;p41"/>
          <p:cNvSpPr txBox="1"/>
          <p:nvPr/>
        </p:nvSpPr>
        <p:spPr>
          <a:xfrm>
            <a:off x="259772" y="0"/>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
        <p:nvSpPr>
          <p:cNvPr id="413" name="Google Shape;413;p41"/>
          <p:cNvSpPr txBox="1"/>
          <p:nvPr/>
        </p:nvSpPr>
        <p:spPr>
          <a:xfrm>
            <a:off x="493815" y="561974"/>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5. Sản xuất</a:t>
            </a:r>
            <a:endParaRPr b="1" sz="3200">
              <a:solidFill>
                <a:srgbClr val="FFFF00"/>
              </a:solidFill>
              <a:latin typeface="Times New Roman"/>
              <a:ea typeface="Times New Roman"/>
              <a:cs typeface="Times New Roman"/>
              <a:sym typeface="Times New Roman"/>
            </a:endParaRPr>
          </a:p>
        </p:txBody>
      </p:sp>
      <p:pic>
        <p:nvPicPr>
          <p:cNvPr id="414" name="Google Shape;414;p41"/>
          <p:cNvPicPr preferRelativeResize="0"/>
          <p:nvPr/>
        </p:nvPicPr>
        <p:blipFill rotWithShape="1">
          <a:blip r:embed="rId5">
            <a:alphaModFix/>
          </a:blip>
          <a:srcRect b="0" l="0" r="0" t="0"/>
          <a:stretch/>
        </p:blipFill>
        <p:spPr>
          <a:xfrm>
            <a:off x="-533400" y="3705226"/>
            <a:ext cx="2590800" cy="2590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7"/>
                                        </p:tgtEl>
                                        <p:attrNameLst>
                                          <p:attrName>style.visibility</p:attrName>
                                        </p:attrNameLst>
                                      </p:cBhvr>
                                      <p:to>
                                        <p:strVal val="visible"/>
                                      </p:to>
                                    </p:set>
                                    <p:animEffect filter="fade" transition="in">
                                      <p:cBhvr>
                                        <p:cTn dur="250"/>
                                        <p:tgtEl>
                                          <p:spTgt spid="4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9"/>
                                        </p:tgtEl>
                                        <p:attrNameLst>
                                          <p:attrName>style.visibility</p:attrName>
                                        </p:attrNameLst>
                                      </p:cBhvr>
                                      <p:to>
                                        <p:strVal val="visible"/>
                                      </p:to>
                                    </p:set>
                                    <p:animEffect filter="fade" transition="in">
                                      <p:cBhvr>
                                        <p:cTn dur="250"/>
                                        <p:tgtEl>
                                          <p:spTgt spid="4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5"/>
          <p:cNvSpPr txBox="1"/>
          <p:nvPr/>
        </p:nvSpPr>
        <p:spPr>
          <a:xfrm>
            <a:off x="699273" y="1075764"/>
            <a:ext cx="11134138"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5400" u="none" cap="none" strike="noStrike">
                <a:solidFill>
                  <a:schemeClr val="lt1"/>
                </a:solidFill>
                <a:latin typeface="Comic Sans MS"/>
                <a:ea typeface="Comic Sans MS"/>
                <a:cs typeface="Comic Sans MS"/>
                <a:sym typeface="Comic Sans MS"/>
              </a:rPr>
              <a:t>Trong nước tiểu thường có mùi gì?</a:t>
            </a:r>
            <a:endParaRPr/>
          </a:p>
        </p:txBody>
      </p:sp>
      <p:sp>
        <p:nvSpPr>
          <p:cNvPr id="103" name="Google Shape;103;p15">
            <a:hlinkClick action="ppaction://hlinksldjump" r:id="rId3"/>
          </p:cNvPr>
          <p:cNvSpPr/>
          <p:nvPr/>
        </p:nvSpPr>
        <p:spPr>
          <a:xfrm>
            <a:off x="11636188" y="6364941"/>
            <a:ext cx="394447" cy="349624"/>
          </a:xfrm>
          <a:prstGeom prst="smileyFace">
            <a:avLst>
              <a:gd fmla="val 4653"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04" name="Google Shape;104;p15"/>
          <p:cNvSpPr txBox="1"/>
          <p:nvPr/>
        </p:nvSpPr>
        <p:spPr>
          <a:xfrm>
            <a:off x="2770093" y="3351020"/>
            <a:ext cx="4862228"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800">
                <a:solidFill>
                  <a:srgbClr val="FF0000"/>
                </a:solidFill>
                <a:latin typeface="Comic Sans MS"/>
                <a:ea typeface="Comic Sans MS"/>
                <a:cs typeface="Comic Sans MS"/>
                <a:sym typeface="Comic Sans MS"/>
              </a:rPr>
              <a:t>Đáp án: Mùi khai</a:t>
            </a:r>
            <a:endParaRPr sz="4800">
              <a:solidFill>
                <a:srgbClr val="FF0000"/>
              </a:solidFill>
              <a:latin typeface="Comic Sans MS"/>
              <a:ea typeface="Comic Sans MS"/>
              <a:cs typeface="Comic Sans MS"/>
              <a:sym typeface="Comic Sans M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1000"/>
                                        <p:tgtEl>
                                          <p:spTgt spid="1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pic>
        <p:nvPicPr>
          <p:cNvPr id="419" name="Google Shape;419;p42"/>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43"/>
          <p:cNvSpPr txBox="1"/>
          <p:nvPr/>
        </p:nvSpPr>
        <p:spPr>
          <a:xfrm>
            <a:off x="2057400" y="1676401"/>
            <a:ext cx="8229600" cy="3667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425" name="Google Shape;425;p43"/>
          <p:cNvSpPr txBox="1"/>
          <p:nvPr/>
        </p:nvSpPr>
        <p:spPr>
          <a:xfrm>
            <a:off x="420687" y="1429772"/>
            <a:ext cx="11494221" cy="418576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Times New Roman"/>
                <a:ea typeface="Times New Roman"/>
                <a:cs typeface="Times New Roman"/>
                <a:sym typeface="Times New Roman"/>
              </a:rPr>
              <a:t>1) Vì </a:t>
            </a:r>
            <a:r>
              <a:rPr b="1" lang="en-US" sz="2800">
                <a:solidFill>
                  <a:schemeClr val="lt1"/>
                </a:solidFill>
                <a:latin typeface="Times New Roman"/>
                <a:ea typeface="Times New Roman"/>
                <a:cs typeface="Times New Roman"/>
                <a:sym typeface="Times New Roman"/>
              </a:rPr>
              <a:t> ∆</a:t>
            </a:r>
            <a:r>
              <a:rPr b="1" baseline="-25000" lang="en-US" sz="2800">
                <a:solidFill>
                  <a:schemeClr val="lt1"/>
                </a:solidFill>
                <a:latin typeface="Times New Roman"/>
                <a:ea typeface="Times New Roman"/>
                <a:cs typeface="Times New Roman"/>
                <a:sym typeface="Times New Roman"/>
              </a:rPr>
              <a:t>r</a:t>
            </a:r>
            <a:r>
              <a:rPr b="1" lang="en-US" sz="2800">
                <a:solidFill>
                  <a:schemeClr val="lt1"/>
                </a:solidFill>
                <a:latin typeface="Times New Roman"/>
                <a:ea typeface="Times New Roman"/>
                <a:cs typeface="Times New Roman"/>
                <a:sym typeface="Times New Roman"/>
              </a:rPr>
              <a:t>H</a:t>
            </a:r>
            <a:r>
              <a:rPr b="1" baseline="30000" lang="en-US" sz="2800">
                <a:solidFill>
                  <a:schemeClr val="lt1"/>
                </a:solidFill>
                <a:latin typeface="Times New Roman"/>
                <a:ea typeface="Times New Roman"/>
                <a:cs typeface="Times New Roman"/>
                <a:sym typeface="Times New Roman"/>
              </a:rPr>
              <a:t>o</a:t>
            </a:r>
            <a:r>
              <a:rPr b="1" lang="en-US" sz="2800">
                <a:solidFill>
                  <a:schemeClr val="lt1"/>
                </a:solidFill>
                <a:latin typeface="Times New Roman"/>
                <a:ea typeface="Times New Roman"/>
                <a:cs typeface="Times New Roman"/>
                <a:sym typeface="Times New Roman"/>
              </a:rPr>
              <a:t> </a:t>
            </a:r>
            <a:r>
              <a:rPr lang="en-US" sz="2800">
                <a:solidFill>
                  <a:schemeClr val="lt1"/>
                </a:solidFill>
                <a:latin typeface="Times New Roman"/>
                <a:ea typeface="Times New Roman"/>
                <a:cs typeface="Times New Roman"/>
                <a:sym typeface="Times New Roman"/>
              </a:rPr>
              <a:t> = -91,8 kJ &lt; 0 nên phản ứng thuận toả nhiệt. Vậy:</a:t>
            </a:r>
            <a:endParaRPr/>
          </a:p>
          <a:p>
            <a:pPr indent="0" lvl="0" marL="0" marR="0" rtl="0" algn="l">
              <a:spcBef>
                <a:spcPts val="0"/>
              </a:spcBef>
              <a:spcAft>
                <a:spcPts val="0"/>
              </a:spcAft>
              <a:buNone/>
            </a:pPr>
            <a:r>
              <a:rPr lang="en-US" sz="2800">
                <a:solidFill>
                  <a:schemeClr val="lt1"/>
                </a:solidFill>
                <a:latin typeface="Times New Roman"/>
                <a:ea typeface="Times New Roman"/>
                <a:cs typeface="Times New Roman"/>
                <a:sym typeface="Times New Roman"/>
              </a:rPr>
              <a:t>+ Nếu tăng nhiệt độ, cân bằng chuyển dịch theo chiều nghịch (tức chiều phản ứng thu nhiệt) làm giảm hiệu suất phản ứng.</a:t>
            </a:r>
            <a:endParaRPr/>
          </a:p>
          <a:p>
            <a:pPr indent="0" lvl="0" marL="0" marR="0" rtl="0" algn="l">
              <a:spcBef>
                <a:spcPts val="0"/>
              </a:spcBef>
              <a:spcAft>
                <a:spcPts val="0"/>
              </a:spcAft>
              <a:buNone/>
            </a:pPr>
            <a:r>
              <a:rPr lang="en-US" sz="2800">
                <a:solidFill>
                  <a:schemeClr val="lt1"/>
                </a:solidFill>
                <a:latin typeface="Times New Roman"/>
                <a:ea typeface="Times New Roman"/>
                <a:cs typeface="Times New Roman"/>
                <a:sym typeface="Times New Roman"/>
              </a:rPr>
              <a:t>+ Nếu giảm nhiệt độ, cân bằng chuyển dịch theo chiều thuận (tức chiều phản ứng toả nhiệt) làm tăng hiệu suất phản ứng.</a:t>
            </a:r>
            <a:endParaRPr/>
          </a:p>
          <a:p>
            <a:pPr indent="0" lvl="0" marL="0" marR="0" rtl="0" algn="l">
              <a:spcBef>
                <a:spcPts val="0"/>
              </a:spcBef>
              <a:spcAft>
                <a:spcPts val="0"/>
              </a:spcAft>
              <a:buNone/>
            </a:pPr>
            <a:r>
              <a:rPr lang="en-US" sz="2800">
                <a:solidFill>
                  <a:schemeClr val="lt1"/>
                </a:solidFill>
                <a:latin typeface="Times New Roman"/>
                <a:ea typeface="Times New Roman"/>
                <a:cs typeface="Times New Roman"/>
                <a:sym typeface="Times New Roman"/>
              </a:rPr>
              <a:t>Tuy nhiên, khi thực hiện phản ứng ở nhiệt độ quá thấp thì tốc độ của phản ứng nhỏ, phản ứng diễn ra chậm. Thực tế, người ta đã chọn nhiệt độ phù hợp, khoảng 400 </a:t>
            </a:r>
            <a:r>
              <a:rPr baseline="30000" lang="en-US" sz="2800">
                <a:solidFill>
                  <a:schemeClr val="lt1"/>
                </a:solidFill>
                <a:latin typeface="Times New Roman"/>
                <a:ea typeface="Times New Roman"/>
                <a:cs typeface="Times New Roman"/>
                <a:sym typeface="Times New Roman"/>
              </a:rPr>
              <a:t>o</a:t>
            </a:r>
            <a:r>
              <a:rPr lang="en-US" sz="2800">
                <a:solidFill>
                  <a:schemeClr val="lt1"/>
                </a:solidFill>
                <a:latin typeface="Times New Roman"/>
                <a:ea typeface="Times New Roman"/>
                <a:cs typeface="Times New Roman"/>
                <a:sym typeface="Times New Roman"/>
              </a:rPr>
              <a:t>C - 450 </a:t>
            </a:r>
            <a:r>
              <a:rPr baseline="30000" lang="en-US" sz="2800">
                <a:solidFill>
                  <a:schemeClr val="lt1"/>
                </a:solidFill>
                <a:latin typeface="Times New Roman"/>
                <a:ea typeface="Times New Roman"/>
                <a:cs typeface="Times New Roman"/>
                <a:sym typeface="Times New Roman"/>
              </a:rPr>
              <a:t>o</a:t>
            </a:r>
            <a:r>
              <a:rPr lang="en-US" sz="2800">
                <a:solidFill>
                  <a:schemeClr val="lt1"/>
                </a:solidFill>
                <a:latin typeface="Times New Roman"/>
                <a:ea typeface="Times New Roman"/>
                <a:cs typeface="Times New Roman"/>
                <a:sym typeface="Times New Roman"/>
              </a:rPr>
              <a:t>C.</a:t>
            </a:r>
            <a:endParaRPr/>
          </a:p>
          <a:p>
            <a:pPr indent="0" lvl="0" marL="0" marR="0" rtl="0" algn="l">
              <a:spcBef>
                <a:spcPts val="1400"/>
              </a:spcBef>
              <a:spcAft>
                <a:spcPts val="0"/>
              </a:spcAft>
              <a:buNone/>
            </a:pPr>
            <a:r>
              <a:t/>
            </a:r>
            <a:endParaRPr b="1" sz="2800">
              <a:solidFill>
                <a:srgbClr val="0033CC"/>
              </a:solidFill>
              <a:latin typeface="Times New Roman"/>
              <a:ea typeface="Times New Roman"/>
              <a:cs typeface="Times New Roman"/>
              <a:sym typeface="Times New Roman"/>
            </a:endParaRPr>
          </a:p>
        </p:txBody>
      </p:sp>
      <p:pic>
        <p:nvPicPr>
          <p:cNvPr id="426" name="Google Shape;426;p43"/>
          <p:cNvPicPr preferRelativeResize="0"/>
          <p:nvPr/>
        </p:nvPicPr>
        <p:blipFill rotWithShape="1">
          <a:blip r:embed="rId3">
            <a:alphaModFix/>
          </a:blip>
          <a:srcRect b="0" l="0" r="0" t="0"/>
          <a:stretch/>
        </p:blipFill>
        <p:spPr>
          <a:xfrm>
            <a:off x="10287000" y="-443925"/>
            <a:ext cx="2057400" cy="2057400"/>
          </a:xfrm>
          <a:prstGeom prst="rect">
            <a:avLst/>
          </a:prstGeom>
          <a:noFill/>
          <a:ln>
            <a:noFill/>
          </a:ln>
        </p:spPr>
      </p:pic>
      <p:sp>
        <p:nvSpPr>
          <p:cNvPr id="427" name="Google Shape;427;p43"/>
          <p:cNvSpPr txBox="1"/>
          <p:nvPr/>
        </p:nvSpPr>
        <p:spPr>
          <a:xfrm>
            <a:off x="259772" y="0"/>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
        <p:nvSpPr>
          <p:cNvPr id="428" name="Google Shape;428;p43"/>
          <p:cNvSpPr txBox="1"/>
          <p:nvPr/>
        </p:nvSpPr>
        <p:spPr>
          <a:xfrm>
            <a:off x="493815" y="561974"/>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5. Sản xuất</a:t>
            </a:r>
            <a:endParaRPr b="1" sz="3200">
              <a:solidFill>
                <a:srgbClr val="FFFF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5">
                                            <p:txEl>
                                              <p:pRg end="0" st="0"/>
                                            </p:txEl>
                                          </p:spTgt>
                                        </p:tgtEl>
                                        <p:attrNameLst>
                                          <p:attrName>style.visibility</p:attrName>
                                        </p:attrNameLst>
                                      </p:cBhvr>
                                      <p:to>
                                        <p:strVal val="visible"/>
                                      </p:to>
                                    </p:set>
                                    <p:animEffect filter="fade" transition="in">
                                      <p:cBhvr>
                                        <p:cTn dur="500"/>
                                        <p:tgtEl>
                                          <p:spTgt spid="42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5">
                                            <p:txEl>
                                              <p:pRg end="1" st="1"/>
                                            </p:txEl>
                                          </p:spTgt>
                                        </p:tgtEl>
                                        <p:attrNameLst>
                                          <p:attrName>style.visibility</p:attrName>
                                        </p:attrNameLst>
                                      </p:cBhvr>
                                      <p:to>
                                        <p:strVal val="visible"/>
                                      </p:to>
                                    </p:set>
                                    <p:animEffect filter="fade" transition="in">
                                      <p:cBhvr>
                                        <p:cTn dur="500"/>
                                        <p:tgtEl>
                                          <p:spTgt spid="42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5">
                                            <p:txEl>
                                              <p:pRg end="2" st="2"/>
                                            </p:txEl>
                                          </p:spTgt>
                                        </p:tgtEl>
                                        <p:attrNameLst>
                                          <p:attrName>style.visibility</p:attrName>
                                        </p:attrNameLst>
                                      </p:cBhvr>
                                      <p:to>
                                        <p:strVal val="visible"/>
                                      </p:to>
                                    </p:set>
                                    <p:animEffect filter="fade" transition="in">
                                      <p:cBhvr>
                                        <p:cTn dur="500"/>
                                        <p:tgtEl>
                                          <p:spTgt spid="42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5">
                                            <p:txEl>
                                              <p:pRg end="3" st="3"/>
                                            </p:txEl>
                                          </p:spTgt>
                                        </p:tgtEl>
                                        <p:attrNameLst>
                                          <p:attrName>style.visibility</p:attrName>
                                        </p:attrNameLst>
                                      </p:cBhvr>
                                      <p:to>
                                        <p:strVal val="visible"/>
                                      </p:to>
                                    </p:set>
                                    <p:animEffect filter="fade" transition="in">
                                      <p:cBhvr>
                                        <p:cTn dur="500"/>
                                        <p:tgtEl>
                                          <p:spTgt spid="42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5">
                                            <p:txEl>
                                              <p:pRg end="4" st="4"/>
                                            </p:txEl>
                                          </p:spTgt>
                                        </p:tgtEl>
                                        <p:attrNameLst>
                                          <p:attrName>style.visibility</p:attrName>
                                        </p:attrNameLst>
                                      </p:cBhvr>
                                      <p:to>
                                        <p:strVal val="visible"/>
                                      </p:to>
                                    </p:set>
                                    <p:animEffect filter="fade" transition="in">
                                      <p:cBhvr>
                                        <p:cTn dur="500"/>
                                        <p:tgtEl>
                                          <p:spTgt spid="425">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44"/>
          <p:cNvSpPr txBox="1"/>
          <p:nvPr/>
        </p:nvSpPr>
        <p:spPr>
          <a:xfrm>
            <a:off x="2057400" y="1676401"/>
            <a:ext cx="8229600" cy="3667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434" name="Google Shape;434;p44"/>
          <p:cNvSpPr txBox="1"/>
          <p:nvPr/>
        </p:nvSpPr>
        <p:spPr>
          <a:xfrm>
            <a:off x="348889" y="1263518"/>
            <a:ext cx="11494221" cy="59093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Times New Roman"/>
                <a:ea typeface="Times New Roman"/>
                <a:cs typeface="Times New Roman"/>
                <a:sym typeface="Times New Roman"/>
              </a:rPr>
              <a:t>2. Khi giảm áp suất, cân bằng chuyển dịch theo chiều làm tăng áp suất của hệ - tức chiều làm tăng số mol khí, hay chiều nghịch.</a:t>
            </a:r>
            <a:endParaRPr/>
          </a:p>
          <a:p>
            <a:pPr indent="0" lvl="0" marL="0" marR="0" rtl="0" algn="l">
              <a:spcBef>
                <a:spcPts val="0"/>
              </a:spcBef>
              <a:spcAft>
                <a:spcPts val="0"/>
              </a:spcAft>
              <a:buNone/>
            </a:pPr>
            <a:r>
              <a:rPr lang="en-US" sz="2800">
                <a:solidFill>
                  <a:schemeClr val="lt1"/>
                </a:solidFill>
                <a:latin typeface="Times New Roman"/>
                <a:ea typeface="Times New Roman"/>
                <a:cs typeface="Times New Roman"/>
                <a:sym typeface="Times New Roman"/>
              </a:rPr>
              <a:t>Quá trình sản xuất NH</a:t>
            </a:r>
            <a:r>
              <a:rPr baseline="-25000" lang="en-US" sz="2800">
                <a:solidFill>
                  <a:schemeClr val="lt1"/>
                </a:solidFill>
                <a:latin typeface="Times New Roman"/>
                <a:ea typeface="Times New Roman"/>
                <a:cs typeface="Times New Roman"/>
                <a:sym typeface="Times New Roman"/>
              </a:rPr>
              <a:t>3</a:t>
            </a:r>
            <a:r>
              <a:rPr lang="en-US" sz="2800">
                <a:solidFill>
                  <a:schemeClr val="lt1"/>
                </a:solidFill>
                <a:latin typeface="Times New Roman"/>
                <a:ea typeface="Times New Roman"/>
                <a:cs typeface="Times New Roman"/>
                <a:sym typeface="Times New Roman"/>
              </a:rPr>
              <a:t> được thực hiện ở áp suất 150 – 200 bar mà không thực hiện ở áp suất cao hơn. Điều này được giải thích như sau: </a:t>
            </a:r>
            <a:endParaRPr sz="2800">
              <a:solidFill>
                <a:schemeClr val="lt1"/>
              </a:solidFill>
              <a:latin typeface="Times New Roman"/>
              <a:ea typeface="Times New Roman"/>
              <a:cs typeface="Times New Roman"/>
              <a:sym typeface="Times New Roman"/>
            </a:endParaRPr>
          </a:p>
          <a:p>
            <a:pPr indent="-457200" lvl="0" marL="457200" marR="0" rtl="0" algn="l">
              <a:spcBef>
                <a:spcPts val="0"/>
              </a:spcBef>
              <a:spcAft>
                <a:spcPts val="0"/>
              </a:spcAft>
              <a:buClr>
                <a:schemeClr val="lt1"/>
              </a:buClr>
              <a:buSzPts val="2800"/>
              <a:buFont typeface="Times New Roman"/>
              <a:buChar char="-"/>
            </a:pPr>
            <a:r>
              <a:rPr lang="en-US" sz="2800">
                <a:solidFill>
                  <a:schemeClr val="lt1"/>
                </a:solidFill>
                <a:latin typeface="Times New Roman"/>
                <a:ea typeface="Times New Roman"/>
                <a:cs typeface="Times New Roman"/>
                <a:sym typeface="Times New Roman"/>
              </a:rPr>
              <a:t>Khi thực hiện ở áp suất cao sẽ thu được nồng độ NH</a:t>
            </a:r>
            <a:r>
              <a:rPr baseline="-25000" lang="en-US" sz="2800">
                <a:solidFill>
                  <a:schemeClr val="lt1"/>
                </a:solidFill>
                <a:latin typeface="Times New Roman"/>
                <a:ea typeface="Times New Roman"/>
                <a:cs typeface="Times New Roman"/>
                <a:sym typeface="Times New Roman"/>
              </a:rPr>
              <a:t>3</a:t>
            </a:r>
            <a:r>
              <a:rPr lang="en-US" sz="2800">
                <a:solidFill>
                  <a:schemeClr val="lt1"/>
                </a:solidFill>
                <a:latin typeface="Times New Roman"/>
                <a:ea typeface="Times New Roman"/>
                <a:cs typeface="Times New Roman"/>
                <a:sym typeface="Times New Roman"/>
              </a:rPr>
              <a:t> tại thời điểm cân bằng lớn, tuy nhiên khi tăng áp suất thì sự tăng nồng độ NH</a:t>
            </a:r>
            <a:r>
              <a:rPr baseline="-25000" lang="en-US" sz="2800">
                <a:solidFill>
                  <a:schemeClr val="lt1"/>
                </a:solidFill>
                <a:latin typeface="Times New Roman"/>
                <a:ea typeface="Times New Roman"/>
                <a:cs typeface="Times New Roman"/>
                <a:sym typeface="Times New Roman"/>
              </a:rPr>
              <a:t>3</a:t>
            </a:r>
            <a:r>
              <a:rPr lang="en-US" sz="2800">
                <a:solidFill>
                  <a:schemeClr val="lt1"/>
                </a:solidFill>
                <a:latin typeface="Times New Roman"/>
                <a:ea typeface="Times New Roman"/>
                <a:cs typeface="Times New Roman"/>
                <a:sym typeface="Times New Roman"/>
              </a:rPr>
              <a:t> không tăng nhanh chỉ tăng chậm. </a:t>
            </a:r>
            <a:endParaRPr sz="2800">
              <a:solidFill>
                <a:schemeClr val="lt1"/>
              </a:solidFill>
              <a:latin typeface="Times New Roman"/>
              <a:ea typeface="Times New Roman"/>
              <a:cs typeface="Times New Roman"/>
              <a:sym typeface="Times New Roman"/>
            </a:endParaRPr>
          </a:p>
          <a:p>
            <a:pPr indent="-457200" lvl="0" marL="457200" marR="0" rtl="0" algn="l">
              <a:spcBef>
                <a:spcPts val="0"/>
              </a:spcBef>
              <a:spcAft>
                <a:spcPts val="0"/>
              </a:spcAft>
              <a:buClr>
                <a:schemeClr val="lt1"/>
              </a:buClr>
              <a:buSzPts val="2800"/>
              <a:buFont typeface="Times New Roman"/>
              <a:buChar char="-"/>
            </a:pPr>
            <a:r>
              <a:rPr lang="en-US" sz="2800">
                <a:solidFill>
                  <a:schemeClr val="lt1"/>
                </a:solidFill>
                <a:latin typeface="Times New Roman"/>
                <a:ea typeface="Times New Roman"/>
                <a:cs typeface="Times New Roman"/>
                <a:sym typeface="Times New Roman"/>
              </a:rPr>
              <a:t>Ngoài ra, khi tăng áp suất thì tiêu tốn năng lượng và yêu cầu thiết bị phải chịu được áp suất cao, do đó phải tính toán chính xác khi tăng áp suất để mang lại hiệu quả kinh tế cao nhất. </a:t>
            </a:r>
            <a:endParaRPr sz="2800">
              <a:solidFill>
                <a:schemeClr val="lt1"/>
              </a:solidFill>
              <a:latin typeface="Times New Roman"/>
              <a:ea typeface="Times New Roman"/>
              <a:cs typeface="Times New Roman"/>
              <a:sym typeface="Times New Roman"/>
            </a:endParaRPr>
          </a:p>
          <a:p>
            <a:pPr indent="0" lvl="0" marL="0" marR="0" rtl="0" algn="l">
              <a:spcBef>
                <a:spcPts val="0"/>
              </a:spcBef>
              <a:spcAft>
                <a:spcPts val="0"/>
              </a:spcAft>
              <a:buNone/>
            </a:pPr>
            <a:r>
              <a:rPr lang="en-US" sz="2800">
                <a:solidFill>
                  <a:schemeClr val="lt1"/>
                </a:solidFill>
                <a:latin typeface="Times New Roman"/>
                <a:ea typeface="Times New Roman"/>
                <a:cs typeface="Times New Roman"/>
                <a:sym typeface="Times New Roman"/>
              </a:rPr>
              <a:t>Thực tế chứng minh quá trình sản xuất NH</a:t>
            </a:r>
            <a:r>
              <a:rPr baseline="-25000" lang="en-US" sz="2800">
                <a:solidFill>
                  <a:schemeClr val="lt1"/>
                </a:solidFill>
                <a:latin typeface="Times New Roman"/>
                <a:ea typeface="Times New Roman"/>
                <a:cs typeface="Times New Roman"/>
                <a:sym typeface="Times New Roman"/>
              </a:rPr>
              <a:t>3</a:t>
            </a:r>
            <a:r>
              <a:rPr lang="en-US" sz="2800">
                <a:solidFill>
                  <a:schemeClr val="lt1"/>
                </a:solidFill>
                <a:latin typeface="Times New Roman"/>
                <a:ea typeface="Times New Roman"/>
                <a:cs typeface="Times New Roman"/>
                <a:sym typeface="Times New Roman"/>
              </a:rPr>
              <a:t> được thực hiện ở áp suất 150 – 200 bar đem lại hiệu quả cao nhất.</a:t>
            </a:r>
            <a:endParaRPr/>
          </a:p>
          <a:p>
            <a:pPr indent="0" lvl="0" marL="0" marR="0" rtl="0" algn="l">
              <a:spcBef>
                <a:spcPts val="1400"/>
              </a:spcBef>
              <a:spcAft>
                <a:spcPts val="0"/>
              </a:spcAft>
              <a:buNone/>
            </a:pPr>
            <a:r>
              <a:t/>
            </a:r>
            <a:endParaRPr b="1" sz="2800">
              <a:solidFill>
                <a:srgbClr val="0033CC"/>
              </a:solidFill>
              <a:latin typeface="Times New Roman"/>
              <a:ea typeface="Times New Roman"/>
              <a:cs typeface="Times New Roman"/>
              <a:sym typeface="Times New Roman"/>
            </a:endParaRPr>
          </a:p>
        </p:txBody>
      </p:sp>
      <p:pic>
        <p:nvPicPr>
          <p:cNvPr id="435" name="Google Shape;435;p44"/>
          <p:cNvPicPr preferRelativeResize="0"/>
          <p:nvPr/>
        </p:nvPicPr>
        <p:blipFill rotWithShape="1">
          <a:blip r:embed="rId3">
            <a:alphaModFix/>
          </a:blip>
          <a:srcRect b="0" l="0" r="0" t="0"/>
          <a:stretch/>
        </p:blipFill>
        <p:spPr>
          <a:xfrm>
            <a:off x="10287000" y="-587440"/>
            <a:ext cx="2057400" cy="2057400"/>
          </a:xfrm>
          <a:prstGeom prst="rect">
            <a:avLst/>
          </a:prstGeom>
          <a:noFill/>
          <a:ln>
            <a:noFill/>
          </a:ln>
        </p:spPr>
      </p:pic>
      <p:sp>
        <p:nvSpPr>
          <p:cNvPr id="436" name="Google Shape;436;p44"/>
          <p:cNvSpPr txBox="1"/>
          <p:nvPr/>
        </p:nvSpPr>
        <p:spPr>
          <a:xfrm>
            <a:off x="259772" y="0"/>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
        <p:nvSpPr>
          <p:cNvPr id="437" name="Google Shape;437;p44"/>
          <p:cNvSpPr txBox="1"/>
          <p:nvPr/>
        </p:nvSpPr>
        <p:spPr>
          <a:xfrm>
            <a:off x="493815" y="561974"/>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5. Sản xuất</a:t>
            </a:r>
            <a:endParaRPr b="1" sz="3200">
              <a:solidFill>
                <a:srgbClr val="FFFF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4">
                                            <p:txEl>
                                              <p:pRg end="0" st="0"/>
                                            </p:txEl>
                                          </p:spTgt>
                                        </p:tgtEl>
                                        <p:attrNameLst>
                                          <p:attrName>style.visibility</p:attrName>
                                        </p:attrNameLst>
                                      </p:cBhvr>
                                      <p:to>
                                        <p:strVal val="visible"/>
                                      </p:to>
                                    </p:set>
                                    <p:animEffect filter="fade" transition="in">
                                      <p:cBhvr>
                                        <p:cTn dur="500"/>
                                        <p:tgtEl>
                                          <p:spTgt spid="43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4">
                                            <p:txEl>
                                              <p:pRg end="1" st="1"/>
                                            </p:txEl>
                                          </p:spTgt>
                                        </p:tgtEl>
                                        <p:attrNameLst>
                                          <p:attrName>style.visibility</p:attrName>
                                        </p:attrNameLst>
                                      </p:cBhvr>
                                      <p:to>
                                        <p:strVal val="visible"/>
                                      </p:to>
                                    </p:set>
                                    <p:animEffect filter="fade" transition="in">
                                      <p:cBhvr>
                                        <p:cTn dur="500"/>
                                        <p:tgtEl>
                                          <p:spTgt spid="43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4">
                                            <p:txEl>
                                              <p:pRg end="2" st="2"/>
                                            </p:txEl>
                                          </p:spTgt>
                                        </p:tgtEl>
                                        <p:attrNameLst>
                                          <p:attrName>style.visibility</p:attrName>
                                        </p:attrNameLst>
                                      </p:cBhvr>
                                      <p:to>
                                        <p:strVal val="visible"/>
                                      </p:to>
                                    </p:set>
                                    <p:animEffect filter="fade" transition="in">
                                      <p:cBhvr>
                                        <p:cTn dur="500"/>
                                        <p:tgtEl>
                                          <p:spTgt spid="43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4">
                                            <p:txEl>
                                              <p:pRg end="3" st="3"/>
                                            </p:txEl>
                                          </p:spTgt>
                                        </p:tgtEl>
                                        <p:attrNameLst>
                                          <p:attrName>style.visibility</p:attrName>
                                        </p:attrNameLst>
                                      </p:cBhvr>
                                      <p:to>
                                        <p:strVal val="visible"/>
                                      </p:to>
                                    </p:set>
                                    <p:animEffect filter="fade" transition="in">
                                      <p:cBhvr>
                                        <p:cTn dur="500"/>
                                        <p:tgtEl>
                                          <p:spTgt spid="43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4">
                                            <p:txEl>
                                              <p:pRg end="4" st="4"/>
                                            </p:txEl>
                                          </p:spTgt>
                                        </p:tgtEl>
                                        <p:attrNameLst>
                                          <p:attrName>style.visibility</p:attrName>
                                        </p:attrNameLst>
                                      </p:cBhvr>
                                      <p:to>
                                        <p:strVal val="visible"/>
                                      </p:to>
                                    </p:set>
                                    <p:animEffect filter="fade" transition="in">
                                      <p:cBhvr>
                                        <p:cTn dur="500"/>
                                        <p:tgtEl>
                                          <p:spTgt spid="43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4">
                                            <p:txEl>
                                              <p:pRg end="5" st="5"/>
                                            </p:txEl>
                                          </p:spTgt>
                                        </p:tgtEl>
                                        <p:attrNameLst>
                                          <p:attrName>style.visibility</p:attrName>
                                        </p:attrNameLst>
                                      </p:cBhvr>
                                      <p:to>
                                        <p:strVal val="visible"/>
                                      </p:to>
                                    </p:set>
                                    <p:animEffect filter="fade" transition="in">
                                      <p:cBhvr>
                                        <p:cTn dur="500"/>
                                        <p:tgtEl>
                                          <p:spTgt spid="434">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45"/>
          <p:cNvSpPr txBox="1"/>
          <p:nvPr/>
        </p:nvSpPr>
        <p:spPr>
          <a:xfrm>
            <a:off x="2057400" y="1676401"/>
            <a:ext cx="8229600" cy="3667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443" name="Google Shape;443;p45"/>
          <p:cNvSpPr txBox="1"/>
          <p:nvPr/>
        </p:nvSpPr>
        <p:spPr>
          <a:xfrm>
            <a:off x="420687" y="1429772"/>
            <a:ext cx="11494221"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Times New Roman"/>
                <a:ea typeface="Times New Roman"/>
                <a:cs typeface="Times New Roman"/>
                <a:sym typeface="Times New Roman"/>
              </a:rPr>
              <a:t>3. Việc sử dụng chất xúc tác là bột sắt có tác dụng làm cho phản ứng nhanh đạt tới trạng thái cân bằng.</a:t>
            </a:r>
            <a:endParaRPr b="1" sz="4000">
              <a:solidFill>
                <a:schemeClr val="lt1"/>
              </a:solidFill>
              <a:latin typeface="Times New Roman"/>
              <a:ea typeface="Times New Roman"/>
              <a:cs typeface="Times New Roman"/>
              <a:sym typeface="Times New Roman"/>
            </a:endParaRPr>
          </a:p>
        </p:txBody>
      </p:sp>
      <p:pic>
        <p:nvPicPr>
          <p:cNvPr id="444" name="Google Shape;444;p45"/>
          <p:cNvPicPr preferRelativeResize="0"/>
          <p:nvPr/>
        </p:nvPicPr>
        <p:blipFill rotWithShape="1">
          <a:blip r:embed="rId3">
            <a:alphaModFix/>
          </a:blip>
          <a:srcRect b="0" l="0" r="0" t="0"/>
          <a:stretch/>
        </p:blipFill>
        <p:spPr>
          <a:xfrm>
            <a:off x="10287000" y="-443925"/>
            <a:ext cx="2057400" cy="2057400"/>
          </a:xfrm>
          <a:prstGeom prst="rect">
            <a:avLst/>
          </a:prstGeom>
          <a:noFill/>
          <a:ln>
            <a:noFill/>
          </a:ln>
        </p:spPr>
      </p:pic>
      <p:sp>
        <p:nvSpPr>
          <p:cNvPr id="445" name="Google Shape;445;p45"/>
          <p:cNvSpPr txBox="1"/>
          <p:nvPr/>
        </p:nvSpPr>
        <p:spPr>
          <a:xfrm>
            <a:off x="259772" y="0"/>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
        <p:nvSpPr>
          <p:cNvPr id="446" name="Google Shape;446;p45"/>
          <p:cNvSpPr txBox="1"/>
          <p:nvPr/>
        </p:nvSpPr>
        <p:spPr>
          <a:xfrm>
            <a:off x="493815" y="561974"/>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5. Sản xuất</a:t>
            </a:r>
            <a:endParaRPr b="1" sz="3200">
              <a:solidFill>
                <a:srgbClr val="FFFF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3">
                                            <p:txEl>
                                              <p:pRg end="0" st="0"/>
                                            </p:txEl>
                                          </p:spTgt>
                                        </p:tgtEl>
                                        <p:attrNameLst>
                                          <p:attrName>style.visibility</p:attrName>
                                        </p:attrNameLst>
                                      </p:cBhvr>
                                      <p:to>
                                        <p:strVal val="visible"/>
                                      </p:to>
                                    </p:set>
                                    <p:animEffect filter="fade" transition="in">
                                      <p:cBhvr>
                                        <p:cTn dur="500"/>
                                        <p:tgtEl>
                                          <p:spTgt spid="443">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pic>
        <p:nvPicPr>
          <p:cNvPr descr="nh3truck01" id="451" name="Google Shape;451;p46"/>
          <p:cNvPicPr preferRelativeResize="0"/>
          <p:nvPr/>
        </p:nvPicPr>
        <p:blipFill rotWithShape="1">
          <a:blip r:embed="rId3">
            <a:alphaModFix/>
          </a:blip>
          <a:srcRect b="0" l="0" r="0" t="0"/>
          <a:stretch/>
        </p:blipFill>
        <p:spPr>
          <a:xfrm>
            <a:off x="1496286" y="580481"/>
            <a:ext cx="9145588" cy="5105400"/>
          </a:xfrm>
          <a:prstGeom prst="rect">
            <a:avLst/>
          </a:prstGeom>
          <a:noFill/>
          <a:ln>
            <a:noFill/>
          </a:ln>
        </p:spPr>
      </p:pic>
      <p:sp>
        <p:nvSpPr>
          <p:cNvPr id="452" name="Google Shape;452;p46"/>
          <p:cNvSpPr txBox="1"/>
          <p:nvPr/>
        </p:nvSpPr>
        <p:spPr>
          <a:xfrm>
            <a:off x="4369821" y="4954361"/>
            <a:ext cx="3581400"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00FF"/>
                </a:solidFill>
                <a:latin typeface="Arial"/>
                <a:ea typeface="Arial"/>
                <a:cs typeface="Arial"/>
                <a:sym typeface="Arial"/>
              </a:rPr>
              <a:t>Xe chạy bằng ammonia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2"/>
                                        </p:tgtEl>
                                        <p:attrNameLst>
                                          <p:attrName>style.visibility</p:attrName>
                                        </p:attrNameLst>
                                      </p:cBhvr>
                                      <p:to>
                                        <p:strVal val="visible"/>
                                      </p:to>
                                    </p:set>
                                    <p:animEffect filter="fade" transition="in">
                                      <p:cBhvr>
                                        <p:cTn dur="500"/>
                                        <p:tgtEl>
                                          <p:spTgt spid="4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pic>
        <p:nvPicPr>
          <p:cNvPr id="457" name="Google Shape;457;p47"/>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grpSp>
        <p:nvGrpSpPr>
          <p:cNvPr id="462" name="Google Shape;462;p48"/>
          <p:cNvGrpSpPr/>
          <p:nvPr/>
        </p:nvGrpSpPr>
        <p:grpSpPr>
          <a:xfrm>
            <a:off x="0" y="-46092"/>
            <a:ext cx="15975724" cy="7102099"/>
            <a:chOff x="1524000" y="-46092"/>
            <a:chExt cx="11981793" cy="7102099"/>
          </a:xfrm>
        </p:grpSpPr>
        <p:grpSp>
          <p:nvGrpSpPr>
            <p:cNvPr id="463" name="Google Shape;463;p48"/>
            <p:cNvGrpSpPr/>
            <p:nvPr/>
          </p:nvGrpSpPr>
          <p:grpSpPr>
            <a:xfrm>
              <a:off x="1710326" y="-46092"/>
              <a:ext cx="11795467" cy="6980291"/>
              <a:chOff x="186326" y="-46092"/>
              <a:chExt cx="11795467" cy="6980291"/>
            </a:xfrm>
          </p:grpSpPr>
          <p:sp>
            <p:nvSpPr>
              <p:cNvPr id="464" name="Google Shape;464;p48"/>
              <p:cNvSpPr/>
              <p:nvPr/>
            </p:nvSpPr>
            <p:spPr>
              <a:xfrm>
                <a:off x="9434739" y="399034"/>
                <a:ext cx="553928" cy="499439"/>
              </a:xfrm>
              <a:custGeom>
                <a:rect b="b" l="l" r="r" t="t"/>
                <a:pathLst>
                  <a:path extrusionOk="0" h="120000" w="120000">
                    <a:moveTo>
                      <a:pt x="120000" y="0"/>
                    </a:moveTo>
                    <a:lnTo>
                      <a:pt x="120000" y="110281"/>
                    </a:lnTo>
                    <a:lnTo>
                      <a:pt x="0" y="110281"/>
                    </a:lnTo>
                    <a:lnTo>
                      <a:pt x="0" y="120000"/>
                    </a:lnTo>
                  </a:path>
                </a:pathLst>
              </a:custGeom>
              <a:noFill/>
              <a:ln cap="flat" cmpd="sng" w="12700">
                <a:solidFill>
                  <a:srgbClr val="D66E29"/>
                </a:solidFill>
                <a:prstDash val="solid"/>
                <a:miter lim="800000"/>
                <a:headEnd len="sm" w="sm" type="none"/>
                <a:tailEnd len="sm" w="sm" type="none"/>
              </a:ln>
            </p:spPr>
          </p:sp>
          <p:sp>
            <p:nvSpPr>
              <p:cNvPr id="465" name="Google Shape;465;p48"/>
              <p:cNvSpPr/>
              <p:nvPr/>
            </p:nvSpPr>
            <p:spPr>
              <a:xfrm>
                <a:off x="9988668" y="399034"/>
                <a:ext cx="1163860" cy="436213"/>
              </a:xfrm>
              <a:custGeom>
                <a:rect b="b" l="l" r="r" t="t"/>
                <a:pathLst>
                  <a:path extrusionOk="0" h="120000" w="120000">
                    <a:moveTo>
                      <a:pt x="0" y="0"/>
                    </a:moveTo>
                    <a:lnTo>
                      <a:pt x="0" y="108872"/>
                    </a:lnTo>
                    <a:lnTo>
                      <a:pt x="120000" y="108872"/>
                    </a:lnTo>
                    <a:lnTo>
                      <a:pt x="120000" y="120000"/>
                    </a:lnTo>
                  </a:path>
                </a:pathLst>
              </a:custGeom>
              <a:noFill/>
              <a:ln cap="flat" cmpd="sng" w="12700">
                <a:solidFill>
                  <a:srgbClr val="D66E29"/>
                </a:solidFill>
                <a:prstDash val="solid"/>
                <a:miter lim="800000"/>
                <a:headEnd len="sm" w="sm" type="none"/>
                <a:tailEnd len="sm" w="sm" type="none"/>
              </a:ln>
            </p:spPr>
          </p:sp>
          <p:sp>
            <p:nvSpPr>
              <p:cNvPr id="466" name="Google Shape;466;p48"/>
              <p:cNvSpPr/>
              <p:nvPr/>
            </p:nvSpPr>
            <p:spPr>
              <a:xfrm>
                <a:off x="7454603" y="399034"/>
                <a:ext cx="2534064" cy="499439"/>
              </a:xfrm>
              <a:custGeom>
                <a:rect b="b" l="l" r="r" t="t"/>
                <a:pathLst>
                  <a:path extrusionOk="0" h="120000" w="120000">
                    <a:moveTo>
                      <a:pt x="120000" y="0"/>
                    </a:moveTo>
                    <a:lnTo>
                      <a:pt x="120000" y="110281"/>
                    </a:lnTo>
                    <a:lnTo>
                      <a:pt x="0" y="110281"/>
                    </a:lnTo>
                    <a:lnTo>
                      <a:pt x="0" y="120000"/>
                    </a:lnTo>
                  </a:path>
                </a:pathLst>
              </a:custGeom>
              <a:noFill/>
              <a:ln cap="flat" cmpd="sng" w="12700">
                <a:solidFill>
                  <a:srgbClr val="D66E29"/>
                </a:solidFill>
                <a:prstDash val="solid"/>
                <a:miter lim="800000"/>
                <a:headEnd len="sm" w="sm" type="none"/>
                <a:tailEnd len="sm" w="sm" type="none"/>
              </a:ln>
            </p:spPr>
          </p:sp>
          <p:sp>
            <p:nvSpPr>
              <p:cNvPr id="467" name="Google Shape;467;p48"/>
              <p:cNvSpPr/>
              <p:nvPr/>
            </p:nvSpPr>
            <p:spPr>
              <a:xfrm>
                <a:off x="5701092" y="-46092"/>
                <a:ext cx="4287576" cy="665594"/>
              </a:xfrm>
              <a:custGeom>
                <a:rect b="b" l="l" r="r" t="t"/>
                <a:pathLst>
                  <a:path extrusionOk="0" h="120000" w="120000">
                    <a:moveTo>
                      <a:pt x="0" y="120000"/>
                    </a:moveTo>
                    <a:lnTo>
                      <a:pt x="120000" y="0"/>
                    </a:lnTo>
                  </a:path>
                </a:pathLst>
              </a:custGeom>
              <a:noFill/>
              <a:ln cap="flat" cmpd="sng" w="12700">
                <a:solidFill>
                  <a:srgbClr val="BA6124"/>
                </a:solidFill>
                <a:prstDash val="solid"/>
                <a:miter lim="800000"/>
                <a:headEnd len="sm" w="sm" type="none"/>
                <a:tailEnd len="sm" w="sm" type="none"/>
              </a:ln>
            </p:spPr>
          </p:sp>
          <p:sp>
            <p:nvSpPr>
              <p:cNvPr id="468" name="Google Shape;468;p48"/>
              <p:cNvSpPr/>
              <p:nvPr/>
            </p:nvSpPr>
            <p:spPr>
              <a:xfrm>
                <a:off x="9229654" y="5314103"/>
                <a:ext cx="1627694" cy="266104"/>
              </a:xfrm>
              <a:custGeom>
                <a:rect b="b" l="l" r="r" t="t"/>
                <a:pathLst>
                  <a:path extrusionOk="0" h="120000" w="120000">
                    <a:moveTo>
                      <a:pt x="0" y="0"/>
                    </a:moveTo>
                    <a:lnTo>
                      <a:pt x="0" y="101758"/>
                    </a:lnTo>
                    <a:lnTo>
                      <a:pt x="120000" y="101758"/>
                    </a:lnTo>
                    <a:lnTo>
                      <a:pt x="120000" y="120000"/>
                    </a:lnTo>
                  </a:path>
                </a:pathLst>
              </a:custGeom>
              <a:noFill/>
              <a:ln cap="flat" cmpd="sng" w="12700">
                <a:solidFill>
                  <a:srgbClr val="D66E29"/>
                </a:solidFill>
                <a:prstDash val="solid"/>
                <a:miter lim="800000"/>
                <a:headEnd len="sm" w="sm" type="none"/>
                <a:tailEnd len="sm" w="sm" type="none"/>
              </a:ln>
            </p:spPr>
          </p:sp>
          <p:sp>
            <p:nvSpPr>
              <p:cNvPr id="469" name="Google Shape;469;p48"/>
              <p:cNvSpPr/>
              <p:nvPr/>
            </p:nvSpPr>
            <p:spPr>
              <a:xfrm>
                <a:off x="8089965" y="5314103"/>
                <a:ext cx="1139689" cy="402792"/>
              </a:xfrm>
              <a:custGeom>
                <a:rect b="b" l="l" r="r" t="t"/>
                <a:pathLst>
                  <a:path extrusionOk="0" h="120000" w="120000">
                    <a:moveTo>
                      <a:pt x="120000" y="0"/>
                    </a:moveTo>
                    <a:lnTo>
                      <a:pt x="120000" y="107949"/>
                    </a:lnTo>
                    <a:lnTo>
                      <a:pt x="0" y="107949"/>
                    </a:lnTo>
                    <a:lnTo>
                      <a:pt x="0" y="120000"/>
                    </a:lnTo>
                  </a:path>
                </a:pathLst>
              </a:custGeom>
              <a:noFill/>
              <a:ln cap="flat" cmpd="sng" w="12700">
                <a:solidFill>
                  <a:srgbClr val="D66E29"/>
                </a:solidFill>
                <a:prstDash val="solid"/>
                <a:miter lim="800000"/>
                <a:headEnd len="sm" w="sm" type="none"/>
                <a:tailEnd len="sm" w="sm" type="none"/>
              </a:ln>
            </p:spPr>
          </p:sp>
          <p:sp>
            <p:nvSpPr>
              <p:cNvPr id="470" name="Google Shape;470;p48"/>
              <p:cNvSpPr/>
              <p:nvPr/>
            </p:nvSpPr>
            <p:spPr>
              <a:xfrm>
                <a:off x="9183934" y="4048578"/>
                <a:ext cx="91440" cy="257838"/>
              </a:xfrm>
              <a:custGeom>
                <a:rect b="b" l="l" r="r" t="t"/>
                <a:pathLst>
                  <a:path extrusionOk="0" h="120000" w="120000">
                    <a:moveTo>
                      <a:pt x="91638" y="0"/>
                    </a:moveTo>
                    <a:lnTo>
                      <a:pt x="91638" y="101173"/>
                    </a:lnTo>
                    <a:lnTo>
                      <a:pt x="60000" y="101173"/>
                    </a:lnTo>
                    <a:lnTo>
                      <a:pt x="60000" y="120000"/>
                    </a:lnTo>
                  </a:path>
                </a:pathLst>
              </a:custGeom>
              <a:noFill/>
              <a:ln cap="flat" cmpd="sng" w="12700">
                <a:solidFill>
                  <a:srgbClr val="D66E29"/>
                </a:solidFill>
                <a:prstDash val="solid"/>
                <a:miter lim="800000"/>
                <a:headEnd len="sm" w="sm" type="none"/>
                <a:tailEnd len="sm" w="sm" type="none"/>
              </a:ln>
            </p:spPr>
          </p:sp>
          <p:sp>
            <p:nvSpPr>
              <p:cNvPr id="471" name="Google Shape;471;p48"/>
              <p:cNvSpPr/>
              <p:nvPr/>
            </p:nvSpPr>
            <p:spPr>
              <a:xfrm>
                <a:off x="2763136" y="1577678"/>
                <a:ext cx="6490625" cy="1962654"/>
              </a:xfrm>
              <a:custGeom>
                <a:rect b="b" l="l" r="r" t="t"/>
                <a:pathLst>
                  <a:path extrusionOk="0" h="120000" w="120000">
                    <a:moveTo>
                      <a:pt x="0" y="0"/>
                    </a:moveTo>
                    <a:lnTo>
                      <a:pt x="0" y="117527"/>
                    </a:lnTo>
                    <a:lnTo>
                      <a:pt x="120000" y="117527"/>
                    </a:lnTo>
                    <a:lnTo>
                      <a:pt x="120000" y="120000"/>
                    </a:lnTo>
                  </a:path>
                </a:pathLst>
              </a:custGeom>
              <a:noFill/>
              <a:ln cap="flat" cmpd="sng" w="12700">
                <a:solidFill>
                  <a:srgbClr val="D66E29"/>
                </a:solidFill>
                <a:prstDash val="solid"/>
                <a:miter lim="800000"/>
                <a:headEnd len="sm" w="sm" type="none"/>
                <a:tailEnd len="sm" w="sm" type="none"/>
              </a:ln>
            </p:spPr>
          </p:sp>
          <p:sp>
            <p:nvSpPr>
              <p:cNvPr id="472" name="Google Shape;472;p48"/>
              <p:cNvSpPr/>
              <p:nvPr/>
            </p:nvSpPr>
            <p:spPr>
              <a:xfrm>
                <a:off x="3064597" y="4350566"/>
                <a:ext cx="91440" cy="546789"/>
              </a:xfrm>
              <a:custGeom>
                <a:rect b="b" l="l" r="r" t="t"/>
                <a:pathLst>
                  <a:path extrusionOk="0" h="120000" w="120000">
                    <a:moveTo>
                      <a:pt x="60000" y="0"/>
                    </a:moveTo>
                    <a:lnTo>
                      <a:pt x="60000" y="111122"/>
                    </a:lnTo>
                    <a:lnTo>
                      <a:pt x="163612" y="111122"/>
                    </a:lnTo>
                    <a:lnTo>
                      <a:pt x="163612" y="120000"/>
                    </a:lnTo>
                  </a:path>
                </a:pathLst>
              </a:custGeom>
              <a:noFill/>
              <a:ln cap="flat" cmpd="sng" w="12700">
                <a:solidFill>
                  <a:srgbClr val="D66E29"/>
                </a:solidFill>
                <a:prstDash val="solid"/>
                <a:miter lim="800000"/>
                <a:headEnd len="sm" w="sm" type="none"/>
                <a:tailEnd len="sm" w="sm" type="none"/>
              </a:ln>
            </p:spPr>
          </p:sp>
          <p:sp>
            <p:nvSpPr>
              <p:cNvPr id="473" name="Google Shape;473;p48"/>
              <p:cNvSpPr/>
              <p:nvPr/>
            </p:nvSpPr>
            <p:spPr>
              <a:xfrm>
                <a:off x="1960333" y="2794129"/>
                <a:ext cx="1149984" cy="1158821"/>
              </a:xfrm>
              <a:custGeom>
                <a:rect b="b" l="l" r="r" t="t"/>
                <a:pathLst>
                  <a:path extrusionOk="0" h="120000" w="120000">
                    <a:moveTo>
                      <a:pt x="0" y="0"/>
                    </a:moveTo>
                    <a:lnTo>
                      <a:pt x="0" y="115811"/>
                    </a:lnTo>
                    <a:lnTo>
                      <a:pt x="120000" y="115811"/>
                    </a:lnTo>
                    <a:lnTo>
                      <a:pt x="120000" y="120000"/>
                    </a:lnTo>
                  </a:path>
                </a:pathLst>
              </a:custGeom>
              <a:noFill/>
              <a:ln cap="flat" cmpd="sng" w="12700">
                <a:solidFill>
                  <a:srgbClr val="D66E29"/>
                </a:solidFill>
                <a:prstDash val="solid"/>
                <a:miter lim="800000"/>
                <a:headEnd len="sm" w="sm" type="none"/>
                <a:tailEnd len="sm" w="sm" type="none"/>
              </a:ln>
            </p:spPr>
          </p:sp>
          <p:sp>
            <p:nvSpPr>
              <p:cNvPr id="474" name="Google Shape;474;p48"/>
              <p:cNvSpPr/>
              <p:nvPr/>
            </p:nvSpPr>
            <p:spPr>
              <a:xfrm>
                <a:off x="4987718" y="4344130"/>
                <a:ext cx="91440" cy="462646"/>
              </a:xfrm>
              <a:custGeom>
                <a:rect b="b" l="l" r="r" t="t"/>
                <a:pathLst>
                  <a:path extrusionOk="0" h="120000" w="120000">
                    <a:moveTo>
                      <a:pt x="101047" y="0"/>
                    </a:moveTo>
                    <a:lnTo>
                      <a:pt x="101047" y="109508"/>
                    </a:lnTo>
                    <a:lnTo>
                      <a:pt x="60000" y="109508"/>
                    </a:lnTo>
                    <a:lnTo>
                      <a:pt x="60000" y="120000"/>
                    </a:lnTo>
                  </a:path>
                </a:pathLst>
              </a:custGeom>
              <a:noFill/>
              <a:ln cap="flat" cmpd="sng" w="12700">
                <a:solidFill>
                  <a:srgbClr val="D66E29"/>
                </a:solidFill>
                <a:prstDash val="solid"/>
                <a:miter lim="800000"/>
                <a:headEnd len="sm" w="sm" type="none"/>
                <a:tailEnd len="sm" w="sm" type="none"/>
              </a:ln>
            </p:spPr>
          </p:sp>
          <p:sp>
            <p:nvSpPr>
              <p:cNvPr id="475" name="Google Shape;475;p48"/>
              <p:cNvSpPr/>
              <p:nvPr/>
            </p:nvSpPr>
            <p:spPr>
              <a:xfrm>
                <a:off x="1960333" y="2794129"/>
                <a:ext cx="3104383" cy="942188"/>
              </a:xfrm>
              <a:custGeom>
                <a:rect b="b" l="l" r="r" t="t"/>
                <a:pathLst>
                  <a:path extrusionOk="0" h="120000" w="120000">
                    <a:moveTo>
                      <a:pt x="0" y="0"/>
                    </a:moveTo>
                    <a:lnTo>
                      <a:pt x="0" y="114848"/>
                    </a:lnTo>
                    <a:lnTo>
                      <a:pt x="120000" y="114848"/>
                    </a:lnTo>
                    <a:lnTo>
                      <a:pt x="120000" y="120000"/>
                    </a:lnTo>
                  </a:path>
                </a:pathLst>
              </a:custGeom>
              <a:noFill/>
              <a:ln cap="flat" cmpd="sng" w="12700">
                <a:solidFill>
                  <a:srgbClr val="D66E29"/>
                </a:solidFill>
                <a:prstDash val="solid"/>
                <a:miter lim="800000"/>
                <a:headEnd len="sm" w="sm" type="none"/>
                <a:tailEnd len="sm" w="sm" type="none"/>
              </a:ln>
            </p:spPr>
          </p:sp>
          <p:sp>
            <p:nvSpPr>
              <p:cNvPr id="476" name="Google Shape;476;p48"/>
              <p:cNvSpPr/>
              <p:nvPr/>
            </p:nvSpPr>
            <p:spPr>
              <a:xfrm>
                <a:off x="997325" y="3826839"/>
                <a:ext cx="182166" cy="889707"/>
              </a:xfrm>
              <a:custGeom>
                <a:rect b="b" l="l" r="r" t="t"/>
                <a:pathLst>
                  <a:path extrusionOk="0" h="120000" w="120000">
                    <a:moveTo>
                      <a:pt x="120000" y="0"/>
                    </a:moveTo>
                    <a:lnTo>
                      <a:pt x="120000" y="114544"/>
                    </a:lnTo>
                    <a:lnTo>
                      <a:pt x="0" y="114544"/>
                    </a:lnTo>
                    <a:lnTo>
                      <a:pt x="0" y="120000"/>
                    </a:lnTo>
                  </a:path>
                </a:pathLst>
              </a:custGeom>
              <a:noFill/>
              <a:ln cap="flat" cmpd="sng" w="12700">
                <a:solidFill>
                  <a:srgbClr val="D66E29"/>
                </a:solidFill>
                <a:prstDash val="solid"/>
                <a:miter lim="800000"/>
                <a:headEnd len="sm" w="sm" type="none"/>
                <a:tailEnd len="sm" w="sm" type="none"/>
              </a:ln>
            </p:spPr>
          </p:sp>
          <p:sp>
            <p:nvSpPr>
              <p:cNvPr id="477" name="Google Shape;477;p48"/>
              <p:cNvSpPr/>
              <p:nvPr/>
            </p:nvSpPr>
            <p:spPr>
              <a:xfrm>
                <a:off x="1179491" y="2794129"/>
                <a:ext cx="780841" cy="626879"/>
              </a:xfrm>
              <a:custGeom>
                <a:rect b="b" l="l" r="r" t="t"/>
                <a:pathLst>
                  <a:path extrusionOk="0" h="120000" w="120000">
                    <a:moveTo>
                      <a:pt x="120000" y="0"/>
                    </a:moveTo>
                    <a:lnTo>
                      <a:pt x="120000" y="112256"/>
                    </a:lnTo>
                    <a:lnTo>
                      <a:pt x="0" y="112256"/>
                    </a:lnTo>
                    <a:lnTo>
                      <a:pt x="0" y="120000"/>
                    </a:lnTo>
                  </a:path>
                </a:pathLst>
              </a:custGeom>
              <a:noFill/>
              <a:ln cap="flat" cmpd="sng" w="12700">
                <a:solidFill>
                  <a:srgbClr val="D66E29"/>
                </a:solidFill>
                <a:prstDash val="solid"/>
                <a:miter lim="800000"/>
                <a:headEnd len="sm" w="sm" type="none"/>
                <a:tailEnd len="sm" w="sm" type="none"/>
              </a:ln>
            </p:spPr>
          </p:sp>
          <p:sp>
            <p:nvSpPr>
              <p:cNvPr id="478" name="Google Shape;478;p48"/>
              <p:cNvSpPr/>
              <p:nvPr/>
            </p:nvSpPr>
            <p:spPr>
              <a:xfrm>
                <a:off x="1960333" y="1577678"/>
                <a:ext cx="802803" cy="816195"/>
              </a:xfrm>
              <a:custGeom>
                <a:rect b="b" l="l" r="r" t="t"/>
                <a:pathLst>
                  <a:path extrusionOk="0" h="120000" w="120000">
                    <a:moveTo>
                      <a:pt x="120000" y="0"/>
                    </a:moveTo>
                    <a:lnTo>
                      <a:pt x="120000" y="114053"/>
                    </a:lnTo>
                    <a:lnTo>
                      <a:pt x="0" y="114053"/>
                    </a:lnTo>
                    <a:lnTo>
                      <a:pt x="0" y="120000"/>
                    </a:lnTo>
                  </a:path>
                </a:pathLst>
              </a:custGeom>
              <a:noFill/>
              <a:ln cap="flat" cmpd="sng" w="12700">
                <a:solidFill>
                  <a:srgbClr val="D66E29"/>
                </a:solidFill>
                <a:prstDash val="solid"/>
                <a:miter lim="800000"/>
                <a:headEnd len="sm" w="sm" type="none"/>
                <a:tailEnd len="sm" w="sm" type="none"/>
              </a:ln>
            </p:spPr>
          </p:sp>
          <p:sp>
            <p:nvSpPr>
              <p:cNvPr id="479" name="Google Shape;479;p48"/>
              <p:cNvSpPr/>
              <p:nvPr/>
            </p:nvSpPr>
            <p:spPr>
              <a:xfrm>
                <a:off x="2763136" y="619502"/>
                <a:ext cx="2937955" cy="515506"/>
              </a:xfrm>
              <a:custGeom>
                <a:rect b="b" l="l" r="r" t="t"/>
                <a:pathLst>
                  <a:path extrusionOk="0" h="120000" w="120000">
                    <a:moveTo>
                      <a:pt x="120000" y="0"/>
                    </a:moveTo>
                    <a:lnTo>
                      <a:pt x="120000" y="110584"/>
                    </a:lnTo>
                    <a:lnTo>
                      <a:pt x="0" y="110584"/>
                    </a:lnTo>
                    <a:lnTo>
                      <a:pt x="0" y="120000"/>
                    </a:lnTo>
                  </a:path>
                </a:pathLst>
              </a:custGeom>
              <a:noFill/>
              <a:ln cap="flat" cmpd="sng" w="12700">
                <a:solidFill>
                  <a:srgbClr val="BA6124"/>
                </a:solidFill>
                <a:prstDash val="solid"/>
                <a:miter lim="800000"/>
                <a:headEnd len="sm" w="sm" type="none"/>
                <a:tailEnd len="sm" w="sm" type="none"/>
              </a:ln>
            </p:spPr>
          </p:sp>
          <p:sp>
            <p:nvSpPr>
              <p:cNvPr id="480" name="Google Shape;480;p48"/>
              <p:cNvSpPr/>
              <p:nvPr/>
            </p:nvSpPr>
            <p:spPr>
              <a:xfrm>
                <a:off x="4237100" y="-46092"/>
                <a:ext cx="2927982" cy="665594"/>
              </a:xfrm>
              <a:prstGeom prst="roundRect">
                <a:avLst>
                  <a:gd fmla="val 10000"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48"/>
              <p:cNvSpPr/>
              <p:nvPr/>
            </p:nvSpPr>
            <p:spPr>
              <a:xfrm>
                <a:off x="4285618" y="0"/>
                <a:ext cx="2927982" cy="665594"/>
              </a:xfrm>
              <a:prstGeom prst="roundRect">
                <a:avLst>
                  <a:gd fmla="val 10000" name="adj"/>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48"/>
              <p:cNvSpPr txBox="1"/>
              <p:nvPr/>
            </p:nvSpPr>
            <p:spPr>
              <a:xfrm>
                <a:off x="4305113" y="19495"/>
                <a:ext cx="2888992" cy="626604"/>
              </a:xfrm>
              <a:prstGeom prst="rect">
                <a:avLst/>
              </a:prstGeom>
              <a:noFill/>
              <a:ln>
                <a:noFill/>
              </a:ln>
            </p:spPr>
            <p:txBody>
              <a:bodyPr anchorCtr="0" anchor="ctr" bIns="106675" lIns="106675" spcFirstLastPara="1" rIns="106675" wrap="square" tIns="106675">
                <a:noAutofit/>
              </a:bodyPr>
              <a:lstStyle/>
              <a:p>
                <a:pPr indent="0" lvl="0" marL="0" marR="0" rtl="0" algn="ctr">
                  <a:lnSpc>
                    <a:spcPct val="90000"/>
                  </a:lnSpc>
                  <a:spcBef>
                    <a:spcPts val="0"/>
                  </a:spcBef>
                  <a:spcAft>
                    <a:spcPts val="0"/>
                  </a:spcAft>
                  <a:buClr>
                    <a:srgbClr val="0033CC"/>
                  </a:buClr>
                  <a:buSzPts val="2800"/>
                  <a:buFont typeface="Times New Roman"/>
                  <a:buNone/>
                </a:pPr>
                <a:r>
                  <a:rPr b="1" lang="en-US" sz="2800">
                    <a:solidFill>
                      <a:srgbClr val="0033CC"/>
                    </a:solidFill>
                    <a:latin typeface="Times New Roman"/>
                    <a:ea typeface="Times New Roman"/>
                    <a:cs typeface="Times New Roman"/>
                    <a:sym typeface="Times New Roman"/>
                  </a:rPr>
                  <a:t>AMMONIA</a:t>
                </a:r>
                <a:endParaRPr b="1" sz="2800">
                  <a:solidFill>
                    <a:srgbClr val="0033CC"/>
                  </a:solidFill>
                  <a:latin typeface="Times New Roman"/>
                  <a:ea typeface="Times New Roman"/>
                  <a:cs typeface="Times New Roman"/>
                  <a:sym typeface="Times New Roman"/>
                </a:endParaRPr>
              </a:p>
            </p:txBody>
          </p:sp>
          <p:sp>
            <p:nvSpPr>
              <p:cNvPr id="483" name="Google Shape;483;p48"/>
              <p:cNvSpPr/>
              <p:nvPr/>
            </p:nvSpPr>
            <p:spPr>
              <a:xfrm>
                <a:off x="1580720" y="1135008"/>
                <a:ext cx="2364833" cy="442669"/>
              </a:xfrm>
              <a:prstGeom prst="roundRect">
                <a:avLst>
                  <a:gd fmla="val 10000"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48"/>
              <p:cNvSpPr/>
              <p:nvPr/>
            </p:nvSpPr>
            <p:spPr>
              <a:xfrm>
                <a:off x="1629238" y="1181100"/>
                <a:ext cx="2364833" cy="442669"/>
              </a:xfrm>
              <a:prstGeom prst="roundRect">
                <a:avLst>
                  <a:gd fmla="val 10000" name="adj"/>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48"/>
              <p:cNvSpPr txBox="1"/>
              <p:nvPr/>
            </p:nvSpPr>
            <p:spPr>
              <a:xfrm>
                <a:off x="1642203" y="1194065"/>
                <a:ext cx="2338903" cy="416739"/>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008000"/>
                  </a:buClr>
                  <a:buSzPts val="1600"/>
                  <a:buFont typeface="Times New Roman"/>
                  <a:buNone/>
                </a:pPr>
                <a:r>
                  <a:rPr b="1" lang="en-US" sz="1600">
                    <a:solidFill>
                      <a:srgbClr val="008000"/>
                    </a:solidFill>
                    <a:latin typeface="Times New Roman"/>
                    <a:ea typeface="Times New Roman"/>
                    <a:cs typeface="Times New Roman"/>
                    <a:sym typeface="Times New Roman"/>
                  </a:rPr>
                  <a:t>CON NGƯỜI</a:t>
                </a:r>
                <a:endParaRPr b="1" sz="1600">
                  <a:solidFill>
                    <a:srgbClr val="008000"/>
                  </a:solidFill>
                  <a:latin typeface="Times New Roman"/>
                  <a:ea typeface="Times New Roman"/>
                  <a:cs typeface="Times New Roman"/>
                  <a:sym typeface="Times New Roman"/>
                </a:endParaRPr>
              </a:p>
            </p:txBody>
          </p:sp>
          <p:sp>
            <p:nvSpPr>
              <p:cNvPr id="486" name="Google Shape;486;p48"/>
              <p:cNvSpPr/>
              <p:nvPr/>
            </p:nvSpPr>
            <p:spPr>
              <a:xfrm>
                <a:off x="1157426" y="2393873"/>
                <a:ext cx="1605814" cy="400256"/>
              </a:xfrm>
              <a:prstGeom prst="roundRect">
                <a:avLst>
                  <a:gd fmla="val 10000"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48"/>
              <p:cNvSpPr/>
              <p:nvPr/>
            </p:nvSpPr>
            <p:spPr>
              <a:xfrm>
                <a:off x="1205944" y="2439965"/>
                <a:ext cx="1605814" cy="400256"/>
              </a:xfrm>
              <a:prstGeom prst="roundRect">
                <a:avLst>
                  <a:gd fmla="val 10000" name="adj"/>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48"/>
              <p:cNvSpPr txBox="1"/>
              <p:nvPr/>
            </p:nvSpPr>
            <p:spPr>
              <a:xfrm>
                <a:off x="1217667" y="2451688"/>
                <a:ext cx="1582368" cy="376810"/>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Clr>
                    <a:srgbClr val="FF0000"/>
                  </a:buClr>
                  <a:buSzPts val="1500"/>
                  <a:buFont typeface="Times New Roman"/>
                  <a:buNone/>
                </a:pPr>
                <a:r>
                  <a:rPr lang="en-US" sz="1500">
                    <a:solidFill>
                      <a:srgbClr val="FF0000"/>
                    </a:solidFill>
                    <a:latin typeface="Times New Roman"/>
                    <a:ea typeface="Times New Roman"/>
                    <a:cs typeface="Times New Roman"/>
                    <a:sym typeface="Times New Roman"/>
                  </a:rPr>
                  <a:t>TRỰC TIẾP</a:t>
                </a:r>
                <a:endParaRPr sz="1500">
                  <a:solidFill>
                    <a:srgbClr val="FF0000"/>
                  </a:solidFill>
                  <a:latin typeface="Times New Roman"/>
                  <a:ea typeface="Times New Roman"/>
                  <a:cs typeface="Times New Roman"/>
                  <a:sym typeface="Times New Roman"/>
                </a:endParaRPr>
              </a:p>
            </p:txBody>
          </p:sp>
          <p:sp>
            <p:nvSpPr>
              <p:cNvPr id="489" name="Google Shape;489;p48"/>
              <p:cNvSpPr/>
              <p:nvPr/>
            </p:nvSpPr>
            <p:spPr>
              <a:xfrm>
                <a:off x="478913" y="3421009"/>
                <a:ext cx="1401155" cy="405830"/>
              </a:xfrm>
              <a:prstGeom prst="roundRect">
                <a:avLst>
                  <a:gd fmla="val 10000"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48"/>
              <p:cNvSpPr/>
              <p:nvPr/>
            </p:nvSpPr>
            <p:spPr>
              <a:xfrm>
                <a:off x="527431" y="3467101"/>
                <a:ext cx="1401155" cy="405830"/>
              </a:xfrm>
              <a:prstGeom prst="roundRect">
                <a:avLst>
                  <a:gd fmla="val 10000" name="adj"/>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48"/>
              <p:cNvSpPr txBox="1"/>
              <p:nvPr/>
            </p:nvSpPr>
            <p:spPr>
              <a:xfrm>
                <a:off x="539317" y="3478987"/>
                <a:ext cx="1377383" cy="382058"/>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400"/>
                  <a:buFont typeface="Times New Roman"/>
                  <a:buNone/>
                </a:pPr>
                <a:r>
                  <a:rPr lang="en-US" sz="1400">
                    <a:solidFill>
                      <a:schemeClr val="dk1"/>
                    </a:solidFill>
                    <a:latin typeface="Times New Roman"/>
                    <a:ea typeface="Times New Roman"/>
                    <a:cs typeface="Times New Roman"/>
                    <a:sym typeface="Times New Roman"/>
                  </a:rPr>
                  <a:t>HÍT PHẢI</a:t>
                </a:r>
                <a:endParaRPr sz="1400">
                  <a:solidFill>
                    <a:schemeClr val="dk1"/>
                  </a:solidFill>
                  <a:latin typeface="Times New Roman"/>
                  <a:ea typeface="Times New Roman"/>
                  <a:cs typeface="Times New Roman"/>
                  <a:sym typeface="Times New Roman"/>
                </a:endParaRPr>
              </a:p>
            </p:txBody>
          </p:sp>
          <p:sp>
            <p:nvSpPr>
              <p:cNvPr id="492" name="Google Shape;492;p48"/>
              <p:cNvSpPr/>
              <p:nvPr/>
            </p:nvSpPr>
            <p:spPr>
              <a:xfrm>
                <a:off x="186326" y="4716546"/>
                <a:ext cx="1621997" cy="888011"/>
              </a:xfrm>
              <a:prstGeom prst="roundRect">
                <a:avLst>
                  <a:gd fmla="val 10000"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48"/>
              <p:cNvSpPr/>
              <p:nvPr/>
            </p:nvSpPr>
            <p:spPr>
              <a:xfrm>
                <a:off x="234844" y="4762639"/>
                <a:ext cx="1621997" cy="888011"/>
              </a:xfrm>
              <a:prstGeom prst="roundRect">
                <a:avLst>
                  <a:gd fmla="val 10000" name="adj"/>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48"/>
              <p:cNvSpPr txBox="1"/>
              <p:nvPr/>
            </p:nvSpPr>
            <p:spPr>
              <a:xfrm>
                <a:off x="260853" y="4788648"/>
                <a:ext cx="1569979" cy="835993"/>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Clr>
                    <a:schemeClr val="dk1"/>
                  </a:buClr>
                  <a:buSzPts val="1500"/>
                  <a:buFont typeface="Times New Roman"/>
                  <a:buNone/>
                </a:pPr>
                <a:r>
                  <a:rPr lang="en-US" sz="1500">
                    <a:solidFill>
                      <a:schemeClr val="dk1"/>
                    </a:solidFill>
                    <a:latin typeface="Times New Roman"/>
                    <a:ea typeface="Times New Roman"/>
                    <a:cs typeface="Times New Roman"/>
                    <a:sym typeface="Times New Roman"/>
                  </a:rPr>
                  <a:t>Bỏng niêm mạc mũi, họng</a:t>
                </a:r>
                <a:endParaRPr sz="1500">
                  <a:solidFill>
                    <a:schemeClr val="dk1"/>
                  </a:solidFill>
                  <a:latin typeface="Times New Roman"/>
                  <a:ea typeface="Times New Roman"/>
                  <a:cs typeface="Times New Roman"/>
                  <a:sym typeface="Times New Roman"/>
                </a:endParaRPr>
              </a:p>
            </p:txBody>
          </p:sp>
          <p:sp>
            <p:nvSpPr>
              <p:cNvPr id="495" name="Google Shape;495;p48"/>
              <p:cNvSpPr/>
              <p:nvPr/>
            </p:nvSpPr>
            <p:spPr>
              <a:xfrm>
                <a:off x="4187052" y="3736318"/>
                <a:ext cx="1755327" cy="607812"/>
              </a:xfrm>
              <a:prstGeom prst="roundRect">
                <a:avLst>
                  <a:gd fmla="val 10000"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48"/>
              <p:cNvSpPr/>
              <p:nvPr/>
            </p:nvSpPr>
            <p:spPr>
              <a:xfrm>
                <a:off x="4235570" y="3782410"/>
                <a:ext cx="1755327" cy="607812"/>
              </a:xfrm>
              <a:prstGeom prst="roundRect">
                <a:avLst>
                  <a:gd fmla="val 10000" name="adj"/>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48"/>
              <p:cNvSpPr txBox="1"/>
              <p:nvPr/>
            </p:nvSpPr>
            <p:spPr>
              <a:xfrm>
                <a:off x="4253372" y="3800212"/>
                <a:ext cx="1719723" cy="572208"/>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Times New Roman"/>
                  <a:buNone/>
                </a:pPr>
                <a:r>
                  <a:rPr lang="en-US" sz="1400">
                    <a:solidFill>
                      <a:schemeClr val="dk1"/>
                    </a:solidFill>
                    <a:latin typeface="Times New Roman"/>
                    <a:ea typeface="Times New Roman"/>
                    <a:cs typeface="Times New Roman"/>
                    <a:sym typeface="Times New Roman"/>
                  </a:rPr>
                  <a:t>TIẾP XÚC TRỰC TIẾP</a:t>
                </a:r>
                <a:endParaRPr sz="1400">
                  <a:solidFill>
                    <a:schemeClr val="dk1"/>
                  </a:solidFill>
                  <a:latin typeface="Times New Roman"/>
                  <a:ea typeface="Times New Roman"/>
                  <a:cs typeface="Times New Roman"/>
                  <a:sym typeface="Times New Roman"/>
                </a:endParaRPr>
              </a:p>
            </p:txBody>
          </p:sp>
          <p:sp>
            <p:nvSpPr>
              <p:cNvPr id="498" name="Google Shape;498;p48"/>
              <p:cNvSpPr/>
              <p:nvPr/>
            </p:nvSpPr>
            <p:spPr>
              <a:xfrm>
                <a:off x="4327991" y="4806776"/>
                <a:ext cx="1410893" cy="658085"/>
              </a:xfrm>
              <a:prstGeom prst="roundRect">
                <a:avLst>
                  <a:gd fmla="val 10000"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48"/>
              <p:cNvSpPr/>
              <p:nvPr/>
            </p:nvSpPr>
            <p:spPr>
              <a:xfrm>
                <a:off x="4376509" y="4852868"/>
                <a:ext cx="1410893" cy="658085"/>
              </a:xfrm>
              <a:prstGeom prst="roundRect">
                <a:avLst>
                  <a:gd fmla="val 10000" name="adj"/>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48"/>
              <p:cNvSpPr txBox="1"/>
              <p:nvPr/>
            </p:nvSpPr>
            <p:spPr>
              <a:xfrm>
                <a:off x="4395784" y="4872143"/>
                <a:ext cx="1372343" cy="619535"/>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Clr>
                    <a:schemeClr val="dk1"/>
                  </a:buClr>
                  <a:buSzPts val="1500"/>
                  <a:buFont typeface="Times New Roman"/>
                  <a:buNone/>
                </a:pPr>
                <a:r>
                  <a:rPr lang="en-US" sz="1500">
                    <a:solidFill>
                      <a:schemeClr val="dk1"/>
                    </a:solidFill>
                    <a:latin typeface="Times New Roman"/>
                    <a:ea typeface="Times New Roman"/>
                    <a:cs typeface="Times New Roman"/>
                    <a:sym typeface="Times New Roman"/>
                  </a:rPr>
                  <a:t>Gây bỏng, mù mắt</a:t>
                </a:r>
                <a:endParaRPr sz="1500">
                  <a:solidFill>
                    <a:schemeClr val="dk1"/>
                  </a:solidFill>
                  <a:latin typeface="Times New Roman"/>
                  <a:ea typeface="Times New Roman"/>
                  <a:cs typeface="Times New Roman"/>
                  <a:sym typeface="Times New Roman"/>
                </a:endParaRPr>
              </a:p>
            </p:txBody>
          </p:sp>
          <p:sp>
            <p:nvSpPr>
              <p:cNvPr id="501" name="Google Shape;501;p48"/>
              <p:cNvSpPr/>
              <p:nvPr/>
            </p:nvSpPr>
            <p:spPr>
              <a:xfrm>
                <a:off x="2418191" y="3952951"/>
                <a:ext cx="1384252" cy="397614"/>
              </a:xfrm>
              <a:prstGeom prst="roundRect">
                <a:avLst>
                  <a:gd fmla="val 10000"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48"/>
              <p:cNvSpPr/>
              <p:nvPr/>
            </p:nvSpPr>
            <p:spPr>
              <a:xfrm>
                <a:off x="2466709" y="3999043"/>
                <a:ext cx="1384252" cy="397614"/>
              </a:xfrm>
              <a:prstGeom prst="roundRect">
                <a:avLst>
                  <a:gd fmla="val 10000" name="adj"/>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48"/>
              <p:cNvSpPr txBox="1"/>
              <p:nvPr/>
            </p:nvSpPr>
            <p:spPr>
              <a:xfrm>
                <a:off x="2478355" y="4010689"/>
                <a:ext cx="1360960" cy="374322"/>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400"/>
                  <a:buFont typeface="Times New Roman"/>
                  <a:buNone/>
                </a:pPr>
                <a:r>
                  <a:rPr lang="en-US" sz="1400">
                    <a:solidFill>
                      <a:schemeClr val="dk1"/>
                    </a:solidFill>
                    <a:latin typeface="Times New Roman"/>
                    <a:ea typeface="Times New Roman"/>
                    <a:cs typeface="Times New Roman"/>
                    <a:sym typeface="Times New Roman"/>
                  </a:rPr>
                  <a:t>NUỐT PHẢI</a:t>
                </a:r>
                <a:endParaRPr sz="1400">
                  <a:solidFill>
                    <a:schemeClr val="dk1"/>
                  </a:solidFill>
                  <a:latin typeface="Times New Roman"/>
                  <a:ea typeface="Times New Roman"/>
                  <a:cs typeface="Times New Roman"/>
                  <a:sym typeface="Times New Roman"/>
                </a:endParaRPr>
              </a:p>
            </p:txBody>
          </p:sp>
          <p:sp>
            <p:nvSpPr>
              <p:cNvPr id="504" name="Google Shape;504;p48"/>
              <p:cNvSpPr/>
              <p:nvPr/>
            </p:nvSpPr>
            <p:spPr>
              <a:xfrm>
                <a:off x="2412879" y="4897355"/>
                <a:ext cx="1552782" cy="625721"/>
              </a:xfrm>
              <a:prstGeom prst="roundRect">
                <a:avLst>
                  <a:gd fmla="val 10000"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48"/>
              <p:cNvSpPr/>
              <p:nvPr/>
            </p:nvSpPr>
            <p:spPr>
              <a:xfrm>
                <a:off x="2461397" y="4943447"/>
                <a:ext cx="1552782" cy="625721"/>
              </a:xfrm>
              <a:prstGeom prst="roundRect">
                <a:avLst>
                  <a:gd fmla="val 10000" name="adj"/>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48"/>
              <p:cNvSpPr txBox="1"/>
              <p:nvPr/>
            </p:nvSpPr>
            <p:spPr>
              <a:xfrm>
                <a:off x="2479724" y="4961774"/>
                <a:ext cx="1516128" cy="589067"/>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Clr>
                    <a:schemeClr val="dk1"/>
                  </a:buClr>
                  <a:buSzPts val="1500"/>
                  <a:buFont typeface="Times New Roman"/>
                  <a:buNone/>
                </a:pPr>
                <a:r>
                  <a:rPr lang="en-US" sz="1500">
                    <a:solidFill>
                      <a:schemeClr val="dk1"/>
                    </a:solidFill>
                    <a:latin typeface="Times New Roman"/>
                    <a:ea typeface="Times New Roman"/>
                    <a:cs typeface="Times New Roman"/>
                    <a:sym typeface="Times New Roman"/>
                  </a:rPr>
                  <a:t>Bỏng miệng, đau dạ dày</a:t>
                </a:r>
                <a:endParaRPr sz="1500">
                  <a:solidFill>
                    <a:schemeClr val="dk1"/>
                  </a:solidFill>
                  <a:latin typeface="Times New Roman"/>
                  <a:ea typeface="Times New Roman"/>
                  <a:cs typeface="Times New Roman"/>
                  <a:sym typeface="Times New Roman"/>
                </a:endParaRPr>
              </a:p>
            </p:txBody>
          </p:sp>
          <p:sp>
            <p:nvSpPr>
              <p:cNvPr id="507" name="Google Shape;507;p48"/>
              <p:cNvSpPr/>
              <p:nvPr/>
            </p:nvSpPr>
            <p:spPr>
              <a:xfrm>
                <a:off x="8394048" y="3540332"/>
                <a:ext cx="1719429" cy="508246"/>
              </a:xfrm>
              <a:prstGeom prst="roundRect">
                <a:avLst>
                  <a:gd fmla="val 10000"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48"/>
              <p:cNvSpPr/>
              <p:nvPr/>
            </p:nvSpPr>
            <p:spPr>
              <a:xfrm>
                <a:off x="8442565" y="3586424"/>
                <a:ext cx="1719429" cy="508246"/>
              </a:xfrm>
              <a:prstGeom prst="roundRect">
                <a:avLst>
                  <a:gd fmla="val 10000" name="adj"/>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48"/>
              <p:cNvSpPr txBox="1"/>
              <p:nvPr/>
            </p:nvSpPr>
            <p:spPr>
              <a:xfrm>
                <a:off x="8457451" y="3601310"/>
                <a:ext cx="1689657" cy="478474"/>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FF0000"/>
                  </a:buClr>
                  <a:buSzPts val="1600"/>
                  <a:buFont typeface="Times New Roman"/>
                  <a:buNone/>
                </a:pPr>
                <a:r>
                  <a:rPr lang="en-US" sz="1600">
                    <a:solidFill>
                      <a:srgbClr val="FF0000"/>
                    </a:solidFill>
                    <a:latin typeface="Times New Roman"/>
                    <a:ea typeface="Times New Roman"/>
                    <a:cs typeface="Times New Roman"/>
                    <a:sym typeface="Times New Roman"/>
                  </a:rPr>
                  <a:t>GIÁN TIẾP</a:t>
                </a:r>
                <a:endParaRPr sz="1600">
                  <a:solidFill>
                    <a:srgbClr val="FF0000"/>
                  </a:solidFill>
                  <a:latin typeface="Times New Roman"/>
                  <a:ea typeface="Times New Roman"/>
                  <a:cs typeface="Times New Roman"/>
                  <a:sym typeface="Times New Roman"/>
                </a:endParaRPr>
              </a:p>
            </p:txBody>
          </p:sp>
          <p:sp>
            <p:nvSpPr>
              <p:cNvPr id="510" name="Google Shape;510;p48"/>
              <p:cNvSpPr/>
              <p:nvPr/>
            </p:nvSpPr>
            <p:spPr>
              <a:xfrm>
                <a:off x="7978370" y="4306417"/>
                <a:ext cx="2502569" cy="1007686"/>
              </a:xfrm>
              <a:prstGeom prst="roundRect">
                <a:avLst>
                  <a:gd fmla="val 10000"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48"/>
              <p:cNvSpPr/>
              <p:nvPr/>
            </p:nvSpPr>
            <p:spPr>
              <a:xfrm>
                <a:off x="8026888" y="4352509"/>
                <a:ext cx="2502569" cy="1007686"/>
              </a:xfrm>
              <a:prstGeom prst="roundRect">
                <a:avLst>
                  <a:gd fmla="val 10000" name="adj"/>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48"/>
              <p:cNvSpPr txBox="1"/>
              <p:nvPr/>
            </p:nvSpPr>
            <p:spPr>
              <a:xfrm>
                <a:off x="8056402" y="4382023"/>
                <a:ext cx="2443541" cy="948658"/>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dk1"/>
                  </a:buClr>
                  <a:buSzPts val="1600"/>
                  <a:buFont typeface="Times New Roman"/>
                  <a:buNone/>
                </a:pPr>
                <a:r>
                  <a:rPr lang="en-US" sz="1600">
                    <a:solidFill>
                      <a:schemeClr val="dk1"/>
                    </a:solidFill>
                    <a:latin typeface="Times New Roman"/>
                    <a:ea typeface="Times New Roman"/>
                    <a:cs typeface="Times New Roman"/>
                    <a:sym typeface="Times New Roman"/>
                  </a:rPr>
                  <a:t>OXI HÓA THÀNH NO</a:t>
                </a:r>
                <a:r>
                  <a:rPr baseline="-25000" lang="en-US" sz="1600">
                    <a:solidFill>
                      <a:schemeClr val="dk1"/>
                    </a:solidFill>
                    <a:latin typeface="Times New Roman"/>
                    <a:ea typeface="Times New Roman"/>
                    <a:cs typeface="Times New Roman"/>
                    <a:sym typeface="Times New Roman"/>
                  </a:rPr>
                  <a:t>2</a:t>
                </a:r>
                <a:r>
                  <a:rPr baseline="30000" lang="en-US" sz="1600">
                    <a:solidFill>
                      <a:schemeClr val="dk1"/>
                    </a:solidFill>
                    <a:latin typeface="Times New Roman"/>
                    <a:ea typeface="Times New Roman"/>
                    <a:cs typeface="Times New Roman"/>
                    <a:sym typeface="Times New Roman"/>
                  </a:rPr>
                  <a:t>-</a:t>
                </a:r>
                <a:r>
                  <a:rPr lang="en-US" sz="1600">
                    <a:solidFill>
                      <a:schemeClr val="dk1"/>
                    </a:solidFill>
                    <a:latin typeface="Times New Roman"/>
                    <a:ea typeface="Times New Roman"/>
                    <a:cs typeface="Times New Roman"/>
                    <a:sym typeface="Times New Roman"/>
                  </a:rPr>
                  <a:t> VÀ NO</a:t>
                </a:r>
                <a:r>
                  <a:rPr baseline="-25000" lang="en-US" sz="1600">
                    <a:solidFill>
                      <a:schemeClr val="dk1"/>
                    </a:solidFill>
                    <a:latin typeface="Times New Roman"/>
                    <a:ea typeface="Times New Roman"/>
                    <a:cs typeface="Times New Roman"/>
                    <a:sym typeface="Times New Roman"/>
                  </a:rPr>
                  <a:t>3</a:t>
                </a:r>
                <a:r>
                  <a:rPr baseline="30000" lang="en-US" sz="1600">
                    <a:solidFill>
                      <a:schemeClr val="dk1"/>
                    </a:solidFill>
                    <a:latin typeface="Times New Roman"/>
                    <a:ea typeface="Times New Roman"/>
                    <a:cs typeface="Times New Roman"/>
                    <a:sym typeface="Times New Roman"/>
                  </a:rPr>
                  <a:t>-</a:t>
                </a:r>
                <a:r>
                  <a:rPr lang="en-US" sz="1600">
                    <a:solidFill>
                      <a:schemeClr val="dk1"/>
                    </a:solidFill>
                    <a:latin typeface="Times New Roman"/>
                    <a:ea typeface="Times New Roman"/>
                    <a:cs typeface="Times New Roman"/>
                    <a:sym typeface="Times New Roman"/>
                  </a:rPr>
                  <a:t> </a:t>
                </a:r>
                <a:endParaRPr sz="1600">
                  <a:solidFill>
                    <a:schemeClr val="dk1"/>
                  </a:solidFill>
                  <a:latin typeface="Times New Roman"/>
                  <a:ea typeface="Times New Roman"/>
                  <a:cs typeface="Times New Roman"/>
                  <a:sym typeface="Times New Roman"/>
                </a:endParaRPr>
              </a:p>
            </p:txBody>
          </p:sp>
          <p:sp>
            <p:nvSpPr>
              <p:cNvPr id="513" name="Google Shape;513;p48"/>
              <p:cNvSpPr/>
              <p:nvPr/>
            </p:nvSpPr>
            <p:spPr>
              <a:xfrm>
                <a:off x="7078789" y="5716895"/>
                <a:ext cx="2022350" cy="1171212"/>
              </a:xfrm>
              <a:prstGeom prst="roundRect">
                <a:avLst>
                  <a:gd fmla="val 10000"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48"/>
              <p:cNvSpPr/>
              <p:nvPr/>
            </p:nvSpPr>
            <p:spPr>
              <a:xfrm>
                <a:off x="7127307" y="5762987"/>
                <a:ext cx="2022350" cy="1171212"/>
              </a:xfrm>
              <a:prstGeom prst="roundRect">
                <a:avLst>
                  <a:gd fmla="val 10000" name="adj"/>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48"/>
              <p:cNvSpPr txBox="1"/>
              <p:nvPr/>
            </p:nvSpPr>
            <p:spPr>
              <a:xfrm>
                <a:off x="7161611" y="5797291"/>
                <a:ext cx="1953742" cy="1102604"/>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chemeClr val="dk1"/>
                  </a:buClr>
                  <a:buSzPts val="1400"/>
                  <a:buFont typeface="Times New Roman"/>
                  <a:buNone/>
                </a:pPr>
                <a:r>
                  <a:rPr lang="en-US" sz="1400">
                    <a:solidFill>
                      <a:schemeClr val="dk1"/>
                    </a:solidFill>
                    <a:latin typeface="Times New Roman"/>
                    <a:ea typeface="Times New Roman"/>
                    <a:cs typeface="Times New Roman"/>
                    <a:sym typeface="Times New Roman"/>
                  </a:rPr>
                  <a:t>- Gây thiếu vitamin</a:t>
                </a:r>
                <a:endParaRPr/>
              </a:p>
              <a:p>
                <a:pPr indent="0" lvl="0" marL="0" marR="0" rtl="0" algn="l">
                  <a:lnSpc>
                    <a:spcPct val="90000"/>
                  </a:lnSpc>
                  <a:spcBef>
                    <a:spcPts val="490"/>
                  </a:spcBef>
                  <a:spcAft>
                    <a:spcPts val="0"/>
                  </a:spcAft>
                  <a:buClr>
                    <a:schemeClr val="dk1"/>
                  </a:buClr>
                  <a:buSzPts val="1400"/>
                  <a:buFont typeface="Times New Roman"/>
                  <a:buNone/>
                </a:pPr>
                <a:r>
                  <a:rPr lang="en-US" sz="1400">
                    <a:solidFill>
                      <a:schemeClr val="dk1"/>
                    </a:solidFill>
                    <a:latin typeface="Times New Roman"/>
                    <a:ea typeface="Times New Roman"/>
                    <a:cs typeface="Times New Roman"/>
                    <a:sym typeface="Times New Roman"/>
                  </a:rPr>
                  <a:t>- Tạo nitrosamin</a:t>
                </a:r>
                <a:endParaRPr sz="1400">
                  <a:solidFill>
                    <a:schemeClr val="dk1"/>
                  </a:solidFill>
                  <a:latin typeface="Times New Roman"/>
                  <a:ea typeface="Times New Roman"/>
                  <a:cs typeface="Times New Roman"/>
                  <a:sym typeface="Times New Roman"/>
                </a:endParaRPr>
              </a:p>
              <a:p>
                <a:pPr indent="0" lvl="0" marL="0" marR="0" rtl="0" algn="ctr">
                  <a:lnSpc>
                    <a:spcPct val="90000"/>
                  </a:lnSpc>
                  <a:spcBef>
                    <a:spcPts val="490"/>
                  </a:spcBef>
                  <a:spcAft>
                    <a:spcPts val="0"/>
                  </a:spcAft>
                  <a:buClr>
                    <a:schemeClr val="dk1"/>
                  </a:buClr>
                  <a:buSzPts val="1400"/>
                  <a:buFont typeface="Times New Roman"/>
                  <a:buNone/>
                </a:pPr>
                <a:r>
                  <a:rPr lang="en-US" sz="1400">
                    <a:solidFill>
                      <a:schemeClr val="dk1"/>
                    </a:solidFill>
                    <a:latin typeface="Times New Roman"/>
                    <a:ea typeface="Times New Roman"/>
                    <a:cs typeface="Times New Roman"/>
                    <a:sym typeface="Times New Roman"/>
                  </a:rPr>
                  <a:t>(gây ung thư)</a:t>
                </a:r>
                <a:endParaRPr sz="1400">
                  <a:solidFill>
                    <a:schemeClr val="dk1"/>
                  </a:solidFill>
                  <a:latin typeface="Times New Roman"/>
                  <a:ea typeface="Times New Roman"/>
                  <a:cs typeface="Times New Roman"/>
                  <a:sym typeface="Times New Roman"/>
                </a:endParaRPr>
              </a:p>
            </p:txBody>
          </p:sp>
          <p:sp>
            <p:nvSpPr>
              <p:cNvPr id="516" name="Google Shape;516;p48"/>
              <p:cNvSpPr/>
              <p:nvPr/>
            </p:nvSpPr>
            <p:spPr>
              <a:xfrm>
                <a:off x="9781421" y="5580207"/>
                <a:ext cx="2151855" cy="1307900"/>
              </a:xfrm>
              <a:prstGeom prst="roundRect">
                <a:avLst>
                  <a:gd fmla="val 10000"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48"/>
              <p:cNvSpPr/>
              <p:nvPr/>
            </p:nvSpPr>
            <p:spPr>
              <a:xfrm>
                <a:off x="9829938" y="5626299"/>
                <a:ext cx="2151855" cy="1307900"/>
              </a:xfrm>
              <a:prstGeom prst="roundRect">
                <a:avLst>
                  <a:gd fmla="val 10000" name="adj"/>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48"/>
              <p:cNvSpPr txBox="1"/>
              <p:nvPr/>
            </p:nvSpPr>
            <p:spPr>
              <a:xfrm>
                <a:off x="9868245" y="5664606"/>
                <a:ext cx="2075241" cy="1231286"/>
              </a:xfrm>
              <a:prstGeom prst="rect">
                <a:avLst/>
              </a:prstGeom>
              <a:noFill/>
              <a:ln>
                <a:noFill/>
              </a:ln>
            </p:spPr>
            <p:txBody>
              <a:bodyPr anchorCtr="0" anchor="ctr" bIns="0" lIns="0" spcFirstLastPara="1" rIns="0" wrap="square" tIns="0">
                <a:noAutofit/>
              </a:bodyPr>
              <a:lstStyle/>
              <a:p>
                <a:pPr indent="0" lvl="0" marL="0" marR="0" rtl="0" algn="just">
                  <a:lnSpc>
                    <a:spcPct val="90000"/>
                  </a:lnSpc>
                  <a:spcBef>
                    <a:spcPts val="0"/>
                  </a:spcBef>
                  <a:spcAft>
                    <a:spcPts val="0"/>
                  </a:spcAft>
                  <a:buClr>
                    <a:schemeClr val="dk1"/>
                  </a:buClr>
                  <a:buSzPts val="1400"/>
                  <a:buFont typeface="Times New Roman"/>
                  <a:buNone/>
                </a:pPr>
                <a:r>
                  <a:rPr lang="en-US" sz="1400">
                    <a:solidFill>
                      <a:schemeClr val="dk1"/>
                    </a:solidFill>
                    <a:latin typeface="Times New Roman"/>
                    <a:ea typeface="Times New Roman"/>
                    <a:cs typeface="Times New Roman"/>
                    <a:sym typeface="Times New Roman"/>
                  </a:rPr>
                  <a:t>- Giảm oxi trong máu, gây ngạt, nôn.</a:t>
                </a:r>
                <a:endParaRPr/>
              </a:p>
              <a:p>
                <a:pPr indent="0" lvl="0" marL="0" marR="0" rtl="0" algn="just">
                  <a:lnSpc>
                    <a:spcPct val="90000"/>
                  </a:lnSpc>
                  <a:spcBef>
                    <a:spcPts val="490"/>
                  </a:spcBef>
                  <a:spcAft>
                    <a:spcPts val="0"/>
                  </a:spcAft>
                  <a:buClr>
                    <a:schemeClr val="dk1"/>
                  </a:buClr>
                  <a:buSzPts val="1400"/>
                  <a:buFont typeface="Times New Roman"/>
                  <a:buNone/>
                </a:pPr>
                <a:r>
                  <a:rPr lang="en-US" sz="1400">
                    <a:solidFill>
                      <a:schemeClr val="dk1"/>
                    </a:solidFill>
                    <a:latin typeface="Times New Roman"/>
                    <a:ea typeface="Times New Roman"/>
                    <a:cs typeface="Times New Roman"/>
                    <a:sym typeface="Times New Roman"/>
                  </a:rPr>
                  <a:t>- Nồng độ cao gây tử vong.</a:t>
                </a:r>
                <a:endParaRPr sz="1400">
                  <a:solidFill>
                    <a:schemeClr val="dk1"/>
                  </a:solidFill>
                  <a:latin typeface="Times New Roman"/>
                  <a:ea typeface="Times New Roman"/>
                  <a:cs typeface="Times New Roman"/>
                  <a:sym typeface="Times New Roman"/>
                </a:endParaRPr>
              </a:p>
            </p:txBody>
          </p:sp>
          <p:sp>
            <p:nvSpPr>
              <p:cNvPr id="519" name="Google Shape;519;p48"/>
              <p:cNvSpPr/>
              <p:nvPr/>
            </p:nvSpPr>
            <p:spPr>
              <a:xfrm>
                <a:off x="8868881" y="-46092"/>
                <a:ext cx="2239572" cy="445126"/>
              </a:xfrm>
              <a:prstGeom prst="roundRect">
                <a:avLst>
                  <a:gd fmla="val 10000"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48"/>
              <p:cNvSpPr/>
              <p:nvPr/>
            </p:nvSpPr>
            <p:spPr>
              <a:xfrm>
                <a:off x="8917399" y="0"/>
                <a:ext cx="2239572" cy="445126"/>
              </a:xfrm>
              <a:prstGeom prst="roundRect">
                <a:avLst>
                  <a:gd fmla="val 10000" name="adj"/>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48"/>
              <p:cNvSpPr txBox="1"/>
              <p:nvPr/>
            </p:nvSpPr>
            <p:spPr>
              <a:xfrm>
                <a:off x="8930436" y="13037"/>
                <a:ext cx="2213498" cy="419052"/>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008000"/>
                  </a:buClr>
                  <a:buSzPts val="1600"/>
                  <a:buFont typeface="Times New Roman"/>
                  <a:buNone/>
                </a:pPr>
                <a:r>
                  <a:rPr b="1" lang="en-US" sz="1600">
                    <a:solidFill>
                      <a:srgbClr val="008000"/>
                    </a:solidFill>
                    <a:latin typeface="Times New Roman"/>
                    <a:ea typeface="Times New Roman"/>
                    <a:cs typeface="Times New Roman"/>
                    <a:sym typeface="Times New Roman"/>
                  </a:rPr>
                  <a:t>MÔI TRƯỜNG</a:t>
                </a:r>
                <a:endParaRPr b="1" sz="1600">
                  <a:solidFill>
                    <a:srgbClr val="008000"/>
                  </a:solidFill>
                  <a:latin typeface="Times New Roman"/>
                  <a:ea typeface="Times New Roman"/>
                  <a:cs typeface="Times New Roman"/>
                  <a:sym typeface="Times New Roman"/>
                </a:endParaRPr>
              </a:p>
            </p:txBody>
          </p:sp>
          <p:sp>
            <p:nvSpPr>
              <p:cNvPr id="522" name="Google Shape;522;p48"/>
              <p:cNvSpPr/>
              <p:nvPr/>
            </p:nvSpPr>
            <p:spPr>
              <a:xfrm>
                <a:off x="6756311" y="898473"/>
                <a:ext cx="1396583" cy="658734"/>
              </a:xfrm>
              <a:prstGeom prst="roundRect">
                <a:avLst>
                  <a:gd fmla="val 10000"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48"/>
              <p:cNvSpPr/>
              <p:nvPr/>
            </p:nvSpPr>
            <p:spPr>
              <a:xfrm>
                <a:off x="6804829" y="944565"/>
                <a:ext cx="1396583" cy="658734"/>
              </a:xfrm>
              <a:prstGeom prst="roundRect">
                <a:avLst>
                  <a:gd fmla="val 10000" name="adj"/>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48"/>
              <p:cNvSpPr txBox="1"/>
              <p:nvPr/>
            </p:nvSpPr>
            <p:spPr>
              <a:xfrm>
                <a:off x="6824123" y="963859"/>
                <a:ext cx="1357995" cy="620146"/>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FF0000"/>
                  </a:buClr>
                  <a:buSzPts val="1400"/>
                  <a:buFont typeface="Times New Roman"/>
                  <a:buNone/>
                </a:pPr>
                <a:r>
                  <a:rPr lang="en-US" sz="1400">
                    <a:solidFill>
                      <a:srgbClr val="FF0000"/>
                    </a:solidFill>
                    <a:latin typeface="Times New Roman"/>
                    <a:ea typeface="Times New Roman"/>
                    <a:cs typeface="Times New Roman"/>
                    <a:sym typeface="Times New Roman"/>
                  </a:rPr>
                  <a:t>THỦY TRIỀU ĐỎ</a:t>
                </a:r>
                <a:endParaRPr sz="1400">
                  <a:solidFill>
                    <a:srgbClr val="FF0000"/>
                  </a:solidFill>
                  <a:latin typeface="Times New Roman"/>
                  <a:ea typeface="Times New Roman"/>
                  <a:cs typeface="Times New Roman"/>
                  <a:sym typeface="Times New Roman"/>
                </a:endParaRPr>
              </a:p>
            </p:txBody>
          </p:sp>
          <p:sp>
            <p:nvSpPr>
              <p:cNvPr id="525" name="Google Shape;525;p48"/>
              <p:cNvSpPr/>
              <p:nvPr/>
            </p:nvSpPr>
            <p:spPr>
              <a:xfrm>
                <a:off x="10410952" y="835248"/>
                <a:ext cx="1483152" cy="843996"/>
              </a:xfrm>
              <a:prstGeom prst="roundRect">
                <a:avLst>
                  <a:gd fmla="val 10000"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48"/>
              <p:cNvSpPr/>
              <p:nvPr/>
            </p:nvSpPr>
            <p:spPr>
              <a:xfrm>
                <a:off x="10459470" y="881340"/>
                <a:ext cx="1483152" cy="843996"/>
              </a:xfrm>
              <a:prstGeom prst="roundRect">
                <a:avLst>
                  <a:gd fmla="val 10000" name="adj"/>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48"/>
              <p:cNvSpPr txBox="1"/>
              <p:nvPr/>
            </p:nvSpPr>
            <p:spPr>
              <a:xfrm>
                <a:off x="10484190" y="906060"/>
                <a:ext cx="1433712" cy="794556"/>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FF0000"/>
                  </a:buClr>
                  <a:buSzPts val="1600"/>
                  <a:buFont typeface="Times New Roman"/>
                  <a:buNone/>
                </a:pPr>
                <a:r>
                  <a:rPr lang="en-US" sz="1600">
                    <a:solidFill>
                      <a:srgbClr val="FF0000"/>
                    </a:solidFill>
                    <a:latin typeface="Times New Roman"/>
                    <a:ea typeface="Times New Roman"/>
                    <a:cs typeface="Times New Roman"/>
                    <a:sym typeface="Times New Roman"/>
                  </a:rPr>
                  <a:t>Ô </a:t>
                </a:r>
                <a:r>
                  <a:rPr lang="en-US" sz="1400">
                    <a:solidFill>
                      <a:srgbClr val="FF0000"/>
                    </a:solidFill>
                    <a:latin typeface="Times New Roman"/>
                    <a:ea typeface="Times New Roman"/>
                    <a:cs typeface="Times New Roman"/>
                    <a:sym typeface="Times New Roman"/>
                  </a:rPr>
                  <a:t>NHIỄM KHÍ QUYỂN</a:t>
                </a:r>
                <a:endParaRPr sz="1400">
                  <a:solidFill>
                    <a:srgbClr val="FF0000"/>
                  </a:solidFill>
                  <a:latin typeface="Times New Roman"/>
                  <a:ea typeface="Times New Roman"/>
                  <a:cs typeface="Times New Roman"/>
                  <a:sym typeface="Times New Roman"/>
                </a:endParaRPr>
              </a:p>
            </p:txBody>
          </p:sp>
          <p:sp>
            <p:nvSpPr>
              <p:cNvPr id="528" name="Google Shape;528;p48"/>
              <p:cNvSpPr/>
              <p:nvPr/>
            </p:nvSpPr>
            <p:spPr>
              <a:xfrm>
                <a:off x="8790681" y="898473"/>
                <a:ext cx="1288117" cy="751775"/>
              </a:xfrm>
              <a:prstGeom prst="roundRect">
                <a:avLst>
                  <a:gd fmla="val 10000"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48"/>
              <p:cNvSpPr/>
              <p:nvPr/>
            </p:nvSpPr>
            <p:spPr>
              <a:xfrm>
                <a:off x="8839199" y="944565"/>
                <a:ext cx="1288117" cy="751775"/>
              </a:xfrm>
              <a:prstGeom prst="roundRect">
                <a:avLst>
                  <a:gd fmla="val 10000" name="adj"/>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48"/>
              <p:cNvSpPr txBox="1"/>
              <p:nvPr/>
            </p:nvSpPr>
            <p:spPr>
              <a:xfrm>
                <a:off x="8861218" y="966584"/>
                <a:ext cx="1244079" cy="70773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FF0000"/>
                  </a:buClr>
                  <a:buSzPts val="1400"/>
                  <a:buFont typeface="Times New Roman"/>
                  <a:buNone/>
                </a:pPr>
                <a:r>
                  <a:rPr lang="en-US" sz="1400">
                    <a:solidFill>
                      <a:srgbClr val="FF0000"/>
                    </a:solidFill>
                    <a:latin typeface="Times New Roman"/>
                    <a:ea typeface="Times New Roman"/>
                    <a:cs typeface="Times New Roman"/>
                    <a:sym typeface="Times New Roman"/>
                  </a:rPr>
                  <a:t>AXIT HÓA ĐẤT</a:t>
                </a:r>
                <a:endParaRPr sz="1400">
                  <a:solidFill>
                    <a:srgbClr val="FF0000"/>
                  </a:solidFill>
                  <a:latin typeface="Times New Roman"/>
                  <a:ea typeface="Times New Roman"/>
                  <a:cs typeface="Times New Roman"/>
                  <a:sym typeface="Times New Roman"/>
                </a:endParaRPr>
              </a:p>
            </p:txBody>
          </p:sp>
        </p:grpSp>
        <p:pic>
          <p:nvPicPr>
            <p:cNvPr descr="http://l.f32.img.vnecdn.net/2015/01/13/3-1421120182_660x0.jpg" id="531" name="Google Shape;531;p48"/>
            <p:cNvPicPr preferRelativeResize="0"/>
            <p:nvPr/>
          </p:nvPicPr>
          <p:blipFill rotWithShape="1">
            <a:blip r:embed="rId3">
              <a:alphaModFix/>
            </a:blip>
            <a:srcRect b="0" l="0" r="0" t="0"/>
            <a:stretch/>
          </p:blipFill>
          <p:spPr>
            <a:xfrm>
              <a:off x="5710238" y="1798638"/>
              <a:ext cx="2133600" cy="1554162"/>
            </a:xfrm>
            <a:prstGeom prst="rect">
              <a:avLst/>
            </a:prstGeom>
            <a:noFill/>
            <a:ln>
              <a:noFill/>
            </a:ln>
          </p:spPr>
        </p:pic>
        <p:pic>
          <p:nvPicPr>
            <p:cNvPr descr="Anhydrous ammonia burn" id="532" name="Google Shape;532;p48"/>
            <p:cNvPicPr preferRelativeResize="0"/>
            <p:nvPr/>
          </p:nvPicPr>
          <p:blipFill rotWithShape="1">
            <a:blip r:embed="rId4">
              <a:alphaModFix/>
            </a:blip>
            <a:srcRect b="0" l="0" r="0" t="0"/>
            <a:stretch/>
          </p:blipFill>
          <p:spPr>
            <a:xfrm>
              <a:off x="4629149" y="5607628"/>
              <a:ext cx="1462087" cy="1387475"/>
            </a:xfrm>
            <a:prstGeom prst="rect">
              <a:avLst/>
            </a:prstGeom>
            <a:noFill/>
            <a:ln>
              <a:noFill/>
            </a:ln>
          </p:spPr>
        </p:pic>
        <p:pic>
          <p:nvPicPr>
            <p:cNvPr descr="http://laodong.com.vn/Uploaded/haanhchien/2015_05_27/DSC_0448%20(2)_ZEDG.JPG" id="533" name="Google Shape;533;p48"/>
            <p:cNvPicPr preferRelativeResize="0"/>
            <p:nvPr/>
          </p:nvPicPr>
          <p:blipFill rotWithShape="1">
            <a:blip r:embed="rId5">
              <a:alphaModFix/>
            </a:blip>
            <a:srcRect b="0" l="0" r="0" t="0"/>
            <a:stretch/>
          </p:blipFill>
          <p:spPr>
            <a:xfrm>
              <a:off x="1745457" y="5668532"/>
              <a:ext cx="2590800" cy="1387475"/>
            </a:xfrm>
            <a:prstGeom prst="rect">
              <a:avLst/>
            </a:prstGeom>
            <a:noFill/>
            <a:ln>
              <a:noFill/>
            </a:ln>
          </p:spPr>
        </p:pic>
        <p:pic>
          <p:nvPicPr>
            <p:cNvPr descr="http://4.bp.blogspot.com/-5kpeDIdImJ4/Vf8OG2PhotI/AAAAAAAAySs/2LL4Q4rmzMY/s1600/11.jpg" id="534" name="Google Shape;534;p48"/>
            <p:cNvPicPr preferRelativeResize="0"/>
            <p:nvPr/>
          </p:nvPicPr>
          <p:blipFill rotWithShape="1">
            <a:blip r:embed="rId6">
              <a:alphaModFix/>
            </a:blip>
            <a:srcRect b="0" l="0" r="0" t="0"/>
            <a:stretch/>
          </p:blipFill>
          <p:spPr>
            <a:xfrm>
              <a:off x="8001001" y="1797050"/>
              <a:ext cx="2214563" cy="1555750"/>
            </a:xfrm>
            <a:prstGeom prst="rect">
              <a:avLst/>
            </a:prstGeom>
            <a:noFill/>
            <a:ln>
              <a:noFill/>
            </a:ln>
          </p:spPr>
        </p:pic>
        <p:sp>
          <p:nvSpPr>
            <p:cNvPr id="535" name="Google Shape;535;p48"/>
            <p:cNvSpPr txBox="1"/>
            <p:nvPr/>
          </p:nvSpPr>
          <p:spPr>
            <a:xfrm>
              <a:off x="9453564" y="5149850"/>
              <a:ext cx="762000" cy="40481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C00000"/>
                </a:buClr>
                <a:buSzPts val="2000"/>
                <a:buFont typeface="Times New Roman"/>
                <a:buNone/>
              </a:pPr>
              <a:r>
                <a:rPr b="1" lang="en-US" sz="2000">
                  <a:solidFill>
                    <a:srgbClr val="C00000"/>
                  </a:solidFill>
                  <a:latin typeface="Times New Roman"/>
                  <a:ea typeface="Times New Roman"/>
                  <a:cs typeface="Times New Roman"/>
                  <a:sym typeface="Times New Roman"/>
                </a:rPr>
                <a:t>NO</a:t>
              </a:r>
              <a:r>
                <a:rPr b="1" baseline="-25000" lang="en-US" sz="2000">
                  <a:solidFill>
                    <a:srgbClr val="C00000"/>
                  </a:solidFill>
                  <a:latin typeface="Times New Roman"/>
                  <a:ea typeface="Times New Roman"/>
                  <a:cs typeface="Times New Roman"/>
                  <a:sym typeface="Times New Roman"/>
                </a:rPr>
                <a:t>2</a:t>
              </a:r>
              <a:r>
                <a:rPr b="1" baseline="30000" lang="en-US" sz="2000">
                  <a:solidFill>
                    <a:srgbClr val="C00000"/>
                  </a:solidFill>
                  <a:latin typeface="Times New Roman"/>
                  <a:ea typeface="Times New Roman"/>
                  <a:cs typeface="Times New Roman"/>
                  <a:sym typeface="Times New Roman"/>
                </a:rPr>
                <a:t>-</a:t>
              </a:r>
              <a:endParaRPr b="1" sz="2000">
                <a:solidFill>
                  <a:srgbClr val="C00000"/>
                </a:solidFill>
                <a:latin typeface="Times New Roman"/>
                <a:ea typeface="Times New Roman"/>
                <a:cs typeface="Times New Roman"/>
                <a:sym typeface="Times New Roman"/>
              </a:endParaRPr>
            </a:p>
          </p:txBody>
        </p:sp>
        <p:sp>
          <p:nvSpPr>
            <p:cNvPr id="536" name="Google Shape;536;p48"/>
            <p:cNvSpPr txBox="1"/>
            <p:nvPr/>
          </p:nvSpPr>
          <p:spPr>
            <a:xfrm>
              <a:off x="7391400" y="5257801"/>
              <a:ext cx="762000" cy="4048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C00000"/>
                </a:buClr>
                <a:buSzPts val="2000"/>
                <a:buFont typeface="Times New Roman"/>
                <a:buNone/>
              </a:pPr>
              <a:r>
                <a:rPr b="1" lang="en-US" sz="2000">
                  <a:solidFill>
                    <a:srgbClr val="C00000"/>
                  </a:solidFill>
                  <a:latin typeface="Times New Roman"/>
                  <a:ea typeface="Times New Roman"/>
                  <a:cs typeface="Times New Roman"/>
                  <a:sym typeface="Times New Roman"/>
                </a:rPr>
                <a:t>NO</a:t>
              </a:r>
              <a:r>
                <a:rPr b="1" baseline="-25000" lang="en-US" sz="2000">
                  <a:solidFill>
                    <a:srgbClr val="C00000"/>
                  </a:solidFill>
                  <a:latin typeface="Times New Roman"/>
                  <a:ea typeface="Times New Roman"/>
                  <a:cs typeface="Times New Roman"/>
                  <a:sym typeface="Times New Roman"/>
                </a:rPr>
                <a:t>3</a:t>
              </a:r>
              <a:r>
                <a:rPr b="1" baseline="30000" lang="en-US" sz="2000">
                  <a:solidFill>
                    <a:srgbClr val="C00000"/>
                  </a:solidFill>
                  <a:latin typeface="Times New Roman"/>
                  <a:ea typeface="Times New Roman"/>
                  <a:cs typeface="Times New Roman"/>
                  <a:sym typeface="Times New Roman"/>
                </a:rPr>
                <a:t>-</a:t>
              </a:r>
              <a:endParaRPr b="1" sz="2000">
                <a:solidFill>
                  <a:srgbClr val="C00000"/>
                </a:solidFill>
                <a:latin typeface="Times New Roman"/>
                <a:ea typeface="Times New Roman"/>
                <a:cs typeface="Times New Roman"/>
                <a:sym typeface="Times New Roman"/>
              </a:endParaRPr>
            </a:p>
          </p:txBody>
        </p:sp>
        <p:sp>
          <p:nvSpPr>
            <p:cNvPr id="537" name="Google Shape;537;p48"/>
            <p:cNvSpPr txBox="1"/>
            <p:nvPr/>
          </p:nvSpPr>
          <p:spPr>
            <a:xfrm>
              <a:off x="1524000" y="76201"/>
              <a:ext cx="2819400" cy="8683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2800"/>
                <a:buFont typeface="Libre Baskerville"/>
                <a:buNone/>
              </a:pPr>
              <a:r>
                <a:rPr b="1" lang="en-US" sz="2800">
                  <a:solidFill>
                    <a:srgbClr val="FF0000"/>
                  </a:solidFill>
                  <a:latin typeface="Libre Baskerville"/>
                  <a:ea typeface="Libre Baskerville"/>
                  <a:cs typeface="Libre Baskerville"/>
                  <a:sym typeface="Libre Baskerville"/>
                </a:rPr>
                <a:t>Ảnh hưởng </a:t>
              </a:r>
              <a:endParaRPr/>
            </a:p>
            <a:p>
              <a:pPr indent="0" lvl="0" marL="0" marR="0" rtl="0" algn="l">
                <a:lnSpc>
                  <a:spcPct val="80000"/>
                </a:lnSpc>
                <a:spcBef>
                  <a:spcPts val="0"/>
                </a:spcBef>
                <a:spcAft>
                  <a:spcPts val="0"/>
                </a:spcAft>
                <a:buClr>
                  <a:srgbClr val="FF0000"/>
                </a:buClr>
                <a:buSzPts val="2800"/>
                <a:buFont typeface="Libre Baskerville"/>
                <a:buNone/>
              </a:pPr>
              <a:r>
                <a:rPr b="1" lang="en-US" sz="2800">
                  <a:solidFill>
                    <a:srgbClr val="FF0000"/>
                  </a:solidFill>
                  <a:latin typeface="Libre Baskerville"/>
                  <a:ea typeface="Libre Baskerville"/>
                  <a:cs typeface="Libre Baskerville"/>
                  <a:sym typeface="Libre Baskerville"/>
                </a:rPr>
                <a:t>         của ammonia</a:t>
              </a:r>
              <a:endParaRPr b="1" sz="2800">
                <a:solidFill>
                  <a:srgbClr val="FF0000"/>
                </a:solidFill>
                <a:latin typeface="Arimo"/>
                <a:ea typeface="Arimo"/>
                <a:cs typeface="Arimo"/>
                <a:sym typeface="Arimo"/>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49"/>
          <p:cNvSpPr txBox="1"/>
          <p:nvPr>
            <p:ph idx="1" type="body"/>
          </p:nvPr>
        </p:nvSpPr>
        <p:spPr>
          <a:xfrm>
            <a:off x="235528" y="879477"/>
            <a:ext cx="11859490" cy="277177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800"/>
              <a:buChar char="•"/>
            </a:pPr>
            <a:r>
              <a:rPr lang="en-US">
                <a:solidFill>
                  <a:schemeClr val="lt1"/>
                </a:solidFill>
              </a:rPr>
              <a:t>Trong trường hợp hít phải ammonia có nồng độ cao, cần nhanh chóng đưa nạn nhân khỏi khu vực bị ô nhiễm, hô hấp nhân tạo hoặc cho thở oxy. Nạn nhân cần được nằm ấm và yên tĩnh.</a:t>
            </a:r>
            <a:endParaRPr/>
          </a:p>
          <a:p>
            <a:pPr indent="-228600" lvl="0" marL="228600" rtl="0" algn="l">
              <a:lnSpc>
                <a:spcPct val="90000"/>
              </a:lnSpc>
              <a:spcBef>
                <a:spcPts val="1000"/>
              </a:spcBef>
              <a:spcAft>
                <a:spcPts val="0"/>
              </a:spcAft>
              <a:buClr>
                <a:schemeClr val="lt1"/>
              </a:buClr>
              <a:buSzPts val="2800"/>
              <a:buChar char="•"/>
            </a:pPr>
            <a:r>
              <a:rPr lang="en-US">
                <a:solidFill>
                  <a:schemeClr val="lt1"/>
                </a:solidFill>
              </a:rPr>
              <a:t>Nếu nuốt phải  khí hóa lỏng Ammonia, chúng ta cần phải cho nạn nhân súc miệng nhiều lần bằng nước lạnh, sau đó cho nạn nhân uống 1-2 chén sữa.</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sp>
        <p:nvSpPr>
          <p:cNvPr id="543" name="Google Shape;543;p49"/>
          <p:cNvSpPr/>
          <p:nvPr/>
        </p:nvSpPr>
        <p:spPr>
          <a:xfrm>
            <a:off x="2279577" y="273338"/>
            <a:ext cx="9534983" cy="5847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200">
                <a:solidFill>
                  <a:srgbClr val="FFFF00"/>
                </a:solidFill>
                <a:latin typeface="Arial"/>
                <a:ea typeface="Arial"/>
                <a:cs typeface="Arial"/>
                <a:sym typeface="Arial"/>
              </a:rPr>
              <a:t>Các biện pháp sơ cứu khi bị ngộ độc ammonia</a:t>
            </a:r>
            <a:endParaRPr/>
          </a:p>
        </p:txBody>
      </p:sp>
      <p:sp>
        <p:nvSpPr>
          <p:cNvPr descr="Káº¿t quáº£ hÃ¬nh áº£nh cho biá»n phÃ¡p khi bá» ngáº¡t khÃ­" id="544" name="Google Shape;544;p49"/>
          <p:cNvSpPr/>
          <p:nvPr/>
        </p:nvSpPr>
        <p:spPr>
          <a:xfrm>
            <a:off x="1668463"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descr="Káº¿t quáº£ hÃ¬nh áº£nh cho biá»n phÃ¡p khi bá» ngáº¡t khÃ­" id="545" name="Google Shape;545;p49"/>
          <p:cNvSpPr/>
          <p:nvPr/>
        </p:nvSpPr>
        <p:spPr>
          <a:xfrm>
            <a:off x="1820863" y="7938"/>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pic>
        <p:nvPicPr>
          <p:cNvPr descr="Káº¿t quáº£ hÃ¬nh áº£nh cho biá»n phÃ¡p khi bá» ngáº¡t khÃ­" id="546" name="Google Shape;546;p49"/>
          <p:cNvPicPr preferRelativeResize="0"/>
          <p:nvPr/>
        </p:nvPicPr>
        <p:blipFill rotWithShape="1">
          <a:blip r:embed="rId3">
            <a:alphaModFix/>
          </a:blip>
          <a:srcRect b="0" l="0" r="0" t="0"/>
          <a:stretch/>
        </p:blipFill>
        <p:spPr>
          <a:xfrm>
            <a:off x="4010025" y="4103689"/>
            <a:ext cx="4165600" cy="27717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2">
                                            <p:txEl>
                                              <p:pRg end="0" st="0"/>
                                            </p:txEl>
                                          </p:spTgt>
                                        </p:tgtEl>
                                        <p:attrNameLst>
                                          <p:attrName>style.visibility</p:attrName>
                                        </p:attrNameLst>
                                      </p:cBhvr>
                                      <p:to>
                                        <p:strVal val="visible"/>
                                      </p:to>
                                    </p:set>
                                    <p:animEffect filter="fade" transition="in">
                                      <p:cBhvr>
                                        <p:cTn dur="2000"/>
                                        <p:tgtEl>
                                          <p:spTgt spid="54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2">
                                            <p:txEl>
                                              <p:pRg end="1" st="1"/>
                                            </p:txEl>
                                          </p:spTgt>
                                        </p:tgtEl>
                                        <p:attrNameLst>
                                          <p:attrName>style.visibility</p:attrName>
                                        </p:attrNameLst>
                                      </p:cBhvr>
                                      <p:to>
                                        <p:strVal val="visible"/>
                                      </p:to>
                                    </p:set>
                                    <p:animEffect filter="fade" transition="in">
                                      <p:cBhvr>
                                        <p:cTn dur="2000"/>
                                        <p:tgtEl>
                                          <p:spTgt spid="54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2">
                                            <p:txEl>
                                              <p:pRg end="2" st="2"/>
                                            </p:txEl>
                                          </p:spTgt>
                                        </p:tgtEl>
                                        <p:attrNameLst>
                                          <p:attrName>style.visibility</p:attrName>
                                        </p:attrNameLst>
                                      </p:cBhvr>
                                      <p:to>
                                        <p:strVal val="visible"/>
                                      </p:to>
                                    </p:set>
                                    <p:animEffect filter="fade" transition="in">
                                      <p:cBhvr>
                                        <p:cTn dur="2000"/>
                                        <p:tgtEl>
                                          <p:spTgt spid="54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2">
                                            <p:txEl>
                                              <p:pRg end="3" st="3"/>
                                            </p:txEl>
                                          </p:spTgt>
                                        </p:tgtEl>
                                        <p:attrNameLst>
                                          <p:attrName>style.visibility</p:attrName>
                                        </p:attrNameLst>
                                      </p:cBhvr>
                                      <p:to>
                                        <p:strVal val="visible"/>
                                      </p:to>
                                    </p:set>
                                    <p:animEffect filter="fade" transition="in">
                                      <p:cBhvr>
                                        <p:cTn dur="2000"/>
                                        <p:tgtEl>
                                          <p:spTgt spid="542">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546"/>
                                        </p:tgtEl>
                                        <p:attrNameLst>
                                          <p:attrName>style.visibility</p:attrName>
                                        </p:attrNameLst>
                                      </p:cBhvr>
                                      <p:to>
                                        <p:strVal val="visible"/>
                                      </p:to>
                                    </p:set>
                                    <p:animEffect filter="fade" transition="in">
                                      <p:cBhvr>
                                        <p:cTn dur="2000"/>
                                        <p:tgtEl>
                                          <p:spTgt spid="5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50"/>
          <p:cNvSpPr txBox="1"/>
          <p:nvPr/>
        </p:nvSpPr>
        <p:spPr>
          <a:xfrm>
            <a:off x="2235489" y="929366"/>
            <a:ext cx="906626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u="sng">
                <a:solidFill>
                  <a:schemeClr val="lt1"/>
                </a:solidFill>
                <a:latin typeface="Times New Roman"/>
                <a:ea typeface="Times New Roman"/>
                <a:cs typeface="Times New Roman"/>
                <a:sym typeface="Times New Roman"/>
              </a:rPr>
              <a:t>Câu 1:</a:t>
            </a:r>
            <a:r>
              <a:rPr b="1" lang="en-US" sz="2800">
                <a:solidFill>
                  <a:schemeClr val="lt1"/>
                </a:solidFill>
                <a:latin typeface="Times New Roman"/>
                <a:ea typeface="Times New Roman"/>
                <a:cs typeface="Times New Roman"/>
                <a:sym typeface="Times New Roman"/>
              </a:rPr>
              <a:t> Trong dung dịch, ammonia là một base yếu là do:</a:t>
            </a:r>
            <a:endParaRPr/>
          </a:p>
        </p:txBody>
      </p:sp>
      <p:grpSp>
        <p:nvGrpSpPr>
          <p:cNvPr id="552" name="Google Shape;552;p50"/>
          <p:cNvGrpSpPr/>
          <p:nvPr/>
        </p:nvGrpSpPr>
        <p:grpSpPr>
          <a:xfrm>
            <a:off x="1744663" y="2041525"/>
            <a:ext cx="914400" cy="769938"/>
            <a:chOff x="3744" y="2839"/>
            <a:chExt cx="672" cy="581"/>
          </a:xfrm>
        </p:grpSpPr>
        <p:pic>
          <p:nvPicPr>
            <p:cNvPr id="553" name="Google Shape;553;p50"/>
            <p:cNvPicPr preferRelativeResize="0"/>
            <p:nvPr/>
          </p:nvPicPr>
          <p:blipFill rotWithShape="1">
            <a:blip r:embed="rId3">
              <a:alphaModFix/>
            </a:blip>
            <a:srcRect b="0" l="0" r="0" t="0"/>
            <a:stretch/>
          </p:blipFill>
          <p:spPr>
            <a:xfrm>
              <a:off x="3744" y="2839"/>
              <a:ext cx="592" cy="581"/>
            </a:xfrm>
            <a:prstGeom prst="rect">
              <a:avLst/>
            </a:prstGeom>
            <a:noFill/>
            <a:ln>
              <a:noFill/>
            </a:ln>
          </p:spPr>
        </p:pic>
        <p:sp>
          <p:nvSpPr>
            <p:cNvPr id="554" name="Google Shape;554;p50"/>
            <p:cNvSpPr txBox="1"/>
            <p:nvPr/>
          </p:nvSpPr>
          <p:spPr>
            <a:xfrm>
              <a:off x="3888" y="2928"/>
              <a:ext cx="528" cy="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A</a:t>
              </a:r>
              <a:endParaRPr/>
            </a:p>
          </p:txBody>
        </p:sp>
      </p:grpSp>
      <p:sp>
        <p:nvSpPr>
          <p:cNvPr id="555" name="Google Shape;555;p50"/>
          <p:cNvSpPr txBox="1"/>
          <p:nvPr/>
        </p:nvSpPr>
        <p:spPr>
          <a:xfrm>
            <a:off x="2747964" y="2162176"/>
            <a:ext cx="4732337" cy="466725"/>
          </a:xfrm>
          <a:prstGeom prst="rect">
            <a:avLst/>
          </a:prstGeom>
          <a:noFill/>
          <a:ln cap="flat" cmpd="sng" w="9525">
            <a:solidFill>
              <a:schemeClr val="l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Times New Roman"/>
                <a:ea typeface="Times New Roman"/>
                <a:cs typeface="Times New Roman"/>
                <a:sym typeface="Times New Roman"/>
              </a:rPr>
              <a:t>Ammonia tan nhiều trong nước</a:t>
            </a:r>
            <a:r>
              <a:rPr lang="en-US" sz="2400">
                <a:solidFill>
                  <a:schemeClr val="lt1"/>
                </a:solidFill>
                <a:latin typeface="Times New Roman"/>
                <a:ea typeface="Times New Roman"/>
                <a:cs typeface="Times New Roman"/>
                <a:sym typeface="Times New Roman"/>
              </a:rPr>
              <a:t> </a:t>
            </a:r>
            <a:endParaRPr/>
          </a:p>
        </p:txBody>
      </p:sp>
      <p:grpSp>
        <p:nvGrpSpPr>
          <p:cNvPr id="556" name="Google Shape;556;p50"/>
          <p:cNvGrpSpPr/>
          <p:nvPr/>
        </p:nvGrpSpPr>
        <p:grpSpPr>
          <a:xfrm>
            <a:off x="1724026" y="2949576"/>
            <a:ext cx="898525" cy="796925"/>
            <a:chOff x="912" y="2016"/>
            <a:chExt cx="528" cy="454"/>
          </a:xfrm>
        </p:grpSpPr>
        <p:pic>
          <p:nvPicPr>
            <p:cNvPr id="557" name="Google Shape;557;p50"/>
            <p:cNvPicPr preferRelativeResize="0"/>
            <p:nvPr/>
          </p:nvPicPr>
          <p:blipFill rotWithShape="1">
            <a:blip r:embed="rId4">
              <a:alphaModFix/>
            </a:blip>
            <a:srcRect b="0" l="0" r="0" t="0"/>
            <a:stretch/>
          </p:blipFill>
          <p:spPr>
            <a:xfrm>
              <a:off x="912" y="2016"/>
              <a:ext cx="528" cy="454"/>
            </a:xfrm>
            <a:prstGeom prst="rect">
              <a:avLst/>
            </a:prstGeom>
            <a:noFill/>
            <a:ln>
              <a:noFill/>
            </a:ln>
          </p:spPr>
        </p:pic>
        <p:sp>
          <p:nvSpPr>
            <p:cNvPr id="558" name="Google Shape;558;p50"/>
            <p:cNvSpPr txBox="1"/>
            <p:nvPr/>
          </p:nvSpPr>
          <p:spPr>
            <a:xfrm>
              <a:off x="1008" y="2016"/>
              <a:ext cx="384" cy="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B</a:t>
              </a:r>
              <a:endParaRPr/>
            </a:p>
          </p:txBody>
        </p:sp>
      </p:grpSp>
      <p:sp>
        <p:nvSpPr>
          <p:cNvPr id="559" name="Google Shape;559;p50"/>
          <p:cNvSpPr txBox="1"/>
          <p:nvPr/>
        </p:nvSpPr>
        <p:spPr>
          <a:xfrm>
            <a:off x="2727326" y="3106739"/>
            <a:ext cx="5668529" cy="461665"/>
          </a:xfrm>
          <a:prstGeom prst="rect">
            <a:avLst/>
          </a:prstGeom>
          <a:noFill/>
          <a:ln cap="flat" cmpd="sng" w="9525">
            <a:solidFill>
              <a:schemeClr val="l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Times New Roman"/>
                <a:ea typeface="Times New Roman"/>
                <a:cs typeface="Times New Roman"/>
                <a:sym typeface="Times New Roman"/>
              </a:rPr>
              <a:t>Phân tử ammonia là phân tử có cực</a:t>
            </a:r>
            <a:r>
              <a:rPr lang="en-US" sz="2400">
                <a:solidFill>
                  <a:schemeClr val="lt1"/>
                </a:solidFill>
                <a:latin typeface="Times New Roman"/>
                <a:ea typeface="Times New Roman"/>
                <a:cs typeface="Times New Roman"/>
                <a:sym typeface="Times New Roman"/>
              </a:rPr>
              <a:t> </a:t>
            </a:r>
            <a:endParaRPr/>
          </a:p>
        </p:txBody>
      </p:sp>
      <p:grpSp>
        <p:nvGrpSpPr>
          <p:cNvPr id="560" name="Google Shape;560;p50"/>
          <p:cNvGrpSpPr/>
          <p:nvPr/>
        </p:nvGrpSpPr>
        <p:grpSpPr>
          <a:xfrm>
            <a:off x="1736725" y="3902075"/>
            <a:ext cx="914400" cy="838200"/>
            <a:chOff x="960" y="2545"/>
            <a:chExt cx="528" cy="453"/>
          </a:xfrm>
        </p:grpSpPr>
        <p:pic>
          <p:nvPicPr>
            <p:cNvPr id="561" name="Google Shape;561;p50"/>
            <p:cNvPicPr preferRelativeResize="0"/>
            <p:nvPr/>
          </p:nvPicPr>
          <p:blipFill rotWithShape="1">
            <a:blip r:embed="rId5">
              <a:alphaModFix/>
            </a:blip>
            <a:srcRect b="0" l="0" r="0" t="0"/>
            <a:stretch/>
          </p:blipFill>
          <p:spPr>
            <a:xfrm>
              <a:off x="960" y="2545"/>
              <a:ext cx="528" cy="453"/>
            </a:xfrm>
            <a:prstGeom prst="rect">
              <a:avLst/>
            </a:prstGeom>
            <a:noFill/>
            <a:ln>
              <a:noFill/>
            </a:ln>
          </p:spPr>
        </p:pic>
        <p:sp>
          <p:nvSpPr>
            <p:cNvPr id="562" name="Google Shape;562;p50"/>
            <p:cNvSpPr txBox="1"/>
            <p:nvPr/>
          </p:nvSpPr>
          <p:spPr>
            <a:xfrm>
              <a:off x="1056" y="2592"/>
              <a:ext cx="384" cy="3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C</a:t>
              </a:r>
              <a:endParaRPr/>
            </a:p>
          </p:txBody>
        </p:sp>
      </p:grpSp>
      <p:sp>
        <p:nvSpPr>
          <p:cNvPr id="563" name="Google Shape;563;p50"/>
          <p:cNvSpPr txBox="1"/>
          <p:nvPr/>
        </p:nvSpPr>
        <p:spPr>
          <a:xfrm>
            <a:off x="2743200" y="3873500"/>
            <a:ext cx="6858000" cy="1200329"/>
          </a:xfrm>
          <a:prstGeom prst="rect">
            <a:avLst/>
          </a:prstGeom>
          <a:noFill/>
          <a:ln cap="flat" cmpd="sng" w="9525">
            <a:solidFill>
              <a:schemeClr val="l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Times New Roman"/>
                <a:ea typeface="Times New Roman"/>
                <a:cs typeface="Times New Roman"/>
                <a:sym typeface="Times New Roman"/>
              </a:rPr>
              <a:t>Khi tan trong nước chỉ một phần nhỏ các phân tử ammonia kết hợp với nước tạo ra ion NH</a:t>
            </a:r>
            <a:r>
              <a:rPr b="1" baseline="-25000" lang="en-US" sz="2400">
                <a:solidFill>
                  <a:schemeClr val="lt1"/>
                </a:solidFill>
                <a:latin typeface="Times New Roman"/>
                <a:ea typeface="Times New Roman"/>
                <a:cs typeface="Times New Roman"/>
                <a:sym typeface="Times New Roman"/>
              </a:rPr>
              <a:t>4</a:t>
            </a:r>
            <a:r>
              <a:rPr b="1" baseline="30000" lang="en-US" sz="2400">
                <a:solidFill>
                  <a:schemeClr val="lt1"/>
                </a:solidFill>
                <a:latin typeface="Times New Roman"/>
                <a:ea typeface="Times New Roman"/>
                <a:cs typeface="Times New Roman"/>
                <a:sym typeface="Times New Roman"/>
              </a:rPr>
              <a:t>+</a:t>
            </a:r>
            <a:r>
              <a:rPr b="1" lang="en-US" sz="2400">
                <a:solidFill>
                  <a:schemeClr val="lt1"/>
                </a:solidFill>
                <a:latin typeface="Times New Roman"/>
                <a:ea typeface="Times New Roman"/>
                <a:cs typeface="Times New Roman"/>
                <a:sym typeface="Times New Roman"/>
              </a:rPr>
              <a:t>  và OH</a:t>
            </a:r>
            <a:r>
              <a:rPr b="1" baseline="30000" lang="en-US" sz="2400">
                <a:solidFill>
                  <a:schemeClr val="lt1"/>
                </a:solidFill>
                <a:latin typeface="Times New Roman"/>
                <a:ea typeface="Times New Roman"/>
                <a:cs typeface="Times New Roman"/>
                <a:sym typeface="Times New Roman"/>
              </a:rPr>
              <a:t>-</a:t>
            </a:r>
            <a:r>
              <a:rPr b="1" lang="en-US" sz="2400">
                <a:solidFill>
                  <a:schemeClr val="lt1"/>
                </a:solidFill>
                <a:latin typeface="Times New Roman"/>
                <a:ea typeface="Times New Roman"/>
                <a:cs typeface="Times New Roman"/>
                <a:sym typeface="Times New Roman"/>
              </a:rPr>
              <a:t>.</a:t>
            </a:r>
            <a:r>
              <a:rPr lang="en-US" sz="2400">
                <a:solidFill>
                  <a:schemeClr val="lt1"/>
                </a:solidFill>
                <a:latin typeface="Times New Roman"/>
                <a:ea typeface="Times New Roman"/>
                <a:cs typeface="Times New Roman"/>
                <a:sym typeface="Times New Roman"/>
              </a:rPr>
              <a:t> </a:t>
            </a:r>
            <a:endParaRPr/>
          </a:p>
        </p:txBody>
      </p:sp>
      <p:grpSp>
        <p:nvGrpSpPr>
          <p:cNvPr id="564" name="Google Shape;564;p50"/>
          <p:cNvGrpSpPr/>
          <p:nvPr/>
        </p:nvGrpSpPr>
        <p:grpSpPr>
          <a:xfrm>
            <a:off x="1776413" y="4864100"/>
            <a:ext cx="863600" cy="808038"/>
            <a:chOff x="912" y="3113"/>
            <a:chExt cx="496" cy="509"/>
          </a:xfrm>
        </p:grpSpPr>
        <p:pic>
          <p:nvPicPr>
            <p:cNvPr id="565" name="Google Shape;565;p50"/>
            <p:cNvPicPr preferRelativeResize="0"/>
            <p:nvPr/>
          </p:nvPicPr>
          <p:blipFill rotWithShape="1">
            <a:blip r:embed="rId6">
              <a:alphaModFix/>
            </a:blip>
            <a:srcRect b="0" l="0" r="0" t="0"/>
            <a:stretch/>
          </p:blipFill>
          <p:spPr>
            <a:xfrm>
              <a:off x="912" y="3113"/>
              <a:ext cx="496" cy="509"/>
            </a:xfrm>
            <a:prstGeom prst="rect">
              <a:avLst/>
            </a:prstGeom>
            <a:noFill/>
            <a:ln>
              <a:noFill/>
            </a:ln>
          </p:spPr>
        </p:pic>
        <p:sp>
          <p:nvSpPr>
            <p:cNvPr id="566" name="Google Shape;566;p50"/>
            <p:cNvSpPr txBox="1"/>
            <p:nvPr/>
          </p:nvSpPr>
          <p:spPr>
            <a:xfrm>
              <a:off x="1008" y="3216"/>
              <a:ext cx="288" cy="32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D</a:t>
              </a:r>
              <a:endParaRPr/>
            </a:p>
          </p:txBody>
        </p:sp>
      </p:grpSp>
      <p:sp>
        <p:nvSpPr>
          <p:cNvPr id="567" name="Google Shape;567;p50"/>
          <p:cNvSpPr txBox="1"/>
          <p:nvPr/>
        </p:nvSpPr>
        <p:spPr>
          <a:xfrm>
            <a:off x="2841626" y="4956175"/>
            <a:ext cx="6607175" cy="831850"/>
          </a:xfrm>
          <a:prstGeom prst="rect">
            <a:avLst/>
          </a:prstGeom>
          <a:noFill/>
          <a:ln cap="flat" cmpd="sng" w="9525">
            <a:solidFill>
              <a:schemeClr val="l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Times New Roman"/>
                <a:ea typeface="Times New Roman"/>
                <a:cs typeface="Times New Roman"/>
                <a:sym typeface="Times New Roman"/>
              </a:rPr>
              <a:t>Khi tan trong nước các phân tử ammonia kết hợp với nước tạo ra ion NH</a:t>
            </a:r>
            <a:r>
              <a:rPr b="1" baseline="-25000" lang="en-US" sz="2400">
                <a:solidFill>
                  <a:schemeClr val="lt1"/>
                </a:solidFill>
                <a:latin typeface="Times New Roman"/>
                <a:ea typeface="Times New Roman"/>
                <a:cs typeface="Times New Roman"/>
                <a:sym typeface="Times New Roman"/>
              </a:rPr>
              <a:t>4</a:t>
            </a:r>
            <a:r>
              <a:rPr b="1" baseline="30000" lang="en-US" sz="2400">
                <a:solidFill>
                  <a:schemeClr val="lt1"/>
                </a:solidFill>
                <a:latin typeface="Times New Roman"/>
                <a:ea typeface="Times New Roman"/>
                <a:cs typeface="Times New Roman"/>
                <a:sym typeface="Times New Roman"/>
              </a:rPr>
              <a:t>+</a:t>
            </a:r>
            <a:r>
              <a:rPr b="1" lang="en-US" sz="2400">
                <a:solidFill>
                  <a:schemeClr val="lt1"/>
                </a:solidFill>
                <a:latin typeface="Times New Roman"/>
                <a:ea typeface="Times New Roman"/>
                <a:cs typeface="Times New Roman"/>
                <a:sym typeface="Times New Roman"/>
              </a:rPr>
              <a:t> và OH</a:t>
            </a:r>
            <a:r>
              <a:rPr b="1" baseline="30000" lang="en-US" sz="2400">
                <a:solidFill>
                  <a:schemeClr val="lt1"/>
                </a:solidFill>
                <a:latin typeface="Times New Roman"/>
                <a:ea typeface="Times New Roman"/>
                <a:cs typeface="Times New Roman"/>
                <a:sym typeface="Times New Roman"/>
              </a:rPr>
              <a:t>-</a:t>
            </a:r>
            <a:r>
              <a:rPr b="1" lang="en-US" sz="2400">
                <a:solidFill>
                  <a:schemeClr val="lt1"/>
                </a:solidFill>
                <a:latin typeface="Times New Roman"/>
                <a:ea typeface="Times New Roman"/>
                <a:cs typeface="Times New Roman"/>
                <a:sym typeface="Times New Roman"/>
              </a:rPr>
              <a:t>.</a:t>
            </a:r>
            <a:r>
              <a:rPr lang="en-US" sz="2400">
                <a:solidFill>
                  <a:schemeClr val="lt1"/>
                </a:solidFill>
                <a:latin typeface="Times New Roman"/>
                <a:ea typeface="Times New Roman"/>
                <a:cs typeface="Times New Roman"/>
                <a:sym typeface="Times New Roman"/>
              </a:rPr>
              <a:t> </a:t>
            </a:r>
            <a:endParaRPr/>
          </a:p>
        </p:txBody>
      </p:sp>
      <p:grpSp>
        <p:nvGrpSpPr>
          <p:cNvPr id="568" name="Google Shape;568;p50"/>
          <p:cNvGrpSpPr/>
          <p:nvPr/>
        </p:nvGrpSpPr>
        <p:grpSpPr>
          <a:xfrm>
            <a:off x="9626600" y="2087563"/>
            <a:ext cx="838200" cy="609600"/>
            <a:chOff x="5288" y="1344"/>
            <a:chExt cx="472" cy="432"/>
          </a:xfrm>
        </p:grpSpPr>
        <p:pic>
          <p:nvPicPr>
            <p:cNvPr id="569" name="Google Shape;569;p50"/>
            <p:cNvPicPr preferRelativeResize="0"/>
            <p:nvPr/>
          </p:nvPicPr>
          <p:blipFill rotWithShape="1">
            <a:blip r:embed="rId7">
              <a:alphaModFix/>
            </a:blip>
            <a:srcRect b="0" l="0" r="0" t="0"/>
            <a:stretch/>
          </p:blipFill>
          <p:spPr>
            <a:xfrm>
              <a:off x="5288" y="1344"/>
              <a:ext cx="472" cy="432"/>
            </a:xfrm>
            <a:prstGeom prst="rect">
              <a:avLst/>
            </a:prstGeom>
            <a:noFill/>
            <a:ln>
              <a:noFill/>
            </a:ln>
          </p:spPr>
        </p:pic>
        <p:sp>
          <p:nvSpPr>
            <p:cNvPr id="570" name="Google Shape;570;p50"/>
            <p:cNvSpPr txBox="1"/>
            <p:nvPr/>
          </p:nvSpPr>
          <p:spPr>
            <a:xfrm>
              <a:off x="5377" y="1392"/>
              <a:ext cx="287" cy="3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S</a:t>
              </a:r>
              <a:endParaRPr/>
            </a:p>
          </p:txBody>
        </p:sp>
      </p:grpSp>
      <p:grpSp>
        <p:nvGrpSpPr>
          <p:cNvPr id="571" name="Google Shape;571;p50"/>
          <p:cNvGrpSpPr/>
          <p:nvPr/>
        </p:nvGrpSpPr>
        <p:grpSpPr>
          <a:xfrm>
            <a:off x="9621838" y="3054350"/>
            <a:ext cx="842962" cy="609600"/>
            <a:chOff x="5288" y="1344"/>
            <a:chExt cx="472" cy="432"/>
          </a:xfrm>
        </p:grpSpPr>
        <p:pic>
          <p:nvPicPr>
            <p:cNvPr id="572" name="Google Shape;572;p50"/>
            <p:cNvPicPr preferRelativeResize="0"/>
            <p:nvPr/>
          </p:nvPicPr>
          <p:blipFill rotWithShape="1">
            <a:blip r:embed="rId7">
              <a:alphaModFix/>
            </a:blip>
            <a:srcRect b="0" l="0" r="0" t="0"/>
            <a:stretch/>
          </p:blipFill>
          <p:spPr>
            <a:xfrm>
              <a:off x="5288" y="1344"/>
              <a:ext cx="472" cy="432"/>
            </a:xfrm>
            <a:prstGeom prst="rect">
              <a:avLst/>
            </a:prstGeom>
            <a:noFill/>
            <a:ln>
              <a:noFill/>
            </a:ln>
          </p:spPr>
        </p:pic>
        <p:sp>
          <p:nvSpPr>
            <p:cNvPr id="573" name="Google Shape;573;p50"/>
            <p:cNvSpPr txBox="1"/>
            <p:nvPr/>
          </p:nvSpPr>
          <p:spPr>
            <a:xfrm>
              <a:off x="5377" y="1392"/>
              <a:ext cx="287" cy="3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S</a:t>
              </a:r>
              <a:endParaRPr/>
            </a:p>
          </p:txBody>
        </p:sp>
      </p:grpSp>
      <p:grpSp>
        <p:nvGrpSpPr>
          <p:cNvPr id="574" name="Google Shape;574;p50"/>
          <p:cNvGrpSpPr/>
          <p:nvPr/>
        </p:nvGrpSpPr>
        <p:grpSpPr>
          <a:xfrm>
            <a:off x="9659938" y="4065588"/>
            <a:ext cx="825500" cy="603250"/>
            <a:chOff x="5280" y="2068"/>
            <a:chExt cx="480" cy="433"/>
          </a:xfrm>
        </p:grpSpPr>
        <p:pic>
          <p:nvPicPr>
            <p:cNvPr id="575" name="Google Shape;575;p50"/>
            <p:cNvPicPr preferRelativeResize="0"/>
            <p:nvPr/>
          </p:nvPicPr>
          <p:blipFill rotWithShape="1">
            <a:blip r:embed="rId8">
              <a:alphaModFix/>
            </a:blip>
            <a:srcRect b="0" l="0" r="0" t="0"/>
            <a:stretch/>
          </p:blipFill>
          <p:spPr>
            <a:xfrm>
              <a:off x="5280" y="2068"/>
              <a:ext cx="480" cy="433"/>
            </a:xfrm>
            <a:prstGeom prst="rect">
              <a:avLst/>
            </a:prstGeom>
            <a:noFill/>
            <a:ln>
              <a:noFill/>
            </a:ln>
          </p:spPr>
        </p:pic>
        <p:sp>
          <p:nvSpPr>
            <p:cNvPr id="576" name="Google Shape;576;p50"/>
            <p:cNvSpPr txBox="1"/>
            <p:nvPr/>
          </p:nvSpPr>
          <p:spPr>
            <a:xfrm>
              <a:off x="5328" y="2114"/>
              <a:ext cx="288" cy="37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Ñ</a:t>
              </a:r>
              <a:endParaRPr/>
            </a:p>
          </p:txBody>
        </p:sp>
      </p:grpSp>
      <p:grpSp>
        <p:nvGrpSpPr>
          <p:cNvPr id="577" name="Google Shape;577;p50"/>
          <p:cNvGrpSpPr/>
          <p:nvPr/>
        </p:nvGrpSpPr>
        <p:grpSpPr>
          <a:xfrm>
            <a:off x="9661525" y="5062538"/>
            <a:ext cx="838200" cy="609600"/>
            <a:chOff x="5288" y="1344"/>
            <a:chExt cx="472" cy="432"/>
          </a:xfrm>
        </p:grpSpPr>
        <p:pic>
          <p:nvPicPr>
            <p:cNvPr id="578" name="Google Shape;578;p50"/>
            <p:cNvPicPr preferRelativeResize="0"/>
            <p:nvPr/>
          </p:nvPicPr>
          <p:blipFill rotWithShape="1">
            <a:blip r:embed="rId7">
              <a:alphaModFix/>
            </a:blip>
            <a:srcRect b="0" l="0" r="0" t="0"/>
            <a:stretch/>
          </p:blipFill>
          <p:spPr>
            <a:xfrm>
              <a:off x="5288" y="1344"/>
              <a:ext cx="472" cy="432"/>
            </a:xfrm>
            <a:prstGeom prst="rect">
              <a:avLst/>
            </a:prstGeom>
            <a:noFill/>
            <a:ln>
              <a:noFill/>
            </a:ln>
          </p:spPr>
        </p:pic>
        <p:sp>
          <p:nvSpPr>
            <p:cNvPr id="579" name="Google Shape;579;p50"/>
            <p:cNvSpPr txBox="1"/>
            <p:nvPr/>
          </p:nvSpPr>
          <p:spPr>
            <a:xfrm>
              <a:off x="5377" y="1392"/>
              <a:ext cx="287" cy="3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S</a:t>
              </a:r>
              <a:endParaRPr/>
            </a:p>
          </p:txBody>
        </p:sp>
      </p:grpSp>
      <p:sp>
        <p:nvSpPr>
          <p:cNvPr id="580" name="Google Shape;580;p50"/>
          <p:cNvSpPr/>
          <p:nvPr/>
        </p:nvSpPr>
        <p:spPr>
          <a:xfrm>
            <a:off x="4433048" y="128299"/>
            <a:ext cx="3838295" cy="5847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BÀI TẬP CỦNG CỐ</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1"/>
                                        </p:tgtEl>
                                        <p:attrNameLst>
                                          <p:attrName>style.visibility</p:attrName>
                                        </p:attrNameLst>
                                      </p:cBhvr>
                                      <p:to>
                                        <p:strVal val="visible"/>
                                      </p:to>
                                    </p:set>
                                    <p:animEffect filter="fade" transition="in">
                                      <p:cBhvr>
                                        <p:cTn dur="500"/>
                                        <p:tgtEl>
                                          <p:spTgt spid="551"/>
                                        </p:tgtEl>
                                      </p:cBhvr>
                                    </p:animEffect>
                                  </p:childTnLst>
                                </p:cTn>
                              </p:par>
                              <p:par>
                                <p:cTn fill="hold" nodeType="withEffect" presetClass="entr" presetID="10" presetSubtype="0">
                                  <p:stCondLst>
                                    <p:cond delay="0"/>
                                  </p:stCondLst>
                                  <p:childTnLst>
                                    <p:set>
                                      <p:cBhvr>
                                        <p:cTn dur="1" fill="hold">
                                          <p:stCondLst>
                                            <p:cond delay="0"/>
                                          </p:stCondLst>
                                        </p:cTn>
                                        <p:tgtEl>
                                          <p:spTgt spid="552"/>
                                        </p:tgtEl>
                                        <p:attrNameLst>
                                          <p:attrName>style.visibility</p:attrName>
                                        </p:attrNameLst>
                                      </p:cBhvr>
                                      <p:to>
                                        <p:strVal val="visible"/>
                                      </p:to>
                                    </p:set>
                                    <p:animEffect filter="fade" transition="in">
                                      <p:cBhvr>
                                        <p:cTn dur="500"/>
                                        <p:tgtEl>
                                          <p:spTgt spid="552"/>
                                        </p:tgtEl>
                                      </p:cBhvr>
                                    </p:animEffect>
                                  </p:childTnLst>
                                </p:cTn>
                              </p:par>
                              <p:par>
                                <p:cTn fill="hold" nodeType="withEffect" presetClass="entr" presetID="10" presetSubtype="0">
                                  <p:stCondLst>
                                    <p:cond delay="0"/>
                                  </p:stCondLst>
                                  <p:childTnLst>
                                    <p:set>
                                      <p:cBhvr>
                                        <p:cTn dur="1" fill="hold">
                                          <p:stCondLst>
                                            <p:cond delay="0"/>
                                          </p:stCondLst>
                                        </p:cTn>
                                        <p:tgtEl>
                                          <p:spTgt spid="555"/>
                                        </p:tgtEl>
                                        <p:attrNameLst>
                                          <p:attrName>style.visibility</p:attrName>
                                        </p:attrNameLst>
                                      </p:cBhvr>
                                      <p:to>
                                        <p:strVal val="visible"/>
                                      </p:to>
                                    </p:set>
                                    <p:animEffect filter="fade" transition="in">
                                      <p:cBhvr>
                                        <p:cTn dur="500"/>
                                        <p:tgtEl>
                                          <p:spTgt spid="555"/>
                                        </p:tgtEl>
                                      </p:cBhvr>
                                    </p:animEffect>
                                  </p:childTnLst>
                                </p:cTn>
                              </p:par>
                              <p:par>
                                <p:cTn fill="hold" nodeType="withEffect" presetClass="entr" presetID="10" presetSubtype="0">
                                  <p:stCondLst>
                                    <p:cond delay="0"/>
                                  </p:stCondLst>
                                  <p:childTnLst>
                                    <p:set>
                                      <p:cBhvr>
                                        <p:cTn dur="1" fill="hold">
                                          <p:stCondLst>
                                            <p:cond delay="0"/>
                                          </p:stCondLst>
                                        </p:cTn>
                                        <p:tgtEl>
                                          <p:spTgt spid="556"/>
                                        </p:tgtEl>
                                        <p:attrNameLst>
                                          <p:attrName>style.visibility</p:attrName>
                                        </p:attrNameLst>
                                      </p:cBhvr>
                                      <p:to>
                                        <p:strVal val="visible"/>
                                      </p:to>
                                    </p:set>
                                    <p:animEffect filter="fade" transition="in">
                                      <p:cBhvr>
                                        <p:cTn dur="500"/>
                                        <p:tgtEl>
                                          <p:spTgt spid="556"/>
                                        </p:tgtEl>
                                      </p:cBhvr>
                                    </p:animEffect>
                                  </p:childTnLst>
                                </p:cTn>
                              </p:par>
                              <p:par>
                                <p:cTn fill="hold" nodeType="withEffect" presetClass="entr" presetID="10" presetSubtype="0">
                                  <p:stCondLst>
                                    <p:cond delay="0"/>
                                  </p:stCondLst>
                                  <p:childTnLst>
                                    <p:set>
                                      <p:cBhvr>
                                        <p:cTn dur="1" fill="hold">
                                          <p:stCondLst>
                                            <p:cond delay="0"/>
                                          </p:stCondLst>
                                        </p:cTn>
                                        <p:tgtEl>
                                          <p:spTgt spid="559"/>
                                        </p:tgtEl>
                                        <p:attrNameLst>
                                          <p:attrName>style.visibility</p:attrName>
                                        </p:attrNameLst>
                                      </p:cBhvr>
                                      <p:to>
                                        <p:strVal val="visible"/>
                                      </p:to>
                                    </p:set>
                                    <p:animEffect filter="fade" transition="in">
                                      <p:cBhvr>
                                        <p:cTn dur="500"/>
                                        <p:tgtEl>
                                          <p:spTgt spid="559"/>
                                        </p:tgtEl>
                                      </p:cBhvr>
                                    </p:animEffect>
                                  </p:childTnLst>
                                </p:cTn>
                              </p:par>
                              <p:par>
                                <p:cTn fill="hold" nodeType="withEffect" presetClass="entr" presetID="10" presetSubtype="0">
                                  <p:stCondLst>
                                    <p:cond delay="0"/>
                                  </p:stCondLst>
                                  <p:childTnLst>
                                    <p:set>
                                      <p:cBhvr>
                                        <p:cTn dur="1" fill="hold">
                                          <p:stCondLst>
                                            <p:cond delay="0"/>
                                          </p:stCondLst>
                                        </p:cTn>
                                        <p:tgtEl>
                                          <p:spTgt spid="560"/>
                                        </p:tgtEl>
                                        <p:attrNameLst>
                                          <p:attrName>style.visibility</p:attrName>
                                        </p:attrNameLst>
                                      </p:cBhvr>
                                      <p:to>
                                        <p:strVal val="visible"/>
                                      </p:to>
                                    </p:set>
                                    <p:animEffect filter="fade" transition="in">
                                      <p:cBhvr>
                                        <p:cTn dur="500"/>
                                        <p:tgtEl>
                                          <p:spTgt spid="560"/>
                                        </p:tgtEl>
                                      </p:cBhvr>
                                    </p:animEffect>
                                  </p:childTnLst>
                                </p:cTn>
                              </p:par>
                              <p:par>
                                <p:cTn fill="hold" nodeType="withEffect" presetClass="entr" presetID="10" presetSubtype="0">
                                  <p:stCondLst>
                                    <p:cond delay="0"/>
                                  </p:stCondLst>
                                  <p:childTnLst>
                                    <p:set>
                                      <p:cBhvr>
                                        <p:cTn dur="1" fill="hold">
                                          <p:stCondLst>
                                            <p:cond delay="0"/>
                                          </p:stCondLst>
                                        </p:cTn>
                                        <p:tgtEl>
                                          <p:spTgt spid="563">
                                            <p:txEl>
                                              <p:pRg end="0" st="0"/>
                                            </p:txEl>
                                          </p:spTgt>
                                        </p:tgtEl>
                                        <p:attrNameLst>
                                          <p:attrName>style.visibility</p:attrName>
                                        </p:attrNameLst>
                                      </p:cBhvr>
                                      <p:to>
                                        <p:strVal val="visible"/>
                                      </p:to>
                                    </p:set>
                                    <p:animEffect filter="fade" transition="in">
                                      <p:cBhvr>
                                        <p:cTn dur="500"/>
                                        <p:tgtEl>
                                          <p:spTgt spid="563">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564"/>
                                        </p:tgtEl>
                                        <p:attrNameLst>
                                          <p:attrName>style.visibility</p:attrName>
                                        </p:attrNameLst>
                                      </p:cBhvr>
                                      <p:to>
                                        <p:strVal val="visible"/>
                                      </p:to>
                                    </p:set>
                                    <p:animEffect filter="fade" transition="in">
                                      <p:cBhvr>
                                        <p:cTn dur="500"/>
                                        <p:tgtEl>
                                          <p:spTgt spid="564"/>
                                        </p:tgtEl>
                                      </p:cBhvr>
                                    </p:animEffect>
                                  </p:childTnLst>
                                </p:cTn>
                              </p:par>
                              <p:par>
                                <p:cTn fill="hold" nodeType="withEffect" presetClass="entr" presetID="10" presetSubtype="0">
                                  <p:stCondLst>
                                    <p:cond delay="0"/>
                                  </p:stCondLst>
                                  <p:childTnLst>
                                    <p:set>
                                      <p:cBhvr>
                                        <p:cTn dur="1" fill="hold">
                                          <p:stCondLst>
                                            <p:cond delay="0"/>
                                          </p:stCondLst>
                                        </p:cTn>
                                        <p:tgtEl>
                                          <p:spTgt spid="567"/>
                                        </p:tgtEl>
                                        <p:attrNameLst>
                                          <p:attrName>style.visibility</p:attrName>
                                        </p:attrNameLst>
                                      </p:cBhvr>
                                      <p:to>
                                        <p:strVal val="visible"/>
                                      </p:to>
                                    </p:set>
                                    <p:animEffect filter="fade" transition="in">
                                      <p:cBhvr>
                                        <p:cTn dur="500"/>
                                        <p:tgtEl>
                                          <p:spTgt spid="5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8"/>
                                        </p:tgtEl>
                                        <p:attrNameLst>
                                          <p:attrName>style.visibility</p:attrName>
                                        </p:attrNameLst>
                                      </p:cBhvr>
                                      <p:to>
                                        <p:strVal val="visible"/>
                                      </p:to>
                                    </p:set>
                                    <p:animEffect filter="fade" transition="in">
                                      <p:cBhvr>
                                        <p:cTn dur="500"/>
                                        <p:tgtEl>
                                          <p:spTgt spid="5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1"/>
                                        </p:tgtEl>
                                        <p:attrNameLst>
                                          <p:attrName>style.visibility</p:attrName>
                                        </p:attrNameLst>
                                      </p:cBhvr>
                                      <p:to>
                                        <p:strVal val="visible"/>
                                      </p:to>
                                    </p:set>
                                    <p:animEffect filter="fade" transition="in">
                                      <p:cBhvr>
                                        <p:cTn dur="500"/>
                                        <p:tgtEl>
                                          <p:spTgt spid="5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4"/>
                                        </p:tgtEl>
                                        <p:attrNameLst>
                                          <p:attrName>style.visibility</p:attrName>
                                        </p:attrNameLst>
                                      </p:cBhvr>
                                      <p:to>
                                        <p:strVal val="visible"/>
                                      </p:to>
                                    </p:set>
                                    <p:animEffect filter="fade" transition="in">
                                      <p:cBhvr>
                                        <p:cTn dur="500"/>
                                        <p:tgtEl>
                                          <p:spTgt spid="5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7"/>
                                        </p:tgtEl>
                                        <p:attrNameLst>
                                          <p:attrName>style.visibility</p:attrName>
                                        </p:attrNameLst>
                                      </p:cBhvr>
                                      <p:to>
                                        <p:strVal val="visible"/>
                                      </p:to>
                                    </p:set>
                                    <p:animEffect filter="fade" transition="in">
                                      <p:cBhvr>
                                        <p:cTn dur="500"/>
                                        <p:tgtEl>
                                          <p:spTgt spid="5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grpSp>
        <p:nvGrpSpPr>
          <p:cNvPr id="585" name="Google Shape;585;p51"/>
          <p:cNvGrpSpPr/>
          <p:nvPr/>
        </p:nvGrpSpPr>
        <p:grpSpPr>
          <a:xfrm>
            <a:off x="2073275" y="1724025"/>
            <a:ext cx="914400" cy="762000"/>
            <a:chOff x="3744" y="2839"/>
            <a:chExt cx="672" cy="581"/>
          </a:xfrm>
        </p:grpSpPr>
        <p:pic>
          <p:nvPicPr>
            <p:cNvPr id="586" name="Google Shape;586;p51"/>
            <p:cNvPicPr preferRelativeResize="0"/>
            <p:nvPr/>
          </p:nvPicPr>
          <p:blipFill rotWithShape="1">
            <a:blip r:embed="rId3">
              <a:alphaModFix/>
            </a:blip>
            <a:srcRect b="0" l="0" r="0" t="0"/>
            <a:stretch/>
          </p:blipFill>
          <p:spPr>
            <a:xfrm>
              <a:off x="3744" y="2839"/>
              <a:ext cx="592" cy="581"/>
            </a:xfrm>
            <a:prstGeom prst="rect">
              <a:avLst/>
            </a:prstGeom>
            <a:noFill/>
            <a:ln>
              <a:noFill/>
            </a:ln>
          </p:spPr>
        </p:pic>
        <p:sp>
          <p:nvSpPr>
            <p:cNvPr id="587" name="Google Shape;587;p51"/>
            <p:cNvSpPr txBox="1"/>
            <p:nvPr/>
          </p:nvSpPr>
          <p:spPr>
            <a:xfrm>
              <a:off x="3888" y="2929"/>
              <a:ext cx="528" cy="44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A</a:t>
              </a:r>
              <a:endParaRPr/>
            </a:p>
          </p:txBody>
        </p:sp>
      </p:grpSp>
      <p:sp>
        <p:nvSpPr>
          <p:cNvPr id="588" name="Google Shape;588;p51"/>
          <p:cNvSpPr/>
          <p:nvPr/>
        </p:nvSpPr>
        <p:spPr>
          <a:xfrm>
            <a:off x="2997200" y="1800225"/>
            <a:ext cx="5454650" cy="533400"/>
          </a:xfrm>
          <a:prstGeom prst="rect">
            <a:avLst/>
          </a:prstGeom>
          <a:noFill/>
          <a:ln>
            <a:noFill/>
          </a:ln>
        </p:spPr>
        <p:txBody>
          <a:bodyPr anchorCtr="0" anchor="t" bIns="45700" lIns="91425" spcFirstLastPara="1" rIns="91425" wrap="square" tIns="45700">
            <a:noAutofit/>
          </a:bodyPr>
          <a:lstStyle/>
          <a:p>
            <a:pPr indent="-609600" lvl="0" marL="609600" marR="0" rtl="0" algn="l">
              <a:spcBef>
                <a:spcPts val="0"/>
              </a:spcBef>
              <a:spcAft>
                <a:spcPts val="0"/>
              </a:spcAft>
              <a:buClr>
                <a:schemeClr val="hlink"/>
              </a:buClr>
              <a:buSzPts val="1680"/>
              <a:buFont typeface="Noto Sans Symbols"/>
              <a:buNone/>
            </a:pPr>
            <a:r>
              <a:rPr b="1" lang="en-US" sz="2400">
                <a:solidFill>
                  <a:schemeClr val="lt1"/>
                </a:solidFill>
                <a:latin typeface="Helvetica Neue"/>
                <a:ea typeface="Helvetica Neue"/>
                <a:cs typeface="Helvetica Neue"/>
                <a:sym typeface="Helvetica Neue"/>
              </a:rPr>
              <a:t> </a:t>
            </a:r>
            <a:r>
              <a:rPr b="1" lang="en-US" sz="2400">
                <a:solidFill>
                  <a:schemeClr val="lt1"/>
                </a:solidFill>
                <a:latin typeface="Times New Roman"/>
                <a:ea typeface="Times New Roman"/>
                <a:cs typeface="Times New Roman"/>
                <a:sym typeface="Times New Roman"/>
              </a:rPr>
              <a:t>Ammonia là một base yếu. </a:t>
            </a:r>
            <a:endParaRPr b="1" sz="2400">
              <a:solidFill>
                <a:schemeClr val="lt1"/>
              </a:solidFill>
              <a:latin typeface="Times New Roman"/>
              <a:ea typeface="Times New Roman"/>
              <a:cs typeface="Times New Roman"/>
              <a:sym typeface="Times New Roman"/>
            </a:endParaRPr>
          </a:p>
        </p:txBody>
      </p:sp>
      <p:grpSp>
        <p:nvGrpSpPr>
          <p:cNvPr id="589" name="Google Shape;589;p51"/>
          <p:cNvGrpSpPr/>
          <p:nvPr/>
        </p:nvGrpSpPr>
        <p:grpSpPr>
          <a:xfrm>
            <a:off x="2073275" y="2679701"/>
            <a:ext cx="838200" cy="720725"/>
            <a:chOff x="912" y="2016"/>
            <a:chExt cx="528" cy="454"/>
          </a:xfrm>
        </p:grpSpPr>
        <p:pic>
          <p:nvPicPr>
            <p:cNvPr id="590" name="Google Shape;590;p51"/>
            <p:cNvPicPr preferRelativeResize="0"/>
            <p:nvPr/>
          </p:nvPicPr>
          <p:blipFill rotWithShape="1">
            <a:blip r:embed="rId4">
              <a:alphaModFix/>
            </a:blip>
            <a:srcRect b="0" l="0" r="0" t="0"/>
            <a:stretch/>
          </p:blipFill>
          <p:spPr>
            <a:xfrm>
              <a:off x="912" y="2016"/>
              <a:ext cx="528" cy="454"/>
            </a:xfrm>
            <a:prstGeom prst="rect">
              <a:avLst/>
            </a:prstGeom>
            <a:noFill/>
            <a:ln>
              <a:noFill/>
            </a:ln>
          </p:spPr>
        </p:pic>
        <p:sp>
          <p:nvSpPr>
            <p:cNvPr id="591" name="Google Shape;591;p51"/>
            <p:cNvSpPr txBox="1"/>
            <p:nvPr/>
          </p:nvSpPr>
          <p:spPr>
            <a:xfrm>
              <a:off x="1008" y="2016"/>
              <a:ext cx="384" cy="3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B</a:t>
              </a:r>
              <a:endParaRPr/>
            </a:p>
          </p:txBody>
        </p:sp>
      </p:grpSp>
      <p:sp>
        <p:nvSpPr>
          <p:cNvPr id="592" name="Google Shape;592;p51"/>
          <p:cNvSpPr/>
          <p:nvPr/>
        </p:nvSpPr>
        <p:spPr>
          <a:xfrm>
            <a:off x="2995614" y="2667001"/>
            <a:ext cx="6224587" cy="63976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lt1"/>
                </a:solidFill>
                <a:latin typeface="Times New Roman"/>
                <a:ea typeface="Times New Roman"/>
                <a:cs typeface="Times New Roman"/>
                <a:sym typeface="Times New Roman"/>
              </a:rPr>
              <a:t>Ammonia là chất khí không màu, không mùi, tan rất nhiều trong nước.</a:t>
            </a:r>
            <a:r>
              <a:rPr lang="en-US" sz="2400">
                <a:solidFill>
                  <a:schemeClr val="lt1"/>
                </a:solidFill>
                <a:latin typeface="Times New Roman"/>
                <a:ea typeface="Times New Roman"/>
                <a:cs typeface="Times New Roman"/>
                <a:sym typeface="Times New Roman"/>
              </a:rPr>
              <a:t> </a:t>
            </a:r>
            <a:endParaRPr/>
          </a:p>
        </p:txBody>
      </p:sp>
      <p:grpSp>
        <p:nvGrpSpPr>
          <p:cNvPr id="593" name="Google Shape;593;p51"/>
          <p:cNvGrpSpPr/>
          <p:nvPr/>
        </p:nvGrpSpPr>
        <p:grpSpPr>
          <a:xfrm>
            <a:off x="2073275" y="3519489"/>
            <a:ext cx="838200" cy="719137"/>
            <a:chOff x="960" y="2545"/>
            <a:chExt cx="528" cy="453"/>
          </a:xfrm>
        </p:grpSpPr>
        <p:pic>
          <p:nvPicPr>
            <p:cNvPr id="594" name="Google Shape;594;p51"/>
            <p:cNvPicPr preferRelativeResize="0"/>
            <p:nvPr/>
          </p:nvPicPr>
          <p:blipFill rotWithShape="1">
            <a:blip r:embed="rId5">
              <a:alphaModFix/>
            </a:blip>
            <a:srcRect b="0" l="0" r="0" t="0"/>
            <a:stretch/>
          </p:blipFill>
          <p:spPr>
            <a:xfrm>
              <a:off x="960" y="2545"/>
              <a:ext cx="528" cy="453"/>
            </a:xfrm>
            <a:prstGeom prst="rect">
              <a:avLst/>
            </a:prstGeom>
            <a:noFill/>
            <a:ln>
              <a:noFill/>
            </a:ln>
          </p:spPr>
        </p:pic>
        <p:sp>
          <p:nvSpPr>
            <p:cNvPr id="595" name="Google Shape;595;p51"/>
            <p:cNvSpPr txBox="1"/>
            <p:nvPr/>
          </p:nvSpPr>
          <p:spPr>
            <a:xfrm>
              <a:off x="1056" y="2592"/>
              <a:ext cx="384" cy="3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C</a:t>
              </a:r>
              <a:endParaRPr/>
            </a:p>
          </p:txBody>
        </p:sp>
      </p:grpSp>
      <p:sp>
        <p:nvSpPr>
          <p:cNvPr id="596" name="Google Shape;596;p51"/>
          <p:cNvSpPr/>
          <p:nvPr/>
        </p:nvSpPr>
        <p:spPr>
          <a:xfrm>
            <a:off x="2995614" y="3705225"/>
            <a:ext cx="6072187" cy="533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lt1"/>
                </a:solidFill>
                <a:latin typeface="Times New Roman"/>
                <a:ea typeface="Times New Roman"/>
                <a:cs typeface="Times New Roman"/>
                <a:sym typeface="Times New Roman"/>
              </a:rPr>
              <a:t>Đốt cháy ammonia không có xúc tác thu được sản phẩm là N</a:t>
            </a:r>
            <a:r>
              <a:rPr b="1" baseline="-25000" lang="en-US" sz="2400">
                <a:solidFill>
                  <a:schemeClr val="lt1"/>
                </a:solidFill>
                <a:latin typeface="Times New Roman"/>
                <a:ea typeface="Times New Roman"/>
                <a:cs typeface="Times New Roman"/>
                <a:sym typeface="Times New Roman"/>
              </a:rPr>
              <a:t>2</a:t>
            </a:r>
            <a:r>
              <a:rPr b="1" lang="en-US" sz="2400">
                <a:solidFill>
                  <a:schemeClr val="lt1"/>
                </a:solidFill>
                <a:latin typeface="Times New Roman"/>
                <a:ea typeface="Times New Roman"/>
                <a:cs typeface="Times New Roman"/>
                <a:sym typeface="Times New Roman"/>
              </a:rPr>
              <a:t> và H</a:t>
            </a:r>
            <a:r>
              <a:rPr b="1" baseline="-25000" lang="en-US" sz="2400">
                <a:solidFill>
                  <a:schemeClr val="lt1"/>
                </a:solidFill>
                <a:latin typeface="Times New Roman"/>
                <a:ea typeface="Times New Roman"/>
                <a:cs typeface="Times New Roman"/>
                <a:sym typeface="Times New Roman"/>
              </a:rPr>
              <a:t>2</a:t>
            </a:r>
            <a:r>
              <a:rPr b="1" lang="en-US" sz="2400">
                <a:solidFill>
                  <a:schemeClr val="lt1"/>
                </a:solidFill>
                <a:latin typeface="Times New Roman"/>
                <a:ea typeface="Times New Roman"/>
                <a:cs typeface="Times New Roman"/>
                <a:sym typeface="Times New Roman"/>
              </a:rPr>
              <a:t>O</a:t>
            </a:r>
            <a:r>
              <a:rPr lang="en-US" sz="2400">
                <a:solidFill>
                  <a:schemeClr val="lt1"/>
                </a:solidFill>
                <a:latin typeface="Times New Roman"/>
                <a:ea typeface="Times New Roman"/>
                <a:cs typeface="Times New Roman"/>
                <a:sym typeface="Times New Roman"/>
              </a:rPr>
              <a:t> </a:t>
            </a:r>
            <a:endParaRPr sz="2400">
              <a:solidFill>
                <a:schemeClr val="lt1"/>
              </a:solidFill>
              <a:latin typeface="Times New Roman"/>
              <a:ea typeface="Times New Roman"/>
              <a:cs typeface="Times New Roman"/>
              <a:sym typeface="Times New Roman"/>
            </a:endParaRPr>
          </a:p>
        </p:txBody>
      </p:sp>
      <p:grpSp>
        <p:nvGrpSpPr>
          <p:cNvPr id="597" name="Google Shape;597;p51"/>
          <p:cNvGrpSpPr/>
          <p:nvPr/>
        </p:nvGrpSpPr>
        <p:grpSpPr>
          <a:xfrm>
            <a:off x="2032000" y="4421189"/>
            <a:ext cx="863600" cy="808037"/>
            <a:chOff x="912" y="3113"/>
            <a:chExt cx="496" cy="509"/>
          </a:xfrm>
        </p:grpSpPr>
        <p:pic>
          <p:nvPicPr>
            <p:cNvPr id="598" name="Google Shape;598;p51"/>
            <p:cNvPicPr preferRelativeResize="0"/>
            <p:nvPr/>
          </p:nvPicPr>
          <p:blipFill rotWithShape="1">
            <a:blip r:embed="rId6">
              <a:alphaModFix/>
            </a:blip>
            <a:srcRect b="0" l="0" r="0" t="0"/>
            <a:stretch/>
          </p:blipFill>
          <p:spPr>
            <a:xfrm>
              <a:off x="912" y="3113"/>
              <a:ext cx="496" cy="509"/>
            </a:xfrm>
            <a:prstGeom prst="rect">
              <a:avLst/>
            </a:prstGeom>
            <a:noFill/>
            <a:ln>
              <a:noFill/>
            </a:ln>
          </p:spPr>
        </p:pic>
        <p:sp>
          <p:nvSpPr>
            <p:cNvPr id="599" name="Google Shape;599;p51"/>
            <p:cNvSpPr txBox="1"/>
            <p:nvPr/>
          </p:nvSpPr>
          <p:spPr>
            <a:xfrm>
              <a:off x="1008" y="3216"/>
              <a:ext cx="288" cy="32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D</a:t>
              </a:r>
              <a:endParaRPr/>
            </a:p>
          </p:txBody>
        </p:sp>
      </p:grpSp>
      <p:sp>
        <p:nvSpPr>
          <p:cNvPr id="600" name="Google Shape;600;p51"/>
          <p:cNvSpPr/>
          <p:nvPr/>
        </p:nvSpPr>
        <p:spPr>
          <a:xfrm>
            <a:off x="2971800" y="4648200"/>
            <a:ext cx="6019800" cy="533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lt1"/>
                </a:solidFill>
                <a:latin typeface="Times New Roman"/>
                <a:ea typeface="Times New Roman"/>
                <a:cs typeface="Times New Roman"/>
                <a:sym typeface="Times New Roman"/>
              </a:rPr>
              <a:t>Phản ứng tổng hợp NH</a:t>
            </a:r>
            <a:r>
              <a:rPr b="1" baseline="-25000" lang="en-US" sz="2400">
                <a:solidFill>
                  <a:schemeClr val="lt1"/>
                </a:solidFill>
                <a:latin typeface="Times New Roman"/>
                <a:ea typeface="Times New Roman"/>
                <a:cs typeface="Times New Roman"/>
                <a:sym typeface="Times New Roman"/>
              </a:rPr>
              <a:t>3</a:t>
            </a:r>
            <a:r>
              <a:rPr b="1" lang="en-US" sz="2400">
                <a:solidFill>
                  <a:schemeClr val="lt1"/>
                </a:solidFill>
                <a:latin typeface="Times New Roman"/>
                <a:ea typeface="Times New Roman"/>
                <a:cs typeface="Times New Roman"/>
                <a:sym typeface="Times New Roman"/>
              </a:rPr>
              <a:t> từ N</a:t>
            </a:r>
            <a:r>
              <a:rPr b="1" baseline="-25000" lang="en-US" sz="2400">
                <a:solidFill>
                  <a:schemeClr val="lt1"/>
                </a:solidFill>
                <a:latin typeface="Times New Roman"/>
                <a:ea typeface="Times New Roman"/>
                <a:cs typeface="Times New Roman"/>
                <a:sym typeface="Times New Roman"/>
              </a:rPr>
              <a:t>2</a:t>
            </a:r>
            <a:r>
              <a:rPr b="1" lang="en-US" sz="2400">
                <a:solidFill>
                  <a:schemeClr val="lt1"/>
                </a:solidFill>
                <a:latin typeface="Times New Roman"/>
                <a:ea typeface="Times New Roman"/>
                <a:cs typeface="Times New Roman"/>
                <a:sym typeface="Times New Roman"/>
              </a:rPr>
              <a:t> và H</a:t>
            </a:r>
            <a:r>
              <a:rPr b="1" baseline="-25000" lang="en-US" sz="2400">
                <a:solidFill>
                  <a:schemeClr val="lt1"/>
                </a:solidFill>
                <a:latin typeface="Times New Roman"/>
                <a:ea typeface="Times New Roman"/>
                <a:cs typeface="Times New Roman"/>
                <a:sym typeface="Times New Roman"/>
              </a:rPr>
              <a:t>2</a:t>
            </a:r>
            <a:r>
              <a:rPr b="1" lang="en-US" sz="2400">
                <a:solidFill>
                  <a:schemeClr val="lt1"/>
                </a:solidFill>
                <a:latin typeface="Times New Roman"/>
                <a:ea typeface="Times New Roman"/>
                <a:cs typeface="Times New Roman"/>
                <a:sym typeface="Times New Roman"/>
              </a:rPr>
              <a:t> là phản ứng thuận nghịch.</a:t>
            </a:r>
            <a:endParaRPr b="1" sz="2400">
              <a:solidFill>
                <a:schemeClr val="lt1"/>
              </a:solidFill>
              <a:latin typeface="Times New Roman"/>
              <a:ea typeface="Times New Roman"/>
              <a:cs typeface="Times New Roman"/>
              <a:sym typeface="Times New Roman"/>
            </a:endParaRPr>
          </a:p>
        </p:txBody>
      </p:sp>
      <p:grpSp>
        <p:nvGrpSpPr>
          <p:cNvPr id="601" name="Google Shape;601;p51"/>
          <p:cNvGrpSpPr/>
          <p:nvPr/>
        </p:nvGrpSpPr>
        <p:grpSpPr>
          <a:xfrm>
            <a:off x="9448800" y="1800225"/>
            <a:ext cx="838200" cy="609600"/>
            <a:chOff x="5288" y="1344"/>
            <a:chExt cx="472" cy="432"/>
          </a:xfrm>
        </p:grpSpPr>
        <p:pic>
          <p:nvPicPr>
            <p:cNvPr id="602" name="Google Shape;602;p51"/>
            <p:cNvPicPr preferRelativeResize="0"/>
            <p:nvPr/>
          </p:nvPicPr>
          <p:blipFill rotWithShape="1">
            <a:blip r:embed="rId7">
              <a:alphaModFix/>
            </a:blip>
            <a:srcRect b="0" l="0" r="0" t="0"/>
            <a:stretch/>
          </p:blipFill>
          <p:spPr>
            <a:xfrm>
              <a:off x="5288" y="1344"/>
              <a:ext cx="472" cy="432"/>
            </a:xfrm>
            <a:prstGeom prst="rect">
              <a:avLst/>
            </a:prstGeom>
            <a:noFill/>
            <a:ln>
              <a:noFill/>
            </a:ln>
          </p:spPr>
        </p:pic>
        <p:sp>
          <p:nvSpPr>
            <p:cNvPr id="603" name="Google Shape;603;p51"/>
            <p:cNvSpPr txBox="1"/>
            <p:nvPr/>
          </p:nvSpPr>
          <p:spPr>
            <a:xfrm>
              <a:off x="5377" y="1392"/>
              <a:ext cx="287" cy="3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Đ</a:t>
              </a:r>
              <a:endParaRPr/>
            </a:p>
          </p:txBody>
        </p:sp>
      </p:grpSp>
      <p:grpSp>
        <p:nvGrpSpPr>
          <p:cNvPr id="604" name="Google Shape;604;p51"/>
          <p:cNvGrpSpPr/>
          <p:nvPr/>
        </p:nvGrpSpPr>
        <p:grpSpPr>
          <a:xfrm>
            <a:off x="9463088" y="2671763"/>
            <a:ext cx="825500" cy="679450"/>
            <a:chOff x="5280" y="2068"/>
            <a:chExt cx="480" cy="433"/>
          </a:xfrm>
        </p:grpSpPr>
        <p:pic>
          <p:nvPicPr>
            <p:cNvPr id="605" name="Google Shape;605;p51"/>
            <p:cNvPicPr preferRelativeResize="0"/>
            <p:nvPr/>
          </p:nvPicPr>
          <p:blipFill rotWithShape="1">
            <a:blip r:embed="rId8">
              <a:alphaModFix/>
            </a:blip>
            <a:srcRect b="0" l="0" r="0" t="0"/>
            <a:stretch/>
          </p:blipFill>
          <p:spPr>
            <a:xfrm>
              <a:off x="5280" y="2068"/>
              <a:ext cx="480" cy="433"/>
            </a:xfrm>
            <a:prstGeom prst="rect">
              <a:avLst/>
            </a:prstGeom>
            <a:noFill/>
            <a:ln>
              <a:noFill/>
            </a:ln>
          </p:spPr>
        </p:pic>
        <p:sp>
          <p:nvSpPr>
            <p:cNvPr id="606" name="Google Shape;606;p51"/>
            <p:cNvSpPr txBox="1"/>
            <p:nvPr/>
          </p:nvSpPr>
          <p:spPr>
            <a:xfrm>
              <a:off x="5328" y="2113"/>
              <a:ext cx="288" cy="33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S</a:t>
              </a:r>
              <a:endParaRPr/>
            </a:p>
          </p:txBody>
        </p:sp>
      </p:grpSp>
      <p:grpSp>
        <p:nvGrpSpPr>
          <p:cNvPr id="607" name="Google Shape;607;p51"/>
          <p:cNvGrpSpPr/>
          <p:nvPr/>
        </p:nvGrpSpPr>
        <p:grpSpPr>
          <a:xfrm>
            <a:off x="9448800" y="3629025"/>
            <a:ext cx="838200" cy="609600"/>
            <a:chOff x="5288" y="1344"/>
            <a:chExt cx="472" cy="432"/>
          </a:xfrm>
        </p:grpSpPr>
        <p:pic>
          <p:nvPicPr>
            <p:cNvPr id="608" name="Google Shape;608;p51"/>
            <p:cNvPicPr preferRelativeResize="0"/>
            <p:nvPr/>
          </p:nvPicPr>
          <p:blipFill rotWithShape="1">
            <a:blip r:embed="rId7">
              <a:alphaModFix/>
            </a:blip>
            <a:srcRect b="0" l="0" r="0" t="0"/>
            <a:stretch/>
          </p:blipFill>
          <p:spPr>
            <a:xfrm>
              <a:off x="5288" y="1344"/>
              <a:ext cx="472" cy="432"/>
            </a:xfrm>
            <a:prstGeom prst="rect">
              <a:avLst/>
            </a:prstGeom>
            <a:noFill/>
            <a:ln>
              <a:noFill/>
            </a:ln>
          </p:spPr>
        </p:pic>
        <p:sp>
          <p:nvSpPr>
            <p:cNvPr id="609" name="Google Shape;609;p51"/>
            <p:cNvSpPr txBox="1"/>
            <p:nvPr/>
          </p:nvSpPr>
          <p:spPr>
            <a:xfrm>
              <a:off x="5377" y="1392"/>
              <a:ext cx="287" cy="3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Đ</a:t>
              </a:r>
              <a:endParaRPr/>
            </a:p>
          </p:txBody>
        </p:sp>
      </p:grpSp>
      <p:grpSp>
        <p:nvGrpSpPr>
          <p:cNvPr id="610" name="Google Shape;610;p51"/>
          <p:cNvGrpSpPr/>
          <p:nvPr/>
        </p:nvGrpSpPr>
        <p:grpSpPr>
          <a:xfrm>
            <a:off x="9448800" y="4543425"/>
            <a:ext cx="838200" cy="609600"/>
            <a:chOff x="5288" y="1344"/>
            <a:chExt cx="472" cy="432"/>
          </a:xfrm>
        </p:grpSpPr>
        <p:pic>
          <p:nvPicPr>
            <p:cNvPr id="611" name="Google Shape;611;p51"/>
            <p:cNvPicPr preferRelativeResize="0"/>
            <p:nvPr/>
          </p:nvPicPr>
          <p:blipFill rotWithShape="1">
            <a:blip r:embed="rId7">
              <a:alphaModFix/>
            </a:blip>
            <a:srcRect b="0" l="0" r="0" t="0"/>
            <a:stretch/>
          </p:blipFill>
          <p:spPr>
            <a:xfrm>
              <a:off x="5288" y="1344"/>
              <a:ext cx="472" cy="432"/>
            </a:xfrm>
            <a:prstGeom prst="rect">
              <a:avLst/>
            </a:prstGeom>
            <a:noFill/>
            <a:ln>
              <a:noFill/>
            </a:ln>
          </p:spPr>
        </p:pic>
        <p:sp>
          <p:nvSpPr>
            <p:cNvPr id="612" name="Google Shape;612;p51"/>
            <p:cNvSpPr txBox="1"/>
            <p:nvPr/>
          </p:nvSpPr>
          <p:spPr>
            <a:xfrm>
              <a:off x="5377" y="1392"/>
              <a:ext cx="287" cy="3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Đ</a:t>
              </a:r>
              <a:endParaRPr/>
            </a:p>
          </p:txBody>
        </p:sp>
      </p:grpSp>
      <p:sp>
        <p:nvSpPr>
          <p:cNvPr id="613" name="Google Shape;613;p51"/>
          <p:cNvSpPr txBox="1"/>
          <p:nvPr/>
        </p:nvSpPr>
        <p:spPr>
          <a:xfrm>
            <a:off x="2225675" y="667405"/>
            <a:ext cx="80010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u="sng">
                <a:solidFill>
                  <a:schemeClr val="lt1"/>
                </a:solidFill>
                <a:latin typeface="Times New Roman"/>
                <a:ea typeface="Times New Roman"/>
                <a:cs typeface="Times New Roman"/>
                <a:sym typeface="Times New Roman"/>
              </a:rPr>
              <a:t>Câu 2</a:t>
            </a:r>
            <a:r>
              <a:rPr b="1" lang="en-US" sz="2800">
                <a:solidFill>
                  <a:schemeClr val="lt1"/>
                </a:solidFill>
                <a:latin typeface="Times New Roman"/>
                <a:ea typeface="Times New Roman"/>
                <a:cs typeface="Times New Roman"/>
                <a:sym typeface="Times New Roman"/>
              </a:rPr>
              <a:t>: Phát biểu nào sau đây là không đúng?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85"/>
                                        </p:tgtEl>
                                        <p:attrNameLst>
                                          <p:attrName>style.visibility</p:attrName>
                                        </p:attrNameLst>
                                      </p:cBhvr>
                                      <p:to>
                                        <p:strVal val="visible"/>
                                      </p:to>
                                    </p:set>
                                    <p:animEffect filter="fade" transition="in">
                                      <p:cBhvr>
                                        <p:cTn dur="500"/>
                                        <p:tgtEl>
                                          <p:spTgt spid="585"/>
                                        </p:tgtEl>
                                      </p:cBhvr>
                                    </p:animEffect>
                                  </p:childTnLst>
                                </p:cTn>
                              </p:par>
                              <p:par>
                                <p:cTn fill="hold" nodeType="withEffect" presetClass="entr" presetID="10" presetSubtype="0">
                                  <p:stCondLst>
                                    <p:cond delay="0"/>
                                  </p:stCondLst>
                                  <p:childTnLst>
                                    <p:set>
                                      <p:cBhvr>
                                        <p:cTn dur="1" fill="hold">
                                          <p:stCondLst>
                                            <p:cond delay="0"/>
                                          </p:stCondLst>
                                        </p:cTn>
                                        <p:tgtEl>
                                          <p:spTgt spid="588"/>
                                        </p:tgtEl>
                                        <p:attrNameLst>
                                          <p:attrName>style.visibility</p:attrName>
                                        </p:attrNameLst>
                                      </p:cBhvr>
                                      <p:to>
                                        <p:strVal val="visible"/>
                                      </p:to>
                                    </p:set>
                                    <p:animEffect filter="fade" transition="in">
                                      <p:cBhvr>
                                        <p:cTn dur="500"/>
                                        <p:tgtEl>
                                          <p:spTgt spid="588"/>
                                        </p:tgtEl>
                                      </p:cBhvr>
                                    </p:animEffect>
                                  </p:childTnLst>
                                </p:cTn>
                              </p:par>
                              <p:par>
                                <p:cTn fill="hold" nodeType="withEffect" presetClass="entr" presetID="10" presetSubtype="0">
                                  <p:stCondLst>
                                    <p:cond delay="0"/>
                                  </p:stCondLst>
                                  <p:childTnLst>
                                    <p:set>
                                      <p:cBhvr>
                                        <p:cTn dur="1" fill="hold">
                                          <p:stCondLst>
                                            <p:cond delay="0"/>
                                          </p:stCondLst>
                                        </p:cTn>
                                        <p:tgtEl>
                                          <p:spTgt spid="589"/>
                                        </p:tgtEl>
                                        <p:attrNameLst>
                                          <p:attrName>style.visibility</p:attrName>
                                        </p:attrNameLst>
                                      </p:cBhvr>
                                      <p:to>
                                        <p:strVal val="visible"/>
                                      </p:to>
                                    </p:set>
                                    <p:animEffect filter="fade" transition="in">
                                      <p:cBhvr>
                                        <p:cTn dur="500"/>
                                        <p:tgtEl>
                                          <p:spTgt spid="589"/>
                                        </p:tgtEl>
                                      </p:cBhvr>
                                    </p:animEffect>
                                  </p:childTnLst>
                                </p:cTn>
                              </p:par>
                              <p:par>
                                <p:cTn fill="hold" nodeType="withEffect" presetClass="entr" presetID="10" presetSubtype="0">
                                  <p:stCondLst>
                                    <p:cond delay="0"/>
                                  </p:stCondLst>
                                  <p:childTnLst>
                                    <p:set>
                                      <p:cBhvr>
                                        <p:cTn dur="1" fill="hold">
                                          <p:stCondLst>
                                            <p:cond delay="0"/>
                                          </p:stCondLst>
                                        </p:cTn>
                                        <p:tgtEl>
                                          <p:spTgt spid="592"/>
                                        </p:tgtEl>
                                        <p:attrNameLst>
                                          <p:attrName>style.visibility</p:attrName>
                                        </p:attrNameLst>
                                      </p:cBhvr>
                                      <p:to>
                                        <p:strVal val="visible"/>
                                      </p:to>
                                    </p:set>
                                    <p:animEffect filter="fade" transition="in">
                                      <p:cBhvr>
                                        <p:cTn dur="500"/>
                                        <p:tgtEl>
                                          <p:spTgt spid="592"/>
                                        </p:tgtEl>
                                      </p:cBhvr>
                                    </p:animEffect>
                                  </p:childTnLst>
                                </p:cTn>
                              </p:par>
                              <p:par>
                                <p:cTn fill="hold" nodeType="withEffect" presetClass="entr" presetID="10" presetSubtype="0">
                                  <p:stCondLst>
                                    <p:cond delay="0"/>
                                  </p:stCondLst>
                                  <p:childTnLst>
                                    <p:set>
                                      <p:cBhvr>
                                        <p:cTn dur="1" fill="hold">
                                          <p:stCondLst>
                                            <p:cond delay="0"/>
                                          </p:stCondLst>
                                        </p:cTn>
                                        <p:tgtEl>
                                          <p:spTgt spid="593"/>
                                        </p:tgtEl>
                                        <p:attrNameLst>
                                          <p:attrName>style.visibility</p:attrName>
                                        </p:attrNameLst>
                                      </p:cBhvr>
                                      <p:to>
                                        <p:strVal val="visible"/>
                                      </p:to>
                                    </p:set>
                                    <p:animEffect filter="fade" transition="in">
                                      <p:cBhvr>
                                        <p:cTn dur="500"/>
                                        <p:tgtEl>
                                          <p:spTgt spid="593"/>
                                        </p:tgtEl>
                                      </p:cBhvr>
                                    </p:animEffect>
                                  </p:childTnLst>
                                </p:cTn>
                              </p:par>
                              <p:par>
                                <p:cTn fill="hold" nodeType="withEffect" presetClass="entr" presetID="10" presetSubtype="0">
                                  <p:stCondLst>
                                    <p:cond delay="0"/>
                                  </p:stCondLst>
                                  <p:childTnLst>
                                    <p:set>
                                      <p:cBhvr>
                                        <p:cTn dur="1" fill="hold">
                                          <p:stCondLst>
                                            <p:cond delay="0"/>
                                          </p:stCondLst>
                                        </p:cTn>
                                        <p:tgtEl>
                                          <p:spTgt spid="596"/>
                                        </p:tgtEl>
                                        <p:attrNameLst>
                                          <p:attrName>style.visibility</p:attrName>
                                        </p:attrNameLst>
                                      </p:cBhvr>
                                      <p:to>
                                        <p:strVal val="visible"/>
                                      </p:to>
                                    </p:set>
                                    <p:animEffect filter="fade" transition="in">
                                      <p:cBhvr>
                                        <p:cTn dur="500"/>
                                        <p:tgtEl>
                                          <p:spTgt spid="596"/>
                                        </p:tgtEl>
                                      </p:cBhvr>
                                    </p:animEffect>
                                  </p:childTnLst>
                                </p:cTn>
                              </p:par>
                              <p:par>
                                <p:cTn fill="hold" nodeType="withEffect" presetClass="entr" presetID="10" presetSubtype="0">
                                  <p:stCondLst>
                                    <p:cond delay="0"/>
                                  </p:stCondLst>
                                  <p:childTnLst>
                                    <p:set>
                                      <p:cBhvr>
                                        <p:cTn dur="1" fill="hold">
                                          <p:stCondLst>
                                            <p:cond delay="0"/>
                                          </p:stCondLst>
                                        </p:cTn>
                                        <p:tgtEl>
                                          <p:spTgt spid="597"/>
                                        </p:tgtEl>
                                        <p:attrNameLst>
                                          <p:attrName>style.visibility</p:attrName>
                                        </p:attrNameLst>
                                      </p:cBhvr>
                                      <p:to>
                                        <p:strVal val="visible"/>
                                      </p:to>
                                    </p:set>
                                    <p:animEffect filter="fade" transition="in">
                                      <p:cBhvr>
                                        <p:cTn dur="500"/>
                                        <p:tgtEl>
                                          <p:spTgt spid="597"/>
                                        </p:tgtEl>
                                      </p:cBhvr>
                                    </p:animEffect>
                                  </p:childTnLst>
                                </p:cTn>
                              </p:par>
                              <p:par>
                                <p:cTn fill="hold" nodeType="withEffect" presetClass="entr" presetID="10" presetSubtype="0">
                                  <p:stCondLst>
                                    <p:cond delay="0"/>
                                  </p:stCondLst>
                                  <p:childTnLst>
                                    <p:set>
                                      <p:cBhvr>
                                        <p:cTn dur="1" fill="hold">
                                          <p:stCondLst>
                                            <p:cond delay="0"/>
                                          </p:stCondLst>
                                        </p:cTn>
                                        <p:tgtEl>
                                          <p:spTgt spid="600"/>
                                        </p:tgtEl>
                                        <p:attrNameLst>
                                          <p:attrName>style.visibility</p:attrName>
                                        </p:attrNameLst>
                                      </p:cBhvr>
                                      <p:to>
                                        <p:strVal val="visible"/>
                                      </p:to>
                                    </p:set>
                                    <p:animEffect filter="fade" transition="in">
                                      <p:cBhvr>
                                        <p:cTn dur="500"/>
                                        <p:tgtEl>
                                          <p:spTgt spid="6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1"/>
                                        </p:tgtEl>
                                        <p:attrNameLst>
                                          <p:attrName>style.visibility</p:attrName>
                                        </p:attrNameLst>
                                      </p:cBhvr>
                                      <p:to>
                                        <p:strVal val="visible"/>
                                      </p:to>
                                    </p:set>
                                    <p:animEffect filter="fade" transition="in">
                                      <p:cBhvr>
                                        <p:cTn dur="500"/>
                                        <p:tgtEl>
                                          <p:spTgt spid="6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4"/>
                                        </p:tgtEl>
                                        <p:attrNameLst>
                                          <p:attrName>style.visibility</p:attrName>
                                        </p:attrNameLst>
                                      </p:cBhvr>
                                      <p:to>
                                        <p:strVal val="visible"/>
                                      </p:to>
                                    </p:set>
                                    <p:animEffect filter="fade" transition="in">
                                      <p:cBhvr>
                                        <p:cTn dur="500"/>
                                        <p:tgtEl>
                                          <p:spTgt spid="6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7"/>
                                        </p:tgtEl>
                                        <p:attrNameLst>
                                          <p:attrName>style.visibility</p:attrName>
                                        </p:attrNameLst>
                                      </p:cBhvr>
                                      <p:to>
                                        <p:strVal val="visible"/>
                                      </p:to>
                                    </p:set>
                                    <p:animEffect filter="fade" transition="in">
                                      <p:cBhvr>
                                        <p:cTn dur="500"/>
                                        <p:tgtEl>
                                          <p:spTgt spid="6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0"/>
                                        </p:tgtEl>
                                        <p:attrNameLst>
                                          <p:attrName>style.visibility</p:attrName>
                                        </p:attrNameLst>
                                      </p:cBhvr>
                                      <p:to>
                                        <p:strVal val="visible"/>
                                      </p:to>
                                    </p:set>
                                    <p:animEffect filter="fade" transition="in">
                                      <p:cBhvr>
                                        <p:cTn dur="500"/>
                                        <p:tgtEl>
                                          <p:spTgt spid="6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6"/>
          <p:cNvSpPr txBox="1"/>
          <p:nvPr/>
        </p:nvSpPr>
        <p:spPr>
          <a:xfrm>
            <a:off x="2099775" y="770964"/>
            <a:ext cx="7837402" cy="175432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5400">
                <a:solidFill>
                  <a:schemeClr val="lt1"/>
                </a:solidFill>
                <a:latin typeface="Comic Sans MS"/>
                <a:ea typeface="Comic Sans MS"/>
                <a:cs typeface="Comic Sans MS"/>
                <a:sym typeface="Comic Sans MS"/>
              </a:rPr>
              <a:t>Số oxi hóa thấp nhất </a:t>
            </a:r>
            <a:endParaRPr/>
          </a:p>
          <a:p>
            <a:pPr indent="0" lvl="0" marL="0" marR="0" rtl="0" algn="ctr">
              <a:spcBef>
                <a:spcPts val="0"/>
              </a:spcBef>
              <a:spcAft>
                <a:spcPts val="0"/>
              </a:spcAft>
              <a:buNone/>
            </a:pPr>
            <a:r>
              <a:rPr lang="en-US" sz="5400">
                <a:solidFill>
                  <a:schemeClr val="lt1"/>
                </a:solidFill>
                <a:latin typeface="Comic Sans MS"/>
                <a:ea typeface="Comic Sans MS"/>
                <a:cs typeface="Comic Sans MS"/>
                <a:sym typeface="Comic Sans MS"/>
              </a:rPr>
              <a:t>của nguyên tố nitrogen?</a:t>
            </a:r>
            <a:endParaRPr/>
          </a:p>
        </p:txBody>
      </p:sp>
      <p:sp>
        <p:nvSpPr>
          <p:cNvPr id="110" name="Google Shape;110;p16"/>
          <p:cNvSpPr txBox="1"/>
          <p:nvPr/>
        </p:nvSpPr>
        <p:spPr>
          <a:xfrm>
            <a:off x="4150658" y="3494456"/>
            <a:ext cx="3095719"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800">
                <a:solidFill>
                  <a:srgbClr val="FF0000"/>
                </a:solidFill>
                <a:latin typeface="Comic Sans MS"/>
                <a:ea typeface="Comic Sans MS"/>
                <a:cs typeface="Comic Sans MS"/>
                <a:sym typeface="Comic Sans MS"/>
              </a:rPr>
              <a:t>Đáp án: -3</a:t>
            </a:r>
            <a:endParaRPr/>
          </a:p>
        </p:txBody>
      </p:sp>
      <p:sp>
        <p:nvSpPr>
          <p:cNvPr id="111" name="Google Shape;111;p16">
            <a:hlinkClick action="ppaction://hlinksldjump" r:id="rId3"/>
          </p:cNvPr>
          <p:cNvSpPr/>
          <p:nvPr/>
        </p:nvSpPr>
        <p:spPr>
          <a:xfrm>
            <a:off x="11636188" y="6364941"/>
            <a:ext cx="394447" cy="349624"/>
          </a:xfrm>
          <a:prstGeom prst="smileyFace">
            <a:avLst>
              <a:gd fmla="val 4653"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gtEl>
                                        <p:attrNameLst>
                                          <p:attrName>style.visibility</p:attrName>
                                        </p:attrNameLst>
                                      </p:cBhvr>
                                      <p:to>
                                        <p:strVal val="visible"/>
                                      </p:to>
                                    </p:set>
                                    <p:animEffect filter="fade" transition="in">
                                      <p:cBhvr>
                                        <p:cTn dur="1000"/>
                                        <p:tgtEl>
                                          <p:spTgt spid="1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52"/>
          <p:cNvSpPr txBox="1"/>
          <p:nvPr/>
        </p:nvSpPr>
        <p:spPr>
          <a:xfrm>
            <a:off x="1519311" y="838200"/>
            <a:ext cx="10283483"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u="sng">
                <a:solidFill>
                  <a:schemeClr val="lt1"/>
                </a:solidFill>
                <a:latin typeface="Times New Roman"/>
                <a:ea typeface="Times New Roman"/>
                <a:cs typeface="Times New Roman"/>
                <a:sym typeface="Times New Roman"/>
              </a:rPr>
              <a:t>Câu 3</a:t>
            </a:r>
            <a:r>
              <a:rPr b="1" lang="en-US" sz="2800">
                <a:solidFill>
                  <a:schemeClr val="lt1"/>
                </a:solidFill>
                <a:latin typeface="Times New Roman"/>
                <a:ea typeface="Times New Roman"/>
                <a:cs typeface="Times New Roman"/>
                <a:sym typeface="Times New Roman"/>
              </a:rPr>
              <a:t>: Có thể dùng chất nào sau đây để làm khô khí ammonia?</a:t>
            </a:r>
            <a:endParaRPr/>
          </a:p>
        </p:txBody>
      </p:sp>
      <p:grpSp>
        <p:nvGrpSpPr>
          <p:cNvPr id="619" name="Google Shape;619;p52"/>
          <p:cNvGrpSpPr/>
          <p:nvPr/>
        </p:nvGrpSpPr>
        <p:grpSpPr>
          <a:xfrm>
            <a:off x="3421063" y="1760539"/>
            <a:ext cx="914400" cy="769937"/>
            <a:chOff x="3744" y="2839"/>
            <a:chExt cx="672" cy="581"/>
          </a:xfrm>
        </p:grpSpPr>
        <p:pic>
          <p:nvPicPr>
            <p:cNvPr id="620" name="Google Shape;620;p52"/>
            <p:cNvPicPr preferRelativeResize="0"/>
            <p:nvPr/>
          </p:nvPicPr>
          <p:blipFill rotWithShape="1">
            <a:blip r:embed="rId3">
              <a:alphaModFix/>
            </a:blip>
            <a:srcRect b="0" l="0" r="0" t="0"/>
            <a:stretch/>
          </p:blipFill>
          <p:spPr>
            <a:xfrm>
              <a:off x="3744" y="2839"/>
              <a:ext cx="592" cy="581"/>
            </a:xfrm>
            <a:prstGeom prst="rect">
              <a:avLst/>
            </a:prstGeom>
            <a:noFill/>
            <a:ln>
              <a:noFill/>
            </a:ln>
          </p:spPr>
        </p:pic>
        <p:sp>
          <p:nvSpPr>
            <p:cNvPr id="621" name="Google Shape;621;p52"/>
            <p:cNvSpPr txBox="1"/>
            <p:nvPr/>
          </p:nvSpPr>
          <p:spPr>
            <a:xfrm>
              <a:off x="3888" y="2928"/>
              <a:ext cx="528" cy="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A</a:t>
              </a:r>
              <a:endParaRPr/>
            </a:p>
          </p:txBody>
        </p:sp>
      </p:grpSp>
      <p:grpSp>
        <p:nvGrpSpPr>
          <p:cNvPr id="622" name="Google Shape;622;p52"/>
          <p:cNvGrpSpPr/>
          <p:nvPr/>
        </p:nvGrpSpPr>
        <p:grpSpPr>
          <a:xfrm>
            <a:off x="3390900" y="2986089"/>
            <a:ext cx="914400" cy="796925"/>
            <a:chOff x="912" y="2016"/>
            <a:chExt cx="528" cy="454"/>
          </a:xfrm>
        </p:grpSpPr>
        <p:pic>
          <p:nvPicPr>
            <p:cNvPr id="623" name="Google Shape;623;p52"/>
            <p:cNvPicPr preferRelativeResize="0"/>
            <p:nvPr/>
          </p:nvPicPr>
          <p:blipFill rotWithShape="1">
            <a:blip r:embed="rId4">
              <a:alphaModFix/>
            </a:blip>
            <a:srcRect b="0" l="0" r="0" t="0"/>
            <a:stretch/>
          </p:blipFill>
          <p:spPr>
            <a:xfrm>
              <a:off x="912" y="2016"/>
              <a:ext cx="528" cy="454"/>
            </a:xfrm>
            <a:prstGeom prst="rect">
              <a:avLst/>
            </a:prstGeom>
            <a:noFill/>
            <a:ln>
              <a:noFill/>
            </a:ln>
          </p:spPr>
        </p:pic>
        <p:sp>
          <p:nvSpPr>
            <p:cNvPr id="624" name="Google Shape;624;p52"/>
            <p:cNvSpPr txBox="1"/>
            <p:nvPr/>
          </p:nvSpPr>
          <p:spPr>
            <a:xfrm>
              <a:off x="1008" y="2016"/>
              <a:ext cx="384" cy="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B</a:t>
              </a:r>
              <a:endParaRPr/>
            </a:p>
          </p:txBody>
        </p:sp>
      </p:grpSp>
      <p:sp>
        <p:nvSpPr>
          <p:cNvPr id="625" name="Google Shape;625;p52"/>
          <p:cNvSpPr txBox="1"/>
          <p:nvPr/>
        </p:nvSpPr>
        <p:spPr>
          <a:xfrm>
            <a:off x="4449763" y="3194050"/>
            <a:ext cx="2438400" cy="4572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400">
                <a:solidFill>
                  <a:schemeClr val="lt1"/>
                </a:solidFill>
                <a:latin typeface="Times New Roman"/>
                <a:ea typeface="Times New Roman"/>
                <a:cs typeface="Times New Roman"/>
                <a:sym typeface="Times New Roman"/>
              </a:rPr>
              <a:t>P</a:t>
            </a:r>
            <a:r>
              <a:rPr b="1" baseline="-25000" lang="en-US" sz="2400">
                <a:solidFill>
                  <a:schemeClr val="lt1"/>
                </a:solidFill>
                <a:latin typeface="Times New Roman"/>
                <a:ea typeface="Times New Roman"/>
                <a:cs typeface="Times New Roman"/>
                <a:sym typeface="Times New Roman"/>
              </a:rPr>
              <a:t>2</a:t>
            </a:r>
            <a:r>
              <a:rPr b="1" lang="en-US" sz="2400">
                <a:solidFill>
                  <a:schemeClr val="lt1"/>
                </a:solidFill>
                <a:latin typeface="Times New Roman"/>
                <a:ea typeface="Times New Roman"/>
                <a:cs typeface="Times New Roman"/>
                <a:sym typeface="Times New Roman"/>
              </a:rPr>
              <a:t>O</a:t>
            </a:r>
            <a:r>
              <a:rPr b="1" baseline="-25000" lang="en-US" sz="2400">
                <a:solidFill>
                  <a:schemeClr val="lt1"/>
                </a:solidFill>
                <a:latin typeface="Times New Roman"/>
                <a:ea typeface="Times New Roman"/>
                <a:cs typeface="Times New Roman"/>
                <a:sym typeface="Times New Roman"/>
              </a:rPr>
              <a:t>5</a:t>
            </a:r>
            <a:r>
              <a:rPr b="1" lang="en-US" sz="2400">
                <a:solidFill>
                  <a:schemeClr val="lt1"/>
                </a:solidFill>
                <a:latin typeface="Times New Roman"/>
                <a:ea typeface="Times New Roman"/>
                <a:cs typeface="Times New Roman"/>
                <a:sym typeface="Times New Roman"/>
              </a:rPr>
              <a:t> </a:t>
            </a:r>
            <a:endParaRPr/>
          </a:p>
        </p:txBody>
      </p:sp>
      <p:grpSp>
        <p:nvGrpSpPr>
          <p:cNvPr id="626" name="Google Shape;626;p52"/>
          <p:cNvGrpSpPr/>
          <p:nvPr/>
        </p:nvGrpSpPr>
        <p:grpSpPr>
          <a:xfrm>
            <a:off x="3375025" y="4070350"/>
            <a:ext cx="914400" cy="838200"/>
            <a:chOff x="960" y="2545"/>
            <a:chExt cx="528" cy="453"/>
          </a:xfrm>
        </p:grpSpPr>
        <p:pic>
          <p:nvPicPr>
            <p:cNvPr id="627" name="Google Shape;627;p52"/>
            <p:cNvPicPr preferRelativeResize="0"/>
            <p:nvPr/>
          </p:nvPicPr>
          <p:blipFill rotWithShape="1">
            <a:blip r:embed="rId5">
              <a:alphaModFix/>
            </a:blip>
            <a:srcRect b="0" l="0" r="0" t="0"/>
            <a:stretch/>
          </p:blipFill>
          <p:spPr>
            <a:xfrm>
              <a:off x="960" y="2545"/>
              <a:ext cx="528" cy="453"/>
            </a:xfrm>
            <a:prstGeom prst="rect">
              <a:avLst/>
            </a:prstGeom>
            <a:noFill/>
            <a:ln>
              <a:noFill/>
            </a:ln>
          </p:spPr>
        </p:pic>
        <p:sp>
          <p:nvSpPr>
            <p:cNvPr id="628" name="Google Shape;628;p52"/>
            <p:cNvSpPr txBox="1"/>
            <p:nvPr/>
          </p:nvSpPr>
          <p:spPr>
            <a:xfrm>
              <a:off x="1056" y="2592"/>
              <a:ext cx="384" cy="3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C</a:t>
              </a:r>
              <a:endParaRPr/>
            </a:p>
          </p:txBody>
        </p:sp>
      </p:grpSp>
      <p:grpSp>
        <p:nvGrpSpPr>
          <p:cNvPr id="629" name="Google Shape;629;p52"/>
          <p:cNvGrpSpPr/>
          <p:nvPr/>
        </p:nvGrpSpPr>
        <p:grpSpPr>
          <a:xfrm>
            <a:off x="3384550" y="5227639"/>
            <a:ext cx="863600" cy="808037"/>
            <a:chOff x="912" y="3113"/>
            <a:chExt cx="496" cy="509"/>
          </a:xfrm>
        </p:grpSpPr>
        <p:pic>
          <p:nvPicPr>
            <p:cNvPr id="630" name="Google Shape;630;p52"/>
            <p:cNvPicPr preferRelativeResize="0"/>
            <p:nvPr/>
          </p:nvPicPr>
          <p:blipFill rotWithShape="1">
            <a:blip r:embed="rId6">
              <a:alphaModFix/>
            </a:blip>
            <a:srcRect b="0" l="0" r="0" t="0"/>
            <a:stretch/>
          </p:blipFill>
          <p:spPr>
            <a:xfrm>
              <a:off x="912" y="3113"/>
              <a:ext cx="496" cy="509"/>
            </a:xfrm>
            <a:prstGeom prst="rect">
              <a:avLst/>
            </a:prstGeom>
            <a:noFill/>
            <a:ln>
              <a:noFill/>
            </a:ln>
          </p:spPr>
        </p:pic>
        <p:sp>
          <p:nvSpPr>
            <p:cNvPr id="631" name="Google Shape;631;p52"/>
            <p:cNvSpPr txBox="1"/>
            <p:nvPr/>
          </p:nvSpPr>
          <p:spPr>
            <a:xfrm>
              <a:off x="1008" y="3216"/>
              <a:ext cx="288" cy="32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D</a:t>
              </a:r>
              <a:endParaRPr/>
            </a:p>
          </p:txBody>
        </p:sp>
      </p:grpSp>
      <p:sp>
        <p:nvSpPr>
          <p:cNvPr id="632" name="Google Shape;632;p52"/>
          <p:cNvSpPr txBox="1"/>
          <p:nvPr/>
        </p:nvSpPr>
        <p:spPr>
          <a:xfrm>
            <a:off x="4495801" y="4343400"/>
            <a:ext cx="3560763" cy="4572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400">
                <a:solidFill>
                  <a:schemeClr val="lt1"/>
                </a:solidFill>
                <a:latin typeface="Times New Roman"/>
                <a:ea typeface="Times New Roman"/>
                <a:cs typeface="Times New Roman"/>
                <a:sym typeface="Times New Roman"/>
              </a:rPr>
              <a:t>CaO </a:t>
            </a:r>
            <a:endParaRPr/>
          </a:p>
        </p:txBody>
      </p:sp>
      <p:grpSp>
        <p:nvGrpSpPr>
          <p:cNvPr id="633" name="Google Shape;633;p52"/>
          <p:cNvGrpSpPr/>
          <p:nvPr/>
        </p:nvGrpSpPr>
        <p:grpSpPr>
          <a:xfrm>
            <a:off x="8488363" y="1793875"/>
            <a:ext cx="838200" cy="609600"/>
            <a:chOff x="5288" y="1344"/>
            <a:chExt cx="472" cy="432"/>
          </a:xfrm>
        </p:grpSpPr>
        <p:pic>
          <p:nvPicPr>
            <p:cNvPr id="634" name="Google Shape;634;p52"/>
            <p:cNvPicPr preferRelativeResize="0"/>
            <p:nvPr/>
          </p:nvPicPr>
          <p:blipFill rotWithShape="1">
            <a:blip r:embed="rId7">
              <a:alphaModFix/>
            </a:blip>
            <a:srcRect b="0" l="0" r="0" t="0"/>
            <a:stretch/>
          </p:blipFill>
          <p:spPr>
            <a:xfrm>
              <a:off x="5288" y="1344"/>
              <a:ext cx="472" cy="432"/>
            </a:xfrm>
            <a:prstGeom prst="rect">
              <a:avLst/>
            </a:prstGeom>
            <a:noFill/>
            <a:ln>
              <a:noFill/>
            </a:ln>
          </p:spPr>
        </p:pic>
        <p:sp>
          <p:nvSpPr>
            <p:cNvPr id="635" name="Google Shape;635;p52"/>
            <p:cNvSpPr txBox="1"/>
            <p:nvPr/>
          </p:nvSpPr>
          <p:spPr>
            <a:xfrm>
              <a:off x="5377" y="1392"/>
              <a:ext cx="287" cy="3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S</a:t>
              </a:r>
              <a:endParaRPr/>
            </a:p>
          </p:txBody>
        </p:sp>
      </p:grpSp>
      <p:grpSp>
        <p:nvGrpSpPr>
          <p:cNvPr id="636" name="Google Shape;636;p52"/>
          <p:cNvGrpSpPr/>
          <p:nvPr/>
        </p:nvGrpSpPr>
        <p:grpSpPr>
          <a:xfrm>
            <a:off x="8505825" y="3032125"/>
            <a:ext cx="762000" cy="609600"/>
            <a:chOff x="5288" y="1344"/>
            <a:chExt cx="472" cy="432"/>
          </a:xfrm>
        </p:grpSpPr>
        <p:pic>
          <p:nvPicPr>
            <p:cNvPr id="637" name="Google Shape;637;p52"/>
            <p:cNvPicPr preferRelativeResize="0"/>
            <p:nvPr/>
          </p:nvPicPr>
          <p:blipFill rotWithShape="1">
            <a:blip r:embed="rId7">
              <a:alphaModFix/>
            </a:blip>
            <a:srcRect b="0" l="0" r="0" t="0"/>
            <a:stretch/>
          </p:blipFill>
          <p:spPr>
            <a:xfrm>
              <a:off x="5288" y="1344"/>
              <a:ext cx="472" cy="432"/>
            </a:xfrm>
            <a:prstGeom prst="rect">
              <a:avLst/>
            </a:prstGeom>
            <a:noFill/>
            <a:ln>
              <a:noFill/>
            </a:ln>
          </p:spPr>
        </p:pic>
        <p:sp>
          <p:nvSpPr>
            <p:cNvPr id="638" name="Google Shape;638;p52"/>
            <p:cNvSpPr txBox="1"/>
            <p:nvPr/>
          </p:nvSpPr>
          <p:spPr>
            <a:xfrm>
              <a:off x="5377" y="1392"/>
              <a:ext cx="287" cy="3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S</a:t>
              </a:r>
              <a:endParaRPr/>
            </a:p>
          </p:txBody>
        </p:sp>
      </p:grpSp>
      <p:grpSp>
        <p:nvGrpSpPr>
          <p:cNvPr id="639" name="Google Shape;639;p52"/>
          <p:cNvGrpSpPr/>
          <p:nvPr/>
        </p:nvGrpSpPr>
        <p:grpSpPr>
          <a:xfrm>
            <a:off x="8502650" y="4105275"/>
            <a:ext cx="825500" cy="603250"/>
            <a:chOff x="5280" y="2068"/>
            <a:chExt cx="480" cy="433"/>
          </a:xfrm>
        </p:grpSpPr>
        <p:pic>
          <p:nvPicPr>
            <p:cNvPr id="640" name="Google Shape;640;p52"/>
            <p:cNvPicPr preferRelativeResize="0"/>
            <p:nvPr/>
          </p:nvPicPr>
          <p:blipFill rotWithShape="1">
            <a:blip r:embed="rId8">
              <a:alphaModFix/>
            </a:blip>
            <a:srcRect b="0" l="0" r="0" t="0"/>
            <a:stretch/>
          </p:blipFill>
          <p:spPr>
            <a:xfrm>
              <a:off x="5280" y="2068"/>
              <a:ext cx="480" cy="433"/>
            </a:xfrm>
            <a:prstGeom prst="rect">
              <a:avLst/>
            </a:prstGeom>
            <a:noFill/>
            <a:ln>
              <a:noFill/>
            </a:ln>
          </p:spPr>
        </p:pic>
        <p:sp>
          <p:nvSpPr>
            <p:cNvPr id="641" name="Google Shape;641;p52"/>
            <p:cNvSpPr txBox="1"/>
            <p:nvPr/>
          </p:nvSpPr>
          <p:spPr>
            <a:xfrm>
              <a:off x="5328" y="2114"/>
              <a:ext cx="288" cy="37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Ñ</a:t>
              </a:r>
              <a:endParaRPr/>
            </a:p>
          </p:txBody>
        </p:sp>
      </p:grpSp>
      <p:grpSp>
        <p:nvGrpSpPr>
          <p:cNvPr id="642" name="Google Shape;642;p52"/>
          <p:cNvGrpSpPr/>
          <p:nvPr/>
        </p:nvGrpSpPr>
        <p:grpSpPr>
          <a:xfrm>
            <a:off x="8489950" y="5219700"/>
            <a:ext cx="838200" cy="609600"/>
            <a:chOff x="5288" y="1344"/>
            <a:chExt cx="472" cy="432"/>
          </a:xfrm>
        </p:grpSpPr>
        <p:pic>
          <p:nvPicPr>
            <p:cNvPr id="643" name="Google Shape;643;p52"/>
            <p:cNvPicPr preferRelativeResize="0"/>
            <p:nvPr/>
          </p:nvPicPr>
          <p:blipFill rotWithShape="1">
            <a:blip r:embed="rId7">
              <a:alphaModFix/>
            </a:blip>
            <a:srcRect b="0" l="0" r="0" t="0"/>
            <a:stretch/>
          </p:blipFill>
          <p:spPr>
            <a:xfrm>
              <a:off x="5288" y="1344"/>
              <a:ext cx="472" cy="432"/>
            </a:xfrm>
            <a:prstGeom prst="rect">
              <a:avLst/>
            </a:prstGeom>
            <a:noFill/>
            <a:ln>
              <a:noFill/>
            </a:ln>
          </p:spPr>
        </p:pic>
        <p:sp>
          <p:nvSpPr>
            <p:cNvPr id="644" name="Google Shape;644;p52"/>
            <p:cNvSpPr txBox="1"/>
            <p:nvPr/>
          </p:nvSpPr>
          <p:spPr>
            <a:xfrm>
              <a:off x="5377" y="1392"/>
              <a:ext cx="287" cy="3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S</a:t>
              </a:r>
              <a:endParaRPr/>
            </a:p>
          </p:txBody>
        </p:sp>
      </p:grpSp>
      <p:sp>
        <p:nvSpPr>
          <p:cNvPr id="645" name="Google Shape;645;p52"/>
          <p:cNvSpPr txBox="1"/>
          <p:nvPr/>
        </p:nvSpPr>
        <p:spPr>
          <a:xfrm>
            <a:off x="4433889" y="5438775"/>
            <a:ext cx="3063875" cy="4572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400">
                <a:solidFill>
                  <a:schemeClr val="lt1"/>
                </a:solidFill>
                <a:latin typeface="Times New Roman"/>
                <a:ea typeface="Times New Roman"/>
                <a:cs typeface="Times New Roman"/>
                <a:sym typeface="Times New Roman"/>
              </a:rPr>
              <a:t>CuSO</a:t>
            </a:r>
            <a:r>
              <a:rPr b="1" baseline="-25000" lang="en-US" sz="2400">
                <a:solidFill>
                  <a:schemeClr val="lt1"/>
                </a:solidFill>
                <a:latin typeface="Times New Roman"/>
                <a:ea typeface="Times New Roman"/>
                <a:cs typeface="Times New Roman"/>
                <a:sym typeface="Times New Roman"/>
              </a:rPr>
              <a:t>4</a:t>
            </a:r>
            <a:r>
              <a:rPr b="1" lang="en-US" sz="2400">
                <a:solidFill>
                  <a:schemeClr val="lt1"/>
                </a:solidFill>
                <a:latin typeface="Times New Roman"/>
                <a:ea typeface="Times New Roman"/>
                <a:cs typeface="Times New Roman"/>
                <a:sym typeface="Times New Roman"/>
              </a:rPr>
              <a:t> khan</a:t>
            </a:r>
            <a:r>
              <a:rPr lang="en-US" sz="2400">
                <a:solidFill>
                  <a:schemeClr val="lt1"/>
                </a:solidFill>
                <a:latin typeface="Times New Roman"/>
                <a:ea typeface="Times New Roman"/>
                <a:cs typeface="Times New Roman"/>
                <a:sym typeface="Times New Roman"/>
              </a:rPr>
              <a:t> </a:t>
            </a:r>
            <a:endParaRPr/>
          </a:p>
        </p:txBody>
      </p:sp>
      <p:sp>
        <p:nvSpPr>
          <p:cNvPr id="646" name="Google Shape;646;p52"/>
          <p:cNvSpPr txBox="1"/>
          <p:nvPr/>
        </p:nvSpPr>
        <p:spPr>
          <a:xfrm>
            <a:off x="4433889" y="1822263"/>
            <a:ext cx="2438400" cy="4572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400">
                <a:solidFill>
                  <a:schemeClr val="lt1"/>
                </a:solidFill>
                <a:latin typeface="Times New Roman"/>
                <a:ea typeface="Times New Roman"/>
                <a:cs typeface="Times New Roman"/>
                <a:sym typeface="Times New Roman"/>
              </a:rPr>
              <a:t>H</a:t>
            </a:r>
            <a:r>
              <a:rPr b="1" baseline="-25000" lang="en-US" sz="2400">
                <a:solidFill>
                  <a:schemeClr val="lt1"/>
                </a:solidFill>
                <a:latin typeface="Times New Roman"/>
                <a:ea typeface="Times New Roman"/>
                <a:cs typeface="Times New Roman"/>
                <a:sym typeface="Times New Roman"/>
              </a:rPr>
              <a:t>2</a:t>
            </a:r>
            <a:r>
              <a:rPr b="1" lang="en-US" sz="2400">
                <a:solidFill>
                  <a:schemeClr val="lt1"/>
                </a:solidFill>
                <a:latin typeface="Times New Roman"/>
                <a:ea typeface="Times New Roman"/>
                <a:cs typeface="Times New Roman"/>
                <a:sym typeface="Times New Roman"/>
              </a:rPr>
              <a:t>SO</a:t>
            </a:r>
            <a:r>
              <a:rPr b="1" baseline="-25000" lang="en-US" sz="2400">
                <a:solidFill>
                  <a:schemeClr val="lt1"/>
                </a:solidFill>
                <a:latin typeface="Times New Roman"/>
                <a:ea typeface="Times New Roman"/>
                <a:cs typeface="Times New Roman"/>
                <a:sym typeface="Times New Roman"/>
              </a:rPr>
              <a:t>4</a:t>
            </a:r>
            <a:r>
              <a:rPr b="1" lang="en-US" sz="2400">
                <a:solidFill>
                  <a:schemeClr val="lt1"/>
                </a:solidFill>
                <a:latin typeface="Times New Roman"/>
                <a:ea typeface="Times New Roman"/>
                <a:cs typeface="Times New Roman"/>
                <a:sym typeface="Times New Roman"/>
              </a:rPr>
              <a:t>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19"/>
                                        </p:tgtEl>
                                        <p:attrNameLst>
                                          <p:attrName>style.visibility</p:attrName>
                                        </p:attrNameLst>
                                      </p:cBhvr>
                                      <p:to>
                                        <p:strVal val="visible"/>
                                      </p:to>
                                    </p:set>
                                    <p:animEffect filter="fade" transition="in">
                                      <p:cBhvr>
                                        <p:cTn dur="500"/>
                                        <p:tgtEl>
                                          <p:spTgt spid="619"/>
                                        </p:tgtEl>
                                      </p:cBhvr>
                                    </p:animEffect>
                                  </p:childTnLst>
                                </p:cTn>
                              </p:par>
                              <p:par>
                                <p:cTn fill="hold" nodeType="withEffect" presetClass="entr" presetID="10" presetSubtype="0">
                                  <p:stCondLst>
                                    <p:cond delay="0"/>
                                  </p:stCondLst>
                                  <p:childTnLst>
                                    <p:set>
                                      <p:cBhvr>
                                        <p:cTn dur="1" fill="hold">
                                          <p:stCondLst>
                                            <p:cond delay="0"/>
                                          </p:stCondLst>
                                        </p:cTn>
                                        <p:tgtEl>
                                          <p:spTgt spid="622"/>
                                        </p:tgtEl>
                                        <p:attrNameLst>
                                          <p:attrName>style.visibility</p:attrName>
                                        </p:attrNameLst>
                                      </p:cBhvr>
                                      <p:to>
                                        <p:strVal val="visible"/>
                                      </p:to>
                                    </p:set>
                                    <p:animEffect filter="fade" transition="in">
                                      <p:cBhvr>
                                        <p:cTn dur="500"/>
                                        <p:tgtEl>
                                          <p:spTgt spid="622"/>
                                        </p:tgtEl>
                                      </p:cBhvr>
                                    </p:animEffect>
                                  </p:childTnLst>
                                </p:cTn>
                              </p:par>
                              <p:par>
                                <p:cTn fill="hold" nodeType="withEffect" presetClass="entr" presetID="10" presetSubtype="0">
                                  <p:stCondLst>
                                    <p:cond delay="0"/>
                                  </p:stCondLst>
                                  <p:childTnLst>
                                    <p:set>
                                      <p:cBhvr>
                                        <p:cTn dur="1" fill="hold">
                                          <p:stCondLst>
                                            <p:cond delay="0"/>
                                          </p:stCondLst>
                                        </p:cTn>
                                        <p:tgtEl>
                                          <p:spTgt spid="625"/>
                                        </p:tgtEl>
                                        <p:attrNameLst>
                                          <p:attrName>style.visibility</p:attrName>
                                        </p:attrNameLst>
                                      </p:cBhvr>
                                      <p:to>
                                        <p:strVal val="visible"/>
                                      </p:to>
                                    </p:set>
                                    <p:animEffect filter="fade" transition="in">
                                      <p:cBhvr>
                                        <p:cTn dur="500"/>
                                        <p:tgtEl>
                                          <p:spTgt spid="625"/>
                                        </p:tgtEl>
                                      </p:cBhvr>
                                    </p:animEffect>
                                  </p:childTnLst>
                                </p:cTn>
                              </p:par>
                              <p:par>
                                <p:cTn fill="hold" nodeType="withEffect" presetClass="entr" presetID="10" presetSubtype="0">
                                  <p:stCondLst>
                                    <p:cond delay="0"/>
                                  </p:stCondLst>
                                  <p:childTnLst>
                                    <p:set>
                                      <p:cBhvr>
                                        <p:cTn dur="1" fill="hold">
                                          <p:stCondLst>
                                            <p:cond delay="0"/>
                                          </p:stCondLst>
                                        </p:cTn>
                                        <p:tgtEl>
                                          <p:spTgt spid="626"/>
                                        </p:tgtEl>
                                        <p:attrNameLst>
                                          <p:attrName>style.visibility</p:attrName>
                                        </p:attrNameLst>
                                      </p:cBhvr>
                                      <p:to>
                                        <p:strVal val="visible"/>
                                      </p:to>
                                    </p:set>
                                    <p:animEffect filter="fade" transition="in">
                                      <p:cBhvr>
                                        <p:cTn dur="500"/>
                                        <p:tgtEl>
                                          <p:spTgt spid="626"/>
                                        </p:tgtEl>
                                      </p:cBhvr>
                                    </p:animEffect>
                                  </p:childTnLst>
                                </p:cTn>
                              </p:par>
                              <p:par>
                                <p:cTn fill="hold" nodeType="withEffect" presetClass="entr" presetID="10" presetSubtype="0">
                                  <p:stCondLst>
                                    <p:cond delay="0"/>
                                  </p:stCondLst>
                                  <p:childTnLst>
                                    <p:set>
                                      <p:cBhvr>
                                        <p:cTn dur="1" fill="hold">
                                          <p:stCondLst>
                                            <p:cond delay="0"/>
                                          </p:stCondLst>
                                        </p:cTn>
                                        <p:tgtEl>
                                          <p:spTgt spid="629"/>
                                        </p:tgtEl>
                                        <p:attrNameLst>
                                          <p:attrName>style.visibility</p:attrName>
                                        </p:attrNameLst>
                                      </p:cBhvr>
                                      <p:to>
                                        <p:strVal val="visible"/>
                                      </p:to>
                                    </p:set>
                                    <p:animEffect filter="fade" transition="in">
                                      <p:cBhvr>
                                        <p:cTn dur="500"/>
                                        <p:tgtEl>
                                          <p:spTgt spid="629"/>
                                        </p:tgtEl>
                                      </p:cBhvr>
                                    </p:animEffect>
                                  </p:childTnLst>
                                </p:cTn>
                              </p:par>
                              <p:par>
                                <p:cTn fill="hold" nodeType="withEffect" presetClass="entr" presetID="10" presetSubtype="0">
                                  <p:stCondLst>
                                    <p:cond delay="0"/>
                                  </p:stCondLst>
                                  <p:childTnLst>
                                    <p:set>
                                      <p:cBhvr>
                                        <p:cTn dur="1" fill="hold">
                                          <p:stCondLst>
                                            <p:cond delay="0"/>
                                          </p:stCondLst>
                                        </p:cTn>
                                        <p:tgtEl>
                                          <p:spTgt spid="632"/>
                                        </p:tgtEl>
                                        <p:attrNameLst>
                                          <p:attrName>style.visibility</p:attrName>
                                        </p:attrNameLst>
                                      </p:cBhvr>
                                      <p:to>
                                        <p:strVal val="visible"/>
                                      </p:to>
                                    </p:set>
                                    <p:animEffect filter="fade" transition="in">
                                      <p:cBhvr>
                                        <p:cTn dur="500"/>
                                        <p:tgtEl>
                                          <p:spTgt spid="632"/>
                                        </p:tgtEl>
                                      </p:cBhvr>
                                    </p:animEffect>
                                  </p:childTnLst>
                                </p:cTn>
                              </p:par>
                              <p:par>
                                <p:cTn fill="hold" nodeType="withEffect" presetClass="entr" presetID="10" presetSubtype="0">
                                  <p:stCondLst>
                                    <p:cond delay="0"/>
                                  </p:stCondLst>
                                  <p:childTnLst>
                                    <p:set>
                                      <p:cBhvr>
                                        <p:cTn dur="1" fill="hold">
                                          <p:stCondLst>
                                            <p:cond delay="0"/>
                                          </p:stCondLst>
                                        </p:cTn>
                                        <p:tgtEl>
                                          <p:spTgt spid="646"/>
                                        </p:tgtEl>
                                        <p:attrNameLst>
                                          <p:attrName>style.visibility</p:attrName>
                                        </p:attrNameLst>
                                      </p:cBhvr>
                                      <p:to>
                                        <p:strVal val="visible"/>
                                      </p:to>
                                    </p:set>
                                    <p:animEffect filter="fade" transition="in">
                                      <p:cBhvr>
                                        <p:cTn dur="500"/>
                                        <p:tgtEl>
                                          <p:spTgt spid="6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3"/>
                                        </p:tgtEl>
                                        <p:attrNameLst>
                                          <p:attrName>style.visibility</p:attrName>
                                        </p:attrNameLst>
                                      </p:cBhvr>
                                      <p:to>
                                        <p:strVal val="visible"/>
                                      </p:to>
                                    </p:set>
                                    <p:animEffect filter="fade" transition="in">
                                      <p:cBhvr>
                                        <p:cTn dur="500"/>
                                        <p:tgtEl>
                                          <p:spTgt spid="6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6"/>
                                        </p:tgtEl>
                                        <p:attrNameLst>
                                          <p:attrName>style.visibility</p:attrName>
                                        </p:attrNameLst>
                                      </p:cBhvr>
                                      <p:to>
                                        <p:strVal val="visible"/>
                                      </p:to>
                                    </p:set>
                                    <p:animEffect filter="fade" transition="in">
                                      <p:cBhvr>
                                        <p:cTn dur="500"/>
                                        <p:tgtEl>
                                          <p:spTgt spid="6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9"/>
                                        </p:tgtEl>
                                        <p:attrNameLst>
                                          <p:attrName>style.visibility</p:attrName>
                                        </p:attrNameLst>
                                      </p:cBhvr>
                                      <p:to>
                                        <p:strVal val="visible"/>
                                      </p:to>
                                    </p:set>
                                    <p:animEffect filter="fade" transition="in">
                                      <p:cBhvr>
                                        <p:cTn dur="500"/>
                                        <p:tgtEl>
                                          <p:spTgt spid="6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2"/>
                                        </p:tgtEl>
                                        <p:attrNameLst>
                                          <p:attrName>style.visibility</p:attrName>
                                        </p:attrNameLst>
                                      </p:cBhvr>
                                      <p:to>
                                        <p:strVal val="visible"/>
                                      </p:to>
                                    </p:set>
                                    <p:animEffect filter="fade" transition="in">
                                      <p:cBhvr>
                                        <p:cTn dur="500"/>
                                        <p:tgtEl>
                                          <p:spTgt spid="6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grpSp>
        <p:nvGrpSpPr>
          <p:cNvPr id="651" name="Google Shape;651;p53"/>
          <p:cNvGrpSpPr/>
          <p:nvPr/>
        </p:nvGrpSpPr>
        <p:grpSpPr>
          <a:xfrm>
            <a:off x="3101975" y="1652588"/>
            <a:ext cx="914400" cy="838200"/>
            <a:chOff x="3744" y="2839"/>
            <a:chExt cx="672" cy="581"/>
          </a:xfrm>
        </p:grpSpPr>
        <p:pic>
          <p:nvPicPr>
            <p:cNvPr id="652" name="Google Shape;652;p53"/>
            <p:cNvPicPr preferRelativeResize="0"/>
            <p:nvPr/>
          </p:nvPicPr>
          <p:blipFill rotWithShape="1">
            <a:blip r:embed="rId3">
              <a:alphaModFix/>
            </a:blip>
            <a:srcRect b="0" l="0" r="0" t="0"/>
            <a:stretch/>
          </p:blipFill>
          <p:spPr>
            <a:xfrm>
              <a:off x="3744" y="2839"/>
              <a:ext cx="592" cy="581"/>
            </a:xfrm>
            <a:prstGeom prst="rect">
              <a:avLst/>
            </a:prstGeom>
            <a:noFill/>
            <a:ln>
              <a:noFill/>
            </a:ln>
          </p:spPr>
        </p:pic>
        <p:sp>
          <p:nvSpPr>
            <p:cNvPr id="653" name="Google Shape;653;p53"/>
            <p:cNvSpPr txBox="1"/>
            <p:nvPr/>
          </p:nvSpPr>
          <p:spPr>
            <a:xfrm>
              <a:off x="3888" y="2929"/>
              <a:ext cx="528" cy="40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A</a:t>
              </a:r>
              <a:endParaRPr/>
            </a:p>
          </p:txBody>
        </p:sp>
      </p:grpSp>
      <p:sp>
        <p:nvSpPr>
          <p:cNvPr id="654" name="Google Shape;654;p53"/>
          <p:cNvSpPr/>
          <p:nvPr/>
        </p:nvSpPr>
        <p:spPr>
          <a:xfrm>
            <a:off x="4016375" y="1924051"/>
            <a:ext cx="3505200" cy="512763"/>
          </a:xfrm>
          <a:prstGeom prst="rect">
            <a:avLst/>
          </a:prstGeom>
          <a:noFill/>
          <a:ln>
            <a:noFill/>
          </a:ln>
        </p:spPr>
        <p:txBody>
          <a:bodyPr anchorCtr="0" anchor="t" bIns="45700" lIns="91425" spcFirstLastPara="1" rIns="91425" wrap="square" tIns="45700">
            <a:noAutofit/>
          </a:bodyPr>
          <a:lstStyle/>
          <a:p>
            <a:pPr indent="-609600" lvl="0" marL="609600" marR="0" rtl="0" algn="just">
              <a:spcBef>
                <a:spcPts val="0"/>
              </a:spcBef>
              <a:spcAft>
                <a:spcPts val="0"/>
              </a:spcAft>
              <a:buClr>
                <a:schemeClr val="hlink"/>
              </a:buClr>
              <a:buSzPts val="1820"/>
              <a:buFont typeface="Noto Sans Symbols"/>
              <a:buNone/>
            </a:pPr>
            <a:r>
              <a:rPr b="1" lang="en-US" sz="2600">
                <a:solidFill>
                  <a:schemeClr val="lt1"/>
                </a:solidFill>
                <a:latin typeface="Times New Roman"/>
                <a:ea typeface="Times New Roman"/>
                <a:cs typeface="Times New Roman"/>
                <a:sym typeface="Times New Roman"/>
              </a:rPr>
              <a:t>K</a:t>
            </a:r>
            <a:r>
              <a:rPr b="1" baseline="-25000" lang="en-US" sz="2600">
                <a:solidFill>
                  <a:schemeClr val="lt1"/>
                </a:solidFill>
                <a:latin typeface="Times New Roman"/>
                <a:ea typeface="Times New Roman"/>
                <a:cs typeface="Times New Roman"/>
                <a:sym typeface="Times New Roman"/>
              </a:rPr>
              <a:t>2</a:t>
            </a:r>
            <a:r>
              <a:rPr b="1" lang="en-US" sz="2600">
                <a:solidFill>
                  <a:schemeClr val="lt1"/>
                </a:solidFill>
                <a:latin typeface="Times New Roman"/>
                <a:ea typeface="Times New Roman"/>
                <a:cs typeface="Times New Roman"/>
                <a:sym typeface="Times New Roman"/>
              </a:rPr>
              <a:t>CO</a:t>
            </a:r>
            <a:r>
              <a:rPr b="1" baseline="-25000" lang="en-US" sz="2600">
                <a:solidFill>
                  <a:schemeClr val="lt1"/>
                </a:solidFill>
                <a:latin typeface="Times New Roman"/>
                <a:ea typeface="Times New Roman"/>
                <a:cs typeface="Times New Roman"/>
                <a:sym typeface="Times New Roman"/>
              </a:rPr>
              <a:t>3</a:t>
            </a:r>
            <a:r>
              <a:rPr b="1" lang="en-US" sz="2600">
                <a:solidFill>
                  <a:schemeClr val="lt1"/>
                </a:solidFill>
                <a:latin typeface="Times New Roman"/>
                <a:ea typeface="Times New Roman"/>
                <a:cs typeface="Times New Roman"/>
                <a:sym typeface="Times New Roman"/>
              </a:rPr>
              <a:t>, O</a:t>
            </a:r>
            <a:r>
              <a:rPr b="1" baseline="-25000" lang="en-US" sz="2600">
                <a:solidFill>
                  <a:schemeClr val="lt1"/>
                </a:solidFill>
                <a:latin typeface="Times New Roman"/>
                <a:ea typeface="Times New Roman"/>
                <a:cs typeface="Times New Roman"/>
                <a:sym typeface="Times New Roman"/>
              </a:rPr>
              <a:t>2</a:t>
            </a:r>
            <a:r>
              <a:rPr b="1" lang="en-US" sz="2600">
                <a:solidFill>
                  <a:schemeClr val="lt1"/>
                </a:solidFill>
                <a:latin typeface="Times New Roman"/>
                <a:ea typeface="Times New Roman"/>
                <a:cs typeface="Times New Roman"/>
                <a:sym typeface="Times New Roman"/>
              </a:rPr>
              <a:t>, HCl </a:t>
            </a:r>
            <a:endParaRPr b="1" sz="2600">
              <a:solidFill>
                <a:schemeClr val="lt1"/>
              </a:solidFill>
              <a:latin typeface="Times New Roman"/>
              <a:ea typeface="Times New Roman"/>
              <a:cs typeface="Times New Roman"/>
              <a:sym typeface="Times New Roman"/>
            </a:endParaRPr>
          </a:p>
        </p:txBody>
      </p:sp>
      <p:grpSp>
        <p:nvGrpSpPr>
          <p:cNvPr id="655" name="Google Shape;655;p53"/>
          <p:cNvGrpSpPr/>
          <p:nvPr/>
        </p:nvGrpSpPr>
        <p:grpSpPr>
          <a:xfrm>
            <a:off x="3065463" y="4670426"/>
            <a:ext cx="838200" cy="720725"/>
            <a:chOff x="912" y="2016"/>
            <a:chExt cx="528" cy="454"/>
          </a:xfrm>
        </p:grpSpPr>
        <p:pic>
          <p:nvPicPr>
            <p:cNvPr id="656" name="Google Shape;656;p53"/>
            <p:cNvPicPr preferRelativeResize="0"/>
            <p:nvPr/>
          </p:nvPicPr>
          <p:blipFill rotWithShape="1">
            <a:blip r:embed="rId4">
              <a:alphaModFix/>
            </a:blip>
            <a:srcRect b="0" l="0" r="0" t="0"/>
            <a:stretch/>
          </p:blipFill>
          <p:spPr>
            <a:xfrm>
              <a:off x="912" y="2016"/>
              <a:ext cx="528" cy="454"/>
            </a:xfrm>
            <a:prstGeom prst="rect">
              <a:avLst/>
            </a:prstGeom>
            <a:noFill/>
            <a:ln>
              <a:noFill/>
            </a:ln>
          </p:spPr>
        </p:pic>
        <p:sp>
          <p:nvSpPr>
            <p:cNvPr id="657" name="Google Shape;657;p53"/>
            <p:cNvSpPr txBox="1"/>
            <p:nvPr/>
          </p:nvSpPr>
          <p:spPr>
            <a:xfrm>
              <a:off x="1008" y="2016"/>
              <a:ext cx="384" cy="3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D</a:t>
              </a:r>
              <a:endParaRPr/>
            </a:p>
          </p:txBody>
        </p:sp>
      </p:grpSp>
      <p:sp>
        <p:nvSpPr>
          <p:cNvPr id="658" name="Google Shape;658;p53"/>
          <p:cNvSpPr/>
          <p:nvPr/>
        </p:nvSpPr>
        <p:spPr>
          <a:xfrm>
            <a:off x="4016375" y="2941638"/>
            <a:ext cx="4114800" cy="450850"/>
          </a:xfrm>
          <a:prstGeom prst="rect">
            <a:avLst/>
          </a:prstGeom>
          <a:noFill/>
          <a:ln>
            <a:noFill/>
          </a:ln>
        </p:spPr>
        <p:txBody>
          <a:bodyPr anchorCtr="0" anchor="t" bIns="45700" lIns="91425" spcFirstLastPara="1" rIns="91425" wrap="square" tIns="45700">
            <a:noAutofit/>
          </a:bodyPr>
          <a:lstStyle/>
          <a:p>
            <a:pPr indent="-609600" lvl="0" marL="609600" marR="0" rtl="0" algn="l">
              <a:spcBef>
                <a:spcPts val="0"/>
              </a:spcBef>
              <a:spcAft>
                <a:spcPts val="0"/>
              </a:spcAft>
              <a:buClr>
                <a:schemeClr val="hlink"/>
              </a:buClr>
              <a:buSzPts val="1820"/>
              <a:buFont typeface="Noto Sans Symbols"/>
              <a:buNone/>
            </a:pPr>
            <a:r>
              <a:rPr b="1" lang="en-US" sz="2600">
                <a:solidFill>
                  <a:schemeClr val="lt1"/>
                </a:solidFill>
                <a:latin typeface="Times New Roman"/>
                <a:ea typeface="Times New Roman"/>
                <a:cs typeface="Times New Roman"/>
                <a:sym typeface="Times New Roman"/>
              </a:rPr>
              <a:t>CH</a:t>
            </a:r>
            <a:r>
              <a:rPr b="1" baseline="-25000" lang="en-US" sz="2600">
                <a:solidFill>
                  <a:schemeClr val="lt1"/>
                </a:solidFill>
                <a:latin typeface="Times New Roman"/>
                <a:ea typeface="Times New Roman"/>
                <a:cs typeface="Times New Roman"/>
                <a:sym typeface="Times New Roman"/>
              </a:rPr>
              <a:t>3</a:t>
            </a:r>
            <a:r>
              <a:rPr b="1" lang="en-US" sz="2600">
                <a:solidFill>
                  <a:schemeClr val="lt1"/>
                </a:solidFill>
                <a:latin typeface="Times New Roman"/>
                <a:ea typeface="Times New Roman"/>
                <a:cs typeface="Times New Roman"/>
                <a:sym typeface="Times New Roman"/>
              </a:rPr>
              <a:t>COOH, NaCl, HCl </a:t>
            </a:r>
            <a:endParaRPr b="1" sz="2600">
              <a:solidFill>
                <a:schemeClr val="lt1"/>
              </a:solidFill>
              <a:latin typeface="Times New Roman"/>
              <a:ea typeface="Times New Roman"/>
              <a:cs typeface="Times New Roman"/>
              <a:sym typeface="Times New Roman"/>
            </a:endParaRPr>
          </a:p>
        </p:txBody>
      </p:sp>
      <p:grpSp>
        <p:nvGrpSpPr>
          <p:cNvPr id="659" name="Google Shape;659;p53"/>
          <p:cNvGrpSpPr/>
          <p:nvPr/>
        </p:nvGrpSpPr>
        <p:grpSpPr>
          <a:xfrm>
            <a:off x="3074988" y="3679825"/>
            <a:ext cx="838200" cy="719138"/>
            <a:chOff x="960" y="2545"/>
            <a:chExt cx="528" cy="453"/>
          </a:xfrm>
        </p:grpSpPr>
        <p:pic>
          <p:nvPicPr>
            <p:cNvPr id="660" name="Google Shape;660;p53"/>
            <p:cNvPicPr preferRelativeResize="0"/>
            <p:nvPr/>
          </p:nvPicPr>
          <p:blipFill rotWithShape="1">
            <a:blip r:embed="rId5">
              <a:alphaModFix/>
            </a:blip>
            <a:srcRect b="0" l="0" r="0" t="0"/>
            <a:stretch/>
          </p:blipFill>
          <p:spPr>
            <a:xfrm>
              <a:off x="960" y="2545"/>
              <a:ext cx="528" cy="453"/>
            </a:xfrm>
            <a:prstGeom prst="rect">
              <a:avLst/>
            </a:prstGeom>
            <a:noFill/>
            <a:ln>
              <a:noFill/>
            </a:ln>
          </p:spPr>
        </p:pic>
        <p:sp>
          <p:nvSpPr>
            <p:cNvPr id="661" name="Google Shape;661;p53"/>
            <p:cNvSpPr txBox="1"/>
            <p:nvPr/>
          </p:nvSpPr>
          <p:spPr>
            <a:xfrm>
              <a:off x="1056" y="2592"/>
              <a:ext cx="384" cy="3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C</a:t>
              </a:r>
              <a:endParaRPr/>
            </a:p>
          </p:txBody>
        </p:sp>
      </p:grpSp>
      <p:sp>
        <p:nvSpPr>
          <p:cNvPr id="662" name="Google Shape;662;p53"/>
          <p:cNvSpPr/>
          <p:nvPr/>
        </p:nvSpPr>
        <p:spPr>
          <a:xfrm>
            <a:off x="3892551" y="3779839"/>
            <a:ext cx="2943225" cy="422275"/>
          </a:xfrm>
          <a:prstGeom prst="rect">
            <a:avLst/>
          </a:prstGeom>
          <a:noFill/>
          <a:ln>
            <a:noFill/>
          </a:ln>
        </p:spPr>
        <p:txBody>
          <a:bodyPr anchorCtr="0" anchor="t" bIns="45700" lIns="91425" spcFirstLastPara="1" rIns="91425" wrap="square" tIns="45700">
            <a:noAutofit/>
          </a:bodyPr>
          <a:lstStyle/>
          <a:p>
            <a:pPr indent="-609600" lvl="0" marL="609600" marR="0" rtl="0" algn="l">
              <a:spcBef>
                <a:spcPts val="0"/>
              </a:spcBef>
              <a:spcAft>
                <a:spcPts val="0"/>
              </a:spcAft>
              <a:buClr>
                <a:schemeClr val="hlink"/>
              </a:buClr>
              <a:buSzPts val="1820"/>
              <a:buFont typeface="Noto Sans Symbols"/>
              <a:buNone/>
            </a:pPr>
            <a:r>
              <a:rPr b="1" lang="en-US" sz="2600">
                <a:solidFill>
                  <a:schemeClr val="lt1"/>
                </a:solidFill>
                <a:latin typeface="Helvetica Neue"/>
                <a:ea typeface="Helvetica Neue"/>
                <a:cs typeface="Helvetica Neue"/>
                <a:sym typeface="Helvetica Neue"/>
              </a:rPr>
              <a:t> </a:t>
            </a:r>
            <a:r>
              <a:rPr b="1" lang="en-US" sz="2600">
                <a:solidFill>
                  <a:schemeClr val="lt1"/>
                </a:solidFill>
                <a:latin typeface="Times New Roman"/>
                <a:ea typeface="Times New Roman"/>
                <a:cs typeface="Times New Roman"/>
                <a:sym typeface="Times New Roman"/>
              </a:rPr>
              <a:t>Cl</a:t>
            </a:r>
            <a:r>
              <a:rPr b="1" baseline="-25000" lang="en-US" sz="2600">
                <a:solidFill>
                  <a:schemeClr val="lt1"/>
                </a:solidFill>
                <a:latin typeface="Times New Roman"/>
                <a:ea typeface="Times New Roman"/>
                <a:cs typeface="Times New Roman"/>
                <a:sym typeface="Times New Roman"/>
              </a:rPr>
              <a:t>2</a:t>
            </a:r>
            <a:r>
              <a:rPr b="1" lang="en-US" sz="2600">
                <a:solidFill>
                  <a:schemeClr val="lt1"/>
                </a:solidFill>
                <a:latin typeface="Times New Roman"/>
                <a:ea typeface="Times New Roman"/>
                <a:cs typeface="Times New Roman"/>
                <a:sym typeface="Times New Roman"/>
              </a:rPr>
              <a:t>, CuSO</a:t>
            </a:r>
            <a:r>
              <a:rPr b="1" baseline="-25000" lang="en-US" sz="2600">
                <a:solidFill>
                  <a:schemeClr val="lt1"/>
                </a:solidFill>
                <a:latin typeface="Times New Roman"/>
                <a:ea typeface="Times New Roman"/>
                <a:cs typeface="Times New Roman"/>
                <a:sym typeface="Times New Roman"/>
              </a:rPr>
              <a:t>4</a:t>
            </a:r>
            <a:r>
              <a:rPr b="1" lang="en-US" sz="2600">
                <a:solidFill>
                  <a:schemeClr val="lt1"/>
                </a:solidFill>
                <a:latin typeface="Times New Roman"/>
                <a:ea typeface="Times New Roman"/>
                <a:cs typeface="Times New Roman"/>
                <a:sym typeface="Times New Roman"/>
              </a:rPr>
              <a:t>, KOH </a:t>
            </a:r>
            <a:endParaRPr b="1" sz="2600">
              <a:solidFill>
                <a:schemeClr val="lt1"/>
              </a:solidFill>
              <a:latin typeface="Times New Roman"/>
              <a:ea typeface="Times New Roman"/>
              <a:cs typeface="Times New Roman"/>
              <a:sym typeface="Times New Roman"/>
            </a:endParaRPr>
          </a:p>
        </p:txBody>
      </p:sp>
      <p:grpSp>
        <p:nvGrpSpPr>
          <p:cNvPr id="663" name="Google Shape;663;p53"/>
          <p:cNvGrpSpPr/>
          <p:nvPr/>
        </p:nvGrpSpPr>
        <p:grpSpPr>
          <a:xfrm>
            <a:off x="3060700" y="2743200"/>
            <a:ext cx="863600" cy="808038"/>
            <a:chOff x="912" y="3113"/>
            <a:chExt cx="496" cy="509"/>
          </a:xfrm>
        </p:grpSpPr>
        <p:pic>
          <p:nvPicPr>
            <p:cNvPr id="664" name="Google Shape;664;p53"/>
            <p:cNvPicPr preferRelativeResize="0"/>
            <p:nvPr/>
          </p:nvPicPr>
          <p:blipFill rotWithShape="1">
            <a:blip r:embed="rId6">
              <a:alphaModFix/>
            </a:blip>
            <a:srcRect b="0" l="0" r="0" t="0"/>
            <a:stretch/>
          </p:blipFill>
          <p:spPr>
            <a:xfrm>
              <a:off x="912" y="3113"/>
              <a:ext cx="496" cy="509"/>
            </a:xfrm>
            <a:prstGeom prst="rect">
              <a:avLst/>
            </a:prstGeom>
            <a:noFill/>
            <a:ln>
              <a:noFill/>
            </a:ln>
          </p:spPr>
        </p:pic>
        <p:sp>
          <p:nvSpPr>
            <p:cNvPr id="665" name="Google Shape;665;p53"/>
            <p:cNvSpPr txBox="1"/>
            <p:nvPr/>
          </p:nvSpPr>
          <p:spPr>
            <a:xfrm>
              <a:off x="1008" y="3216"/>
              <a:ext cx="288" cy="32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B</a:t>
              </a:r>
              <a:endParaRPr/>
            </a:p>
          </p:txBody>
        </p:sp>
      </p:grpSp>
      <p:sp>
        <p:nvSpPr>
          <p:cNvPr id="666" name="Google Shape;666;p53"/>
          <p:cNvSpPr/>
          <p:nvPr/>
        </p:nvSpPr>
        <p:spPr>
          <a:xfrm>
            <a:off x="4030663" y="4794251"/>
            <a:ext cx="3186112" cy="442913"/>
          </a:xfrm>
          <a:prstGeom prst="rect">
            <a:avLst/>
          </a:prstGeom>
          <a:noFill/>
          <a:ln>
            <a:noFill/>
          </a:ln>
        </p:spPr>
        <p:txBody>
          <a:bodyPr anchorCtr="0" anchor="t" bIns="45700" lIns="91425" spcFirstLastPara="1" rIns="91425" wrap="square" tIns="45700">
            <a:noAutofit/>
          </a:bodyPr>
          <a:lstStyle/>
          <a:p>
            <a:pPr indent="-609600" lvl="0" marL="609600" marR="0" rtl="0" algn="l">
              <a:spcBef>
                <a:spcPts val="0"/>
              </a:spcBef>
              <a:spcAft>
                <a:spcPts val="0"/>
              </a:spcAft>
              <a:buClr>
                <a:schemeClr val="hlink"/>
              </a:buClr>
              <a:buSzPts val="1820"/>
              <a:buFont typeface="Noto Sans Symbols"/>
              <a:buNone/>
            </a:pPr>
            <a:r>
              <a:rPr b="1" lang="en-US" sz="2600">
                <a:solidFill>
                  <a:schemeClr val="lt1"/>
                </a:solidFill>
                <a:latin typeface="Times New Roman"/>
                <a:ea typeface="Times New Roman"/>
                <a:cs typeface="Times New Roman"/>
                <a:sym typeface="Times New Roman"/>
              </a:rPr>
              <a:t>H</a:t>
            </a:r>
            <a:r>
              <a:rPr b="1" baseline="-25000" lang="en-US" sz="2600">
                <a:solidFill>
                  <a:schemeClr val="lt1"/>
                </a:solidFill>
                <a:latin typeface="Times New Roman"/>
                <a:ea typeface="Times New Roman"/>
                <a:cs typeface="Times New Roman"/>
                <a:sym typeface="Times New Roman"/>
              </a:rPr>
              <a:t>2</a:t>
            </a:r>
            <a:r>
              <a:rPr b="1" lang="en-US" sz="2600">
                <a:solidFill>
                  <a:schemeClr val="lt1"/>
                </a:solidFill>
                <a:latin typeface="Times New Roman"/>
                <a:ea typeface="Times New Roman"/>
                <a:cs typeface="Times New Roman"/>
                <a:sym typeface="Times New Roman"/>
              </a:rPr>
              <a:t>SO</a:t>
            </a:r>
            <a:r>
              <a:rPr b="1" baseline="-25000" lang="en-US" sz="2600">
                <a:solidFill>
                  <a:schemeClr val="lt1"/>
                </a:solidFill>
                <a:latin typeface="Times New Roman"/>
                <a:ea typeface="Times New Roman"/>
                <a:cs typeface="Times New Roman"/>
                <a:sym typeface="Times New Roman"/>
              </a:rPr>
              <a:t>4</a:t>
            </a:r>
            <a:r>
              <a:rPr b="1" lang="en-US" sz="2600">
                <a:solidFill>
                  <a:schemeClr val="lt1"/>
                </a:solidFill>
                <a:latin typeface="Times New Roman"/>
                <a:ea typeface="Times New Roman"/>
                <a:cs typeface="Times New Roman"/>
                <a:sym typeface="Times New Roman"/>
              </a:rPr>
              <a:t>, AlCl</a:t>
            </a:r>
            <a:r>
              <a:rPr b="1" baseline="-25000" lang="en-US" sz="2600">
                <a:solidFill>
                  <a:schemeClr val="lt1"/>
                </a:solidFill>
                <a:latin typeface="Times New Roman"/>
                <a:ea typeface="Times New Roman"/>
                <a:cs typeface="Times New Roman"/>
                <a:sym typeface="Times New Roman"/>
              </a:rPr>
              <a:t>3</a:t>
            </a:r>
            <a:r>
              <a:rPr b="1" lang="en-US" sz="2600">
                <a:solidFill>
                  <a:schemeClr val="lt1"/>
                </a:solidFill>
                <a:latin typeface="Times New Roman"/>
                <a:ea typeface="Times New Roman"/>
                <a:cs typeface="Times New Roman"/>
                <a:sym typeface="Times New Roman"/>
              </a:rPr>
              <a:t>, O</a:t>
            </a:r>
            <a:r>
              <a:rPr b="1" baseline="-25000" lang="en-US" sz="2600">
                <a:solidFill>
                  <a:schemeClr val="lt1"/>
                </a:solidFill>
                <a:latin typeface="Times New Roman"/>
                <a:ea typeface="Times New Roman"/>
                <a:cs typeface="Times New Roman"/>
                <a:sym typeface="Times New Roman"/>
              </a:rPr>
              <a:t>2</a:t>
            </a:r>
            <a:r>
              <a:rPr b="1" lang="en-US" sz="2600">
                <a:solidFill>
                  <a:schemeClr val="lt1"/>
                </a:solidFill>
                <a:latin typeface="Times New Roman"/>
                <a:ea typeface="Times New Roman"/>
                <a:cs typeface="Times New Roman"/>
                <a:sym typeface="Times New Roman"/>
              </a:rPr>
              <a:t> </a:t>
            </a:r>
            <a:endParaRPr b="1" sz="2600">
              <a:solidFill>
                <a:schemeClr val="lt1"/>
              </a:solidFill>
              <a:latin typeface="Times New Roman"/>
              <a:ea typeface="Times New Roman"/>
              <a:cs typeface="Times New Roman"/>
              <a:sym typeface="Times New Roman"/>
            </a:endParaRPr>
          </a:p>
        </p:txBody>
      </p:sp>
      <p:grpSp>
        <p:nvGrpSpPr>
          <p:cNvPr id="667" name="Google Shape;667;p53"/>
          <p:cNvGrpSpPr/>
          <p:nvPr/>
        </p:nvGrpSpPr>
        <p:grpSpPr>
          <a:xfrm>
            <a:off x="9180513" y="1781175"/>
            <a:ext cx="838200" cy="609600"/>
            <a:chOff x="5288" y="1344"/>
            <a:chExt cx="472" cy="432"/>
          </a:xfrm>
        </p:grpSpPr>
        <p:pic>
          <p:nvPicPr>
            <p:cNvPr id="668" name="Google Shape;668;p53"/>
            <p:cNvPicPr preferRelativeResize="0"/>
            <p:nvPr/>
          </p:nvPicPr>
          <p:blipFill rotWithShape="1">
            <a:blip r:embed="rId7">
              <a:alphaModFix/>
            </a:blip>
            <a:srcRect b="0" l="0" r="0" t="0"/>
            <a:stretch/>
          </p:blipFill>
          <p:spPr>
            <a:xfrm>
              <a:off x="5288" y="1344"/>
              <a:ext cx="472" cy="432"/>
            </a:xfrm>
            <a:prstGeom prst="rect">
              <a:avLst/>
            </a:prstGeom>
            <a:noFill/>
            <a:ln>
              <a:noFill/>
            </a:ln>
          </p:spPr>
        </p:pic>
        <p:sp>
          <p:nvSpPr>
            <p:cNvPr id="669" name="Google Shape;669;p53"/>
            <p:cNvSpPr txBox="1"/>
            <p:nvPr/>
          </p:nvSpPr>
          <p:spPr>
            <a:xfrm>
              <a:off x="5377" y="1392"/>
              <a:ext cx="287" cy="3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S</a:t>
              </a:r>
              <a:endParaRPr/>
            </a:p>
          </p:txBody>
        </p:sp>
      </p:grpSp>
      <p:grpSp>
        <p:nvGrpSpPr>
          <p:cNvPr id="670" name="Google Shape;670;p53"/>
          <p:cNvGrpSpPr/>
          <p:nvPr/>
        </p:nvGrpSpPr>
        <p:grpSpPr>
          <a:xfrm>
            <a:off x="9110663" y="4665663"/>
            <a:ext cx="825500" cy="679450"/>
            <a:chOff x="5280" y="2068"/>
            <a:chExt cx="480" cy="433"/>
          </a:xfrm>
        </p:grpSpPr>
        <p:pic>
          <p:nvPicPr>
            <p:cNvPr id="671" name="Google Shape;671;p53"/>
            <p:cNvPicPr preferRelativeResize="0"/>
            <p:nvPr/>
          </p:nvPicPr>
          <p:blipFill rotWithShape="1">
            <a:blip r:embed="rId8">
              <a:alphaModFix/>
            </a:blip>
            <a:srcRect b="0" l="0" r="0" t="0"/>
            <a:stretch/>
          </p:blipFill>
          <p:spPr>
            <a:xfrm>
              <a:off x="5280" y="2068"/>
              <a:ext cx="480" cy="433"/>
            </a:xfrm>
            <a:prstGeom prst="rect">
              <a:avLst/>
            </a:prstGeom>
            <a:noFill/>
            <a:ln>
              <a:noFill/>
            </a:ln>
          </p:spPr>
        </p:pic>
        <p:sp>
          <p:nvSpPr>
            <p:cNvPr id="672" name="Google Shape;672;p53"/>
            <p:cNvSpPr txBox="1"/>
            <p:nvPr/>
          </p:nvSpPr>
          <p:spPr>
            <a:xfrm>
              <a:off x="5328" y="2113"/>
              <a:ext cx="288" cy="33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Ñ</a:t>
              </a:r>
              <a:endParaRPr/>
            </a:p>
          </p:txBody>
        </p:sp>
      </p:grpSp>
      <p:grpSp>
        <p:nvGrpSpPr>
          <p:cNvPr id="673" name="Google Shape;673;p53"/>
          <p:cNvGrpSpPr/>
          <p:nvPr/>
        </p:nvGrpSpPr>
        <p:grpSpPr>
          <a:xfrm>
            <a:off x="9180513" y="3609975"/>
            <a:ext cx="838200" cy="609600"/>
            <a:chOff x="5288" y="1344"/>
            <a:chExt cx="472" cy="432"/>
          </a:xfrm>
        </p:grpSpPr>
        <p:pic>
          <p:nvPicPr>
            <p:cNvPr id="674" name="Google Shape;674;p53"/>
            <p:cNvPicPr preferRelativeResize="0"/>
            <p:nvPr/>
          </p:nvPicPr>
          <p:blipFill rotWithShape="1">
            <a:blip r:embed="rId7">
              <a:alphaModFix/>
            </a:blip>
            <a:srcRect b="0" l="0" r="0" t="0"/>
            <a:stretch/>
          </p:blipFill>
          <p:spPr>
            <a:xfrm>
              <a:off x="5288" y="1344"/>
              <a:ext cx="472" cy="432"/>
            </a:xfrm>
            <a:prstGeom prst="rect">
              <a:avLst/>
            </a:prstGeom>
            <a:noFill/>
            <a:ln>
              <a:noFill/>
            </a:ln>
          </p:spPr>
        </p:pic>
        <p:sp>
          <p:nvSpPr>
            <p:cNvPr id="675" name="Google Shape;675;p53"/>
            <p:cNvSpPr txBox="1"/>
            <p:nvPr/>
          </p:nvSpPr>
          <p:spPr>
            <a:xfrm>
              <a:off x="5377" y="1392"/>
              <a:ext cx="287" cy="3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S</a:t>
              </a:r>
              <a:endParaRPr/>
            </a:p>
          </p:txBody>
        </p:sp>
      </p:grpSp>
      <p:grpSp>
        <p:nvGrpSpPr>
          <p:cNvPr id="676" name="Google Shape;676;p53"/>
          <p:cNvGrpSpPr/>
          <p:nvPr/>
        </p:nvGrpSpPr>
        <p:grpSpPr>
          <a:xfrm>
            <a:off x="9172575" y="2740025"/>
            <a:ext cx="838200" cy="609600"/>
            <a:chOff x="5288" y="1344"/>
            <a:chExt cx="472" cy="432"/>
          </a:xfrm>
        </p:grpSpPr>
        <p:pic>
          <p:nvPicPr>
            <p:cNvPr id="677" name="Google Shape;677;p53"/>
            <p:cNvPicPr preferRelativeResize="0"/>
            <p:nvPr/>
          </p:nvPicPr>
          <p:blipFill rotWithShape="1">
            <a:blip r:embed="rId7">
              <a:alphaModFix/>
            </a:blip>
            <a:srcRect b="0" l="0" r="0" t="0"/>
            <a:stretch/>
          </p:blipFill>
          <p:spPr>
            <a:xfrm>
              <a:off x="5288" y="1344"/>
              <a:ext cx="472" cy="432"/>
            </a:xfrm>
            <a:prstGeom prst="rect">
              <a:avLst/>
            </a:prstGeom>
            <a:noFill/>
            <a:ln>
              <a:noFill/>
            </a:ln>
          </p:spPr>
        </p:pic>
        <p:sp>
          <p:nvSpPr>
            <p:cNvPr id="678" name="Google Shape;678;p53"/>
            <p:cNvSpPr txBox="1"/>
            <p:nvPr/>
          </p:nvSpPr>
          <p:spPr>
            <a:xfrm>
              <a:off x="5377" y="1392"/>
              <a:ext cx="287" cy="3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S</a:t>
              </a:r>
              <a:endParaRPr/>
            </a:p>
          </p:txBody>
        </p:sp>
      </p:grpSp>
      <p:sp>
        <p:nvSpPr>
          <p:cNvPr id="679" name="Google Shape;679;p53"/>
          <p:cNvSpPr txBox="1"/>
          <p:nvPr/>
        </p:nvSpPr>
        <p:spPr>
          <a:xfrm>
            <a:off x="1721223" y="644714"/>
            <a:ext cx="9574307"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u="sng">
                <a:solidFill>
                  <a:schemeClr val="lt1"/>
                </a:solidFill>
                <a:latin typeface="Times New Roman"/>
                <a:ea typeface="Times New Roman"/>
                <a:cs typeface="Times New Roman"/>
                <a:sym typeface="Times New Roman"/>
              </a:rPr>
              <a:t>Câu 4</a:t>
            </a:r>
            <a:r>
              <a:rPr b="1" lang="en-US" sz="2800">
                <a:solidFill>
                  <a:schemeClr val="lt1"/>
                </a:solidFill>
                <a:latin typeface="Times New Roman"/>
                <a:ea typeface="Times New Roman"/>
                <a:cs typeface="Times New Roman"/>
                <a:sym typeface="Times New Roman"/>
              </a:rPr>
              <a:t>: Ammonia phản ứng được với những chất nào sau đây?</a:t>
            </a:r>
            <a:r>
              <a:rPr lang="en-US" sz="2800">
                <a:solidFill>
                  <a:schemeClr val="lt1"/>
                </a:solidFill>
                <a:latin typeface="Times New Roman"/>
                <a:ea typeface="Times New Roman"/>
                <a:cs typeface="Times New Roman"/>
                <a:sym typeface="Times New Roman"/>
              </a:rPr>
              <a:t>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51"/>
                                        </p:tgtEl>
                                        <p:attrNameLst>
                                          <p:attrName>style.visibility</p:attrName>
                                        </p:attrNameLst>
                                      </p:cBhvr>
                                      <p:to>
                                        <p:strVal val="visible"/>
                                      </p:to>
                                    </p:set>
                                    <p:animEffect filter="fade" transition="in">
                                      <p:cBhvr>
                                        <p:cTn dur="500"/>
                                        <p:tgtEl>
                                          <p:spTgt spid="651"/>
                                        </p:tgtEl>
                                      </p:cBhvr>
                                    </p:animEffect>
                                  </p:childTnLst>
                                </p:cTn>
                              </p:par>
                              <p:par>
                                <p:cTn fill="hold" nodeType="withEffect" presetClass="entr" presetID="10" presetSubtype="0">
                                  <p:stCondLst>
                                    <p:cond delay="0"/>
                                  </p:stCondLst>
                                  <p:childTnLst>
                                    <p:set>
                                      <p:cBhvr>
                                        <p:cTn dur="1" fill="hold">
                                          <p:stCondLst>
                                            <p:cond delay="0"/>
                                          </p:stCondLst>
                                        </p:cTn>
                                        <p:tgtEl>
                                          <p:spTgt spid="654"/>
                                        </p:tgtEl>
                                        <p:attrNameLst>
                                          <p:attrName>style.visibility</p:attrName>
                                        </p:attrNameLst>
                                      </p:cBhvr>
                                      <p:to>
                                        <p:strVal val="visible"/>
                                      </p:to>
                                    </p:set>
                                    <p:animEffect filter="fade" transition="in">
                                      <p:cBhvr>
                                        <p:cTn dur="500"/>
                                        <p:tgtEl>
                                          <p:spTgt spid="654"/>
                                        </p:tgtEl>
                                      </p:cBhvr>
                                    </p:animEffect>
                                  </p:childTnLst>
                                </p:cTn>
                              </p:par>
                              <p:par>
                                <p:cTn fill="hold" nodeType="withEffect" presetClass="entr" presetID="10" presetSubtype="0">
                                  <p:stCondLst>
                                    <p:cond delay="0"/>
                                  </p:stCondLst>
                                  <p:childTnLst>
                                    <p:set>
                                      <p:cBhvr>
                                        <p:cTn dur="1" fill="hold">
                                          <p:stCondLst>
                                            <p:cond delay="0"/>
                                          </p:stCondLst>
                                        </p:cTn>
                                        <p:tgtEl>
                                          <p:spTgt spid="655"/>
                                        </p:tgtEl>
                                        <p:attrNameLst>
                                          <p:attrName>style.visibility</p:attrName>
                                        </p:attrNameLst>
                                      </p:cBhvr>
                                      <p:to>
                                        <p:strVal val="visible"/>
                                      </p:to>
                                    </p:set>
                                    <p:animEffect filter="fade" transition="in">
                                      <p:cBhvr>
                                        <p:cTn dur="500"/>
                                        <p:tgtEl>
                                          <p:spTgt spid="655"/>
                                        </p:tgtEl>
                                      </p:cBhvr>
                                    </p:animEffect>
                                  </p:childTnLst>
                                </p:cTn>
                              </p:par>
                              <p:par>
                                <p:cTn fill="hold" nodeType="withEffect" presetClass="entr" presetID="10" presetSubtype="0">
                                  <p:stCondLst>
                                    <p:cond delay="0"/>
                                  </p:stCondLst>
                                  <p:childTnLst>
                                    <p:set>
                                      <p:cBhvr>
                                        <p:cTn dur="1" fill="hold">
                                          <p:stCondLst>
                                            <p:cond delay="0"/>
                                          </p:stCondLst>
                                        </p:cTn>
                                        <p:tgtEl>
                                          <p:spTgt spid="658"/>
                                        </p:tgtEl>
                                        <p:attrNameLst>
                                          <p:attrName>style.visibility</p:attrName>
                                        </p:attrNameLst>
                                      </p:cBhvr>
                                      <p:to>
                                        <p:strVal val="visible"/>
                                      </p:to>
                                    </p:set>
                                    <p:animEffect filter="fade" transition="in">
                                      <p:cBhvr>
                                        <p:cTn dur="500"/>
                                        <p:tgtEl>
                                          <p:spTgt spid="658"/>
                                        </p:tgtEl>
                                      </p:cBhvr>
                                    </p:animEffect>
                                  </p:childTnLst>
                                </p:cTn>
                              </p:par>
                              <p:par>
                                <p:cTn fill="hold" nodeType="withEffect" presetClass="entr" presetID="10" presetSubtype="0">
                                  <p:stCondLst>
                                    <p:cond delay="0"/>
                                  </p:stCondLst>
                                  <p:childTnLst>
                                    <p:set>
                                      <p:cBhvr>
                                        <p:cTn dur="1" fill="hold">
                                          <p:stCondLst>
                                            <p:cond delay="0"/>
                                          </p:stCondLst>
                                        </p:cTn>
                                        <p:tgtEl>
                                          <p:spTgt spid="659"/>
                                        </p:tgtEl>
                                        <p:attrNameLst>
                                          <p:attrName>style.visibility</p:attrName>
                                        </p:attrNameLst>
                                      </p:cBhvr>
                                      <p:to>
                                        <p:strVal val="visible"/>
                                      </p:to>
                                    </p:set>
                                    <p:animEffect filter="fade" transition="in">
                                      <p:cBhvr>
                                        <p:cTn dur="500"/>
                                        <p:tgtEl>
                                          <p:spTgt spid="659"/>
                                        </p:tgtEl>
                                      </p:cBhvr>
                                    </p:animEffect>
                                  </p:childTnLst>
                                </p:cTn>
                              </p:par>
                              <p:par>
                                <p:cTn fill="hold" nodeType="withEffect" presetClass="entr" presetID="10" presetSubtype="0">
                                  <p:stCondLst>
                                    <p:cond delay="0"/>
                                  </p:stCondLst>
                                  <p:childTnLst>
                                    <p:set>
                                      <p:cBhvr>
                                        <p:cTn dur="1" fill="hold">
                                          <p:stCondLst>
                                            <p:cond delay="0"/>
                                          </p:stCondLst>
                                        </p:cTn>
                                        <p:tgtEl>
                                          <p:spTgt spid="662"/>
                                        </p:tgtEl>
                                        <p:attrNameLst>
                                          <p:attrName>style.visibility</p:attrName>
                                        </p:attrNameLst>
                                      </p:cBhvr>
                                      <p:to>
                                        <p:strVal val="visible"/>
                                      </p:to>
                                    </p:set>
                                    <p:animEffect filter="fade" transition="in">
                                      <p:cBhvr>
                                        <p:cTn dur="500"/>
                                        <p:tgtEl>
                                          <p:spTgt spid="662"/>
                                        </p:tgtEl>
                                      </p:cBhvr>
                                    </p:animEffect>
                                  </p:childTnLst>
                                </p:cTn>
                              </p:par>
                              <p:par>
                                <p:cTn fill="hold" nodeType="withEffect" presetClass="entr" presetID="10" presetSubtype="0">
                                  <p:stCondLst>
                                    <p:cond delay="0"/>
                                  </p:stCondLst>
                                  <p:childTnLst>
                                    <p:set>
                                      <p:cBhvr>
                                        <p:cTn dur="1" fill="hold">
                                          <p:stCondLst>
                                            <p:cond delay="0"/>
                                          </p:stCondLst>
                                        </p:cTn>
                                        <p:tgtEl>
                                          <p:spTgt spid="663"/>
                                        </p:tgtEl>
                                        <p:attrNameLst>
                                          <p:attrName>style.visibility</p:attrName>
                                        </p:attrNameLst>
                                      </p:cBhvr>
                                      <p:to>
                                        <p:strVal val="visible"/>
                                      </p:to>
                                    </p:set>
                                    <p:animEffect filter="fade" transition="in">
                                      <p:cBhvr>
                                        <p:cTn dur="500"/>
                                        <p:tgtEl>
                                          <p:spTgt spid="663"/>
                                        </p:tgtEl>
                                      </p:cBhvr>
                                    </p:animEffect>
                                  </p:childTnLst>
                                </p:cTn>
                              </p:par>
                              <p:par>
                                <p:cTn fill="hold" nodeType="withEffect" presetClass="entr" presetID="10" presetSubtype="0">
                                  <p:stCondLst>
                                    <p:cond delay="0"/>
                                  </p:stCondLst>
                                  <p:childTnLst>
                                    <p:set>
                                      <p:cBhvr>
                                        <p:cTn dur="1" fill="hold">
                                          <p:stCondLst>
                                            <p:cond delay="0"/>
                                          </p:stCondLst>
                                        </p:cTn>
                                        <p:tgtEl>
                                          <p:spTgt spid="666"/>
                                        </p:tgtEl>
                                        <p:attrNameLst>
                                          <p:attrName>style.visibility</p:attrName>
                                        </p:attrNameLst>
                                      </p:cBhvr>
                                      <p:to>
                                        <p:strVal val="visible"/>
                                      </p:to>
                                    </p:set>
                                    <p:animEffect filter="fade" transition="in">
                                      <p:cBhvr>
                                        <p:cTn dur="500"/>
                                        <p:tgtEl>
                                          <p:spTgt spid="6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7"/>
                                        </p:tgtEl>
                                        <p:attrNameLst>
                                          <p:attrName>style.visibility</p:attrName>
                                        </p:attrNameLst>
                                      </p:cBhvr>
                                      <p:to>
                                        <p:strVal val="visible"/>
                                      </p:to>
                                    </p:set>
                                    <p:animEffect filter="fade" transition="in">
                                      <p:cBhvr>
                                        <p:cTn dur="500"/>
                                        <p:tgtEl>
                                          <p:spTgt spid="6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0"/>
                                        </p:tgtEl>
                                        <p:attrNameLst>
                                          <p:attrName>style.visibility</p:attrName>
                                        </p:attrNameLst>
                                      </p:cBhvr>
                                      <p:to>
                                        <p:strVal val="visible"/>
                                      </p:to>
                                    </p:set>
                                    <p:animEffect filter="fade" transition="in">
                                      <p:cBhvr>
                                        <p:cTn dur="500"/>
                                        <p:tgtEl>
                                          <p:spTgt spid="6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3"/>
                                        </p:tgtEl>
                                        <p:attrNameLst>
                                          <p:attrName>style.visibility</p:attrName>
                                        </p:attrNameLst>
                                      </p:cBhvr>
                                      <p:to>
                                        <p:strVal val="visible"/>
                                      </p:to>
                                    </p:set>
                                    <p:animEffect filter="fade" transition="in">
                                      <p:cBhvr>
                                        <p:cTn dur="500"/>
                                        <p:tgtEl>
                                          <p:spTgt spid="6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6"/>
                                        </p:tgtEl>
                                        <p:attrNameLst>
                                          <p:attrName>style.visibility</p:attrName>
                                        </p:attrNameLst>
                                      </p:cBhvr>
                                      <p:to>
                                        <p:strVal val="visible"/>
                                      </p:to>
                                    </p:set>
                                    <p:animEffect filter="fade" transition="in">
                                      <p:cBhvr>
                                        <p:cTn dur="500"/>
                                        <p:tgtEl>
                                          <p:spTgt spid="6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grpSp>
        <p:nvGrpSpPr>
          <p:cNvPr id="684" name="Google Shape;684;p54"/>
          <p:cNvGrpSpPr/>
          <p:nvPr/>
        </p:nvGrpSpPr>
        <p:grpSpPr>
          <a:xfrm>
            <a:off x="3302000" y="2720975"/>
            <a:ext cx="914400" cy="762000"/>
            <a:chOff x="3744" y="2839"/>
            <a:chExt cx="672" cy="581"/>
          </a:xfrm>
        </p:grpSpPr>
        <p:pic>
          <p:nvPicPr>
            <p:cNvPr id="685" name="Google Shape;685;p54"/>
            <p:cNvPicPr preferRelativeResize="0"/>
            <p:nvPr/>
          </p:nvPicPr>
          <p:blipFill rotWithShape="1">
            <a:blip r:embed="rId3">
              <a:alphaModFix/>
            </a:blip>
            <a:srcRect b="0" l="0" r="0" t="0"/>
            <a:stretch/>
          </p:blipFill>
          <p:spPr>
            <a:xfrm>
              <a:off x="3744" y="2839"/>
              <a:ext cx="592" cy="581"/>
            </a:xfrm>
            <a:prstGeom prst="rect">
              <a:avLst/>
            </a:prstGeom>
            <a:noFill/>
            <a:ln>
              <a:noFill/>
            </a:ln>
          </p:spPr>
        </p:pic>
        <p:sp>
          <p:nvSpPr>
            <p:cNvPr id="686" name="Google Shape;686;p54"/>
            <p:cNvSpPr txBox="1"/>
            <p:nvPr/>
          </p:nvSpPr>
          <p:spPr>
            <a:xfrm>
              <a:off x="3888" y="2929"/>
              <a:ext cx="528" cy="44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A.</a:t>
              </a:r>
              <a:endParaRPr/>
            </a:p>
          </p:txBody>
        </p:sp>
      </p:grpSp>
      <p:sp>
        <p:nvSpPr>
          <p:cNvPr id="687" name="Google Shape;687;p54"/>
          <p:cNvSpPr/>
          <p:nvPr/>
        </p:nvSpPr>
        <p:spPr>
          <a:xfrm>
            <a:off x="4765675" y="2797175"/>
            <a:ext cx="2376488" cy="533400"/>
          </a:xfrm>
          <a:prstGeom prst="rect">
            <a:avLst/>
          </a:prstGeom>
          <a:noFill/>
          <a:ln>
            <a:noFill/>
          </a:ln>
        </p:spPr>
        <p:txBody>
          <a:bodyPr anchorCtr="0" anchor="t" bIns="45700" lIns="91425" spcFirstLastPara="1" rIns="91425" wrap="square" tIns="45700">
            <a:noAutofit/>
          </a:bodyPr>
          <a:lstStyle/>
          <a:p>
            <a:pPr indent="-609600" lvl="0" marL="609600" marR="0" rtl="0" algn="l">
              <a:spcBef>
                <a:spcPts val="0"/>
              </a:spcBef>
              <a:spcAft>
                <a:spcPts val="0"/>
              </a:spcAft>
              <a:buClr>
                <a:schemeClr val="hlink"/>
              </a:buClr>
              <a:buSzPts val="1680"/>
              <a:buFont typeface="Noto Sans Symbols"/>
              <a:buNone/>
            </a:pPr>
            <a:r>
              <a:rPr lang="en-US" sz="2400">
                <a:solidFill>
                  <a:schemeClr val="lt1"/>
                </a:solidFill>
                <a:latin typeface="Helvetica Neue"/>
                <a:ea typeface="Helvetica Neue"/>
                <a:cs typeface="Helvetica Neue"/>
                <a:sym typeface="Helvetica Neue"/>
              </a:rPr>
              <a:t> </a:t>
            </a:r>
            <a:r>
              <a:rPr b="1" lang="en-US" sz="2400">
                <a:solidFill>
                  <a:schemeClr val="lt1"/>
                </a:solidFill>
                <a:latin typeface="Times New Roman"/>
                <a:ea typeface="Times New Roman"/>
                <a:cs typeface="Times New Roman"/>
                <a:sym typeface="Times New Roman"/>
              </a:rPr>
              <a:t>16 L</a:t>
            </a:r>
            <a:r>
              <a:rPr lang="en-US" sz="2400">
                <a:solidFill>
                  <a:schemeClr val="lt1"/>
                </a:solidFill>
                <a:latin typeface="Times New Roman"/>
                <a:ea typeface="Times New Roman"/>
                <a:cs typeface="Times New Roman"/>
                <a:sym typeface="Times New Roman"/>
              </a:rPr>
              <a:t> </a:t>
            </a:r>
            <a:endParaRPr sz="2400">
              <a:solidFill>
                <a:schemeClr val="lt1"/>
              </a:solidFill>
              <a:latin typeface="Times New Roman"/>
              <a:ea typeface="Times New Roman"/>
              <a:cs typeface="Times New Roman"/>
              <a:sym typeface="Times New Roman"/>
            </a:endParaRPr>
          </a:p>
        </p:txBody>
      </p:sp>
      <p:grpSp>
        <p:nvGrpSpPr>
          <p:cNvPr id="688" name="Google Shape;688;p54"/>
          <p:cNvGrpSpPr/>
          <p:nvPr/>
        </p:nvGrpSpPr>
        <p:grpSpPr>
          <a:xfrm>
            <a:off x="3302000" y="3676651"/>
            <a:ext cx="838200" cy="720725"/>
            <a:chOff x="912" y="2016"/>
            <a:chExt cx="528" cy="454"/>
          </a:xfrm>
        </p:grpSpPr>
        <p:pic>
          <p:nvPicPr>
            <p:cNvPr id="689" name="Google Shape;689;p54"/>
            <p:cNvPicPr preferRelativeResize="0"/>
            <p:nvPr/>
          </p:nvPicPr>
          <p:blipFill rotWithShape="1">
            <a:blip r:embed="rId4">
              <a:alphaModFix/>
            </a:blip>
            <a:srcRect b="0" l="0" r="0" t="0"/>
            <a:stretch/>
          </p:blipFill>
          <p:spPr>
            <a:xfrm>
              <a:off x="912" y="2016"/>
              <a:ext cx="528" cy="454"/>
            </a:xfrm>
            <a:prstGeom prst="rect">
              <a:avLst/>
            </a:prstGeom>
            <a:noFill/>
            <a:ln>
              <a:noFill/>
            </a:ln>
          </p:spPr>
        </p:pic>
        <p:sp>
          <p:nvSpPr>
            <p:cNvPr id="690" name="Google Shape;690;p54"/>
            <p:cNvSpPr txBox="1"/>
            <p:nvPr/>
          </p:nvSpPr>
          <p:spPr>
            <a:xfrm>
              <a:off x="1008" y="2016"/>
              <a:ext cx="384" cy="3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B</a:t>
              </a:r>
              <a:endParaRPr/>
            </a:p>
          </p:txBody>
        </p:sp>
      </p:grpSp>
      <p:sp>
        <p:nvSpPr>
          <p:cNvPr id="691" name="Google Shape;691;p54"/>
          <p:cNvSpPr/>
          <p:nvPr/>
        </p:nvSpPr>
        <p:spPr>
          <a:xfrm>
            <a:off x="4859339" y="3743326"/>
            <a:ext cx="2833687" cy="639763"/>
          </a:xfrm>
          <a:prstGeom prst="rect">
            <a:avLst/>
          </a:prstGeom>
          <a:noFill/>
          <a:ln>
            <a:noFill/>
          </a:ln>
        </p:spPr>
        <p:txBody>
          <a:bodyPr anchorCtr="0" anchor="t" bIns="45700" lIns="91425" spcFirstLastPara="1" rIns="91425" wrap="square" tIns="45700">
            <a:noAutofit/>
          </a:bodyPr>
          <a:lstStyle/>
          <a:p>
            <a:pPr indent="-609600" lvl="0" marL="609600" marR="0" rtl="0" algn="l">
              <a:spcBef>
                <a:spcPts val="0"/>
              </a:spcBef>
              <a:spcAft>
                <a:spcPts val="0"/>
              </a:spcAft>
              <a:buNone/>
            </a:pPr>
            <a:r>
              <a:rPr b="1" lang="en-US" sz="2400">
                <a:solidFill>
                  <a:schemeClr val="lt1"/>
                </a:solidFill>
                <a:latin typeface="Times New Roman"/>
                <a:ea typeface="Times New Roman"/>
                <a:cs typeface="Times New Roman"/>
                <a:sym typeface="Times New Roman"/>
              </a:rPr>
              <a:t>4 L</a:t>
            </a:r>
            <a:r>
              <a:rPr lang="en-US" sz="2400">
                <a:solidFill>
                  <a:schemeClr val="lt1"/>
                </a:solidFill>
                <a:latin typeface="Times New Roman"/>
                <a:ea typeface="Times New Roman"/>
                <a:cs typeface="Times New Roman"/>
                <a:sym typeface="Times New Roman"/>
              </a:rPr>
              <a:t> </a:t>
            </a:r>
            <a:endParaRPr/>
          </a:p>
        </p:txBody>
      </p:sp>
      <p:grpSp>
        <p:nvGrpSpPr>
          <p:cNvPr id="692" name="Google Shape;692;p54"/>
          <p:cNvGrpSpPr/>
          <p:nvPr/>
        </p:nvGrpSpPr>
        <p:grpSpPr>
          <a:xfrm>
            <a:off x="3302000" y="4516439"/>
            <a:ext cx="838200" cy="719137"/>
            <a:chOff x="960" y="2545"/>
            <a:chExt cx="528" cy="453"/>
          </a:xfrm>
        </p:grpSpPr>
        <p:pic>
          <p:nvPicPr>
            <p:cNvPr id="693" name="Google Shape;693;p54"/>
            <p:cNvPicPr preferRelativeResize="0"/>
            <p:nvPr/>
          </p:nvPicPr>
          <p:blipFill rotWithShape="1">
            <a:blip r:embed="rId5">
              <a:alphaModFix/>
            </a:blip>
            <a:srcRect b="0" l="0" r="0" t="0"/>
            <a:stretch/>
          </p:blipFill>
          <p:spPr>
            <a:xfrm>
              <a:off x="960" y="2545"/>
              <a:ext cx="528" cy="453"/>
            </a:xfrm>
            <a:prstGeom prst="rect">
              <a:avLst/>
            </a:prstGeom>
            <a:noFill/>
            <a:ln>
              <a:noFill/>
            </a:ln>
          </p:spPr>
        </p:pic>
        <p:sp>
          <p:nvSpPr>
            <p:cNvPr id="694" name="Google Shape;694;p54"/>
            <p:cNvSpPr txBox="1"/>
            <p:nvPr/>
          </p:nvSpPr>
          <p:spPr>
            <a:xfrm>
              <a:off x="1056" y="2592"/>
              <a:ext cx="384" cy="3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C</a:t>
              </a:r>
              <a:endParaRPr/>
            </a:p>
          </p:txBody>
        </p:sp>
      </p:grpSp>
      <p:sp>
        <p:nvSpPr>
          <p:cNvPr id="695" name="Google Shape;695;p54"/>
          <p:cNvSpPr/>
          <p:nvPr/>
        </p:nvSpPr>
        <p:spPr>
          <a:xfrm>
            <a:off x="4827589" y="4702175"/>
            <a:ext cx="2835275" cy="533400"/>
          </a:xfrm>
          <a:prstGeom prst="rect">
            <a:avLst/>
          </a:prstGeom>
          <a:noFill/>
          <a:ln>
            <a:noFill/>
          </a:ln>
        </p:spPr>
        <p:txBody>
          <a:bodyPr anchorCtr="0" anchor="t" bIns="45700" lIns="91425" spcFirstLastPara="1" rIns="91425" wrap="square" tIns="45700">
            <a:noAutofit/>
          </a:bodyPr>
          <a:lstStyle/>
          <a:p>
            <a:pPr indent="-609600" lvl="0" marL="609600" marR="0" rtl="0" algn="l">
              <a:spcBef>
                <a:spcPts val="0"/>
              </a:spcBef>
              <a:spcAft>
                <a:spcPts val="0"/>
              </a:spcAft>
              <a:buNone/>
            </a:pPr>
            <a:r>
              <a:rPr b="1" lang="en-US" sz="2400">
                <a:solidFill>
                  <a:schemeClr val="lt1"/>
                </a:solidFill>
                <a:latin typeface="Times New Roman"/>
                <a:ea typeface="Times New Roman"/>
                <a:cs typeface="Times New Roman"/>
                <a:sym typeface="Times New Roman"/>
              </a:rPr>
              <a:t>8 L</a:t>
            </a:r>
            <a:r>
              <a:rPr lang="en-US" sz="2400">
                <a:solidFill>
                  <a:schemeClr val="lt1"/>
                </a:solidFill>
                <a:latin typeface="Times New Roman"/>
                <a:ea typeface="Times New Roman"/>
                <a:cs typeface="Times New Roman"/>
                <a:sym typeface="Times New Roman"/>
              </a:rPr>
              <a:t> </a:t>
            </a:r>
            <a:endParaRPr sz="2400">
              <a:solidFill>
                <a:schemeClr val="lt1"/>
              </a:solidFill>
              <a:latin typeface="Times New Roman"/>
              <a:ea typeface="Times New Roman"/>
              <a:cs typeface="Times New Roman"/>
              <a:sym typeface="Times New Roman"/>
            </a:endParaRPr>
          </a:p>
        </p:txBody>
      </p:sp>
      <p:grpSp>
        <p:nvGrpSpPr>
          <p:cNvPr id="696" name="Google Shape;696;p54"/>
          <p:cNvGrpSpPr/>
          <p:nvPr/>
        </p:nvGrpSpPr>
        <p:grpSpPr>
          <a:xfrm>
            <a:off x="3260725" y="5418139"/>
            <a:ext cx="863600" cy="808037"/>
            <a:chOff x="912" y="3113"/>
            <a:chExt cx="496" cy="509"/>
          </a:xfrm>
        </p:grpSpPr>
        <p:pic>
          <p:nvPicPr>
            <p:cNvPr id="697" name="Google Shape;697;p54"/>
            <p:cNvPicPr preferRelativeResize="0"/>
            <p:nvPr/>
          </p:nvPicPr>
          <p:blipFill rotWithShape="1">
            <a:blip r:embed="rId6">
              <a:alphaModFix/>
            </a:blip>
            <a:srcRect b="0" l="0" r="0" t="0"/>
            <a:stretch/>
          </p:blipFill>
          <p:spPr>
            <a:xfrm>
              <a:off x="912" y="3113"/>
              <a:ext cx="496" cy="509"/>
            </a:xfrm>
            <a:prstGeom prst="rect">
              <a:avLst/>
            </a:prstGeom>
            <a:noFill/>
            <a:ln>
              <a:noFill/>
            </a:ln>
          </p:spPr>
        </p:pic>
        <p:sp>
          <p:nvSpPr>
            <p:cNvPr id="698" name="Google Shape;698;p54"/>
            <p:cNvSpPr txBox="1"/>
            <p:nvPr/>
          </p:nvSpPr>
          <p:spPr>
            <a:xfrm>
              <a:off x="1008" y="3216"/>
              <a:ext cx="288" cy="32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D</a:t>
              </a:r>
              <a:endParaRPr/>
            </a:p>
          </p:txBody>
        </p:sp>
      </p:grpSp>
      <p:sp>
        <p:nvSpPr>
          <p:cNvPr id="699" name="Google Shape;699;p54"/>
          <p:cNvSpPr/>
          <p:nvPr/>
        </p:nvSpPr>
        <p:spPr>
          <a:xfrm>
            <a:off x="4845050" y="5616575"/>
            <a:ext cx="2559050" cy="533400"/>
          </a:xfrm>
          <a:prstGeom prst="rect">
            <a:avLst/>
          </a:prstGeom>
          <a:noFill/>
          <a:ln>
            <a:noFill/>
          </a:ln>
        </p:spPr>
        <p:txBody>
          <a:bodyPr anchorCtr="0" anchor="t" bIns="45700" lIns="91425" spcFirstLastPara="1" rIns="91425" wrap="square" tIns="45700">
            <a:noAutofit/>
          </a:bodyPr>
          <a:lstStyle/>
          <a:p>
            <a:pPr indent="-609600" lvl="0" marL="609600" marR="0" rtl="0" algn="l">
              <a:spcBef>
                <a:spcPts val="0"/>
              </a:spcBef>
              <a:spcAft>
                <a:spcPts val="0"/>
              </a:spcAft>
              <a:buNone/>
            </a:pPr>
            <a:r>
              <a:rPr b="1" lang="en-US" sz="2400">
                <a:solidFill>
                  <a:schemeClr val="lt1"/>
                </a:solidFill>
                <a:latin typeface="Times New Roman"/>
                <a:ea typeface="Times New Roman"/>
                <a:cs typeface="Times New Roman"/>
                <a:sym typeface="Times New Roman"/>
              </a:rPr>
              <a:t>6 L</a:t>
            </a:r>
            <a:r>
              <a:rPr lang="en-US" sz="2400">
                <a:solidFill>
                  <a:schemeClr val="lt1"/>
                </a:solidFill>
                <a:latin typeface="Times New Roman"/>
                <a:ea typeface="Times New Roman"/>
                <a:cs typeface="Times New Roman"/>
                <a:sym typeface="Times New Roman"/>
              </a:rPr>
              <a:t> </a:t>
            </a:r>
            <a:endParaRPr sz="2400">
              <a:solidFill>
                <a:schemeClr val="lt1"/>
              </a:solidFill>
              <a:latin typeface="Times New Roman"/>
              <a:ea typeface="Times New Roman"/>
              <a:cs typeface="Times New Roman"/>
              <a:sym typeface="Times New Roman"/>
            </a:endParaRPr>
          </a:p>
        </p:txBody>
      </p:sp>
      <p:grpSp>
        <p:nvGrpSpPr>
          <p:cNvPr id="700" name="Google Shape;700;p54"/>
          <p:cNvGrpSpPr/>
          <p:nvPr/>
        </p:nvGrpSpPr>
        <p:grpSpPr>
          <a:xfrm>
            <a:off x="7620000" y="2743200"/>
            <a:ext cx="838200" cy="609600"/>
            <a:chOff x="5288" y="1344"/>
            <a:chExt cx="472" cy="432"/>
          </a:xfrm>
        </p:grpSpPr>
        <p:pic>
          <p:nvPicPr>
            <p:cNvPr id="701" name="Google Shape;701;p54"/>
            <p:cNvPicPr preferRelativeResize="0"/>
            <p:nvPr/>
          </p:nvPicPr>
          <p:blipFill rotWithShape="1">
            <a:blip r:embed="rId7">
              <a:alphaModFix/>
            </a:blip>
            <a:srcRect b="0" l="0" r="0" t="0"/>
            <a:stretch/>
          </p:blipFill>
          <p:spPr>
            <a:xfrm>
              <a:off x="5288" y="1344"/>
              <a:ext cx="472" cy="432"/>
            </a:xfrm>
            <a:prstGeom prst="rect">
              <a:avLst/>
            </a:prstGeom>
            <a:noFill/>
            <a:ln>
              <a:noFill/>
            </a:ln>
          </p:spPr>
        </p:pic>
        <p:sp>
          <p:nvSpPr>
            <p:cNvPr id="702" name="Google Shape;702;p54"/>
            <p:cNvSpPr txBox="1"/>
            <p:nvPr/>
          </p:nvSpPr>
          <p:spPr>
            <a:xfrm>
              <a:off x="5377" y="1392"/>
              <a:ext cx="287" cy="3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S</a:t>
              </a:r>
              <a:endParaRPr/>
            </a:p>
          </p:txBody>
        </p:sp>
      </p:grpSp>
      <p:grpSp>
        <p:nvGrpSpPr>
          <p:cNvPr id="703" name="Google Shape;703;p54"/>
          <p:cNvGrpSpPr/>
          <p:nvPr/>
        </p:nvGrpSpPr>
        <p:grpSpPr>
          <a:xfrm>
            <a:off x="7650163" y="3551238"/>
            <a:ext cx="825500" cy="679450"/>
            <a:chOff x="5280" y="2068"/>
            <a:chExt cx="480" cy="433"/>
          </a:xfrm>
        </p:grpSpPr>
        <p:pic>
          <p:nvPicPr>
            <p:cNvPr id="704" name="Google Shape;704;p54"/>
            <p:cNvPicPr preferRelativeResize="0"/>
            <p:nvPr/>
          </p:nvPicPr>
          <p:blipFill rotWithShape="1">
            <a:blip r:embed="rId8">
              <a:alphaModFix/>
            </a:blip>
            <a:srcRect b="0" l="0" r="0" t="0"/>
            <a:stretch/>
          </p:blipFill>
          <p:spPr>
            <a:xfrm>
              <a:off x="5280" y="2068"/>
              <a:ext cx="480" cy="433"/>
            </a:xfrm>
            <a:prstGeom prst="rect">
              <a:avLst/>
            </a:prstGeom>
            <a:noFill/>
            <a:ln>
              <a:noFill/>
            </a:ln>
          </p:spPr>
        </p:pic>
        <p:sp>
          <p:nvSpPr>
            <p:cNvPr id="705" name="Google Shape;705;p54"/>
            <p:cNvSpPr txBox="1"/>
            <p:nvPr/>
          </p:nvSpPr>
          <p:spPr>
            <a:xfrm>
              <a:off x="5328" y="2113"/>
              <a:ext cx="288" cy="33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Ñ</a:t>
              </a:r>
              <a:endParaRPr/>
            </a:p>
          </p:txBody>
        </p:sp>
      </p:grpSp>
      <p:grpSp>
        <p:nvGrpSpPr>
          <p:cNvPr id="706" name="Google Shape;706;p54"/>
          <p:cNvGrpSpPr/>
          <p:nvPr/>
        </p:nvGrpSpPr>
        <p:grpSpPr>
          <a:xfrm>
            <a:off x="7620000" y="4572000"/>
            <a:ext cx="838200" cy="609600"/>
            <a:chOff x="5288" y="1344"/>
            <a:chExt cx="472" cy="432"/>
          </a:xfrm>
        </p:grpSpPr>
        <p:pic>
          <p:nvPicPr>
            <p:cNvPr id="707" name="Google Shape;707;p54"/>
            <p:cNvPicPr preferRelativeResize="0"/>
            <p:nvPr/>
          </p:nvPicPr>
          <p:blipFill rotWithShape="1">
            <a:blip r:embed="rId7">
              <a:alphaModFix/>
            </a:blip>
            <a:srcRect b="0" l="0" r="0" t="0"/>
            <a:stretch/>
          </p:blipFill>
          <p:spPr>
            <a:xfrm>
              <a:off x="5288" y="1344"/>
              <a:ext cx="472" cy="432"/>
            </a:xfrm>
            <a:prstGeom prst="rect">
              <a:avLst/>
            </a:prstGeom>
            <a:noFill/>
            <a:ln>
              <a:noFill/>
            </a:ln>
          </p:spPr>
        </p:pic>
        <p:sp>
          <p:nvSpPr>
            <p:cNvPr id="708" name="Google Shape;708;p54"/>
            <p:cNvSpPr txBox="1"/>
            <p:nvPr/>
          </p:nvSpPr>
          <p:spPr>
            <a:xfrm>
              <a:off x="5377" y="1392"/>
              <a:ext cx="287" cy="3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S</a:t>
              </a:r>
              <a:endParaRPr/>
            </a:p>
          </p:txBody>
        </p:sp>
      </p:grpSp>
      <p:grpSp>
        <p:nvGrpSpPr>
          <p:cNvPr id="709" name="Google Shape;709;p54"/>
          <p:cNvGrpSpPr/>
          <p:nvPr/>
        </p:nvGrpSpPr>
        <p:grpSpPr>
          <a:xfrm>
            <a:off x="7620000" y="5486400"/>
            <a:ext cx="838200" cy="609600"/>
            <a:chOff x="5288" y="1344"/>
            <a:chExt cx="472" cy="432"/>
          </a:xfrm>
        </p:grpSpPr>
        <p:pic>
          <p:nvPicPr>
            <p:cNvPr id="710" name="Google Shape;710;p54"/>
            <p:cNvPicPr preferRelativeResize="0"/>
            <p:nvPr/>
          </p:nvPicPr>
          <p:blipFill rotWithShape="1">
            <a:blip r:embed="rId7">
              <a:alphaModFix/>
            </a:blip>
            <a:srcRect b="0" l="0" r="0" t="0"/>
            <a:stretch/>
          </p:blipFill>
          <p:spPr>
            <a:xfrm>
              <a:off x="5288" y="1344"/>
              <a:ext cx="472" cy="432"/>
            </a:xfrm>
            <a:prstGeom prst="rect">
              <a:avLst/>
            </a:prstGeom>
            <a:noFill/>
            <a:ln>
              <a:noFill/>
            </a:ln>
          </p:spPr>
        </p:pic>
        <p:sp>
          <p:nvSpPr>
            <p:cNvPr id="711" name="Google Shape;711;p54"/>
            <p:cNvSpPr txBox="1"/>
            <p:nvPr/>
          </p:nvSpPr>
          <p:spPr>
            <a:xfrm>
              <a:off x="5377" y="1392"/>
              <a:ext cx="287" cy="3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S</a:t>
              </a:r>
              <a:endParaRPr/>
            </a:p>
          </p:txBody>
        </p:sp>
      </p:grpSp>
      <p:sp>
        <p:nvSpPr>
          <p:cNvPr id="712" name="Google Shape;712;p54"/>
          <p:cNvSpPr txBox="1"/>
          <p:nvPr/>
        </p:nvSpPr>
        <p:spPr>
          <a:xfrm>
            <a:off x="2088777" y="667065"/>
            <a:ext cx="9170894" cy="138499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800" u="sng">
                <a:solidFill>
                  <a:schemeClr val="lt1"/>
                </a:solidFill>
                <a:latin typeface="Times New Roman"/>
                <a:ea typeface="Times New Roman"/>
                <a:cs typeface="Times New Roman"/>
                <a:sym typeface="Times New Roman"/>
              </a:rPr>
              <a:t>Câu 5</a:t>
            </a:r>
            <a:r>
              <a:rPr b="1" lang="en-US" sz="2800">
                <a:solidFill>
                  <a:schemeClr val="lt1"/>
                </a:solidFill>
                <a:latin typeface="Times New Roman"/>
                <a:ea typeface="Times New Roman"/>
                <a:cs typeface="Times New Roman"/>
                <a:sym typeface="Times New Roman"/>
              </a:rPr>
              <a:t>: Trong công nghiệp NH</a:t>
            </a:r>
            <a:r>
              <a:rPr b="1" baseline="-25000" lang="en-US" sz="2800">
                <a:solidFill>
                  <a:schemeClr val="lt1"/>
                </a:solidFill>
                <a:latin typeface="Times New Roman"/>
                <a:ea typeface="Times New Roman"/>
                <a:cs typeface="Times New Roman"/>
                <a:sym typeface="Times New Roman"/>
              </a:rPr>
              <a:t>3</a:t>
            </a:r>
            <a:r>
              <a:rPr b="1" lang="en-US" sz="2800">
                <a:solidFill>
                  <a:schemeClr val="lt1"/>
                </a:solidFill>
                <a:latin typeface="Times New Roman"/>
                <a:ea typeface="Times New Roman"/>
                <a:cs typeface="Times New Roman"/>
                <a:sym typeface="Times New Roman"/>
              </a:rPr>
              <a:t> được điều chế từ N</a:t>
            </a:r>
            <a:r>
              <a:rPr b="1" baseline="-25000" lang="en-US" sz="2800">
                <a:solidFill>
                  <a:schemeClr val="lt1"/>
                </a:solidFill>
                <a:latin typeface="Times New Roman"/>
                <a:ea typeface="Times New Roman"/>
                <a:cs typeface="Times New Roman"/>
                <a:sym typeface="Times New Roman"/>
              </a:rPr>
              <a:t>2</a:t>
            </a:r>
            <a:r>
              <a:rPr b="1" lang="en-US" sz="2800">
                <a:solidFill>
                  <a:schemeClr val="lt1"/>
                </a:solidFill>
                <a:latin typeface="Times New Roman"/>
                <a:ea typeface="Times New Roman"/>
                <a:cs typeface="Times New Roman"/>
                <a:sym typeface="Times New Roman"/>
              </a:rPr>
              <a:t> và H</a:t>
            </a:r>
            <a:r>
              <a:rPr b="1" baseline="-25000" lang="en-US" sz="2800">
                <a:solidFill>
                  <a:schemeClr val="lt1"/>
                </a:solidFill>
                <a:latin typeface="Times New Roman"/>
                <a:ea typeface="Times New Roman"/>
                <a:cs typeface="Times New Roman"/>
                <a:sym typeface="Times New Roman"/>
              </a:rPr>
              <a:t>2</a:t>
            </a:r>
            <a:r>
              <a:rPr b="1" lang="en-US" sz="2800">
                <a:solidFill>
                  <a:schemeClr val="lt1"/>
                </a:solidFill>
                <a:latin typeface="Times New Roman"/>
                <a:ea typeface="Times New Roman"/>
                <a:cs typeface="Times New Roman"/>
                <a:sym typeface="Times New Roman"/>
              </a:rPr>
              <a:t>. Hỏi từ 8 lít N</a:t>
            </a:r>
            <a:r>
              <a:rPr b="1" baseline="-25000" lang="en-US" sz="2800">
                <a:solidFill>
                  <a:schemeClr val="lt1"/>
                </a:solidFill>
                <a:latin typeface="Times New Roman"/>
                <a:ea typeface="Times New Roman"/>
                <a:cs typeface="Times New Roman"/>
                <a:sym typeface="Times New Roman"/>
              </a:rPr>
              <a:t>2</a:t>
            </a:r>
            <a:r>
              <a:rPr b="1" lang="en-US" sz="2800">
                <a:solidFill>
                  <a:schemeClr val="lt1"/>
                </a:solidFill>
                <a:latin typeface="Times New Roman"/>
                <a:ea typeface="Times New Roman"/>
                <a:cs typeface="Times New Roman"/>
                <a:sym typeface="Times New Roman"/>
              </a:rPr>
              <a:t> với hiệu suất 25% thì thu được bao nhiêu lít NH</a:t>
            </a:r>
            <a:r>
              <a:rPr b="1" baseline="-25000" lang="en-US" sz="2800">
                <a:solidFill>
                  <a:schemeClr val="lt1"/>
                </a:solidFill>
                <a:latin typeface="Times New Roman"/>
                <a:ea typeface="Times New Roman"/>
                <a:cs typeface="Times New Roman"/>
                <a:sym typeface="Times New Roman"/>
              </a:rPr>
              <a:t>3</a:t>
            </a:r>
            <a:r>
              <a:rPr b="1" lang="en-US" sz="2800">
                <a:solidFill>
                  <a:schemeClr val="lt1"/>
                </a:solidFill>
                <a:latin typeface="Times New Roman"/>
                <a:ea typeface="Times New Roman"/>
                <a:cs typeface="Times New Roman"/>
                <a:sym typeface="Times New Roman"/>
              </a:rPr>
              <a: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84"/>
                                        </p:tgtEl>
                                        <p:attrNameLst>
                                          <p:attrName>style.visibility</p:attrName>
                                        </p:attrNameLst>
                                      </p:cBhvr>
                                      <p:to>
                                        <p:strVal val="visible"/>
                                      </p:to>
                                    </p:set>
                                    <p:animEffect filter="fade" transition="in">
                                      <p:cBhvr>
                                        <p:cTn dur="500"/>
                                        <p:tgtEl>
                                          <p:spTgt spid="684"/>
                                        </p:tgtEl>
                                      </p:cBhvr>
                                    </p:animEffect>
                                  </p:childTnLst>
                                </p:cTn>
                              </p:par>
                              <p:par>
                                <p:cTn fill="hold" nodeType="withEffect" presetClass="entr" presetID="10" presetSubtype="0">
                                  <p:stCondLst>
                                    <p:cond delay="0"/>
                                  </p:stCondLst>
                                  <p:childTnLst>
                                    <p:set>
                                      <p:cBhvr>
                                        <p:cTn dur="1" fill="hold">
                                          <p:stCondLst>
                                            <p:cond delay="0"/>
                                          </p:stCondLst>
                                        </p:cTn>
                                        <p:tgtEl>
                                          <p:spTgt spid="687"/>
                                        </p:tgtEl>
                                        <p:attrNameLst>
                                          <p:attrName>style.visibility</p:attrName>
                                        </p:attrNameLst>
                                      </p:cBhvr>
                                      <p:to>
                                        <p:strVal val="visible"/>
                                      </p:to>
                                    </p:set>
                                    <p:animEffect filter="fade" transition="in">
                                      <p:cBhvr>
                                        <p:cTn dur="500"/>
                                        <p:tgtEl>
                                          <p:spTgt spid="687"/>
                                        </p:tgtEl>
                                      </p:cBhvr>
                                    </p:animEffect>
                                  </p:childTnLst>
                                </p:cTn>
                              </p:par>
                              <p:par>
                                <p:cTn fill="hold" nodeType="withEffect" presetClass="entr" presetID="10" presetSubtype="0">
                                  <p:stCondLst>
                                    <p:cond delay="0"/>
                                  </p:stCondLst>
                                  <p:childTnLst>
                                    <p:set>
                                      <p:cBhvr>
                                        <p:cTn dur="1" fill="hold">
                                          <p:stCondLst>
                                            <p:cond delay="0"/>
                                          </p:stCondLst>
                                        </p:cTn>
                                        <p:tgtEl>
                                          <p:spTgt spid="688"/>
                                        </p:tgtEl>
                                        <p:attrNameLst>
                                          <p:attrName>style.visibility</p:attrName>
                                        </p:attrNameLst>
                                      </p:cBhvr>
                                      <p:to>
                                        <p:strVal val="visible"/>
                                      </p:to>
                                    </p:set>
                                    <p:animEffect filter="fade" transition="in">
                                      <p:cBhvr>
                                        <p:cTn dur="500"/>
                                        <p:tgtEl>
                                          <p:spTgt spid="688"/>
                                        </p:tgtEl>
                                      </p:cBhvr>
                                    </p:animEffect>
                                  </p:childTnLst>
                                </p:cTn>
                              </p:par>
                              <p:par>
                                <p:cTn fill="hold" nodeType="withEffect" presetClass="entr" presetID="10" presetSubtype="0">
                                  <p:stCondLst>
                                    <p:cond delay="0"/>
                                  </p:stCondLst>
                                  <p:childTnLst>
                                    <p:set>
                                      <p:cBhvr>
                                        <p:cTn dur="1" fill="hold">
                                          <p:stCondLst>
                                            <p:cond delay="0"/>
                                          </p:stCondLst>
                                        </p:cTn>
                                        <p:tgtEl>
                                          <p:spTgt spid="691"/>
                                        </p:tgtEl>
                                        <p:attrNameLst>
                                          <p:attrName>style.visibility</p:attrName>
                                        </p:attrNameLst>
                                      </p:cBhvr>
                                      <p:to>
                                        <p:strVal val="visible"/>
                                      </p:to>
                                    </p:set>
                                    <p:animEffect filter="fade" transition="in">
                                      <p:cBhvr>
                                        <p:cTn dur="500"/>
                                        <p:tgtEl>
                                          <p:spTgt spid="691"/>
                                        </p:tgtEl>
                                      </p:cBhvr>
                                    </p:animEffect>
                                  </p:childTnLst>
                                </p:cTn>
                              </p:par>
                              <p:par>
                                <p:cTn fill="hold" nodeType="withEffect" presetClass="entr" presetID="10" presetSubtype="0">
                                  <p:stCondLst>
                                    <p:cond delay="0"/>
                                  </p:stCondLst>
                                  <p:childTnLst>
                                    <p:set>
                                      <p:cBhvr>
                                        <p:cTn dur="1" fill="hold">
                                          <p:stCondLst>
                                            <p:cond delay="0"/>
                                          </p:stCondLst>
                                        </p:cTn>
                                        <p:tgtEl>
                                          <p:spTgt spid="692"/>
                                        </p:tgtEl>
                                        <p:attrNameLst>
                                          <p:attrName>style.visibility</p:attrName>
                                        </p:attrNameLst>
                                      </p:cBhvr>
                                      <p:to>
                                        <p:strVal val="visible"/>
                                      </p:to>
                                    </p:set>
                                    <p:animEffect filter="fade" transition="in">
                                      <p:cBhvr>
                                        <p:cTn dur="500"/>
                                        <p:tgtEl>
                                          <p:spTgt spid="692"/>
                                        </p:tgtEl>
                                      </p:cBhvr>
                                    </p:animEffect>
                                  </p:childTnLst>
                                </p:cTn>
                              </p:par>
                              <p:par>
                                <p:cTn fill="hold" nodeType="withEffect" presetClass="entr" presetID="10" presetSubtype="0">
                                  <p:stCondLst>
                                    <p:cond delay="0"/>
                                  </p:stCondLst>
                                  <p:childTnLst>
                                    <p:set>
                                      <p:cBhvr>
                                        <p:cTn dur="1" fill="hold">
                                          <p:stCondLst>
                                            <p:cond delay="0"/>
                                          </p:stCondLst>
                                        </p:cTn>
                                        <p:tgtEl>
                                          <p:spTgt spid="695"/>
                                        </p:tgtEl>
                                        <p:attrNameLst>
                                          <p:attrName>style.visibility</p:attrName>
                                        </p:attrNameLst>
                                      </p:cBhvr>
                                      <p:to>
                                        <p:strVal val="visible"/>
                                      </p:to>
                                    </p:set>
                                    <p:animEffect filter="fade" transition="in">
                                      <p:cBhvr>
                                        <p:cTn dur="500"/>
                                        <p:tgtEl>
                                          <p:spTgt spid="695"/>
                                        </p:tgtEl>
                                      </p:cBhvr>
                                    </p:animEffect>
                                  </p:childTnLst>
                                </p:cTn>
                              </p:par>
                              <p:par>
                                <p:cTn fill="hold" nodeType="withEffect" presetClass="entr" presetID="10" presetSubtype="0">
                                  <p:stCondLst>
                                    <p:cond delay="0"/>
                                  </p:stCondLst>
                                  <p:childTnLst>
                                    <p:set>
                                      <p:cBhvr>
                                        <p:cTn dur="1" fill="hold">
                                          <p:stCondLst>
                                            <p:cond delay="0"/>
                                          </p:stCondLst>
                                        </p:cTn>
                                        <p:tgtEl>
                                          <p:spTgt spid="696"/>
                                        </p:tgtEl>
                                        <p:attrNameLst>
                                          <p:attrName>style.visibility</p:attrName>
                                        </p:attrNameLst>
                                      </p:cBhvr>
                                      <p:to>
                                        <p:strVal val="visible"/>
                                      </p:to>
                                    </p:set>
                                    <p:animEffect filter="fade" transition="in">
                                      <p:cBhvr>
                                        <p:cTn dur="500"/>
                                        <p:tgtEl>
                                          <p:spTgt spid="696"/>
                                        </p:tgtEl>
                                      </p:cBhvr>
                                    </p:animEffect>
                                  </p:childTnLst>
                                </p:cTn>
                              </p:par>
                              <p:par>
                                <p:cTn fill="hold" nodeType="withEffect" presetClass="entr" presetID="10" presetSubtype="0">
                                  <p:stCondLst>
                                    <p:cond delay="0"/>
                                  </p:stCondLst>
                                  <p:childTnLst>
                                    <p:set>
                                      <p:cBhvr>
                                        <p:cTn dur="1" fill="hold">
                                          <p:stCondLst>
                                            <p:cond delay="0"/>
                                          </p:stCondLst>
                                        </p:cTn>
                                        <p:tgtEl>
                                          <p:spTgt spid="699"/>
                                        </p:tgtEl>
                                        <p:attrNameLst>
                                          <p:attrName>style.visibility</p:attrName>
                                        </p:attrNameLst>
                                      </p:cBhvr>
                                      <p:to>
                                        <p:strVal val="visible"/>
                                      </p:to>
                                    </p:set>
                                    <p:animEffect filter="fade" transition="in">
                                      <p:cBhvr>
                                        <p:cTn dur="500"/>
                                        <p:tgtEl>
                                          <p:spTgt spid="6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0"/>
                                        </p:tgtEl>
                                        <p:attrNameLst>
                                          <p:attrName>style.visibility</p:attrName>
                                        </p:attrNameLst>
                                      </p:cBhvr>
                                      <p:to>
                                        <p:strVal val="visible"/>
                                      </p:to>
                                    </p:set>
                                    <p:animEffect filter="fade" transition="in">
                                      <p:cBhvr>
                                        <p:cTn dur="500"/>
                                        <p:tgtEl>
                                          <p:spTgt spid="7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3"/>
                                        </p:tgtEl>
                                        <p:attrNameLst>
                                          <p:attrName>style.visibility</p:attrName>
                                        </p:attrNameLst>
                                      </p:cBhvr>
                                      <p:to>
                                        <p:strVal val="visible"/>
                                      </p:to>
                                    </p:set>
                                    <p:animEffect filter="fade" transition="in">
                                      <p:cBhvr>
                                        <p:cTn dur="500"/>
                                        <p:tgtEl>
                                          <p:spTgt spid="7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6"/>
                                        </p:tgtEl>
                                        <p:attrNameLst>
                                          <p:attrName>style.visibility</p:attrName>
                                        </p:attrNameLst>
                                      </p:cBhvr>
                                      <p:to>
                                        <p:strVal val="visible"/>
                                      </p:to>
                                    </p:set>
                                    <p:animEffect filter="fade" transition="in">
                                      <p:cBhvr>
                                        <p:cTn dur="500"/>
                                        <p:tgtEl>
                                          <p:spTgt spid="7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9"/>
                                        </p:tgtEl>
                                        <p:attrNameLst>
                                          <p:attrName>style.visibility</p:attrName>
                                        </p:attrNameLst>
                                      </p:cBhvr>
                                      <p:to>
                                        <p:strVal val="visible"/>
                                      </p:to>
                                    </p:set>
                                    <p:animEffect filter="fade" transition="in">
                                      <p:cBhvr>
                                        <p:cTn dur="500"/>
                                        <p:tgtEl>
                                          <p:spTgt spid="7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55"/>
          <p:cNvSpPr txBox="1"/>
          <p:nvPr/>
        </p:nvSpPr>
        <p:spPr>
          <a:xfrm>
            <a:off x="1416422" y="753035"/>
            <a:ext cx="8610600"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rgbClr val="FF0000"/>
                </a:solidFill>
                <a:latin typeface="Comic Sans MS"/>
                <a:ea typeface="Comic Sans MS"/>
                <a:cs typeface="Comic Sans MS"/>
                <a:sym typeface="Comic Sans MS"/>
              </a:rPr>
              <a:t>TÌM TÒI MỞ RỘNG</a:t>
            </a:r>
            <a:endParaRPr/>
          </a:p>
        </p:txBody>
      </p:sp>
      <p:sp>
        <p:nvSpPr>
          <p:cNvPr id="718" name="Google Shape;718;p55">
            <a:hlinkClick action="ppaction://hlinksldjump" r:id="rId3"/>
          </p:cNvPr>
          <p:cNvSpPr/>
          <p:nvPr/>
        </p:nvSpPr>
        <p:spPr>
          <a:xfrm>
            <a:off x="1731733" y="1622629"/>
            <a:ext cx="1269899" cy="264687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6600" cap="none">
                <a:solidFill>
                  <a:srgbClr val="FEFEFE"/>
                </a:solidFill>
                <a:latin typeface="Calibri"/>
                <a:ea typeface="Calibri"/>
                <a:cs typeface="Calibri"/>
                <a:sym typeface="Calibri"/>
              </a:rPr>
              <a:t>1</a:t>
            </a:r>
            <a:endParaRPr/>
          </a:p>
        </p:txBody>
      </p:sp>
      <p:sp>
        <p:nvSpPr>
          <p:cNvPr id="719" name="Google Shape;719;p55">
            <a:hlinkClick action="ppaction://hlinksldjump" r:id="rId4"/>
          </p:cNvPr>
          <p:cNvSpPr/>
          <p:nvPr/>
        </p:nvSpPr>
        <p:spPr>
          <a:xfrm>
            <a:off x="3644304" y="3603829"/>
            <a:ext cx="1269899" cy="264687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6600">
                <a:solidFill>
                  <a:srgbClr val="FEFEFE"/>
                </a:solidFill>
                <a:latin typeface="Calibri"/>
                <a:ea typeface="Calibri"/>
                <a:cs typeface="Calibri"/>
                <a:sym typeface="Calibri"/>
              </a:rPr>
              <a:t>2</a:t>
            </a:r>
            <a:endParaRPr b="1" sz="16600" cap="none">
              <a:solidFill>
                <a:srgbClr val="FEFEFE"/>
              </a:solidFill>
              <a:latin typeface="Calibri"/>
              <a:ea typeface="Calibri"/>
              <a:cs typeface="Calibri"/>
              <a:sym typeface="Calibri"/>
            </a:endParaRPr>
          </a:p>
        </p:txBody>
      </p:sp>
      <p:sp>
        <p:nvSpPr>
          <p:cNvPr id="720" name="Google Shape;720;p55">
            <a:hlinkClick action="ppaction://hlinksldjump" r:id="rId5"/>
          </p:cNvPr>
          <p:cNvSpPr/>
          <p:nvPr/>
        </p:nvSpPr>
        <p:spPr>
          <a:xfrm>
            <a:off x="5233995" y="1469903"/>
            <a:ext cx="1269899" cy="264687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6600">
                <a:solidFill>
                  <a:srgbClr val="FEFEFE"/>
                </a:solidFill>
                <a:latin typeface="Calibri"/>
                <a:ea typeface="Calibri"/>
                <a:cs typeface="Calibri"/>
                <a:sym typeface="Calibri"/>
              </a:rPr>
              <a:t>3</a:t>
            </a:r>
            <a:endParaRPr b="1" sz="16600" cap="none">
              <a:solidFill>
                <a:srgbClr val="FEFEFE"/>
              </a:solidFill>
              <a:latin typeface="Calibri"/>
              <a:ea typeface="Calibri"/>
              <a:cs typeface="Calibri"/>
              <a:sym typeface="Calibri"/>
            </a:endParaRPr>
          </a:p>
        </p:txBody>
      </p:sp>
      <p:sp>
        <p:nvSpPr>
          <p:cNvPr id="721" name="Google Shape;721;p55">
            <a:hlinkClick action="ppaction://hlinksldjump" r:id="rId6"/>
          </p:cNvPr>
          <p:cNvSpPr/>
          <p:nvPr/>
        </p:nvSpPr>
        <p:spPr>
          <a:xfrm>
            <a:off x="7002980" y="3505234"/>
            <a:ext cx="1269899" cy="264687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6600">
                <a:solidFill>
                  <a:srgbClr val="FEFEFE"/>
                </a:solidFill>
                <a:latin typeface="Calibri"/>
                <a:ea typeface="Calibri"/>
                <a:cs typeface="Calibri"/>
                <a:sym typeface="Calibri"/>
              </a:rPr>
              <a:t>4</a:t>
            </a:r>
            <a:endParaRPr b="1" sz="16600" cap="none">
              <a:solidFill>
                <a:srgbClr val="FEFEFE"/>
              </a:solidFill>
              <a:latin typeface="Calibri"/>
              <a:ea typeface="Calibri"/>
              <a:cs typeface="Calibri"/>
              <a:sym typeface="Calibri"/>
            </a:endParaRPr>
          </a:p>
        </p:txBody>
      </p:sp>
      <p:sp>
        <p:nvSpPr>
          <p:cNvPr id="722" name="Google Shape;722;p55">
            <a:hlinkClick action="ppaction://hlinksldjump" r:id="rId7"/>
          </p:cNvPr>
          <p:cNvSpPr/>
          <p:nvPr/>
        </p:nvSpPr>
        <p:spPr>
          <a:xfrm>
            <a:off x="11260183" y="5329646"/>
            <a:ext cx="705394" cy="522514"/>
          </a:xfrm>
          <a:prstGeom prst="star5">
            <a:avLst>
              <a:gd fmla="val 19098" name="adj"/>
              <a:gd fmla="val 105146" name="hf"/>
              <a:gd fmla="val 110557" name="vf"/>
            </a:avLst>
          </a:prstGeom>
          <a:gradFill>
            <a:gsLst>
              <a:gs pos="0">
                <a:srgbClr val="FFDC9B"/>
              </a:gs>
              <a:gs pos="50000">
                <a:srgbClr val="FFD68D"/>
              </a:gs>
              <a:gs pos="100000">
                <a:srgbClr val="FFD478"/>
              </a:gs>
            </a:gsLst>
            <a:lin ang="5400000" scaled="0"/>
          </a:gradFill>
          <a:ln cap="flat" cmpd="sng" w="9525">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719"/>
                                        </p:tgtEl>
                                      </p:cBhvr>
                                    </p:animEffect>
                                    <p:set>
                                      <p:cBhvr>
                                        <p:cTn dur="1" fill="hold">
                                          <p:stCondLst>
                                            <p:cond delay="2000"/>
                                          </p:stCondLst>
                                        </p:cTn>
                                        <p:tgtEl>
                                          <p:spTgt spid="71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720"/>
                                        </p:tgtEl>
                                      </p:cBhvr>
                                    </p:animEffect>
                                    <p:set>
                                      <p:cBhvr>
                                        <p:cTn dur="1" fill="hold">
                                          <p:stCondLst>
                                            <p:cond delay="2000"/>
                                          </p:stCondLst>
                                        </p:cTn>
                                        <p:tgtEl>
                                          <p:spTgt spid="72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718"/>
                                        </p:tgtEl>
                                      </p:cBhvr>
                                    </p:animEffect>
                                    <p:set>
                                      <p:cBhvr>
                                        <p:cTn dur="1" fill="hold">
                                          <p:stCondLst>
                                            <p:cond delay="2000"/>
                                          </p:stCondLst>
                                        </p:cTn>
                                        <p:tgtEl>
                                          <p:spTgt spid="71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721"/>
                                        </p:tgtEl>
                                      </p:cBhvr>
                                    </p:animEffect>
                                    <p:set>
                                      <p:cBhvr>
                                        <p:cTn dur="1" fill="hold">
                                          <p:stCondLst>
                                            <p:cond delay="2000"/>
                                          </p:stCondLst>
                                        </p:cTn>
                                        <p:tgtEl>
                                          <p:spTgt spid="72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56"/>
          <p:cNvSpPr txBox="1"/>
          <p:nvPr/>
        </p:nvSpPr>
        <p:spPr>
          <a:xfrm>
            <a:off x="1685363" y="627529"/>
            <a:ext cx="8610600" cy="255454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lt1"/>
                </a:solidFill>
                <a:latin typeface="Times New Roman"/>
                <a:ea typeface="Times New Roman"/>
                <a:cs typeface="Times New Roman"/>
                <a:sym typeface="Times New Roman"/>
              </a:rPr>
              <a:t>Nhà vệ sinh của hầu hết các trường hiện nay đang trở thành nỗi ám ảnh của các HS vì mùi nó rất nặng. Theo em cần làm gì để có thể xử lý vấn đề này?</a:t>
            </a:r>
            <a:endParaRPr b="1" sz="4000">
              <a:solidFill>
                <a:schemeClr val="lt1"/>
              </a:solidFill>
              <a:latin typeface="Comic Sans MS"/>
              <a:ea typeface="Comic Sans MS"/>
              <a:cs typeface="Comic Sans MS"/>
              <a:sym typeface="Comic Sans MS"/>
            </a:endParaRPr>
          </a:p>
        </p:txBody>
      </p:sp>
      <p:sp>
        <p:nvSpPr>
          <p:cNvPr id="728" name="Google Shape;728;p56">
            <a:hlinkClick action="ppaction://hlinksldjump" r:id="rId3"/>
          </p:cNvPr>
          <p:cNvSpPr/>
          <p:nvPr/>
        </p:nvSpPr>
        <p:spPr>
          <a:xfrm flipH="1" rot="10800000">
            <a:off x="11116235" y="376518"/>
            <a:ext cx="681318" cy="824753"/>
          </a:xfrm>
          <a:prstGeom prst="star5">
            <a:avLst>
              <a:gd fmla="val 19098" name="adj"/>
              <a:gd fmla="val 105146" name="hf"/>
              <a:gd fmla="val 110557" name="vf"/>
            </a:avLst>
          </a:prstGeom>
          <a:gradFill>
            <a:gsLst>
              <a:gs pos="0">
                <a:srgbClr val="FFDC9B"/>
              </a:gs>
              <a:gs pos="50000">
                <a:srgbClr val="FFD68D"/>
              </a:gs>
              <a:gs pos="100000">
                <a:srgbClr val="FFD478"/>
              </a:gs>
            </a:gsLst>
            <a:lin ang="5400000" scaled="0"/>
          </a:gradFill>
          <a:ln cap="flat" cmpd="sng" w="9525">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57">
            <a:hlinkClick action="ppaction://hlinksldjump" r:id="rId3"/>
          </p:cNvPr>
          <p:cNvSpPr/>
          <p:nvPr/>
        </p:nvSpPr>
        <p:spPr>
          <a:xfrm flipH="1" rot="10800000">
            <a:off x="11116235" y="376518"/>
            <a:ext cx="681318" cy="824753"/>
          </a:xfrm>
          <a:prstGeom prst="star5">
            <a:avLst>
              <a:gd fmla="val 19098" name="adj"/>
              <a:gd fmla="val 105146" name="hf"/>
              <a:gd fmla="val 110557" name="vf"/>
            </a:avLst>
          </a:prstGeom>
          <a:gradFill>
            <a:gsLst>
              <a:gs pos="0">
                <a:srgbClr val="FFDC9B"/>
              </a:gs>
              <a:gs pos="50000">
                <a:srgbClr val="FFD68D"/>
              </a:gs>
              <a:gs pos="100000">
                <a:srgbClr val="FFD478"/>
              </a:gs>
            </a:gsLst>
            <a:lin ang="5400000" scaled="0"/>
          </a:gradFill>
          <a:ln cap="flat" cmpd="sng" w="9525">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734" name="Google Shape;734;p57"/>
          <p:cNvSpPr txBox="1"/>
          <p:nvPr/>
        </p:nvSpPr>
        <p:spPr>
          <a:xfrm>
            <a:off x="233081" y="986118"/>
            <a:ext cx="8211672" cy="378565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lt1"/>
                </a:solidFill>
                <a:latin typeface="Times New Roman"/>
                <a:ea typeface="Times New Roman"/>
                <a:cs typeface="Times New Roman"/>
                <a:sym typeface="Times New Roman"/>
              </a:rPr>
              <a:t>Vào những ngày mưa, các em nhỏ tè nhiều, quần áo thường có mùi khai khó chịu. Em hãy cho biết phương pháp dân gian nào có thể hỗ trợ để giải quyết vấn đề trên? (Không dùng nước ngâm áo quần Comfort hay Downy) </a:t>
            </a:r>
            <a:endParaRPr b="1" sz="4000">
              <a:solidFill>
                <a:schemeClr val="lt1"/>
              </a:solidFill>
              <a:latin typeface="Comic Sans MS"/>
              <a:ea typeface="Comic Sans MS"/>
              <a:cs typeface="Comic Sans MS"/>
              <a:sym typeface="Comic Sans MS"/>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58">
            <a:hlinkClick action="ppaction://hlinksldjump" r:id="rId3"/>
          </p:cNvPr>
          <p:cNvSpPr/>
          <p:nvPr/>
        </p:nvSpPr>
        <p:spPr>
          <a:xfrm flipH="1" rot="10800000">
            <a:off x="11116235" y="376518"/>
            <a:ext cx="681318" cy="824753"/>
          </a:xfrm>
          <a:prstGeom prst="star5">
            <a:avLst>
              <a:gd fmla="val 19098" name="adj"/>
              <a:gd fmla="val 105146" name="hf"/>
              <a:gd fmla="val 110557" name="vf"/>
            </a:avLst>
          </a:prstGeom>
          <a:gradFill>
            <a:gsLst>
              <a:gs pos="0">
                <a:srgbClr val="FFDC9B"/>
              </a:gs>
              <a:gs pos="50000">
                <a:srgbClr val="FFD68D"/>
              </a:gs>
              <a:gs pos="100000">
                <a:srgbClr val="FFD478"/>
              </a:gs>
            </a:gsLst>
            <a:lin ang="5400000" scaled="0"/>
          </a:gradFill>
          <a:ln cap="flat" cmpd="sng" w="9525">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740" name="Google Shape;740;p58"/>
          <p:cNvSpPr txBox="1"/>
          <p:nvPr/>
        </p:nvSpPr>
        <p:spPr>
          <a:xfrm>
            <a:off x="1228163" y="483838"/>
            <a:ext cx="8610600" cy="255454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lt1"/>
                </a:solidFill>
                <a:latin typeface="Times New Roman"/>
                <a:ea typeface="Times New Roman"/>
                <a:cs typeface="Times New Roman"/>
                <a:sym typeface="Times New Roman"/>
              </a:rPr>
              <a:t>Hệ thống làm lạnh hiện nay đang được sử dụng bằng ammonia, em hãy tìm hiểu quy trình làm lạnh ở tủ lạnh, máy điều hòa trong gia đình.</a:t>
            </a:r>
            <a:endParaRPr b="1" sz="4000">
              <a:solidFill>
                <a:schemeClr val="lt1"/>
              </a:solidFill>
              <a:latin typeface="Comic Sans MS"/>
              <a:ea typeface="Comic Sans MS"/>
              <a:cs typeface="Comic Sans MS"/>
              <a:sym typeface="Comic Sans MS"/>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59">
            <a:hlinkClick action="ppaction://hlinksldjump" r:id="rId3"/>
          </p:cNvPr>
          <p:cNvSpPr/>
          <p:nvPr/>
        </p:nvSpPr>
        <p:spPr>
          <a:xfrm flipH="1" rot="10800000">
            <a:off x="11116235" y="376518"/>
            <a:ext cx="681318" cy="824753"/>
          </a:xfrm>
          <a:prstGeom prst="star5">
            <a:avLst>
              <a:gd fmla="val 19098" name="adj"/>
              <a:gd fmla="val 105146" name="hf"/>
              <a:gd fmla="val 110557" name="vf"/>
            </a:avLst>
          </a:prstGeom>
          <a:gradFill>
            <a:gsLst>
              <a:gs pos="0">
                <a:srgbClr val="FFDC9B"/>
              </a:gs>
              <a:gs pos="50000">
                <a:srgbClr val="FFD68D"/>
              </a:gs>
              <a:gs pos="100000">
                <a:srgbClr val="FFD478"/>
              </a:gs>
            </a:gsLst>
            <a:lin ang="5400000" scaled="0"/>
          </a:gradFill>
          <a:ln cap="flat" cmpd="sng" w="9525">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746" name="Google Shape;746;p59"/>
          <p:cNvSpPr txBox="1"/>
          <p:nvPr/>
        </p:nvSpPr>
        <p:spPr>
          <a:xfrm>
            <a:off x="326826" y="788894"/>
            <a:ext cx="8098717" cy="44012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lt1"/>
                </a:solidFill>
                <a:latin typeface="Times New Roman"/>
                <a:ea typeface="Times New Roman"/>
                <a:cs typeface="Times New Roman"/>
                <a:sym typeface="Times New Roman"/>
              </a:rPr>
              <a:t>Ammonia có rất nhiều ứng dụng quan trọng, tuy nhiên ammonia cũng rất nguy hiểm khi tiếp xúc với người và động vật. Em hãy nêu lên sự nguy hiểm và cách sơ cứu khi con người, động vật tiếp xúc với ammonia, từ đó đưa ra khuyến cáo với người dân.</a:t>
            </a:r>
            <a:endParaRPr b="1" sz="4000">
              <a:solidFill>
                <a:schemeClr val="lt1"/>
              </a:solidFill>
              <a:latin typeface="Comic Sans MS"/>
              <a:ea typeface="Comic Sans MS"/>
              <a:cs typeface="Comic Sans MS"/>
              <a:sym typeface="Comic Sans MS"/>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60"/>
          <p:cNvSpPr txBox="1"/>
          <p:nvPr/>
        </p:nvSpPr>
        <p:spPr>
          <a:xfrm>
            <a:off x="2057400" y="1676401"/>
            <a:ext cx="8229600" cy="3667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pic>
        <p:nvPicPr>
          <p:cNvPr id="752" name="Google Shape;752;p60"/>
          <p:cNvPicPr preferRelativeResize="0"/>
          <p:nvPr/>
        </p:nvPicPr>
        <p:blipFill rotWithShape="1">
          <a:blip r:embed="rId3">
            <a:alphaModFix/>
          </a:blip>
          <a:srcRect b="0" l="0" r="0" t="0"/>
          <a:stretch/>
        </p:blipFill>
        <p:spPr>
          <a:xfrm>
            <a:off x="10287000" y="-443925"/>
            <a:ext cx="2057400" cy="2057400"/>
          </a:xfrm>
          <a:prstGeom prst="rect">
            <a:avLst/>
          </a:prstGeom>
          <a:noFill/>
          <a:ln>
            <a:noFill/>
          </a:ln>
        </p:spPr>
      </p:pic>
      <p:sp>
        <p:nvSpPr>
          <p:cNvPr id="753" name="Google Shape;753;p60"/>
          <p:cNvSpPr txBox="1"/>
          <p:nvPr/>
        </p:nvSpPr>
        <p:spPr>
          <a:xfrm>
            <a:off x="259772" y="0"/>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II. MUỐI AMMONIUM</a:t>
            </a:r>
            <a:endParaRPr/>
          </a:p>
        </p:txBody>
      </p:sp>
      <p:sp>
        <p:nvSpPr>
          <p:cNvPr id="754" name="Google Shape;754;p60"/>
          <p:cNvSpPr txBox="1"/>
          <p:nvPr/>
        </p:nvSpPr>
        <p:spPr>
          <a:xfrm>
            <a:off x="493815" y="561974"/>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1. Tính tan, sự điện li</a:t>
            </a:r>
            <a:endParaRPr/>
          </a:p>
        </p:txBody>
      </p:sp>
      <p:pic>
        <p:nvPicPr>
          <p:cNvPr descr="Nh4 là gì?Tính chất, cấu tạo, cách điều chế, công dụng &amp; tác hại của nh4" id="755" name="Google Shape;755;p60"/>
          <p:cNvPicPr preferRelativeResize="0"/>
          <p:nvPr/>
        </p:nvPicPr>
        <p:blipFill rotWithShape="1">
          <a:blip r:embed="rId4">
            <a:alphaModFix/>
          </a:blip>
          <a:srcRect b="0" l="0" r="0" t="0"/>
          <a:stretch/>
        </p:blipFill>
        <p:spPr>
          <a:xfrm>
            <a:off x="8723807" y="1417076"/>
            <a:ext cx="2309956" cy="1855179"/>
          </a:xfrm>
          <a:prstGeom prst="rect">
            <a:avLst/>
          </a:prstGeom>
          <a:noFill/>
          <a:ln>
            <a:noFill/>
          </a:ln>
        </p:spPr>
      </p:pic>
      <p:sp>
        <p:nvSpPr>
          <p:cNvPr id="756" name="Google Shape;756;p60"/>
          <p:cNvSpPr txBox="1"/>
          <p:nvPr/>
        </p:nvSpPr>
        <p:spPr>
          <a:xfrm>
            <a:off x="91298" y="1375169"/>
            <a:ext cx="8098717" cy="193899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4000">
                <a:solidFill>
                  <a:schemeClr val="lt1"/>
                </a:solidFill>
                <a:latin typeface="Times New Roman"/>
                <a:ea typeface="Times New Roman"/>
                <a:cs typeface="Times New Roman"/>
                <a:sym typeface="Times New Roman"/>
              </a:rPr>
              <a:t>Hầu hết các muối ammonium đều dễ  tan trong nước và phân li hoàn toàn ra ion</a:t>
            </a:r>
            <a:endParaRPr b="1" sz="4000">
              <a:solidFill>
                <a:schemeClr val="lt1"/>
              </a:solidFill>
              <a:latin typeface="Comic Sans MS"/>
              <a:ea typeface="Comic Sans MS"/>
              <a:cs typeface="Comic Sans MS"/>
              <a:sym typeface="Comic Sans MS"/>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61"/>
          <p:cNvSpPr txBox="1"/>
          <p:nvPr/>
        </p:nvSpPr>
        <p:spPr>
          <a:xfrm>
            <a:off x="2057400" y="2064223"/>
            <a:ext cx="85344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Calibri"/>
                <a:ea typeface="Calibri"/>
                <a:cs typeface="Calibri"/>
                <a:sym typeface="Calibri"/>
              </a:rPr>
              <a:t>(NH</a:t>
            </a:r>
            <a:r>
              <a:rPr baseline="-25000" lang="en-US" sz="2800">
                <a:solidFill>
                  <a:schemeClr val="lt1"/>
                </a:solidFill>
                <a:latin typeface="Calibri"/>
                <a:ea typeface="Calibri"/>
                <a:cs typeface="Calibri"/>
                <a:sym typeface="Calibri"/>
              </a:rPr>
              <a:t>4</a:t>
            </a:r>
            <a:r>
              <a:rPr lang="en-US" sz="2800">
                <a:solidFill>
                  <a:schemeClr val="lt1"/>
                </a:solidFill>
                <a:latin typeface="Calibri"/>
                <a:ea typeface="Calibri"/>
                <a:cs typeface="Calibri"/>
                <a:sym typeface="Calibri"/>
              </a:rPr>
              <a:t>)</a:t>
            </a:r>
            <a:r>
              <a:rPr baseline="-25000" lang="en-US" sz="2800">
                <a:solidFill>
                  <a:schemeClr val="lt1"/>
                </a:solidFill>
                <a:latin typeface="Calibri"/>
                <a:ea typeface="Calibri"/>
                <a:cs typeface="Calibri"/>
                <a:sym typeface="Calibri"/>
              </a:rPr>
              <a:t>2</a:t>
            </a:r>
            <a:r>
              <a:rPr lang="en-US" sz="2800">
                <a:solidFill>
                  <a:schemeClr val="lt1"/>
                </a:solidFill>
                <a:latin typeface="Calibri"/>
                <a:ea typeface="Calibri"/>
                <a:cs typeface="Calibri"/>
                <a:sym typeface="Calibri"/>
              </a:rPr>
              <a:t>SO</a:t>
            </a:r>
            <a:r>
              <a:rPr baseline="-25000" lang="en-US" sz="2800">
                <a:solidFill>
                  <a:schemeClr val="lt1"/>
                </a:solidFill>
                <a:latin typeface="Calibri"/>
                <a:ea typeface="Calibri"/>
                <a:cs typeface="Calibri"/>
                <a:sym typeface="Calibri"/>
              </a:rPr>
              <a:t>4 </a:t>
            </a:r>
            <a:r>
              <a:rPr lang="en-US" sz="2800">
                <a:solidFill>
                  <a:schemeClr val="lt1"/>
                </a:solidFill>
                <a:latin typeface="Calibri"/>
                <a:ea typeface="Calibri"/>
                <a:cs typeface="Calibri"/>
                <a:sym typeface="Calibri"/>
              </a:rPr>
              <a:t>+ 2NaOH  → Na</a:t>
            </a:r>
            <a:r>
              <a:rPr baseline="-25000" lang="en-US" sz="2800">
                <a:solidFill>
                  <a:schemeClr val="lt1"/>
                </a:solidFill>
                <a:latin typeface="Calibri"/>
                <a:ea typeface="Calibri"/>
                <a:cs typeface="Calibri"/>
                <a:sym typeface="Calibri"/>
              </a:rPr>
              <a:t>2</a:t>
            </a:r>
            <a:r>
              <a:rPr lang="en-US" sz="2800">
                <a:solidFill>
                  <a:schemeClr val="lt1"/>
                </a:solidFill>
                <a:latin typeface="Calibri"/>
                <a:ea typeface="Calibri"/>
                <a:cs typeface="Calibri"/>
                <a:sym typeface="Calibri"/>
              </a:rPr>
              <a:t>SO</a:t>
            </a:r>
            <a:r>
              <a:rPr baseline="-25000" lang="en-US" sz="2800">
                <a:solidFill>
                  <a:schemeClr val="lt1"/>
                </a:solidFill>
                <a:latin typeface="Calibri"/>
                <a:ea typeface="Calibri"/>
                <a:cs typeface="Calibri"/>
                <a:sym typeface="Calibri"/>
              </a:rPr>
              <a:t>4</a:t>
            </a:r>
            <a:r>
              <a:rPr lang="en-US" sz="2800">
                <a:solidFill>
                  <a:schemeClr val="lt1"/>
                </a:solidFill>
                <a:latin typeface="Calibri"/>
                <a:ea typeface="Calibri"/>
                <a:cs typeface="Calibri"/>
                <a:sym typeface="Calibri"/>
              </a:rPr>
              <a:t> + 2NH</a:t>
            </a:r>
            <a:r>
              <a:rPr baseline="-25000" lang="en-US" sz="2800">
                <a:solidFill>
                  <a:schemeClr val="lt1"/>
                </a:solidFill>
                <a:latin typeface="Calibri"/>
                <a:ea typeface="Calibri"/>
                <a:cs typeface="Calibri"/>
                <a:sym typeface="Calibri"/>
              </a:rPr>
              <a:t>3</a:t>
            </a:r>
            <a:r>
              <a:rPr lang="en-US" sz="2800">
                <a:solidFill>
                  <a:schemeClr val="lt1"/>
                </a:solidFill>
                <a:latin typeface="Calibri"/>
                <a:ea typeface="Calibri"/>
                <a:cs typeface="Calibri"/>
                <a:sym typeface="Calibri"/>
              </a:rPr>
              <a:t>  + 2H</a:t>
            </a:r>
            <a:r>
              <a:rPr baseline="-25000" lang="en-US" sz="2800">
                <a:solidFill>
                  <a:schemeClr val="lt1"/>
                </a:solidFill>
                <a:latin typeface="Calibri"/>
                <a:ea typeface="Calibri"/>
                <a:cs typeface="Calibri"/>
                <a:sym typeface="Calibri"/>
              </a:rPr>
              <a:t>2</a:t>
            </a:r>
            <a:r>
              <a:rPr lang="en-US" sz="2800">
                <a:solidFill>
                  <a:schemeClr val="lt1"/>
                </a:solidFill>
                <a:latin typeface="Calibri"/>
                <a:ea typeface="Calibri"/>
                <a:cs typeface="Calibri"/>
                <a:sym typeface="Calibri"/>
              </a:rPr>
              <a:t>O</a:t>
            </a:r>
            <a:endParaRPr sz="2800">
              <a:solidFill>
                <a:schemeClr val="lt1"/>
              </a:solidFill>
              <a:latin typeface="Calibri"/>
              <a:ea typeface="Calibri"/>
              <a:cs typeface="Calibri"/>
              <a:sym typeface="Calibri"/>
            </a:endParaRPr>
          </a:p>
        </p:txBody>
      </p:sp>
      <p:sp>
        <p:nvSpPr>
          <p:cNvPr id="762" name="Google Shape;762;p61"/>
          <p:cNvSpPr txBox="1"/>
          <p:nvPr/>
        </p:nvSpPr>
        <p:spPr>
          <a:xfrm>
            <a:off x="2116540" y="2895600"/>
            <a:ext cx="794186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Calibri"/>
                <a:ea typeface="Calibri"/>
                <a:cs typeface="Calibri"/>
                <a:sym typeface="Calibri"/>
              </a:rPr>
              <a:t>PT ion thu gọn: NH</a:t>
            </a:r>
            <a:r>
              <a:rPr baseline="-25000" lang="en-US" sz="2800">
                <a:solidFill>
                  <a:schemeClr val="lt1"/>
                </a:solidFill>
                <a:latin typeface="Calibri"/>
                <a:ea typeface="Calibri"/>
                <a:cs typeface="Calibri"/>
                <a:sym typeface="Calibri"/>
              </a:rPr>
              <a:t>4</a:t>
            </a:r>
            <a:r>
              <a:rPr baseline="30000" lang="en-US" sz="2800">
                <a:solidFill>
                  <a:schemeClr val="lt1"/>
                </a:solidFill>
                <a:latin typeface="Calibri"/>
                <a:ea typeface="Calibri"/>
                <a:cs typeface="Calibri"/>
                <a:sym typeface="Calibri"/>
              </a:rPr>
              <a:t>+</a:t>
            </a:r>
            <a:r>
              <a:rPr lang="en-US" sz="2800">
                <a:solidFill>
                  <a:schemeClr val="lt1"/>
                </a:solidFill>
                <a:latin typeface="Calibri"/>
                <a:ea typeface="Calibri"/>
                <a:cs typeface="Calibri"/>
                <a:sym typeface="Calibri"/>
              </a:rPr>
              <a:t> + OH</a:t>
            </a:r>
            <a:r>
              <a:rPr baseline="30000" lang="en-US" sz="2800">
                <a:solidFill>
                  <a:schemeClr val="lt1"/>
                </a:solidFill>
                <a:latin typeface="Calibri"/>
                <a:ea typeface="Calibri"/>
                <a:cs typeface="Calibri"/>
                <a:sym typeface="Calibri"/>
              </a:rPr>
              <a:t>-</a:t>
            </a:r>
            <a:r>
              <a:rPr lang="en-US" sz="2800">
                <a:solidFill>
                  <a:schemeClr val="lt1"/>
                </a:solidFill>
                <a:latin typeface="Calibri"/>
                <a:ea typeface="Calibri"/>
                <a:cs typeface="Calibri"/>
                <a:sym typeface="Calibri"/>
              </a:rPr>
              <a:t> → NH</a:t>
            </a:r>
            <a:r>
              <a:rPr baseline="-25000" lang="en-US" sz="2800">
                <a:solidFill>
                  <a:schemeClr val="lt1"/>
                </a:solidFill>
                <a:latin typeface="Calibri"/>
                <a:ea typeface="Calibri"/>
                <a:cs typeface="Calibri"/>
                <a:sym typeface="Calibri"/>
              </a:rPr>
              <a:t>3</a:t>
            </a:r>
            <a:r>
              <a:rPr lang="en-US" sz="2800">
                <a:solidFill>
                  <a:schemeClr val="lt1"/>
                </a:solidFill>
                <a:latin typeface="Calibri"/>
                <a:ea typeface="Calibri"/>
                <a:cs typeface="Calibri"/>
                <a:sym typeface="Calibri"/>
              </a:rPr>
              <a:t>   + H</a:t>
            </a:r>
            <a:r>
              <a:rPr baseline="-25000" lang="en-US" sz="2800">
                <a:solidFill>
                  <a:schemeClr val="lt1"/>
                </a:solidFill>
                <a:latin typeface="Calibri"/>
                <a:ea typeface="Calibri"/>
                <a:cs typeface="Calibri"/>
                <a:sym typeface="Calibri"/>
              </a:rPr>
              <a:t>2</a:t>
            </a:r>
            <a:r>
              <a:rPr lang="en-US" sz="2800">
                <a:solidFill>
                  <a:schemeClr val="lt1"/>
                </a:solidFill>
                <a:latin typeface="Calibri"/>
                <a:ea typeface="Calibri"/>
                <a:cs typeface="Calibri"/>
                <a:sym typeface="Calibri"/>
              </a:rPr>
              <a:t>O </a:t>
            </a:r>
            <a:endParaRPr/>
          </a:p>
        </p:txBody>
      </p:sp>
      <p:sp>
        <p:nvSpPr>
          <p:cNvPr id="763" name="Google Shape;763;p61"/>
          <p:cNvSpPr txBox="1"/>
          <p:nvPr/>
        </p:nvSpPr>
        <p:spPr>
          <a:xfrm>
            <a:off x="923131" y="3747338"/>
            <a:ext cx="893648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Calibri"/>
                <a:ea typeface="Calibri"/>
                <a:cs typeface="Calibri"/>
                <a:sym typeface="Calibri"/>
              </a:rPr>
              <a:t>→ Điều chế NH</a:t>
            </a:r>
            <a:r>
              <a:rPr baseline="-25000" lang="en-US" sz="2800">
                <a:solidFill>
                  <a:schemeClr val="lt1"/>
                </a:solidFill>
                <a:latin typeface="Calibri"/>
                <a:ea typeface="Calibri"/>
                <a:cs typeface="Calibri"/>
                <a:sym typeface="Calibri"/>
              </a:rPr>
              <a:t>3</a:t>
            </a:r>
            <a:r>
              <a:rPr lang="en-US" sz="2800">
                <a:solidFill>
                  <a:schemeClr val="lt1"/>
                </a:solidFill>
                <a:latin typeface="Calibri"/>
                <a:ea typeface="Calibri"/>
                <a:cs typeface="Calibri"/>
                <a:sym typeface="Calibri"/>
              </a:rPr>
              <a:t> trong PTN và nhận biết muối ammonium</a:t>
            </a:r>
            <a:endParaRPr/>
          </a:p>
        </p:txBody>
      </p:sp>
      <p:sp>
        <p:nvSpPr>
          <p:cNvPr id="764" name="Google Shape;764;p61"/>
          <p:cNvSpPr txBox="1"/>
          <p:nvPr/>
        </p:nvSpPr>
        <p:spPr>
          <a:xfrm>
            <a:off x="5334000" y="1828801"/>
            <a:ext cx="3810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t</a:t>
            </a:r>
            <a:r>
              <a:rPr baseline="30000" lang="en-US" sz="1800">
                <a:solidFill>
                  <a:schemeClr val="lt1"/>
                </a:solidFill>
                <a:latin typeface="Calibri"/>
                <a:ea typeface="Calibri"/>
                <a:cs typeface="Calibri"/>
                <a:sym typeface="Calibri"/>
              </a:rPr>
              <a:t>0</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765" name="Google Shape;765;p61"/>
          <p:cNvPicPr preferRelativeResize="0"/>
          <p:nvPr/>
        </p:nvPicPr>
        <p:blipFill rotWithShape="1">
          <a:blip r:embed="rId3">
            <a:alphaModFix/>
          </a:blip>
          <a:srcRect b="0" l="0" r="0" t="0"/>
          <a:stretch/>
        </p:blipFill>
        <p:spPr>
          <a:xfrm>
            <a:off x="0" y="4849787"/>
            <a:ext cx="3065462" cy="2021360"/>
          </a:xfrm>
          <a:prstGeom prst="rect">
            <a:avLst/>
          </a:prstGeom>
          <a:noFill/>
          <a:ln>
            <a:noFill/>
          </a:ln>
        </p:spPr>
      </p:pic>
      <p:sp>
        <p:nvSpPr>
          <p:cNvPr id="766" name="Google Shape;766;p61"/>
          <p:cNvSpPr txBox="1"/>
          <p:nvPr/>
        </p:nvSpPr>
        <p:spPr>
          <a:xfrm>
            <a:off x="259772" y="0"/>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II. MUỐI AMMONIUM</a:t>
            </a:r>
            <a:endParaRPr/>
          </a:p>
        </p:txBody>
      </p:sp>
      <p:sp>
        <p:nvSpPr>
          <p:cNvPr id="767" name="Google Shape;767;p61"/>
          <p:cNvSpPr txBox="1"/>
          <p:nvPr/>
        </p:nvSpPr>
        <p:spPr>
          <a:xfrm>
            <a:off x="493815" y="561974"/>
            <a:ext cx="1101931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2. Tác dụng với dung dịch kiềm – Nhận biết ion ammonium</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1"/>
                                        </p:tgtEl>
                                        <p:attrNameLst>
                                          <p:attrName>style.visibility</p:attrName>
                                        </p:attrNameLst>
                                      </p:cBhvr>
                                      <p:to>
                                        <p:strVal val="visible"/>
                                      </p:to>
                                    </p:set>
                                    <p:animEffect filter="fade" transition="in">
                                      <p:cBhvr>
                                        <p:cTn dur="500"/>
                                        <p:tgtEl>
                                          <p:spTgt spid="7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2"/>
                                        </p:tgtEl>
                                        <p:attrNameLst>
                                          <p:attrName>style.visibility</p:attrName>
                                        </p:attrNameLst>
                                      </p:cBhvr>
                                      <p:to>
                                        <p:strVal val="visible"/>
                                      </p:to>
                                    </p:set>
                                    <p:animEffect filter="fade" transition="in">
                                      <p:cBhvr>
                                        <p:cTn dur="2000"/>
                                        <p:tgtEl>
                                          <p:spTgt spid="7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63"/>
                                        </p:tgtEl>
                                        <p:attrNameLst>
                                          <p:attrName>style.visibility</p:attrName>
                                        </p:attrNameLst>
                                      </p:cBhvr>
                                      <p:to>
                                        <p:strVal val="visible"/>
                                      </p:to>
                                    </p:set>
                                    <p:anim calcmode="lin" valueType="num">
                                      <p:cBhvr additive="base">
                                        <p:cTn dur="500"/>
                                        <p:tgtEl>
                                          <p:spTgt spid="76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7"/>
          <p:cNvSpPr txBox="1"/>
          <p:nvPr/>
        </p:nvSpPr>
        <p:spPr>
          <a:xfrm>
            <a:off x="1600454" y="860611"/>
            <a:ext cx="8638583" cy="175432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5400">
                <a:solidFill>
                  <a:schemeClr val="lt1"/>
                </a:solidFill>
                <a:latin typeface="Comic Sans MS"/>
                <a:ea typeface="Comic Sans MS"/>
                <a:cs typeface="Comic Sans MS"/>
                <a:sym typeface="Comic Sans MS"/>
              </a:rPr>
              <a:t>Trong môi trường base thì</a:t>
            </a:r>
            <a:endParaRPr sz="5400">
              <a:solidFill>
                <a:schemeClr val="lt1"/>
              </a:solidFill>
              <a:latin typeface="Comic Sans MS"/>
              <a:ea typeface="Comic Sans MS"/>
              <a:cs typeface="Comic Sans MS"/>
              <a:sym typeface="Comic Sans MS"/>
            </a:endParaRPr>
          </a:p>
          <a:p>
            <a:pPr indent="0" lvl="0" marL="0" marR="0" rtl="0" algn="ctr">
              <a:spcBef>
                <a:spcPts val="0"/>
              </a:spcBef>
              <a:spcAft>
                <a:spcPts val="0"/>
              </a:spcAft>
              <a:buNone/>
            </a:pPr>
            <a:r>
              <a:rPr lang="en-US" sz="5400">
                <a:solidFill>
                  <a:schemeClr val="lt1"/>
                </a:solidFill>
                <a:latin typeface="Comic Sans MS"/>
                <a:ea typeface="Comic Sans MS"/>
                <a:cs typeface="Comic Sans MS"/>
                <a:sym typeface="Comic Sans MS"/>
              </a:rPr>
              <a:t>phenolphtalein có màu gì?</a:t>
            </a:r>
            <a:endParaRPr/>
          </a:p>
        </p:txBody>
      </p:sp>
      <p:sp>
        <p:nvSpPr>
          <p:cNvPr id="117" name="Google Shape;117;p17"/>
          <p:cNvSpPr txBox="1"/>
          <p:nvPr/>
        </p:nvSpPr>
        <p:spPr>
          <a:xfrm>
            <a:off x="2823881" y="3351020"/>
            <a:ext cx="5160387"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800">
                <a:solidFill>
                  <a:srgbClr val="FF0000"/>
                </a:solidFill>
                <a:latin typeface="Comic Sans MS"/>
                <a:ea typeface="Comic Sans MS"/>
                <a:cs typeface="Comic Sans MS"/>
                <a:sym typeface="Comic Sans MS"/>
              </a:rPr>
              <a:t>Đáp án: Màu hồng</a:t>
            </a:r>
            <a:endParaRPr sz="4800">
              <a:solidFill>
                <a:srgbClr val="FF0000"/>
              </a:solidFill>
              <a:latin typeface="Comic Sans MS"/>
              <a:ea typeface="Comic Sans MS"/>
              <a:cs typeface="Comic Sans MS"/>
              <a:sym typeface="Comic Sans MS"/>
            </a:endParaRPr>
          </a:p>
        </p:txBody>
      </p:sp>
      <p:sp>
        <p:nvSpPr>
          <p:cNvPr id="118" name="Google Shape;118;p17">
            <a:hlinkClick action="ppaction://hlinksldjump" r:id="rId3"/>
          </p:cNvPr>
          <p:cNvSpPr/>
          <p:nvPr/>
        </p:nvSpPr>
        <p:spPr>
          <a:xfrm>
            <a:off x="11636188" y="6364941"/>
            <a:ext cx="394447" cy="349624"/>
          </a:xfrm>
          <a:prstGeom prst="smileyFace">
            <a:avLst>
              <a:gd fmla="val 4653"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1000"/>
                                        <p:tgtEl>
                                          <p:spTgt spid="1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p62"/>
          <p:cNvSpPr txBox="1"/>
          <p:nvPr/>
        </p:nvSpPr>
        <p:spPr>
          <a:xfrm>
            <a:off x="259772" y="0"/>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II. MUỐI AMMONIUM</a:t>
            </a:r>
            <a:endParaRPr/>
          </a:p>
        </p:txBody>
      </p:sp>
      <p:sp>
        <p:nvSpPr>
          <p:cNvPr id="773" name="Google Shape;773;p62"/>
          <p:cNvSpPr txBox="1"/>
          <p:nvPr/>
        </p:nvSpPr>
        <p:spPr>
          <a:xfrm>
            <a:off x="493815" y="561974"/>
            <a:ext cx="1101931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2. Tác dụng với dung dịch kiềm – Nhận biết ion ammonium</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pic>
        <p:nvPicPr>
          <p:cNvPr id="778" name="Google Shape;778;p63"/>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pic>
        <p:nvPicPr>
          <p:cNvPr id="783" name="Google Shape;783;p64"/>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65"/>
          <p:cNvSpPr txBox="1"/>
          <p:nvPr/>
        </p:nvSpPr>
        <p:spPr>
          <a:xfrm>
            <a:off x="1903863" y="1752601"/>
            <a:ext cx="784860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Calibri"/>
                <a:ea typeface="Calibri"/>
                <a:cs typeface="Calibri"/>
                <a:sym typeface="Calibri"/>
              </a:rPr>
              <a:t>* Muối ammonium chứa gốc acid không có tính oxi hóa khi đun nóng tạo ra NH</a:t>
            </a:r>
            <a:r>
              <a:rPr baseline="-25000" lang="en-US" sz="2800">
                <a:solidFill>
                  <a:schemeClr val="lt1"/>
                </a:solidFill>
                <a:latin typeface="Calibri"/>
                <a:ea typeface="Calibri"/>
                <a:cs typeface="Calibri"/>
                <a:sym typeface="Calibri"/>
              </a:rPr>
              <a:t>3</a:t>
            </a:r>
            <a:r>
              <a:rPr lang="en-US" sz="2800">
                <a:solidFill>
                  <a:schemeClr val="lt1"/>
                </a:solidFill>
                <a:latin typeface="Calibri"/>
                <a:ea typeface="Calibri"/>
                <a:cs typeface="Calibri"/>
                <a:sym typeface="Calibri"/>
              </a:rPr>
              <a:t>.</a:t>
            </a:r>
            <a:endParaRPr sz="2800">
              <a:solidFill>
                <a:schemeClr val="lt1"/>
              </a:solidFill>
              <a:latin typeface="Calibri"/>
              <a:ea typeface="Calibri"/>
              <a:cs typeface="Calibri"/>
              <a:sym typeface="Calibri"/>
            </a:endParaRPr>
          </a:p>
        </p:txBody>
      </p:sp>
      <p:sp>
        <p:nvSpPr>
          <p:cNvPr id="789" name="Google Shape;789;p65"/>
          <p:cNvSpPr txBox="1"/>
          <p:nvPr/>
        </p:nvSpPr>
        <p:spPr>
          <a:xfrm>
            <a:off x="2362200" y="3048001"/>
            <a:ext cx="685800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Calibri"/>
                <a:ea typeface="Calibri"/>
                <a:cs typeface="Calibri"/>
                <a:sym typeface="Calibri"/>
              </a:rPr>
              <a:t>NH</a:t>
            </a:r>
            <a:r>
              <a:rPr baseline="-25000" lang="en-US" sz="2800">
                <a:solidFill>
                  <a:schemeClr val="lt1"/>
                </a:solidFill>
                <a:latin typeface="Calibri"/>
                <a:ea typeface="Calibri"/>
                <a:cs typeface="Calibri"/>
                <a:sym typeface="Calibri"/>
              </a:rPr>
              <a:t>4</a:t>
            </a:r>
            <a:r>
              <a:rPr lang="en-US" sz="2800">
                <a:solidFill>
                  <a:schemeClr val="lt1"/>
                </a:solidFill>
                <a:latin typeface="Calibri"/>
                <a:ea typeface="Calibri"/>
                <a:cs typeface="Calibri"/>
                <a:sym typeface="Calibri"/>
              </a:rPr>
              <a:t>Cl (r)                      NH</a:t>
            </a:r>
            <a:r>
              <a:rPr baseline="-25000" lang="en-US" sz="2800">
                <a:solidFill>
                  <a:schemeClr val="lt1"/>
                </a:solidFill>
                <a:latin typeface="Calibri"/>
                <a:ea typeface="Calibri"/>
                <a:cs typeface="Calibri"/>
                <a:sym typeface="Calibri"/>
              </a:rPr>
              <a:t>3</a:t>
            </a:r>
            <a:r>
              <a:rPr lang="en-US" sz="2800">
                <a:solidFill>
                  <a:schemeClr val="lt1"/>
                </a:solidFill>
                <a:latin typeface="Calibri"/>
                <a:ea typeface="Calibri"/>
                <a:cs typeface="Calibri"/>
                <a:sym typeface="Calibri"/>
              </a:rPr>
              <a:t> </a:t>
            </a:r>
            <a:r>
              <a:rPr baseline="-25000" lang="en-US" sz="2800">
                <a:solidFill>
                  <a:schemeClr val="lt1"/>
                </a:solidFill>
                <a:latin typeface="Calibri"/>
                <a:ea typeface="Calibri"/>
                <a:cs typeface="Calibri"/>
                <a:sym typeface="Calibri"/>
              </a:rPr>
              <a:t>(k)</a:t>
            </a:r>
            <a:r>
              <a:rPr lang="en-US" sz="2800">
                <a:solidFill>
                  <a:schemeClr val="lt1"/>
                </a:solidFill>
                <a:latin typeface="Calibri"/>
                <a:ea typeface="Calibri"/>
                <a:cs typeface="Calibri"/>
                <a:sym typeface="Calibri"/>
              </a:rPr>
              <a:t> + HCl </a:t>
            </a:r>
            <a:r>
              <a:rPr baseline="-25000" lang="en-US" sz="2800">
                <a:solidFill>
                  <a:schemeClr val="lt1"/>
                </a:solidFill>
                <a:latin typeface="Calibri"/>
                <a:ea typeface="Calibri"/>
                <a:cs typeface="Calibri"/>
                <a:sym typeface="Calibri"/>
              </a:rPr>
              <a:t>(k).</a:t>
            </a:r>
            <a:endParaRPr sz="2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790" name="Google Shape;790;p65"/>
          <p:cNvSpPr txBox="1"/>
          <p:nvPr/>
        </p:nvSpPr>
        <p:spPr>
          <a:xfrm>
            <a:off x="2133600" y="4011260"/>
            <a:ext cx="792480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Calibri"/>
                <a:ea typeface="Calibri"/>
                <a:cs typeface="Calibri"/>
                <a:sym typeface="Calibri"/>
              </a:rPr>
              <a:t>(NH</a:t>
            </a:r>
            <a:r>
              <a:rPr baseline="-25000" lang="en-US" sz="2800">
                <a:solidFill>
                  <a:schemeClr val="lt1"/>
                </a:solidFill>
                <a:latin typeface="Calibri"/>
                <a:ea typeface="Calibri"/>
                <a:cs typeface="Calibri"/>
                <a:sym typeface="Calibri"/>
              </a:rPr>
              <a:t>4</a:t>
            </a:r>
            <a:r>
              <a:rPr lang="en-US" sz="2800">
                <a:solidFill>
                  <a:schemeClr val="lt1"/>
                </a:solidFill>
                <a:latin typeface="Calibri"/>
                <a:ea typeface="Calibri"/>
                <a:cs typeface="Calibri"/>
                <a:sym typeface="Calibri"/>
              </a:rPr>
              <a:t>)</a:t>
            </a:r>
            <a:r>
              <a:rPr baseline="-25000" lang="en-US" sz="2800">
                <a:solidFill>
                  <a:schemeClr val="lt1"/>
                </a:solidFill>
                <a:latin typeface="Calibri"/>
                <a:ea typeface="Calibri"/>
                <a:cs typeface="Calibri"/>
                <a:sym typeface="Calibri"/>
              </a:rPr>
              <a:t>2</a:t>
            </a:r>
            <a:r>
              <a:rPr lang="en-US" sz="2800">
                <a:solidFill>
                  <a:schemeClr val="lt1"/>
                </a:solidFill>
                <a:latin typeface="Calibri"/>
                <a:ea typeface="Calibri"/>
                <a:cs typeface="Calibri"/>
                <a:sym typeface="Calibri"/>
              </a:rPr>
              <a:t>CO</a:t>
            </a:r>
            <a:r>
              <a:rPr baseline="-25000" lang="en-US" sz="2800">
                <a:solidFill>
                  <a:schemeClr val="lt1"/>
                </a:solidFill>
                <a:latin typeface="Calibri"/>
                <a:ea typeface="Calibri"/>
                <a:cs typeface="Calibri"/>
                <a:sym typeface="Calibri"/>
              </a:rPr>
              <a:t>3</a:t>
            </a:r>
            <a:r>
              <a:rPr lang="en-US" sz="2800">
                <a:solidFill>
                  <a:schemeClr val="lt1"/>
                </a:solidFill>
                <a:latin typeface="Calibri"/>
                <a:ea typeface="Calibri"/>
                <a:cs typeface="Calibri"/>
                <a:sym typeface="Calibri"/>
              </a:rPr>
              <a:t> (r)               NH</a:t>
            </a:r>
            <a:r>
              <a:rPr baseline="-25000" lang="en-US" sz="2800">
                <a:solidFill>
                  <a:schemeClr val="lt1"/>
                </a:solidFill>
                <a:latin typeface="Calibri"/>
                <a:ea typeface="Calibri"/>
                <a:cs typeface="Calibri"/>
                <a:sym typeface="Calibri"/>
              </a:rPr>
              <a:t>3</a:t>
            </a:r>
            <a:r>
              <a:rPr lang="en-US" sz="2800">
                <a:solidFill>
                  <a:schemeClr val="lt1"/>
                </a:solidFill>
                <a:latin typeface="Calibri"/>
                <a:ea typeface="Calibri"/>
                <a:cs typeface="Calibri"/>
                <a:sym typeface="Calibri"/>
              </a:rPr>
              <a:t> (k) + NH</a:t>
            </a:r>
            <a:r>
              <a:rPr baseline="-25000" lang="en-US" sz="2800">
                <a:solidFill>
                  <a:schemeClr val="lt1"/>
                </a:solidFill>
                <a:latin typeface="Calibri"/>
                <a:ea typeface="Calibri"/>
                <a:cs typeface="Calibri"/>
                <a:sym typeface="Calibri"/>
              </a:rPr>
              <a:t>4</a:t>
            </a:r>
            <a:r>
              <a:rPr lang="en-US" sz="2800">
                <a:solidFill>
                  <a:schemeClr val="lt1"/>
                </a:solidFill>
                <a:latin typeface="Calibri"/>
                <a:ea typeface="Calibri"/>
                <a:cs typeface="Calibri"/>
                <a:sym typeface="Calibri"/>
              </a:rPr>
              <a:t>HCO</a:t>
            </a:r>
            <a:r>
              <a:rPr baseline="-25000" lang="en-US" sz="2800">
                <a:solidFill>
                  <a:schemeClr val="lt1"/>
                </a:solidFill>
                <a:latin typeface="Calibri"/>
                <a:ea typeface="Calibri"/>
                <a:cs typeface="Calibri"/>
                <a:sym typeface="Calibri"/>
              </a:rPr>
              <a:t>3</a:t>
            </a:r>
            <a:r>
              <a:rPr lang="en-US" sz="2800">
                <a:solidFill>
                  <a:schemeClr val="lt1"/>
                </a:solidFill>
                <a:latin typeface="Calibri"/>
                <a:ea typeface="Calibri"/>
                <a:cs typeface="Calibri"/>
                <a:sym typeface="Calibri"/>
              </a:rPr>
              <a:t>(r).</a:t>
            </a:r>
            <a:endParaRPr sz="2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791" name="Google Shape;791;p65"/>
          <p:cNvSpPr txBox="1"/>
          <p:nvPr/>
        </p:nvSpPr>
        <p:spPr>
          <a:xfrm>
            <a:off x="2133600" y="5029618"/>
            <a:ext cx="838200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Calibri"/>
                <a:ea typeface="Calibri"/>
                <a:cs typeface="Calibri"/>
                <a:sym typeface="Calibri"/>
              </a:rPr>
              <a:t>NH</a:t>
            </a:r>
            <a:r>
              <a:rPr baseline="-25000" lang="en-US" sz="2800">
                <a:solidFill>
                  <a:schemeClr val="lt1"/>
                </a:solidFill>
                <a:latin typeface="Calibri"/>
                <a:ea typeface="Calibri"/>
                <a:cs typeface="Calibri"/>
                <a:sym typeface="Calibri"/>
              </a:rPr>
              <a:t>4</a:t>
            </a:r>
            <a:r>
              <a:rPr lang="en-US" sz="2800">
                <a:solidFill>
                  <a:schemeClr val="lt1"/>
                </a:solidFill>
                <a:latin typeface="Calibri"/>
                <a:ea typeface="Calibri"/>
                <a:cs typeface="Calibri"/>
                <a:sym typeface="Calibri"/>
              </a:rPr>
              <a:t>HCO</a:t>
            </a:r>
            <a:r>
              <a:rPr baseline="-25000" lang="en-US" sz="2800">
                <a:solidFill>
                  <a:schemeClr val="lt1"/>
                </a:solidFill>
                <a:latin typeface="Calibri"/>
                <a:ea typeface="Calibri"/>
                <a:cs typeface="Calibri"/>
                <a:sym typeface="Calibri"/>
              </a:rPr>
              <a:t>3</a:t>
            </a:r>
            <a:r>
              <a:rPr lang="en-US" sz="2800">
                <a:solidFill>
                  <a:schemeClr val="lt1"/>
                </a:solidFill>
                <a:latin typeface="Calibri"/>
                <a:ea typeface="Calibri"/>
                <a:cs typeface="Calibri"/>
                <a:sym typeface="Calibri"/>
              </a:rPr>
              <a:t>(r)                   NH</a:t>
            </a:r>
            <a:r>
              <a:rPr baseline="-25000" lang="en-US" sz="2800">
                <a:solidFill>
                  <a:schemeClr val="lt1"/>
                </a:solidFill>
                <a:latin typeface="Calibri"/>
                <a:ea typeface="Calibri"/>
                <a:cs typeface="Calibri"/>
                <a:sym typeface="Calibri"/>
              </a:rPr>
              <a:t>3</a:t>
            </a:r>
            <a:r>
              <a:rPr lang="en-US" sz="2800">
                <a:solidFill>
                  <a:schemeClr val="lt1"/>
                </a:solidFill>
                <a:latin typeface="Calibri"/>
                <a:ea typeface="Calibri"/>
                <a:cs typeface="Calibri"/>
                <a:sym typeface="Calibri"/>
              </a:rPr>
              <a:t>(k) + CO</a:t>
            </a:r>
            <a:r>
              <a:rPr baseline="-25000" lang="en-US" sz="2800">
                <a:solidFill>
                  <a:schemeClr val="lt1"/>
                </a:solidFill>
                <a:latin typeface="Calibri"/>
                <a:ea typeface="Calibri"/>
                <a:cs typeface="Calibri"/>
                <a:sym typeface="Calibri"/>
              </a:rPr>
              <a:t>2</a:t>
            </a:r>
            <a:r>
              <a:rPr lang="en-US" sz="2800">
                <a:solidFill>
                  <a:schemeClr val="lt1"/>
                </a:solidFill>
                <a:latin typeface="Calibri"/>
                <a:ea typeface="Calibri"/>
                <a:cs typeface="Calibri"/>
                <a:sym typeface="Calibri"/>
              </a:rPr>
              <a:t>(k) + H</a:t>
            </a:r>
            <a:r>
              <a:rPr baseline="-25000" lang="en-US" sz="2800">
                <a:solidFill>
                  <a:schemeClr val="lt1"/>
                </a:solidFill>
                <a:latin typeface="Calibri"/>
                <a:ea typeface="Calibri"/>
                <a:cs typeface="Calibri"/>
                <a:sym typeface="Calibri"/>
              </a:rPr>
              <a:t>2</a:t>
            </a:r>
            <a:r>
              <a:rPr lang="en-US" sz="2800">
                <a:solidFill>
                  <a:schemeClr val="lt1"/>
                </a:solidFill>
                <a:latin typeface="Calibri"/>
                <a:ea typeface="Calibri"/>
                <a:cs typeface="Calibri"/>
                <a:sym typeface="Calibri"/>
              </a:rPr>
              <a:t>O</a:t>
            </a:r>
            <a:endParaRPr sz="2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cxnSp>
        <p:nvCxnSpPr>
          <p:cNvPr id="792" name="Google Shape;792;p65"/>
          <p:cNvCxnSpPr/>
          <p:nvPr/>
        </p:nvCxnSpPr>
        <p:spPr>
          <a:xfrm>
            <a:off x="4191000" y="3352800"/>
            <a:ext cx="1143000" cy="0"/>
          </a:xfrm>
          <a:prstGeom prst="straightConnector1">
            <a:avLst/>
          </a:prstGeom>
          <a:noFill/>
          <a:ln cap="flat" cmpd="sng" w="9525">
            <a:solidFill>
              <a:schemeClr val="lt1"/>
            </a:solidFill>
            <a:prstDash val="solid"/>
            <a:miter lim="800000"/>
            <a:headEnd len="sm" w="sm" type="none"/>
            <a:tailEnd len="med" w="med" type="stealth"/>
          </a:ln>
        </p:spPr>
      </p:cxnSp>
      <p:cxnSp>
        <p:nvCxnSpPr>
          <p:cNvPr id="793" name="Google Shape;793;p65"/>
          <p:cNvCxnSpPr/>
          <p:nvPr/>
        </p:nvCxnSpPr>
        <p:spPr>
          <a:xfrm>
            <a:off x="4114800" y="4302205"/>
            <a:ext cx="1143000" cy="0"/>
          </a:xfrm>
          <a:prstGeom prst="straightConnector1">
            <a:avLst/>
          </a:prstGeom>
          <a:noFill/>
          <a:ln cap="flat" cmpd="sng" w="9525">
            <a:solidFill>
              <a:schemeClr val="lt1"/>
            </a:solidFill>
            <a:prstDash val="solid"/>
            <a:miter lim="800000"/>
            <a:headEnd len="sm" w="sm" type="none"/>
            <a:tailEnd len="med" w="med" type="stealth"/>
          </a:ln>
        </p:spPr>
      </p:cxnSp>
      <p:cxnSp>
        <p:nvCxnSpPr>
          <p:cNvPr id="794" name="Google Shape;794;p65"/>
          <p:cNvCxnSpPr/>
          <p:nvPr/>
        </p:nvCxnSpPr>
        <p:spPr>
          <a:xfrm>
            <a:off x="4147214" y="5322419"/>
            <a:ext cx="1143000" cy="0"/>
          </a:xfrm>
          <a:prstGeom prst="straightConnector1">
            <a:avLst/>
          </a:prstGeom>
          <a:noFill/>
          <a:ln cap="flat" cmpd="sng" w="9525">
            <a:solidFill>
              <a:schemeClr val="lt1"/>
            </a:solidFill>
            <a:prstDash val="solid"/>
            <a:miter lim="800000"/>
            <a:headEnd len="sm" w="sm" type="none"/>
            <a:tailEnd len="med" w="med" type="stealth"/>
          </a:ln>
        </p:spPr>
      </p:cxnSp>
      <p:sp>
        <p:nvSpPr>
          <p:cNvPr id="795" name="Google Shape;795;p65"/>
          <p:cNvSpPr txBox="1"/>
          <p:nvPr/>
        </p:nvSpPr>
        <p:spPr>
          <a:xfrm>
            <a:off x="4566314" y="2935070"/>
            <a:ext cx="3810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t</a:t>
            </a:r>
            <a:r>
              <a:rPr baseline="30000" lang="en-US" sz="1800">
                <a:solidFill>
                  <a:schemeClr val="lt1"/>
                </a:solidFill>
                <a:latin typeface="Calibri"/>
                <a:ea typeface="Calibri"/>
                <a:cs typeface="Calibri"/>
                <a:sym typeface="Calibri"/>
              </a:rPr>
              <a:t>0</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796" name="Google Shape;796;p65"/>
          <p:cNvPicPr preferRelativeResize="0"/>
          <p:nvPr/>
        </p:nvPicPr>
        <p:blipFill rotWithShape="1">
          <a:blip r:embed="rId3">
            <a:alphaModFix/>
          </a:blip>
          <a:srcRect b="0" l="0" r="0" t="0"/>
          <a:stretch/>
        </p:blipFill>
        <p:spPr>
          <a:xfrm>
            <a:off x="9558339" y="30164"/>
            <a:ext cx="884237" cy="1387475"/>
          </a:xfrm>
          <a:prstGeom prst="rect">
            <a:avLst/>
          </a:prstGeom>
          <a:noFill/>
          <a:ln>
            <a:noFill/>
          </a:ln>
        </p:spPr>
      </p:pic>
      <p:sp>
        <p:nvSpPr>
          <p:cNvPr id="797" name="Google Shape;797;p65"/>
          <p:cNvSpPr txBox="1"/>
          <p:nvPr/>
        </p:nvSpPr>
        <p:spPr>
          <a:xfrm>
            <a:off x="259772" y="0"/>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II. MUỐI AMMONIUM</a:t>
            </a:r>
            <a:endParaRPr/>
          </a:p>
        </p:txBody>
      </p:sp>
      <p:sp>
        <p:nvSpPr>
          <p:cNvPr id="798" name="Google Shape;798;p65"/>
          <p:cNvSpPr txBox="1"/>
          <p:nvPr/>
        </p:nvSpPr>
        <p:spPr>
          <a:xfrm>
            <a:off x="447798" y="520749"/>
            <a:ext cx="1101931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3. Tính kém bền nhiệt</a:t>
            </a:r>
            <a:endParaRPr b="1" sz="3200">
              <a:solidFill>
                <a:srgbClr val="FFFF00"/>
              </a:solidFill>
              <a:latin typeface="Times New Roman"/>
              <a:ea typeface="Times New Roman"/>
              <a:cs typeface="Times New Roman"/>
              <a:sym typeface="Times New Roman"/>
            </a:endParaRPr>
          </a:p>
        </p:txBody>
      </p:sp>
      <p:sp>
        <p:nvSpPr>
          <p:cNvPr id="799" name="Google Shape;799;p65"/>
          <p:cNvSpPr txBox="1"/>
          <p:nvPr/>
        </p:nvSpPr>
        <p:spPr>
          <a:xfrm>
            <a:off x="4528214" y="4997397"/>
            <a:ext cx="3810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t</a:t>
            </a:r>
            <a:r>
              <a:rPr baseline="30000" lang="en-US" sz="1800">
                <a:solidFill>
                  <a:schemeClr val="lt1"/>
                </a:solidFill>
                <a:latin typeface="Calibri"/>
                <a:ea typeface="Calibri"/>
                <a:cs typeface="Calibri"/>
                <a:sym typeface="Calibri"/>
              </a:rPr>
              <a:t>0</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0" name="Google Shape;800;p65"/>
          <p:cNvSpPr txBox="1"/>
          <p:nvPr/>
        </p:nvSpPr>
        <p:spPr>
          <a:xfrm>
            <a:off x="4490114" y="3927765"/>
            <a:ext cx="3810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t</a:t>
            </a:r>
            <a:r>
              <a:rPr baseline="30000" lang="en-US" sz="1800">
                <a:solidFill>
                  <a:schemeClr val="lt1"/>
                </a:solidFill>
                <a:latin typeface="Calibri"/>
                <a:ea typeface="Calibri"/>
                <a:cs typeface="Calibri"/>
                <a:sym typeface="Calibri"/>
              </a:rPr>
              <a:t>0</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88"/>
                                        </p:tgtEl>
                                        <p:attrNameLst>
                                          <p:attrName>style.visibility</p:attrName>
                                        </p:attrNameLst>
                                      </p:cBhvr>
                                      <p:to>
                                        <p:strVal val="visible"/>
                                      </p:to>
                                    </p:set>
                                    <p:anim calcmode="lin" valueType="num">
                                      <p:cBhvr additive="base">
                                        <p:cTn dur="500"/>
                                        <p:tgtEl>
                                          <p:spTgt spid="78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9"/>
                                        </p:tgtEl>
                                        <p:attrNameLst>
                                          <p:attrName>style.visibility</p:attrName>
                                        </p:attrNameLst>
                                      </p:cBhvr>
                                      <p:to>
                                        <p:strVal val="visible"/>
                                      </p:to>
                                    </p:set>
                                    <p:animEffect filter="fade" transition="in">
                                      <p:cBhvr>
                                        <p:cTn dur="500"/>
                                        <p:tgtEl>
                                          <p:spTgt spid="7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0"/>
                                        </p:tgtEl>
                                        <p:attrNameLst>
                                          <p:attrName>style.visibility</p:attrName>
                                        </p:attrNameLst>
                                      </p:cBhvr>
                                      <p:to>
                                        <p:strVal val="visible"/>
                                      </p:to>
                                    </p:set>
                                    <p:animEffect filter="fade" transition="in">
                                      <p:cBhvr>
                                        <p:cTn dur="1000"/>
                                        <p:tgtEl>
                                          <p:spTgt spid="7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1"/>
                                        </p:tgtEl>
                                        <p:attrNameLst>
                                          <p:attrName>style.visibility</p:attrName>
                                        </p:attrNameLst>
                                      </p:cBhvr>
                                      <p:to>
                                        <p:strVal val="visible"/>
                                      </p:to>
                                    </p:set>
                                    <p:animEffect filter="fade" transition="in">
                                      <p:cBhvr>
                                        <p:cTn dur="500"/>
                                        <p:tgtEl>
                                          <p:spTgt spid="7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p66"/>
          <p:cNvSpPr txBox="1"/>
          <p:nvPr/>
        </p:nvSpPr>
        <p:spPr>
          <a:xfrm>
            <a:off x="447797" y="1647349"/>
            <a:ext cx="10552711"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Calibri"/>
                <a:ea typeface="Calibri"/>
                <a:cs typeface="Calibri"/>
                <a:sym typeface="Calibri"/>
              </a:rPr>
              <a:t>* Muối ammonium tạo bởi acid có tính oxi hoá: (HNO</a:t>
            </a:r>
            <a:r>
              <a:rPr baseline="-25000" lang="en-US" sz="2800">
                <a:solidFill>
                  <a:schemeClr val="lt1"/>
                </a:solidFill>
                <a:latin typeface="Calibri"/>
                <a:ea typeface="Calibri"/>
                <a:cs typeface="Calibri"/>
                <a:sym typeface="Calibri"/>
              </a:rPr>
              <a:t>2</a:t>
            </a:r>
            <a:r>
              <a:rPr lang="en-US" sz="2800">
                <a:solidFill>
                  <a:schemeClr val="lt1"/>
                </a:solidFill>
                <a:latin typeface="Calibri"/>
                <a:ea typeface="Calibri"/>
                <a:cs typeface="Calibri"/>
                <a:sym typeface="Calibri"/>
              </a:rPr>
              <a:t>, HNO</a:t>
            </a:r>
            <a:r>
              <a:rPr baseline="-25000" lang="en-US" sz="2800">
                <a:solidFill>
                  <a:schemeClr val="lt1"/>
                </a:solidFill>
                <a:latin typeface="Calibri"/>
                <a:ea typeface="Calibri"/>
                <a:cs typeface="Calibri"/>
                <a:sym typeface="Calibri"/>
              </a:rPr>
              <a:t>3</a:t>
            </a:r>
            <a:r>
              <a:rPr lang="en-US" sz="2800">
                <a:solidFill>
                  <a:schemeClr val="lt1"/>
                </a:solidFill>
                <a:latin typeface="Calibri"/>
                <a:ea typeface="Calibri"/>
                <a:cs typeface="Calibri"/>
                <a:sym typeface="Calibri"/>
              </a:rPr>
              <a:t>) 🡪 N</a:t>
            </a:r>
            <a:r>
              <a:rPr baseline="-25000" lang="en-US" sz="2800">
                <a:solidFill>
                  <a:schemeClr val="lt1"/>
                </a:solidFill>
                <a:latin typeface="Calibri"/>
                <a:ea typeface="Calibri"/>
                <a:cs typeface="Calibri"/>
                <a:sym typeface="Calibri"/>
              </a:rPr>
              <a:t>2</a:t>
            </a:r>
            <a:r>
              <a:rPr lang="en-US" sz="2800">
                <a:solidFill>
                  <a:schemeClr val="lt1"/>
                </a:solidFill>
                <a:latin typeface="Calibri"/>
                <a:ea typeface="Calibri"/>
                <a:cs typeface="Calibri"/>
                <a:sym typeface="Calibri"/>
              </a:rPr>
              <a:t>, N</a:t>
            </a:r>
            <a:r>
              <a:rPr baseline="-25000" lang="en-US" sz="2800">
                <a:solidFill>
                  <a:schemeClr val="lt1"/>
                </a:solidFill>
                <a:latin typeface="Calibri"/>
                <a:ea typeface="Calibri"/>
                <a:cs typeface="Calibri"/>
                <a:sym typeface="Calibri"/>
              </a:rPr>
              <a:t>2</a:t>
            </a:r>
            <a:r>
              <a:rPr lang="en-US" sz="2800">
                <a:solidFill>
                  <a:schemeClr val="lt1"/>
                </a:solidFill>
                <a:latin typeface="Calibri"/>
                <a:ea typeface="Calibri"/>
                <a:cs typeface="Calibri"/>
                <a:sym typeface="Calibri"/>
              </a:rPr>
              <a:t>O</a:t>
            </a:r>
            <a:endParaRPr sz="2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806" name="Google Shape;806;p66"/>
          <p:cNvSpPr txBox="1"/>
          <p:nvPr/>
        </p:nvSpPr>
        <p:spPr>
          <a:xfrm>
            <a:off x="2095500" y="2575172"/>
            <a:ext cx="624840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Calibri"/>
                <a:ea typeface="Calibri"/>
                <a:cs typeface="Calibri"/>
                <a:sym typeface="Calibri"/>
              </a:rPr>
              <a:t>NH</a:t>
            </a:r>
            <a:r>
              <a:rPr baseline="-25000" lang="en-US" sz="2800">
                <a:solidFill>
                  <a:schemeClr val="lt1"/>
                </a:solidFill>
                <a:latin typeface="Calibri"/>
                <a:ea typeface="Calibri"/>
                <a:cs typeface="Calibri"/>
                <a:sym typeface="Calibri"/>
              </a:rPr>
              <a:t>4</a:t>
            </a:r>
            <a:r>
              <a:rPr lang="en-US" sz="2800">
                <a:solidFill>
                  <a:schemeClr val="lt1"/>
                </a:solidFill>
                <a:latin typeface="Calibri"/>
                <a:ea typeface="Calibri"/>
                <a:cs typeface="Calibri"/>
                <a:sym typeface="Calibri"/>
              </a:rPr>
              <a:t>NO</a:t>
            </a:r>
            <a:r>
              <a:rPr baseline="-25000" lang="en-US" sz="2800">
                <a:solidFill>
                  <a:schemeClr val="lt1"/>
                </a:solidFill>
                <a:latin typeface="Calibri"/>
                <a:ea typeface="Calibri"/>
                <a:cs typeface="Calibri"/>
                <a:sym typeface="Calibri"/>
              </a:rPr>
              <a:t>2</a:t>
            </a:r>
            <a:r>
              <a:rPr lang="en-US" sz="2800">
                <a:solidFill>
                  <a:schemeClr val="lt1"/>
                </a:solidFill>
                <a:latin typeface="Calibri"/>
                <a:ea typeface="Calibri"/>
                <a:cs typeface="Calibri"/>
                <a:sym typeface="Calibri"/>
              </a:rPr>
              <a:t>                N</a:t>
            </a:r>
            <a:r>
              <a:rPr baseline="-25000" lang="en-US" sz="2800">
                <a:solidFill>
                  <a:schemeClr val="lt1"/>
                </a:solidFill>
                <a:latin typeface="Calibri"/>
                <a:ea typeface="Calibri"/>
                <a:cs typeface="Calibri"/>
                <a:sym typeface="Calibri"/>
              </a:rPr>
              <a:t>2</a:t>
            </a:r>
            <a:r>
              <a:rPr lang="en-US" sz="2800">
                <a:solidFill>
                  <a:schemeClr val="lt1"/>
                </a:solidFill>
                <a:latin typeface="Calibri"/>
                <a:ea typeface="Calibri"/>
                <a:cs typeface="Calibri"/>
                <a:sym typeface="Calibri"/>
              </a:rPr>
              <a:t> + 2H</a:t>
            </a:r>
            <a:r>
              <a:rPr baseline="-25000" lang="en-US" sz="2800">
                <a:solidFill>
                  <a:schemeClr val="lt1"/>
                </a:solidFill>
                <a:latin typeface="Calibri"/>
                <a:ea typeface="Calibri"/>
                <a:cs typeface="Calibri"/>
                <a:sym typeface="Calibri"/>
              </a:rPr>
              <a:t>2</a:t>
            </a:r>
            <a:r>
              <a:rPr lang="en-US" sz="2800">
                <a:solidFill>
                  <a:schemeClr val="lt1"/>
                </a:solidFill>
                <a:latin typeface="Calibri"/>
                <a:ea typeface="Calibri"/>
                <a:cs typeface="Calibri"/>
                <a:sym typeface="Calibri"/>
              </a:rPr>
              <a:t>O </a:t>
            </a:r>
            <a:endParaRPr sz="2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807" name="Google Shape;807;p66"/>
          <p:cNvSpPr txBox="1"/>
          <p:nvPr/>
        </p:nvSpPr>
        <p:spPr>
          <a:xfrm>
            <a:off x="1929246" y="3372472"/>
            <a:ext cx="800100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Calibri"/>
                <a:ea typeface="Calibri"/>
                <a:cs typeface="Calibri"/>
                <a:sym typeface="Calibri"/>
              </a:rPr>
              <a:t>NH</a:t>
            </a:r>
            <a:r>
              <a:rPr baseline="-25000" lang="en-US" sz="2800">
                <a:solidFill>
                  <a:schemeClr val="lt1"/>
                </a:solidFill>
                <a:latin typeface="Calibri"/>
                <a:ea typeface="Calibri"/>
                <a:cs typeface="Calibri"/>
                <a:sym typeface="Calibri"/>
              </a:rPr>
              <a:t>4</a:t>
            </a:r>
            <a:r>
              <a:rPr lang="en-US" sz="2800">
                <a:solidFill>
                  <a:schemeClr val="lt1"/>
                </a:solidFill>
                <a:latin typeface="Calibri"/>
                <a:ea typeface="Calibri"/>
                <a:cs typeface="Calibri"/>
                <a:sym typeface="Calibri"/>
              </a:rPr>
              <a:t>NO</a:t>
            </a:r>
            <a:r>
              <a:rPr baseline="-25000" lang="en-US" sz="2800">
                <a:solidFill>
                  <a:schemeClr val="lt1"/>
                </a:solidFill>
                <a:latin typeface="Calibri"/>
                <a:ea typeface="Calibri"/>
                <a:cs typeface="Calibri"/>
                <a:sym typeface="Calibri"/>
              </a:rPr>
              <a:t>3</a:t>
            </a:r>
            <a:r>
              <a:rPr lang="en-US" sz="2800">
                <a:solidFill>
                  <a:schemeClr val="lt1"/>
                </a:solidFill>
                <a:latin typeface="Calibri"/>
                <a:ea typeface="Calibri"/>
                <a:cs typeface="Calibri"/>
                <a:sym typeface="Calibri"/>
              </a:rPr>
              <a:t>               N</a:t>
            </a:r>
            <a:r>
              <a:rPr baseline="-25000" lang="en-US" sz="2800">
                <a:solidFill>
                  <a:schemeClr val="lt1"/>
                </a:solidFill>
                <a:latin typeface="Calibri"/>
                <a:ea typeface="Calibri"/>
                <a:cs typeface="Calibri"/>
                <a:sym typeface="Calibri"/>
              </a:rPr>
              <a:t>2</a:t>
            </a:r>
            <a:r>
              <a:rPr lang="en-US" sz="2800">
                <a:solidFill>
                  <a:schemeClr val="lt1"/>
                </a:solidFill>
                <a:latin typeface="Calibri"/>
                <a:ea typeface="Calibri"/>
                <a:cs typeface="Calibri"/>
                <a:sym typeface="Calibri"/>
              </a:rPr>
              <a:t>O + 2H</a:t>
            </a:r>
            <a:r>
              <a:rPr baseline="-25000" lang="en-US" sz="2800">
                <a:solidFill>
                  <a:schemeClr val="lt1"/>
                </a:solidFill>
                <a:latin typeface="Calibri"/>
                <a:ea typeface="Calibri"/>
                <a:cs typeface="Calibri"/>
                <a:sym typeface="Calibri"/>
              </a:rPr>
              <a:t>2</a:t>
            </a:r>
            <a:r>
              <a:rPr lang="en-US" sz="2800">
                <a:solidFill>
                  <a:schemeClr val="lt1"/>
                </a:solidFill>
                <a:latin typeface="Calibri"/>
                <a:ea typeface="Calibri"/>
                <a:cs typeface="Calibri"/>
                <a:sym typeface="Calibri"/>
              </a:rPr>
              <a:t>O</a:t>
            </a:r>
            <a:endParaRPr sz="2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cxnSp>
        <p:nvCxnSpPr>
          <p:cNvPr id="808" name="Google Shape;808;p66"/>
          <p:cNvCxnSpPr/>
          <p:nvPr/>
        </p:nvCxnSpPr>
        <p:spPr>
          <a:xfrm>
            <a:off x="3564650" y="2841829"/>
            <a:ext cx="990600" cy="0"/>
          </a:xfrm>
          <a:prstGeom prst="straightConnector1">
            <a:avLst/>
          </a:prstGeom>
          <a:noFill/>
          <a:ln cap="flat" cmpd="sng" w="9525">
            <a:solidFill>
              <a:schemeClr val="lt1"/>
            </a:solidFill>
            <a:prstDash val="solid"/>
            <a:miter lim="800000"/>
            <a:headEnd len="sm" w="sm" type="none"/>
            <a:tailEnd len="med" w="med" type="stealth"/>
          </a:ln>
        </p:spPr>
      </p:cxnSp>
      <p:cxnSp>
        <p:nvCxnSpPr>
          <p:cNvPr id="809" name="Google Shape;809;p66"/>
          <p:cNvCxnSpPr/>
          <p:nvPr/>
        </p:nvCxnSpPr>
        <p:spPr>
          <a:xfrm>
            <a:off x="3305136" y="3653809"/>
            <a:ext cx="990600" cy="0"/>
          </a:xfrm>
          <a:prstGeom prst="straightConnector1">
            <a:avLst/>
          </a:prstGeom>
          <a:noFill/>
          <a:ln cap="flat" cmpd="sng" w="9525">
            <a:solidFill>
              <a:schemeClr val="lt1"/>
            </a:solidFill>
            <a:prstDash val="solid"/>
            <a:miter lim="800000"/>
            <a:headEnd len="sm" w="sm" type="none"/>
            <a:tailEnd len="med" w="med" type="stealth"/>
          </a:ln>
        </p:spPr>
      </p:cxnSp>
      <p:sp>
        <p:nvSpPr>
          <p:cNvPr id="810" name="Google Shape;810;p66"/>
          <p:cNvSpPr txBox="1"/>
          <p:nvPr/>
        </p:nvSpPr>
        <p:spPr>
          <a:xfrm>
            <a:off x="3887182" y="2393972"/>
            <a:ext cx="3810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t</a:t>
            </a:r>
            <a:r>
              <a:rPr baseline="30000" lang="en-US" sz="1800">
                <a:solidFill>
                  <a:schemeClr val="lt1"/>
                </a:solidFill>
                <a:latin typeface="Calibri"/>
                <a:ea typeface="Calibri"/>
                <a:cs typeface="Calibri"/>
                <a:sym typeface="Calibri"/>
              </a:rPr>
              <a:t>0</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1" name="Google Shape;811;p66"/>
          <p:cNvSpPr txBox="1"/>
          <p:nvPr/>
        </p:nvSpPr>
        <p:spPr>
          <a:xfrm>
            <a:off x="3641109" y="3266009"/>
            <a:ext cx="3810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t</a:t>
            </a:r>
            <a:r>
              <a:rPr baseline="30000" lang="en-US" sz="1800">
                <a:solidFill>
                  <a:schemeClr val="lt1"/>
                </a:solidFill>
                <a:latin typeface="Calibri"/>
                <a:ea typeface="Calibri"/>
                <a:cs typeface="Calibri"/>
                <a:sym typeface="Calibri"/>
              </a:rPr>
              <a:t>0</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2" name="Google Shape;812;p66"/>
          <p:cNvSpPr txBox="1"/>
          <p:nvPr/>
        </p:nvSpPr>
        <p:spPr>
          <a:xfrm>
            <a:off x="1269423" y="4271607"/>
            <a:ext cx="762000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Calibri"/>
                <a:ea typeface="Calibri"/>
                <a:cs typeface="Calibri"/>
                <a:sym typeface="Calibri"/>
              </a:rPr>
              <a:t>🡪 Phản ứng điều chế N</a:t>
            </a:r>
            <a:r>
              <a:rPr baseline="-25000" lang="en-US" sz="2800">
                <a:solidFill>
                  <a:schemeClr val="lt1"/>
                </a:solidFill>
                <a:latin typeface="Calibri"/>
                <a:ea typeface="Calibri"/>
                <a:cs typeface="Calibri"/>
                <a:sym typeface="Calibri"/>
              </a:rPr>
              <a:t>2  , </a:t>
            </a:r>
            <a:r>
              <a:rPr lang="en-US" sz="2800">
                <a:solidFill>
                  <a:schemeClr val="lt1"/>
                </a:solidFill>
                <a:latin typeface="Calibri"/>
                <a:ea typeface="Calibri"/>
                <a:cs typeface="Calibri"/>
                <a:sym typeface="Calibri"/>
              </a:rPr>
              <a:t>N</a:t>
            </a:r>
            <a:r>
              <a:rPr baseline="-25000" lang="en-US" sz="2800">
                <a:solidFill>
                  <a:schemeClr val="lt1"/>
                </a:solidFill>
                <a:latin typeface="Calibri"/>
                <a:ea typeface="Calibri"/>
                <a:cs typeface="Calibri"/>
                <a:sym typeface="Calibri"/>
              </a:rPr>
              <a:t>2</a:t>
            </a:r>
            <a:r>
              <a:rPr lang="en-US" sz="2800">
                <a:solidFill>
                  <a:schemeClr val="lt1"/>
                </a:solidFill>
                <a:latin typeface="Calibri"/>
                <a:ea typeface="Calibri"/>
                <a:cs typeface="Calibri"/>
                <a:sym typeface="Calibri"/>
              </a:rPr>
              <a:t>O trong phòng thí nghiệm. </a:t>
            </a:r>
            <a:endParaRPr sz="2800">
              <a:solidFill>
                <a:schemeClr val="lt1"/>
              </a:solidFill>
              <a:latin typeface="Calibri"/>
              <a:ea typeface="Calibri"/>
              <a:cs typeface="Calibri"/>
              <a:sym typeface="Calibri"/>
            </a:endParaRPr>
          </a:p>
        </p:txBody>
      </p:sp>
      <p:pic>
        <p:nvPicPr>
          <p:cNvPr id="813" name="Google Shape;813;p66"/>
          <p:cNvPicPr preferRelativeResize="0"/>
          <p:nvPr/>
        </p:nvPicPr>
        <p:blipFill rotWithShape="1">
          <a:blip r:embed="rId3">
            <a:alphaModFix/>
          </a:blip>
          <a:srcRect b="0" l="0" r="0" t="0"/>
          <a:stretch/>
        </p:blipFill>
        <p:spPr>
          <a:xfrm>
            <a:off x="8229600" y="4114800"/>
            <a:ext cx="2590800" cy="2590800"/>
          </a:xfrm>
          <a:prstGeom prst="rect">
            <a:avLst/>
          </a:prstGeom>
          <a:noFill/>
          <a:ln>
            <a:noFill/>
          </a:ln>
        </p:spPr>
      </p:pic>
      <p:sp>
        <p:nvSpPr>
          <p:cNvPr id="814" name="Google Shape;814;p66"/>
          <p:cNvSpPr txBox="1"/>
          <p:nvPr/>
        </p:nvSpPr>
        <p:spPr>
          <a:xfrm>
            <a:off x="259772" y="0"/>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II. MUỐI AMMONIUM</a:t>
            </a:r>
            <a:endParaRPr/>
          </a:p>
        </p:txBody>
      </p:sp>
      <p:sp>
        <p:nvSpPr>
          <p:cNvPr id="815" name="Google Shape;815;p66"/>
          <p:cNvSpPr txBox="1"/>
          <p:nvPr/>
        </p:nvSpPr>
        <p:spPr>
          <a:xfrm>
            <a:off x="447798" y="520749"/>
            <a:ext cx="1101931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3. Tính kém bền nhiệt</a:t>
            </a:r>
            <a:endParaRPr b="1" sz="3200">
              <a:solidFill>
                <a:srgbClr val="FFFF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5"/>
                                        </p:tgtEl>
                                        <p:attrNameLst>
                                          <p:attrName>style.visibility</p:attrName>
                                        </p:attrNameLst>
                                      </p:cBhvr>
                                      <p:to>
                                        <p:strVal val="visible"/>
                                      </p:to>
                                    </p:set>
                                    <p:animEffect filter="fade" transition="in">
                                      <p:cBhvr>
                                        <p:cTn dur="2000"/>
                                        <p:tgtEl>
                                          <p:spTgt spid="8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6"/>
                                        </p:tgtEl>
                                        <p:attrNameLst>
                                          <p:attrName>style.visibility</p:attrName>
                                        </p:attrNameLst>
                                      </p:cBhvr>
                                      <p:to>
                                        <p:strVal val="visible"/>
                                      </p:to>
                                    </p:set>
                                    <p:animEffect filter="fade" transition="in">
                                      <p:cBhvr>
                                        <p:cTn dur="500"/>
                                        <p:tgtEl>
                                          <p:spTgt spid="8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7"/>
                                        </p:tgtEl>
                                        <p:attrNameLst>
                                          <p:attrName>style.visibility</p:attrName>
                                        </p:attrNameLst>
                                      </p:cBhvr>
                                      <p:to>
                                        <p:strVal val="visible"/>
                                      </p:to>
                                    </p:set>
                                    <p:animEffect filter="fade" transition="in">
                                      <p:cBhvr>
                                        <p:cTn dur="500"/>
                                        <p:tgtEl>
                                          <p:spTgt spid="8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2"/>
                                        </p:tgtEl>
                                        <p:attrNameLst>
                                          <p:attrName>style.visibility</p:attrName>
                                        </p:attrNameLst>
                                      </p:cBhvr>
                                      <p:to>
                                        <p:strVal val="visible"/>
                                      </p:to>
                                    </p:set>
                                    <p:animEffect filter="fade" transition="in">
                                      <p:cBhvr>
                                        <p:cTn dur="1000"/>
                                        <p:tgtEl>
                                          <p:spTgt spid="8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pic>
        <p:nvPicPr>
          <p:cNvPr id="820" name="Google Shape;820;p67"/>
          <p:cNvPicPr preferRelativeResize="0"/>
          <p:nvPr/>
        </p:nvPicPr>
        <p:blipFill rotWithShape="1">
          <a:blip r:embed="rId3">
            <a:alphaModFix/>
          </a:blip>
          <a:srcRect b="0" l="0" r="0" t="0"/>
          <a:stretch/>
        </p:blipFill>
        <p:spPr>
          <a:xfrm>
            <a:off x="-634835" y="4267200"/>
            <a:ext cx="2590800" cy="2590800"/>
          </a:xfrm>
          <a:prstGeom prst="rect">
            <a:avLst/>
          </a:prstGeom>
          <a:noFill/>
          <a:ln>
            <a:noFill/>
          </a:ln>
        </p:spPr>
      </p:pic>
      <p:sp>
        <p:nvSpPr>
          <p:cNvPr id="821" name="Google Shape;821;p67"/>
          <p:cNvSpPr txBox="1"/>
          <p:nvPr/>
        </p:nvSpPr>
        <p:spPr>
          <a:xfrm>
            <a:off x="259772" y="0"/>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II. MUỐI AMMONIUM</a:t>
            </a:r>
            <a:endParaRPr/>
          </a:p>
        </p:txBody>
      </p:sp>
      <p:sp>
        <p:nvSpPr>
          <p:cNvPr id="822" name="Google Shape;822;p67"/>
          <p:cNvSpPr txBox="1"/>
          <p:nvPr/>
        </p:nvSpPr>
        <p:spPr>
          <a:xfrm>
            <a:off x="447798" y="520749"/>
            <a:ext cx="1101931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4. Ứng dụng</a:t>
            </a:r>
            <a:endParaRPr b="1" sz="3200">
              <a:solidFill>
                <a:srgbClr val="FFFF00"/>
              </a:solidFill>
              <a:latin typeface="Times New Roman"/>
              <a:ea typeface="Times New Roman"/>
              <a:cs typeface="Times New Roman"/>
              <a:sym typeface="Times New Roman"/>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pic>
        <p:nvPicPr>
          <p:cNvPr id="827" name="Google Shape;827;p68"/>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pic>
        <p:nvPicPr>
          <p:cNvPr id="832" name="Google Shape;832;p69"/>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pic>
        <p:nvPicPr>
          <p:cNvPr id="837" name="Google Shape;837;p70"/>
          <p:cNvPicPr preferRelativeResize="0"/>
          <p:nvPr/>
        </p:nvPicPr>
        <p:blipFill rotWithShape="1">
          <a:blip r:embed="rId3">
            <a:alphaModFix/>
          </a:blip>
          <a:srcRect b="0" l="0" r="0" t="0"/>
          <a:stretch/>
        </p:blipFill>
        <p:spPr>
          <a:xfrm>
            <a:off x="-634835" y="4267200"/>
            <a:ext cx="2590800" cy="2590800"/>
          </a:xfrm>
          <a:prstGeom prst="rect">
            <a:avLst/>
          </a:prstGeom>
          <a:noFill/>
          <a:ln>
            <a:noFill/>
          </a:ln>
        </p:spPr>
      </p:pic>
      <p:graphicFrame>
        <p:nvGraphicFramePr>
          <p:cNvPr id="838" name="Google Shape;838;p70"/>
          <p:cNvGraphicFramePr/>
          <p:nvPr/>
        </p:nvGraphicFramePr>
        <p:xfrm>
          <a:off x="660565" y="663241"/>
          <a:ext cx="3000000" cy="3000000"/>
        </p:xfrm>
        <a:graphic>
          <a:graphicData uri="http://schemas.openxmlformats.org/drawingml/2006/table">
            <a:tbl>
              <a:tblPr>
                <a:noFill/>
                <a:tableStyleId>{6DA6B2EA-C97B-42FB-B093-E43B43CEAB62}</a:tableStyleId>
              </a:tblPr>
              <a:tblGrid>
                <a:gridCol w="2245950"/>
                <a:gridCol w="2245950"/>
                <a:gridCol w="2246850"/>
                <a:gridCol w="2246850"/>
              </a:tblGrid>
              <a:tr h="1099925">
                <a:tc>
                  <a:txBody>
                    <a:bodyPr/>
                    <a:lstStyle/>
                    <a:p>
                      <a:pPr indent="0" lvl="0" marL="0" marR="0" rtl="0" algn="ctr">
                        <a:spcBef>
                          <a:spcPts val="0"/>
                        </a:spcBef>
                        <a:spcAft>
                          <a:spcPts val="0"/>
                        </a:spcAft>
                        <a:buNone/>
                      </a:pPr>
                      <a:r>
                        <a:rPr lang="en-US" sz="2400" u="none" cap="none" strike="noStrike">
                          <a:solidFill>
                            <a:schemeClr val="lt1"/>
                          </a:solidFill>
                        </a:rPr>
                        <a:t>Phân tử/ Ion</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US" sz="2400" u="none" cap="none" strike="noStrike">
                          <a:solidFill>
                            <a:schemeClr val="lt1"/>
                          </a:solidFill>
                        </a:rPr>
                        <a:t>Dạng hình học</a:t>
                      </a:r>
                      <a:endParaRPr sz="2400" u="none" cap="none" strike="noStrike">
                        <a:solidFill>
                          <a:schemeClr val="lt1"/>
                        </a:solidFill>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US" sz="2400" u="none" cap="none" strike="noStrike">
                          <a:solidFill>
                            <a:schemeClr val="lt1"/>
                          </a:solidFill>
                        </a:rPr>
                        <a:t>Số liên kết cộng hoá trị của nitrogen</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US" sz="2400" u="none" cap="none" strike="noStrike">
                          <a:solidFill>
                            <a:schemeClr val="lt1"/>
                          </a:solidFill>
                        </a:rPr>
                        <a:t>Số oxi hoá của nitrogen</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987825">
                <a:tc>
                  <a:txBody>
                    <a:bodyPr/>
                    <a:lstStyle/>
                    <a:p>
                      <a:pPr indent="0" lvl="0" marL="0" marR="0" rtl="0" algn="ctr">
                        <a:spcBef>
                          <a:spcPts val="0"/>
                        </a:spcBef>
                        <a:spcAft>
                          <a:spcPts val="0"/>
                        </a:spcAft>
                        <a:buNone/>
                      </a:pPr>
                      <a:r>
                        <a:rPr lang="en-US" sz="2400" u="none" cap="none" strike="noStrike">
                          <a:solidFill>
                            <a:schemeClr val="lt1"/>
                          </a:solidFill>
                        </a:rPr>
                        <a:t>Ammonia (NH</a:t>
                      </a:r>
                      <a:r>
                        <a:rPr baseline="-25000" lang="en-US" sz="2400" u="none" cap="none" strike="noStrike">
                          <a:solidFill>
                            <a:schemeClr val="lt1"/>
                          </a:solidFill>
                        </a:rPr>
                        <a:t>3</a:t>
                      </a:r>
                      <a:r>
                        <a:rPr lang="en-US" sz="2400" u="none" cap="none" strike="noStrike">
                          <a:solidFill>
                            <a:schemeClr val="lt1"/>
                          </a:solidFill>
                        </a:rPr>
                        <a:t>)</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US" sz="2400" u="none" cap="none" strike="noStrike">
                          <a:solidFill>
                            <a:schemeClr val="lt1"/>
                          </a:solidFill>
                        </a:rPr>
                        <a:t>Chóp tam giác</a:t>
                      </a:r>
                      <a:endParaRPr/>
                    </a:p>
                    <a:p>
                      <a:pPr indent="0" lvl="0" marL="0" marR="0" rtl="0" algn="ctr">
                        <a:spcBef>
                          <a:spcPts val="0"/>
                        </a:spcBef>
                        <a:spcAft>
                          <a:spcPts val="0"/>
                        </a:spcAft>
                        <a:buNone/>
                      </a:pPr>
                      <a:r>
                        <a:rPr lang="en-US" sz="2400" u="none" cap="none" strike="noStrike">
                          <a:solidFill>
                            <a:schemeClr val="lt1"/>
                          </a:solidFill>
                        </a:rPr>
                        <a:t> </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US" sz="2400" u="none" cap="none" strike="noStrike">
                          <a:solidFill>
                            <a:schemeClr val="lt1"/>
                          </a:solidFill>
                        </a:rPr>
                        <a:t>3</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US" sz="2400" u="none" cap="none" strike="noStrike">
                          <a:solidFill>
                            <a:schemeClr val="lt1"/>
                          </a:solidFill>
                        </a:rPr>
                        <a:t>-3</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934175">
                <a:tc>
                  <a:txBody>
                    <a:bodyPr/>
                    <a:lstStyle/>
                    <a:p>
                      <a:pPr indent="0" lvl="0" marL="0" marR="0" rtl="0" algn="ctr">
                        <a:spcBef>
                          <a:spcPts val="0"/>
                        </a:spcBef>
                        <a:spcAft>
                          <a:spcPts val="0"/>
                        </a:spcAft>
                        <a:buNone/>
                      </a:pPr>
                      <a:r>
                        <a:rPr lang="en-US" sz="2400" u="none" cap="none" strike="noStrike">
                          <a:solidFill>
                            <a:schemeClr val="lt1"/>
                          </a:solidFill>
                        </a:rPr>
                        <a:t>Ammonium (NH</a:t>
                      </a:r>
                      <a:r>
                        <a:rPr baseline="-25000" lang="en-US" sz="2400" u="none" cap="none" strike="noStrike">
                          <a:solidFill>
                            <a:schemeClr val="lt1"/>
                          </a:solidFill>
                        </a:rPr>
                        <a:t>4</a:t>
                      </a:r>
                      <a:r>
                        <a:rPr baseline="30000" lang="en-US" sz="2400" u="none" cap="none" strike="noStrike">
                          <a:solidFill>
                            <a:schemeClr val="lt1"/>
                          </a:solidFill>
                        </a:rPr>
                        <a:t>+</a:t>
                      </a:r>
                      <a:r>
                        <a:rPr lang="en-US" sz="2400" u="none" cap="none" strike="noStrike">
                          <a:solidFill>
                            <a:schemeClr val="lt1"/>
                          </a:solidFill>
                        </a:rPr>
                        <a:t>)</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US" sz="2400" u="none" cap="none" strike="noStrike">
                          <a:solidFill>
                            <a:schemeClr val="lt1"/>
                          </a:solidFill>
                        </a:rPr>
                        <a:t>Tứ diện</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US" sz="2400" u="none" cap="none" strike="noStrike">
                          <a:solidFill>
                            <a:schemeClr val="lt1"/>
                          </a:solidFill>
                        </a:rPr>
                        <a:t>4</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US" sz="2400" u="none" cap="none" strike="noStrike">
                          <a:solidFill>
                            <a:schemeClr val="lt1"/>
                          </a:solidFill>
                        </a:rPr>
                        <a:t>-3</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pic>
        <p:nvPicPr>
          <p:cNvPr descr="a) So sánh phân tử ammonia và ion ammonium về dạng hình học, số liên kết cộng" id="839" name="Google Shape;839;p70"/>
          <p:cNvPicPr preferRelativeResize="0"/>
          <p:nvPr/>
        </p:nvPicPr>
        <p:blipFill rotWithShape="1">
          <a:blip r:embed="rId4">
            <a:alphaModFix/>
          </a:blip>
          <a:srcRect b="0" l="0" r="0" t="0"/>
          <a:stretch/>
        </p:blipFill>
        <p:spPr>
          <a:xfrm>
            <a:off x="3535412" y="2441302"/>
            <a:ext cx="1057779" cy="757147"/>
          </a:xfrm>
          <a:prstGeom prst="rect">
            <a:avLst/>
          </a:prstGeom>
          <a:noFill/>
          <a:ln>
            <a:noFill/>
          </a:ln>
        </p:spPr>
      </p:pic>
      <p:pic>
        <p:nvPicPr>
          <p:cNvPr descr="a) So sánh phân tử ammonia và ion ammonium về dạng hình học, số liên kết cộng" id="840" name="Google Shape;840;p70"/>
          <p:cNvPicPr preferRelativeResize="0"/>
          <p:nvPr/>
        </p:nvPicPr>
        <p:blipFill rotWithShape="1">
          <a:blip r:embed="rId5">
            <a:alphaModFix/>
          </a:blip>
          <a:srcRect b="0" l="0" r="0" t="0"/>
          <a:stretch/>
        </p:blipFill>
        <p:spPr>
          <a:xfrm>
            <a:off x="3390663" y="4232689"/>
            <a:ext cx="1202528" cy="1202528"/>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sp>
        <p:nvSpPr>
          <p:cNvPr id="845" name="Google Shape;845;p71"/>
          <p:cNvSpPr txBox="1"/>
          <p:nvPr/>
        </p:nvSpPr>
        <p:spPr>
          <a:xfrm>
            <a:off x="344556" y="415573"/>
            <a:ext cx="10349947" cy="440120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800">
                <a:solidFill>
                  <a:schemeClr val="lt1"/>
                </a:solidFill>
                <a:latin typeface="Roboto"/>
                <a:ea typeface="Roboto"/>
                <a:cs typeface="Roboto"/>
                <a:sym typeface="Roboto"/>
              </a:rPr>
              <a:t>b)</a:t>
            </a:r>
            <a:endParaRPr/>
          </a:p>
          <a:p>
            <a:pPr indent="0" lvl="0" marL="0" marR="0" rtl="0" algn="just">
              <a:spcBef>
                <a:spcPts val="0"/>
              </a:spcBef>
              <a:spcAft>
                <a:spcPts val="0"/>
              </a:spcAft>
              <a:buNone/>
            </a:pPr>
            <a:r>
              <a:rPr b="0" i="0" lang="en-US" sz="2800">
                <a:solidFill>
                  <a:schemeClr val="lt1"/>
                </a:solidFill>
                <a:latin typeface="Roboto"/>
                <a:ea typeface="Roboto"/>
                <a:cs typeface="Roboto"/>
                <a:sym typeface="Roboto"/>
              </a:rPr>
              <a:t>- NH</a:t>
            </a:r>
            <a:r>
              <a:rPr b="0" baseline="-25000" i="0" lang="en-US" sz="2800">
                <a:solidFill>
                  <a:schemeClr val="lt1"/>
                </a:solidFill>
                <a:latin typeface="Roboto"/>
                <a:ea typeface="Roboto"/>
                <a:cs typeface="Roboto"/>
                <a:sym typeface="Roboto"/>
              </a:rPr>
              <a:t>3</a:t>
            </a:r>
            <a:r>
              <a:rPr b="0" i="0" lang="en-US" sz="2800">
                <a:solidFill>
                  <a:schemeClr val="lt1"/>
                </a:solidFill>
                <a:latin typeface="Roboto"/>
                <a:ea typeface="Roboto"/>
                <a:cs typeface="Roboto"/>
                <a:sym typeface="Roboto"/>
              </a:rPr>
              <a:t> có tính base. Một số phương trình hoá học minh hoạ:</a:t>
            </a:r>
            <a:endParaRPr/>
          </a:p>
          <a:p>
            <a:pPr indent="0" lvl="0" marL="0" marR="0" rtl="0" algn="just">
              <a:spcBef>
                <a:spcPts val="0"/>
              </a:spcBef>
              <a:spcAft>
                <a:spcPts val="0"/>
              </a:spcAft>
              <a:buNone/>
            </a:pPr>
            <a:r>
              <a:rPr b="0" i="0" lang="en-US" sz="2800">
                <a:solidFill>
                  <a:schemeClr val="lt1"/>
                </a:solidFill>
                <a:latin typeface="Roboto"/>
                <a:ea typeface="Roboto"/>
                <a:cs typeface="Roboto"/>
                <a:sym typeface="Roboto"/>
              </a:rPr>
              <a:t>NH</a:t>
            </a:r>
            <a:r>
              <a:rPr b="0" baseline="-25000" i="0" lang="en-US" sz="2800">
                <a:solidFill>
                  <a:schemeClr val="lt1"/>
                </a:solidFill>
                <a:latin typeface="Roboto"/>
                <a:ea typeface="Roboto"/>
                <a:cs typeface="Roboto"/>
                <a:sym typeface="Roboto"/>
              </a:rPr>
              <a:t>3</a:t>
            </a:r>
            <a:r>
              <a:rPr b="0" i="0" lang="en-US" sz="2800">
                <a:solidFill>
                  <a:schemeClr val="lt1"/>
                </a:solidFill>
                <a:latin typeface="Roboto"/>
                <a:ea typeface="Roboto"/>
                <a:cs typeface="Roboto"/>
                <a:sym typeface="Roboto"/>
              </a:rPr>
              <a:t> + HCl → NH</a:t>
            </a:r>
            <a:r>
              <a:rPr b="0" baseline="-25000" i="0" lang="en-US" sz="2800">
                <a:solidFill>
                  <a:schemeClr val="lt1"/>
                </a:solidFill>
                <a:latin typeface="Roboto"/>
                <a:ea typeface="Roboto"/>
                <a:cs typeface="Roboto"/>
                <a:sym typeface="Roboto"/>
              </a:rPr>
              <a:t>4</a:t>
            </a:r>
            <a:r>
              <a:rPr b="0" i="0" lang="en-US" sz="2800">
                <a:solidFill>
                  <a:schemeClr val="lt1"/>
                </a:solidFill>
                <a:latin typeface="Roboto"/>
                <a:ea typeface="Roboto"/>
                <a:cs typeface="Roboto"/>
                <a:sym typeface="Roboto"/>
              </a:rPr>
              <a:t>Cl</a:t>
            </a:r>
            <a:endParaRPr/>
          </a:p>
          <a:p>
            <a:pPr indent="0" lvl="0" marL="0" marR="0" rtl="0" algn="just">
              <a:spcBef>
                <a:spcPts val="0"/>
              </a:spcBef>
              <a:spcAft>
                <a:spcPts val="0"/>
              </a:spcAft>
              <a:buNone/>
            </a:pPr>
            <a:r>
              <a:rPr b="0" i="0" lang="en-US" sz="2800">
                <a:solidFill>
                  <a:schemeClr val="lt1"/>
                </a:solidFill>
                <a:latin typeface="Roboto"/>
                <a:ea typeface="Roboto"/>
                <a:cs typeface="Roboto"/>
                <a:sym typeface="Roboto"/>
              </a:rPr>
              <a:t>2NH</a:t>
            </a:r>
            <a:r>
              <a:rPr b="0" baseline="-25000" i="0" lang="en-US" sz="2800">
                <a:solidFill>
                  <a:schemeClr val="lt1"/>
                </a:solidFill>
                <a:latin typeface="Roboto"/>
                <a:ea typeface="Roboto"/>
                <a:cs typeface="Roboto"/>
                <a:sym typeface="Roboto"/>
              </a:rPr>
              <a:t>3</a:t>
            </a:r>
            <a:r>
              <a:rPr b="0" i="0" lang="en-US" sz="2800">
                <a:solidFill>
                  <a:schemeClr val="lt1"/>
                </a:solidFill>
                <a:latin typeface="Roboto"/>
                <a:ea typeface="Roboto"/>
                <a:cs typeface="Roboto"/>
                <a:sym typeface="Roboto"/>
              </a:rPr>
              <a:t> + H</a:t>
            </a:r>
            <a:r>
              <a:rPr b="0" baseline="-25000" i="0" lang="en-US" sz="2800">
                <a:solidFill>
                  <a:schemeClr val="lt1"/>
                </a:solidFill>
                <a:latin typeface="Roboto"/>
                <a:ea typeface="Roboto"/>
                <a:cs typeface="Roboto"/>
                <a:sym typeface="Roboto"/>
              </a:rPr>
              <a:t>2</a:t>
            </a:r>
            <a:r>
              <a:rPr b="0" i="0" lang="en-US" sz="2800">
                <a:solidFill>
                  <a:schemeClr val="lt1"/>
                </a:solidFill>
                <a:latin typeface="Roboto"/>
                <a:ea typeface="Roboto"/>
                <a:cs typeface="Roboto"/>
                <a:sym typeface="Roboto"/>
              </a:rPr>
              <a:t>SO</a:t>
            </a:r>
            <a:r>
              <a:rPr b="0" baseline="-25000" i="0" lang="en-US" sz="2800">
                <a:solidFill>
                  <a:schemeClr val="lt1"/>
                </a:solidFill>
                <a:latin typeface="Roboto"/>
                <a:ea typeface="Roboto"/>
                <a:cs typeface="Roboto"/>
                <a:sym typeface="Roboto"/>
              </a:rPr>
              <a:t>4</a:t>
            </a:r>
            <a:r>
              <a:rPr b="0" i="0" lang="en-US" sz="2800">
                <a:solidFill>
                  <a:schemeClr val="lt1"/>
                </a:solidFill>
                <a:latin typeface="Roboto"/>
                <a:ea typeface="Roboto"/>
                <a:cs typeface="Roboto"/>
                <a:sym typeface="Roboto"/>
              </a:rPr>
              <a:t> → (NH</a:t>
            </a:r>
            <a:r>
              <a:rPr b="0" baseline="-25000" i="0" lang="en-US" sz="2800">
                <a:solidFill>
                  <a:schemeClr val="lt1"/>
                </a:solidFill>
                <a:latin typeface="Roboto"/>
                <a:ea typeface="Roboto"/>
                <a:cs typeface="Roboto"/>
                <a:sym typeface="Roboto"/>
              </a:rPr>
              <a:t>4</a:t>
            </a:r>
            <a:r>
              <a:rPr b="0" i="0" lang="en-US" sz="2800">
                <a:solidFill>
                  <a:schemeClr val="lt1"/>
                </a:solidFill>
                <a:latin typeface="Roboto"/>
                <a:ea typeface="Roboto"/>
                <a:cs typeface="Roboto"/>
                <a:sym typeface="Roboto"/>
              </a:rPr>
              <a:t>)</a:t>
            </a:r>
            <a:r>
              <a:rPr b="0" baseline="-25000" i="0" lang="en-US" sz="2800">
                <a:solidFill>
                  <a:schemeClr val="lt1"/>
                </a:solidFill>
                <a:latin typeface="Roboto"/>
                <a:ea typeface="Roboto"/>
                <a:cs typeface="Roboto"/>
                <a:sym typeface="Roboto"/>
              </a:rPr>
              <a:t>2</a:t>
            </a:r>
            <a:r>
              <a:rPr b="0" i="0" lang="en-US" sz="2800">
                <a:solidFill>
                  <a:schemeClr val="lt1"/>
                </a:solidFill>
                <a:latin typeface="Roboto"/>
                <a:ea typeface="Roboto"/>
                <a:cs typeface="Roboto"/>
                <a:sym typeface="Roboto"/>
              </a:rPr>
              <a:t>SO</a:t>
            </a:r>
            <a:r>
              <a:rPr b="0" baseline="-25000" i="0" lang="en-US" sz="2800">
                <a:solidFill>
                  <a:schemeClr val="lt1"/>
                </a:solidFill>
                <a:latin typeface="Roboto"/>
                <a:ea typeface="Roboto"/>
                <a:cs typeface="Roboto"/>
                <a:sym typeface="Roboto"/>
              </a:rPr>
              <a:t>4</a:t>
            </a:r>
            <a:r>
              <a:rPr b="0" i="0" lang="en-US" sz="2800">
                <a:solidFill>
                  <a:schemeClr val="lt1"/>
                </a:solidFill>
                <a:latin typeface="Roboto"/>
                <a:ea typeface="Roboto"/>
                <a:cs typeface="Roboto"/>
                <a:sym typeface="Roboto"/>
              </a:rPr>
              <a:t>.</a:t>
            </a:r>
            <a:endParaRPr/>
          </a:p>
          <a:p>
            <a:pPr indent="-457200" lvl="0" marL="457200" marR="0" rtl="0" algn="just">
              <a:spcBef>
                <a:spcPts val="0"/>
              </a:spcBef>
              <a:spcAft>
                <a:spcPts val="0"/>
              </a:spcAft>
              <a:buClr>
                <a:schemeClr val="lt1"/>
              </a:buClr>
              <a:buSzPts val="2800"/>
              <a:buFont typeface="Roboto"/>
              <a:buChar char="-"/>
            </a:pPr>
            <a:r>
              <a:rPr b="0" i="0" lang="en-US" sz="2800">
                <a:solidFill>
                  <a:schemeClr val="lt1"/>
                </a:solidFill>
                <a:latin typeface="Roboto"/>
                <a:ea typeface="Roboto"/>
                <a:cs typeface="Roboto"/>
                <a:sym typeface="Roboto"/>
              </a:rPr>
              <a:t>NH</a:t>
            </a:r>
            <a:r>
              <a:rPr b="0" baseline="-25000" i="0" lang="en-US" sz="2800">
                <a:solidFill>
                  <a:schemeClr val="lt1"/>
                </a:solidFill>
                <a:latin typeface="Roboto"/>
                <a:ea typeface="Roboto"/>
                <a:cs typeface="Roboto"/>
                <a:sym typeface="Roboto"/>
              </a:rPr>
              <a:t>4</a:t>
            </a:r>
            <a:r>
              <a:rPr b="0" baseline="30000" i="0" lang="en-US" sz="2800">
                <a:solidFill>
                  <a:schemeClr val="lt1"/>
                </a:solidFill>
                <a:latin typeface="Roboto"/>
                <a:ea typeface="Roboto"/>
                <a:cs typeface="Roboto"/>
                <a:sym typeface="Roboto"/>
              </a:rPr>
              <a:t>+</a:t>
            </a:r>
            <a:r>
              <a:rPr b="0" i="0" lang="en-US" sz="2800">
                <a:solidFill>
                  <a:schemeClr val="lt1"/>
                </a:solidFill>
                <a:latin typeface="Roboto"/>
                <a:ea typeface="Roboto"/>
                <a:cs typeface="Roboto"/>
                <a:sym typeface="Roboto"/>
              </a:rPr>
              <a:t> có tính acid. Một số phương trình hoá học minh hoạ:</a:t>
            </a:r>
            <a:endParaRPr b="0" i="0" sz="2800">
              <a:solidFill>
                <a:schemeClr val="lt1"/>
              </a:solidFill>
              <a:latin typeface="Roboto"/>
              <a:ea typeface="Roboto"/>
              <a:cs typeface="Roboto"/>
              <a:sym typeface="Roboto"/>
            </a:endParaRPr>
          </a:p>
          <a:p>
            <a:pPr indent="0" lvl="0" marL="0" marR="0" rtl="0" algn="just">
              <a:spcBef>
                <a:spcPts val="0"/>
              </a:spcBef>
              <a:spcAft>
                <a:spcPts val="0"/>
              </a:spcAft>
              <a:buNone/>
            </a:pPr>
            <a:r>
              <a:rPr b="0" i="0" lang="en-US" sz="2800">
                <a:solidFill>
                  <a:schemeClr val="lt1"/>
                </a:solidFill>
                <a:latin typeface="Roboto"/>
                <a:ea typeface="Roboto"/>
                <a:cs typeface="Roboto"/>
                <a:sym typeface="Roboto"/>
              </a:rPr>
              <a:t>NH</a:t>
            </a:r>
            <a:r>
              <a:rPr b="0" baseline="-25000" i="0" lang="en-US" sz="2800">
                <a:solidFill>
                  <a:schemeClr val="lt1"/>
                </a:solidFill>
                <a:latin typeface="Roboto"/>
                <a:ea typeface="Roboto"/>
                <a:cs typeface="Roboto"/>
                <a:sym typeface="Roboto"/>
              </a:rPr>
              <a:t>4</a:t>
            </a:r>
            <a:r>
              <a:rPr b="0" i="0" lang="en-US" sz="2800">
                <a:solidFill>
                  <a:schemeClr val="lt1"/>
                </a:solidFill>
                <a:latin typeface="Roboto"/>
                <a:ea typeface="Roboto"/>
                <a:cs typeface="Roboto"/>
                <a:sym typeface="Roboto"/>
              </a:rPr>
              <a:t>NO</a:t>
            </a:r>
            <a:r>
              <a:rPr b="0" baseline="-25000" i="0" lang="en-US" sz="2800">
                <a:solidFill>
                  <a:schemeClr val="lt1"/>
                </a:solidFill>
                <a:latin typeface="Roboto"/>
                <a:ea typeface="Roboto"/>
                <a:cs typeface="Roboto"/>
                <a:sym typeface="Roboto"/>
              </a:rPr>
              <a:t>3</a:t>
            </a:r>
            <a:r>
              <a:rPr b="0" i="0" lang="en-US" sz="2800">
                <a:solidFill>
                  <a:schemeClr val="lt1"/>
                </a:solidFill>
                <a:latin typeface="Roboto"/>
                <a:ea typeface="Roboto"/>
                <a:cs typeface="Roboto"/>
                <a:sym typeface="Roboto"/>
              </a:rPr>
              <a:t> + NaOH </a:t>
            </a:r>
            <a:r>
              <a:rPr lang="en-US" sz="2800">
                <a:solidFill>
                  <a:schemeClr val="lt1"/>
                </a:solidFill>
                <a:latin typeface="Roboto"/>
                <a:ea typeface="Roboto"/>
                <a:cs typeface="Roboto"/>
                <a:sym typeface="Roboto"/>
              </a:rPr>
              <a:t>→ </a:t>
            </a:r>
            <a:r>
              <a:rPr b="0" i="0" lang="en-US" sz="2800">
                <a:solidFill>
                  <a:schemeClr val="lt1"/>
                </a:solidFill>
                <a:latin typeface="Roboto"/>
                <a:ea typeface="Roboto"/>
                <a:cs typeface="Roboto"/>
                <a:sym typeface="Roboto"/>
              </a:rPr>
              <a:t>NaNO</a:t>
            </a:r>
            <a:r>
              <a:rPr b="0" baseline="-25000" i="0" lang="en-US" sz="2800">
                <a:solidFill>
                  <a:schemeClr val="lt1"/>
                </a:solidFill>
                <a:latin typeface="Roboto"/>
                <a:ea typeface="Roboto"/>
                <a:cs typeface="Roboto"/>
                <a:sym typeface="Roboto"/>
              </a:rPr>
              <a:t>3</a:t>
            </a:r>
            <a:r>
              <a:rPr b="0" i="0" lang="en-US" sz="2800">
                <a:solidFill>
                  <a:schemeClr val="lt1"/>
                </a:solidFill>
                <a:latin typeface="Roboto"/>
                <a:ea typeface="Roboto"/>
                <a:cs typeface="Roboto"/>
                <a:sym typeface="Roboto"/>
              </a:rPr>
              <a:t> + NH</a:t>
            </a:r>
            <a:r>
              <a:rPr b="0" baseline="-25000" i="0" lang="en-US" sz="2800">
                <a:solidFill>
                  <a:schemeClr val="lt1"/>
                </a:solidFill>
                <a:latin typeface="Roboto"/>
                <a:ea typeface="Roboto"/>
                <a:cs typeface="Roboto"/>
                <a:sym typeface="Roboto"/>
              </a:rPr>
              <a:t>3</a:t>
            </a:r>
            <a:r>
              <a:rPr b="0" i="0" lang="en-US" sz="2800">
                <a:solidFill>
                  <a:schemeClr val="lt1"/>
                </a:solidFill>
                <a:latin typeface="Roboto"/>
                <a:ea typeface="Roboto"/>
                <a:cs typeface="Roboto"/>
                <a:sym typeface="Roboto"/>
              </a:rPr>
              <a:t> + H</a:t>
            </a:r>
            <a:r>
              <a:rPr b="0" baseline="-25000" i="0" lang="en-US" sz="2800">
                <a:solidFill>
                  <a:schemeClr val="lt1"/>
                </a:solidFill>
                <a:latin typeface="Roboto"/>
                <a:ea typeface="Roboto"/>
                <a:cs typeface="Roboto"/>
                <a:sym typeface="Roboto"/>
              </a:rPr>
              <a:t>2</a:t>
            </a:r>
            <a:r>
              <a:rPr b="0" i="0" lang="en-US" sz="2800">
                <a:solidFill>
                  <a:schemeClr val="lt1"/>
                </a:solidFill>
                <a:latin typeface="Roboto"/>
                <a:ea typeface="Roboto"/>
                <a:cs typeface="Roboto"/>
                <a:sym typeface="Roboto"/>
              </a:rPr>
              <a:t>O</a:t>
            </a:r>
            <a:endParaRPr/>
          </a:p>
          <a:p>
            <a:pPr indent="0" lvl="0" marL="0" marR="0" rtl="0" algn="just">
              <a:spcBef>
                <a:spcPts val="0"/>
              </a:spcBef>
              <a:spcAft>
                <a:spcPts val="0"/>
              </a:spcAft>
              <a:buNone/>
            </a:pPr>
            <a:r>
              <a:rPr b="0" i="0" lang="en-US" sz="2800">
                <a:solidFill>
                  <a:schemeClr val="lt1"/>
                </a:solidFill>
                <a:latin typeface="Roboto"/>
                <a:ea typeface="Roboto"/>
                <a:cs typeface="Roboto"/>
                <a:sym typeface="Roboto"/>
              </a:rPr>
              <a:t>NH</a:t>
            </a:r>
            <a:r>
              <a:rPr b="0" baseline="-25000" i="0" lang="en-US" sz="2800">
                <a:solidFill>
                  <a:schemeClr val="lt1"/>
                </a:solidFill>
                <a:latin typeface="Roboto"/>
                <a:ea typeface="Roboto"/>
                <a:cs typeface="Roboto"/>
                <a:sym typeface="Roboto"/>
              </a:rPr>
              <a:t>4</a:t>
            </a:r>
            <a:r>
              <a:rPr b="0" i="0" lang="en-US" sz="2800">
                <a:solidFill>
                  <a:schemeClr val="lt1"/>
                </a:solidFill>
                <a:latin typeface="Roboto"/>
                <a:ea typeface="Roboto"/>
                <a:cs typeface="Roboto"/>
                <a:sym typeface="Roboto"/>
              </a:rPr>
              <a:t>Cl + NaOH </a:t>
            </a:r>
            <a:r>
              <a:rPr lang="en-US" sz="2800">
                <a:solidFill>
                  <a:schemeClr val="lt1"/>
                </a:solidFill>
                <a:latin typeface="Roboto"/>
                <a:ea typeface="Roboto"/>
                <a:cs typeface="Roboto"/>
                <a:sym typeface="Roboto"/>
              </a:rPr>
              <a:t>→ </a:t>
            </a:r>
            <a:r>
              <a:rPr b="0" i="0" lang="en-US" sz="2800">
                <a:solidFill>
                  <a:schemeClr val="lt1"/>
                </a:solidFill>
                <a:latin typeface="Roboto"/>
                <a:ea typeface="Roboto"/>
                <a:cs typeface="Roboto"/>
                <a:sym typeface="Roboto"/>
              </a:rPr>
              <a:t>NaCl + NH</a:t>
            </a:r>
            <a:r>
              <a:rPr b="0" baseline="-25000" i="0" lang="en-US" sz="2800">
                <a:solidFill>
                  <a:schemeClr val="lt1"/>
                </a:solidFill>
                <a:latin typeface="Roboto"/>
                <a:ea typeface="Roboto"/>
                <a:cs typeface="Roboto"/>
                <a:sym typeface="Roboto"/>
              </a:rPr>
              <a:t>3</a:t>
            </a:r>
            <a:r>
              <a:rPr b="0" i="0" lang="en-US" sz="2800">
                <a:solidFill>
                  <a:schemeClr val="lt1"/>
                </a:solidFill>
                <a:latin typeface="Roboto"/>
                <a:ea typeface="Roboto"/>
                <a:cs typeface="Roboto"/>
                <a:sym typeface="Roboto"/>
              </a:rPr>
              <a:t> + H</a:t>
            </a:r>
            <a:r>
              <a:rPr b="0" baseline="-25000" i="0" lang="en-US" sz="2800">
                <a:solidFill>
                  <a:schemeClr val="lt1"/>
                </a:solidFill>
                <a:latin typeface="Roboto"/>
                <a:ea typeface="Roboto"/>
                <a:cs typeface="Roboto"/>
                <a:sym typeface="Roboto"/>
              </a:rPr>
              <a:t>2</a:t>
            </a:r>
            <a:r>
              <a:rPr b="0" i="0" lang="en-US" sz="2800">
                <a:solidFill>
                  <a:schemeClr val="lt1"/>
                </a:solidFill>
                <a:latin typeface="Roboto"/>
                <a:ea typeface="Roboto"/>
                <a:cs typeface="Roboto"/>
                <a:sym typeface="Roboto"/>
              </a:rPr>
              <a:t>O</a:t>
            </a:r>
            <a:endParaRPr/>
          </a:p>
          <a:p>
            <a:pPr indent="0" lvl="0" marL="0" marR="0" rtl="0" algn="just">
              <a:spcBef>
                <a:spcPts val="0"/>
              </a:spcBef>
              <a:spcAft>
                <a:spcPts val="0"/>
              </a:spcAft>
              <a:buNone/>
            </a:pPr>
            <a:r>
              <a:rPr b="0" i="0" lang="en-US" sz="2800">
                <a:solidFill>
                  <a:schemeClr val="lt1"/>
                </a:solidFill>
                <a:latin typeface="Roboto"/>
                <a:ea typeface="Roboto"/>
                <a:cs typeface="Roboto"/>
                <a:sym typeface="Roboto"/>
              </a:rPr>
              <a:t>Phương trình ion rút gọn:</a:t>
            </a:r>
            <a:endParaRPr/>
          </a:p>
          <a:p>
            <a:pPr indent="0" lvl="0" marL="0" marR="0" rtl="0" algn="just">
              <a:spcBef>
                <a:spcPts val="0"/>
              </a:spcBef>
              <a:spcAft>
                <a:spcPts val="0"/>
              </a:spcAft>
              <a:buNone/>
            </a:pPr>
            <a:r>
              <a:rPr b="0" i="0" lang="en-US" sz="2800">
                <a:solidFill>
                  <a:schemeClr val="lt1"/>
                </a:solidFill>
                <a:latin typeface="Roboto"/>
                <a:ea typeface="Roboto"/>
                <a:cs typeface="Roboto"/>
                <a:sym typeface="Roboto"/>
              </a:rPr>
              <a:t>NH</a:t>
            </a:r>
            <a:r>
              <a:rPr b="0" baseline="-25000" i="0" lang="en-US" sz="2800">
                <a:solidFill>
                  <a:schemeClr val="lt1"/>
                </a:solidFill>
                <a:latin typeface="Roboto"/>
                <a:ea typeface="Roboto"/>
                <a:cs typeface="Roboto"/>
                <a:sym typeface="Roboto"/>
              </a:rPr>
              <a:t>4</a:t>
            </a:r>
            <a:r>
              <a:rPr b="0" baseline="30000" i="0" lang="en-US" sz="2800">
                <a:solidFill>
                  <a:schemeClr val="lt1"/>
                </a:solidFill>
                <a:latin typeface="Roboto"/>
                <a:ea typeface="Roboto"/>
                <a:cs typeface="Roboto"/>
                <a:sym typeface="Roboto"/>
              </a:rPr>
              <a:t>+</a:t>
            </a:r>
            <a:r>
              <a:rPr b="0" i="0" lang="en-US" sz="2800">
                <a:solidFill>
                  <a:schemeClr val="lt1"/>
                </a:solidFill>
                <a:latin typeface="Roboto"/>
                <a:ea typeface="Roboto"/>
                <a:cs typeface="Roboto"/>
                <a:sym typeface="Roboto"/>
              </a:rPr>
              <a:t> + OH</a:t>
            </a:r>
            <a:r>
              <a:rPr b="0" baseline="30000" i="0" lang="en-US" sz="2800">
                <a:solidFill>
                  <a:schemeClr val="lt1"/>
                </a:solidFill>
                <a:latin typeface="Roboto"/>
                <a:ea typeface="Roboto"/>
                <a:cs typeface="Roboto"/>
                <a:sym typeface="Roboto"/>
              </a:rPr>
              <a:t>−</a:t>
            </a:r>
            <a:r>
              <a:rPr b="0" i="0" lang="en-US" sz="2800">
                <a:solidFill>
                  <a:schemeClr val="lt1"/>
                </a:solidFill>
                <a:latin typeface="Roboto"/>
                <a:ea typeface="Roboto"/>
                <a:cs typeface="Roboto"/>
                <a:sym typeface="Roboto"/>
              </a:rPr>
              <a:t> → NH</a:t>
            </a:r>
            <a:r>
              <a:rPr b="0" baseline="-25000" i="0" lang="en-US" sz="2800">
                <a:solidFill>
                  <a:schemeClr val="lt1"/>
                </a:solidFill>
                <a:latin typeface="Roboto"/>
                <a:ea typeface="Roboto"/>
                <a:cs typeface="Roboto"/>
                <a:sym typeface="Roboto"/>
              </a:rPr>
              <a:t>3</a:t>
            </a:r>
            <a:r>
              <a:rPr b="0" i="0" lang="en-US" sz="2800">
                <a:solidFill>
                  <a:schemeClr val="lt1"/>
                </a:solidFill>
                <a:latin typeface="Roboto"/>
                <a:ea typeface="Roboto"/>
                <a:cs typeface="Roboto"/>
                <a:sym typeface="Roboto"/>
              </a:rPr>
              <a:t> + H</a:t>
            </a:r>
            <a:r>
              <a:rPr b="0" baseline="-25000" i="0" lang="en-US" sz="2800">
                <a:solidFill>
                  <a:schemeClr val="lt1"/>
                </a:solidFill>
                <a:latin typeface="Roboto"/>
                <a:ea typeface="Roboto"/>
                <a:cs typeface="Roboto"/>
                <a:sym typeface="Roboto"/>
              </a:rPr>
              <a:t>2</a:t>
            </a:r>
            <a:r>
              <a:rPr b="0" i="0" lang="en-US" sz="2800">
                <a:solidFill>
                  <a:schemeClr val="lt1"/>
                </a:solidFill>
                <a:latin typeface="Roboto"/>
                <a:ea typeface="Roboto"/>
                <a:cs typeface="Roboto"/>
                <a:sym typeface="Roboto"/>
              </a:rPr>
              <a:t>O.</a:t>
            </a:r>
            <a:endParaRPr/>
          </a:p>
          <a:p>
            <a:pPr indent="0" lvl="0" marL="0" marR="0" rtl="0" algn="just">
              <a:spcBef>
                <a:spcPts val="0"/>
              </a:spcBef>
              <a:spcAft>
                <a:spcPts val="0"/>
              </a:spcAft>
              <a:buNone/>
            </a:pPr>
            <a:r>
              <a:t/>
            </a:r>
            <a:endParaRPr b="0" i="0" sz="2800">
              <a:solidFill>
                <a:schemeClr val="lt1"/>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18"/>
          <p:cNvSpPr txBox="1"/>
          <p:nvPr/>
        </p:nvSpPr>
        <p:spPr>
          <a:xfrm>
            <a:off x="1093720" y="860611"/>
            <a:ext cx="9893734" cy="175432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5400">
                <a:solidFill>
                  <a:schemeClr val="lt1"/>
                </a:solidFill>
                <a:latin typeface="Comic Sans MS"/>
                <a:ea typeface="Comic Sans MS"/>
                <a:cs typeface="Comic Sans MS"/>
                <a:sym typeface="Comic Sans MS"/>
              </a:rPr>
              <a:t>Sản phẩm nào được sinh ra từ </a:t>
            </a:r>
            <a:endParaRPr/>
          </a:p>
          <a:p>
            <a:pPr indent="0" lvl="0" marL="0" marR="0" rtl="0" algn="ctr">
              <a:spcBef>
                <a:spcPts val="0"/>
              </a:spcBef>
              <a:spcAft>
                <a:spcPts val="0"/>
              </a:spcAft>
              <a:buNone/>
            </a:pPr>
            <a:r>
              <a:rPr lang="en-US" sz="5400">
                <a:solidFill>
                  <a:schemeClr val="lt1"/>
                </a:solidFill>
                <a:latin typeface="Comic Sans MS"/>
                <a:ea typeface="Comic Sans MS"/>
                <a:cs typeface="Comic Sans MS"/>
                <a:sym typeface="Comic Sans MS"/>
              </a:rPr>
              <a:t>phản ứng giữa N</a:t>
            </a:r>
            <a:r>
              <a:rPr baseline="-25000" lang="en-US" sz="5400">
                <a:solidFill>
                  <a:schemeClr val="lt1"/>
                </a:solidFill>
                <a:latin typeface="Comic Sans MS"/>
                <a:ea typeface="Comic Sans MS"/>
                <a:cs typeface="Comic Sans MS"/>
                <a:sym typeface="Comic Sans MS"/>
              </a:rPr>
              <a:t>2</a:t>
            </a:r>
            <a:r>
              <a:rPr lang="en-US" sz="5400">
                <a:solidFill>
                  <a:schemeClr val="lt1"/>
                </a:solidFill>
                <a:latin typeface="Comic Sans MS"/>
                <a:ea typeface="Comic Sans MS"/>
                <a:cs typeface="Comic Sans MS"/>
                <a:sym typeface="Comic Sans MS"/>
              </a:rPr>
              <a:t> và H</a:t>
            </a:r>
            <a:r>
              <a:rPr baseline="-25000" lang="en-US" sz="5400">
                <a:solidFill>
                  <a:schemeClr val="lt1"/>
                </a:solidFill>
                <a:latin typeface="Comic Sans MS"/>
                <a:ea typeface="Comic Sans MS"/>
                <a:cs typeface="Comic Sans MS"/>
                <a:sym typeface="Comic Sans MS"/>
              </a:rPr>
              <a:t>2</a:t>
            </a:r>
            <a:r>
              <a:rPr lang="en-US" sz="5400">
                <a:solidFill>
                  <a:schemeClr val="lt1"/>
                </a:solidFill>
                <a:latin typeface="Comic Sans MS"/>
                <a:ea typeface="Comic Sans MS"/>
                <a:cs typeface="Comic Sans MS"/>
                <a:sym typeface="Comic Sans MS"/>
              </a:rPr>
              <a:t>?</a:t>
            </a:r>
            <a:endParaRPr/>
          </a:p>
        </p:txBody>
      </p:sp>
      <p:sp>
        <p:nvSpPr>
          <p:cNvPr id="124" name="Google Shape;124;p18"/>
          <p:cNvSpPr txBox="1"/>
          <p:nvPr/>
        </p:nvSpPr>
        <p:spPr>
          <a:xfrm>
            <a:off x="2770093" y="3351020"/>
            <a:ext cx="380264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800">
                <a:solidFill>
                  <a:srgbClr val="FF0000"/>
                </a:solidFill>
                <a:latin typeface="Comic Sans MS"/>
                <a:ea typeface="Comic Sans MS"/>
                <a:cs typeface="Comic Sans MS"/>
                <a:sym typeface="Comic Sans MS"/>
              </a:rPr>
              <a:t>Đáp án: NH</a:t>
            </a:r>
            <a:r>
              <a:rPr baseline="-25000" lang="en-US" sz="4800">
                <a:solidFill>
                  <a:srgbClr val="FF0000"/>
                </a:solidFill>
                <a:latin typeface="Comic Sans MS"/>
                <a:ea typeface="Comic Sans MS"/>
                <a:cs typeface="Comic Sans MS"/>
                <a:sym typeface="Comic Sans MS"/>
              </a:rPr>
              <a:t>3</a:t>
            </a:r>
            <a:endParaRPr/>
          </a:p>
        </p:txBody>
      </p:sp>
      <p:sp>
        <p:nvSpPr>
          <p:cNvPr id="125" name="Google Shape;125;p18">
            <a:hlinkClick action="ppaction://hlinksldjump" r:id="rId3"/>
          </p:cNvPr>
          <p:cNvSpPr/>
          <p:nvPr/>
        </p:nvSpPr>
        <p:spPr>
          <a:xfrm>
            <a:off x="11636188" y="6364941"/>
            <a:ext cx="394447" cy="349624"/>
          </a:xfrm>
          <a:prstGeom prst="smileyFace">
            <a:avLst>
              <a:gd fmla="val 4653"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
                                        </p:tgtEl>
                                        <p:attrNameLst>
                                          <p:attrName>style.visibility</p:attrName>
                                        </p:attrNameLst>
                                      </p:cBhvr>
                                      <p:to>
                                        <p:strVal val="visible"/>
                                      </p:to>
                                    </p:set>
                                    <p:animEffect filter="fade" transition="in">
                                      <p:cBhvr>
                                        <p:cTn dur="1000"/>
                                        <p:tgtEl>
                                          <p:spTgt spid="1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pic>
        <p:nvPicPr>
          <p:cNvPr id="850" name="Google Shape;850;p72"/>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19"/>
          <p:cNvSpPr txBox="1"/>
          <p:nvPr>
            <p:ph idx="1" type="subTitle"/>
          </p:nvPr>
        </p:nvSpPr>
        <p:spPr>
          <a:xfrm>
            <a:off x="1538140" y="517670"/>
            <a:ext cx="9144000" cy="179705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70C0"/>
              </a:buClr>
              <a:buSzPts val="6000"/>
              <a:buNone/>
            </a:pPr>
            <a:r>
              <a:rPr lang="en-US" sz="6000">
                <a:solidFill>
                  <a:srgbClr val="0070C0"/>
                </a:solidFill>
                <a:latin typeface="Arial"/>
                <a:ea typeface="Arial"/>
                <a:cs typeface="Arial"/>
                <a:sym typeface="Arial"/>
              </a:rPr>
              <a:t>BÀI 5: </a:t>
            </a:r>
            <a:r>
              <a:rPr lang="en-US" sz="6000">
                <a:solidFill>
                  <a:srgbClr val="FF0000"/>
                </a:solidFill>
                <a:latin typeface="Arial"/>
                <a:ea typeface="Arial"/>
                <a:cs typeface="Arial"/>
                <a:sym typeface="Arial"/>
              </a:rPr>
              <a:t>AMMONIA .  MUỐI AMMONIUM</a:t>
            </a:r>
            <a:endParaRPr/>
          </a:p>
        </p:txBody>
      </p:sp>
      <p:sp>
        <p:nvSpPr>
          <p:cNvPr id="131" name="Google Shape;131;p19"/>
          <p:cNvSpPr/>
          <p:nvPr/>
        </p:nvSpPr>
        <p:spPr>
          <a:xfrm>
            <a:off x="2438400" y="0"/>
            <a:ext cx="7467600" cy="1797050"/>
          </a:xfrm>
          <a:prstGeom prst="rect">
            <a:avLst/>
          </a:prstGeom>
        </p:spPr>
      </p:sp>
      <p:sp>
        <p:nvSpPr>
          <p:cNvPr descr="Ám ảnh tuổi già - Tuổi Trẻ Online" id="132" name="Google Shape;132;p19"/>
          <p:cNvSpPr/>
          <p:nvPr/>
        </p:nvSpPr>
        <p:spPr>
          <a:xfrm>
            <a:off x="1679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Tụ điện – Wikipedia tiếng Việt" id="133" name="Google Shape;133;p19"/>
          <p:cNvSpPr/>
          <p:nvPr/>
        </p:nvSpPr>
        <p:spPr>
          <a:xfrm>
            <a:off x="1679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Tụ điện – Wikipedia tiếng Việt" id="134" name="Google Shape;134;p19"/>
          <p:cNvSpPr/>
          <p:nvPr/>
        </p:nvSpPr>
        <p:spPr>
          <a:xfrm>
            <a:off x="1679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Các loại Tụ điện hiện nay" id="135" name="Google Shape;135;p19"/>
          <p:cNvSpPr/>
          <p:nvPr/>
        </p:nvSpPr>
        <p:spPr>
          <a:xfrm>
            <a:off x="1679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Các loại Tụ điện hiện nay" id="136" name="Google Shape;136;p19"/>
          <p:cNvSpPr/>
          <p:nvPr/>
        </p:nvSpPr>
        <p:spPr>
          <a:xfrm>
            <a:off x="1679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Các loại Tụ điện hiện nay" id="137" name="Google Shape;137;p19"/>
          <p:cNvSpPr/>
          <p:nvPr/>
        </p:nvSpPr>
        <p:spPr>
          <a:xfrm>
            <a:off x="1679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Tụ điện – Wikipedia tiếng Việt" id="138" name="Google Shape;138;p19"/>
          <p:cNvSpPr/>
          <p:nvPr/>
        </p:nvSpPr>
        <p:spPr>
          <a:xfrm>
            <a:off x="1679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Tụ điện – Wikipedia tiếng Việt" id="139" name="Google Shape;139;p19"/>
          <p:cNvSpPr/>
          <p:nvPr/>
        </p:nvSpPr>
        <p:spPr>
          <a:xfrm>
            <a:off x="1679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40" name="Google Shape;140;p19"/>
          <p:cNvPicPr preferRelativeResize="0"/>
          <p:nvPr/>
        </p:nvPicPr>
        <p:blipFill rotWithShape="1">
          <a:blip r:embed="rId3">
            <a:alphaModFix/>
          </a:blip>
          <a:srcRect b="0" l="0" r="0" t="0"/>
          <a:stretch/>
        </p:blipFill>
        <p:spPr>
          <a:xfrm>
            <a:off x="512619" y="2224087"/>
            <a:ext cx="5178425" cy="4543425"/>
          </a:xfrm>
          <a:prstGeom prst="rect">
            <a:avLst/>
          </a:prstGeom>
          <a:noFill/>
          <a:ln>
            <a:noFill/>
          </a:ln>
        </p:spPr>
      </p:pic>
      <p:pic>
        <p:nvPicPr>
          <p:cNvPr id="141" name="Google Shape;141;p19"/>
          <p:cNvPicPr preferRelativeResize="0"/>
          <p:nvPr/>
        </p:nvPicPr>
        <p:blipFill rotWithShape="1">
          <a:blip r:embed="rId4">
            <a:alphaModFix/>
          </a:blip>
          <a:srcRect b="0" l="0" r="0" t="0"/>
          <a:stretch/>
        </p:blipFill>
        <p:spPr>
          <a:xfrm>
            <a:off x="7567758" y="2672052"/>
            <a:ext cx="3979863" cy="3962400"/>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2000"/>
                                        <p:tgtEl>
                                          <p:spTgt spid="1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20"/>
          <p:cNvPicPr preferRelativeResize="0"/>
          <p:nvPr/>
        </p:nvPicPr>
        <p:blipFill rotWithShape="1">
          <a:blip r:embed="rId3">
            <a:alphaModFix/>
          </a:blip>
          <a:srcRect b="0" l="0" r="0" t="0"/>
          <a:stretch/>
        </p:blipFill>
        <p:spPr>
          <a:xfrm>
            <a:off x="0" y="1203625"/>
            <a:ext cx="5860389" cy="5557393"/>
          </a:xfrm>
          <a:prstGeom prst="rect">
            <a:avLst/>
          </a:prstGeom>
          <a:noFill/>
          <a:ln>
            <a:noFill/>
          </a:ln>
        </p:spPr>
      </p:pic>
      <p:sp>
        <p:nvSpPr>
          <p:cNvPr id="147" name="Google Shape;147;p20"/>
          <p:cNvSpPr/>
          <p:nvPr/>
        </p:nvSpPr>
        <p:spPr>
          <a:xfrm>
            <a:off x="4558196" y="0"/>
            <a:ext cx="5001440" cy="609601"/>
          </a:xfrm>
          <a:prstGeom prst="roundRect">
            <a:avLst>
              <a:gd fmla="val 16667" name="adj"/>
            </a:avLst>
          </a:prstGeom>
          <a:solidFill>
            <a:srgbClr val="FF5757"/>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600">
                <a:solidFill>
                  <a:schemeClr val="lt1"/>
                </a:solidFill>
                <a:latin typeface="Arial"/>
                <a:ea typeface="Arial"/>
                <a:cs typeface="Arial"/>
                <a:sym typeface="Arial"/>
              </a:rPr>
              <a:t>NỘI DUNG BÀI HỌC</a:t>
            </a:r>
            <a:endParaRPr/>
          </a:p>
        </p:txBody>
      </p:sp>
      <p:pic>
        <p:nvPicPr>
          <p:cNvPr id="148" name="Google Shape;148;p20"/>
          <p:cNvPicPr preferRelativeResize="0"/>
          <p:nvPr/>
        </p:nvPicPr>
        <p:blipFill rotWithShape="1">
          <a:blip r:embed="rId4">
            <a:alphaModFix/>
          </a:blip>
          <a:srcRect b="0" l="0" r="0" t="0"/>
          <a:stretch/>
        </p:blipFill>
        <p:spPr>
          <a:xfrm>
            <a:off x="6331613" y="1203624"/>
            <a:ext cx="5815707" cy="555739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1"/>
          <p:cNvSpPr txBox="1"/>
          <p:nvPr/>
        </p:nvSpPr>
        <p:spPr>
          <a:xfrm>
            <a:off x="290946" y="1059171"/>
            <a:ext cx="11901054" cy="480131"/>
          </a:xfrm>
          <a:prstGeom prst="rect">
            <a:avLst/>
          </a:prstGeom>
          <a:noFill/>
          <a:ln>
            <a:noFill/>
          </a:ln>
        </p:spPr>
        <p:txBody>
          <a:bodyPr anchorCtr="0" anchor="t" bIns="45700" lIns="91425" spcFirstLastPara="1" rIns="91425" wrap="square" tIns="45700">
            <a:spAutoFit/>
          </a:bodyPr>
          <a:lstStyle/>
          <a:p>
            <a:pPr indent="-514350" lvl="0" marL="514350" marR="0" rtl="0" algn="l">
              <a:lnSpc>
                <a:spcPct val="90000"/>
              </a:lnSpc>
              <a:spcBef>
                <a:spcPts val="0"/>
              </a:spcBef>
              <a:spcAft>
                <a:spcPts val="0"/>
              </a:spcAft>
              <a:buClr>
                <a:schemeClr val="lt1"/>
              </a:buClr>
              <a:buSzPts val="2380"/>
              <a:buFont typeface="Noto Sans Symbols"/>
              <a:buAutoNum type="arabicPeriod"/>
            </a:pPr>
            <a:r>
              <a:rPr b="1" lang="en-US" sz="2800">
                <a:solidFill>
                  <a:schemeClr val="lt1"/>
                </a:solidFill>
                <a:latin typeface="Times New Roman"/>
                <a:ea typeface="Times New Roman"/>
                <a:cs typeface="Times New Roman"/>
                <a:sym typeface="Times New Roman"/>
              </a:rPr>
              <a:t>Viết cấu hình electron của các nguyên tử H (Z = 1) và N (Z = 7).</a:t>
            </a:r>
            <a:endParaRPr/>
          </a:p>
        </p:txBody>
      </p:sp>
      <p:sp>
        <p:nvSpPr>
          <p:cNvPr id="154" name="Google Shape;154;p21"/>
          <p:cNvSpPr txBox="1"/>
          <p:nvPr/>
        </p:nvSpPr>
        <p:spPr>
          <a:xfrm>
            <a:off x="564672" y="3360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
        <p:nvSpPr>
          <p:cNvPr descr="2Q==" id="155" name="Google Shape;155;p21"/>
          <p:cNvSpPr/>
          <p:nvPr/>
        </p:nvSpPr>
        <p:spPr>
          <a:xfrm>
            <a:off x="5943600" y="3594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descr="2Q==" id="156" name="Google Shape;156;p21"/>
          <p:cNvSpPr/>
          <p:nvPr/>
        </p:nvSpPr>
        <p:spPr>
          <a:xfrm>
            <a:off x="5943600" y="3594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157" name="Google Shape;157;p21"/>
          <p:cNvSpPr txBox="1"/>
          <p:nvPr/>
        </p:nvSpPr>
        <p:spPr>
          <a:xfrm>
            <a:off x="841763" y="482511"/>
            <a:ext cx="76962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FF00"/>
                </a:solidFill>
                <a:latin typeface="Times New Roman"/>
                <a:ea typeface="Times New Roman"/>
                <a:cs typeface="Times New Roman"/>
                <a:sym typeface="Times New Roman"/>
              </a:rPr>
              <a:t>1. Cấu tạo phân tử</a:t>
            </a:r>
            <a:endParaRPr b="1" sz="2800">
              <a:solidFill>
                <a:srgbClr val="FFFF00"/>
              </a:solidFill>
              <a:latin typeface="Times New Roman"/>
              <a:ea typeface="Times New Roman"/>
              <a:cs typeface="Times New Roman"/>
              <a:sym typeface="Times New Roman"/>
            </a:endParaRPr>
          </a:p>
        </p:txBody>
      </p:sp>
      <p:sp>
        <p:nvSpPr>
          <p:cNvPr id="158" name="Google Shape;158;p21"/>
          <p:cNvSpPr txBox="1"/>
          <p:nvPr/>
        </p:nvSpPr>
        <p:spPr>
          <a:xfrm>
            <a:off x="564672" y="1553538"/>
            <a:ext cx="11901054"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Times New Roman"/>
                <a:ea typeface="Times New Roman"/>
                <a:cs typeface="Times New Roman"/>
                <a:sym typeface="Times New Roman"/>
              </a:rPr>
              <a:t>Cấu hình electron nguyên tử H (Z = 1): 1s</a:t>
            </a:r>
            <a:r>
              <a:rPr baseline="30000" lang="en-US" sz="2800">
                <a:solidFill>
                  <a:schemeClr val="lt1"/>
                </a:solidFill>
                <a:latin typeface="Times New Roman"/>
                <a:ea typeface="Times New Roman"/>
                <a:cs typeface="Times New Roman"/>
                <a:sym typeface="Times New Roman"/>
              </a:rPr>
              <a:t>1</a:t>
            </a:r>
            <a:r>
              <a:rPr lang="en-US" sz="2800">
                <a:solidFill>
                  <a:schemeClr val="lt1"/>
                </a:solidFill>
                <a:latin typeface="Times New Roman"/>
                <a:ea typeface="Times New Roman"/>
                <a:cs typeface="Times New Roman"/>
                <a:sym typeface="Times New Roman"/>
              </a:rPr>
              <a:t>.</a:t>
            </a:r>
            <a:endParaRPr/>
          </a:p>
          <a:p>
            <a:pPr indent="0" lvl="0" marL="0" marR="0" rtl="0" algn="l">
              <a:spcBef>
                <a:spcPts val="0"/>
              </a:spcBef>
              <a:spcAft>
                <a:spcPts val="0"/>
              </a:spcAft>
              <a:buNone/>
            </a:pPr>
            <a:r>
              <a:rPr lang="en-US" sz="2800">
                <a:solidFill>
                  <a:schemeClr val="lt1"/>
                </a:solidFill>
                <a:latin typeface="Times New Roman"/>
                <a:ea typeface="Times New Roman"/>
                <a:cs typeface="Times New Roman"/>
                <a:sym typeface="Times New Roman"/>
              </a:rPr>
              <a:t>Cấu hình electron nguyên tử N (Z = 7): 1s</a:t>
            </a:r>
            <a:r>
              <a:rPr baseline="30000" lang="en-US" sz="2800">
                <a:solidFill>
                  <a:schemeClr val="lt1"/>
                </a:solidFill>
                <a:latin typeface="Times New Roman"/>
                <a:ea typeface="Times New Roman"/>
                <a:cs typeface="Times New Roman"/>
                <a:sym typeface="Times New Roman"/>
              </a:rPr>
              <a:t>2</a:t>
            </a:r>
            <a:r>
              <a:rPr lang="en-US" sz="2800">
                <a:solidFill>
                  <a:schemeClr val="lt1"/>
                </a:solidFill>
                <a:latin typeface="Times New Roman"/>
                <a:ea typeface="Times New Roman"/>
                <a:cs typeface="Times New Roman"/>
                <a:sym typeface="Times New Roman"/>
              </a:rPr>
              <a:t> 2s</a:t>
            </a:r>
            <a:r>
              <a:rPr baseline="30000" lang="en-US" sz="2800">
                <a:solidFill>
                  <a:schemeClr val="lt1"/>
                </a:solidFill>
                <a:latin typeface="Times New Roman"/>
                <a:ea typeface="Times New Roman"/>
                <a:cs typeface="Times New Roman"/>
                <a:sym typeface="Times New Roman"/>
              </a:rPr>
              <a:t>2</a:t>
            </a:r>
            <a:r>
              <a:rPr lang="en-US" sz="2800">
                <a:solidFill>
                  <a:schemeClr val="lt1"/>
                </a:solidFill>
                <a:latin typeface="Times New Roman"/>
                <a:ea typeface="Times New Roman"/>
                <a:cs typeface="Times New Roman"/>
                <a:sym typeface="Times New Roman"/>
              </a:rPr>
              <a:t> 2p</a:t>
            </a:r>
            <a:r>
              <a:rPr baseline="30000" lang="en-US" sz="2800">
                <a:solidFill>
                  <a:schemeClr val="lt1"/>
                </a:solidFill>
                <a:latin typeface="Times New Roman"/>
                <a:ea typeface="Times New Roman"/>
                <a:cs typeface="Times New Roman"/>
                <a:sym typeface="Times New Roman"/>
              </a:rPr>
              <a:t>3</a:t>
            </a:r>
            <a:r>
              <a:rPr lang="en-US" sz="2800">
                <a:solidFill>
                  <a:schemeClr val="lt1"/>
                </a:solidFill>
                <a:latin typeface="Times New Roman"/>
                <a:ea typeface="Times New Roman"/>
                <a:cs typeface="Times New Roman"/>
                <a:sym typeface="Times New Roman"/>
              </a:rPr>
              <a: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500"/>
                                        <p:tgtEl>
                                          <p:spTgt spid="1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500"/>
                                        <p:tgtEl>
                                          <p:spTgt spid="1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cp:coreProperties>
</file>