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E5C50-FC5A-4558-BA60-173DED6247CE}" type="datetimeFigureOut">
              <a:rPr lang="en-US" smtClean="0"/>
              <a:t>4/11/2023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240C3-F39B-401B-A2D1-88312BBED409}" type="slidenum">
              <a:rPr lang="en-US" smtClean="0"/>
              <a:t>‹#›</a:t>
            </a:fld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22618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E5C50-FC5A-4558-BA60-173DED6247CE}" type="datetimeFigureOut">
              <a:rPr lang="en-US" smtClean="0"/>
              <a:t>4/11/2023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240C3-F39B-401B-A2D1-88312BBED4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7067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E5C50-FC5A-4558-BA60-173DED6247CE}" type="datetimeFigureOut">
              <a:rPr lang="en-US" smtClean="0"/>
              <a:t>4/11/2023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240C3-F39B-401B-A2D1-88312BBED4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7788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E5C50-FC5A-4558-BA60-173DED6247CE}" type="datetimeFigureOut">
              <a:rPr lang="en-US" smtClean="0"/>
              <a:t>4/11/2023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240C3-F39B-401B-A2D1-88312BBED409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448444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E5C50-FC5A-4558-BA60-173DED6247CE}" type="datetimeFigureOut">
              <a:rPr lang="en-US" smtClean="0"/>
              <a:t>4/11/2023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240C3-F39B-401B-A2D1-88312BBED4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33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E5C50-FC5A-4558-BA60-173DED6247CE}" type="datetimeFigureOut">
              <a:rPr lang="en-US" smtClean="0"/>
              <a:t>4/11/2023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240C3-F39B-401B-A2D1-88312BBED409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614562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E5C50-FC5A-4558-BA60-173DED6247CE}" type="datetimeFigureOut">
              <a:rPr lang="en-US" smtClean="0"/>
              <a:t>4/11/2023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240C3-F39B-401B-A2D1-88312BBED4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7695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E5C50-FC5A-4558-BA60-173DED6247CE}" type="datetimeFigureOut">
              <a:rPr lang="en-US" smtClean="0"/>
              <a:t>4/11/2023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240C3-F39B-401B-A2D1-88312BBED4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02971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E5C50-FC5A-4558-BA60-173DED6247CE}" type="datetimeFigureOut">
              <a:rPr lang="en-US" smtClean="0"/>
              <a:t>4/11/2023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240C3-F39B-401B-A2D1-88312BBED4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0198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E5C50-FC5A-4558-BA60-173DED6247CE}" type="datetimeFigureOut">
              <a:rPr lang="en-US" smtClean="0"/>
              <a:t>4/11/2023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240C3-F39B-401B-A2D1-88312BBED4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0895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E5C50-FC5A-4558-BA60-173DED6247CE}" type="datetimeFigureOut">
              <a:rPr lang="en-US" smtClean="0"/>
              <a:t>4/11/2023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240C3-F39B-401B-A2D1-88312BBED4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1240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E5C50-FC5A-4558-BA60-173DED6247CE}" type="datetimeFigureOut">
              <a:rPr lang="en-US" smtClean="0"/>
              <a:t>4/11/2023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240C3-F39B-401B-A2D1-88312BBED4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5418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E5C50-FC5A-4558-BA60-173DED6247CE}" type="datetimeFigureOut">
              <a:rPr lang="en-US" smtClean="0"/>
              <a:t>4/11/2023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240C3-F39B-401B-A2D1-88312BBED4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4480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E5C50-FC5A-4558-BA60-173DED6247CE}" type="datetimeFigureOut">
              <a:rPr lang="en-US" smtClean="0"/>
              <a:t>4/11/2023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240C3-F39B-401B-A2D1-88312BBED4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4709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E5C50-FC5A-4558-BA60-173DED6247CE}" type="datetimeFigureOut">
              <a:rPr lang="en-US" smtClean="0"/>
              <a:t>4/11/2023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240C3-F39B-401B-A2D1-88312BBED4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4835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E5C50-FC5A-4558-BA60-173DED6247CE}" type="datetimeFigureOut">
              <a:rPr lang="en-US" smtClean="0"/>
              <a:t>4/11/2023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240C3-F39B-401B-A2D1-88312BBED4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968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E5C50-FC5A-4558-BA60-173DED6247CE}" type="datetimeFigureOut">
              <a:rPr lang="en-US" smtClean="0"/>
              <a:t>4/11/2023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240C3-F39B-401B-A2D1-88312BBED4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0633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E6CE5C50-FC5A-4558-BA60-173DED6247CE}" type="datetimeFigureOut">
              <a:rPr lang="en-US" smtClean="0"/>
              <a:t>4/11/2023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6D7240C3-F39B-401B-A2D1-88312BBED4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52896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  <p:sldLayoutId id="2147483729" r:id="rId15"/>
    <p:sldLayoutId id="2147483730" r:id="rId16"/>
    <p:sldLayoutId id="2147483731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20D315A-B2FE-F02B-EC28-6630626426EC}"/>
              </a:ext>
            </a:extLst>
          </p:cNvPr>
          <p:cNvSpPr/>
          <p:nvPr/>
        </p:nvSpPr>
        <p:spPr>
          <a:xfrm>
            <a:off x="0" y="0"/>
            <a:ext cx="11999495" cy="331969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60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LUYỆN TẬP CHƯƠNG 6</a:t>
            </a:r>
          </a:p>
          <a:p>
            <a:pPr algn="ctr">
              <a:lnSpc>
                <a:spcPct val="120000"/>
              </a:lnSpc>
            </a:pPr>
            <a:r>
              <a:rPr lang="en-US" sz="60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ALDEHYDE </a:t>
            </a:r>
          </a:p>
          <a:p>
            <a:pPr algn="ctr">
              <a:lnSpc>
                <a:spcPct val="120000"/>
              </a:lnSpc>
            </a:pPr>
            <a:r>
              <a:rPr lang="en-US" sz="60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CARBOXYLIC ACID</a:t>
            </a:r>
            <a:endParaRPr lang="en-US" sz="6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3" name="Graphic 2" descr="Angry face outline with solid fill">
            <a:extLst>
              <a:ext uri="{FF2B5EF4-FFF2-40B4-BE49-F238E27FC236}">
                <a16:creationId xmlns:a16="http://schemas.microsoft.com/office/drawing/2014/main" id="{EBFB9581-27A6-318B-D199-66DD19BFFA5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181393" y="4140311"/>
            <a:ext cx="1829214" cy="18292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318817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CA5384-C193-6B35-6261-13C151AB53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90887" y="0"/>
            <a:ext cx="8534400" cy="1507067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CHÚC CÁC EM HỌC TỐT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D7DCDF4-712B-4464-8913-BA2E450A6864}"/>
              </a:ext>
            </a:extLst>
          </p:cNvPr>
          <p:cNvSpPr txBox="1"/>
          <p:nvPr/>
        </p:nvSpPr>
        <p:spPr>
          <a:xfrm>
            <a:off x="238812" y="1395167"/>
            <a:ext cx="12726185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PHAN VĂN NHIÊN </a:t>
            </a:r>
          </a:p>
          <a:p>
            <a:r>
              <a:rPr lang="en-US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TRƯỜNG: THPT SÓC SƠN KIÊN GIANG</a:t>
            </a:r>
          </a:p>
          <a:p>
            <a:r>
              <a:rPr lang="en-US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ZALO : 098.773.6652</a:t>
            </a:r>
          </a:p>
          <a:p>
            <a:r>
              <a:rPr lang="en-US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GMAIL: HOANGNHIEN95@GMAIL.COM</a:t>
            </a:r>
          </a:p>
        </p:txBody>
      </p:sp>
    </p:spTree>
    <p:extLst>
      <p:ext uri="{BB962C8B-B14F-4D97-AF65-F5344CB8AC3E}">
        <p14:creationId xmlns:p14="http://schemas.microsoft.com/office/powerpoint/2010/main" val="756048794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F7CCDE5-062C-B57D-30A1-DB6A161ADD32}"/>
              </a:ext>
            </a:extLst>
          </p:cNvPr>
          <p:cNvSpPr/>
          <p:nvPr/>
        </p:nvSpPr>
        <p:spPr>
          <a:xfrm>
            <a:off x="-182880" y="0"/>
            <a:ext cx="1237488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sz="4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Tóm</a:t>
            </a:r>
            <a:r>
              <a:rPr lang="en-US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Tắt</a:t>
            </a:r>
            <a:r>
              <a:rPr lang="en-US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Lý </a:t>
            </a:r>
            <a:r>
              <a:rPr lang="en-US" sz="4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Thuyết</a:t>
            </a:r>
            <a:r>
              <a:rPr lang="en-US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Aldehyde </a:t>
            </a:r>
            <a:r>
              <a:rPr lang="en-US" sz="4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Acid Carboxylic</a:t>
            </a:r>
            <a:endParaRPr lang="en-US" sz="4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3" name="Table 13">
            <a:extLst>
              <a:ext uri="{FF2B5EF4-FFF2-40B4-BE49-F238E27FC236}">
                <a16:creationId xmlns:a16="http://schemas.microsoft.com/office/drawing/2014/main" id="{5821FC0B-ADFE-10CC-5453-10E6A9D68D1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6311868"/>
              </p:ext>
            </p:extLst>
          </p:nvPr>
        </p:nvGraphicFramePr>
        <p:xfrm>
          <a:off x="0" y="719665"/>
          <a:ext cx="12192000" cy="613833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3771179983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2504131395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3128809701"/>
                    </a:ext>
                  </a:extLst>
                </a:gridCol>
              </a:tblGrid>
              <a:tr h="86182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2800" b="1" cap="all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Alđehyde</a:t>
                      </a:r>
                      <a:endParaRPr lang="en-US" sz="4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3600" b="1" cap="all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Acid</a:t>
                      </a:r>
                      <a:endParaRPr lang="en-US" sz="4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663858334"/>
                  </a:ext>
                </a:extLst>
              </a:tr>
              <a:tr h="86182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36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Cấu</a:t>
                      </a:r>
                      <a:r>
                        <a:rPr lang="en-US" sz="3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6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tạo</a:t>
                      </a:r>
                      <a:endParaRPr lang="en-US" sz="4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R- CHO</a:t>
                      </a:r>
                      <a:endParaRPr lang="en-US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 R: C</a:t>
                      </a:r>
                      <a:r>
                        <a:rPr lang="pt-BR" sz="2000" baseline="-25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r>
                        <a:rPr lang="pt-BR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</a:t>
                      </a:r>
                      <a:r>
                        <a:rPr lang="pt-BR" sz="2000" baseline="-25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</a:t>
                      </a:r>
                      <a:r>
                        <a:rPr lang="pt-BR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; H; -CHO)</a:t>
                      </a:r>
                      <a:endParaRPr lang="en-US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R-COOH</a:t>
                      </a:r>
                      <a:endParaRPr lang="en-US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 R: C</a:t>
                      </a:r>
                      <a:r>
                        <a:rPr lang="pt-BR" sz="2000" baseline="-25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r>
                        <a:rPr lang="pt-BR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</a:t>
                      </a:r>
                      <a:r>
                        <a:rPr lang="pt-BR" sz="2000" baseline="-25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</a:t>
                      </a:r>
                      <a:r>
                        <a:rPr lang="pt-BR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; H; -COOH)</a:t>
                      </a:r>
                      <a:endParaRPr lang="en-US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330711407"/>
                  </a:ext>
                </a:extLst>
              </a:tr>
              <a:tr h="18622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36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Tên</a:t>
                      </a:r>
                      <a:r>
                        <a:rPr lang="en-US" sz="3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6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thay</a:t>
                      </a:r>
                      <a:r>
                        <a:rPr lang="en-US" sz="3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6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thế</a:t>
                      </a:r>
                      <a:endParaRPr lang="en-US" sz="4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8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Tên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= </a:t>
                      </a:r>
                      <a:r>
                        <a:rPr lang="en-US" sz="18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Tên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hiđrocacbon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no </a:t>
                      </a:r>
                      <a:r>
                        <a:rPr lang="en-US" sz="18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tương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ứng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với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mạch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chính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+ al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8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Ví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dụ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: 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HCHO ,    CH</a:t>
                      </a:r>
                      <a:r>
                        <a:rPr lang="en-US" sz="1800" baseline="-25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CHO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Methanal      ethanal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8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Tên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= </a:t>
                      </a:r>
                      <a:r>
                        <a:rPr lang="en-US" sz="18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Axit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+ </a:t>
                      </a:r>
                      <a:r>
                        <a:rPr lang="en-US" sz="18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Tên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hiđrocacbon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no </a:t>
                      </a:r>
                      <a:r>
                        <a:rPr lang="en-US" sz="18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tương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ứng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với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mạch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chính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+ </a:t>
                      </a:r>
                      <a:r>
                        <a:rPr lang="en-US" sz="18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oic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8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Ví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dụ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: 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HCOOH,           CH</a:t>
                      </a:r>
                      <a:r>
                        <a:rPr lang="en-US" sz="1800" baseline="-25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COOH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8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methanoic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acid   ethanoic acid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03115270"/>
                  </a:ext>
                </a:extLst>
              </a:tr>
              <a:tr h="86182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36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Phân</a:t>
                      </a:r>
                      <a:r>
                        <a:rPr lang="en-US" sz="3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6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loại</a:t>
                      </a:r>
                      <a:endParaRPr lang="en-US" sz="4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Theo đặc điểm của R: </a:t>
                      </a:r>
                      <a:r>
                        <a:rPr lang="pt-BR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no, không no, thơm.</a:t>
                      </a:r>
                      <a:endParaRPr lang="en-US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Theo số lượng nhóm chức trong phân tử: </a:t>
                      </a:r>
                      <a:r>
                        <a:rPr lang="pt-BR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đơn chức, đa chức</a:t>
                      </a:r>
                      <a:r>
                        <a:rPr lang="pt-BR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76616848"/>
                  </a:ext>
                </a:extLst>
              </a:tr>
              <a:tr h="16906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36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Điều</a:t>
                      </a:r>
                      <a:r>
                        <a:rPr lang="en-US" sz="3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6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chế</a:t>
                      </a:r>
                      <a:endParaRPr lang="en-US" sz="4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1600" b="1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Ancohol bậc I </a:t>
                      </a:r>
                      <a:r>
                        <a:rPr lang="en-US" sz="1600" b="1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sym typeface="Wingdings 3" panose="05040102010807070707" pitchFamily="18" charset="2"/>
                        </a:rPr>
                        <a:t></a:t>
                      </a:r>
                      <a:r>
                        <a:rPr lang="pt-BR" sz="1600" b="1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alđehyde</a:t>
                      </a:r>
                      <a:r>
                        <a:rPr lang="en-US" sz="1600" b="1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sym typeface="Wingdings 3" panose="05040102010807070707" pitchFamily="18" charset="2"/>
                        </a:rPr>
                        <a:t></a:t>
                      </a:r>
                      <a:r>
                        <a:rPr lang="en-US" sz="1600" b="1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BR" sz="1600" b="1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carboxylic acid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Ví dụ: </a:t>
                      </a:r>
                      <a:r>
                        <a:rPr lang="pt-BR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R-CH</a:t>
                      </a:r>
                      <a:r>
                        <a:rPr lang="pt-BR" sz="1600" baseline="-25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pt-BR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OH + CuO R-CHO + Cu + H</a:t>
                      </a:r>
                      <a:r>
                        <a:rPr lang="pt-BR" sz="1600" baseline="-25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pt-BR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O,    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</a:t>
                      </a:r>
                      <a:r>
                        <a:rPr lang="pt-BR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2RCHO + O</a:t>
                      </a:r>
                      <a:r>
                        <a:rPr lang="pt-BR" sz="1600" baseline="-25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pt-BR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BR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2RCOOH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1600" b="1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Oxi hoá hiđrocacbon   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600" b="1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Ví</a:t>
                      </a: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="1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dụ</a:t>
                      </a: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:  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 CH+HOH CH</a:t>
                      </a:r>
                      <a:r>
                        <a:rPr lang="en-US" sz="1600" baseline="-25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CHO,                 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2CH</a:t>
                      </a:r>
                      <a:r>
                        <a:rPr lang="en-US" sz="1600" baseline="-25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CHO 2CH</a:t>
                      </a:r>
                      <a:r>
                        <a:rPr lang="en-US" sz="1600" baseline="-25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COOH</a:t>
                      </a: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8859618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87355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6D04E590-143C-9AFF-D53B-19EB644C210B}"/>
              </a:ext>
            </a:extLst>
          </p:cNvPr>
          <p:cNvSpPr txBox="1"/>
          <p:nvPr/>
        </p:nvSpPr>
        <p:spPr>
          <a:xfrm>
            <a:off x="310415" y="262908"/>
            <a:ext cx="610722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2. </a:t>
            </a:r>
            <a:r>
              <a:rPr lang="en-US" sz="32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Tính</a:t>
            </a:r>
            <a:r>
              <a:rPr lang="en-US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chất</a:t>
            </a:r>
            <a:r>
              <a:rPr lang="en-US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10" name="Table 10">
            <a:extLst>
              <a:ext uri="{FF2B5EF4-FFF2-40B4-BE49-F238E27FC236}">
                <a16:creationId xmlns:a16="http://schemas.microsoft.com/office/drawing/2014/main" id="{1AE541A8-775A-B664-AD4D-FFFC9BECD32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895544"/>
              </p:ext>
            </p:extLst>
          </p:nvPr>
        </p:nvGraphicFramePr>
        <p:xfrm>
          <a:off x="0" y="941046"/>
          <a:ext cx="12192000" cy="591695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3856654564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3495416889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969622135"/>
                    </a:ext>
                  </a:extLst>
                </a:gridCol>
              </a:tblGrid>
              <a:tr h="1972318">
                <a:tc rowSpan="3">
                  <a:txBody>
                    <a:bodyPr/>
                    <a:lstStyle/>
                    <a:p>
                      <a:pPr algn="ctr"/>
                      <a:r>
                        <a:rPr lang="en-US" sz="3600" b="1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Tính</a:t>
                      </a:r>
                      <a:r>
                        <a:rPr lang="en-US" sz="36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600" b="1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chất</a:t>
                      </a:r>
                      <a:endParaRPr lang="en-US" sz="3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2800" b="1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Alđehyde</a:t>
                      </a:r>
                      <a:endParaRPr lang="en-US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2800" b="1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Acide</a:t>
                      </a:r>
                      <a:endParaRPr lang="en-US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653932143"/>
                  </a:ext>
                </a:extLst>
              </a:tr>
              <a:tr h="1972318">
                <a:tc vMerge="1">
                  <a:txBody>
                    <a:bodyPr/>
                    <a:lstStyle/>
                    <a:p>
                      <a:r>
                        <a:rPr lang="en-US" sz="1800" b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Tính</a:t>
                      </a:r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chất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 </a:t>
                      </a:r>
                      <a:r>
                        <a:rPr lang="en-US" sz="2000" b="1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Tính</a:t>
                      </a:r>
                      <a:r>
                        <a:rPr lang="en-US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oxi</a:t>
                      </a:r>
                      <a:r>
                        <a:rPr lang="en-US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hoá</a:t>
                      </a:r>
                      <a:r>
                        <a:rPr lang="en-US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Anđehit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và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ketone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bị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khử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thành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ancohol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it-IT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it-IT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 Tính axit: </a:t>
                      </a:r>
                      <a:r>
                        <a:rPr lang="it-IT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Tác dụng với quì tím, kim loại trước H</a:t>
                      </a:r>
                      <a:r>
                        <a:rPr lang="it-IT" sz="2000" baseline="-25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it-IT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base, oxide base, muối.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77456606"/>
                  </a:ext>
                </a:extLst>
              </a:tr>
              <a:tr h="1972318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 </a:t>
                      </a:r>
                      <a:r>
                        <a:rPr lang="en-US" sz="2000" b="1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Tính</a:t>
                      </a:r>
                      <a:r>
                        <a:rPr lang="en-US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khử</a:t>
                      </a:r>
                      <a:r>
                        <a:rPr lang="en-US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Alđehyde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bị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oxi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hoá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thành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acid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tương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ứng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 Tác dụng với ancohol tạo este.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1681023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824338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8D50ACA6-1905-2944-E194-F7B789EFE227}"/>
              </a:ext>
            </a:extLst>
          </p:cNvPr>
          <p:cNvSpPr txBox="1"/>
          <p:nvPr/>
        </p:nvSpPr>
        <p:spPr>
          <a:xfrm>
            <a:off x="387417" y="105159"/>
            <a:ext cx="11278402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Bài</a:t>
            </a:r>
            <a:r>
              <a:rPr lang="en-US" sz="3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tập</a:t>
            </a:r>
            <a:r>
              <a:rPr lang="en-US" sz="3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1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nhận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biết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các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chất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aldehyde acetic, acetic acid,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glixerol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ethylic alcohol</a:t>
            </a:r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96CCBDB7-FDE8-B207-6E0E-6E712B11BAB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23455"/>
          <a:stretch/>
        </p:blipFill>
        <p:spPr>
          <a:xfrm>
            <a:off x="387417" y="1774899"/>
            <a:ext cx="11808301" cy="452220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51217055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BA1BB8F-600E-EB46-02EB-968C0CE3FD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8858" y="723334"/>
            <a:ext cx="11796877" cy="613466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54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Bài</a:t>
            </a:r>
            <a:r>
              <a:rPr lang="en-US" sz="54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2</a:t>
            </a:r>
            <a:endParaRPr lang="en-US" sz="54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5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Cho 10 g </a:t>
            </a:r>
            <a:r>
              <a:rPr lang="en-US" sz="5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hh</a:t>
            </a:r>
            <a:r>
              <a:rPr lang="en-US" sz="5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5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gồm</a:t>
            </a:r>
            <a:r>
              <a:rPr lang="en-US" sz="5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CH</a:t>
            </a:r>
            <a:r>
              <a:rPr lang="en-US" sz="5400" baseline="-25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</a:t>
            </a:r>
            <a:r>
              <a:rPr lang="en-US" sz="5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COOH, CH</a:t>
            </a:r>
            <a:r>
              <a:rPr lang="en-US" sz="5400" baseline="-25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</a:t>
            </a:r>
            <a:r>
              <a:rPr lang="en-US" sz="5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CHO </a:t>
            </a:r>
            <a:r>
              <a:rPr lang="en-US" sz="5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tác</a:t>
            </a:r>
            <a:r>
              <a:rPr lang="en-US" sz="5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5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dụng</a:t>
            </a:r>
            <a:r>
              <a:rPr lang="en-US" sz="5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5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với</a:t>
            </a:r>
            <a:r>
              <a:rPr lang="en-US" sz="5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AgNO</a:t>
            </a:r>
            <a:r>
              <a:rPr lang="en-US" sz="5400" baseline="-25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</a:t>
            </a:r>
            <a:r>
              <a:rPr lang="en-US" sz="5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/NH</a:t>
            </a:r>
            <a:r>
              <a:rPr lang="en-US" sz="5400" baseline="-25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</a:t>
            </a:r>
            <a:r>
              <a:rPr lang="en-US" sz="5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5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en-US" sz="5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21,6 g </a:t>
            </a:r>
            <a:r>
              <a:rPr lang="en-US" sz="5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kết</a:t>
            </a:r>
            <a:r>
              <a:rPr lang="en-US" sz="5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5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tủa</a:t>
            </a:r>
            <a:r>
              <a:rPr lang="en-US" sz="5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Ag. </a:t>
            </a:r>
            <a:r>
              <a:rPr lang="en-US" sz="5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Để</a:t>
            </a:r>
            <a:r>
              <a:rPr lang="en-US" sz="5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5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trung</a:t>
            </a:r>
            <a:r>
              <a:rPr lang="en-US" sz="5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5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hòa</a:t>
            </a:r>
            <a:r>
              <a:rPr lang="en-US" sz="5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A </a:t>
            </a:r>
            <a:r>
              <a:rPr lang="en-US" sz="5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cần</a:t>
            </a:r>
            <a:r>
              <a:rPr lang="en-US" sz="5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V ml NaOH 0,2 M. </a:t>
            </a:r>
          </a:p>
          <a:p>
            <a:pPr marL="0" indent="0">
              <a:buNone/>
            </a:pPr>
            <a:r>
              <a:rPr lang="en-US" sz="5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a. </a:t>
            </a:r>
            <a:r>
              <a:rPr lang="en-US" sz="5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Viết</a:t>
            </a:r>
            <a:r>
              <a:rPr lang="en-US" sz="5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pt</a:t>
            </a:r>
          </a:p>
          <a:p>
            <a:pPr marL="0" indent="0">
              <a:buNone/>
            </a:pPr>
            <a:r>
              <a:rPr lang="pt-BR" sz="5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b.  tính %m và tính V</a:t>
            </a:r>
            <a:endParaRPr lang="en-US" sz="54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sz="6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79022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8">
            <a:extLst>
              <a:ext uri="{FF2B5EF4-FFF2-40B4-BE49-F238E27FC236}">
                <a16:creationId xmlns:a16="http://schemas.microsoft.com/office/drawing/2014/main" id="{366FC655-4F59-9A01-543D-838AC512C3E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7963" y="141402"/>
            <a:ext cx="11566689" cy="4289196"/>
          </a:xfrm>
          <a:prstGeom prst="rect">
            <a:avLst/>
          </a:prstGeom>
        </p:spPr>
      </p:pic>
      <p:sp>
        <p:nvSpPr>
          <p:cNvPr id="20" name="Rectangle 15">
            <a:extLst>
              <a:ext uri="{FF2B5EF4-FFF2-40B4-BE49-F238E27FC236}">
                <a16:creationId xmlns:a16="http://schemas.microsoft.com/office/drawing/2014/main" id="{68E77F6D-5D29-AE34-F267-10E0ED73D8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1966" y="3544478"/>
            <a:ext cx="13866277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1" name="Object 20">
            <a:extLst>
              <a:ext uri="{FF2B5EF4-FFF2-40B4-BE49-F238E27FC236}">
                <a16:creationId xmlns:a16="http://schemas.microsoft.com/office/drawing/2014/main" id="{4718C20E-B00B-FA64-006E-C1950802CEB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44400765"/>
              </p:ext>
            </p:extLst>
          </p:nvPr>
        </p:nvGraphicFramePr>
        <p:xfrm>
          <a:off x="197963" y="4562377"/>
          <a:ext cx="9480550" cy="1306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3" imgW="2146300" imgH="292100" progId="Equation.DSMT4">
                  <p:embed/>
                </p:oleObj>
              </mc:Choice>
              <mc:Fallback>
                <p:oleObj r:id="rId3" imgW="2146300" imgH="292100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963" y="4562377"/>
                        <a:ext cx="9480550" cy="13065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4539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91D659-A39C-0EEA-F47E-40F6ED9122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marR="3048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sz="44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Bài</a:t>
            </a:r>
            <a:r>
              <a:rPr lang="en-US" sz="4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3: </a:t>
            </a:r>
            <a:r>
              <a:rPr lang="en-US" sz="4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Trung </a:t>
            </a:r>
            <a:r>
              <a:rPr lang="en-US" sz="4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hòa</a:t>
            </a:r>
            <a:r>
              <a:rPr lang="en-US" sz="4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16,60 gam </a:t>
            </a:r>
            <a:r>
              <a:rPr lang="en-US" sz="4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hỗn</a:t>
            </a:r>
            <a:r>
              <a:rPr lang="en-US" sz="4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hợp</a:t>
            </a:r>
            <a:r>
              <a:rPr lang="en-US" sz="4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gồm</a:t>
            </a:r>
            <a:r>
              <a:rPr lang="en-US" sz="4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acetic acid </a:t>
            </a:r>
            <a:r>
              <a:rPr lang="en-US" sz="4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sz="4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fomic</a:t>
            </a:r>
            <a:r>
              <a:rPr lang="en-US" sz="4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acid </a:t>
            </a:r>
            <a:r>
              <a:rPr lang="en-US" sz="4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bằng</a:t>
            </a:r>
            <a:r>
              <a:rPr lang="en-US" sz="4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dung </a:t>
            </a:r>
            <a:r>
              <a:rPr lang="en-US" sz="4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dịch</a:t>
            </a:r>
            <a:r>
              <a:rPr lang="en-US" sz="4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sodium</a:t>
            </a:r>
          </a:p>
          <a:p>
            <a:pPr marL="0" marR="3048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sz="4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hidroxide</a:t>
            </a:r>
            <a:r>
              <a:rPr lang="en-US" sz="4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thu</a:t>
            </a:r>
            <a:r>
              <a:rPr lang="en-US" sz="4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được</a:t>
            </a:r>
            <a:r>
              <a:rPr lang="en-US" sz="4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23,20 gam </a:t>
            </a:r>
            <a:r>
              <a:rPr lang="en-US" sz="4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hỗn</a:t>
            </a:r>
            <a:r>
              <a:rPr lang="en-US" sz="4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hợp</a:t>
            </a:r>
            <a:r>
              <a:rPr lang="en-US" sz="4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hai</a:t>
            </a:r>
            <a:r>
              <a:rPr lang="en-US" sz="4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muối</a:t>
            </a:r>
            <a:r>
              <a:rPr lang="en-US" sz="4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marL="0" marR="3048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sz="4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a. </a:t>
            </a:r>
            <a:r>
              <a:rPr lang="en-US" sz="4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Viết</a:t>
            </a:r>
            <a:r>
              <a:rPr lang="en-US" sz="4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phương</a:t>
            </a:r>
            <a:r>
              <a:rPr lang="en-US" sz="4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trình</a:t>
            </a:r>
            <a:r>
              <a:rPr lang="en-US" sz="4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hóa</a:t>
            </a:r>
            <a:r>
              <a:rPr lang="en-US" sz="4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học</a:t>
            </a:r>
            <a:r>
              <a:rPr lang="en-US" sz="4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sz="4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các</a:t>
            </a:r>
            <a:r>
              <a:rPr lang="en-US" sz="4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phản</a:t>
            </a:r>
            <a:r>
              <a:rPr lang="en-US" sz="4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ứng</a:t>
            </a:r>
            <a:r>
              <a:rPr lang="en-US" sz="4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ở </a:t>
            </a:r>
            <a:r>
              <a:rPr lang="en-US" sz="4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dạng</a:t>
            </a:r>
            <a:r>
              <a:rPr lang="en-US" sz="4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phân</a:t>
            </a:r>
            <a:r>
              <a:rPr lang="en-US" sz="4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tử</a:t>
            </a:r>
            <a:r>
              <a:rPr lang="en-US" sz="4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sz="4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ion </a:t>
            </a:r>
            <a:r>
              <a:rPr lang="en-US" sz="4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rút</a:t>
            </a:r>
            <a:r>
              <a:rPr lang="en-US" sz="4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gọn</a:t>
            </a:r>
            <a:r>
              <a:rPr lang="en-US" sz="4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marL="0" marR="3048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sz="4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b. </a:t>
            </a:r>
            <a:r>
              <a:rPr lang="en-US" sz="4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Xác</a:t>
            </a:r>
            <a:r>
              <a:rPr lang="en-US" sz="4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định</a:t>
            </a:r>
            <a:r>
              <a:rPr lang="en-US" sz="4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thành</a:t>
            </a:r>
            <a:r>
              <a:rPr lang="en-US" sz="4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phần</a:t>
            </a:r>
            <a:r>
              <a:rPr lang="en-US" sz="4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phần</a:t>
            </a:r>
            <a:r>
              <a:rPr lang="en-US" sz="4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trăm</a:t>
            </a:r>
            <a:r>
              <a:rPr lang="en-US" sz="4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khối</a:t>
            </a:r>
            <a:r>
              <a:rPr lang="en-US" sz="4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lượng</a:t>
            </a:r>
            <a:r>
              <a:rPr lang="en-US" sz="4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sz="4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mỗi</a:t>
            </a:r>
            <a:r>
              <a:rPr lang="en-US" sz="4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chất</a:t>
            </a:r>
            <a:r>
              <a:rPr lang="en-US" sz="4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trong</a:t>
            </a:r>
            <a:r>
              <a:rPr lang="en-US" sz="4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hỗn</a:t>
            </a:r>
            <a:r>
              <a:rPr lang="en-US" sz="4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hợp</a:t>
            </a:r>
            <a:r>
              <a:rPr lang="en-US" sz="4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trước</a:t>
            </a:r>
            <a:r>
              <a:rPr lang="en-US" sz="4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sz="4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sau</a:t>
            </a:r>
            <a:r>
              <a:rPr lang="en-US" sz="4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phản</a:t>
            </a:r>
            <a:r>
              <a:rPr lang="en-US" sz="4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ứng</a:t>
            </a:r>
            <a:r>
              <a:rPr lang="en-US" sz="4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endParaRPr lang="en-US" sz="4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83109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61F74F2F-B843-6173-D4E9-4D56EF77DAE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30490"/>
          <a:stretch/>
        </p:blipFill>
        <p:spPr>
          <a:xfrm>
            <a:off x="0" y="0"/>
            <a:ext cx="12191999" cy="6858000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1862160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5FFB2F27-6666-1D29-69E3-E3DEB625F85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3951902"/>
              </p:ext>
            </p:extLst>
          </p:nvPr>
        </p:nvGraphicFramePr>
        <p:xfrm>
          <a:off x="0" y="0"/>
          <a:ext cx="12192000" cy="6858001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6096000">
                  <a:extLst>
                    <a:ext uri="{9D8B030D-6E8A-4147-A177-3AD203B41FA5}">
                      <a16:colId xmlns:a16="http://schemas.microsoft.com/office/drawing/2014/main" val="1190623523"/>
                    </a:ext>
                  </a:extLst>
                </a:gridCol>
                <a:gridCol w="6096000">
                  <a:extLst>
                    <a:ext uri="{9D8B030D-6E8A-4147-A177-3AD203B41FA5}">
                      <a16:colId xmlns:a16="http://schemas.microsoft.com/office/drawing/2014/main" val="2443439019"/>
                    </a:ext>
                  </a:extLst>
                </a:gridCol>
              </a:tblGrid>
              <a:tr h="1104873">
                <a:tc gridSpan="2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kern="1200" dirty="0" err="1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Bài</a:t>
                      </a:r>
                      <a:r>
                        <a:rPr lang="en-US" sz="2800" b="1" kern="1200" dirty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4:  </a:t>
                      </a:r>
                      <a:r>
                        <a:rPr lang="en-US" sz="2800" b="1" kern="1200" dirty="0" err="1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Điền</a:t>
                      </a:r>
                      <a:r>
                        <a:rPr lang="en-US" sz="2800" b="1" kern="1200" dirty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Đ (</a:t>
                      </a:r>
                      <a:r>
                        <a:rPr lang="en-US" sz="2800" b="1" kern="1200" dirty="0" err="1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đúng</a:t>
                      </a:r>
                      <a:r>
                        <a:rPr lang="en-US" sz="2800" b="1" kern="1200" dirty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 </a:t>
                      </a:r>
                      <a:r>
                        <a:rPr lang="en-US" sz="2800" b="1" kern="1200" dirty="0" err="1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hoặc</a:t>
                      </a:r>
                      <a:r>
                        <a:rPr lang="en-US" sz="2800" b="1" kern="1200" dirty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S ( </a:t>
                      </a:r>
                      <a:r>
                        <a:rPr lang="en-US" sz="2800" b="1" kern="1200" dirty="0" err="1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sai</a:t>
                      </a:r>
                      <a:r>
                        <a:rPr lang="en-US" sz="2800" b="1" kern="1200" dirty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 </a:t>
                      </a:r>
                      <a:r>
                        <a:rPr lang="en-US" sz="2800" b="1" kern="1200" dirty="0" err="1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vào</a:t>
                      </a:r>
                      <a:r>
                        <a:rPr lang="en-US" sz="2800" b="1" kern="1200" dirty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ô </a:t>
                      </a:r>
                      <a:r>
                        <a:rPr lang="en-US" sz="2800" b="1" kern="1200" dirty="0" err="1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vuông</a:t>
                      </a:r>
                      <a:r>
                        <a:rPr lang="en-US" sz="2800" b="1" kern="1200" dirty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kern="1200" dirty="0" err="1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bên</a:t>
                      </a:r>
                      <a:r>
                        <a:rPr lang="en-US" sz="2800" b="1" kern="1200" dirty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kern="1200" dirty="0" err="1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cạnh</a:t>
                      </a:r>
                      <a:r>
                        <a:rPr lang="en-US" sz="2800" b="1" kern="1200" dirty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kern="1200" dirty="0" err="1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các</a:t>
                      </a:r>
                      <a:r>
                        <a:rPr lang="en-US" sz="2800" b="1" kern="1200" dirty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kern="1200" dirty="0" err="1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câu</a:t>
                      </a:r>
                      <a:r>
                        <a:rPr lang="en-US" sz="2800" b="1" kern="1200" dirty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kern="1200" dirty="0" err="1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sau</a:t>
                      </a:r>
                      <a:r>
                        <a:rPr lang="en-US" sz="2800" b="1" kern="1200" dirty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: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1215355"/>
                  </a:ext>
                </a:extLst>
              </a:tr>
              <a:tr h="1104873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a) </a:t>
                      </a:r>
                      <a:r>
                        <a:rPr lang="en-US" sz="20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Alđehyde</a:t>
                      </a: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vừa</a:t>
                      </a: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có</a:t>
                      </a: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tính</a:t>
                      </a: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khử</a:t>
                      </a: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vừa</a:t>
                      </a: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có</a:t>
                      </a: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tính</a:t>
                      </a: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oxi</a:t>
                      </a: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hóa</a:t>
                      </a: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algn="l"/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53179921"/>
                  </a:ext>
                </a:extLst>
              </a:tr>
              <a:tr h="1104873">
                <a:tc>
                  <a:txBody>
                    <a:bodyPr/>
                    <a:lstStyle/>
                    <a:p>
                      <a:pPr algn="l"/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b) </a:t>
                      </a:r>
                      <a:r>
                        <a:rPr lang="en-US" sz="20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Alđehyde</a:t>
                      </a: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là</a:t>
                      </a: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hợp</a:t>
                      </a: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chất</a:t>
                      </a: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lưỡng</a:t>
                      </a: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tính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35659772"/>
                  </a:ext>
                </a:extLst>
              </a:tr>
              <a:tr h="1104873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c) Khi </a:t>
                      </a:r>
                      <a:r>
                        <a:rPr lang="en-US" sz="20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tác</a:t>
                      </a: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dụng</a:t>
                      </a: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với</a:t>
                      </a: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hydrogen </a:t>
                      </a:r>
                      <a:r>
                        <a:rPr lang="en-US" sz="20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có</a:t>
                      </a: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xúc</a:t>
                      </a: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tác</a:t>
                      </a: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Ni, </a:t>
                      </a:r>
                      <a:r>
                        <a:rPr lang="en-US" sz="20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Alđehyde</a:t>
                      </a: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chuyển</a:t>
                      </a: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thành</a:t>
                      </a: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ancol</a:t>
                      </a: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bậc</a:t>
                      </a: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I.</a:t>
                      </a:r>
                    </a:p>
                    <a:p>
                      <a:pPr algn="l"/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sz="3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41699489"/>
                  </a:ext>
                </a:extLst>
              </a:tr>
              <a:tr h="1333636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d) acetic acid </a:t>
                      </a:r>
                      <a:r>
                        <a:rPr lang="en-US" sz="20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tác</a:t>
                      </a: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dụng</a:t>
                      </a: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được</a:t>
                      </a: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với</a:t>
                      </a: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dung </a:t>
                      </a:r>
                      <a:r>
                        <a:rPr lang="en-US" sz="20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dịch</a:t>
                      </a: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base, oxide basic, </a:t>
                      </a:r>
                      <a:r>
                        <a:rPr lang="en-US" sz="20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muối</a:t>
                      </a: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carbonate </a:t>
                      </a:r>
                      <a:r>
                        <a:rPr lang="en-US" sz="20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và</a:t>
                      </a: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kim</a:t>
                      </a: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loại</a:t>
                      </a: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đứng</a:t>
                      </a: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trước</a:t>
                      </a: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hiđro</a:t>
                      </a: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trong</a:t>
                      </a: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dãy</a:t>
                      </a: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hoạt</a:t>
                      </a: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động</a:t>
                      </a: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hóa</a:t>
                      </a: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học</a:t>
                      </a: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của</a:t>
                      </a: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kim</a:t>
                      </a: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loại</a:t>
                      </a: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algn="l"/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sz="3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32716210"/>
                  </a:ext>
                </a:extLst>
              </a:tr>
              <a:tr h="1104873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e) Oxi </a:t>
                      </a:r>
                      <a:r>
                        <a:rPr lang="en-US" sz="20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hóa</a:t>
                      </a: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không</a:t>
                      </a: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hoàn</a:t>
                      </a: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toàn</a:t>
                      </a: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ancohol</a:t>
                      </a: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bậc</a:t>
                      </a: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II </a:t>
                      </a:r>
                      <a:r>
                        <a:rPr lang="en-US" sz="20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thu</a:t>
                      </a: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được</a:t>
                      </a: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kepton</a:t>
                      </a: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algn="l"/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sz="3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53351282"/>
                  </a:ext>
                </a:extLst>
              </a:tr>
            </a:tbl>
          </a:graphicData>
        </a:graphic>
      </p:graphicFrame>
      <p:sp>
        <p:nvSpPr>
          <p:cNvPr id="2" name="Rectangle 1">
            <a:extLst>
              <a:ext uri="{FF2B5EF4-FFF2-40B4-BE49-F238E27FC236}">
                <a16:creationId xmlns:a16="http://schemas.microsoft.com/office/drawing/2014/main" id="{AC3432D7-A082-1E07-C563-F6469501FDD6}"/>
              </a:ext>
            </a:extLst>
          </p:cNvPr>
          <p:cNvSpPr/>
          <p:nvPr/>
        </p:nvSpPr>
        <p:spPr>
          <a:xfrm>
            <a:off x="8616098" y="1253764"/>
            <a:ext cx="551039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Đ</a:t>
            </a:r>
            <a:endParaRPr lang="en-US" sz="4000" b="0" cap="none" spc="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0E55B3F-23A9-6516-59D6-660DC11C0852}"/>
              </a:ext>
            </a:extLst>
          </p:cNvPr>
          <p:cNvSpPr/>
          <p:nvPr/>
        </p:nvSpPr>
        <p:spPr>
          <a:xfrm>
            <a:off x="8593100" y="6044152"/>
            <a:ext cx="551039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Đ</a:t>
            </a:r>
            <a:endParaRPr lang="en-US" sz="4000" b="0" cap="none" spc="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ED1663D-C329-B183-FBE4-129FC3E15BB9}"/>
              </a:ext>
            </a:extLst>
          </p:cNvPr>
          <p:cNvSpPr/>
          <p:nvPr/>
        </p:nvSpPr>
        <p:spPr>
          <a:xfrm>
            <a:off x="8616097" y="4896350"/>
            <a:ext cx="551039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Đ</a:t>
            </a:r>
            <a:endParaRPr lang="en-US" sz="4000" b="0" cap="none" spc="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71AD23E-7B97-F881-30D2-7D95D9A0C905}"/>
              </a:ext>
            </a:extLst>
          </p:cNvPr>
          <p:cNvSpPr/>
          <p:nvPr/>
        </p:nvSpPr>
        <p:spPr>
          <a:xfrm>
            <a:off x="8645378" y="3549539"/>
            <a:ext cx="551039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Đ</a:t>
            </a:r>
            <a:endParaRPr lang="en-US" sz="4000" b="0" cap="none" spc="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3673AA3-2AE2-82FF-3251-D17931D6C0E3}"/>
              </a:ext>
            </a:extLst>
          </p:cNvPr>
          <p:cNvSpPr/>
          <p:nvPr/>
        </p:nvSpPr>
        <p:spPr>
          <a:xfrm>
            <a:off x="8641234" y="2501156"/>
            <a:ext cx="551039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0" cap="none" spc="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S</a:t>
            </a:r>
          </a:p>
        </p:txBody>
      </p:sp>
    </p:spTree>
    <p:extLst>
      <p:ext uri="{BB962C8B-B14F-4D97-AF65-F5344CB8AC3E}">
        <p14:creationId xmlns:p14="http://schemas.microsoft.com/office/powerpoint/2010/main" val="33102921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  <p:bldP spid="6" grpId="0"/>
      <p:bldP spid="7" grpId="0"/>
    </p:bldLst>
  </p:timing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537D0B"/>
      </a:dk2>
      <a:lt2>
        <a:srgbClr val="A9E257"/>
      </a:lt2>
      <a:accent1>
        <a:srgbClr val="38540A"/>
      </a:accent1>
      <a:accent2>
        <a:srgbClr val="31A274"/>
      </a:accent2>
      <a:accent3>
        <a:srgbClr val="236073"/>
      </a:accent3>
      <a:accent4>
        <a:srgbClr val="6C4D90"/>
      </a:accent4>
      <a:accent5>
        <a:srgbClr val="983C27"/>
      </a:accent5>
      <a:accent6>
        <a:srgbClr val="CD811F"/>
      </a:accent6>
      <a:hlink>
        <a:srgbClr val="293F06"/>
      </a:hlink>
      <a:folHlink>
        <a:srgbClr val="68883A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9759155-7935-4C61-A06C-C04380D1B16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73</TotalTime>
  <Words>517</Words>
  <Application>Microsoft Office PowerPoint</Application>
  <PresentationFormat>Widescreen</PresentationFormat>
  <Paragraphs>68</Paragraphs>
  <Slides>10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Century Gothic</vt:lpstr>
      <vt:lpstr>Times New Roman</vt:lpstr>
      <vt:lpstr>Wingdings 3</vt:lpstr>
      <vt:lpstr>Slice</vt:lpstr>
      <vt:lpstr>Equation.DSMT4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CHÚC CÁC EM HỌC TỐT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VnTeach.Com</dc:title>
  <dc:creator>VnTeach.Com; nhiên phan</dc:creator>
  <cp:keywords>VnTeach.Com</cp:keywords>
  <cp:lastModifiedBy>nhiên phan</cp:lastModifiedBy>
  <cp:revision>16</cp:revision>
  <dcterms:created xsi:type="dcterms:W3CDTF">2023-04-11T00:39:40Z</dcterms:created>
  <dcterms:modified xsi:type="dcterms:W3CDTF">2023-04-11T02:02:57Z</dcterms:modified>
</cp:coreProperties>
</file>