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25BF0-B02D-41DB-9F49-98D8870AF5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35F2AA-DD19-4A7D-98F6-65D268DAC4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EA2C83-230A-48A8-952A-231D896C8662}"/>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A2E13D40-73CA-49AA-97A4-F157BC4AD8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4E48A-72DC-460F-AEAD-4128470EAF2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4003499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C26F-B992-4141-BF6E-D841C72A3C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2A1C65-6618-48FF-B9BF-60D6565524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4EE209-7473-4642-BDA3-A739B1638930}"/>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B3F84559-CA17-43E8-A851-4551F934D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C1A0B-C1BF-4BF4-8BE3-ADCB146B74EA}"/>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998424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FD1521-528E-42DA-A521-D289D86FDA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5171E8-327B-4621-92B2-A1B10A3E26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44511-7CE4-4698-A4CA-6DF4C6E0D2A8}"/>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C8D93FA4-C285-4F34-8EA6-C14E4B4E0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F1EE02-F476-475C-8C24-6E77F9A751AF}"/>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030585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4AB5-FB61-4D53-8B12-72DE212855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4EE9D1-6FB8-4553-B38D-C96C4BFD86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0AE56-F377-4511-A5A7-F084750C417F}"/>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B7735967-A750-41C5-B8BF-010A0BBA4E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9335DE-934E-4F15-A8BD-409659D1667E}"/>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49424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A8852-E3BB-436B-B45F-3FD2531B5D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885E7-930B-4EE3-9AA0-267EE02420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B45EBD-0C53-4BC1-9F65-C42D5D72413E}"/>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675D5D97-195B-453A-A572-A7F3FA18D9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38621-3CE5-4AC4-BB61-827062EFEE1A}"/>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87856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3D923-D2D1-494E-A22A-E92CEEBCA6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E45ED0-61AB-4F05-A249-8D96D544F4A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9E8687-E62C-46BF-908A-50D53C0DFF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454108-0A28-48A4-A3A7-0FB440DD8A94}"/>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6535AD59-9396-4BB5-B40E-2D5BA76CE0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DF6A09-FC5A-4599-84D3-7B54D274E5FC}"/>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9171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7060-784F-4D0A-88D4-706D611106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A1622C-DBC8-4974-9461-E9F6E48DB3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137266-0EAE-4EE7-8057-02999E19E1E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2CCF4C-3F1E-4CA1-98F7-02367CD413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AD837F6-4347-4D69-AB60-893327D1B2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41398C-D65B-4D09-B55D-0A8C935D1BBE}"/>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8" name="Footer Placeholder 7">
            <a:extLst>
              <a:ext uri="{FF2B5EF4-FFF2-40B4-BE49-F238E27FC236}">
                <a16:creationId xmlns:a16="http://schemas.microsoft.com/office/drawing/2014/main" id="{6477283C-3857-42BC-BB8B-1D15253A17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AC0785-EE3B-465C-9DDC-28C7A3BC732B}"/>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137115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FB5B-C595-4627-ACDF-26C0F5ED81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E6D92-014B-4735-94E7-55104A7544C4}"/>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4" name="Footer Placeholder 3">
            <a:extLst>
              <a:ext uri="{FF2B5EF4-FFF2-40B4-BE49-F238E27FC236}">
                <a16:creationId xmlns:a16="http://schemas.microsoft.com/office/drawing/2014/main" id="{F2F9C96B-8B39-4F77-A96B-558A72FA3B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14AA3C-1B76-42DA-9858-35DC9A2B7498}"/>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68188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3AD512-D1F1-45C6-A7AD-6435345047BF}"/>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3" name="Footer Placeholder 2">
            <a:extLst>
              <a:ext uri="{FF2B5EF4-FFF2-40B4-BE49-F238E27FC236}">
                <a16:creationId xmlns:a16="http://schemas.microsoft.com/office/drawing/2014/main" id="{7483EC42-12EB-45D5-8DEB-59D4069DA1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4E7E4D-F0A1-44E9-AC95-57A3DC38BBF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429009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9C5C-F614-4282-8A96-1C91951F56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7FA158-3843-48E3-A54F-C2A199B075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96D6B0-8DC7-4934-9E81-C1CACC947C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6D554A-7829-4E3A-9100-1B2B31D72392}"/>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5B6359D9-8C01-4D14-AC87-BA28E5873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5E7B3-4FFE-42A7-BB1E-F15BC1B2F5BC}"/>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2689325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2AAA0-485B-47FB-BF14-621CF329E7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4E6A78-A002-43B3-81DA-EA379C07B9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0D1262-BA7A-44C7-AC5F-F92D53AC7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3D6309-FF21-4E98-B377-0075C2BC22E9}"/>
              </a:ext>
            </a:extLst>
          </p:cNvPr>
          <p:cNvSpPr>
            <a:spLocks noGrp="1"/>
          </p:cNvSpPr>
          <p:nvPr>
            <p:ph type="dt" sz="half" idx="10"/>
          </p:nvPr>
        </p:nvSpPr>
        <p:spPr/>
        <p:txBody>
          <a:bodyPr/>
          <a:lstStyle/>
          <a:p>
            <a:fld id="{E42C4D1A-CCE9-44E8-BEEF-38FEE94BE239}" type="datetimeFigureOut">
              <a:rPr lang="en-US" smtClean="0"/>
              <a:t>1/30/2021</a:t>
            </a:fld>
            <a:endParaRPr lang="en-US"/>
          </a:p>
        </p:txBody>
      </p:sp>
      <p:sp>
        <p:nvSpPr>
          <p:cNvPr id="6" name="Footer Placeholder 5">
            <a:extLst>
              <a:ext uri="{FF2B5EF4-FFF2-40B4-BE49-F238E27FC236}">
                <a16:creationId xmlns:a16="http://schemas.microsoft.com/office/drawing/2014/main" id="{5DA1F2EF-3A0A-4AFE-B9DB-DA96E38590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EBC797-7642-43DF-A9D6-974E6AD4D210}"/>
              </a:ext>
            </a:extLst>
          </p:cNvPr>
          <p:cNvSpPr>
            <a:spLocks noGrp="1"/>
          </p:cNvSpPr>
          <p:nvPr>
            <p:ph type="sldNum" sz="quarter" idx="12"/>
          </p:nvPr>
        </p:nvSpPr>
        <p:spPr/>
        <p:txBody>
          <a:bodyPr/>
          <a:lstStyle/>
          <a:p>
            <a:fld id="{C9F63C08-F32B-4365-AF1D-09C0419C70D3}" type="slidenum">
              <a:rPr lang="en-US" smtClean="0"/>
              <a:t>‹#›</a:t>
            </a:fld>
            <a:endParaRPr lang="en-US"/>
          </a:p>
        </p:txBody>
      </p:sp>
    </p:spTree>
    <p:extLst>
      <p:ext uri="{BB962C8B-B14F-4D97-AF65-F5344CB8AC3E}">
        <p14:creationId xmlns:p14="http://schemas.microsoft.com/office/powerpoint/2010/main" val="337936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A6E5F-FE4B-47FD-B841-49CD2E6104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7C1C37-D5B3-4DC8-BE8B-F12126ADFB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F7CCE-F55B-4634-93B6-948A4B5C7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C4D1A-CCE9-44E8-BEEF-38FEE94BE239}" type="datetimeFigureOut">
              <a:rPr lang="en-US" smtClean="0"/>
              <a:t>1/30/2021</a:t>
            </a:fld>
            <a:endParaRPr lang="en-US"/>
          </a:p>
        </p:txBody>
      </p:sp>
      <p:sp>
        <p:nvSpPr>
          <p:cNvPr id="5" name="Footer Placeholder 4">
            <a:extLst>
              <a:ext uri="{FF2B5EF4-FFF2-40B4-BE49-F238E27FC236}">
                <a16:creationId xmlns:a16="http://schemas.microsoft.com/office/drawing/2014/main" id="{9D4D8E28-B65D-469F-A21A-CC63109072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B77603-87E7-4294-8479-CA514657DE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63C08-F32B-4365-AF1D-09C0419C70D3}" type="slidenum">
              <a:rPr lang="en-US" smtClean="0"/>
              <a:t>‹#›</a:t>
            </a:fld>
            <a:endParaRPr lang="en-US"/>
          </a:p>
        </p:txBody>
      </p:sp>
    </p:spTree>
    <p:extLst>
      <p:ext uri="{BB962C8B-B14F-4D97-AF65-F5344CB8AC3E}">
        <p14:creationId xmlns:p14="http://schemas.microsoft.com/office/powerpoint/2010/main" val="2260633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bao%20cao%20SKKN%2020-21.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VONG%20XOAY%20MAY%20MAN.pptx" TargetMode="External"/><Relationship Id="rId2" Type="http://schemas.openxmlformats.org/officeDocument/2006/relationships/hyperlink" Target="TR&#210;%20CH&#416;I%20&#212;%20CH&#7918;.pptx" TargetMode="External"/><Relationship Id="rId1" Type="http://schemas.openxmlformats.org/officeDocument/2006/relationships/slideLayout" Target="../slideLayouts/slideLayout2.xml"/><Relationship Id="rId4" Type="http://schemas.openxmlformats.org/officeDocument/2006/relationships/hyperlink" Target="TRO%20CHOI%20MANH%20GHEP.pptx"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file:///C:\Users\Administrator\Desktop\bao%20cao\ket%20luan.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a:extLst>
              <a:ext uri="{FF2B5EF4-FFF2-40B4-BE49-F238E27FC236}">
                <a16:creationId xmlns:a16="http://schemas.microsoft.com/office/drawing/2014/main" id="{57B9AB87-0626-42F0-AACF-9BA70A105545}"/>
              </a:ext>
            </a:extLst>
          </p:cNvPr>
          <p:cNvSpPr>
            <a:spLocks noGrp="1" noChangeArrowheads="1"/>
          </p:cNvSpPr>
          <p:nvPr>
            <p:ph type="title"/>
          </p:nvPr>
        </p:nvSpPr>
        <p:spPr bwMode="auto">
          <a:xfrm>
            <a:off x="936172" y="1904334"/>
            <a:ext cx="1036851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altLang="en-US" sz="4800" b="1" i="0" u="none" strike="noStrike" cap="none" normalizeH="0" baseline="0" dirty="0">
                <a:ln>
                  <a:noFill/>
                </a:ln>
                <a:solidFill>
                  <a:srgbClr val="FF0000"/>
                </a:solidFill>
                <a:effectLst/>
                <a:cs typeface="Arial" panose="020B0604020202020204" pitchFamily="34" charset="0"/>
              </a:rPr>
              <a:t>Giúp học sinh học tốt toán bằng cách tổ chức trò chơi trong tiết luy</a:t>
            </a:r>
            <a:r>
              <a:rPr kumimoji="0" lang="en-US" altLang="en-US" sz="4800" b="1" i="0" u="none" strike="noStrike" cap="none" normalizeH="0" baseline="0" dirty="0">
                <a:ln>
                  <a:noFill/>
                </a:ln>
                <a:solidFill>
                  <a:srgbClr val="FF0000"/>
                </a:solidFill>
                <a:effectLst/>
                <a:cs typeface="Arial" panose="020B0604020202020204" pitchFamily="34" charset="0"/>
              </a:rPr>
              <a:t>ệ</a:t>
            </a:r>
            <a:r>
              <a:rPr kumimoji="0" lang="vi-VN" altLang="en-US" sz="4800" b="1" i="0" u="none" strike="noStrike" cap="none" normalizeH="0" baseline="0" dirty="0">
                <a:ln>
                  <a:noFill/>
                </a:ln>
                <a:solidFill>
                  <a:srgbClr val="FF0000"/>
                </a:solidFill>
                <a:effectLst/>
                <a:cs typeface="Arial" panose="020B0604020202020204" pitchFamily="34" charset="0"/>
              </a:rPr>
              <a:t>n tập</a:t>
            </a:r>
            <a:r>
              <a:rPr kumimoji="0" lang="en-US" altLang="en-US" sz="4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E153763D-C496-4034-8CDB-1383B9668380}"/>
              </a:ext>
            </a:extLst>
          </p:cNvPr>
          <p:cNvSpPr>
            <a:spLocks noGrp="1" noChangeArrowheads="1"/>
          </p:cNvSpPr>
          <p:nvPr>
            <p:ph idx="1"/>
          </p:nvPr>
        </p:nvSpPr>
        <p:spPr bwMode="auto">
          <a:xfrm>
            <a:off x="2937988" y="3956786"/>
            <a:ext cx="6316024" cy="110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Giáo</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viên</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Trần</a:t>
            </a:r>
            <a:r>
              <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Trung </a:t>
            </a:r>
            <a:r>
              <a:rPr kumimoji="0" lang="en-US" altLang="en-US" sz="32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Trực</a:t>
            </a:r>
            <a:endParaRPr kumimoji="0" lang="en-US" altLang="en-US" sz="3200" b="0" i="0" u="none" strike="noStrike" cap="none" normalizeH="0" baseline="0" dirty="0">
              <a:ln>
                <a:noFill/>
              </a:ln>
              <a:solidFill>
                <a:srgbClr val="0070C0"/>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Đơn</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vị</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THCS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Thạnh</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Quới</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Mỹ</a:t>
            </a:r>
            <a:r>
              <a:rPr kumimoji="0" lang="en-US" altLang="en-US" sz="2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 </a:t>
            </a:r>
            <a:r>
              <a:rPr kumimoji="0" lang="en-US" altLang="en-US" sz="2800" b="0" i="0" u="none" strike="noStrike" cap="none" normalizeH="0" baseline="0" dirty="0" err="1">
                <a:ln>
                  <a:noFill/>
                </a:ln>
                <a:solidFill>
                  <a:srgbClr val="0070C0"/>
                </a:solidFill>
                <a:effectLst/>
                <a:latin typeface="Arial" panose="020B0604020202020204" pitchFamily="34" charset="0"/>
                <a:cs typeface="Arial" panose="020B0604020202020204" pitchFamily="34" charset="0"/>
              </a:rPr>
              <a:t>Xuyên</a:t>
            </a:r>
            <a:endParaRPr kumimoji="0" lang="en-US" altLang="en-US" sz="1800" b="0" i="0" u="none" strike="noStrike" cap="none" normalizeH="0" baseline="0" dirty="0">
              <a:ln>
                <a:noFill/>
              </a:ln>
              <a:solidFill>
                <a:srgbClr val="0070C0"/>
              </a:solidFill>
              <a:effectLst/>
              <a:latin typeface="Arial" panose="020B0604020202020204" pitchFamily="34" charset="0"/>
            </a:endParaRPr>
          </a:p>
        </p:txBody>
      </p:sp>
    </p:spTree>
    <p:extLst>
      <p:ext uri="{BB962C8B-B14F-4D97-AF65-F5344CB8AC3E}">
        <p14:creationId xmlns:p14="http://schemas.microsoft.com/office/powerpoint/2010/main" val="93819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fade">
                                      <p:cBhvr>
                                        <p:cTn id="16"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87F362-E532-46DD-AF25-575831A80960}"/>
              </a:ext>
            </a:extLst>
          </p:cNvPr>
          <p:cNvSpPr>
            <a:spLocks noGrp="1"/>
          </p:cNvSpPr>
          <p:nvPr>
            <p:ph idx="1"/>
          </p:nvPr>
        </p:nvSpPr>
        <p:spPr/>
        <p:txBody>
          <a:bodyPr>
            <a:noAutofit/>
          </a:bodyPr>
          <a:lstStyle/>
          <a:p>
            <a:pPr marL="0" indent="0" algn="just">
              <a:buNone/>
            </a:pPr>
            <a:r>
              <a:rPr lang="vi-VN" sz="3600" dirty="0">
                <a:latin typeface="+mj-lt"/>
              </a:rPr>
              <a:t>Như chúng ta đã biết, trong môn toán tiết luyện tậpchiếm tỉ lệ khá cao, khoảng một phần ba trong chương trình môn toán. Tuy nhiên đa phần tiết luyện tập thường không lôi kéo được nhiều học sinh tham gia, chưa khai thác hết tiềm năng, kiến thức của học sinh, không khí trong giờ học trầm. Trong tiết luyện tập học sinh chưa mạnh dạn trong hoạt động học tập, chưa phát huy được tính năng động, tích cực, sáng tạo trong việc lĩnh hội kiến thức. </a:t>
            </a:r>
            <a:endParaRPr lang="en-US" sz="3600" dirty="0">
              <a:latin typeface="+mj-lt"/>
            </a:endParaRPr>
          </a:p>
        </p:txBody>
      </p:sp>
      <p:sp>
        <p:nvSpPr>
          <p:cNvPr id="4" name="Rectangle 1">
            <a:extLst>
              <a:ext uri="{FF2B5EF4-FFF2-40B4-BE49-F238E27FC236}">
                <a16:creationId xmlns:a16="http://schemas.microsoft.com/office/drawing/2014/main" id="{213772CB-E0C7-4520-B21E-215F785C8699}"/>
              </a:ext>
            </a:extLst>
          </p:cNvPr>
          <p:cNvSpPr>
            <a:spLocks noGrp="1" noChangeArrowheads="1"/>
          </p:cNvSpPr>
          <p:nvPr>
            <p:ph type="title"/>
          </p:nvPr>
        </p:nvSpPr>
        <p:spPr bwMode="auto">
          <a:xfrm>
            <a:off x="3682519" y="643186"/>
            <a:ext cx="482696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altLang="en-US" sz="4400" b="1" i="0" u="none" strike="noStrike" cap="none" normalizeH="0" baseline="0" dirty="0">
                <a:ln>
                  <a:noFill/>
                </a:ln>
                <a:solidFill>
                  <a:schemeClr val="hlink"/>
                </a:solidFill>
                <a:effectLst/>
                <a:latin typeface="Arial" panose="020B0604020202020204" pitchFamily="34" charset="0"/>
                <a:cs typeface="Arial" panose="020B0604020202020204" pitchFamily="34" charset="0"/>
              </a:rPr>
              <a:t>Lí do chọn đề tài</a:t>
            </a:r>
            <a:r>
              <a:rPr kumimoji="0" lang="en-US" altLang="en-US" sz="44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453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83781-F277-4423-99EE-FDBB9040AF3F}"/>
              </a:ext>
            </a:extLst>
          </p:cNvPr>
          <p:cNvSpPr>
            <a:spLocks noGrp="1"/>
          </p:cNvSpPr>
          <p:nvPr>
            <p:ph idx="1"/>
          </p:nvPr>
        </p:nvSpPr>
        <p:spPr/>
        <p:txBody>
          <a:bodyPr>
            <a:normAutofit fontScale="77500" lnSpcReduction="20000"/>
          </a:bodyPr>
          <a:lstStyle/>
          <a:p>
            <a:pPr marL="0" indent="0" algn="just">
              <a:buNone/>
            </a:pPr>
            <a:r>
              <a:rPr lang="vi-VN" sz="4200" dirty="0">
                <a:latin typeface="+mj-lt"/>
              </a:rPr>
              <a:t>- Trò chơi phải phù hợp với nội dung bài học.</a:t>
            </a:r>
          </a:p>
          <a:p>
            <a:pPr marL="0" indent="0" algn="just">
              <a:buNone/>
            </a:pPr>
            <a:r>
              <a:rPr lang="vi-VN" sz="4200" dirty="0">
                <a:latin typeface="+mj-lt"/>
              </a:rPr>
              <a:t>- Hoạt động trò chơi phải hấp dẫn, hứng thú, luật ch</a:t>
            </a:r>
            <a:r>
              <a:rPr lang="en-US" sz="4200" dirty="0">
                <a:latin typeface="+mj-lt"/>
              </a:rPr>
              <a:t>ơ</a:t>
            </a:r>
            <a:r>
              <a:rPr lang="vi-VN" sz="4200" dirty="0">
                <a:latin typeface="+mj-lt"/>
              </a:rPr>
              <a:t>i phải rõ ràng.</a:t>
            </a:r>
          </a:p>
          <a:p>
            <a:pPr marL="0" indent="0" algn="just">
              <a:buNone/>
            </a:pPr>
            <a:r>
              <a:rPr lang="vi-VN" sz="4200" dirty="0">
                <a:latin typeface="+mj-lt"/>
              </a:rPr>
              <a:t>- Trò chơi phải phù hợp với điều kiện lớp học.</a:t>
            </a:r>
          </a:p>
          <a:p>
            <a:pPr marL="0" indent="0" algn="just">
              <a:buNone/>
            </a:pPr>
            <a:r>
              <a:rPr lang="vi-VN" sz="4200" dirty="0">
                <a:latin typeface="+mj-lt"/>
              </a:rPr>
              <a:t>- Trò chơi phải phù hợp quỹ thời gian, thông thường 3-6 phút không nên quá 10 phút.</a:t>
            </a:r>
          </a:p>
          <a:p>
            <a:pPr marL="0" indent="0" algn="just">
              <a:buNone/>
            </a:pPr>
            <a:r>
              <a:rPr lang="vi-VN" sz="4200" dirty="0">
                <a:latin typeface="+mj-lt"/>
              </a:rPr>
              <a:t>- Trò chơi phải phát huy được tính tích cực, chủ động, sáng tạo, phán đoán và sự nhanh nhẹn khéo léo của học sinh.</a:t>
            </a:r>
          </a:p>
          <a:p>
            <a:pPr marL="0" indent="0" algn="just">
              <a:buNone/>
            </a:pPr>
            <a:r>
              <a:rPr lang="vi-VN" sz="4200" dirty="0">
                <a:latin typeface="+mj-lt"/>
              </a:rPr>
              <a:t>- Trò chơi có thể tổ chức cho nhiều em cùng tham gia, có tính thi đua.</a:t>
            </a:r>
          </a:p>
          <a:p>
            <a:pPr marL="0" indent="0">
              <a:buNone/>
            </a:pPr>
            <a:endParaRPr lang="en-US" dirty="0"/>
          </a:p>
        </p:txBody>
      </p:sp>
      <p:sp>
        <p:nvSpPr>
          <p:cNvPr id="4" name="Rectangle 1">
            <a:extLst>
              <a:ext uri="{FF2B5EF4-FFF2-40B4-BE49-F238E27FC236}">
                <a16:creationId xmlns:a16="http://schemas.microsoft.com/office/drawing/2014/main" id="{550C60FA-BC8D-41D8-8C40-DF6611C876A5}"/>
              </a:ext>
            </a:extLst>
          </p:cNvPr>
          <p:cNvSpPr>
            <a:spLocks noGrp="1" noChangeArrowheads="1"/>
          </p:cNvSpPr>
          <p:nvPr>
            <p:ph type="title"/>
          </p:nvPr>
        </p:nvSpPr>
        <p:spPr bwMode="auto">
          <a:xfrm>
            <a:off x="5280712" y="643186"/>
            <a:ext cx="16305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400" b="0" i="0" u="none" strike="noStrike" cap="none" normalizeH="0" baseline="0">
                <a:ln>
                  <a:noFill/>
                </a:ln>
                <a:solidFill>
                  <a:schemeClr val="hlink"/>
                </a:solidFill>
                <a:effectLst/>
                <a:latin typeface="Arial" panose="020B0604020202020204" pitchFamily="34" charset="0"/>
                <a:cs typeface="Arial" panose="020B0604020202020204" pitchFamily="34" charset="0"/>
              </a:rPr>
              <a:t>Lưu ý</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126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A79D48-197A-4B1F-8FA2-CE960518A4BE}"/>
              </a:ext>
            </a:extLst>
          </p:cNvPr>
          <p:cNvSpPr>
            <a:spLocks noGrp="1"/>
          </p:cNvSpPr>
          <p:nvPr>
            <p:ph idx="1"/>
          </p:nvPr>
        </p:nvSpPr>
        <p:spPr>
          <a:xfrm>
            <a:off x="774401" y="1623601"/>
            <a:ext cx="10985208" cy="5096176"/>
          </a:xfrm>
        </p:spPr>
        <p:txBody>
          <a:bodyPr>
            <a:normAutofit fontScale="92500" lnSpcReduction="10000"/>
          </a:bodyPr>
          <a:lstStyle/>
          <a:p>
            <a:pPr marL="0" indent="0">
              <a:buNone/>
            </a:pPr>
            <a:r>
              <a:rPr lang="vi-VN" dirty="0"/>
              <a:t>- Giải pháp 1: Đưa trò chơi vào phần khởi động tiết luyện tập. Minh họa ví dụ 1;2;3;6.</a:t>
            </a:r>
          </a:p>
          <a:p>
            <a:pPr marL="0" indent="0">
              <a:buNone/>
            </a:pPr>
            <a:r>
              <a:rPr lang="vi-VN" dirty="0"/>
              <a:t>- Giải pháp 2: Đưa trò chơi vào phần luyện tập. Minh họa ví dụ 4.</a:t>
            </a:r>
          </a:p>
          <a:p>
            <a:pPr marL="0" indent="0">
              <a:buNone/>
            </a:pPr>
            <a:r>
              <a:rPr lang="vi-VN" dirty="0"/>
              <a:t>- Giải pháp 3: Đưa trò chơi vào phần Vận dụng, mở rộng. Minh họa ví dụ</a:t>
            </a:r>
            <a:r>
              <a:rPr lang="en-US" dirty="0"/>
              <a:t> </a:t>
            </a:r>
            <a:r>
              <a:rPr lang="vi-VN" dirty="0"/>
              <a:t>5.</a:t>
            </a:r>
          </a:p>
          <a:p>
            <a:pPr marL="0" indent="0">
              <a:buNone/>
            </a:pPr>
            <a:r>
              <a:rPr lang="vi-VN" dirty="0"/>
              <a:t>* Các bước thực hiện một trò chơi</a:t>
            </a:r>
          </a:p>
          <a:p>
            <a:pPr marL="0" indent="0">
              <a:buNone/>
            </a:pPr>
            <a:r>
              <a:rPr lang="vi-VN" dirty="0"/>
              <a:t>Bước 1: Giáo viên giới thiệu tên, mục đích của trò chơi. </a:t>
            </a:r>
          </a:p>
          <a:p>
            <a:pPr marL="0" indent="0">
              <a:buNone/>
            </a:pPr>
            <a:r>
              <a:rPr lang="vi-VN" dirty="0"/>
              <a:t>Bước 2: Hướng dẫn chơi:</a:t>
            </a:r>
          </a:p>
          <a:p>
            <a:pPr marL="0" indent="0">
              <a:buNone/>
            </a:pPr>
            <a:r>
              <a:rPr lang="vi-VN" dirty="0"/>
              <a:t>+Tổ chức người tham gia, đội tham gia trò chơi, trọng tài.</a:t>
            </a:r>
          </a:p>
          <a:p>
            <a:pPr marL="0" indent="0">
              <a:buNone/>
            </a:pPr>
            <a:r>
              <a:rPr lang="vi-VN" dirty="0"/>
              <a:t>+ </a:t>
            </a:r>
            <a:r>
              <a:rPr lang="en-US" dirty="0"/>
              <a:t>C</a:t>
            </a:r>
            <a:r>
              <a:rPr lang="vi-VN" dirty="0"/>
              <a:t>ách chơi, luật chơi. </a:t>
            </a:r>
          </a:p>
          <a:p>
            <a:pPr marL="0" indent="0">
              <a:buNone/>
            </a:pPr>
            <a:r>
              <a:rPr lang="vi-VN" dirty="0"/>
              <a:t>- Bước 3: Thực hiện trò chơi.</a:t>
            </a:r>
          </a:p>
          <a:p>
            <a:pPr marL="0" indent="0">
              <a:buNone/>
            </a:pPr>
            <a:r>
              <a:rPr lang="vi-VN" dirty="0"/>
              <a:t>- Bước 4: Nhận xét, đánh giá sau trò chơi.</a:t>
            </a:r>
          </a:p>
          <a:p>
            <a:pPr marL="0" indent="0">
              <a:buNone/>
            </a:pPr>
            <a:endParaRPr lang="en-US" dirty="0"/>
          </a:p>
        </p:txBody>
      </p:sp>
      <p:sp>
        <p:nvSpPr>
          <p:cNvPr id="4" name="Rectangle 1">
            <a:extLst>
              <a:ext uri="{FF2B5EF4-FFF2-40B4-BE49-F238E27FC236}">
                <a16:creationId xmlns:a16="http://schemas.microsoft.com/office/drawing/2014/main" id="{05C37F2F-4843-4F5E-8A64-D8226C228B3F}"/>
              </a:ext>
            </a:extLst>
          </p:cNvPr>
          <p:cNvSpPr>
            <a:spLocks noGrp="1" noChangeArrowheads="1"/>
          </p:cNvSpPr>
          <p:nvPr>
            <p:ph type="title"/>
          </p:nvPr>
        </p:nvSpPr>
        <p:spPr bwMode="auto">
          <a:xfrm>
            <a:off x="3678511" y="673963"/>
            <a:ext cx="483497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Cách</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thức</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thực</a:t>
            </a:r>
            <a:r>
              <a:rPr kumimoji="0" lang="en-US"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en-US" altLang="en-US" sz="40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hiện</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2" name="Star: 5 Points 1">
            <a:hlinkClick r:id="rId2" action="ppaction://hlinkfile"/>
            <a:extLst>
              <a:ext uri="{FF2B5EF4-FFF2-40B4-BE49-F238E27FC236}">
                <a16:creationId xmlns:a16="http://schemas.microsoft.com/office/drawing/2014/main" id="{EF443B29-5F7E-4CAA-B7E0-0D3F756033BB}"/>
              </a:ext>
            </a:extLst>
          </p:cNvPr>
          <p:cNvSpPr/>
          <p:nvPr/>
        </p:nvSpPr>
        <p:spPr>
          <a:xfrm>
            <a:off x="3128782" y="806356"/>
            <a:ext cx="337457" cy="35922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247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3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3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3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3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015663-EB69-4FDB-9AE9-D861E32F1FBC}"/>
              </a:ext>
            </a:extLst>
          </p:cNvPr>
          <p:cNvSpPr>
            <a:spLocks noGrp="1"/>
          </p:cNvSpPr>
          <p:nvPr>
            <p:ph idx="1"/>
          </p:nvPr>
        </p:nvSpPr>
        <p:spPr>
          <a:xfrm>
            <a:off x="838199" y="1832699"/>
            <a:ext cx="10515600" cy="4351338"/>
          </a:xfrm>
        </p:spPr>
        <p:txBody>
          <a:bodyPr/>
          <a:lstStyle/>
          <a:p>
            <a:pPr marL="0" indent="0" algn="just">
              <a:buNone/>
            </a:pPr>
            <a:r>
              <a:rPr lang="vi-VN" sz="4000" dirty="0">
                <a:latin typeface="+mj-lt"/>
              </a:rPr>
              <a:t>Ta đã biết có rất nhiều trò chơi trong toán học được sử dụng: Trò chơi ai nhanh hơn, trò chơi giải đáp nhanh, trò chơi cướp cờ, trò chơi lật miếng ghép, trò chơi vòng quay may mắn, trò chơi ô chữ, trò chơi tiếp sức, ai đúng, đội nào nhanh nhất, trò chơi nhiều cách giải…</a:t>
            </a:r>
          </a:p>
          <a:p>
            <a:pPr marL="0" indent="0">
              <a:buNone/>
            </a:pPr>
            <a:endParaRPr lang="en-US" dirty="0"/>
          </a:p>
        </p:txBody>
      </p:sp>
      <p:sp>
        <p:nvSpPr>
          <p:cNvPr id="4" name="Rectangle 1">
            <a:extLst>
              <a:ext uri="{FF2B5EF4-FFF2-40B4-BE49-F238E27FC236}">
                <a16:creationId xmlns:a16="http://schemas.microsoft.com/office/drawing/2014/main" id="{5892438C-0D5A-4FF5-8694-A1334DA6D87C}"/>
              </a:ext>
            </a:extLst>
          </p:cNvPr>
          <p:cNvSpPr>
            <a:spLocks noGrp="1" noChangeArrowheads="1"/>
          </p:cNvSpPr>
          <p:nvPr>
            <p:ph type="title"/>
          </p:nvPr>
        </p:nvSpPr>
        <p:spPr bwMode="auto">
          <a:xfrm>
            <a:off x="3464510" y="673963"/>
            <a:ext cx="526297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altLang="en-US" sz="40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Một số ví dụ thực hiện</a:t>
            </a:r>
            <a:endParaRPr kumimoji="0" lang="vi-VN" altLang="en-US" sz="1800" b="0"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01970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CAA0C-444E-4076-91F0-B59EBFDB3BD1}"/>
              </a:ext>
            </a:extLst>
          </p:cNvPr>
          <p:cNvSpPr>
            <a:spLocks noGrp="1"/>
          </p:cNvSpPr>
          <p:nvPr>
            <p:ph type="title"/>
          </p:nvPr>
        </p:nvSpPr>
        <p:spPr/>
        <p:txBody>
          <a:bodyPr/>
          <a:lstStyle/>
          <a:p>
            <a:pPr algn="ctr"/>
            <a:r>
              <a:rPr lang="en-US" dirty="0" err="1">
                <a:solidFill>
                  <a:srgbClr val="FF0000"/>
                </a:solidFill>
                <a:latin typeface="Times New Roman" panose="02020603050405020304" pitchFamily="18" charset="0"/>
                <a:cs typeface="Times New Roman" panose="02020603050405020304" pitchFamily="18" charset="0"/>
              </a:rPr>
              <a:t>Một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trò</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a:t>
            </a:r>
            <a:r>
              <a:rPr lang="vi-VN" dirty="0">
                <a:solidFill>
                  <a:srgbClr val="FF0000"/>
                </a:solidFill>
                <a:latin typeface="Times New Roman" panose="02020603050405020304" pitchFamily="18" charset="0"/>
                <a:cs typeface="Times New Roman" panose="02020603050405020304" pitchFamily="18" charset="0"/>
              </a:rPr>
              <a:t>ơ</a:t>
            </a:r>
            <a:r>
              <a:rPr lang="en-US" dirty="0" err="1">
                <a:solidFill>
                  <a:srgbClr val="FF0000"/>
                </a:solidFill>
                <a:latin typeface="Times New Roman" panose="02020603050405020304" pitchFamily="18" charset="0"/>
                <a:cs typeface="Times New Roman" panose="02020603050405020304" pitchFamily="18" charset="0"/>
              </a:rPr>
              <a:t>i</a:t>
            </a:r>
            <a:r>
              <a:rPr lang="en-US" dirty="0">
                <a:solidFill>
                  <a:srgbClr val="FF000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8FF3A2E4-D195-4C48-87EA-44F78D4E3D82}"/>
              </a:ext>
            </a:extLst>
          </p:cNvPr>
          <p:cNvSpPr>
            <a:spLocks noGrp="1"/>
          </p:cNvSpPr>
          <p:nvPr>
            <p:ph idx="1"/>
          </p:nvPr>
        </p:nvSpPr>
        <p:spPr/>
        <p:txBody>
          <a:bodyPr>
            <a:normAutofit/>
          </a:bodyPr>
          <a:lstStyle/>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Ô </a:t>
            </a:r>
            <a:r>
              <a:rPr lang="en-US" sz="4000" dirty="0" err="1">
                <a:latin typeface="Times New Roman" panose="02020603050405020304" pitchFamily="18" charset="0"/>
                <a:cs typeface="Times New Roman" panose="02020603050405020304" pitchFamily="18" charset="0"/>
              </a:rPr>
              <a:t>chữ</a:t>
            </a:r>
            <a:r>
              <a:rPr lang="en-US" sz="4000" dirty="0">
                <a:latin typeface="Times New Roman" panose="02020603050405020304" pitchFamily="18" charset="0"/>
                <a:cs typeface="Times New Roman" panose="02020603050405020304" pitchFamily="18" charset="0"/>
              </a:rPr>
              <a:t> </a:t>
            </a:r>
          </a:p>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xoay</a:t>
            </a:r>
            <a:r>
              <a:rPr lang="en-US" sz="4000" dirty="0">
                <a:latin typeface="Times New Roman" panose="02020603050405020304" pitchFamily="18" charset="0"/>
                <a:cs typeface="Times New Roman" panose="02020603050405020304" pitchFamily="18" charset="0"/>
              </a:rPr>
              <a:t> may </a:t>
            </a:r>
            <a:r>
              <a:rPr lang="en-US" sz="4000" dirty="0" err="1">
                <a:latin typeface="Times New Roman" panose="02020603050405020304" pitchFamily="18" charset="0"/>
                <a:cs typeface="Times New Roman" panose="02020603050405020304" pitchFamily="18" charset="0"/>
              </a:rPr>
              <a:t>mắn</a:t>
            </a:r>
            <a:endParaRPr lang="en-US" sz="4000" dirty="0">
              <a:latin typeface="Times New Roman" panose="02020603050405020304" pitchFamily="18" charset="0"/>
              <a:cs typeface="Times New Roman" panose="02020603050405020304" pitchFamily="18" charset="0"/>
            </a:endParaRPr>
          </a:p>
          <a:p>
            <a:pPr>
              <a:buFontTx/>
              <a:buChar char="-"/>
            </a:pP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a:t>
            </a:r>
            <a:r>
              <a:rPr lang="vi-VN" sz="4000" dirty="0">
                <a:latin typeface="Times New Roman" panose="02020603050405020304" pitchFamily="18" charset="0"/>
                <a:cs typeface="Times New Roman" panose="02020603050405020304" pitchFamily="18" charset="0"/>
              </a:rPr>
              <a:t>ơ</a:t>
            </a:r>
            <a:r>
              <a:rPr lang="en-US" sz="4000" dirty="0" err="1">
                <a:latin typeface="Times New Roman" panose="02020603050405020304" pitchFamily="18" charset="0"/>
                <a:cs typeface="Times New Roman" panose="02020603050405020304" pitchFamily="18" charset="0"/>
              </a:rPr>
              <a:t>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mảnh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ghép</a:t>
            </a:r>
            <a:endParaRPr lang="en-US" sz="4000" dirty="0">
              <a:latin typeface="Times New Roman" panose="02020603050405020304" pitchFamily="18" charset="0"/>
              <a:cs typeface="Times New Roman" panose="02020603050405020304" pitchFamily="18" charset="0"/>
            </a:endParaRPr>
          </a:p>
        </p:txBody>
      </p:sp>
      <p:sp>
        <p:nvSpPr>
          <p:cNvPr id="4" name="Oval 3">
            <a:hlinkClick r:id="rId2" action="ppaction://hlinkpres?slideindex=1&amp;slidetitle="/>
            <a:extLst>
              <a:ext uri="{FF2B5EF4-FFF2-40B4-BE49-F238E27FC236}">
                <a16:creationId xmlns:a16="http://schemas.microsoft.com/office/drawing/2014/main" id="{4DF2CB49-D009-46FA-9426-EEF9FE5125DD}"/>
              </a:ext>
            </a:extLst>
          </p:cNvPr>
          <p:cNvSpPr/>
          <p:nvPr/>
        </p:nvSpPr>
        <p:spPr>
          <a:xfrm>
            <a:off x="4710223" y="1924493"/>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5" name="Oval 4">
            <a:hlinkClick r:id="rId3" action="ppaction://hlinkpres?slideindex=1&amp;slidetitle="/>
            <a:extLst>
              <a:ext uri="{FF2B5EF4-FFF2-40B4-BE49-F238E27FC236}">
                <a16:creationId xmlns:a16="http://schemas.microsoft.com/office/drawing/2014/main" id="{67EE9D16-D0CF-461E-8E8E-DA700D2738C3}"/>
              </a:ext>
            </a:extLst>
          </p:cNvPr>
          <p:cNvSpPr/>
          <p:nvPr/>
        </p:nvSpPr>
        <p:spPr>
          <a:xfrm>
            <a:off x="7382539" y="2629786"/>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6" name="Oval 5">
            <a:hlinkClick r:id="rId4" action="ppaction://hlinkpres?slideindex=1&amp;slidetitle="/>
            <a:extLst>
              <a:ext uri="{FF2B5EF4-FFF2-40B4-BE49-F238E27FC236}">
                <a16:creationId xmlns:a16="http://schemas.microsoft.com/office/drawing/2014/main" id="{3D0EA072-A4A7-493E-BBE1-9E8CE191BED5}"/>
              </a:ext>
            </a:extLst>
          </p:cNvPr>
          <p:cNvSpPr/>
          <p:nvPr/>
        </p:nvSpPr>
        <p:spPr>
          <a:xfrm>
            <a:off x="6248400" y="3313814"/>
            <a:ext cx="467833" cy="446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Tree>
    <p:extLst>
      <p:ext uri="{BB962C8B-B14F-4D97-AF65-F5344CB8AC3E}">
        <p14:creationId xmlns:p14="http://schemas.microsoft.com/office/powerpoint/2010/main" val="95906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1"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4"/>
                    </p:tgtEl>
                  </p:cond>
                </p:stCondLst>
                <p:endSync evt="end" delay="0">
                  <p:rtn val="all"/>
                </p:endSync>
                <p:childTnLst>
                  <p:par>
                    <p:cTn id="36" fill="hold">
                      <p:stCondLst>
                        <p:cond delay="0"/>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4"/>
                                        </p:tgtEl>
                                      </p:cBhvr>
                                    </p:animEffect>
                                    <p:set>
                                      <p:cBhvr>
                                        <p:cTn id="4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41" restart="whenNotActive" fill="hold" evtFilter="cancelBubble" nodeType="interactiveSeq">
                <p:stCondLst>
                  <p:cond evt="onClick" delay="0">
                    <p:tgtEl>
                      <p:spTgt spid="5"/>
                    </p:tgtEl>
                  </p:cond>
                </p:stCondLst>
                <p:endSync evt="end" delay="0">
                  <p:rtn val="all"/>
                </p:endSync>
                <p:childTnLst>
                  <p:par>
                    <p:cTn id="42" fill="hold">
                      <p:stCondLst>
                        <p:cond delay="0"/>
                      </p:stCondLst>
                      <p:childTnLst>
                        <p:par>
                          <p:cTn id="43" fill="hold">
                            <p:stCondLst>
                              <p:cond delay="0"/>
                            </p:stCondLst>
                            <p:childTnLst>
                              <p:par>
                                <p:cTn id="44" presetID="10" presetClass="exit" presetSubtype="0" fill="hold" grpId="0" nodeType="clickEffect">
                                  <p:stCondLst>
                                    <p:cond delay="0"/>
                                  </p:stCondLst>
                                  <p:childTnLst>
                                    <p:animEffect transition="out" filter="fade">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47" restart="whenNotActive" fill="hold" evtFilter="cancelBubble" nodeType="interactiveSeq">
                <p:stCondLst>
                  <p:cond evt="onClick" delay="0">
                    <p:tgtEl>
                      <p:spTgt spid="6"/>
                    </p:tgtEl>
                  </p:cond>
                </p:stCondLst>
                <p:endSync evt="end" delay="0">
                  <p:rtn val="all"/>
                </p:endSync>
                <p:childTnLst>
                  <p:par>
                    <p:cTn id="48" fill="hold">
                      <p:stCondLst>
                        <p:cond delay="0"/>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6"/>
                                        </p:tgtEl>
                                      </p:cBhvr>
                                    </p:animEffect>
                                    <p:set>
                                      <p:cBhvr>
                                        <p:cTn id="52"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3" grpId="0" build="p"/>
      <p:bldP spid="4" grpId="0" animBg="1"/>
      <p:bldP spid="4" grpId="1" animBg="1"/>
      <p:bldP spid="5" grpId="0" animBg="1"/>
      <p:bldP spid="5" grpId="1" animBg="1"/>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35ACC7-BF7A-415E-AF96-12EA3CD4CC80}"/>
              </a:ext>
            </a:extLst>
          </p:cNvPr>
          <p:cNvSpPr>
            <a:spLocks noGrp="1"/>
          </p:cNvSpPr>
          <p:nvPr>
            <p:ph idx="1"/>
          </p:nvPr>
        </p:nvSpPr>
        <p:spPr/>
        <p:txBody>
          <a:bodyPr>
            <a:normAutofit lnSpcReduction="10000"/>
          </a:bodyPr>
          <a:lstStyle/>
          <a:p>
            <a:pPr marL="0" indent="0">
              <a:buNone/>
            </a:pPr>
            <a:r>
              <a:rPr lang="vi-VN" sz="3200" dirty="0">
                <a:latin typeface="+mj-lt"/>
              </a:rPr>
              <a:t>- Giờ học rất sôi nổi, học sinh không những cũng cố được kiến thức mà qua đó còn rèn luyện cho các em tính kỷ luật, khoa học, nhanh nhẹn, các em tự tin hơn, chủ động, sáng tạo và đoàn kết …</a:t>
            </a:r>
          </a:p>
          <a:p>
            <a:pPr marL="0" indent="0">
              <a:buNone/>
            </a:pPr>
            <a:r>
              <a:rPr lang="vi-VN" sz="3200" dirty="0">
                <a:latin typeface="+mj-lt"/>
              </a:rPr>
              <a:t>   - Đa số các em học sinh tích cực hoạt động để trả lời các câu hỏi mà giáo viên đưa ra, các em cảm thấy phấn khởi khi mình là người góp phần vào thắng lợi của đội mình.</a:t>
            </a:r>
          </a:p>
          <a:p>
            <a:pPr marL="0" indent="0">
              <a:buNone/>
            </a:pPr>
            <a:r>
              <a:rPr lang="vi-VN" sz="3200" dirty="0">
                <a:latin typeface="+mj-lt"/>
              </a:rPr>
              <a:t>   - Tính chất khô khan vốn có của tiết dạy luyện tập toán nói chung đã được hạn chế tối đa, các em cảm thấy vui vẻ, nhẹ nhàng trong giờ học, hồ hởi và hứng thú hơn.</a:t>
            </a:r>
          </a:p>
          <a:p>
            <a:pPr marL="0" indent="0">
              <a:buNone/>
            </a:pPr>
            <a:endParaRPr lang="en-US" dirty="0"/>
          </a:p>
        </p:txBody>
      </p:sp>
      <p:sp>
        <p:nvSpPr>
          <p:cNvPr id="4" name="Rectangle 1">
            <a:extLst>
              <a:ext uri="{FF2B5EF4-FFF2-40B4-BE49-F238E27FC236}">
                <a16:creationId xmlns:a16="http://schemas.microsoft.com/office/drawing/2014/main" id="{3B7347B2-CA7B-41EA-9FA8-2FB23A878125}"/>
              </a:ext>
            </a:extLst>
          </p:cNvPr>
          <p:cNvSpPr>
            <a:spLocks noGrp="1" noChangeArrowheads="1"/>
          </p:cNvSpPr>
          <p:nvPr>
            <p:ph type="title"/>
          </p:nvPr>
        </p:nvSpPr>
        <p:spPr bwMode="auto">
          <a:xfrm>
            <a:off x="5040262" y="643186"/>
            <a:ext cx="21114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44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Kết</a:t>
            </a:r>
            <a:r>
              <a:rPr kumimoji="0" lang="en-US" altLang="en-US" sz="44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kumimoji="0" lang="en-US" altLang="en-US" sz="44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luận</a:t>
            </a:r>
            <a:endParaRPr kumimoji="0" lang="en-US" altLang="en-US" sz="18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235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638</Words>
  <PresentationFormat>Widescreen</PresentationFormat>
  <Paragraphs>36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Giúp học sinh học tốt toán bằng cách tổ chức trò chơi trong tiết luyện tập </vt:lpstr>
      <vt:lpstr>Lí do chọn đề tài </vt:lpstr>
      <vt:lpstr>Lưu ý</vt:lpstr>
      <vt:lpstr>Cách thức thực hiện</vt:lpstr>
      <vt:lpstr>Một số ví dụ thực hiện</vt:lpstr>
      <vt:lpstr>Một số trò chơi </vt:lpstr>
      <vt:lpstr>Kết luận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2021-01-30T04:54:27Z</dcterms:created>
  <dcterms:modified xsi:type="dcterms:W3CDTF">2021-01-30T14:02:58Z</dcterms:modified>
</cp:coreProperties>
</file>