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2" r:id="rId5"/>
    <p:sldId id="259" r:id="rId6"/>
    <p:sldId id="260" r:id="rId7"/>
    <p:sldId id="261" r:id="rId8"/>
    <p:sldId id="263" r:id="rId9"/>
    <p:sldId id="264" r:id="rId10"/>
    <p:sldId id="265" r:id="rId11"/>
    <p:sldId id="274" r:id="rId12"/>
    <p:sldId id="266" r:id="rId13"/>
    <p:sldId id="278" r:id="rId14"/>
    <p:sldId id="281" r:id="rId15"/>
    <p:sldId id="267" r:id="rId16"/>
    <p:sldId id="272" r:id="rId17"/>
  </p:sldIdLst>
  <p:sldSz cx="18288000" cy="10287000"/>
  <p:notesSz cx="6858000" cy="9144000"/>
  <p:embeddedFontLst>
    <p:embeddedFont>
      <p:font typeface="Calibri" panose="020F0502020204030204" pitchFamily="34" charset="0"/>
      <p:regular r:id="rId18"/>
      <p:bold r:id="rId19"/>
      <p:italic r:id="rId20"/>
      <p:boldItalic r:id="rId21"/>
    </p:embeddedFont>
    <p:embeddedFont>
      <p:font typeface="Cambria" panose="02040503050406030204" pitchFamily="18" charset="0"/>
      <p:regular r:id="rId22"/>
      <p:bold r:id="rId23"/>
      <p:italic r:id="rId24"/>
      <p:boldItalic r:id="rId25"/>
    </p:embeddedFont>
    <p:embeddedFont>
      <p:font typeface="Nunito Sans Regular"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442F"/>
    <a:srgbClr val="5E3023"/>
    <a:srgbClr val="DD8E6F"/>
    <a:srgbClr val="C08552"/>
    <a:srgbClr val="DAB4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20"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BA03EB-EA4D-4DEF-A23F-30184E2536BC}"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75E191AC-1F68-4F70-A881-4BE83C4F327C}">
      <dgm:prSet phldrT="[Text]"/>
      <dgm:spPr/>
      <dgm:t>
        <a:bodyPr/>
        <a:lstStyle/>
        <a:p>
          <a:pPr algn="just"/>
          <a:r>
            <a:rPr lang="vi-VN" altLang="en-US" b="1" dirty="0">
              <a:latin typeface="Arial" panose="020B0604020202020204" pitchFamily="34" charset="0"/>
              <a:cs typeface="Arial" panose="020B0604020202020204" pitchFamily="34" charset="0"/>
            </a:rPr>
            <a:t>Khái niệm: </a:t>
          </a:r>
          <a:r>
            <a:rPr lang="pt-BR" altLang="en-US" b="0" dirty="0">
              <a:latin typeface="Arial" panose="020B0604020202020204" pitchFamily="34" charset="0"/>
              <a:cs typeface="Arial" panose="020B0604020202020204" pitchFamily="34" charset="0"/>
            </a:rPr>
            <a:t>Là kiểu văn bản thông dụng trong mọi lĩnh vực đời sống nhằm cung cấp tri thức khách quan về đặc điểm, tính chất, nghuyên nhân... của các hiện tượng và sự vật trong tự nhiên, xã hội bằng phương thức trình bày, giải thích, giới thiệu.</a:t>
          </a:r>
          <a:endParaRPr lang="en-US" b="0" dirty="0">
            <a:latin typeface="Arial" panose="020B0604020202020204" pitchFamily="34" charset="0"/>
            <a:cs typeface="Arial" panose="020B0604020202020204" pitchFamily="34" charset="0"/>
          </a:endParaRPr>
        </a:p>
      </dgm:t>
    </dgm:pt>
    <dgm:pt modelId="{1D4F13A9-B6D8-4DAE-81BB-0E1122FE1B5A}" type="parTrans" cxnId="{9EDF7F22-E861-4973-A54F-D7ED995301CA}">
      <dgm:prSet/>
      <dgm:spPr/>
      <dgm:t>
        <a:bodyPr/>
        <a:lstStyle/>
        <a:p>
          <a:endParaRPr lang="en-US">
            <a:latin typeface="Arial" panose="020B0604020202020204" pitchFamily="34" charset="0"/>
            <a:cs typeface="Arial" panose="020B0604020202020204" pitchFamily="34" charset="0"/>
          </a:endParaRPr>
        </a:p>
      </dgm:t>
    </dgm:pt>
    <dgm:pt modelId="{84D0622E-72CA-44B0-AFF6-56D988A0C5FC}" type="sibTrans" cxnId="{9EDF7F22-E861-4973-A54F-D7ED995301CA}">
      <dgm:prSet/>
      <dgm:spPr/>
      <dgm:t>
        <a:bodyPr/>
        <a:lstStyle/>
        <a:p>
          <a:endParaRPr lang="en-US">
            <a:latin typeface="Arial" panose="020B0604020202020204" pitchFamily="34" charset="0"/>
            <a:cs typeface="Arial" panose="020B0604020202020204" pitchFamily="34" charset="0"/>
          </a:endParaRPr>
        </a:p>
      </dgm:t>
    </dgm:pt>
    <dgm:pt modelId="{F254F583-41D4-4B5E-85E0-6B8F2CEEFD18}">
      <dgm:prSet phldrT="[Text]"/>
      <dgm:spPr/>
      <dgm:t>
        <a:bodyPr/>
        <a:lstStyle/>
        <a:p>
          <a:pPr algn="just"/>
          <a:r>
            <a:rPr lang="vi-VN" altLang="en-US" b="1" dirty="0">
              <a:solidFill>
                <a:schemeClr val="bg1"/>
              </a:solidFill>
              <a:latin typeface="Arial" panose="020B0604020202020204" pitchFamily="34" charset="0"/>
              <a:cs typeface="Arial" panose="020B0604020202020204" pitchFamily="34" charset="0"/>
            </a:rPr>
            <a:t>Mục đích: </a:t>
          </a:r>
          <a:r>
            <a:rPr lang="pt-BR" altLang="en-US" b="0" dirty="0">
              <a:latin typeface="Arial" panose="020B0604020202020204" pitchFamily="34" charset="0"/>
              <a:cs typeface="Arial" panose="020B0604020202020204" pitchFamily="34" charset="0"/>
            </a:rPr>
            <a:t>Đáp ứng được nhu cầu hiểu biết, cung cấp cho con người những tri thức về tự  nhiên, xã hội để có thể vận dụng vào phục vụ lợi ích của mình.</a:t>
          </a:r>
          <a:endParaRPr lang="en-US" b="0" dirty="0">
            <a:latin typeface="Arial" panose="020B0604020202020204" pitchFamily="34" charset="0"/>
            <a:cs typeface="Arial" panose="020B0604020202020204" pitchFamily="34" charset="0"/>
          </a:endParaRPr>
        </a:p>
      </dgm:t>
    </dgm:pt>
    <dgm:pt modelId="{E5AE7357-74D8-4B9A-BF38-574642620B21}" type="parTrans" cxnId="{CCD2A536-9D44-4649-A28E-B1B9094FAD58}">
      <dgm:prSet/>
      <dgm:spPr/>
      <dgm:t>
        <a:bodyPr/>
        <a:lstStyle/>
        <a:p>
          <a:endParaRPr lang="en-US">
            <a:latin typeface="Arial" panose="020B0604020202020204" pitchFamily="34" charset="0"/>
            <a:cs typeface="Arial" panose="020B0604020202020204" pitchFamily="34" charset="0"/>
          </a:endParaRPr>
        </a:p>
      </dgm:t>
    </dgm:pt>
    <dgm:pt modelId="{FAEC8715-4B16-406E-B59F-7F15664FB32C}" type="sibTrans" cxnId="{CCD2A536-9D44-4649-A28E-B1B9094FAD58}">
      <dgm:prSet/>
      <dgm:spPr/>
      <dgm:t>
        <a:bodyPr/>
        <a:lstStyle/>
        <a:p>
          <a:endParaRPr lang="en-US">
            <a:latin typeface="Arial" panose="020B0604020202020204" pitchFamily="34" charset="0"/>
            <a:cs typeface="Arial" panose="020B0604020202020204" pitchFamily="34" charset="0"/>
          </a:endParaRPr>
        </a:p>
      </dgm:t>
    </dgm:pt>
    <dgm:pt modelId="{6A9366F9-52E4-4950-8CDA-F2061BCBD4F4}">
      <dgm:prSet phldrT="[Text]" custT="1"/>
      <dgm:spPr/>
      <dgm:t>
        <a:bodyPr/>
        <a:lstStyle/>
        <a:p>
          <a:r>
            <a:rPr lang="vi-VN" sz="2600" b="1" dirty="0">
              <a:solidFill>
                <a:schemeClr val="bg1"/>
              </a:solidFill>
              <a:latin typeface="Arial" panose="020B0604020202020204" pitchFamily="34" charset="0"/>
              <a:cs typeface="Arial" panose="020B0604020202020204" pitchFamily="34" charset="0"/>
            </a:rPr>
            <a:t>Tính chất: </a:t>
          </a:r>
        </a:p>
        <a:p>
          <a:r>
            <a:rPr lang="pt-BR" altLang="en-US" sz="2600" b="0" dirty="0">
              <a:latin typeface="Arial" panose="020B0604020202020204" pitchFamily="34" charset="0"/>
              <a:cs typeface="Arial" panose="020B0604020202020204" pitchFamily="34" charset="0"/>
            </a:rPr>
            <a:t>Giới thiệu sự vật, hiện tượng tự nhiên, xã hội.</a:t>
          </a:r>
        </a:p>
        <a:p>
          <a:pPr>
            <a:buFontTx/>
            <a:buChar char="-"/>
          </a:pPr>
          <a:r>
            <a:rPr lang="pt-BR" altLang="en-US" sz="2600" b="0" dirty="0">
              <a:latin typeface="Arial" panose="020B0604020202020204" pitchFamily="34" charset="0"/>
              <a:cs typeface="Arial" panose="020B0604020202020204" pitchFamily="34" charset="0"/>
            </a:rPr>
            <a:t>Xác thực, khoa học và rõ ràng, hấp dẫn.</a:t>
          </a:r>
        </a:p>
        <a:p>
          <a:pPr>
            <a:buFontTx/>
            <a:buChar char="-"/>
          </a:pPr>
          <a:r>
            <a:rPr lang="pt-BR" altLang="en-US" sz="2600" b="0" dirty="0">
              <a:latin typeface="Arial" panose="020B0604020202020204" pitchFamily="34" charset="0"/>
              <a:cs typeface="Arial" panose="020B0604020202020204" pitchFamily="34" charset="0"/>
            </a:rPr>
            <a:t>Sử dụng ngôn ngữ chính xác, cô đọng, chặt chẽ, sinh động.</a:t>
          </a:r>
          <a:endParaRPr lang="en-US" sz="2600" b="0" dirty="0">
            <a:latin typeface="Arial" panose="020B0604020202020204" pitchFamily="34" charset="0"/>
            <a:cs typeface="Arial" panose="020B0604020202020204" pitchFamily="34" charset="0"/>
          </a:endParaRPr>
        </a:p>
      </dgm:t>
    </dgm:pt>
    <dgm:pt modelId="{3FD1037D-FCCE-4391-B779-C06EC4CA3D1D}" type="parTrans" cxnId="{85F89266-5A19-48AB-B926-86CAE1DDAAFF}">
      <dgm:prSet/>
      <dgm:spPr/>
      <dgm:t>
        <a:bodyPr/>
        <a:lstStyle/>
        <a:p>
          <a:endParaRPr lang="en-US">
            <a:latin typeface="Arial" panose="020B0604020202020204" pitchFamily="34" charset="0"/>
            <a:cs typeface="Arial" panose="020B0604020202020204" pitchFamily="34" charset="0"/>
          </a:endParaRPr>
        </a:p>
      </dgm:t>
    </dgm:pt>
    <dgm:pt modelId="{55293F56-9895-4A01-98A9-EED005BC42F6}" type="sibTrans" cxnId="{85F89266-5A19-48AB-B926-86CAE1DDAAFF}">
      <dgm:prSet/>
      <dgm:spPr/>
      <dgm:t>
        <a:bodyPr/>
        <a:lstStyle/>
        <a:p>
          <a:endParaRPr lang="en-US">
            <a:latin typeface="Arial" panose="020B0604020202020204" pitchFamily="34" charset="0"/>
            <a:cs typeface="Arial" panose="020B0604020202020204" pitchFamily="34" charset="0"/>
          </a:endParaRPr>
        </a:p>
      </dgm:t>
    </dgm:pt>
    <dgm:pt modelId="{BC3BD5AC-8422-4799-8269-926985A2265F}">
      <dgm:prSet phldrT="[Text]" custT="1"/>
      <dgm:spPr/>
      <dgm:t>
        <a:bodyPr/>
        <a:lstStyle/>
        <a:p>
          <a:pPr algn="just"/>
          <a:r>
            <a:rPr lang="vi-VN" sz="2600" b="1" dirty="0">
              <a:latin typeface="Arial" panose="020B0604020202020204" pitchFamily="34" charset="0"/>
              <a:cs typeface="Arial" panose="020B0604020202020204" pitchFamily="34" charset="0"/>
            </a:rPr>
            <a:t>Phương pháp thuyết minh: </a:t>
          </a:r>
          <a:r>
            <a:rPr lang="en-US" altLang="en-US" sz="2600" b="0" dirty="0" err="1">
              <a:latin typeface="Arial" panose="020B0604020202020204" pitchFamily="34" charset="0"/>
              <a:cs typeface="Arial" panose="020B0604020202020204" pitchFamily="34" charset="0"/>
            </a:rPr>
            <a:t>Phương</a:t>
          </a:r>
          <a:r>
            <a:rPr lang="en-US" altLang="en-US" sz="2600" b="0" dirty="0">
              <a:latin typeface="Arial" panose="020B0604020202020204" pitchFamily="34" charset="0"/>
              <a:cs typeface="Arial" panose="020B0604020202020204" pitchFamily="34" charset="0"/>
            </a:rPr>
            <a:t> </a:t>
          </a:r>
          <a:r>
            <a:rPr lang="en-US" altLang="en-US" sz="2600" b="0" dirty="0" err="1">
              <a:latin typeface="Arial" panose="020B0604020202020204" pitchFamily="34" charset="0"/>
              <a:cs typeface="Arial" panose="020B0604020202020204" pitchFamily="34" charset="0"/>
            </a:rPr>
            <a:t>pháp</a:t>
          </a:r>
          <a:r>
            <a:rPr lang="en-US" altLang="en-US" sz="2600" b="0" dirty="0">
              <a:latin typeface="Arial" panose="020B0604020202020204" pitchFamily="34" charset="0"/>
              <a:cs typeface="Arial" panose="020B0604020202020204" pitchFamily="34" charset="0"/>
            </a:rPr>
            <a:t> </a:t>
          </a:r>
          <a:r>
            <a:rPr lang="en-US" altLang="en-US" sz="2600" b="0" dirty="0" err="1">
              <a:latin typeface="Arial" panose="020B0604020202020204" pitchFamily="34" charset="0"/>
              <a:cs typeface="Arial" panose="020B0604020202020204" pitchFamily="34" charset="0"/>
            </a:rPr>
            <a:t>nêu</a:t>
          </a:r>
          <a:r>
            <a:rPr lang="en-US" altLang="en-US" sz="2600" b="0" dirty="0">
              <a:latin typeface="Arial" panose="020B0604020202020204" pitchFamily="34" charset="0"/>
              <a:cs typeface="Arial" panose="020B0604020202020204" pitchFamily="34" charset="0"/>
            </a:rPr>
            <a:t> </a:t>
          </a:r>
          <a:r>
            <a:rPr lang="en-US" altLang="en-US" sz="2600" b="0" dirty="0" err="1">
              <a:latin typeface="Arial" panose="020B0604020202020204" pitchFamily="34" charset="0"/>
              <a:cs typeface="Arial" panose="020B0604020202020204" pitchFamily="34" charset="0"/>
            </a:rPr>
            <a:t>định</a:t>
          </a:r>
          <a:r>
            <a:rPr lang="en-US" altLang="en-US" sz="2600" b="0" dirty="0">
              <a:latin typeface="Arial" panose="020B0604020202020204" pitchFamily="34" charset="0"/>
              <a:cs typeface="Arial" panose="020B0604020202020204" pitchFamily="34" charset="0"/>
            </a:rPr>
            <a:t> </a:t>
          </a:r>
          <a:r>
            <a:rPr lang="en-US" altLang="en-US" sz="2600" b="0" dirty="0" err="1">
              <a:latin typeface="Arial" panose="020B0604020202020204" pitchFamily="34" charset="0"/>
              <a:cs typeface="Arial" panose="020B0604020202020204" pitchFamily="34" charset="0"/>
            </a:rPr>
            <a:t>nghĩa</a:t>
          </a:r>
          <a:r>
            <a:rPr lang="en-US" altLang="en-US" sz="2600" b="0" dirty="0">
              <a:latin typeface="Arial" panose="020B0604020202020204" pitchFamily="34" charset="0"/>
              <a:cs typeface="Arial" panose="020B0604020202020204" pitchFamily="34" charset="0"/>
            </a:rPr>
            <a:t>, </a:t>
          </a:r>
          <a:r>
            <a:rPr lang="en-US" altLang="en-US" sz="2600" b="0" dirty="0" err="1">
              <a:latin typeface="Arial" panose="020B0604020202020204" pitchFamily="34" charset="0"/>
              <a:cs typeface="Arial" panose="020B0604020202020204" pitchFamily="34" charset="0"/>
            </a:rPr>
            <a:t>giải</a:t>
          </a:r>
          <a:r>
            <a:rPr lang="en-US" altLang="en-US" sz="2600" b="0" dirty="0">
              <a:latin typeface="Arial" panose="020B0604020202020204" pitchFamily="34" charset="0"/>
              <a:cs typeface="Arial" panose="020B0604020202020204" pitchFamily="34" charset="0"/>
            </a:rPr>
            <a:t> </a:t>
          </a:r>
          <a:r>
            <a:rPr lang="en-US" altLang="en-US" sz="2600" b="0" dirty="0" err="1">
              <a:latin typeface="Arial" panose="020B0604020202020204" pitchFamily="34" charset="0"/>
              <a:cs typeface="Arial" panose="020B0604020202020204" pitchFamily="34" charset="0"/>
            </a:rPr>
            <a:t>thích</a:t>
          </a:r>
          <a:r>
            <a:rPr lang="en-US" altLang="en-US" sz="2600" b="0" dirty="0">
              <a:latin typeface="Arial" panose="020B0604020202020204" pitchFamily="34" charset="0"/>
              <a:cs typeface="Arial" panose="020B0604020202020204" pitchFamily="34" charset="0"/>
            </a:rPr>
            <a:t>, </a:t>
          </a:r>
          <a:r>
            <a:rPr lang="en-US" altLang="en-US" sz="2600" b="0" dirty="0" err="1">
              <a:latin typeface="Arial" panose="020B0604020202020204" pitchFamily="34" charset="0"/>
              <a:cs typeface="Arial" panose="020B0604020202020204" pitchFamily="34" charset="0"/>
            </a:rPr>
            <a:t>liệt</a:t>
          </a:r>
          <a:r>
            <a:rPr lang="en-US" altLang="en-US" sz="2600" b="0" dirty="0">
              <a:latin typeface="Arial" panose="020B0604020202020204" pitchFamily="34" charset="0"/>
              <a:cs typeface="Arial" panose="020B0604020202020204" pitchFamily="34" charset="0"/>
            </a:rPr>
            <a:t> </a:t>
          </a:r>
          <a:r>
            <a:rPr lang="en-US" altLang="en-US" sz="2600" b="0" dirty="0" err="1">
              <a:latin typeface="Arial" panose="020B0604020202020204" pitchFamily="34" charset="0"/>
              <a:cs typeface="Arial" panose="020B0604020202020204" pitchFamily="34" charset="0"/>
            </a:rPr>
            <a:t>ke</a:t>
          </a:r>
          <a:r>
            <a:rPr lang="en-US" altLang="en-US" sz="2600" b="0" dirty="0">
              <a:latin typeface="Arial" panose="020B0604020202020204" pitchFamily="34" charset="0"/>
              <a:cs typeface="Arial" panose="020B0604020202020204" pitchFamily="34" charset="0"/>
            </a:rPr>
            <a:t>, </a:t>
          </a:r>
          <a:r>
            <a:rPr lang="en-US" altLang="en-US" sz="2600" b="0" dirty="0" err="1">
              <a:latin typeface="Arial" panose="020B0604020202020204" pitchFamily="34" charset="0"/>
              <a:cs typeface="Arial" panose="020B0604020202020204" pitchFamily="34" charset="0"/>
            </a:rPr>
            <a:t>nêu</a:t>
          </a:r>
          <a:r>
            <a:rPr lang="en-US" altLang="en-US" sz="2600" b="0" dirty="0">
              <a:latin typeface="Arial" panose="020B0604020202020204" pitchFamily="34" charset="0"/>
              <a:cs typeface="Arial" panose="020B0604020202020204" pitchFamily="34" charset="0"/>
            </a:rPr>
            <a:t> </a:t>
          </a:r>
          <a:r>
            <a:rPr lang="en-US" altLang="en-US" sz="2600" b="0" dirty="0" err="1">
              <a:latin typeface="Arial" panose="020B0604020202020204" pitchFamily="34" charset="0"/>
              <a:cs typeface="Arial" panose="020B0604020202020204" pitchFamily="34" charset="0"/>
            </a:rPr>
            <a:t>ví</a:t>
          </a:r>
          <a:r>
            <a:rPr lang="en-US" altLang="en-US" sz="2600" b="0" dirty="0">
              <a:latin typeface="Arial" panose="020B0604020202020204" pitchFamily="34" charset="0"/>
              <a:cs typeface="Arial" panose="020B0604020202020204" pitchFamily="34" charset="0"/>
            </a:rPr>
            <a:t> </a:t>
          </a:r>
          <a:r>
            <a:rPr lang="en-US" altLang="en-US" sz="2600" b="0" dirty="0" err="1">
              <a:latin typeface="Arial" panose="020B0604020202020204" pitchFamily="34" charset="0"/>
              <a:cs typeface="Arial" panose="020B0604020202020204" pitchFamily="34" charset="0"/>
            </a:rPr>
            <a:t>dụ</a:t>
          </a:r>
          <a:r>
            <a:rPr lang="en-US" altLang="en-US" sz="2600" b="0" dirty="0">
              <a:latin typeface="Arial" panose="020B0604020202020204" pitchFamily="34" charset="0"/>
              <a:cs typeface="Arial" panose="020B0604020202020204" pitchFamily="34" charset="0"/>
            </a:rPr>
            <a:t>, dung </a:t>
          </a:r>
          <a:r>
            <a:rPr lang="en-US" altLang="en-US" sz="2600" b="0" dirty="0" err="1">
              <a:latin typeface="Arial" panose="020B0604020202020204" pitchFamily="34" charset="0"/>
              <a:cs typeface="Arial" panose="020B0604020202020204" pitchFamily="34" charset="0"/>
            </a:rPr>
            <a:t>số</a:t>
          </a:r>
          <a:r>
            <a:rPr lang="en-US" altLang="en-US" sz="2600" b="0" dirty="0">
              <a:latin typeface="Arial" panose="020B0604020202020204" pitchFamily="34" charset="0"/>
              <a:cs typeface="Arial" panose="020B0604020202020204" pitchFamily="34" charset="0"/>
            </a:rPr>
            <a:t> </a:t>
          </a:r>
          <a:r>
            <a:rPr lang="en-US" altLang="en-US" sz="2600" b="0" dirty="0" err="1">
              <a:latin typeface="Arial" panose="020B0604020202020204" pitchFamily="34" charset="0"/>
              <a:cs typeface="Arial" panose="020B0604020202020204" pitchFamily="34" charset="0"/>
            </a:rPr>
            <a:t>liệu</a:t>
          </a:r>
          <a:r>
            <a:rPr lang="en-US" altLang="en-US" sz="2600" b="0" dirty="0">
              <a:latin typeface="Arial" panose="020B0604020202020204" pitchFamily="34" charset="0"/>
              <a:cs typeface="Arial" panose="020B0604020202020204" pitchFamily="34" charset="0"/>
            </a:rPr>
            <a:t>, so </a:t>
          </a:r>
          <a:r>
            <a:rPr lang="en-US" altLang="en-US" sz="2600" b="0" dirty="0" err="1">
              <a:latin typeface="Arial" panose="020B0604020202020204" pitchFamily="34" charset="0"/>
              <a:cs typeface="Arial" panose="020B0604020202020204" pitchFamily="34" charset="0"/>
            </a:rPr>
            <a:t>sánh</a:t>
          </a:r>
          <a:r>
            <a:rPr lang="en-US" altLang="en-US" sz="2600" b="0" dirty="0">
              <a:latin typeface="Arial" panose="020B0604020202020204" pitchFamily="34" charset="0"/>
              <a:cs typeface="Arial" panose="020B0604020202020204" pitchFamily="34" charset="0"/>
            </a:rPr>
            <a:t> </a:t>
          </a:r>
          <a:r>
            <a:rPr lang="en-US" altLang="en-US" sz="2600" b="0" dirty="0" err="1">
              <a:latin typeface="Arial" panose="020B0604020202020204" pitchFamily="34" charset="0"/>
              <a:cs typeface="Arial" panose="020B0604020202020204" pitchFamily="34" charset="0"/>
            </a:rPr>
            <a:t>đối</a:t>
          </a:r>
          <a:r>
            <a:rPr lang="en-US" altLang="en-US" sz="2600" b="0" dirty="0">
              <a:latin typeface="Arial" panose="020B0604020202020204" pitchFamily="34" charset="0"/>
              <a:cs typeface="Arial" panose="020B0604020202020204" pitchFamily="34" charset="0"/>
            </a:rPr>
            <a:t> </a:t>
          </a:r>
          <a:r>
            <a:rPr lang="en-US" altLang="en-US" sz="2600" b="0" dirty="0" err="1">
              <a:latin typeface="Arial" panose="020B0604020202020204" pitchFamily="34" charset="0"/>
              <a:cs typeface="Arial" panose="020B0604020202020204" pitchFamily="34" charset="0"/>
            </a:rPr>
            <a:t>chiếu</a:t>
          </a:r>
          <a:r>
            <a:rPr lang="en-US" altLang="en-US" sz="2600" b="0" dirty="0">
              <a:latin typeface="Arial" panose="020B0604020202020204" pitchFamily="34" charset="0"/>
              <a:cs typeface="Arial" panose="020B0604020202020204" pitchFamily="34" charset="0"/>
            </a:rPr>
            <a:t>, </a:t>
          </a:r>
          <a:r>
            <a:rPr lang="en-US" altLang="en-US" sz="2600" b="0" dirty="0" err="1">
              <a:latin typeface="Arial" panose="020B0604020202020204" pitchFamily="34" charset="0"/>
              <a:cs typeface="Arial" panose="020B0604020202020204" pitchFamily="34" charset="0"/>
            </a:rPr>
            <a:t>phân</a:t>
          </a:r>
          <a:r>
            <a:rPr lang="en-US" altLang="en-US" sz="2600" b="0" dirty="0">
              <a:latin typeface="Arial" panose="020B0604020202020204" pitchFamily="34" charset="0"/>
              <a:cs typeface="Arial" panose="020B0604020202020204" pitchFamily="34" charset="0"/>
            </a:rPr>
            <a:t> </a:t>
          </a:r>
          <a:r>
            <a:rPr lang="en-US" altLang="en-US" sz="2600" b="0" dirty="0" err="1">
              <a:latin typeface="Arial" panose="020B0604020202020204" pitchFamily="34" charset="0"/>
              <a:cs typeface="Arial" panose="020B0604020202020204" pitchFamily="34" charset="0"/>
            </a:rPr>
            <a:t>tích</a:t>
          </a:r>
          <a:r>
            <a:rPr lang="en-US" altLang="en-US" sz="2600" b="0" dirty="0">
              <a:latin typeface="Arial" panose="020B0604020202020204" pitchFamily="34" charset="0"/>
              <a:cs typeface="Arial" panose="020B0604020202020204" pitchFamily="34" charset="0"/>
            </a:rPr>
            <a:t>, </a:t>
          </a:r>
          <a:r>
            <a:rPr lang="en-US" altLang="en-US" sz="2600" b="0" dirty="0" err="1">
              <a:latin typeface="Arial" panose="020B0604020202020204" pitchFamily="34" charset="0"/>
              <a:cs typeface="Arial" panose="020B0604020202020204" pitchFamily="34" charset="0"/>
            </a:rPr>
            <a:t>phân</a:t>
          </a:r>
          <a:r>
            <a:rPr lang="en-US" altLang="en-US" sz="2600" b="0" dirty="0">
              <a:latin typeface="Arial" panose="020B0604020202020204" pitchFamily="34" charset="0"/>
              <a:cs typeface="Arial" panose="020B0604020202020204" pitchFamily="34" charset="0"/>
            </a:rPr>
            <a:t> </a:t>
          </a:r>
          <a:r>
            <a:rPr lang="en-US" altLang="en-US" sz="2600" b="0" dirty="0" err="1">
              <a:latin typeface="Arial" panose="020B0604020202020204" pitchFamily="34" charset="0"/>
              <a:cs typeface="Arial" panose="020B0604020202020204" pitchFamily="34" charset="0"/>
            </a:rPr>
            <a:t>loại</a:t>
          </a:r>
          <a:r>
            <a:rPr lang="en-US" altLang="en-US" sz="2600" b="0" dirty="0">
              <a:latin typeface="Arial" panose="020B0604020202020204" pitchFamily="34" charset="0"/>
              <a:cs typeface="Arial" panose="020B0604020202020204" pitchFamily="34" charset="0"/>
            </a:rPr>
            <a:t>…. </a:t>
          </a:r>
          <a:endParaRPr lang="en-US" sz="2600" b="0" dirty="0">
            <a:latin typeface="Arial" panose="020B0604020202020204" pitchFamily="34" charset="0"/>
            <a:cs typeface="Arial" panose="020B0604020202020204" pitchFamily="34" charset="0"/>
          </a:endParaRPr>
        </a:p>
      </dgm:t>
    </dgm:pt>
    <dgm:pt modelId="{62767505-DFC6-49C8-A7BB-1B1EF1DA4720}" type="parTrans" cxnId="{60D6D0AA-5FC2-4038-B189-D6F66D30A9D0}">
      <dgm:prSet/>
      <dgm:spPr/>
      <dgm:t>
        <a:bodyPr/>
        <a:lstStyle/>
        <a:p>
          <a:endParaRPr lang="en-US">
            <a:latin typeface="Arial" panose="020B0604020202020204" pitchFamily="34" charset="0"/>
            <a:cs typeface="Arial" panose="020B0604020202020204" pitchFamily="34" charset="0"/>
          </a:endParaRPr>
        </a:p>
      </dgm:t>
    </dgm:pt>
    <dgm:pt modelId="{64F437E7-6108-4984-877A-FDC36EB704E9}" type="sibTrans" cxnId="{60D6D0AA-5FC2-4038-B189-D6F66D30A9D0}">
      <dgm:prSet/>
      <dgm:spPr/>
      <dgm:t>
        <a:bodyPr/>
        <a:lstStyle/>
        <a:p>
          <a:endParaRPr lang="en-US">
            <a:latin typeface="Arial" panose="020B0604020202020204" pitchFamily="34" charset="0"/>
            <a:cs typeface="Arial" panose="020B0604020202020204" pitchFamily="34" charset="0"/>
          </a:endParaRPr>
        </a:p>
      </dgm:t>
    </dgm:pt>
    <dgm:pt modelId="{39F08182-B0A0-41E2-B0AF-75DA3842560A}" type="pres">
      <dgm:prSet presAssocID="{26BA03EB-EA4D-4DEF-A23F-30184E2536BC}" presName="outerComposite" presStyleCnt="0">
        <dgm:presLayoutVars>
          <dgm:chMax val="5"/>
          <dgm:dir/>
          <dgm:resizeHandles val="exact"/>
        </dgm:presLayoutVars>
      </dgm:prSet>
      <dgm:spPr/>
    </dgm:pt>
    <dgm:pt modelId="{A0E57543-1EE4-4B9B-A071-BB4283AE1D39}" type="pres">
      <dgm:prSet presAssocID="{26BA03EB-EA4D-4DEF-A23F-30184E2536BC}" presName="dummyMaxCanvas" presStyleCnt="0">
        <dgm:presLayoutVars/>
      </dgm:prSet>
      <dgm:spPr/>
    </dgm:pt>
    <dgm:pt modelId="{71A7614F-98BE-45B7-BE16-9BFD1E179C33}" type="pres">
      <dgm:prSet presAssocID="{26BA03EB-EA4D-4DEF-A23F-30184E2536BC}" presName="FourNodes_1" presStyleLbl="node1" presStyleIdx="0" presStyleCnt="4">
        <dgm:presLayoutVars>
          <dgm:bulletEnabled val="1"/>
        </dgm:presLayoutVars>
      </dgm:prSet>
      <dgm:spPr/>
    </dgm:pt>
    <dgm:pt modelId="{40CDADB3-27F3-45A5-93F3-BB57669B38A1}" type="pres">
      <dgm:prSet presAssocID="{26BA03EB-EA4D-4DEF-A23F-30184E2536BC}" presName="FourNodes_2" presStyleLbl="node1" presStyleIdx="1" presStyleCnt="4">
        <dgm:presLayoutVars>
          <dgm:bulletEnabled val="1"/>
        </dgm:presLayoutVars>
      </dgm:prSet>
      <dgm:spPr/>
    </dgm:pt>
    <dgm:pt modelId="{DE3767A9-5F5B-4919-83C7-F3F64C2E70C5}" type="pres">
      <dgm:prSet presAssocID="{26BA03EB-EA4D-4DEF-A23F-30184E2536BC}" presName="FourNodes_3" presStyleLbl="node1" presStyleIdx="2" presStyleCnt="4">
        <dgm:presLayoutVars>
          <dgm:bulletEnabled val="1"/>
        </dgm:presLayoutVars>
      </dgm:prSet>
      <dgm:spPr/>
    </dgm:pt>
    <dgm:pt modelId="{B40A42D3-3F95-4B14-8718-A40BF9E682E7}" type="pres">
      <dgm:prSet presAssocID="{26BA03EB-EA4D-4DEF-A23F-30184E2536BC}" presName="FourNodes_4" presStyleLbl="node1" presStyleIdx="3" presStyleCnt="4">
        <dgm:presLayoutVars>
          <dgm:bulletEnabled val="1"/>
        </dgm:presLayoutVars>
      </dgm:prSet>
      <dgm:spPr/>
    </dgm:pt>
    <dgm:pt modelId="{385DA1ED-4AA3-4ECB-9195-1FC2BB8FDD17}" type="pres">
      <dgm:prSet presAssocID="{26BA03EB-EA4D-4DEF-A23F-30184E2536BC}" presName="FourConn_1-2" presStyleLbl="fgAccFollowNode1" presStyleIdx="0" presStyleCnt="3">
        <dgm:presLayoutVars>
          <dgm:bulletEnabled val="1"/>
        </dgm:presLayoutVars>
      </dgm:prSet>
      <dgm:spPr/>
    </dgm:pt>
    <dgm:pt modelId="{B2080487-8046-4A94-81E3-858116A26127}" type="pres">
      <dgm:prSet presAssocID="{26BA03EB-EA4D-4DEF-A23F-30184E2536BC}" presName="FourConn_2-3" presStyleLbl="fgAccFollowNode1" presStyleIdx="1" presStyleCnt="3">
        <dgm:presLayoutVars>
          <dgm:bulletEnabled val="1"/>
        </dgm:presLayoutVars>
      </dgm:prSet>
      <dgm:spPr/>
    </dgm:pt>
    <dgm:pt modelId="{D31C9641-39CD-470A-899F-636B83AD3FF0}" type="pres">
      <dgm:prSet presAssocID="{26BA03EB-EA4D-4DEF-A23F-30184E2536BC}" presName="FourConn_3-4" presStyleLbl="fgAccFollowNode1" presStyleIdx="2" presStyleCnt="3">
        <dgm:presLayoutVars>
          <dgm:bulletEnabled val="1"/>
        </dgm:presLayoutVars>
      </dgm:prSet>
      <dgm:spPr/>
    </dgm:pt>
    <dgm:pt modelId="{6744709F-F037-4C48-A946-8FA13471F165}" type="pres">
      <dgm:prSet presAssocID="{26BA03EB-EA4D-4DEF-A23F-30184E2536BC}" presName="FourNodes_1_text" presStyleLbl="node1" presStyleIdx="3" presStyleCnt="4">
        <dgm:presLayoutVars>
          <dgm:bulletEnabled val="1"/>
        </dgm:presLayoutVars>
      </dgm:prSet>
      <dgm:spPr/>
    </dgm:pt>
    <dgm:pt modelId="{8C287F73-246B-430E-9B7B-08DA59DC7596}" type="pres">
      <dgm:prSet presAssocID="{26BA03EB-EA4D-4DEF-A23F-30184E2536BC}" presName="FourNodes_2_text" presStyleLbl="node1" presStyleIdx="3" presStyleCnt="4">
        <dgm:presLayoutVars>
          <dgm:bulletEnabled val="1"/>
        </dgm:presLayoutVars>
      </dgm:prSet>
      <dgm:spPr/>
    </dgm:pt>
    <dgm:pt modelId="{33D228B0-C227-48EB-8AC9-BF936646F77C}" type="pres">
      <dgm:prSet presAssocID="{26BA03EB-EA4D-4DEF-A23F-30184E2536BC}" presName="FourNodes_3_text" presStyleLbl="node1" presStyleIdx="3" presStyleCnt="4">
        <dgm:presLayoutVars>
          <dgm:bulletEnabled val="1"/>
        </dgm:presLayoutVars>
      </dgm:prSet>
      <dgm:spPr/>
    </dgm:pt>
    <dgm:pt modelId="{5C6D67FC-58DE-4B45-9700-17247692FDAF}" type="pres">
      <dgm:prSet presAssocID="{26BA03EB-EA4D-4DEF-A23F-30184E2536BC}" presName="FourNodes_4_text" presStyleLbl="node1" presStyleIdx="3" presStyleCnt="4">
        <dgm:presLayoutVars>
          <dgm:bulletEnabled val="1"/>
        </dgm:presLayoutVars>
      </dgm:prSet>
      <dgm:spPr/>
    </dgm:pt>
  </dgm:ptLst>
  <dgm:cxnLst>
    <dgm:cxn modelId="{E5C8061D-7D5E-47B6-B307-9E1541E1DDE6}" type="presOf" srcId="{75E191AC-1F68-4F70-A881-4BE83C4F327C}" destId="{71A7614F-98BE-45B7-BE16-9BFD1E179C33}" srcOrd="0" destOrd="0" presId="urn:microsoft.com/office/officeart/2005/8/layout/vProcess5"/>
    <dgm:cxn modelId="{9EDF7F22-E861-4973-A54F-D7ED995301CA}" srcId="{26BA03EB-EA4D-4DEF-A23F-30184E2536BC}" destId="{75E191AC-1F68-4F70-A881-4BE83C4F327C}" srcOrd="0" destOrd="0" parTransId="{1D4F13A9-B6D8-4DAE-81BB-0E1122FE1B5A}" sibTransId="{84D0622E-72CA-44B0-AFF6-56D988A0C5FC}"/>
    <dgm:cxn modelId="{CCD2A536-9D44-4649-A28E-B1B9094FAD58}" srcId="{26BA03EB-EA4D-4DEF-A23F-30184E2536BC}" destId="{F254F583-41D4-4B5E-85E0-6B8F2CEEFD18}" srcOrd="1" destOrd="0" parTransId="{E5AE7357-74D8-4B9A-BF38-574642620B21}" sibTransId="{FAEC8715-4B16-406E-B59F-7F15664FB32C}"/>
    <dgm:cxn modelId="{607BC860-291C-4FA7-AB80-B0D206EC4E2A}" type="presOf" srcId="{75E191AC-1F68-4F70-A881-4BE83C4F327C}" destId="{6744709F-F037-4C48-A946-8FA13471F165}" srcOrd="1" destOrd="0" presId="urn:microsoft.com/office/officeart/2005/8/layout/vProcess5"/>
    <dgm:cxn modelId="{85F89266-5A19-48AB-B926-86CAE1DDAAFF}" srcId="{26BA03EB-EA4D-4DEF-A23F-30184E2536BC}" destId="{6A9366F9-52E4-4950-8CDA-F2061BCBD4F4}" srcOrd="2" destOrd="0" parTransId="{3FD1037D-FCCE-4391-B779-C06EC4CA3D1D}" sibTransId="{55293F56-9895-4A01-98A9-EED005BC42F6}"/>
    <dgm:cxn modelId="{BC93A968-4257-41ED-9375-C480EE2FB3B0}" type="presOf" srcId="{FAEC8715-4B16-406E-B59F-7F15664FB32C}" destId="{B2080487-8046-4A94-81E3-858116A26127}" srcOrd="0" destOrd="0" presId="urn:microsoft.com/office/officeart/2005/8/layout/vProcess5"/>
    <dgm:cxn modelId="{3F15D580-6D80-4224-8815-869135BEDFB2}" type="presOf" srcId="{6A9366F9-52E4-4950-8CDA-F2061BCBD4F4}" destId="{DE3767A9-5F5B-4919-83C7-F3F64C2E70C5}" srcOrd="0" destOrd="0" presId="urn:microsoft.com/office/officeart/2005/8/layout/vProcess5"/>
    <dgm:cxn modelId="{6701B187-58E6-4574-A643-A7B786B01C69}" type="presOf" srcId="{84D0622E-72CA-44B0-AFF6-56D988A0C5FC}" destId="{385DA1ED-4AA3-4ECB-9195-1FC2BB8FDD17}" srcOrd="0" destOrd="0" presId="urn:microsoft.com/office/officeart/2005/8/layout/vProcess5"/>
    <dgm:cxn modelId="{B15B5888-B34F-4C28-8693-5456BD740FC4}" type="presOf" srcId="{6A9366F9-52E4-4950-8CDA-F2061BCBD4F4}" destId="{33D228B0-C227-48EB-8AC9-BF936646F77C}" srcOrd="1" destOrd="0" presId="urn:microsoft.com/office/officeart/2005/8/layout/vProcess5"/>
    <dgm:cxn modelId="{0545668E-8EE8-408A-BB37-7F49BB6DF651}" type="presOf" srcId="{55293F56-9895-4A01-98A9-EED005BC42F6}" destId="{D31C9641-39CD-470A-899F-636B83AD3FF0}" srcOrd="0" destOrd="0" presId="urn:microsoft.com/office/officeart/2005/8/layout/vProcess5"/>
    <dgm:cxn modelId="{60D6D0AA-5FC2-4038-B189-D6F66D30A9D0}" srcId="{26BA03EB-EA4D-4DEF-A23F-30184E2536BC}" destId="{BC3BD5AC-8422-4799-8269-926985A2265F}" srcOrd="3" destOrd="0" parTransId="{62767505-DFC6-49C8-A7BB-1B1EF1DA4720}" sibTransId="{64F437E7-6108-4984-877A-FDC36EB704E9}"/>
    <dgm:cxn modelId="{C21772B0-FE46-49C1-89D5-B916FAA5C367}" type="presOf" srcId="{F254F583-41D4-4B5E-85E0-6B8F2CEEFD18}" destId="{8C287F73-246B-430E-9B7B-08DA59DC7596}" srcOrd="1" destOrd="0" presId="urn:microsoft.com/office/officeart/2005/8/layout/vProcess5"/>
    <dgm:cxn modelId="{4497A3B5-64DA-431C-B877-427FFA0FC1D3}" type="presOf" srcId="{F254F583-41D4-4B5E-85E0-6B8F2CEEFD18}" destId="{40CDADB3-27F3-45A5-93F3-BB57669B38A1}" srcOrd="0" destOrd="0" presId="urn:microsoft.com/office/officeart/2005/8/layout/vProcess5"/>
    <dgm:cxn modelId="{547CC4DE-33BE-4959-AA9C-1F0A9A65CEBA}" type="presOf" srcId="{26BA03EB-EA4D-4DEF-A23F-30184E2536BC}" destId="{39F08182-B0A0-41E2-B0AF-75DA3842560A}" srcOrd="0" destOrd="0" presId="urn:microsoft.com/office/officeart/2005/8/layout/vProcess5"/>
    <dgm:cxn modelId="{D66D36EF-75BF-418F-998F-96B6C6590CAD}" type="presOf" srcId="{BC3BD5AC-8422-4799-8269-926985A2265F}" destId="{5C6D67FC-58DE-4B45-9700-17247692FDAF}" srcOrd="1" destOrd="0" presId="urn:microsoft.com/office/officeart/2005/8/layout/vProcess5"/>
    <dgm:cxn modelId="{EE0F1EF7-EC76-4F01-A110-AA4C265D2770}" type="presOf" srcId="{BC3BD5AC-8422-4799-8269-926985A2265F}" destId="{B40A42D3-3F95-4B14-8718-A40BF9E682E7}" srcOrd="0" destOrd="0" presId="urn:microsoft.com/office/officeart/2005/8/layout/vProcess5"/>
    <dgm:cxn modelId="{F4AA9264-DB80-4B52-AEFD-D284B755EA5C}" type="presParOf" srcId="{39F08182-B0A0-41E2-B0AF-75DA3842560A}" destId="{A0E57543-1EE4-4B9B-A071-BB4283AE1D39}" srcOrd="0" destOrd="0" presId="urn:microsoft.com/office/officeart/2005/8/layout/vProcess5"/>
    <dgm:cxn modelId="{6C35BA9E-D9B7-4B2D-8F46-B7D11CCC50E6}" type="presParOf" srcId="{39F08182-B0A0-41E2-B0AF-75DA3842560A}" destId="{71A7614F-98BE-45B7-BE16-9BFD1E179C33}" srcOrd="1" destOrd="0" presId="urn:microsoft.com/office/officeart/2005/8/layout/vProcess5"/>
    <dgm:cxn modelId="{C695865A-6B78-44CE-ABBC-C6E6BBDE7C9D}" type="presParOf" srcId="{39F08182-B0A0-41E2-B0AF-75DA3842560A}" destId="{40CDADB3-27F3-45A5-93F3-BB57669B38A1}" srcOrd="2" destOrd="0" presId="urn:microsoft.com/office/officeart/2005/8/layout/vProcess5"/>
    <dgm:cxn modelId="{EDA3D4BA-AA15-47C7-8362-ABCAB7D120EB}" type="presParOf" srcId="{39F08182-B0A0-41E2-B0AF-75DA3842560A}" destId="{DE3767A9-5F5B-4919-83C7-F3F64C2E70C5}" srcOrd="3" destOrd="0" presId="urn:microsoft.com/office/officeart/2005/8/layout/vProcess5"/>
    <dgm:cxn modelId="{E42B8B87-BDE6-441D-BBB2-C4F51FF2A186}" type="presParOf" srcId="{39F08182-B0A0-41E2-B0AF-75DA3842560A}" destId="{B40A42D3-3F95-4B14-8718-A40BF9E682E7}" srcOrd="4" destOrd="0" presId="urn:microsoft.com/office/officeart/2005/8/layout/vProcess5"/>
    <dgm:cxn modelId="{A88CA20E-8655-46BD-A7E6-57B947FD9C87}" type="presParOf" srcId="{39F08182-B0A0-41E2-B0AF-75DA3842560A}" destId="{385DA1ED-4AA3-4ECB-9195-1FC2BB8FDD17}" srcOrd="5" destOrd="0" presId="urn:microsoft.com/office/officeart/2005/8/layout/vProcess5"/>
    <dgm:cxn modelId="{4EC58F80-EC40-4C63-A577-B71D020256E5}" type="presParOf" srcId="{39F08182-B0A0-41E2-B0AF-75DA3842560A}" destId="{B2080487-8046-4A94-81E3-858116A26127}" srcOrd="6" destOrd="0" presId="urn:microsoft.com/office/officeart/2005/8/layout/vProcess5"/>
    <dgm:cxn modelId="{AB136359-5F08-4E6F-B6A5-65F128A9600E}" type="presParOf" srcId="{39F08182-B0A0-41E2-B0AF-75DA3842560A}" destId="{D31C9641-39CD-470A-899F-636B83AD3FF0}" srcOrd="7" destOrd="0" presId="urn:microsoft.com/office/officeart/2005/8/layout/vProcess5"/>
    <dgm:cxn modelId="{221163B3-279C-42F1-A326-E94EB91111B3}" type="presParOf" srcId="{39F08182-B0A0-41E2-B0AF-75DA3842560A}" destId="{6744709F-F037-4C48-A946-8FA13471F165}" srcOrd="8" destOrd="0" presId="urn:microsoft.com/office/officeart/2005/8/layout/vProcess5"/>
    <dgm:cxn modelId="{3A2FDBC9-16F1-48C9-BCA9-E21F4D58E49C}" type="presParOf" srcId="{39F08182-B0A0-41E2-B0AF-75DA3842560A}" destId="{8C287F73-246B-430E-9B7B-08DA59DC7596}" srcOrd="9" destOrd="0" presId="urn:microsoft.com/office/officeart/2005/8/layout/vProcess5"/>
    <dgm:cxn modelId="{595ACDEC-69D7-4CEC-A962-4016E96B7D30}" type="presParOf" srcId="{39F08182-B0A0-41E2-B0AF-75DA3842560A}" destId="{33D228B0-C227-48EB-8AC9-BF936646F77C}" srcOrd="10" destOrd="0" presId="urn:microsoft.com/office/officeart/2005/8/layout/vProcess5"/>
    <dgm:cxn modelId="{8976AC20-93E5-4271-AE7C-8F60D8C5152F}" type="presParOf" srcId="{39F08182-B0A0-41E2-B0AF-75DA3842560A}" destId="{5C6D67FC-58DE-4B45-9700-17247692FDAF}" srcOrd="11" destOrd="0" presId="urn:microsoft.com/office/officeart/2005/8/layout/vProcess5"/>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A7614F-98BE-45B7-BE16-9BFD1E179C33}">
      <dsp:nvSpPr>
        <dsp:cNvPr id="0" name=""/>
        <dsp:cNvSpPr/>
      </dsp:nvSpPr>
      <dsp:spPr>
        <a:xfrm>
          <a:off x="0" y="0"/>
          <a:ext cx="12112858" cy="199240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just" defTabSz="1200150">
            <a:lnSpc>
              <a:spcPct val="90000"/>
            </a:lnSpc>
            <a:spcBef>
              <a:spcPct val="0"/>
            </a:spcBef>
            <a:spcAft>
              <a:spcPct val="35000"/>
            </a:spcAft>
            <a:buNone/>
          </a:pPr>
          <a:r>
            <a:rPr lang="vi-VN" altLang="en-US" sz="2700" b="1" kern="1200" dirty="0">
              <a:latin typeface="Arial" panose="020B0604020202020204" pitchFamily="34" charset="0"/>
              <a:cs typeface="Arial" panose="020B0604020202020204" pitchFamily="34" charset="0"/>
            </a:rPr>
            <a:t>Khái niệm: </a:t>
          </a:r>
          <a:r>
            <a:rPr lang="pt-BR" altLang="en-US" sz="2700" b="0" kern="1200" dirty="0">
              <a:latin typeface="Arial" panose="020B0604020202020204" pitchFamily="34" charset="0"/>
              <a:cs typeface="Arial" panose="020B0604020202020204" pitchFamily="34" charset="0"/>
            </a:rPr>
            <a:t>Là kiểu văn bản thông dụng trong mọi lĩnh vực đời sống nhằm cung cấp tri thức khách quan về đặc điểm, tính chất, nghuyên nhân... của các hiện tượng và sự vật trong tự nhiên, xã hội bằng phương thức trình bày, giải thích, giới thiệu.</a:t>
          </a:r>
          <a:endParaRPr lang="en-US" sz="2700" b="0" kern="1200" dirty="0">
            <a:latin typeface="Arial" panose="020B0604020202020204" pitchFamily="34" charset="0"/>
            <a:cs typeface="Arial" panose="020B0604020202020204" pitchFamily="34" charset="0"/>
          </a:endParaRPr>
        </a:p>
      </dsp:txBody>
      <dsp:txXfrm>
        <a:off x="58356" y="58356"/>
        <a:ext cx="9794536" cy="1875695"/>
      </dsp:txXfrm>
    </dsp:sp>
    <dsp:sp modelId="{40CDADB3-27F3-45A5-93F3-BB57669B38A1}">
      <dsp:nvSpPr>
        <dsp:cNvPr id="0" name=""/>
        <dsp:cNvSpPr/>
      </dsp:nvSpPr>
      <dsp:spPr>
        <a:xfrm>
          <a:off x="1014451" y="2354662"/>
          <a:ext cx="12112858" cy="1992407"/>
        </a:xfrm>
        <a:prstGeom prst="roundRect">
          <a:avLst>
            <a:gd name="adj" fmla="val 10000"/>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just" defTabSz="1200150">
            <a:lnSpc>
              <a:spcPct val="90000"/>
            </a:lnSpc>
            <a:spcBef>
              <a:spcPct val="0"/>
            </a:spcBef>
            <a:spcAft>
              <a:spcPct val="35000"/>
            </a:spcAft>
            <a:buNone/>
          </a:pPr>
          <a:r>
            <a:rPr lang="vi-VN" altLang="en-US" sz="2700" b="1" kern="1200" dirty="0">
              <a:solidFill>
                <a:schemeClr val="bg1"/>
              </a:solidFill>
              <a:latin typeface="Arial" panose="020B0604020202020204" pitchFamily="34" charset="0"/>
              <a:cs typeface="Arial" panose="020B0604020202020204" pitchFamily="34" charset="0"/>
            </a:rPr>
            <a:t>Mục đích: </a:t>
          </a:r>
          <a:r>
            <a:rPr lang="pt-BR" altLang="en-US" sz="2700" b="0" kern="1200" dirty="0">
              <a:latin typeface="Arial" panose="020B0604020202020204" pitchFamily="34" charset="0"/>
              <a:cs typeface="Arial" panose="020B0604020202020204" pitchFamily="34" charset="0"/>
            </a:rPr>
            <a:t>Đáp ứng được nhu cầu hiểu biết, cung cấp cho con người những tri thức về tự  nhiên, xã hội để có thể vận dụng vào phục vụ lợi ích của mình.</a:t>
          </a:r>
          <a:endParaRPr lang="en-US" sz="2700" b="0" kern="1200" dirty="0">
            <a:latin typeface="Arial" panose="020B0604020202020204" pitchFamily="34" charset="0"/>
            <a:cs typeface="Arial" panose="020B0604020202020204" pitchFamily="34" charset="0"/>
          </a:endParaRPr>
        </a:p>
      </dsp:txBody>
      <dsp:txXfrm>
        <a:off x="1072807" y="2413018"/>
        <a:ext cx="9686629" cy="1875695"/>
      </dsp:txXfrm>
    </dsp:sp>
    <dsp:sp modelId="{DE3767A9-5F5B-4919-83C7-F3F64C2E70C5}">
      <dsp:nvSpPr>
        <dsp:cNvPr id="0" name=""/>
        <dsp:cNvSpPr/>
      </dsp:nvSpPr>
      <dsp:spPr>
        <a:xfrm>
          <a:off x="2013762" y="4709325"/>
          <a:ext cx="12112858" cy="1992407"/>
        </a:xfrm>
        <a:prstGeom prst="roundRect">
          <a:avLst>
            <a:gd name="adj" fmla="val 10000"/>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vi-VN" sz="2600" b="1" kern="1200" dirty="0">
              <a:solidFill>
                <a:schemeClr val="bg1"/>
              </a:solidFill>
              <a:latin typeface="Arial" panose="020B0604020202020204" pitchFamily="34" charset="0"/>
              <a:cs typeface="Arial" panose="020B0604020202020204" pitchFamily="34" charset="0"/>
            </a:rPr>
            <a:t>Tính chất: </a:t>
          </a:r>
        </a:p>
        <a:p>
          <a:pPr marL="0" lvl="0" indent="0" algn="l" defTabSz="1155700">
            <a:lnSpc>
              <a:spcPct val="90000"/>
            </a:lnSpc>
            <a:spcBef>
              <a:spcPct val="0"/>
            </a:spcBef>
            <a:spcAft>
              <a:spcPct val="35000"/>
            </a:spcAft>
            <a:buNone/>
          </a:pPr>
          <a:r>
            <a:rPr lang="pt-BR" altLang="en-US" sz="2600" b="0" kern="1200" dirty="0">
              <a:latin typeface="Arial" panose="020B0604020202020204" pitchFamily="34" charset="0"/>
              <a:cs typeface="Arial" panose="020B0604020202020204" pitchFamily="34" charset="0"/>
            </a:rPr>
            <a:t>Giới thiệu sự vật, hiện tượng tự nhiên, xã hội.</a:t>
          </a:r>
        </a:p>
        <a:p>
          <a:pPr marL="0" lvl="0" indent="0" algn="l" defTabSz="1155700">
            <a:lnSpc>
              <a:spcPct val="90000"/>
            </a:lnSpc>
            <a:spcBef>
              <a:spcPct val="0"/>
            </a:spcBef>
            <a:spcAft>
              <a:spcPct val="35000"/>
            </a:spcAft>
            <a:buFontTx/>
            <a:buNone/>
          </a:pPr>
          <a:r>
            <a:rPr lang="pt-BR" altLang="en-US" sz="2600" b="0" kern="1200" dirty="0">
              <a:latin typeface="Arial" panose="020B0604020202020204" pitchFamily="34" charset="0"/>
              <a:cs typeface="Arial" panose="020B0604020202020204" pitchFamily="34" charset="0"/>
            </a:rPr>
            <a:t>Xác thực, khoa học và rõ ràng, hấp dẫn.</a:t>
          </a:r>
        </a:p>
        <a:p>
          <a:pPr marL="0" lvl="0" indent="0" algn="l" defTabSz="1155700">
            <a:lnSpc>
              <a:spcPct val="90000"/>
            </a:lnSpc>
            <a:spcBef>
              <a:spcPct val="0"/>
            </a:spcBef>
            <a:spcAft>
              <a:spcPct val="35000"/>
            </a:spcAft>
            <a:buFontTx/>
            <a:buNone/>
          </a:pPr>
          <a:r>
            <a:rPr lang="pt-BR" altLang="en-US" sz="2600" b="0" kern="1200" dirty="0">
              <a:latin typeface="Arial" panose="020B0604020202020204" pitchFamily="34" charset="0"/>
              <a:cs typeface="Arial" panose="020B0604020202020204" pitchFamily="34" charset="0"/>
            </a:rPr>
            <a:t>Sử dụng ngôn ngữ chính xác, cô đọng, chặt chẽ, sinh động.</a:t>
          </a:r>
          <a:endParaRPr lang="en-US" sz="2600" b="0" kern="1200" dirty="0">
            <a:latin typeface="Arial" panose="020B0604020202020204" pitchFamily="34" charset="0"/>
            <a:cs typeface="Arial" panose="020B0604020202020204" pitchFamily="34" charset="0"/>
          </a:endParaRPr>
        </a:p>
      </dsp:txBody>
      <dsp:txXfrm>
        <a:off x="2072118" y="4767681"/>
        <a:ext cx="9701770" cy="1875695"/>
      </dsp:txXfrm>
    </dsp:sp>
    <dsp:sp modelId="{B40A42D3-3F95-4B14-8718-A40BF9E682E7}">
      <dsp:nvSpPr>
        <dsp:cNvPr id="0" name=""/>
        <dsp:cNvSpPr/>
      </dsp:nvSpPr>
      <dsp:spPr>
        <a:xfrm>
          <a:off x="3028214" y="7063988"/>
          <a:ext cx="12112858" cy="1992407"/>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just" defTabSz="1155700">
            <a:lnSpc>
              <a:spcPct val="90000"/>
            </a:lnSpc>
            <a:spcBef>
              <a:spcPct val="0"/>
            </a:spcBef>
            <a:spcAft>
              <a:spcPct val="35000"/>
            </a:spcAft>
            <a:buNone/>
          </a:pPr>
          <a:r>
            <a:rPr lang="vi-VN" sz="2600" b="1" kern="1200" dirty="0">
              <a:latin typeface="Arial" panose="020B0604020202020204" pitchFamily="34" charset="0"/>
              <a:cs typeface="Arial" panose="020B0604020202020204" pitchFamily="34" charset="0"/>
            </a:rPr>
            <a:t>Phương pháp thuyết minh: </a:t>
          </a:r>
          <a:r>
            <a:rPr lang="en-US" altLang="en-US" sz="2600" b="0" kern="1200" dirty="0" err="1">
              <a:latin typeface="Arial" panose="020B0604020202020204" pitchFamily="34" charset="0"/>
              <a:cs typeface="Arial" panose="020B0604020202020204" pitchFamily="34" charset="0"/>
            </a:rPr>
            <a:t>Phương</a:t>
          </a:r>
          <a:r>
            <a:rPr lang="en-US" altLang="en-US" sz="2600" b="0" kern="1200" dirty="0">
              <a:latin typeface="Arial" panose="020B0604020202020204" pitchFamily="34" charset="0"/>
              <a:cs typeface="Arial" panose="020B0604020202020204" pitchFamily="34" charset="0"/>
            </a:rPr>
            <a:t> </a:t>
          </a:r>
          <a:r>
            <a:rPr lang="en-US" altLang="en-US" sz="2600" b="0" kern="1200" dirty="0" err="1">
              <a:latin typeface="Arial" panose="020B0604020202020204" pitchFamily="34" charset="0"/>
              <a:cs typeface="Arial" panose="020B0604020202020204" pitchFamily="34" charset="0"/>
            </a:rPr>
            <a:t>pháp</a:t>
          </a:r>
          <a:r>
            <a:rPr lang="en-US" altLang="en-US" sz="2600" b="0" kern="1200" dirty="0">
              <a:latin typeface="Arial" panose="020B0604020202020204" pitchFamily="34" charset="0"/>
              <a:cs typeface="Arial" panose="020B0604020202020204" pitchFamily="34" charset="0"/>
            </a:rPr>
            <a:t> </a:t>
          </a:r>
          <a:r>
            <a:rPr lang="en-US" altLang="en-US" sz="2600" b="0" kern="1200" dirty="0" err="1">
              <a:latin typeface="Arial" panose="020B0604020202020204" pitchFamily="34" charset="0"/>
              <a:cs typeface="Arial" panose="020B0604020202020204" pitchFamily="34" charset="0"/>
            </a:rPr>
            <a:t>nêu</a:t>
          </a:r>
          <a:r>
            <a:rPr lang="en-US" altLang="en-US" sz="2600" b="0" kern="1200" dirty="0">
              <a:latin typeface="Arial" panose="020B0604020202020204" pitchFamily="34" charset="0"/>
              <a:cs typeface="Arial" panose="020B0604020202020204" pitchFamily="34" charset="0"/>
            </a:rPr>
            <a:t> </a:t>
          </a:r>
          <a:r>
            <a:rPr lang="en-US" altLang="en-US" sz="2600" b="0" kern="1200" dirty="0" err="1">
              <a:latin typeface="Arial" panose="020B0604020202020204" pitchFamily="34" charset="0"/>
              <a:cs typeface="Arial" panose="020B0604020202020204" pitchFamily="34" charset="0"/>
            </a:rPr>
            <a:t>định</a:t>
          </a:r>
          <a:r>
            <a:rPr lang="en-US" altLang="en-US" sz="2600" b="0" kern="1200" dirty="0">
              <a:latin typeface="Arial" panose="020B0604020202020204" pitchFamily="34" charset="0"/>
              <a:cs typeface="Arial" panose="020B0604020202020204" pitchFamily="34" charset="0"/>
            </a:rPr>
            <a:t> </a:t>
          </a:r>
          <a:r>
            <a:rPr lang="en-US" altLang="en-US" sz="2600" b="0" kern="1200" dirty="0" err="1">
              <a:latin typeface="Arial" panose="020B0604020202020204" pitchFamily="34" charset="0"/>
              <a:cs typeface="Arial" panose="020B0604020202020204" pitchFamily="34" charset="0"/>
            </a:rPr>
            <a:t>nghĩa</a:t>
          </a:r>
          <a:r>
            <a:rPr lang="en-US" altLang="en-US" sz="2600" b="0" kern="1200" dirty="0">
              <a:latin typeface="Arial" panose="020B0604020202020204" pitchFamily="34" charset="0"/>
              <a:cs typeface="Arial" panose="020B0604020202020204" pitchFamily="34" charset="0"/>
            </a:rPr>
            <a:t>, </a:t>
          </a:r>
          <a:r>
            <a:rPr lang="en-US" altLang="en-US" sz="2600" b="0" kern="1200" dirty="0" err="1">
              <a:latin typeface="Arial" panose="020B0604020202020204" pitchFamily="34" charset="0"/>
              <a:cs typeface="Arial" panose="020B0604020202020204" pitchFamily="34" charset="0"/>
            </a:rPr>
            <a:t>giải</a:t>
          </a:r>
          <a:r>
            <a:rPr lang="en-US" altLang="en-US" sz="2600" b="0" kern="1200" dirty="0">
              <a:latin typeface="Arial" panose="020B0604020202020204" pitchFamily="34" charset="0"/>
              <a:cs typeface="Arial" panose="020B0604020202020204" pitchFamily="34" charset="0"/>
            </a:rPr>
            <a:t> </a:t>
          </a:r>
          <a:r>
            <a:rPr lang="en-US" altLang="en-US" sz="2600" b="0" kern="1200" dirty="0" err="1">
              <a:latin typeface="Arial" panose="020B0604020202020204" pitchFamily="34" charset="0"/>
              <a:cs typeface="Arial" panose="020B0604020202020204" pitchFamily="34" charset="0"/>
            </a:rPr>
            <a:t>thích</a:t>
          </a:r>
          <a:r>
            <a:rPr lang="en-US" altLang="en-US" sz="2600" b="0" kern="1200" dirty="0">
              <a:latin typeface="Arial" panose="020B0604020202020204" pitchFamily="34" charset="0"/>
              <a:cs typeface="Arial" panose="020B0604020202020204" pitchFamily="34" charset="0"/>
            </a:rPr>
            <a:t>, </a:t>
          </a:r>
          <a:r>
            <a:rPr lang="en-US" altLang="en-US" sz="2600" b="0" kern="1200" dirty="0" err="1">
              <a:latin typeface="Arial" panose="020B0604020202020204" pitchFamily="34" charset="0"/>
              <a:cs typeface="Arial" panose="020B0604020202020204" pitchFamily="34" charset="0"/>
            </a:rPr>
            <a:t>liệt</a:t>
          </a:r>
          <a:r>
            <a:rPr lang="en-US" altLang="en-US" sz="2600" b="0" kern="1200" dirty="0">
              <a:latin typeface="Arial" panose="020B0604020202020204" pitchFamily="34" charset="0"/>
              <a:cs typeface="Arial" panose="020B0604020202020204" pitchFamily="34" charset="0"/>
            </a:rPr>
            <a:t> </a:t>
          </a:r>
          <a:r>
            <a:rPr lang="en-US" altLang="en-US" sz="2600" b="0" kern="1200" dirty="0" err="1">
              <a:latin typeface="Arial" panose="020B0604020202020204" pitchFamily="34" charset="0"/>
              <a:cs typeface="Arial" panose="020B0604020202020204" pitchFamily="34" charset="0"/>
            </a:rPr>
            <a:t>ke</a:t>
          </a:r>
          <a:r>
            <a:rPr lang="en-US" altLang="en-US" sz="2600" b="0" kern="1200" dirty="0">
              <a:latin typeface="Arial" panose="020B0604020202020204" pitchFamily="34" charset="0"/>
              <a:cs typeface="Arial" panose="020B0604020202020204" pitchFamily="34" charset="0"/>
            </a:rPr>
            <a:t>, </a:t>
          </a:r>
          <a:r>
            <a:rPr lang="en-US" altLang="en-US" sz="2600" b="0" kern="1200" dirty="0" err="1">
              <a:latin typeface="Arial" panose="020B0604020202020204" pitchFamily="34" charset="0"/>
              <a:cs typeface="Arial" panose="020B0604020202020204" pitchFamily="34" charset="0"/>
            </a:rPr>
            <a:t>nêu</a:t>
          </a:r>
          <a:r>
            <a:rPr lang="en-US" altLang="en-US" sz="2600" b="0" kern="1200" dirty="0">
              <a:latin typeface="Arial" panose="020B0604020202020204" pitchFamily="34" charset="0"/>
              <a:cs typeface="Arial" panose="020B0604020202020204" pitchFamily="34" charset="0"/>
            </a:rPr>
            <a:t> </a:t>
          </a:r>
          <a:r>
            <a:rPr lang="en-US" altLang="en-US" sz="2600" b="0" kern="1200" dirty="0" err="1">
              <a:latin typeface="Arial" panose="020B0604020202020204" pitchFamily="34" charset="0"/>
              <a:cs typeface="Arial" panose="020B0604020202020204" pitchFamily="34" charset="0"/>
            </a:rPr>
            <a:t>ví</a:t>
          </a:r>
          <a:r>
            <a:rPr lang="en-US" altLang="en-US" sz="2600" b="0" kern="1200" dirty="0">
              <a:latin typeface="Arial" panose="020B0604020202020204" pitchFamily="34" charset="0"/>
              <a:cs typeface="Arial" panose="020B0604020202020204" pitchFamily="34" charset="0"/>
            </a:rPr>
            <a:t> </a:t>
          </a:r>
          <a:r>
            <a:rPr lang="en-US" altLang="en-US" sz="2600" b="0" kern="1200" dirty="0" err="1">
              <a:latin typeface="Arial" panose="020B0604020202020204" pitchFamily="34" charset="0"/>
              <a:cs typeface="Arial" panose="020B0604020202020204" pitchFamily="34" charset="0"/>
            </a:rPr>
            <a:t>dụ</a:t>
          </a:r>
          <a:r>
            <a:rPr lang="en-US" altLang="en-US" sz="2600" b="0" kern="1200" dirty="0">
              <a:latin typeface="Arial" panose="020B0604020202020204" pitchFamily="34" charset="0"/>
              <a:cs typeface="Arial" panose="020B0604020202020204" pitchFamily="34" charset="0"/>
            </a:rPr>
            <a:t>, dung </a:t>
          </a:r>
          <a:r>
            <a:rPr lang="en-US" altLang="en-US" sz="2600" b="0" kern="1200" dirty="0" err="1">
              <a:latin typeface="Arial" panose="020B0604020202020204" pitchFamily="34" charset="0"/>
              <a:cs typeface="Arial" panose="020B0604020202020204" pitchFamily="34" charset="0"/>
            </a:rPr>
            <a:t>số</a:t>
          </a:r>
          <a:r>
            <a:rPr lang="en-US" altLang="en-US" sz="2600" b="0" kern="1200" dirty="0">
              <a:latin typeface="Arial" panose="020B0604020202020204" pitchFamily="34" charset="0"/>
              <a:cs typeface="Arial" panose="020B0604020202020204" pitchFamily="34" charset="0"/>
            </a:rPr>
            <a:t> </a:t>
          </a:r>
          <a:r>
            <a:rPr lang="en-US" altLang="en-US" sz="2600" b="0" kern="1200" dirty="0" err="1">
              <a:latin typeface="Arial" panose="020B0604020202020204" pitchFamily="34" charset="0"/>
              <a:cs typeface="Arial" panose="020B0604020202020204" pitchFamily="34" charset="0"/>
            </a:rPr>
            <a:t>liệu</a:t>
          </a:r>
          <a:r>
            <a:rPr lang="en-US" altLang="en-US" sz="2600" b="0" kern="1200" dirty="0">
              <a:latin typeface="Arial" panose="020B0604020202020204" pitchFamily="34" charset="0"/>
              <a:cs typeface="Arial" panose="020B0604020202020204" pitchFamily="34" charset="0"/>
            </a:rPr>
            <a:t>, so </a:t>
          </a:r>
          <a:r>
            <a:rPr lang="en-US" altLang="en-US" sz="2600" b="0" kern="1200" dirty="0" err="1">
              <a:latin typeface="Arial" panose="020B0604020202020204" pitchFamily="34" charset="0"/>
              <a:cs typeface="Arial" panose="020B0604020202020204" pitchFamily="34" charset="0"/>
            </a:rPr>
            <a:t>sánh</a:t>
          </a:r>
          <a:r>
            <a:rPr lang="en-US" altLang="en-US" sz="2600" b="0" kern="1200" dirty="0">
              <a:latin typeface="Arial" panose="020B0604020202020204" pitchFamily="34" charset="0"/>
              <a:cs typeface="Arial" panose="020B0604020202020204" pitchFamily="34" charset="0"/>
            </a:rPr>
            <a:t> </a:t>
          </a:r>
          <a:r>
            <a:rPr lang="en-US" altLang="en-US" sz="2600" b="0" kern="1200" dirty="0" err="1">
              <a:latin typeface="Arial" panose="020B0604020202020204" pitchFamily="34" charset="0"/>
              <a:cs typeface="Arial" panose="020B0604020202020204" pitchFamily="34" charset="0"/>
            </a:rPr>
            <a:t>đối</a:t>
          </a:r>
          <a:r>
            <a:rPr lang="en-US" altLang="en-US" sz="2600" b="0" kern="1200" dirty="0">
              <a:latin typeface="Arial" panose="020B0604020202020204" pitchFamily="34" charset="0"/>
              <a:cs typeface="Arial" panose="020B0604020202020204" pitchFamily="34" charset="0"/>
            </a:rPr>
            <a:t> </a:t>
          </a:r>
          <a:r>
            <a:rPr lang="en-US" altLang="en-US" sz="2600" b="0" kern="1200" dirty="0" err="1">
              <a:latin typeface="Arial" panose="020B0604020202020204" pitchFamily="34" charset="0"/>
              <a:cs typeface="Arial" panose="020B0604020202020204" pitchFamily="34" charset="0"/>
            </a:rPr>
            <a:t>chiếu</a:t>
          </a:r>
          <a:r>
            <a:rPr lang="en-US" altLang="en-US" sz="2600" b="0" kern="1200" dirty="0">
              <a:latin typeface="Arial" panose="020B0604020202020204" pitchFamily="34" charset="0"/>
              <a:cs typeface="Arial" panose="020B0604020202020204" pitchFamily="34" charset="0"/>
            </a:rPr>
            <a:t>, </a:t>
          </a:r>
          <a:r>
            <a:rPr lang="en-US" altLang="en-US" sz="2600" b="0" kern="1200" dirty="0" err="1">
              <a:latin typeface="Arial" panose="020B0604020202020204" pitchFamily="34" charset="0"/>
              <a:cs typeface="Arial" panose="020B0604020202020204" pitchFamily="34" charset="0"/>
            </a:rPr>
            <a:t>phân</a:t>
          </a:r>
          <a:r>
            <a:rPr lang="en-US" altLang="en-US" sz="2600" b="0" kern="1200" dirty="0">
              <a:latin typeface="Arial" panose="020B0604020202020204" pitchFamily="34" charset="0"/>
              <a:cs typeface="Arial" panose="020B0604020202020204" pitchFamily="34" charset="0"/>
            </a:rPr>
            <a:t> </a:t>
          </a:r>
          <a:r>
            <a:rPr lang="en-US" altLang="en-US" sz="2600" b="0" kern="1200" dirty="0" err="1">
              <a:latin typeface="Arial" panose="020B0604020202020204" pitchFamily="34" charset="0"/>
              <a:cs typeface="Arial" panose="020B0604020202020204" pitchFamily="34" charset="0"/>
            </a:rPr>
            <a:t>tích</a:t>
          </a:r>
          <a:r>
            <a:rPr lang="en-US" altLang="en-US" sz="2600" b="0" kern="1200" dirty="0">
              <a:latin typeface="Arial" panose="020B0604020202020204" pitchFamily="34" charset="0"/>
              <a:cs typeface="Arial" panose="020B0604020202020204" pitchFamily="34" charset="0"/>
            </a:rPr>
            <a:t>, </a:t>
          </a:r>
          <a:r>
            <a:rPr lang="en-US" altLang="en-US" sz="2600" b="0" kern="1200" dirty="0" err="1">
              <a:latin typeface="Arial" panose="020B0604020202020204" pitchFamily="34" charset="0"/>
              <a:cs typeface="Arial" panose="020B0604020202020204" pitchFamily="34" charset="0"/>
            </a:rPr>
            <a:t>phân</a:t>
          </a:r>
          <a:r>
            <a:rPr lang="en-US" altLang="en-US" sz="2600" b="0" kern="1200" dirty="0">
              <a:latin typeface="Arial" panose="020B0604020202020204" pitchFamily="34" charset="0"/>
              <a:cs typeface="Arial" panose="020B0604020202020204" pitchFamily="34" charset="0"/>
            </a:rPr>
            <a:t> </a:t>
          </a:r>
          <a:r>
            <a:rPr lang="en-US" altLang="en-US" sz="2600" b="0" kern="1200" dirty="0" err="1">
              <a:latin typeface="Arial" panose="020B0604020202020204" pitchFamily="34" charset="0"/>
              <a:cs typeface="Arial" panose="020B0604020202020204" pitchFamily="34" charset="0"/>
            </a:rPr>
            <a:t>loại</a:t>
          </a:r>
          <a:r>
            <a:rPr lang="en-US" altLang="en-US" sz="2600" b="0" kern="1200" dirty="0">
              <a:latin typeface="Arial" panose="020B0604020202020204" pitchFamily="34" charset="0"/>
              <a:cs typeface="Arial" panose="020B0604020202020204" pitchFamily="34" charset="0"/>
            </a:rPr>
            <a:t>…. </a:t>
          </a:r>
          <a:endParaRPr lang="en-US" sz="2600" b="0" kern="1200" dirty="0">
            <a:latin typeface="Arial" panose="020B0604020202020204" pitchFamily="34" charset="0"/>
            <a:cs typeface="Arial" panose="020B0604020202020204" pitchFamily="34" charset="0"/>
          </a:endParaRPr>
        </a:p>
      </dsp:txBody>
      <dsp:txXfrm>
        <a:off x="3086570" y="7122344"/>
        <a:ext cx="9686629" cy="1875695"/>
      </dsp:txXfrm>
    </dsp:sp>
    <dsp:sp modelId="{385DA1ED-4AA3-4ECB-9195-1FC2BB8FDD17}">
      <dsp:nvSpPr>
        <dsp:cNvPr id="0" name=""/>
        <dsp:cNvSpPr/>
      </dsp:nvSpPr>
      <dsp:spPr>
        <a:xfrm>
          <a:off x="10817793" y="1526002"/>
          <a:ext cx="1295064" cy="1295064"/>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11109182" y="1526002"/>
        <a:ext cx="712286" cy="974536"/>
      </dsp:txXfrm>
    </dsp:sp>
    <dsp:sp modelId="{B2080487-8046-4A94-81E3-858116A26127}">
      <dsp:nvSpPr>
        <dsp:cNvPr id="0" name=""/>
        <dsp:cNvSpPr/>
      </dsp:nvSpPr>
      <dsp:spPr>
        <a:xfrm>
          <a:off x="11832245" y="3880665"/>
          <a:ext cx="1295064" cy="1295064"/>
        </a:xfrm>
        <a:prstGeom prst="downArrow">
          <a:avLst>
            <a:gd name="adj1" fmla="val 55000"/>
            <a:gd name="adj2" fmla="val 45000"/>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12123634" y="3880665"/>
        <a:ext cx="712286" cy="974536"/>
      </dsp:txXfrm>
    </dsp:sp>
    <dsp:sp modelId="{D31C9641-39CD-470A-899F-636B83AD3FF0}">
      <dsp:nvSpPr>
        <dsp:cNvPr id="0" name=""/>
        <dsp:cNvSpPr/>
      </dsp:nvSpPr>
      <dsp:spPr>
        <a:xfrm>
          <a:off x="12831556" y="6235328"/>
          <a:ext cx="1295064" cy="1295064"/>
        </a:xfrm>
        <a:prstGeom prst="downArrow">
          <a:avLst>
            <a:gd name="adj1" fmla="val 55000"/>
            <a:gd name="adj2" fmla="val 45000"/>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13122945" y="6235328"/>
        <a:ext cx="712286" cy="97453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1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6.svg"/><Relationship Id="rId5" Type="http://schemas.openxmlformats.org/officeDocument/2006/relationships/image" Target="../media/image61.svg"/><Relationship Id="rId10" Type="http://schemas.openxmlformats.org/officeDocument/2006/relationships/image" Target="../media/image25.png"/><Relationship Id="rId4" Type="http://schemas.openxmlformats.org/officeDocument/2006/relationships/image" Target="../media/image60.png"/><Relationship Id="rId9" Type="http://schemas.openxmlformats.org/officeDocument/2006/relationships/image" Target="../media/image10.sv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3.svg"/><Relationship Id="rId7" Type="http://schemas.openxmlformats.org/officeDocument/2006/relationships/image" Target="../media/image12.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46.svg"/><Relationship Id="rId5" Type="http://schemas.openxmlformats.org/officeDocument/2006/relationships/image" Target="../media/image18.svg"/><Relationship Id="rId10" Type="http://schemas.openxmlformats.org/officeDocument/2006/relationships/image" Target="../media/image45.png"/><Relationship Id="rId4" Type="http://schemas.openxmlformats.org/officeDocument/2006/relationships/image" Target="../media/image17.png"/><Relationship Id="rId9" Type="http://schemas.openxmlformats.org/officeDocument/2006/relationships/image" Target="../media/image10.sv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6.svg"/><Relationship Id="rId3" Type="http://schemas.openxmlformats.org/officeDocument/2006/relationships/image" Target="../media/image63.svg"/><Relationship Id="rId7" Type="http://schemas.openxmlformats.org/officeDocument/2006/relationships/image" Target="../media/image12.svg"/><Relationship Id="rId12" Type="http://schemas.openxmlformats.org/officeDocument/2006/relationships/image" Target="../media/image45.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8.svg"/><Relationship Id="rId5" Type="http://schemas.openxmlformats.org/officeDocument/2006/relationships/image" Target="../media/image18.svg"/><Relationship Id="rId10" Type="http://schemas.openxmlformats.org/officeDocument/2006/relationships/image" Target="../media/image27.png"/><Relationship Id="rId4" Type="http://schemas.openxmlformats.org/officeDocument/2006/relationships/image" Target="../media/image17.png"/><Relationship Id="rId9" Type="http://schemas.openxmlformats.org/officeDocument/2006/relationships/image" Target="../media/image10.sv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svg"/><Relationship Id="rId7" Type="http://schemas.openxmlformats.org/officeDocument/2006/relationships/image" Target="../media/image2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50.sv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svg"/><Relationship Id="rId7" Type="http://schemas.openxmlformats.org/officeDocument/2006/relationships/image" Target="../media/image2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50.sv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67.svg"/><Relationship Id="rId3" Type="http://schemas.openxmlformats.org/officeDocument/2006/relationships/image" Target="../media/image65.svg"/><Relationship Id="rId7" Type="http://schemas.openxmlformats.org/officeDocument/2006/relationships/image" Target="../media/image26.svg"/><Relationship Id="rId12"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6.svg"/><Relationship Id="rId5" Type="http://schemas.openxmlformats.org/officeDocument/2006/relationships/image" Target="../media/image18.svg"/><Relationship Id="rId15" Type="http://schemas.openxmlformats.org/officeDocument/2006/relationships/image" Target="../media/image46.svg"/><Relationship Id="rId10" Type="http://schemas.openxmlformats.org/officeDocument/2006/relationships/image" Target="../media/image15.png"/><Relationship Id="rId4" Type="http://schemas.openxmlformats.org/officeDocument/2006/relationships/image" Target="../media/image17.png"/><Relationship Id="rId9" Type="http://schemas.openxmlformats.org/officeDocument/2006/relationships/image" Target="../media/image50.svg"/><Relationship Id="rId1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0.svg"/><Relationship Id="rId18" Type="http://schemas.openxmlformats.org/officeDocument/2006/relationships/image" Target="../media/image7.png"/><Relationship Id="rId3" Type="http://schemas.openxmlformats.org/officeDocument/2006/relationships/image" Target="../media/image69.svg"/><Relationship Id="rId7" Type="http://schemas.openxmlformats.org/officeDocument/2006/relationships/image" Target="../media/image4.svg"/><Relationship Id="rId12" Type="http://schemas.openxmlformats.org/officeDocument/2006/relationships/image" Target="../media/image49.png"/><Relationship Id="rId17" Type="http://schemas.openxmlformats.org/officeDocument/2006/relationships/image" Target="../media/image67.svg"/><Relationship Id="rId2" Type="http://schemas.openxmlformats.org/officeDocument/2006/relationships/image" Target="../media/image68.png"/><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4.svg"/><Relationship Id="rId5" Type="http://schemas.openxmlformats.org/officeDocument/2006/relationships/image" Target="../media/image71.svg"/><Relationship Id="rId15" Type="http://schemas.openxmlformats.org/officeDocument/2006/relationships/image" Target="../media/image73.svg"/><Relationship Id="rId10" Type="http://schemas.openxmlformats.org/officeDocument/2006/relationships/image" Target="../media/image23.png"/><Relationship Id="rId19" Type="http://schemas.openxmlformats.org/officeDocument/2006/relationships/image" Target="../media/image8.svg"/><Relationship Id="rId4" Type="http://schemas.openxmlformats.org/officeDocument/2006/relationships/image" Target="../media/image70.png"/><Relationship Id="rId9" Type="http://schemas.openxmlformats.org/officeDocument/2006/relationships/image" Target="../media/image59.svg"/><Relationship Id="rId1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svg"/><Relationship Id="rId3"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6.svg"/><Relationship Id="rId5" Type="http://schemas.openxmlformats.org/officeDocument/2006/relationships/image" Target="../media/image4.svg"/><Relationship Id="rId15" Type="http://schemas.openxmlformats.org/officeDocument/2006/relationships/image" Target="../media/image30.sv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26.svg"/><Relationship Id="rId14"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0.svg"/><Relationship Id="rId7" Type="http://schemas.openxmlformats.org/officeDocument/2006/relationships/image" Target="../media/image28.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4.svg"/><Relationship Id="rId5" Type="http://schemas.openxmlformats.org/officeDocument/2006/relationships/image" Target="../media/image14.svg"/><Relationship Id="rId10"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32.sv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sv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3.png"/><Relationship Id="rId17" Type="http://schemas.openxmlformats.org/officeDocument/2006/relationships/image" Target="../media/image10.svg"/><Relationship Id="rId2" Type="http://schemas.openxmlformats.org/officeDocument/2006/relationships/image" Target="../media/image35.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18.svg"/><Relationship Id="rId5" Type="http://schemas.openxmlformats.org/officeDocument/2006/relationships/image" Target="../media/image38.svg"/><Relationship Id="rId15" Type="http://schemas.openxmlformats.org/officeDocument/2006/relationships/image" Target="../media/image44.svg"/><Relationship Id="rId10" Type="http://schemas.openxmlformats.org/officeDocument/2006/relationships/image" Target="../media/image17.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8.svg"/><Relationship Id="rId18" Type="http://schemas.microsoft.com/office/2007/relationships/diagramDrawing" Target="../diagrams/drawing1.xml"/><Relationship Id="rId3" Type="http://schemas.openxmlformats.org/officeDocument/2006/relationships/image" Target="../media/image4.svg"/><Relationship Id="rId7" Type="http://schemas.openxmlformats.org/officeDocument/2006/relationships/image" Target="../media/image16.svg"/><Relationship Id="rId12" Type="http://schemas.openxmlformats.org/officeDocument/2006/relationships/image" Target="../media/image7.png"/><Relationship Id="rId17" Type="http://schemas.openxmlformats.org/officeDocument/2006/relationships/diagramColors" Target="../diagrams/colors1.xml"/><Relationship Id="rId2" Type="http://schemas.openxmlformats.org/officeDocument/2006/relationships/image" Target="../media/image3.png"/><Relationship Id="rId16" Type="http://schemas.openxmlformats.org/officeDocument/2006/relationships/diagramQuickStyle" Target="../diagrams/quickStyle1.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48.svg"/><Relationship Id="rId5" Type="http://schemas.openxmlformats.org/officeDocument/2006/relationships/image" Target="../media/image46.svg"/><Relationship Id="rId15" Type="http://schemas.openxmlformats.org/officeDocument/2006/relationships/diagramLayout" Target="../diagrams/layout1.xml"/><Relationship Id="rId10" Type="http://schemas.openxmlformats.org/officeDocument/2006/relationships/image" Target="../media/image47.png"/><Relationship Id="rId4" Type="http://schemas.openxmlformats.org/officeDocument/2006/relationships/image" Target="../media/image45.png"/><Relationship Id="rId9" Type="http://schemas.openxmlformats.org/officeDocument/2006/relationships/image" Target="../media/image26.svg"/><Relationship Id="rId1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svg"/><Relationship Id="rId7" Type="http://schemas.openxmlformats.org/officeDocument/2006/relationships/image" Target="../media/image26.svg"/><Relationship Id="rId12" Type="http://schemas.openxmlformats.org/officeDocument/2006/relationships/image" Target="../media/image51.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6.svg"/><Relationship Id="rId5" Type="http://schemas.openxmlformats.org/officeDocument/2006/relationships/image" Target="../media/image18.svg"/><Relationship Id="rId10" Type="http://schemas.openxmlformats.org/officeDocument/2006/relationships/image" Target="../media/image15.png"/><Relationship Id="rId4" Type="http://schemas.openxmlformats.org/officeDocument/2006/relationships/image" Target="../media/image17.png"/><Relationship Id="rId9" Type="http://schemas.openxmlformats.org/officeDocument/2006/relationships/image" Target="../media/image50.sv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svg"/><Relationship Id="rId7" Type="http://schemas.openxmlformats.org/officeDocument/2006/relationships/image" Target="../media/image2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55.jpeg"/><Relationship Id="rId5" Type="http://schemas.openxmlformats.org/officeDocument/2006/relationships/image" Target="../media/image53.svg"/><Relationship Id="rId10" Type="http://schemas.openxmlformats.org/officeDocument/2006/relationships/image" Target="../media/image54.jpeg"/><Relationship Id="rId4" Type="http://schemas.openxmlformats.org/officeDocument/2006/relationships/image" Target="../media/image52.png"/><Relationship Id="rId9" Type="http://schemas.openxmlformats.org/officeDocument/2006/relationships/image" Target="../media/image50.sv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9.svg"/><Relationship Id="rId3" Type="http://schemas.openxmlformats.org/officeDocument/2006/relationships/image" Target="../media/image57.svg"/><Relationship Id="rId7" Type="http://schemas.openxmlformats.org/officeDocument/2006/relationships/image" Target="../media/image26.svg"/><Relationship Id="rId12"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6.svg"/><Relationship Id="rId5" Type="http://schemas.openxmlformats.org/officeDocument/2006/relationships/image" Target="../media/image10.svg"/><Relationship Id="rId10" Type="http://schemas.openxmlformats.org/officeDocument/2006/relationships/image" Target="../media/image45.png"/><Relationship Id="rId4" Type="http://schemas.openxmlformats.org/officeDocument/2006/relationships/image" Target="../media/image9.png"/><Relationship Id="rId9" Type="http://schemas.openxmlformats.org/officeDocument/2006/relationships/image" Target="../media/image28.svg"/><Relationship Id="rId14"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2" name="TextBox 2"/>
          <p:cNvSpPr txBox="1"/>
          <p:nvPr/>
        </p:nvSpPr>
        <p:spPr>
          <a:xfrm>
            <a:off x="2208034" y="3100810"/>
            <a:ext cx="13883897" cy="2507097"/>
          </a:xfrm>
          <a:prstGeom prst="rect">
            <a:avLst/>
          </a:prstGeom>
        </p:spPr>
        <p:txBody>
          <a:bodyPr wrap="square" lIns="0" tIns="0" rIns="0" bIns="0" rtlCol="0" anchor="t">
            <a:spAutoFit/>
          </a:bodyPr>
          <a:lstStyle/>
          <a:p>
            <a:pPr algn="ctr">
              <a:lnSpc>
                <a:spcPts val="9999"/>
              </a:lnSpc>
            </a:pPr>
            <a:r>
              <a:rPr lang="vi-VN" sz="8000" dirty="0">
                <a:solidFill>
                  <a:srgbClr val="5E3023"/>
                </a:solidFill>
              </a:rPr>
              <a:t>CHÀO MỪNG CÁC EM ĐẾN VỚI TIẾT HỌC HÔM NAY</a:t>
            </a:r>
            <a:endParaRPr lang="en-US" sz="8000" dirty="0">
              <a:solidFill>
                <a:srgbClr val="5E3023"/>
              </a:solidFill>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14547" y="6904131"/>
            <a:ext cx="9221050" cy="349716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25939">
            <a:off x="15019116" y="178706"/>
            <a:ext cx="5270649" cy="416860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92908" flipH="1" flipV="1">
            <a:off x="-2320134" y="43268"/>
            <a:ext cx="5724514" cy="275817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45221" y="1638030"/>
            <a:ext cx="1366814" cy="1366814"/>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884216">
            <a:off x="15948876" y="1060955"/>
            <a:ext cx="655368" cy="1927553"/>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331730">
            <a:off x="14920093" y="5291331"/>
            <a:ext cx="1147506" cy="1280179"/>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67493" y="5533422"/>
            <a:ext cx="1067869" cy="1091688"/>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194110">
            <a:off x="3955867" y="1212966"/>
            <a:ext cx="1117361" cy="1062509"/>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979775" flipH="1" flipV="1">
            <a:off x="12741084" y="1346444"/>
            <a:ext cx="836624" cy="795553"/>
          </a:xfrm>
          <a:prstGeom prst="rect">
            <a:avLst/>
          </a:prstGeom>
        </p:spPr>
      </p:pic>
      <p:pic>
        <p:nvPicPr>
          <p:cNvPr id="12"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4066411" y="8929396"/>
            <a:ext cx="7237673" cy="1619429"/>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14645465" y="9191222"/>
            <a:ext cx="4897332" cy="1095778"/>
          </a:xfrm>
          <a:prstGeom prst="rect">
            <a:avLst/>
          </a:prstGeom>
        </p:spPr>
      </p:pic>
      <p:sp>
        <p:nvSpPr>
          <p:cNvPr id="14" name="TextBox 14"/>
          <p:cNvSpPr txBox="1"/>
          <p:nvPr/>
        </p:nvSpPr>
        <p:spPr>
          <a:xfrm>
            <a:off x="6294013" y="1136932"/>
            <a:ext cx="6017682" cy="457200"/>
          </a:xfrm>
          <a:prstGeom prst="rect">
            <a:avLst/>
          </a:prstGeom>
        </p:spPr>
        <p:txBody>
          <a:bodyPr lIns="0" tIns="0" rIns="0" bIns="0" rtlCol="0" anchor="t">
            <a:spAutoFit/>
          </a:bodyPr>
          <a:lstStyle/>
          <a:p>
            <a:pPr algn="ctr">
              <a:lnSpc>
                <a:spcPts val="3600"/>
              </a:lnSpc>
            </a:pPr>
            <a:r>
              <a:rPr lang="vi-VN" sz="3000" b="1" dirty="0">
                <a:solidFill>
                  <a:srgbClr val="000000"/>
                </a:solidFill>
                <a:latin typeface="Nunito Sans Regular"/>
              </a:rPr>
              <a:t>TRƯỜNG</a:t>
            </a:r>
            <a:r>
              <a:rPr lang="en-US" sz="3000" b="1" dirty="0">
                <a:solidFill>
                  <a:srgbClr val="000000"/>
                </a:solidFill>
                <a:latin typeface="Nunito Sans Regular"/>
              </a:rPr>
              <a:t> </a:t>
            </a:r>
            <a:r>
              <a:rPr lang="vi-VN" sz="3000" b="1" dirty="0">
                <a:solidFill>
                  <a:srgbClr val="000000"/>
                </a:solidFill>
                <a:latin typeface="Nunito Sans Regular"/>
              </a:rPr>
              <a:t>THCS.....</a:t>
            </a:r>
            <a:r>
              <a:rPr lang="en-US" sz="3000" b="1" dirty="0">
                <a:solidFill>
                  <a:srgbClr val="000000"/>
                </a:solidFill>
                <a:latin typeface="Nunito Sans Regular"/>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2" name="TextBox 2"/>
          <p:cNvSpPr txBox="1"/>
          <p:nvPr/>
        </p:nvSpPr>
        <p:spPr>
          <a:xfrm>
            <a:off x="1469311" y="2543336"/>
            <a:ext cx="6040487" cy="1000125"/>
          </a:xfrm>
          <a:prstGeom prst="rect">
            <a:avLst/>
          </a:prstGeom>
        </p:spPr>
        <p:txBody>
          <a:bodyPr lIns="0" tIns="0" rIns="0" bIns="0" rtlCol="0" anchor="t">
            <a:spAutoFit/>
          </a:bodyPr>
          <a:lstStyle/>
          <a:p>
            <a:pPr marL="0" lvl="0" indent="0" algn="ctr">
              <a:lnSpc>
                <a:spcPts val="7500"/>
              </a:lnSpc>
              <a:spcBef>
                <a:spcPct val="0"/>
              </a:spcBef>
            </a:pPr>
            <a:r>
              <a:rPr lang="vi-VN" sz="8000" b="1" u="none" dirty="0">
                <a:solidFill>
                  <a:srgbClr val="5E3023"/>
                </a:solidFill>
                <a:latin typeface="Arial" panose="020B0604020202020204" pitchFamily="34" charset="0"/>
                <a:cs typeface="Arial" panose="020B0604020202020204" pitchFamily="34" charset="0"/>
              </a:rPr>
              <a:t>Ghi nhớ</a:t>
            </a:r>
            <a:endParaRPr lang="en-US" sz="8000" b="1" u="none" dirty="0">
              <a:solidFill>
                <a:srgbClr val="5E3023"/>
              </a:solidFill>
              <a:latin typeface="Arial" panose="020B0604020202020204" pitchFamily="34" charset="0"/>
              <a:cs typeface="Arial" panose="020B0604020202020204" pitchFamily="34" charset="0"/>
            </a:endParaRPr>
          </a:p>
        </p:txBody>
      </p:sp>
      <p:grpSp>
        <p:nvGrpSpPr>
          <p:cNvPr id="3" name="Group 3"/>
          <p:cNvGrpSpPr/>
          <p:nvPr/>
        </p:nvGrpSpPr>
        <p:grpSpPr>
          <a:xfrm>
            <a:off x="9465437" y="1282700"/>
            <a:ext cx="8060563" cy="2829405"/>
            <a:chOff x="0" y="0"/>
            <a:chExt cx="13480836" cy="3300935"/>
          </a:xfrm>
        </p:grpSpPr>
        <p:sp>
          <p:nvSpPr>
            <p:cNvPr id="4" name="Freeform 4"/>
            <p:cNvSpPr/>
            <p:nvPr/>
          </p:nvSpPr>
          <p:spPr>
            <a:xfrm>
              <a:off x="0" y="0"/>
              <a:ext cx="13480836" cy="3399995"/>
            </a:xfrm>
            <a:custGeom>
              <a:avLst/>
              <a:gdLst/>
              <a:ahLst/>
              <a:cxnLst/>
              <a:rect l="l" t="t" r="r" b="b"/>
              <a:pathLst>
                <a:path w="13480836" h="3399995">
                  <a:moveTo>
                    <a:pt x="12858536" y="2829765"/>
                  </a:moveTo>
                  <a:cubicBezTo>
                    <a:pt x="12858536" y="2823415"/>
                    <a:pt x="12859807" y="2818335"/>
                    <a:pt x="12859807" y="2810715"/>
                  </a:cubicBezTo>
                  <a:lnTo>
                    <a:pt x="12859807" y="490220"/>
                  </a:lnTo>
                  <a:cubicBezTo>
                    <a:pt x="12859807" y="220980"/>
                    <a:pt x="12650257" y="0"/>
                    <a:pt x="12393716" y="0"/>
                  </a:cubicBezTo>
                  <a:lnTo>
                    <a:pt x="467360" y="0"/>
                  </a:lnTo>
                  <a:cubicBezTo>
                    <a:pt x="210820" y="0"/>
                    <a:pt x="0" y="220980"/>
                    <a:pt x="0" y="490220"/>
                  </a:cubicBezTo>
                  <a:lnTo>
                    <a:pt x="0" y="2810715"/>
                  </a:lnTo>
                  <a:cubicBezTo>
                    <a:pt x="0" y="3079955"/>
                    <a:pt x="209550" y="3300935"/>
                    <a:pt x="466090" y="3300935"/>
                  </a:cubicBezTo>
                  <a:lnTo>
                    <a:pt x="12392446" y="3300935"/>
                  </a:lnTo>
                  <a:cubicBezTo>
                    <a:pt x="12505476" y="3300935"/>
                    <a:pt x="12609616" y="3257755"/>
                    <a:pt x="12689626" y="3187905"/>
                  </a:cubicBezTo>
                  <a:cubicBezTo>
                    <a:pt x="12820436" y="3259025"/>
                    <a:pt x="13132856" y="3399995"/>
                    <a:pt x="13479566" y="3192985"/>
                  </a:cubicBezTo>
                  <a:cubicBezTo>
                    <a:pt x="13480836" y="3192985"/>
                    <a:pt x="13168416" y="3194255"/>
                    <a:pt x="12858536" y="2829765"/>
                  </a:cubicBezTo>
                  <a:lnTo>
                    <a:pt x="12858536" y="2829765"/>
                  </a:lnTo>
                  <a:close/>
                </a:path>
              </a:pathLst>
            </a:custGeom>
            <a:solidFill>
              <a:srgbClr val="5E3023"/>
            </a:solidFill>
          </p:spPr>
        </p:sp>
      </p:grpSp>
      <p:sp>
        <p:nvSpPr>
          <p:cNvPr id="7" name="TextBox 7"/>
          <p:cNvSpPr txBox="1"/>
          <p:nvPr/>
        </p:nvSpPr>
        <p:spPr>
          <a:xfrm>
            <a:off x="9740521" y="1710749"/>
            <a:ext cx="7178291" cy="2308324"/>
          </a:xfrm>
          <a:prstGeom prst="rect">
            <a:avLst/>
          </a:prstGeom>
        </p:spPr>
        <p:txBody>
          <a:bodyPr wrap="square" lIns="0" tIns="0" rIns="0" bIns="0" rtlCol="0" anchor="t">
            <a:spAutoFit/>
          </a:bodyPr>
          <a:lstStyle/>
          <a:p>
            <a:pPr algn="just">
              <a:lnSpc>
                <a:spcPts val="2999"/>
              </a:lnSpc>
            </a:pPr>
            <a:r>
              <a:rPr lang="vi-VN" altLang="en-US" sz="3200" dirty="0">
                <a:solidFill>
                  <a:schemeClr val="bg1"/>
                </a:solidFill>
                <a:latin typeface="Arial" panose="020B0604020202020204" pitchFamily="34" charset="0"/>
                <a:cs typeface="Arial" panose="020B0604020202020204" pitchFamily="34" charset="0"/>
              </a:rPr>
              <a:t>Muốn cho văn bản thuyết minh được sinh động, hấp dẫn người ta vận dụng thêm một số biện pháp nghệ thuật như kể chuyện, tự thuật, đối thoại theo lối ấn dụ, nhân hóa hoặc các hình thức vè, diễn ca...</a:t>
            </a:r>
            <a:endParaRPr lang="en-US" sz="2800" u="none" dirty="0">
              <a:solidFill>
                <a:schemeClr val="bg1"/>
              </a:solidFill>
              <a:latin typeface="Arial" panose="020B0604020202020204" pitchFamily="34" charset="0"/>
              <a:cs typeface="Arial" panose="020B0604020202020204" pitchFamily="34" charset="0"/>
            </a:endParaRPr>
          </a:p>
        </p:txBody>
      </p:sp>
      <p:grpSp>
        <p:nvGrpSpPr>
          <p:cNvPr id="9" name="Group 9"/>
          <p:cNvGrpSpPr/>
          <p:nvPr/>
        </p:nvGrpSpPr>
        <p:grpSpPr>
          <a:xfrm>
            <a:off x="9465437" y="4450857"/>
            <a:ext cx="7118738" cy="333779"/>
            <a:chOff x="0" y="0"/>
            <a:chExt cx="12188772" cy="571500"/>
          </a:xfrm>
        </p:grpSpPr>
        <p:sp>
          <p:nvSpPr>
            <p:cNvPr id="10" name="Freeform 10"/>
            <p:cNvSpPr/>
            <p:nvPr/>
          </p:nvSpPr>
          <p:spPr>
            <a:xfrm>
              <a:off x="0" y="255270"/>
              <a:ext cx="12188772" cy="69850"/>
            </a:xfrm>
            <a:custGeom>
              <a:avLst/>
              <a:gdLst/>
              <a:ahLst/>
              <a:cxnLst/>
              <a:rect l="l" t="t" r="r" b="b"/>
              <a:pathLst>
                <a:path w="12188772" h="69850">
                  <a:moveTo>
                    <a:pt x="11897942" y="0"/>
                  </a:moveTo>
                  <a:lnTo>
                    <a:pt x="0" y="0"/>
                  </a:lnTo>
                  <a:lnTo>
                    <a:pt x="0" y="69850"/>
                  </a:lnTo>
                  <a:lnTo>
                    <a:pt x="12188772" y="69850"/>
                  </a:lnTo>
                  <a:lnTo>
                    <a:pt x="12188772" y="0"/>
                  </a:lnTo>
                  <a:close/>
                </a:path>
              </a:pathLst>
            </a:custGeom>
            <a:solidFill>
              <a:srgbClr val="5E3023"/>
            </a:solidFill>
          </p:spPr>
        </p:sp>
      </p:grpSp>
      <p:grpSp>
        <p:nvGrpSpPr>
          <p:cNvPr id="11" name="Group 11"/>
          <p:cNvGrpSpPr/>
          <p:nvPr/>
        </p:nvGrpSpPr>
        <p:grpSpPr>
          <a:xfrm>
            <a:off x="9525000" y="5544488"/>
            <a:ext cx="8001000" cy="2914315"/>
            <a:chOff x="0" y="0"/>
            <a:chExt cx="13480836" cy="3197568"/>
          </a:xfrm>
        </p:grpSpPr>
        <p:sp>
          <p:nvSpPr>
            <p:cNvPr id="12" name="Freeform 12"/>
            <p:cNvSpPr/>
            <p:nvPr/>
          </p:nvSpPr>
          <p:spPr>
            <a:xfrm>
              <a:off x="0" y="0"/>
              <a:ext cx="13480836" cy="3296628"/>
            </a:xfrm>
            <a:custGeom>
              <a:avLst/>
              <a:gdLst/>
              <a:ahLst/>
              <a:cxnLst/>
              <a:rect l="l" t="t" r="r" b="b"/>
              <a:pathLst>
                <a:path w="13480836" h="3296628">
                  <a:moveTo>
                    <a:pt x="12858536" y="2726398"/>
                  </a:moveTo>
                  <a:cubicBezTo>
                    <a:pt x="12858536" y="2720048"/>
                    <a:pt x="12859807" y="2714968"/>
                    <a:pt x="12859807" y="2707348"/>
                  </a:cubicBezTo>
                  <a:lnTo>
                    <a:pt x="12859807" y="490220"/>
                  </a:lnTo>
                  <a:cubicBezTo>
                    <a:pt x="12859807" y="220980"/>
                    <a:pt x="12650257" y="0"/>
                    <a:pt x="12393716" y="0"/>
                  </a:cubicBezTo>
                  <a:lnTo>
                    <a:pt x="467360" y="0"/>
                  </a:lnTo>
                  <a:cubicBezTo>
                    <a:pt x="210820" y="0"/>
                    <a:pt x="0" y="220980"/>
                    <a:pt x="0" y="490220"/>
                  </a:cubicBezTo>
                  <a:lnTo>
                    <a:pt x="0" y="2707348"/>
                  </a:lnTo>
                  <a:cubicBezTo>
                    <a:pt x="0" y="2976588"/>
                    <a:pt x="209550" y="3197568"/>
                    <a:pt x="466090" y="3197568"/>
                  </a:cubicBezTo>
                  <a:lnTo>
                    <a:pt x="12392446" y="3197568"/>
                  </a:lnTo>
                  <a:cubicBezTo>
                    <a:pt x="12505476" y="3197568"/>
                    <a:pt x="12609616" y="3154388"/>
                    <a:pt x="12689626" y="3084538"/>
                  </a:cubicBezTo>
                  <a:cubicBezTo>
                    <a:pt x="12820436" y="3155658"/>
                    <a:pt x="13132856" y="3296628"/>
                    <a:pt x="13479566" y="3089618"/>
                  </a:cubicBezTo>
                  <a:cubicBezTo>
                    <a:pt x="13480836" y="3089618"/>
                    <a:pt x="13168416" y="3090888"/>
                    <a:pt x="12858536" y="2726398"/>
                  </a:cubicBezTo>
                  <a:lnTo>
                    <a:pt x="12858536" y="2726398"/>
                  </a:lnTo>
                  <a:close/>
                </a:path>
              </a:pathLst>
            </a:custGeom>
            <a:solidFill>
              <a:srgbClr val="5E3023"/>
            </a:solidFill>
          </p:spPr>
        </p:sp>
      </p:grpSp>
      <p:sp>
        <p:nvSpPr>
          <p:cNvPr id="15" name="TextBox 15"/>
          <p:cNvSpPr txBox="1"/>
          <p:nvPr/>
        </p:nvSpPr>
        <p:spPr>
          <a:xfrm>
            <a:off x="9740521" y="6083447"/>
            <a:ext cx="7078168" cy="1926681"/>
          </a:xfrm>
          <a:prstGeom prst="rect">
            <a:avLst/>
          </a:prstGeom>
        </p:spPr>
        <p:txBody>
          <a:bodyPr wrap="square" lIns="0" tIns="0" rIns="0" bIns="0" rtlCol="0" anchor="t">
            <a:spAutoFit/>
          </a:bodyPr>
          <a:lstStyle/>
          <a:p>
            <a:pPr algn="just">
              <a:lnSpc>
                <a:spcPts val="2999"/>
              </a:lnSpc>
            </a:pPr>
            <a:r>
              <a:rPr lang="vi-VN" altLang="en-US" sz="3400" dirty="0">
                <a:solidFill>
                  <a:schemeClr val="bg1"/>
                </a:solidFill>
                <a:latin typeface="Arial" panose="020B0604020202020204" pitchFamily="34" charset="0"/>
                <a:cs typeface="Arial" panose="020B0604020202020204" pitchFamily="34" charset="0"/>
              </a:rPr>
              <a:t>Các biện pháp nghệ thuật cần được sử dụng thích hợp góp phần làm nổi bật đặc điểm của đối tượng thuyết minh và gây hứng thú cho người đọc.</a:t>
            </a:r>
            <a:endParaRPr lang="en-US" sz="3400" u="none" dirty="0">
              <a:solidFill>
                <a:schemeClr val="bg1"/>
              </a:solidFill>
              <a:latin typeface="Arial" panose="020B0604020202020204" pitchFamily="34" charset="0"/>
              <a:cs typeface="Arial" panose="020B0604020202020204" pitchFamily="34" charset="0"/>
            </a:endParaRPr>
          </a:p>
        </p:txBody>
      </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606635">
            <a:off x="298557" y="7017087"/>
            <a:ext cx="8659771" cy="6849091"/>
          </a:xfrm>
          <a:prstGeom prst="rect">
            <a:avLst/>
          </a:prstGeom>
        </p:spPr>
      </p:pic>
      <p:grpSp>
        <p:nvGrpSpPr>
          <p:cNvPr id="18" name="Group 18"/>
          <p:cNvGrpSpPr/>
          <p:nvPr/>
        </p:nvGrpSpPr>
        <p:grpSpPr>
          <a:xfrm>
            <a:off x="9465437" y="8638771"/>
            <a:ext cx="7118738" cy="333779"/>
            <a:chOff x="0" y="0"/>
            <a:chExt cx="12188772" cy="571500"/>
          </a:xfrm>
        </p:grpSpPr>
        <p:sp>
          <p:nvSpPr>
            <p:cNvPr id="19" name="Freeform 19"/>
            <p:cNvSpPr/>
            <p:nvPr/>
          </p:nvSpPr>
          <p:spPr>
            <a:xfrm>
              <a:off x="0" y="255270"/>
              <a:ext cx="12188772" cy="69850"/>
            </a:xfrm>
            <a:custGeom>
              <a:avLst/>
              <a:gdLst/>
              <a:ahLst/>
              <a:cxnLst/>
              <a:rect l="l" t="t" r="r" b="b"/>
              <a:pathLst>
                <a:path w="12188772" h="69850">
                  <a:moveTo>
                    <a:pt x="11897942" y="0"/>
                  </a:moveTo>
                  <a:lnTo>
                    <a:pt x="0" y="0"/>
                  </a:lnTo>
                  <a:lnTo>
                    <a:pt x="0" y="69850"/>
                  </a:lnTo>
                  <a:lnTo>
                    <a:pt x="12188772" y="69850"/>
                  </a:lnTo>
                  <a:lnTo>
                    <a:pt x="12188772" y="0"/>
                  </a:lnTo>
                  <a:close/>
                </a:path>
              </a:pathLst>
            </a:custGeom>
            <a:solidFill>
              <a:srgbClr val="5E3023"/>
            </a:solidFill>
          </p:spPr>
        </p:sp>
      </p:grpSp>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9311" y="3665177"/>
            <a:ext cx="6108933" cy="5119105"/>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31730">
            <a:off x="7300062" y="2259782"/>
            <a:ext cx="992635" cy="1107402"/>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52880">
            <a:off x="327330" y="1546242"/>
            <a:ext cx="659519" cy="1939760"/>
          </a:xfrm>
          <a:prstGeom prst="rect">
            <a:avLst/>
          </a:prstGeom>
        </p:spPr>
      </p:pic>
      <p:pic>
        <p:nvPicPr>
          <p:cNvPr id="23" name="Picture 2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51111" y="841177"/>
            <a:ext cx="677589" cy="692702"/>
          </a:xfrm>
          <a:prstGeom prst="rect">
            <a:avLst/>
          </a:prstGeom>
        </p:spPr>
      </p:pic>
      <p:sp>
        <p:nvSpPr>
          <p:cNvPr id="24" name="Text Box 6">
            <a:extLst>
              <a:ext uri="{FF2B5EF4-FFF2-40B4-BE49-F238E27FC236}">
                <a16:creationId xmlns:a16="http://schemas.microsoft.com/office/drawing/2014/main" id="{B08EABBE-1290-4AAE-B2D2-B74C9331BCF4}"/>
              </a:ext>
            </a:extLst>
          </p:cNvPr>
          <p:cNvSpPr txBox="1">
            <a:spLocks noChangeArrowheads="1"/>
          </p:cNvSpPr>
          <p:nvPr/>
        </p:nvSpPr>
        <p:spPr bwMode="auto">
          <a:xfrm>
            <a:off x="796834" y="161251"/>
            <a:ext cx="11506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dirty="0">
                <a:solidFill>
                  <a:srgbClr val="5E3023"/>
                </a:solidFill>
                <a:cs typeface="Arial" panose="020B0604020202020204" pitchFamily="34" charset="0"/>
              </a:rPr>
              <a:t>2. </a:t>
            </a:r>
            <a:r>
              <a:rPr lang="en-US" altLang="en-US" sz="4000" b="1" dirty="0" err="1">
                <a:solidFill>
                  <a:srgbClr val="5E3023"/>
                </a:solidFill>
                <a:cs typeface="Arial" panose="020B0604020202020204" pitchFamily="34" charset="0"/>
              </a:rPr>
              <a:t>Viết</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văn</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bản</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thuyết</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minh</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có</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sử</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dụng</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một</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số</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biện</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pháp</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nghệ</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thuật</a:t>
            </a:r>
            <a:endParaRPr lang="en-US" altLang="en-US" sz="4000" b="1" dirty="0">
              <a:solidFill>
                <a:srgbClr val="5E3023"/>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heckerboard(across)">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3295" y="2921766"/>
            <a:ext cx="15773400" cy="698639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9963" y="9258300"/>
            <a:ext cx="6012929" cy="1345393"/>
          </a:xfrm>
          <a:prstGeom prst="rect">
            <a:avLst/>
          </a:prstGeom>
        </p:spPr>
      </p:pic>
      <p:sp>
        <p:nvSpPr>
          <p:cNvPr id="6" name="TextBox 6"/>
          <p:cNvSpPr txBox="1"/>
          <p:nvPr/>
        </p:nvSpPr>
        <p:spPr>
          <a:xfrm>
            <a:off x="4572000" y="4046848"/>
            <a:ext cx="10247191" cy="1507272"/>
          </a:xfrm>
          <a:prstGeom prst="rect">
            <a:avLst/>
          </a:prstGeom>
        </p:spPr>
        <p:txBody>
          <a:bodyPr wrap="square" lIns="0" tIns="0" rIns="0" bIns="0" rtlCol="0" anchor="t">
            <a:spAutoFit/>
          </a:bodyPr>
          <a:lstStyle/>
          <a:p>
            <a:pPr marL="0" marR="0" lvl="0" indent="0" algn="ctr" defTabSz="914400" rtl="0" eaLnBrk="1" fontAlgn="auto" latinLnBrk="0" hangingPunct="1">
              <a:lnSpc>
                <a:spcPts val="6299"/>
              </a:lnSpc>
              <a:spcBef>
                <a:spcPct val="0"/>
              </a:spcBef>
              <a:spcAft>
                <a:spcPts val="0"/>
              </a:spcAft>
              <a:buClrTx/>
              <a:buSzTx/>
              <a:buFontTx/>
              <a:buNone/>
              <a:tabLst/>
              <a:defRPr/>
            </a:pPr>
            <a:r>
              <a:rPr lang="fr-FR" sz="3200" b="1" kern="100" dirty="0">
                <a:effectLst/>
                <a:latin typeface="Arial" panose="020B0604020202020204" pitchFamily="34" charset="0"/>
                <a:ea typeface="SimSun" panose="02010600030101010101" pitchFamily="2" charset="-122"/>
                <a:cs typeface="Arial" panose="020B0604020202020204" pitchFamily="34" charset="0"/>
              </a:rPr>
              <a:t>Khi </a:t>
            </a:r>
            <a:r>
              <a:rPr lang="fr-FR" sz="3200" b="1" kern="100" dirty="0" err="1">
                <a:effectLst/>
                <a:latin typeface="Arial" panose="020B0604020202020204" pitchFamily="34" charset="0"/>
                <a:ea typeface="SimSun" panose="02010600030101010101" pitchFamily="2" charset="-122"/>
                <a:cs typeface="Arial" panose="020B0604020202020204" pitchFamily="34" charset="0"/>
              </a:rPr>
              <a:t>sử</a:t>
            </a:r>
            <a:r>
              <a:rPr lang="fr-FR" sz="3200" b="1" kern="100" dirty="0">
                <a:effectLst/>
                <a:latin typeface="Arial" panose="020B0604020202020204" pitchFamily="34" charset="0"/>
                <a:ea typeface="SimSun" panose="02010600030101010101" pitchFamily="2" charset="-122"/>
                <a:cs typeface="Arial" panose="020B0604020202020204" pitchFamily="34" charset="0"/>
              </a:rPr>
              <a:t> </a:t>
            </a:r>
            <a:r>
              <a:rPr lang="fr-FR" sz="3200" b="1" kern="100" dirty="0" err="1">
                <a:effectLst/>
                <a:latin typeface="Arial" panose="020B0604020202020204" pitchFamily="34" charset="0"/>
                <a:ea typeface="SimSun" panose="02010600030101010101" pitchFamily="2" charset="-122"/>
                <a:cs typeface="Arial" panose="020B0604020202020204" pitchFamily="34" charset="0"/>
              </a:rPr>
              <a:t>dụng</a:t>
            </a:r>
            <a:r>
              <a:rPr lang="fr-FR" sz="3200" b="1" kern="100" dirty="0">
                <a:effectLst/>
                <a:latin typeface="Arial" panose="020B0604020202020204" pitchFamily="34" charset="0"/>
                <a:ea typeface="SimSun" panose="02010600030101010101" pitchFamily="2" charset="-122"/>
                <a:cs typeface="Arial" panose="020B0604020202020204" pitchFamily="34" charset="0"/>
              </a:rPr>
              <a:t> </a:t>
            </a:r>
            <a:r>
              <a:rPr lang="fr-FR" sz="3200" b="1" kern="100" dirty="0" err="1">
                <a:effectLst/>
                <a:latin typeface="Arial" panose="020B0604020202020204" pitchFamily="34" charset="0"/>
                <a:ea typeface="SimSun" panose="02010600030101010101" pitchFamily="2" charset="-122"/>
                <a:cs typeface="Arial" panose="020B0604020202020204" pitchFamily="34" charset="0"/>
              </a:rPr>
              <a:t>các</a:t>
            </a:r>
            <a:r>
              <a:rPr lang="fr-FR" sz="3200" b="1" kern="100" dirty="0">
                <a:effectLst/>
                <a:latin typeface="Arial" panose="020B0604020202020204" pitchFamily="34" charset="0"/>
                <a:ea typeface="SimSun" panose="02010600030101010101" pitchFamily="2" charset="-122"/>
                <a:cs typeface="Arial" panose="020B0604020202020204" pitchFamily="34" charset="0"/>
              </a:rPr>
              <a:t> </a:t>
            </a:r>
            <a:r>
              <a:rPr lang="vi-VN" sz="3200" b="1" kern="100" dirty="0">
                <a:effectLst/>
                <a:latin typeface="Arial" panose="020B0604020202020204" pitchFamily="34" charset="0"/>
                <a:ea typeface="SimSun" panose="02010600030101010101" pitchFamily="2" charset="-122"/>
                <a:cs typeface="Arial" panose="020B0604020202020204" pitchFamily="34" charset="0"/>
              </a:rPr>
              <a:t>biện pháp nghệ thuật</a:t>
            </a:r>
            <a:r>
              <a:rPr lang="fr-FR" sz="3200" b="1" kern="100" dirty="0">
                <a:effectLst/>
                <a:latin typeface="Arial" panose="020B0604020202020204" pitchFamily="34" charset="0"/>
                <a:ea typeface="SimSun" panose="02010600030101010101" pitchFamily="2" charset="-122"/>
                <a:cs typeface="Arial" panose="020B0604020202020204" pitchFamily="34" charset="0"/>
              </a:rPr>
              <a:t> </a:t>
            </a:r>
            <a:r>
              <a:rPr lang="fr-FR" sz="3200" b="1" kern="100" dirty="0" err="1">
                <a:effectLst/>
                <a:latin typeface="Arial" panose="020B0604020202020204" pitchFamily="34" charset="0"/>
                <a:ea typeface="SimSun" panose="02010600030101010101" pitchFamily="2" charset="-122"/>
                <a:cs typeface="Arial" panose="020B0604020202020204" pitchFamily="34" charset="0"/>
              </a:rPr>
              <a:t>tạo</a:t>
            </a:r>
            <a:r>
              <a:rPr lang="fr-FR" sz="3200" b="1" kern="100" dirty="0">
                <a:effectLst/>
                <a:latin typeface="Arial" panose="020B0604020202020204" pitchFamily="34" charset="0"/>
                <a:ea typeface="SimSun" panose="02010600030101010101" pitchFamily="2" charset="-122"/>
                <a:cs typeface="Arial" panose="020B0604020202020204" pitchFamily="34" charset="0"/>
              </a:rPr>
              <a:t> </a:t>
            </a:r>
            <a:r>
              <a:rPr lang="fr-FR" sz="3200" b="1" kern="100" dirty="0" err="1">
                <a:effectLst/>
                <a:latin typeface="Arial" panose="020B0604020202020204" pitchFamily="34" charset="0"/>
                <a:ea typeface="SimSun" panose="02010600030101010101" pitchFamily="2" charset="-122"/>
                <a:cs typeface="Arial" panose="020B0604020202020204" pitchFamily="34" charset="0"/>
              </a:rPr>
              <a:t>lập</a:t>
            </a:r>
            <a:r>
              <a:rPr lang="fr-FR" sz="3200" b="1" kern="100" dirty="0">
                <a:effectLst/>
                <a:latin typeface="Arial" panose="020B0604020202020204" pitchFamily="34" charset="0"/>
                <a:ea typeface="SimSun" panose="02010600030101010101" pitchFamily="2" charset="-122"/>
                <a:cs typeface="Arial" panose="020B0604020202020204" pitchFamily="34" charset="0"/>
              </a:rPr>
              <a:t> </a:t>
            </a:r>
            <a:r>
              <a:rPr lang="fr-FR" sz="3200" b="1" kern="100" dirty="0" err="1">
                <a:effectLst/>
                <a:latin typeface="Arial" panose="020B0604020202020204" pitchFamily="34" charset="0"/>
                <a:ea typeface="SimSun" panose="02010600030101010101" pitchFamily="2" charset="-122"/>
                <a:cs typeface="Arial" panose="020B0604020202020204" pitchFamily="34" charset="0"/>
              </a:rPr>
              <a:t>các</a:t>
            </a:r>
            <a:r>
              <a:rPr lang="fr-FR" sz="3200" b="1" kern="100" dirty="0">
                <a:effectLst/>
                <a:latin typeface="Arial" panose="020B0604020202020204" pitchFamily="34" charset="0"/>
                <a:ea typeface="SimSun" panose="02010600030101010101" pitchFamily="2" charset="-122"/>
                <a:cs typeface="Arial" panose="020B0604020202020204" pitchFamily="34" charset="0"/>
              </a:rPr>
              <a:t> VB</a:t>
            </a:r>
            <a:r>
              <a:rPr lang="vi-VN" sz="3200" b="1" kern="100" dirty="0">
                <a:effectLst/>
                <a:latin typeface="Arial" panose="020B0604020202020204" pitchFamily="34" charset="0"/>
                <a:ea typeface="SimSun" panose="02010600030101010101" pitchFamily="2" charset="-122"/>
                <a:cs typeface="Arial" panose="020B0604020202020204" pitchFamily="34" charset="0"/>
              </a:rPr>
              <a:t> thuyết minh</a:t>
            </a:r>
            <a:r>
              <a:rPr lang="fr-FR" sz="3200" b="1" kern="100" dirty="0">
                <a:effectLst/>
                <a:latin typeface="Arial" panose="020B0604020202020204" pitchFamily="34" charset="0"/>
                <a:ea typeface="SimSun" panose="02010600030101010101" pitchFamily="2" charset="-122"/>
                <a:cs typeface="Arial" panose="020B0604020202020204" pitchFamily="34" charset="0"/>
              </a:rPr>
              <a:t>, </a:t>
            </a:r>
            <a:r>
              <a:rPr lang="fr-FR" sz="3200" b="1" kern="100" dirty="0" err="1">
                <a:effectLst/>
                <a:latin typeface="Arial" panose="020B0604020202020204" pitchFamily="34" charset="0"/>
                <a:ea typeface="SimSun" panose="02010600030101010101" pitchFamily="2" charset="-122"/>
                <a:cs typeface="Arial" panose="020B0604020202020204" pitchFamily="34" charset="0"/>
              </a:rPr>
              <a:t>cần</a:t>
            </a:r>
            <a:r>
              <a:rPr lang="fr-FR" sz="3200" b="1" kern="100" dirty="0">
                <a:effectLst/>
                <a:latin typeface="Arial" panose="020B0604020202020204" pitchFamily="34" charset="0"/>
                <a:ea typeface="SimSun" panose="02010600030101010101" pitchFamily="2" charset="-122"/>
                <a:cs typeface="Arial" panose="020B0604020202020204" pitchFamily="34" charset="0"/>
              </a:rPr>
              <a:t> </a:t>
            </a:r>
            <a:r>
              <a:rPr lang="fr-FR" sz="3200" b="1" kern="100" dirty="0" err="1">
                <a:effectLst/>
                <a:latin typeface="Arial" panose="020B0604020202020204" pitchFamily="34" charset="0"/>
                <a:ea typeface="SimSun" panose="02010600030101010101" pitchFamily="2" charset="-122"/>
                <a:cs typeface="Arial" panose="020B0604020202020204" pitchFamily="34" charset="0"/>
              </a:rPr>
              <a:t>phải</a:t>
            </a:r>
            <a:r>
              <a:rPr lang="vi-VN" sz="3200" b="1" kern="100" dirty="0">
                <a:effectLst/>
                <a:latin typeface="Arial" panose="020B0604020202020204" pitchFamily="34" charset="0"/>
                <a:ea typeface="SimSun" panose="02010600030101010101" pitchFamily="2" charset="-122"/>
                <a:cs typeface="Arial" panose="020B0604020202020204" pitchFamily="34" charset="0"/>
              </a:rPr>
              <a:t> lưu ý:</a:t>
            </a:r>
            <a:endParaRPr kumimoji="0" lang="en-US" sz="8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24860" y="8833656"/>
            <a:ext cx="6986738" cy="1563283"/>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31730">
            <a:off x="826304" y="741595"/>
            <a:ext cx="992635" cy="1107402"/>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509671">
            <a:off x="17136936" y="737604"/>
            <a:ext cx="659519" cy="1939760"/>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86881">
            <a:off x="15505903" y="960306"/>
            <a:ext cx="704570" cy="669982"/>
          </a:xfrm>
          <a:prstGeom prst="rect">
            <a:avLst/>
          </a:prstGeom>
        </p:spPr>
      </p:pic>
      <p:sp>
        <p:nvSpPr>
          <p:cNvPr id="18" name="TextBox 17">
            <a:extLst>
              <a:ext uri="{FF2B5EF4-FFF2-40B4-BE49-F238E27FC236}">
                <a16:creationId xmlns:a16="http://schemas.microsoft.com/office/drawing/2014/main" id="{F7FADC43-498C-44A0-A9CC-6775A5C2F35C}"/>
              </a:ext>
            </a:extLst>
          </p:cNvPr>
          <p:cNvSpPr txBox="1"/>
          <p:nvPr/>
        </p:nvSpPr>
        <p:spPr>
          <a:xfrm>
            <a:off x="5486400" y="5964027"/>
            <a:ext cx="9829800" cy="2482667"/>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fr-FR" sz="3600" kern="100" dirty="0" err="1">
                <a:effectLst/>
                <a:latin typeface="Arial" panose="020B0604020202020204" pitchFamily="34" charset="0"/>
                <a:ea typeface="SimSun" panose="02010600030101010101" pitchFamily="2" charset="-122"/>
                <a:cs typeface="Arial" panose="020B0604020202020204" pitchFamily="34" charset="0"/>
              </a:rPr>
              <a:t>Đảm</a:t>
            </a:r>
            <a:r>
              <a:rPr lang="fr-FR" sz="3600" kern="100" dirty="0">
                <a:effectLst/>
                <a:latin typeface="Arial" panose="020B0604020202020204" pitchFamily="34" charset="0"/>
                <a:ea typeface="SimSun" panose="02010600030101010101" pitchFamily="2" charset="-122"/>
                <a:cs typeface="Arial" panose="020B0604020202020204" pitchFamily="34" charset="0"/>
              </a:rPr>
              <a:t> </a:t>
            </a:r>
            <a:r>
              <a:rPr lang="fr-FR" sz="3600" kern="100" dirty="0" err="1">
                <a:effectLst/>
                <a:latin typeface="Arial" panose="020B0604020202020204" pitchFamily="34" charset="0"/>
                <a:ea typeface="SimSun" panose="02010600030101010101" pitchFamily="2" charset="-122"/>
                <a:cs typeface="Arial" panose="020B0604020202020204" pitchFamily="34" charset="0"/>
              </a:rPr>
              <a:t>bảo</a:t>
            </a:r>
            <a:r>
              <a:rPr lang="fr-FR" sz="3600" kern="100" dirty="0">
                <a:effectLst/>
                <a:latin typeface="Arial" panose="020B0604020202020204" pitchFamily="34" charset="0"/>
                <a:ea typeface="SimSun" panose="02010600030101010101" pitchFamily="2" charset="-122"/>
                <a:cs typeface="Arial" panose="020B0604020202020204" pitchFamily="34" charset="0"/>
              </a:rPr>
              <a:t> </a:t>
            </a:r>
            <a:r>
              <a:rPr lang="vi-VN" sz="3600" kern="100" dirty="0">
                <a:latin typeface="Arial" panose="020B0604020202020204" pitchFamily="34" charset="0"/>
                <a:ea typeface="SimSun" panose="02010600030101010101" pitchFamily="2" charset="-122"/>
                <a:cs typeface="Arial" panose="020B0604020202020204" pitchFamily="34" charset="0"/>
              </a:rPr>
              <a:t>tính c</a:t>
            </a:r>
            <a:r>
              <a:rPr lang="fr-FR" sz="3600" kern="100" dirty="0" err="1">
                <a:effectLst/>
                <a:latin typeface="Arial" panose="020B0604020202020204" pitchFamily="34" charset="0"/>
                <a:ea typeface="SimSun" panose="02010600030101010101" pitchFamily="2" charset="-122"/>
                <a:cs typeface="Arial" panose="020B0604020202020204" pitchFamily="34" charset="0"/>
              </a:rPr>
              <a:t>hất</a:t>
            </a:r>
            <a:r>
              <a:rPr lang="fr-FR" sz="3600" kern="100" dirty="0">
                <a:effectLst/>
                <a:latin typeface="Arial" panose="020B0604020202020204" pitchFamily="34" charset="0"/>
                <a:ea typeface="SimSun" panose="02010600030101010101" pitchFamily="2" charset="-122"/>
                <a:cs typeface="Arial" panose="020B0604020202020204" pitchFamily="34" charset="0"/>
              </a:rPr>
              <a:t> </a:t>
            </a:r>
            <a:r>
              <a:rPr lang="fr-FR" sz="3600" kern="100" dirty="0" err="1">
                <a:effectLst/>
                <a:latin typeface="Arial" panose="020B0604020202020204" pitchFamily="34" charset="0"/>
                <a:ea typeface="SimSun" panose="02010600030101010101" pitchFamily="2" charset="-122"/>
                <a:cs typeface="Arial" panose="020B0604020202020204" pitchFamily="34" charset="0"/>
              </a:rPr>
              <a:t>của</a:t>
            </a:r>
            <a:r>
              <a:rPr lang="fr-FR" sz="3600" kern="100" dirty="0">
                <a:effectLst/>
                <a:latin typeface="Arial" panose="020B0604020202020204" pitchFamily="34" charset="0"/>
                <a:ea typeface="SimSun" panose="02010600030101010101" pitchFamily="2" charset="-122"/>
                <a:cs typeface="Arial" panose="020B0604020202020204" pitchFamily="34" charset="0"/>
              </a:rPr>
              <a:t> </a:t>
            </a:r>
            <a:r>
              <a:rPr lang="vi-VN" sz="3600" kern="100" dirty="0">
                <a:effectLst/>
                <a:latin typeface="Arial" panose="020B0604020202020204" pitchFamily="34" charset="0"/>
                <a:ea typeface="SimSun" panose="02010600030101010101" pitchFamily="2" charset="-122"/>
                <a:cs typeface="Arial" panose="020B0604020202020204" pitchFamily="34" charset="0"/>
              </a:rPr>
              <a:t>văn bản</a:t>
            </a:r>
            <a:r>
              <a:rPr lang="fr-FR" sz="3600" kern="100" dirty="0">
                <a:effectLst/>
                <a:latin typeface="Arial" panose="020B0604020202020204" pitchFamily="34" charset="0"/>
                <a:ea typeface="SimSun" panose="02010600030101010101" pitchFamily="2" charset="-122"/>
                <a:cs typeface="Arial" panose="020B0604020202020204" pitchFamily="34" charset="0"/>
              </a:rPr>
              <a: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marL="457200" indent="-457200">
              <a:lnSpc>
                <a:spcPct val="150000"/>
              </a:lnSpc>
              <a:buFont typeface="Arial" panose="020B0604020202020204" pitchFamily="34" charset="0"/>
              <a:buChar char="•"/>
            </a:pPr>
            <a:r>
              <a:rPr lang="fr-FR" sz="3600" kern="100" dirty="0" err="1">
                <a:effectLst/>
                <a:latin typeface="Arial" panose="020B0604020202020204" pitchFamily="34" charset="0"/>
                <a:ea typeface="SimSun" panose="02010600030101010101" pitchFamily="2" charset="-122"/>
                <a:cs typeface="Arial" panose="020B0604020202020204" pitchFamily="34" charset="0"/>
              </a:rPr>
              <a:t>Thực</a:t>
            </a:r>
            <a:r>
              <a:rPr lang="fr-FR" sz="3600" kern="100" dirty="0">
                <a:effectLst/>
                <a:latin typeface="Arial" panose="020B0604020202020204" pitchFamily="34" charset="0"/>
                <a:ea typeface="SimSun" panose="02010600030101010101" pitchFamily="2" charset="-122"/>
                <a:cs typeface="Arial" panose="020B0604020202020204" pitchFamily="34" charset="0"/>
              </a:rPr>
              <a:t> </a:t>
            </a:r>
            <a:r>
              <a:rPr lang="fr-FR" sz="3600" kern="100" dirty="0" err="1">
                <a:effectLst/>
                <a:latin typeface="Arial" panose="020B0604020202020204" pitchFamily="34" charset="0"/>
                <a:ea typeface="SimSun" panose="02010600030101010101" pitchFamily="2" charset="-122"/>
                <a:cs typeface="Arial" panose="020B0604020202020204" pitchFamily="34" charset="0"/>
              </a:rPr>
              <a:t>hiện</a:t>
            </a:r>
            <a:r>
              <a:rPr lang="fr-FR" sz="3600" kern="100" dirty="0">
                <a:effectLst/>
                <a:latin typeface="Arial" panose="020B0604020202020204" pitchFamily="34" charset="0"/>
                <a:ea typeface="SimSun" panose="02010600030101010101" pitchFamily="2" charset="-122"/>
                <a:cs typeface="Arial" panose="020B0604020202020204" pitchFamily="34" charset="0"/>
              </a:rPr>
              <a:t> </a:t>
            </a:r>
            <a:r>
              <a:rPr lang="fr-FR" sz="3600" kern="100" dirty="0" err="1">
                <a:effectLst/>
                <a:latin typeface="Arial" panose="020B0604020202020204" pitchFamily="34" charset="0"/>
                <a:ea typeface="SimSun" panose="02010600030101010101" pitchFamily="2" charset="-122"/>
                <a:cs typeface="Arial" panose="020B0604020202020204" pitchFamily="34" charset="0"/>
              </a:rPr>
              <a:t>được</a:t>
            </a:r>
            <a:r>
              <a:rPr lang="fr-FR" sz="3600" kern="100" dirty="0">
                <a:effectLst/>
                <a:latin typeface="Arial" panose="020B0604020202020204" pitchFamily="34" charset="0"/>
                <a:ea typeface="SimSun" panose="02010600030101010101" pitchFamily="2" charset="-122"/>
                <a:cs typeface="Arial" panose="020B0604020202020204" pitchFamily="34" charset="0"/>
              </a:rPr>
              <a:t> </a:t>
            </a:r>
            <a:r>
              <a:rPr lang="fr-FR" sz="3600" kern="100" dirty="0" err="1">
                <a:effectLst/>
                <a:latin typeface="Arial" panose="020B0604020202020204" pitchFamily="34" charset="0"/>
                <a:ea typeface="SimSun" panose="02010600030101010101" pitchFamily="2" charset="-122"/>
                <a:cs typeface="Arial" panose="020B0604020202020204" pitchFamily="34" charset="0"/>
              </a:rPr>
              <a:t>mục</a:t>
            </a:r>
            <a:r>
              <a:rPr lang="fr-FR" sz="3600" kern="100" dirty="0">
                <a:effectLst/>
                <a:latin typeface="Arial" panose="020B0604020202020204" pitchFamily="34" charset="0"/>
                <a:ea typeface="SimSun" panose="02010600030101010101" pitchFamily="2" charset="-122"/>
                <a:cs typeface="Arial" panose="020B0604020202020204" pitchFamily="34" charset="0"/>
              </a:rPr>
              <a:t> </a:t>
            </a:r>
            <a:r>
              <a:rPr lang="fr-FR" sz="3600" kern="100" dirty="0" err="1">
                <a:effectLst/>
                <a:latin typeface="Arial" panose="020B0604020202020204" pitchFamily="34" charset="0"/>
                <a:ea typeface="SimSun" panose="02010600030101010101" pitchFamily="2" charset="-122"/>
                <a:cs typeface="Arial" panose="020B0604020202020204" pitchFamily="34" charset="0"/>
              </a:rPr>
              <a:t>đích</a:t>
            </a:r>
            <a:r>
              <a:rPr lang="fr-FR" sz="3600" kern="100" dirty="0">
                <a:effectLst/>
                <a:latin typeface="Arial" panose="020B0604020202020204" pitchFamily="34" charset="0"/>
                <a:ea typeface="SimSun" panose="02010600030101010101" pitchFamily="2" charset="-122"/>
                <a:cs typeface="Arial" panose="020B0604020202020204" pitchFamily="34" charset="0"/>
              </a:rPr>
              <a:t> </a:t>
            </a:r>
            <a:r>
              <a:rPr lang="fr-FR" sz="3600" kern="100" dirty="0" err="1">
                <a:effectLst/>
                <a:latin typeface="Arial" panose="020B0604020202020204" pitchFamily="34" charset="0"/>
                <a:ea typeface="SimSun" panose="02010600030101010101" pitchFamily="2" charset="-122"/>
                <a:cs typeface="Arial" panose="020B0604020202020204" pitchFamily="34" charset="0"/>
              </a:rPr>
              <a:t>thuyết</a:t>
            </a:r>
            <a:r>
              <a:rPr lang="fr-FR" sz="3600" kern="100" dirty="0">
                <a:effectLst/>
                <a:latin typeface="Arial" panose="020B0604020202020204" pitchFamily="34" charset="0"/>
                <a:ea typeface="SimSun" panose="02010600030101010101" pitchFamily="2" charset="-122"/>
                <a:cs typeface="Arial" panose="020B0604020202020204" pitchFamily="34" charset="0"/>
              </a:rPr>
              <a:t> </a:t>
            </a:r>
            <a:r>
              <a:rPr lang="fr-FR" sz="3600" kern="100" dirty="0" err="1">
                <a:effectLst/>
                <a:latin typeface="Arial" panose="020B0604020202020204" pitchFamily="34" charset="0"/>
                <a:ea typeface="SimSun" panose="02010600030101010101" pitchFamily="2" charset="-122"/>
                <a:cs typeface="Arial" panose="020B0604020202020204" pitchFamily="34" charset="0"/>
              </a:rPr>
              <a:t>minh</a:t>
            </a:r>
            <a:r>
              <a:rPr lang="fr-FR" sz="3600" kern="100" dirty="0">
                <a:effectLst/>
                <a:latin typeface="Arial" panose="020B0604020202020204" pitchFamily="34" charset="0"/>
                <a:ea typeface="SimSun" panose="02010600030101010101" pitchFamily="2" charset="-122"/>
                <a:cs typeface="Arial" panose="020B0604020202020204" pitchFamily="34" charset="0"/>
              </a:rPr>
              <a: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marL="457200" indent="-457200">
              <a:lnSpc>
                <a:spcPct val="150000"/>
              </a:lnSpc>
              <a:buFont typeface="Arial" panose="020B0604020202020204" pitchFamily="34" charset="0"/>
              <a:buChar char="•"/>
            </a:pPr>
            <a:r>
              <a:rPr lang="fr-FR" sz="3600" kern="100" dirty="0" err="1">
                <a:effectLst/>
                <a:latin typeface="Arial" panose="020B0604020202020204" pitchFamily="34" charset="0"/>
                <a:ea typeface="SimSun" panose="02010600030101010101" pitchFamily="2" charset="-122"/>
                <a:cs typeface="Arial" panose="020B0604020202020204" pitchFamily="34" charset="0"/>
              </a:rPr>
              <a:t>Thể</a:t>
            </a:r>
            <a:r>
              <a:rPr lang="fr-FR" sz="3600" kern="100" dirty="0">
                <a:effectLst/>
                <a:latin typeface="Arial" panose="020B0604020202020204" pitchFamily="34" charset="0"/>
                <a:ea typeface="SimSun" panose="02010600030101010101" pitchFamily="2" charset="-122"/>
                <a:cs typeface="Arial" panose="020B0604020202020204" pitchFamily="34" charset="0"/>
              </a:rPr>
              <a:t> </a:t>
            </a:r>
            <a:r>
              <a:rPr lang="fr-FR" sz="3600" kern="100" dirty="0" err="1">
                <a:effectLst/>
                <a:latin typeface="Arial" panose="020B0604020202020204" pitchFamily="34" charset="0"/>
                <a:ea typeface="SimSun" panose="02010600030101010101" pitchFamily="2" charset="-122"/>
                <a:cs typeface="Arial" panose="020B0604020202020204" pitchFamily="34" charset="0"/>
              </a:rPr>
              <a:t>hiện</a:t>
            </a:r>
            <a:r>
              <a:rPr lang="fr-FR" sz="3600" kern="100" dirty="0">
                <a:effectLst/>
                <a:latin typeface="Arial" panose="020B0604020202020204" pitchFamily="34" charset="0"/>
                <a:ea typeface="SimSun" panose="02010600030101010101" pitchFamily="2" charset="-122"/>
                <a:cs typeface="Arial" panose="020B0604020202020204" pitchFamily="34" charset="0"/>
              </a:rPr>
              <a:t> </a:t>
            </a:r>
            <a:r>
              <a:rPr lang="fr-FR" sz="3600" kern="100" dirty="0" err="1">
                <a:effectLst/>
                <a:latin typeface="Arial" panose="020B0604020202020204" pitchFamily="34" charset="0"/>
                <a:ea typeface="SimSun" panose="02010600030101010101" pitchFamily="2" charset="-122"/>
                <a:cs typeface="Arial" panose="020B0604020202020204" pitchFamily="34" charset="0"/>
              </a:rPr>
              <a:t>các</a:t>
            </a:r>
            <a:r>
              <a:rPr lang="fr-FR" sz="3600" kern="100" dirty="0">
                <a:effectLst/>
                <a:latin typeface="Arial" panose="020B0604020202020204" pitchFamily="34" charset="0"/>
                <a:ea typeface="SimSun" panose="02010600030101010101" pitchFamily="2" charset="-122"/>
                <a:cs typeface="Arial" panose="020B0604020202020204" pitchFamily="34" charset="0"/>
              </a:rPr>
              <a:t> </a:t>
            </a:r>
            <a:r>
              <a:rPr lang="fr-FR" sz="3600" kern="100" dirty="0" err="1">
                <a:effectLst/>
                <a:latin typeface="Arial" panose="020B0604020202020204" pitchFamily="34" charset="0"/>
                <a:ea typeface="SimSun" panose="02010600030101010101" pitchFamily="2" charset="-122"/>
                <a:cs typeface="Arial" panose="020B0604020202020204" pitchFamily="34" charset="0"/>
              </a:rPr>
              <a:t>phương</a:t>
            </a:r>
            <a:r>
              <a:rPr lang="fr-FR" sz="3600" kern="100" dirty="0">
                <a:effectLst/>
                <a:latin typeface="Arial" panose="020B0604020202020204" pitchFamily="34" charset="0"/>
                <a:ea typeface="SimSun" panose="02010600030101010101" pitchFamily="2" charset="-122"/>
                <a:cs typeface="Arial" panose="020B0604020202020204" pitchFamily="34" charset="0"/>
              </a:rPr>
              <a:t> </a:t>
            </a:r>
            <a:r>
              <a:rPr lang="fr-FR" sz="3600" kern="100" dirty="0" err="1">
                <a:effectLst/>
                <a:latin typeface="Arial" panose="020B0604020202020204" pitchFamily="34" charset="0"/>
                <a:ea typeface="SimSun" panose="02010600030101010101" pitchFamily="2" charset="-122"/>
                <a:cs typeface="Arial" panose="020B0604020202020204" pitchFamily="34" charset="0"/>
              </a:rPr>
              <a:t>thuyết</a:t>
            </a:r>
            <a:r>
              <a:rPr lang="fr-FR" sz="3600" kern="100" dirty="0">
                <a:effectLst/>
                <a:latin typeface="Arial" panose="020B0604020202020204" pitchFamily="34" charset="0"/>
                <a:ea typeface="SimSun" panose="02010600030101010101" pitchFamily="2" charset="-122"/>
                <a:cs typeface="Arial" panose="020B0604020202020204" pitchFamily="34" charset="0"/>
              </a:rPr>
              <a:t> </a:t>
            </a:r>
            <a:r>
              <a:rPr lang="fr-FR" sz="3600" kern="100" dirty="0" err="1">
                <a:effectLst/>
                <a:latin typeface="Arial" panose="020B0604020202020204" pitchFamily="34" charset="0"/>
                <a:ea typeface="SimSun" panose="02010600030101010101" pitchFamily="2" charset="-122"/>
                <a:cs typeface="Arial" panose="020B0604020202020204" pitchFamily="34" charset="0"/>
              </a:rPr>
              <a:t>minh</a:t>
            </a:r>
            <a:r>
              <a:rPr lang="fr-FR" sz="3600" kern="100" dirty="0">
                <a:effectLst/>
                <a:latin typeface="Arial" panose="020B0604020202020204" pitchFamily="34" charset="0"/>
                <a:ea typeface="SimSun" panose="02010600030101010101" pitchFamily="2" charset="-122"/>
                <a:cs typeface="Arial" panose="020B0604020202020204" pitchFamily="34" charset="0"/>
              </a:rPr>
              <a: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0" name="Text Box 6">
            <a:extLst>
              <a:ext uri="{FF2B5EF4-FFF2-40B4-BE49-F238E27FC236}">
                <a16:creationId xmlns:a16="http://schemas.microsoft.com/office/drawing/2014/main" id="{BE203E2C-68C3-4135-88B7-80F9A0252534}"/>
              </a:ext>
            </a:extLst>
          </p:cNvPr>
          <p:cNvSpPr txBox="1">
            <a:spLocks noChangeArrowheads="1"/>
          </p:cNvSpPr>
          <p:nvPr/>
        </p:nvSpPr>
        <p:spPr bwMode="auto">
          <a:xfrm>
            <a:off x="2743200" y="766510"/>
            <a:ext cx="11506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dirty="0">
                <a:solidFill>
                  <a:srgbClr val="5E3023"/>
                </a:solidFill>
                <a:cs typeface="Arial" panose="020B0604020202020204" pitchFamily="34" charset="0"/>
              </a:rPr>
              <a:t>2. </a:t>
            </a:r>
            <a:r>
              <a:rPr lang="en-US" altLang="en-US" sz="4000" b="1" dirty="0" err="1">
                <a:solidFill>
                  <a:srgbClr val="5E3023"/>
                </a:solidFill>
                <a:cs typeface="Arial" panose="020B0604020202020204" pitchFamily="34" charset="0"/>
              </a:rPr>
              <a:t>Viết</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văn</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bản</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thuyết</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minh</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có</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sử</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dụng</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một</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số</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biện</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pháp</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nghệ</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thuật</a:t>
            </a:r>
            <a:endParaRPr lang="en-US" altLang="en-US" sz="4000" b="1" dirty="0">
              <a:solidFill>
                <a:srgbClr val="5E3023"/>
              </a:solidFill>
              <a:cs typeface="Arial" panose="020B0604020202020204" pitchFamily="34" charset="0"/>
            </a:endParaRPr>
          </a:p>
        </p:txBody>
      </p:sp>
    </p:spTree>
    <p:extLst>
      <p:ext uri="{BB962C8B-B14F-4D97-AF65-F5344CB8AC3E}">
        <p14:creationId xmlns:p14="http://schemas.microsoft.com/office/powerpoint/2010/main" val="98058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56502" y="1883111"/>
            <a:ext cx="6986738" cy="1264567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9963" y="9258300"/>
            <a:ext cx="6012929" cy="1345393"/>
          </a:xfrm>
          <a:prstGeom prst="rect">
            <a:avLst/>
          </a:prstGeom>
        </p:spPr>
      </p:pic>
      <p:grpSp>
        <p:nvGrpSpPr>
          <p:cNvPr id="4" name="Group 4"/>
          <p:cNvGrpSpPr/>
          <p:nvPr/>
        </p:nvGrpSpPr>
        <p:grpSpPr>
          <a:xfrm>
            <a:off x="2438400" y="3851350"/>
            <a:ext cx="6476014" cy="2584300"/>
            <a:chOff x="0" y="0"/>
            <a:chExt cx="11713093" cy="4674194"/>
          </a:xfrm>
        </p:grpSpPr>
        <p:sp>
          <p:nvSpPr>
            <p:cNvPr id="5" name="Freeform 5"/>
            <p:cNvSpPr/>
            <p:nvPr/>
          </p:nvSpPr>
          <p:spPr>
            <a:xfrm>
              <a:off x="0" y="0"/>
              <a:ext cx="11713093" cy="4773254"/>
            </a:xfrm>
            <a:custGeom>
              <a:avLst/>
              <a:gdLst/>
              <a:ahLst/>
              <a:cxnLst/>
              <a:rect l="l" t="t" r="r" b="b"/>
              <a:pathLst>
                <a:path w="11713093" h="4773254">
                  <a:moveTo>
                    <a:pt x="11090793" y="4203024"/>
                  </a:moveTo>
                  <a:cubicBezTo>
                    <a:pt x="11090793" y="4196674"/>
                    <a:pt x="11092063" y="4191594"/>
                    <a:pt x="11092063" y="4183974"/>
                  </a:cubicBezTo>
                  <a:lnTo>
                    <a:pt x="11092063" y="490220"/>
                  </a:lnTo>
                  <a:cubicBezTo>
                    <a:pt x="11092063" y="220980"/>
                    <a:pt x="10882513" y="0"/>
                    <a:pt x="10625973" y="0"/>
                  </a:cubicBezTo>
                  <a:lnTo>
                    <a:pt x="467360" y="0"/>
                  </a:lnTo>
                  <a:cubicBezTo>
                    <a:pt x="210820" y="0"/>
                    <a:pt x="0" y="220980"/>
                    <a:pt x="0" y="490220"/>
                  </a:cubicBezTo>
                  <a:lnTo>
                    <a:pt x="0" y="4183974"/>
                  </a:lnTo>
                  <a:cubicBezTo>
                    <a:pt x="0" y="4453214"/>
                    <a:pt x="209550" y="4674194"/>
                    <a:pt x="466090" y="4674194"/>
                  </a:cubicBezTo>
                  <a:lnTo>
                    <a:pt x="10624703" y="4674194"/>
                  </a:lnTo>
                  <a:cubicBezTo>
                    <a:pt x="10737733" y="4674194"/>
                    <a:pt x="10841872" y="4631014"/>
                    <a:pt x="10921883" y="4561164"/>
                  </a:cubicBezTo>
                  <a:cubicBezTo>
                    <a:pt x="11052693" y="4632284"/>
                    <a:pt x="11365112" y="4773254"/>
                    <a:pt x="11711822" y="4566244"/>
                  </a:cubicBezTo>
                  <a:cubicBezTo>
                    <a:pt x="11713093" y="4566244"/>
                    <a:pt x="11400673" y="4567514"/>
                    <a:pt x="11090793" y="4203024"/>
                  </a:cubicBezTo>
                  <a:lnTo>
                    <a:pt x="11090793" y="4203024"/>
                  </a:lnTo>
                  <a:close/>
                </a:path>
              </a:pathLst>
            </a:custGeom>
            <a:solidFill>
              <a:srgbClr val="5E3023"/>
            </a:solidFill>
          </p:spPr>
        </p:sp>
      </p:grpSp>
      <p:sp>
        <p:nvSpPr>
          <p:cNvPr id="6" name="TextBox 6"/>
          <p:cNvSpPr txBox="1"/>
          <p:nvPr/>
        </p:nvSpPr>
        <p:spPr>
          <a:xfrm>
            <a:off x="2578071" y="4665950"/>
            <a:ext cx="5943600" cy="839461"/>
          </a:xfrm>
          <a:prstGeom prst="rect">
            <a:avLst/>
          </a:prstGeom>
        </p:spPr>
        <p:txBody>
          <a:bodyPr wrap="square" lIns="0" tIns="0" rIns="0" bIns="0" rtlCol="0" anchor="t">
            <a:spAutoFit/>
          </a:bodyPr>
          <a:lstStyle/>
          <a:p>
            <a:pPr marL="0" lvl="0" indent="0" algn="ctr">
              <a:lnSpc>
                <a:spcPts val="6299"/>
              </a:lnSpc>
              <a:spcBef>
                <a:spcPct val="0"/>
              </a:spcBef>
            </a:pPr>
            <a:r>
              <a:rPr lang="vi-VN" sz="8000" b="1" dirty="0">
                <a:solidFill>
                  <a:srgbClr val="FFFFFF"/>
                </a:solidFill>
                <a:latin typeface="Arial" panose="020B0604020202020204" pitchFamily="34" charset="0"/>
                <a:cs typeface="Arial" panose="020B0604020202020204" pitchFamily="34" charset="0"/>
              </a:rPr>
              <a:t>LUYỆN TẬP</a:t>
            </a:r>
            <a:endParaRPr lang="en-US" sz="8000" b="1" dirty="0">
              <a:solidFill>
                <a:srgbClr val="FFFFFF"/>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24860" y="8833656"/>
            <a:ext cx="6986738" cy="1563283"/>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31730">
            <a:off x="826304" y="741595"/>
            <a:ext cx="992635" cy="1107402"/>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509671">
            <a:off x="17136936" y="737604"/>
            <a:ext cx="659519" cy="1939760"/>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526844">
            <a:off x="8465216" y="680287"/>
            <a:ext cx="1357568" cy="1357568"/>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86881">
            <a:off x="15505903" y="960306"/>
            <a:ext cx="704570" cy="66998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998394">
            <a:off x="16635269" y="-270291"/>
            <a:ext cx="5250210" cy="4152439"/>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6878300" y="1669999"/>
            <a:ext cx="1707513" cy="1873813"/>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6480" y="267212"/>
            <a:ext cx="916564" cy="937008"/>
          </a:xfrm>
          <a:prstGeom prst="rect">
            <a:avLst/>
          </a:prstGeom>
        </p:spPr>
      </p:pic>
      <p:pic>
        <p:nvPicPr>
          <p:cNvPr id="24" name="Picture 2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7164" y="1669999"/>
            <a:ext cx="1420208" cy="1420208"/>
          </a:xfrm>
          <a:prstGeom prst="rect">
            <a:avLst/>
          </a:prstGeom>
        </p:spPr>
      </p:pic>
      <p:sp>
        <p:nvSpPr>
          <p:cNvPr id="13" name="Text Box 5">
            <a:extLst>
              <a:ext uri="{FF2B5EF4-FFF2-40B4-BE49-F238E27FC236}">
                <a16:creationId xmlns:a16="http://schemas.microsoft.com/office/drawing/2014/main" id="{BD91F5EA-37A0-43CB-A951-B3EB556A9C42}"/>
              </a:ext>
            </a:extLst>
          </p:cNvPr>
          <p:cNvSpPr txBox="1">
            <a:spLocks noChangeArrowheads="1"/>
          </p:cNvSpPr>
          <p:nvPr/>
        </p:nvSpPr>
        <p:spPr bwMode="auto">
          <a:xfrm>
            <a:off x="1588144" y="250187"/>
            <a:ext cx="15290156" cy="3785652"/>
          </a:xfrm>
          <a:prstGeom prst="rect">
            <a:avLst/>
          </a:prstGeom>
          <a:solidFill>
            <a:srgbClr val="DD8E6F"/>
          </a:solidFill>
          <a:ln>
            <a:noFill/>
          </a:ln>
          <a:effec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vi-VN" altLang="en-US" sz="4000" b="1" u="sng" dirty="0">
                <a:solidFill>
                  <a:srgbClr val="000000"/>
                </a:solidFill>
                <a:cs typeface="Arial" panose="020B0604020202020204" pitchFamily="34" charset="0"/>
              </a:rPr>
              <a:t>Bài tập 1:</a:t>
            </a:r>
            <a:r>
              <a:rPr lang="vi-VN" altLang="en-US" sz="4000" b="1" dirty="0">
                <a:solidFill>
                  <a:srgbClr val="000000"/>
                </a:solidFill>
                <a:cs typeface="Arial" panose="020B0604020202020204" pitchFamily="34" charset="0"/>
              </a:rPr>
              <a:t> </a:t>
            </a:r>
            <a:r>
              <a:rPr lang="vi-VN" altLang="en-US" sz="4000" dirty="0">
                <a:solidFill>
                  <a:srgbClr val="000000"/>
                </a:solidFill>
                <a:cs typeface="Arial" panose="020B0604020202020204" pitchFamily="34" charset="0"/>
              </a:rPr>
              <a:t>Đọc văn bản sau và trả lời câu hỏi</a:t>
            </a:r>
          </a:p>
          <a:p>
            <a:pPr algn="just">
              <a:buSzPts val="2800"/>
              <a:buFont typeface="Times New Roman" panose="02020603050405020304" pitchFamily="18" charset="0"/>
              <a:buChar char="•"/>
            </a:pPr>
            <a:r>
              <a:rPr lang="vi-VN" altLang="en-US" sz="4000" dirty="0">
                <a:solidFill>
                  <a:srgbClr val="000000"/>
                </a:solidFill>
                <a:cs typeface="Arial" panose="020B0604020202020204" pitchFamily="34" charset="0"/>
              </a:rPr>
              <a:t>Văn bản có tính chất thuyết minh không? Tính chất ấy thể hiện ở những điểm nào? Những phương pháp thuyết minh nào được sử dụng?</a:t>
            </a:r>
          </a:p>
          <a:p>
            <a:pPr algn="just">
              <a:buSzPts val="2800"/>
              <a:buFont typeface="Times New Roman" panose="02020603050405020304" pitchFamily="18" charset="0"/>
              <a:buChar char="•"/>
            </a:pPr>
            <a:r>
              <a:rPr lang="vi-VN" altLang="en-US" sz="4000" dirty="0">
                <a:solidFill>
                  <a:srgbClr val="000000"/>
                </a:solidFill>
                <a:cs typeface="Arial" panose="020B0604020202020204" pitchFamily="34" charset="0"/>
              </a:rPr>
              <a:t>Bài thuyết minh này có những nét gì đặc biệt? Tác giả đã sử dụng biện pháp nghệ thuật nào? Tác dụng?</a:t>
            </a:r>
          </a:p>
        </p:txBody>
      </p:sp>
      <p:sp>
        <p:nvSpPr>
          <p:cNvPr id="4" name="Rectangle 3">
            <a:extLst>
              <a:ext uri="{FF2B5EF4-FFF2-40B4-BE49-F238E27FC236}">
                <a16:creationId xmlns:a16="http://schemas.microsoft.com/office/drawing/2014/main" id="{FBE7D272-FDD5-4F5A-AB5F-876B3F3B00DF}"/>
              </a:ext>
            </a:extLst>
          </p:cNvPr>
          <p:cNvSpPr/>
          <p:nvPr/>
        </p:nvSpPr>
        <p:spPr>
          <a:xfrm>
            <a:off x="1588144" y="5039096"/>
            <a:ext cx="15290156" cy="4991100"/>
          </a:xfrm>
          <a:prstGeom prst="rect">
            <a:avLst/>
          </a:prstGeom>
          <a:solidFill>
            <a:srgbClr val="7F44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ct val="130000"/>
              </a:lnSpc>
              <a:buFont typeface="Arial" panose="020B0604020202020204" pitchFamily="34" charset="0"/>
              <a:buChar char="•"/>
            </a:pP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Văn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bản</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là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một</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câu</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chuyện</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vui</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có</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tính</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chất</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thuyết</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minh</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Giới</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thiệu</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về</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họ</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giống</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loài</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về</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các</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tập</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tính</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sinh</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sống</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sinh</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đẻ</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đặc</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điểm</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cơ</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thể</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của</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Ruồi</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xanh</a:t>
            </a:r>
            <a:endPar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457200" indent="-457200" algn="just">
              <a:lnSpc>
                <a:spcPct val="130000"/>
              </a:lnSpc>
              <a:buFont typeface="Arial" panose="020B0604020202020204" pitchFamily="34" charset="0"/>
              <a:buChar char="•"/>
            </a:pP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Phương</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pháp</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Định</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nghĩa</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phân</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loại</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liệt</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kê</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a:t>
            </a:r>
            <a:endPar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457200" indent="-457200" algn="just">
              <a:lnSpc>
                <a:spcPct val="130000"/>
              </a:lnSpc>
              <a:buFont typeface="Arial" panose="020B0604020202020204" pitchFamily="34" charset="0"/>
              <a:buChar char="•"/>
            </a:pP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Các</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biện</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pháp</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nghệ</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thuật</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Nhân</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hoá</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hư</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cấu</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tưởng</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tượng</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có</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tình</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tiết</a:t>
            </a:r>
            <a:endPar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30000"/>
              </a:lnSpc>
            </a:pPr>
            <a:r>
              <a:rPr lang="vi-VN" sz="3200" kern="100" dirty="0">
                <a:solidFill>
                  <a:schemeClr val="bg1"/>
                </a:solidFill>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nl-NL" altLang="en-US" sz="3200" dirty="0">
                <a:latin typeface="Arial" panose="020B0604020202020204" pitchFamily="34" charset="0"/>
                <a:cs typeface="Arial" panose="020B0604020202020204" pitchFamily="34" charset="0"/>
              </a:rPr>
              <a:t>Gây hứng thú, vừa là truyện vui, dễ nhớ,  vừa thêm tri thức, có tính giáo dục.</a:t>
            </a:r>
          </a:p>
          <a:p>
            <a:pPr algn="just">
              <a:lnSpc>
                <a:spcPct val="130000"/>
              </a:lnSpc>
            </a:pP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gây</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hứng</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thú</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solidFill>
                  <a:schemeClr val="bg1"/>
                </a:solidFill>
                <a:effectLst/>
                <a:latin typeface="Arial" panose="020B0604020202020204" pitchFamily="34" charset="0"/>
                <a:ea typeface="SimSun" panose="02010600030101010101" pitchFamily="2" charset="-122"/>
                <a:cs typeface="Arial" panose="020B0604020202020204" pitchFamily="34" charset="0"/>
              </a:rPr>
              <a:t>hấp</a:t>
            </a:r>
            <a:r>
              <a:rPr lang="fr-FR"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 </a:t>
            </a:r>
            <a:r>
              <a:rPr lang="vi-VN" sz="3200" kern="100" dirty="0">
                <a:solidFill>
                  <a:schemeClr val="bg1"/>
                </a:solidFill>
                <a:effectLst/>
                <a:latin typeface="Arial" panose="020B0604020202020204" pitchFamily="34" charset="0"/>
                <a:ea typeface="SimSun" panose="02010600030101010101" pitchFamily="2" charset="-122"/>
                <a:cs typeface="Arial" panose="020B0604020202020204" pitchFamily="34" charset="0"/>
              </a:rPr>
              <a:t>dẫn.</a:t>
            </a:r>
          </a:p>
          <a:p>
            <a:pPr marL="457200" indent="-457200" algn="just">
              <a:lnSpc>
                <a:spcPct val="130000"/>
              </a:lnSpc>
              <a:buFont typeface="Arial" panose="020B0604020202020204" pitchFamily="34" charset="0"/>
              <a:buChar char="•"/>
            </a:pPr>
            <a:r>
              <a:rPr lang="nl-NL" altLang="en-US" sz="3200" dirty="0">
                <a:latin typeface="Arial" panose="020B0604020202020204" pitchFamily="34" charset="0"/>
                <a:cs typeface="Arial" panose="020B0604020202020204" pitchFamily="34" charset="0"/>
              </a:rPr>
              <a:t>Nét đặc biệt: yếu tố thuyết minh và yếu tố nghệ thuật kết hợp chặt chẽ.</a:t>
            </a:r>
            <a:endPar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Arrow: Down 4">
            <a:extLst>
              <a:ext uri="{FF2B5EF4-FFF2-40B4-BE49-F238E27FC236}">
                <a16:creationId xmlns:a16="http://schemas.microsoft.com/office/drawing/2014/main" id="{D07205E4-0794-4D53-9378-7C260DE9C665}"/>
              </a:ext>
            </a:extLst>
          </p:cNvPr>
          <p:cNvSpPr/>
          <p:nvPr/>
        </p:nvSpPr>
        <p:spPr>
          <a:xfrm>
            <a:off x="8534400" y="4094370"/>
            <a:ext cx="609600" cy="886196"/>
          </a:xfrm>
          <a:prstGeom prst="downArrow">
            <a:avLst/>
          </a:prstGeom>
          <a:solidFill>
            <a:srgbClr val="5E30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067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998394">
            <a:off x="16635269" y="-270291"/>
            <a:ext cx="5250210" cy="4152439"/>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7221200" y="1003852"/>
            <a:ext cx="1707513" cy="1873813"/>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3400" y="36559"/>
            <a:ext cx="916564" cy="937008"/>
          </a:xfrm>
          <a:prstGeom prst="rect">
            <a:avLst/>
          </a:prstGeom>
        </p:spPr>
      </p:pic>
      <p:pic>
        <p:nvPicPr>
          <p:cNvPr id="24" name="Picture 2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99564" y="1715303"/>
            <a:ext cx="1420208" cy="1420208"/>
          </a:xfrm>
          <a:prstGeom prst="rect">
            <a:avLst/>
          </a:prstGeom>
        </p:spPr>
      </p:pic>
      <p:sp>
        <p:nvSpPr>
          <p:cNvPr id="13" name="Text Box 4">
            <a:extLst>
              <a:ext uri="{FF2B5EF4-FFF2-40B4-BE49-F238E27FC236}">
                <a16:creationId xmlns:a16="http://schemas.microsoft.com/office/drawing/2014/main" id="{0E6C372C-E3EE-4216-A01E-E575FFF6001C}"/>
              </a:ext>
            </a:extLst>
          </p:cNvPr>
          <p:cNvSpPr txBox="1">
            <a:spLocks noChangeArrowheads="1"/>
          </p:cNvSpPr>
          <p:nvPr/>
        </p:nvSpPr>
        <p:spPr bwMode="auto">
          <a:xfrm>
            <a:off x="1123957" y="1000539"/>
            <a:ext cx="15795756" cy="51831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altLang="en-US" sz="2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Bài tập 2</a:t>
            </a:r>
            <a:r>
              <a:rPr kumimoji="0" lang="vi-VN" altLang="en-US" sz="28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Đọc đoạn văn sau và nhận xét về biện pháp nghệ thuật được sử dụng để thuyết minh: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Bà tôi thường kể cho tôi nghe rằng chim cú kêu là có ma tới. Tôi hỏi vì sao thì bà giải thích: </a:t>
            </a:r>
            <a:r>
              <a:rPr kumimoji="0" lang="vi-VN" altLang="en-US" sz="2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thế cháu không nghe tiếng cú kêu thường vọng từ bãi tha ma đến hay sao?</a:t>
            </a:r>
            <a:r>
              <a:rPr kumimoji="0" lang="vi-VN"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Sau này học môn sinh học tôi mới biết là không phải như vậy. Chim cú là loài chim ăn thịt, thường ăn thịt lũ chuột đồng, kẻ phá hoại mùa màng. Chim cú là giống vật có lợi, là bạn của nhà nông. Sở dĩ chim cú thường lui tới bãi tha ma là vì ở đó có lũ chuột đồng đào hang. Bây giờ mỗi lần nghe tiếng chim cú, tôi chẵng những không sợ mà còn vui vì biết rằng người bạn của nhà nông đang hoạt động.</a:t>
            </a:r>
          </a:p>
        </p:txBody>
      </p:sp>
      <p:sp>
        <p:nvSpPr>
          <p:cNvPr id="3" name="TextBox 2">
            <a:extLst>
              <a:ext uri="{FF2B5EF4-FFF2-40B4-BE49-F238E27FC236}">
                <a16:creationId xmlns:a16="http://schemas.microsoft.com/office/drawing/2014/main" id="{2AADB3BA-28AB-4FA3-94B0-9CD9A886730D}"/>
              </a:ext>
            </a:extLst>
          </p:cNvPr>
          <p:cNvSpPr txBox="1"/>
          <p:nvPr/>
        </p:nvSpPr>
        <p:spPr>
          <a:xfrm>
            <a:off x="1220871" y="6743700"/>
            <a:ext cx="15795756" cy="2862322"/>
          </a:xfrm>
          <a:prstGeom prst="rect">
            <a:avLst/>
          </a:prstGeom>
          <a:solidFill>
            <a:srgbClr val="DD8E6F"/>
          </a:solidFill>
        </p:spPr>
        <p:txBody>
          <a:bodyPr wrap="square" rtlCol="0">
            <a:spAutoFit/>
          </a:bodyPr>
          <a:lstStyle/>
          <a:p>
            <a:pPr marL="571500" indent="-571500" algn="just">
              <a:buFont typeface="Arial" panose="020B0604020202020204" pitchFamily="34" charset="0"/>
              <a:buChar char="•"/>
            </a:pPr>
            <a:r>
              <a:rPr lang="vi-VN" sz="3600" b="0" i="0" dirty="0">
                <a:solidFill>
                  <a:srgbClr val="000000"/>
                </a:solidFill>
                <a:effectLst/>
              </a:rPr>
              <a:t>Biện pháp nghệ thuật nào được sử dụng ở đoạn văn này là nghệ thuật kể chuyện: Kể câu chuyện ngày thơ ấu nghe bà kể chuyện về chim cú, khi chim cú kêu là có ma tới. Nhưng khi nhân vật được học môn Sinh học, đã hiểu hơn về kiến thức khoa học loài Cú.</a:t>
            </a:r>
          </a:p>
          <a:p>
            <a:pPr algn="just"/>
            <a:r>
              <a:rPr lang="vi-VN" sz="3600" b="0" i="0" dirty="0">
                <a:solidFill>
                  <a:srgbClr val="000000"/>
                </a:solidFill>
                <a:effectLst/>
                <a:sym typeface="Wingdings" panose="05000000000000000000" pitchFamily="2" charset="2"/>
              </a:rPr>
              <a:t></a:t>
            </a:r>
            <a:r>
              <a:rPr lang="vi-VN" sz="3600" b="0" i="0" dirty="0">
                <a:solidFill>
                  <a:srgbClr val="000000"/>
                </a:solidFill>
                <a:effectLst/>
              </a:rPr>
              <a:t> Văn bản đã sử dụng phương pháp giải thích.</a:t>
            </a:r>
          </a:p>
        </p:txBody>
      </p:sp>
    </p:spTree>
    <p:extLst>
      <p:ext uri="{BB962C8B-B14F-4D97-AF65-F5344CB8AC3E}">
        <p14:creationId xmlns:p14="http://schemas.microsoft.com/office/powerpoint/2010/main" val="74988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2" name="AutoShape 2"/>
          <p:cNvSpPr/>
          <p:nvPr/>
        </p:nvSpPr>
        <p:spPr>
          <a:xfrm>
            <a:off x="0" y="4255998"/>
            <a:ext cx="18288000" cy="6031002"/>
          </a:xfrm>
          <a:prstGeom prst="rect">
            <a:avLst/>
          </a:prstGeom>
          <a:solidFill>
            <a:srgbClr val="DAB49D"/>
          </a:solidFill>
        </p:spPr>
      </p:sp>
      <p:grpSp>
        <p:nvGrpSpPr>
          <p:cNvPr id="3" name="Group 3"/>
          <p:cNvGrpSpPr/>
          <p:nvPr/>
        </p:nvGrpSpPr>
        <p:grpSpPr>
          <a:xfrm>
            <a:off x="4472792" y="266654"/>
            <a:ext cx="10695194" cy="3963521"/>
            <a:chOff x="0" y="0"/>
            <a:chExt cx="8373545" cy="3103143"/>
          </a:xfrm>
        </p:grpSpPr>
        <p:sp>
          <p:nvSpPr>
            <p:cNvPr id="4" name="Freeform 4"/>
            <p:cNvSpPr/>
            <p:nvPr/>
          </p:nvSpPr>
          <p:spPr>
            <a:xfrm>
              <a:off x="-1" y="0"/>
              <a:ext cx="8379816" cy="3107771"/>
            </a:xfrm>
            <a:custGeom>
              <a:avLst/>
              <a:gdLst/>
              <a:ahLst/>
              <a:cxnLst/>
              <a:rect l="l" t="t" r="r" b="b"/>
              <a:pathLst>
                <a:path w="8379816" h="3107771">
                  <a:moveTo>
                    <a:pt x="8341714" y="2502600"/>
                  </a:moveTo>
                  <a:cubicBezTo>
                    <a:pt x="8339287" y="2682623"/>
                    <a:pt x="8166172" y="2816277"/>
                    <a:pt x="7965297" y="2816277"/>
                  </a:cubicBezTo>
                  <a:cubicBezTo>
                    <a:pt x="7965297" y="2816277"/>
                    <a:pt x="7771317" y="2806308"/>
                    <a:pt x="7474909" y="2819752"/>
                  </a:cubicBezTo>
                  <a:cubicBezTo>
                    <a:pt x="7287734" y="2828242"/>
                    <a:pt x="1740060" y="2831368"/>
                    <a:pt x="908799" y="2832522"/>
                  </a:cubicBezTo>
                  <a:lnTo>
                    <a:pt x="940817" y="3085319"/>
                  </a:lnTo>
                  <a:cubicBezTo>
                    <a:pt x="942220" y="3098667"/>
                    <a:pt x="927684" y="3107771"/>
                    <a:pt x="916302" y="3100658"/>
                  </a:cubicBezTo>
                  <a:cubicBezTo>
                    <a:pt x="864324" y="3068173"/>
                    <a:pt x="793268" y="3026805"/>
                    <a:pt x="653873" y="2939358"/>
                  </a:cubicBezTo>
                  <a:cubicBezTo>
                    <a:pt x="595960" y="2903027"/>
                    <a:pt x="543807" y="2864143"/>
                    <a:pt x="504750" y="2833146"/>
                  </a:cubicBezTo>
                  <a:cubicBezTo>
                    <a:pt x="439719" y="2833195"/>
                    <a:pt x="401817" y="2833195"/>
                    <a:pt x="401817" y="2833195"/>
                  </a:cubicBezTo>
                  <a:cubicBezTo>
                    <a:pt x="200942" y="2833195"/>
                    <a:pt x="26610" y="2735927"/>
                    <a:pt x="25400" y="2575814"/>
                  </a:cubicBezTo>
                  <a:cubicBezTo>
                    <a:pt x="25400" y="2575814"/>
                    <a:pt x="0" y="821138"/>
                    <a:pt x="0" y="606979"/>
                  </a:cubicBezTo>
                  <a:cubicBezTo>
                    <a:pt x="0" y="392820"/>
                    <a:pt x="12700" y="249245"/>
                    <a:pt x="12700" y="249245"/>
                  </a:cubicBezTo>
                  <a:cubicBezTo>
                    <a:pt x="12701" y="120576"/>
                    <a:pt x="1" y="0"/>
                    <a:pt x="376419" y="8134"/>
                  </a:cubicBezTo>
                  <a:cubicBezTo>
                    <a:pt x="376419" y="8134"/>
                    <a:pt x="936900" y="28433"/>
                    <a:pt x="1332325" y="20834"/>
                  </a:cubicBezTo>
                  <a:cubicBezTo>
                    <a:pt x="6471253" y="12700"/>
                    <a:pt x="7927197" y="0"/>
                    <a:pt x="7927197" y="0"/>
                  </a:cubicBezTo>
                  <a:cubicBezTo>
                    <a:pt x="8182484" y="0"/>
                    <a:pt x="8373545" y="101068"/>
                    <a:pt x="8367114" y="303615"/>
                  </a:cubicBezTo>
                  <a:cubicBezTo>
                    <a:pt x="8367114" y="303615"/>
                    <a:pt x="8365480" y="802156"/>
                    <a:pt x="8372648" y="1776949"/>
                  </a:cubicBezTo>
                  <a:cubicBezTo>
                    <a:pt x="8379816" y="2169530"/>
                    <a:pt x="8341714" y="2502600"/>
                    <a:pt x="8341714" y="2502600"/>
                  </a:cubicBezTo>
                  <a:close/>
                </a:path>
              </a:pathLst>
            </a:custGeom>
            <a:solidFill>
              <a:srgbClr val="F7C860"/>
            </a:solidFill>
          </p:spPr>
        </p:sp>
      </p:grpSp>
      <p:grpSp>
        <p:nvGrpSpPr>
          <p:cNvPr id="5" name="Group 5"/>
          <p:cNvGrpSpPr/>
          <p:nvPr/>
        </p:nvGrpSpPr>
        <p:grpSpPr>
          <a:xfrm>
            <a:off x="1246480" y="8920214"/>
            <a:ext cx="3146625" cy="882559"/>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F442F">
                <a:alpha val="49804"/>
              </a:srgbClr>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2455"/>
          <a:stretch>
            <a:fillRect/>
          </a:stretch>
        </p:blipFill>
        <p:spPr>
          <a:xfrm>
            <a:off x="1519280" y="2363940"/>
            <a:ext cx="2873825" cy="689436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11813" y="9361493"/>
            <a:ext cx="5259413" cy="117679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3453" y="1643869"/>
            <a:ext cx="830494" cy="84901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7027319" y="509450"/>
            <a:ext cx="1357568" cy="135756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0584">
            <a:off x="15975189" y="699059"/>
            <a:ext cx="704570" cy="669982"/>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331730">
            <a:off x="17207578" y="5192568"/>
            <a:ext cx="753194" cy="840277"/>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32337">
            <a:off x="3913941" y="817467"/>
            <a:ext cx="444277" cy="422467"/>
          </a:xfrm>
          <a:prstGeom prst="rect">
            <a:avLst/>
          </a:prstGeom>
        </p:spPr>
      </p:pic>
      <p:sp>
        <p:nvSpPr>
          <p:cNvPr id="14" name="TextBox 14"/>
          <p:cNvSpPr txBox="1"/>
          <p:nvPr/>
        </p:nvSpPr>
        <p:spPr>
          <a:xfrm>
            <a:off x="4932253" y="1612338"/>
            <a:ext cx="9784279" cy="1154162"/>
          </a:xfrm>
          <a:prstGeom prst="rect">
            <a:avLst/>
          </a:prstGeom>
        </p:spPr>
        <p:txBody>
          <a:bodyPr lIns="0" tIns="0" rIns="0" bIns="0" rtlCol="0" anchor="t">
            <a:spAutoFit/>
          </a:bodyPr>
          <a:lstStyle/>
          <a:p>
            <a:pPr algn="ctr">
              <a:lnSpc>
                <a:spcPts val="9000"/>
              </a:lnSpc>
            </a:pPr>
            <a:r>
              <a:rPr lang="vi-VN" sz="9600" b="1" dirty="0">
                <a:solidFill>
                  <a:srgbClr val="5E3023"/>
                </a:solidFill>
                <a:latin typeface="Arial" panose="020B0604020202020204" pitchFamily="34" charset="0"/>
                <a:cs typeface="Arial" panose="020B0604020202020204" pitchFamily="34" charset="0"/>
              </a:rPr>
              <a:t>VẬN DỤNG</a:t>
            </a:r>
            <a:endParaRPr lang="en-US" sz="9600" b="1" dirty="0">
              <a:solidFill>
                <a:srgbClr val="5E3023"/>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35496A6D-1BAC-4DD3-8597-C59579462BA1}"/>
              </a:ext>
            </a:extLst>
          </p:cNvPr>
          <p:cNvSpPr/>
          <p:nvPr/>
        </p:nvSpPr>
        <p:spPr>
          <a:xfrm>
            <a:off x="5410200" y="4638556"/>
            <a:ext cx="10972800" cy="3400544"/>
          </a:xfrm>
          <a:prstGeom prst="roundRect">
            <a:avLst/>
          </a:prstGeom>
          <a:solidFill>
            <a:srgbClr val="5E30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600"/>
              </a:spcAft>
              <a:tabLst>
                <a:tab pos="676275" algn="l"/>
              </a:tabLst>
            </a:pPr>
            <a:r>
              <a:rPr lang="en-US" sz="3600" kern="100" dirty="0" err="1">
                <a:effectLst/>
                <a:latin typeface="Arial" panose="020B0604020202020204" pitchFamily="34" charset="0"/>
                <a:ea typeface="SimSun" panose="02010600030101010101" pitchFamily="2" charset="-122"/>
                <a:cs typeface="Arial" panose="020B0604020202020204" pitchFamily="34" charset="0"/>
              </a:rPr>
              <a:t>Dựa</a:t>
            </a:r>
            <a:r>
              <a:rPr lang="en-US" sz="3600" kern="100" dirty="0">
                <a:effectLst/>
                <a:latin typeface="Arial" panose="020B0604020202020204" pitchFamily="34" charset="0"/>
                <a:ea typeface="SimSun" panose="02010600030101010101" pitchFamily="2" charset="-122"/>
                <a:cs typeface="Arial" panose="020B0604020202020204" pitchFamily="34" charset="0"/>
              </a:rPr>
              <a:t> </a:t>
            </a:r>
            <a:r>
              <a:rPr lang="en-US" sz="3600" kern="100" dirty="0" err="1">
                <a:effectLst/>
                <a:latin typeface="Arial" panose="020B0604020202020204" pitchFamily="34" charset="0"/>
                <a:ea typeface="SimSun" panose="02010600030101010101" pitchFamily="2" charset="-122"/>
                <a:cs typeface="Arial" panose="020B0604020202020204" pitchFamily="34" charset="0"/>
              </a:rPr>
              <a:t>vào</a:t>
            </a:r>
            <a:r>
              <a:rPr lang="en-US" sz="3600" kern="100" dirty="0">
                <a:effectLst/>
                <a:latin typeface="Arial" panose="020B0604020202020204" pitchFamily="34" charset="0"/>
                <a:ea typeface="SimSun" panose="02010600030101010101" pitchFamily="2" charset="-122"/>
                <a:cs typeface="Arial" panose="020B0604020202020204" pitchFamily="34" charset="0"/>
              </a:rPr>
              <a:t> </a:t>
            </a:r>
            <a:r>
              <a:rPr lang="en-US" sz="3600" kern="100" dirty="0" err="1">
                <a:effectLst/>
                <a:latin typeface="Arial" panose="020B0604020202020204" pitchFamily="34" charset="0"/>
                <a:ea typeface="SimSun" panose="02010600030101010101" pitchFamily="2" charset="-122"/>
                <a:cs typeface="Arial" panose="020B0604020202020204" pitchFamily="34" charset="0"/>
              </a:rPr>
              <a:t>văn</a:t>
            </a:r>
            <a:r>
              <a:rPr lang="en-US" sz="3600" kern="100" dirty="0">
                <a:effectLst/>
                <a:latin typeface="Arial" panose="020B0604020202020204" pitchFamily="34" charset="0"/>
                <a:ea typeface="SimSun" panose="02010600030101010101" pitchFamily="2" charset="-122"/>
                <a:cs typeface="Arial" panose="020B0604020202020204" pitchFamily="34" charset="0"/>
              </a:rPr>
              <a:t> </a:t>
            </a:r>
            <a:r>
              <a:rPr lang="en-US" sz="3600" kern="100" dirty="0" err="1">
                <a:effectLst/>
                <a:latin typeface="Arial" panose="020B0604020202020204" pitchFamily="34" charset="0"/>
                <a:ea typeface="SimSun" panose="02010600030101010101" pitchFamily="2" charset="-122"/>
                <a:cs typeface="Arial" panose="020B0604020202020204" pitchFamily="34" charset="0"/>
              </a:rPr>
              <a:t>bản</a:t>
            </a:r>
            <a:r>
              <a:rPr lang="en-US" sz="3600" kern="100" dirty="0">
                <a:effectLst/>
                <a:latin typeface="Arial" panose="020B0604020202020204" pitchFamily="34" charset="0"/>
                <a:ea typeface="SimSun" panose="02010600030101010101" pitchFamily="2" charset="-122"/>
                <a:cs typeface="Arial" panose="020B0604020202020204" pitchFamily="34" charset="0"/>
              </a:rPr>
              <a:t> </a:t>
            </a:r>
            <a:r>
              <a:rPr lang="en-US" sz="3600" kern="100" dirty="0" err="1">
                <a:effectLst/>
                <a:latin typeface="Arial" panose="020B0604020202020204" pitchFamily="34" charset="0"/>
                <a:ea typeface="SimSun" panose="02010600030101010101" pitchFamily="2" charset="-122"/>
                <a:cs typeface="Arial" panose="020B0604020202020204" pitchFamily="34" charset="0"/>
              </a:rPr>
              <a:t>tre</a:t>
            </a:r>
            <a:r>
              <a:rPr lang="en-US" sz="3600" kern="100" dirty="0">
                <a:effectLst/>
                <a:latin typeface="Arial" panose="020B0604020202020204" pitchFamily="34" charset="0"/>
                <a:ea typeface="SimSun" panose="02010600030101010101" pitchFamily="2" charset="-122"/>
                <a:cs typeface="Arial" panose="020B0604020202020204" pitchFamily="34" charset="0"/>
              </a:rPr>
              <a:t> </a:t>
            </a:r>
            <a:r>
              <a:rPr lang="en-US" sz="3600" kern="100" dirty="0" err="1">
                <a:effectLst/>
                <a:latin typeface="Arial" panose="020B0604020202020204" pitchFamily="34" charset="0"/>
                <a:ea typeface="SimSun" panose="02010600030101010101" pitchFamily="2" charset="-122"/>
                <a:cs typeface="Arial" panose="020B0604020202020204" pitchFamily="34" charset="0"/>
              </a:rPr>
              <a:t>Việt</a:t>
            </a:r>
            <a:r>
              <a:rPr lang="en-US" sz="3600" kern="100" dirty="0">
                <a:effectLst/>
                <a:latin typeface="Arial" panose="020B0604020202020204" pitchFamily="34" charset="0"/>
                <a:ea typeface="SimSun" panose="02010600030101010101" pitchFamily="2" charset="-122"/>
                <a:cs typeface="Arial" panose="020B0604020202020204" pitchFamily="34" charset="0"/>
              </a:rPr>
              <a:t> Nam(Nguyễn </a:t>
            </a:r>
            <a:r>
              <a:rPr lang="en-US" sz="3600" kern="100" dirty="0" err="1">
                <a:effectLst/>
                <a:latin typeface="Arial" panose="020B0604020202020204" pitchFamily="34" charset="0"/>
                <a:ea typeface="SimSun" panose="02010600030101010101" pitchFamily="2" charset="-122"/>
                <a:cs typeface="Arial" panose="020B0604020202020204" pitchFamily="34" charset="0"/>
              </a:rPr>
              <a:t>Duy</a:t>
            </a:r>
            <a:r>
              <a:rPr lang="en-US" sz="3600" kern="100" dirty="0">
                <a:effectLst/>
                <a:latin typeface="Arial" panose="020B0604020202020204" pitchFamily="34" charset="0"/>
                <a:ea typeface="SimSun" panose="02010600030101010101" pitchFamily="2" charset="-122"/>
                <a:cs typeface="Arial" panose="020B0604020202020204" pitchFamily="34" charset="0"/>
              </a:rPr>
              <a:t>), </a:t>
            </a:r>
            <a:r>
              <a:rPr lang="en-US" sz="3600" kern="100" dirty="0" err="1">
                <a:effectLst/>
                <a:latin typeface="Arial" panose="020B0604020202020204" pitchFamily="34" charset="0"/>
                <a:ea typeface="SimSun" panose="02010600030101010101" pitchFamily="2" charset="-122"/>
                <a:cs typeface="Arial" panose="020B0604020202020204" pitchFamily="34" charset="0"/>
              </a:rPr>
              <a:t>hãy</a:t>
            </a:r>
            <a:r>
              <a:rPr lang="en-US" sz="3600" kern="100" dirty="0">
                <a:effectLst/>
                <a:latin typeface="Arial" panose="020B0604020202020204" pitchFamily="34" charset="0"/>
                <a:ea typeface="SimSun" panose="02010600030101010101" pitchFamily="2" charset="-122"/>
                <a:cs typeface="Arial" panose="020B0604020202020204" pitchFamily="34" charset="0"/>
              </a:rPr>
              <a:t> </a:t>
            </a:r>
            <a:r>
              <a:rPr lang="en-US" sz="3600" kern="100" dirty="0" err="1">
                <a:effectLst/>
                <a:latin typeface="Arial" panose="020B0604020202020204" pitchFamily="34" charset="0"/>
                <a:ea typeface="SimSun" panose="02010600030101010101" pitchFamily="2" charset="-122"/>
                <a:cs typeface="Arial" panose="020B0604020202020204" pitchFamily="34" charset="0"/>
              </a:rPr>
              <a:t>viết</a:t>
            </a:r>
            <a:r>
              <a:rPr lang="en-US" sz="3600" kern="100" dirty="0">
                <a:effectLst/>
                <a:latin typeface="Arial" panose="020B0604020202020204" pitchFamily="34" charset="0"/>
                <a:ea typeface="SimSun" panose="02010600030101010101" pitchFamily="2" charset="-122"/>
                <a:cs typeface="Arial" panose="020B0604020202020204" pitchFamily="34" charset="0"/>
              </a:rPr>
              <a:t> </a:t>
            </a:r>
            <a:r>
              <a:rPr lang="en-US" sz="3600" kern="100" dirty="0" err="1">
                <a:effectLst/>
                <a:latin typeface="Arial" panose="020B0604020202020204" pitchFamily="34" charset="0"/>
                <a:ea typeface="SimSun" panose="02010600030101010101" pitchFamily="2" charset="-122"/>
                <a:cs typeface="Arial" panose="020B0604020202020204" pitchFamily="34" charset="0"/>
              </a:rPr>
              <a:t>một</a:t>
            </a:r>
            <a:r>
              <a:rPr lang="en-US" sz="3600" kern="100" dirty="0">
                <a:effectLst/>
                <a:latin typeface="Arial" panose="020B0604020202020204" pitchFamily="34" charset="0"/>
                <a:ea typeface="SimSun" panose="02010600030101010101" pitchFamily="2" charset="-122"/>
                <a:cs typeface="Arial" panose="020B0604020202020204" pitchFamily="34" charset="0"/>
              </a:rPr>
              <a:t> </a:t>
            </a:r>
            <a:r>
              <a:rPr lang="en-US" sz="3600" kern="100" dirty="0" err="1">
                <a:effectLst/>
                <a:latin typeface="Arial" panose="020B0604020202020204" pitchFamily="34" charset="0"/>
                <a:ea typeface="SimSun" panose="02010600030101010101" pitchFamily="2" charset="-122"/>
                <a:cs typeface="Arial" panose="020B0604020202020204" pitchFamily="34" charset="0"/>
              </a:rPr>
              <a:t>đoạn</a:t>
            </a:r>
            <a:r>
              <a:rPr lang="en-US" sz="3600" kern="100" dirty="0">
                <a:effectLst/>
                <a:latin typeface="Arial" panose="020B0604020202020204" pitchFamily="34" charset="0"/>
                <a:ea typeface="SimSun" panose="02010600030101010101" pitchFamily="2" charset="-122"/>
                <a:cs typeface="Arial" panose="020B0604020202020204" pitchFamily="34" charset="0"/>
              </a:rPr>
              <a:t> </a:t>
            </a:r>
            <a:r>
              <a:rPr lang="en-US" sz="3600" kern="100" dirty="0" err="1">
                <a:effectLst/>
                <a:latin typeface="Arial" panose="020B0604020202020204" pitchFamily="34" charset="0"/>
                <a:ea typeface="SimSun" panose="02010600030101010101" pitchFamily="2" charset="-122"/>
                <a:cs typeface="Arial" panose="020B0604020202020204" pitchFamily="34" charset="0"/>
              </a:rPr>
              <a:t>văn</a:t>
            </a:r>
            <a:r>
              <a:rPr lang="en-US" sz="3600" kern="100" dirty="0">
                <a:effectLst/>
                <a:latin typeface="Arial" panose="020B0604020202020204" pitchFamily="34" charset="0"/>
                <a:ea typeface="SimSun" panose="02010600030101010101" pitchFamily="2" charset="-122"/>
                <a:cs typeface="Arial" panose="020B0604020202020204" pitchFamily="34" charset="0"/>
              </a:rPr>
              <a:t> </a:t>
            </a:r>
            <a:r>
              <a:rPr lang="en-US" sz="3600" kern="100" dirty="0" err="1">
                <a:effectLst/>
                <a:latin typeface="Arial" panose="020B0604020202020204" pitchFamily="34" charset="0"/>
                <a:ea typeface="SimSun" panose="02010600030101010101" pitchFamily="2" charset="-122"/>
                <a:cs typeface="Arial" panose="020B0604020202020204" pitchFamily="34" charset="0"/>
              </a:rPr>
              <a:t>thuyết</a:t>
            </a:r>
            <a:r>
              <a:rPr lang="en-US" sz="3600" kern="100" dirty="0">
                <a:effectLst/>
                <a:latin typeface="Arial" panose="020B0604020202020204" pitchFamily="34" charset="0"/>
                <a:ea typeface="SimSun" panose="02010600030101010101" pitchFamily="2" charset="-122"/>
                <a:cs typeface="Arial" panose="020B0604020202020204" pitchFamily="34" charset="0"/>
              </a:rPr>
              <a:t> </a:t>
            </a:r>
            <a:r>
              <a:rPr lang="en-US" sz="3600" kern="100" dirty="0" err="1">
                <a:effectLst/>
                <a:latin typeface="Arial" panose="020B0604020202020204" pitchFamily="34" charset="0"/>
                <a:ea typeface="SimSun" panose="02010600030101010101" pitchFamily="2" charset="-122"/>
                <a:cs typeface="Arial" panose="020B0604020202020204" pitchFamily="34" charset="0"/>
              </a:rPr>
              <a:t>minh</a:t>
            </a:r>
            <a:r>
              <a:rPr lang="en-US" sz="3600" kern="100" dirty="0">
                <a:effectLst/>
                <a:latin typeface="Arial" panose="020B0604020202020204" pitchFamily="34" charset="0"/>
                <a:ea typeface="SimSun" panose="02010600030101010101" pitchFamily="2" charset="-122"/>
                <a:cs typeface="Arial" panose="020B0604020202020204" pitchFamily="34" charset="0"/>
              </a:rPr>
              <a:t> </a:t>
            </a:r>
            <a:r>
              <a:rPr lang="en-US" sz="3600" kern="100" dirty="0" err="1">
                <a:effectLst/>
                <a:latin typeface="Arial" panose="020B0604020202020204" pitchFamily="34" charset="0"/>
                <a:ea typeface="SimSun" panose="02010600030101010101" pitchFamily="2" charset="-122"/>
                <a:cs typeface="Arial" panose="020B0604020202020204" pitchFamily="34" charset="0"/>
              </a:rPr>
              <a:t>về</a:t>
            </a:r>
            <a:r>
              <a:rPr lang="en-US" sz="3600" kern="100" dirty="0">
                <a:effectLst/>
                <a:latin typeface="Arial" panose="020B0604020202020204" pitchFamily="34" charset="0"/>
                <a:ea typeface="SimSun" panose="02010600030101010101" pitchFamily="2" charset="-122"/>
                <a:cs typeface="Arial" panose="020B0604020202020204" pitchFamily="34" charset="0"/>
              </a:rPr>
              <a:t> </a:t>
            </a:r>
            <a:r>
              <a:rPr lang="en-US" sz="3600" kern="100" dirty="0" err="1">
                <a:effectLst/>
                <a:latin typeface="Arial" panose="020B0604020202020204" pitchFamily="34" charset="0"/>
                <a:ea typeface="SimSun" panose="02010600030101010101" pitchFamily="2" charset="-122"/>
                <a:cs typeface="Arial" panose="020B0604020202020204" pitchFamily="34" charset="0"/>
              </a:rPr>
              <a:t>cây</a:t>
            </a:r>
            <a:r>
              <a:rPr lang="en-US" sz="3600" kern="100" dirty="0">
                <a:effectLst/>
                <a:latin typeface="Arial" panose="020B0604020202020204" pitchFamily="34" charset="0"/>
                <a:ea typeface="SimSun" panose="02010600030101010101" pitchFamily="2" charset="-122"/>
                <a:cs typeface="Arial" panose="020B0604020202020204" pitchFamily="34" charset="0"/>
              </a:rPr>
              <a:t> </a:t>
            </a:r>
            <a:r>
              <a:rPr lang="en-US" sz="3600" kern="100" dirty="0" err="1">
                <a:effectLst/>
                <a:latin typeface="Arial" panose="020B0604020202020204" pitchFamily="34" charset="0"/>
                <a:ea typeface="SimSun" panose="02010600030101010101" pitchFamily="2" charset="-122"/>
                <a:cs typeface="Arial" panose="020B0604020202020204" pitchFamily="34" charset="0"/>
              </a:rPr>
              <a:t>tre</a:t>
            </a:r>
            <a:r>
              <a:rPr lang="en-US" sz="3600" kern="100" dirty="0">
                <a:effectLst/>
                <a:latin typeface="Arial" panose="020B0604020202020204" pitchFamily="34" charset="0"/>
                <a:ea typeface="SimSun" panose="02010600030101010101" pitchFamily="2" charset="-122"/>
                <a:cs typeface="Arial" panose="020B0604020202020204" pitchFamily="34" charset="0"/>
              </a:rPr>
              <a:t> </a:t>
            </a:r>
            <a:r>
              <a:rPr lang="en-US" sz="3600" kern="100" dirty="0" err="1">
                <a:effectLst/>
                <a:latin typeface="Arial" panose="020B0604020202020204" pitchFamily="34" charset="0"/>
                <a:ea typeface="SimSun" panose="02010600030101010101" pitchFamily="2" charset="-122"/>
                <a:cs typeface="Arial" panose="020B0604020202020204" pitchFamily="34" charset="0"/>
              </a:rPr>
              <a:t>trong</a:t>
            </a:r>
            <a:r>
              <a:rPr lang="en-US" sz="3600" kern="100" dirty="0">
                <a:effectLst/>
                <a:latin typeface="Arial" panose="020B0604020202020204" pitchFamily="34" charset="0"/>
                <a:ea typeface="SimSun" panose="02010600030101010101" pitchFamily="2" charset="-122"/>
                <a:cs typeface="Arial" panose="020B0604020202020204" pitchFamily="34" charset="0"/>
              </a:rPr>
              <a:t> </a:t>
            </a:r>
            <a:r>
              <a:rPr lang="en-US" sz="3600" kern="100" dirty="0" err="1">
                <a:effectLst/>
                <a:latin typeface="Arial" panose="020B0604020202020204" pitchFamily="34" charset="0"/>
                <a:ea typeface="SimSun" panose="02010600030101010101" pitchFamily="2" charset="-122"/>
                <a:cs typeface="Arial" panose="020B0604020202020204" pitchFamily="34" charset="0"/>
              </a:rPr>
              <a:t>đó</a:t>
            </a:r>
            <a:r>
              <a:rPr lang="en-US" sz="3600" kern="100" dirty="0">
                <a:effectLst/>
                <a:latin typeface="Arial" panose="020B0604020202020204" pitchFamily="34" charset="0"/>
                <a:ea typeface="SimSun" panose="02010600030101010101" pitchFamily="2" charset="-122"/>
                <a:cs typeface="Arial" panose="020B0604020202020204" pitchFamily="34" charset="0"/>
              </a:rPr>
              <a:t> </a:t>
            </a:r>
            <a:r>
              <a:rPr lang="en-US" sz="3600" kern="100" dirty="0" err="1">
                <a:effectLst/>
                <a:latin typeface="Arial" panose="020B0604020202020204" pitchFamily="34" charset="0"/>
                <a:ea typeface="SimSun" panose="02010600030101010101" pitchFamily="2" charset="-122"/>
                <a:cs typeface="Arial" panose="020B0604020202020204" pitchFamily="34" charset="0"/>
              </a:rPr>
              <a:t>có</a:t>
            </a:r>
            <a:r>
              <a:rPr lang="en-US" sz="3600" kern="100" dirty="0">
                <a:effectLst/>
                <a:latin typeface="Arial" panose="020B0604020202020204" pitchFamily="34" charset="0"/>
                <a:ea typeface="SimSun" panose="02010600030101010101" pitchFamily="2" charset="-122"/>
                <a:cs typeface="Arial" panose="020B0604020202020204" pitchFamily="34" charset="0"/>
              </a:rPr>
              <a:t> </a:t>
            </a:r>
            <a:r>
              <a:rPr lang="en-US" sz="3600" kern="100" dirty="0" err="1">
                <a:effectLst/>
                <a:latin typeface="Arial" panose="020B0604020202020204" pitchFamily="34" charset="0"/>
                <a:ea typeface="SimSun" panose="02010600030101010101" pitchFamily="2" charset="-122"/>
                <a:cs typeface="Arial" panose="020B0604020202020204" pitchFamily="34" charset="0"/>
              </a:rPr>
              <a:t>sử</a:t>
            </a:r>
            <a:r>
              <a:rPr lang="en-US" sz="3600" kern="100" dirty="0">
                <a:effectLst/>
                <a:latin typeface="Arial" panose="020B0604020202020204" pitchFamily="34" charset="0"/>
                <a:ea typeface="SimSun" panose="02010600030101010101" pitchFamily="2" charset="-122"/>
                <a:cs typeface="Arial" panose="020B0604020202020204" pitchFamily="34" charset="0"/>
              </a:rPr>
              <a:t> </a:t>
            </a:r>
            <a:r>
              <a:rPr lang="en-US" sz="3600" kern="100" dirty="0" err="1">
                <a:effectLst/>
                <a:latin typeface="Arial" panose="020B0604020202020204" pitchFamily="34" charset="0"/>
                <a:ea typeface="SimSun" panose="02010600030101010101" pitchFamily="2" charset="-122"/>
                <a:cs typeface="Arial" panose="020B0604020202020204" pitchFamily="34" charset="0"/>
              </a:rPr>
              <a:t>dụng</a:t>
            </a:r>
            <a:r>
              <a:rPr lang="en-US" sz="3600" kern="100" dirty="0">
                <a:effectLst/>
                <a:latin typeface="Arial" panose="020B0604020202020204" pitchFamily="34" charset="0"/>
                <a:ea typeface="SimSun" panose="02010600030101010101" pitchFamily="2" charset="-122"/>
                <a:cs typeface="Arial" panose="020B0604020202020204" pitchFamily="34" charset="0"/>
              </a:rPr>
              <a:t> </a:t>
            </a:r>
            <a:r>
              <a:rPr lang="en-US" sz="3600" kern="100" dirty="0" err="1">
                <a:effectLst/>
                <a:latin typeface="Arial" panose="020B0604020202020204" pitchFamily="34" charset="0"/>
                <a:ea typeface="SimSun" panose="02010600030101010101" pitchFamily="2" charset="-122"/>
                <a:cs typeface="Arial" panose="020B0604020202020204" pitchFamily="34" charset="0"/>
              </a:rPr>
              <a:t>các</a:t>
            </a:r>
            <a:r>
              <a:rPr lang="en-US" sz="3600" kern="100" dirty="0">
                <a:effectLst/>
                <a:latin typeface="Arial" panose="020B0604020202020204" pitchFamily="34" charset="0"/>
                <a:ea typeface="SimSun" panose="02010600030101010101" pitchFamily="2" charset="-122"/>
                <a:cs typeface="Arial" panose="020B0604020202020204" pitchFamily="34" charset="0"/>
              </a:rPr>
              <a:t> </a:t>
            </a:r>
            <a:r>
              <a:rPr lang="en-US" sz="3600" kern="100" dirty="0" err="1">
                <a:effectLst/>
                <a:latin typeface="Arial" panose="020B0604020202020204" pitchFamily="34" charset="0"/>
                <a:ea typeface="SimSun" panose="02010600030101010101" pitchFamily="2" charset="-122"/>
                <a:cs typeface="Arial" panose="020B0604020202020204" pitchFamily="34" charset="0"/>
              </a:rPr>
              <a:t>biện</a:t>
            </a:r>
            <a:r>
              <a:rPr lang="en-US" sz="3600" kern="100" dirty="0">
                <a:effectLst/>
                <a:latin typeface="Arial" panose="020B0604020202020204" pitchFamily="34" charset="0"/>
                <a:ea typeface="SimSun" panose="02010600030101010101" pitchFamily="2" charset="-122"/>
                <a:cs typeface="Arial" panose="020B0604020202020204" pitchFamily="34" charset="0"/>
              </a:rPr>
              <a:t> </a:t>
            </a:r>
            <a:r>
              <a:rPr lang="en-US" sz="3600" kern="100" dirty="0" err="1">
                <a:effectLst/>
                <a:latin typeface="Arial" panose="020B0604020202020204" pitchFamily="34" charset="0"/>
                <a:ea typeface="SimSun" panose="02010600030101010101" pitchFamily="2" charset="-122"/>
                <a:cs typeface="Arial" panose="020B0604020202020204" pitchFamily="34" charset="0"/>
              </a:rPr>
              <a:t>pháp</a:t>
            </a:r>
            <a:r>
              <a:rPr lang="en-US" sz="3600" kern="100" dirty="0">
                <a:effectLst/>
                <a:latin typeface="Arial" panose="020B0604020202020204" pitchFamily="34" charset="0"/>
                <a:ea typeface="SimSun" panose="02010600030101010101" pitchFamily="2" charset="-122"/>
                <a:cs typeface="Arial" panose="020B0604020202020204" pitchFamily="34" charset="0"/>
              </a:rPr>
              <a:t> </a:t>
            </a:r>
            <a:r>
              <a:rPr lang="en-US" sz="3600" kern="100" dirty="0" err="1">
                <a:effectLst/>
                <a:latin typeface="Arial" panose="020B0604020202020204" pitchFamily="34" charset="0"/>
                <a:ea typeface="SimSun" panose="02010600030101010101" pitchFamily="2" charset="-122"/>
                <a:cs typeface="Arial" panose="020B0604020202020204" pitchFamily="34" charset="0"/>
              </a:rPr>
              <a:t>nghệ</a:t>
            </a:r>
            <a:r>
              <a:rPr lang="en-US" sz="3600" kern="100" dirty="0">
                <a:effectLst/>
                <a:latin typeface="Arial" panose="020B0604020202020204" pitchFamily="34" charset="0"/>
                <a:ea typeface="SimSun" panose="02010600030101010101" pitchFamily="2" charset="-122"/>
                <a:cs typeface="Arial" panose="020B0604020202020204" pitchFamily="34" charset="0"/>
              </a:rPr>
              <a:t> </a:t>
            </a:r>
            <a:r>
              <a:rPr lang="en-US" sz="3600" kern="100" dirty="0" err="1">
                <a:effectLst/>
                <a:latin typeface="Arial" panose="020B0604020202020204" pitchFamily="34" charset="0"/>
                <a:ea typeface="SimSun" panose="02010600030101010101" pitchFamily="2" charset="-122"/>
                <a:cs typeface="Arial" panose="020B0604020202020204" pitchFamily="34" charset="0"/>
              </a:rPr>
              <a:t>thuật</a:t>
            </a:r>
            <a:r>
              <a:rPr lang="en-US" sz="3600" kern="100" dirty="0">
                <a:effectLst/>
                <a:latin typeface="Arial" panose="020B0604020202020204" pitchFamily="34" charset="0"/>
                <a:ea typeface="SimSun" panose="02010600030101010101" pitchFamily="2" charset="-122"/>
                <a:cs typeface="Arial" panose="020B0604020202020204" pitchFamily="34" charset="0"/>
              </a:rPr>
              <a:t> </a:t>
            </a:r>
            <a:r>
              <a:rPr lang="en-US" sz="3600" kern="100" dirty="0" err="1">
                <a:effectLst/>
                <a:latin typeface="Arial" panose="020B0604020202020204" pitchFamily="34" charset="0"/>
                <a:ea typeface="SimSun" panose="02010600030101010101" pitchFamily="2" charset="-122"/>
                <a:cs typeface="Arial" panose="020B0604020202020204" pitchFamily="34" charset="0"/>
              </a:rPr>
              <a:t>như</a:t>
            </a:r>
            <a:r>
              <a:rPr lang="en-US" sz="3600" kern="100" dirty="0">
                <a:effectLst/>
                <a:latin typeface="Arial" panose="020B0604020202020204" pitchFamily="34" charset="0"/>
                <a:ea typeface="SimSun" panose="02010600030101010101" pitchFamily="2" charset="-122"/>
                <a:cs typeface="Arial" panose="020B0604020202020204" pitchFamily="34" charset="0"/>
              </a:rPr>
              <a:t> </a:t>
            </a:r>
            <a:r>
              <a:rPr lang="en-US" sz="3600" kern="100" dirty="0" err="1">
                <a:effectLst/>
                <a:latin typeface="Arial" panose="020B0604020202020204" pitchFamily="34" charset="0"/>
                <a:ea typeface="SimSun" panose="02010600030101010101" pitchFamily="2" charset="-122"/>
                <a:cs typeface="Arial" panose="020B0604020202020204" pitchFamily="34" charset="0"/>
              </a:rPr>
              <a:t>liên</a:t>
            </a:r>
            <a:r>
              <a:rPr lang="en-US" sz="3600" kern="100" dirty="0">
                <a:effectLst/>
                <a:latin typeface="Arial" panose="020B0604020202020204" pitchFamily="34" charset="0"/>
                <a:ea typeface="SimSun" panose="02010600030101010101" pitchFamily="2" charset="-122"/>
                <a:cs typeface="Arial" panose="020B0604020202020204" pitchFamily="34" charset="0"/>
              </a:rPr>
              <a:t> </a:t>
            </a:r>
            <a:r>
              <a:rPr lang="en-US" sz="3600" kern="100" dirty="0" err="1">
                <a:effectLst/>
                <a:latin typeface="Arial" panose="020B0604020202020204" pitchFamily="34" charset="0"/>
                <a:ea typeface="SimSun" panose="02010600030101010101" pitchFamily="2" charset="-122"/>
                <a:cs typeface="Arial" panose="020B0604020202020204" pitchFamily="34" charset="0"/>
              </a:rPr>
              <a:t>tưởng</a:t>
            </a:r>
            <a:r>
              <a:rPr lang="en-US" sz="3600" kern="100" dirty="0">
                <a:effectLst/>
                <a:latin typeface="Arial" panose="020B0604020202020204" pitchFamily="34" charset="0"/>
                <a:ea typeface="SimSun" panose="02010600030101010101" pitchFamily="2" charset="-122"/>
                <a:cs typeface="Arial" panose="020B0604020202020204" pitchFamily="34" charset="0"/>
              </a:rPr>
              <a:t>, so </a:t>
            </a:r>
            <a:r>
              <a:rPr lang="en-US" sz="3600" kern="100" dirty="0" err="1">
                <a:effectLst/>
                <a:latin typeface="Arial" panose="020B0604020202020204" pitchFamily="34" charset="0"/>
                <a:ea typeface="SimSun" panose="02010600030101010101" pitchFamily="2" charset="-122"/>
                <a:cs typeface="Arial" panose="020B0604020202020204" pitchFamily="34" charset="0"/>
              </a:rPr>
              <a:t>sánh</a:t>
            </a:r>
            <a:r>
              <a:rPr lang="en-US" sz="3600" kern="100" dirty="0">
                <a:effectLst/>
                <a:latin typeface="Arial" panose="020B0604020202020204" pitchFamily="34" charset="0"/>
                <a:ea typeface="SimSun" panose="02010600030101010101" pitchFamily="2" charset="-122"/>
                <a:cs typeface="Arial" panose="020B0604020202020204" pitchFamily="34" charset="0"/>
              </a:rPr>
              <a:t>, </a:t>
            </a:r>
            <a:r>
              <a:rPr lang="en-US" sz="3600" kern="100" dirty="0" err="1">
                <a:effectLst/>
                <a:latin typeface="Arial" panose="020B0604020202020204" pitchFamily="34" charset="0"/>
                <a:ea typeface="SimSun" panose="02010600030101010101" pitchFamily="2" charset="-122"/>
                <a:cs typeface="Arial" panose="020B0604020202020204" pitchFamily="34" charset="0"/>
              </a:rPr>
              <a:t>nhân</a:t>
            </a:r>
            <a:r>
              <a:rPr lang="en-US" sz="3600" kern="100" dirty="0">
                <a:effectLst/>
                <a:latin typeface="Arial" panose="020B0604020202020204" pitchFamily="34" charset="0"/>
                <a:ea typeface="SimSun" panose="02010600030101010101" pitchFamily="2" charset="-122"/>
                <a:cs typeface="Arial" panose="020B0604020202020204" pitchFamily="34" charset="0"/>
              </a:rPr>
              <a:t> </a:t>
            </a:r>
            <a:r>
              <a:rPr lang="en-US" sz="3600" kern="100" dirty="0" err="1">
                <a:effectLst/>
                <a:latin typeface="Arial" panose="020B0604020202020204" pitchFamily="34" charset="0"/>
                <a:ea typeface="SimSun" panose="02010600030101010101" pitchFamily="2" charset="-122"/>
                <a:cs typeface="Arial" panose="020B0604020202020204" pitchFamily="34" charset="0"/>
              </a:rPr>
              <a:t>hóa</a:t>
            </a:r>
            <a:r>
              <a:rPr lang="en-US" sz="3600" kern="100" dirty="0">
                <a:effectLst/>
                <a:latin typeface="Arial" panose="020B0604020202020204" pitchFamily="34" charset="0"/>
                <a:ea typeface="SimSun" panose="02010600030101010101" pitchFamily="2" charset="-122"/>
                <a:cs typeface="Arial" panose="020B0604020202020204" pitchFamily="34" charset="0"/>
              </a:rPr>
              <a: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20816" y="6031920"/>
            <a:ext cx="11246369" cy="589432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36659" y="-885922"/>
            <a:ext cx="5487184" cy="484929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2419209" y="-1059310"/>
            <a:ext cx="6569748" cy="519607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72196" y="3734776"/>
            <a:ext cx="1215320" cy="1242427"/>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767184" y="906442"/>
            <a:ext cx="1236980" cy="1264571"/>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97933" flipH="1">
            <a:off x="16004164" y="3228878"/>
            <a:ext cx="1490918" cy="1490918"/>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84635">
            <a:off x="14833688" y="4132025"/>
            <a:ext cx="702910" cy="668404"/>
          </a:xfrm>
          <a:prstGeom prst="rect">
            <a:avLst/>
          </a:prstGeom>
        </p:spPr>
      </p:pic>
      <p:sp>
        <p:nvSpPr>
          <p:cNvPr id="10" name="TextBox 10"/>
          <p:cNvSpPr txBox="1"/>
          <p:nvPr/>
        </p:nvSpPr>
        <p:spPr>
          <a:xfrm>
            <a:off x="3318751" y="2435677"/>
            <a:ext cx="11450524" cy="2436821"/>
          </a:xfrm>
          <a:prstGeom prst="rect">
            <a:avLst/>
          </a:prstGeom>
        </p:spPr>
        <p:txBody>
          <a:bodyPr wrap="square" lIns="0" tIns="0" rIns="0" bIns="0" rtlCol="0" anchor="t">
            <a:spAutoFit/>
          </a:bodyPr>
          <a:lstStyle/>
          <a:p>
            <a:pPr marL="0" lvl="0" indent="0" algn="ctr">
              <a:lnSpc>
                <a:spcPts val="10000"/>
              </a:lnSpc>
            </a:pPr>
            <a:r>
              <a:rPr lang="vi-VN" sz="6600" b="1" u="none" dirty="0">
                <a:solidFill>
                  <a:srgbClr val="5E3023"/>
                </a:solidFill>
                <a:latin typeface="Arial" panose="020B0604020202020204" pitchFamily="34" charset="0"/>
                <a:cs typeface="Arial" panose="020B0604020202020204" pitchFamily="34" charset="0"/>
              </a:rPr>
              <a:t>CẢM ƠN CÁC EM ĐÃ CHÚ Ý LẮNG NGHE BÀI GIẢNG</a:t>
            </a:r>
            <a:endParaRPr lang="en-US" sz="6600" b="1" u="none" dirty="0">
              <a:solidFill>
                <a:srgbClr val="5E3023"/>
              </a:solidFill>
              <a:latin typeface="Arial" panose="020B0604020202020204" pitchFamily="34" charset="0"/>
              <a:cs typeface="Arial" panose="020B0604020202020204" pitchFamily="34" charset="0"/>
            </a:endParaRPr>
          </a:p>
        </p:txBody>
      </p:sp>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417976">
            <a:off x="1150199" y="5972186"/>
            <a:ext cx="668756" cy="746076"/>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04409">
            <a:off x="1494523" y="1682024"/>
            <a:ext cx="599647" cy="570210"/>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flipV="1">
            <a:off x="-31444" y="665061"/>
            <a:ext cx="968916" cy="96891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7"/>
          <p:cNvSpPr txBox="1"/>
          <p:nvPr/>
        </p:nvSpPr>
        <p:spPr>
          <a:xfrm>
            <a:off x="882388" y="658074"/>
            <a:ext cx="10341864" cy="2674620"/>
          </a:xfrm>
          <a:prstGeom prst="rect">
            <a:avLst/>
          </a:prstGeom>
        </p:spPr>
        <p:txBody>
          <a:bodyPr vert="horz" lIns="91440" tIns="45720" rIns="91440" bIns="45720" rtlCol="0" anchor="b">
            <a:normAutofit/>
          </a:bodyPr>
          <a:lstStyle/>
          <a:p>
            <a:pPr marL="0" lvl="0" indent="0">
              <a:lnSpc>
                <a:spcPct val="90000"/>
              </a:lnSpc>
              <a:spcBef>
                <a:spcPct val="0"/>
              </a:spcBef>
              <a:spcAft>
                <a:spcPts val="600"/>
              </a:spcAft>
            </a:pPr>
            <a:r>
              <a:rPr lang="en-US" sz="9900" b="1" u="none" kern="1200" dirty="0">
                <a:solidFill>
                  <a:schemeClr val="tx1"/>
                </a:solidFill>
                <a:latin typeface="+mj-lt"/>
                <a:ea typeface="+mj-ea"/>
                <a:cs typeface="+mj-cs"/>
              </a:rPr>
              <a:t>KHỞI ĐỘNG</a:t>
            </a:r>
          </a:p>
        </p:txBody>
      </p:sp>
      <p:sp>
        <p:nvSpPr>
          <p:cNvPr id="75"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428" y="3593592"/>
            <a:ext cx="6365383" cy="27432"/>
          </a:xfrm>
          <a:custGeom>
            <a:avLst/>
            <a:gdLst>
              <a:gd name="connsiteX0" fmla="*/ 0 w 6365383"/>
              <a:gd name="connsiteY0" fmla="*/ 0 h 27432"/>
              <a:gd name="connsiteX1" fmla="*/ 636538 w 6365383"/>
              <a:gd name="connsiteY1" fmla="*/ 0 h 27432"/>
              <a:gd name="connsiteX2" fmla="*/ 1336730 w 6365383"/>
              <a:gd name="connsiteY2" fmla="*/ 0 h 27432"/>
              <a:gd name="connsiteX3" fmla="*/ 1909615 w 6365383"/>
              <a:gd name="connsiteY3" fmla="*/ 0 h 27432"/>
              <a:gd name="connsiteX4" fmla="*/ 2418846 w 6365383"/>
              <a:gd name="connsiteY4" fmla="*/ 0 h 27432"/>
              <a:gd name="connsiteX5" fmla="*/ 2928076 w 6365383"/>
              <a:gd name="connsiteY5" fmla="*/ 0 h 27432"/>
              <a:gd name="connsiteX6" fmla="*/ 3373653 w 6365383"/>
              <a:gd name="connsiteY6" fmla="*/ 0 h 27432"/>
              <a:gd name="connsiteX7" fmla="*/ 4137499 w 6365383"/>
              <a:gd name="connsiteY7" fmla="*/ 0 h 27432"/>
              <a:gd name="connsiteX8" fmla="*/ 4901345 w 6365383"/>
              <a:gd name="connsiteY8" fmla="*/ 0 h 27432"/>
              <a:gd name="connsiteX9" fmla="*/ 5665191 w 6365383"/>
              <a:gd name="connsiteY9" fmla="*/ 0 h 27432"/>
              <a:gd name="connsiteX10" fmla="*/ 6365383 w 6365383"/>
              <a:gd name="connsiteY10" fmla="*/ 0 h 27432"/>
              <a:gd name="connsiteX11" fmla="*/ 6365383 w 6365383"/>
              <a:gd name="connsiteY11" fmla="*/ 27432 h 27432"/>
              <a:gd name="connsiteX12" fmla="*/ 5728845 w 6365383"/>
              <a:gd name="connsiteY12" fmla="*/ 27432 h 27432"/>
              <a:gd name="connsiteX13" fmla="*/ 5028653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3182692 w 6365383"/>
              <a:gd name="connsiteY17" fmla="*/ 27432 h 27432"/>
              <a:gd name="connsiteX18" fmla="*/ 2673461 w 6365383"/>
              <a:gd name="connsiteY18" fmla="*/ 27432 h 27432"/>
              <a:gd name="connsiteX19" fmla="*/ 2164230 w 6365383"/>
              <a:gd name="connsiteY19" fmla="*/ 27432 h 27432"/>
              <a:gd name="connsiteX20" fmla="*/ 1655000 w 6365383"/>
              <a:gd name="connsiteY20" fmla="*/ 27432 h 27432"/>
              <a:gd name="connsiteX21" fmla="*/ 1145769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09231 w 6365383"/>
              <a:gd name="connsiteY1" fmla="*/ 0 h 27432"/>
              <a:gd name="connsiteX2" fmla="*/ 954807 w 6365383"/>
              <a:gd name="connsiteY2" fmla="*/ 0 h 27432"/>
              <a:gd name="connsiteX3" fmla="*/ 1464038 w 6365383"/>
              <a:gd name="connsiteY3" fmla="*/ 0 h 27432"/>
              <a:gd name="connsiteX4" fmla="*/ 2100576 w 6365383"/>
              <a:gd name="connsiteY4" fmla="*/ 0 h 27432"/>
              <a:gd name="connsiteX5" fmla="*/ 2800769 w 6365383"/>
              <a:gd name="connsiteY5" fmla="*/ 0 h 27432"/>
              <a:gd name="connsiteX6" fmla="*/ 3564614 w 6365383"/>
              <a:gd name="connsiteY6" fmla="*/ 0 h 27432"/>
              <a:gd name="connsiteX7" fmla="*/ 4328460 w 6365383"/>
              <a:gd name="connsiteY7" fmla="*/ 0 h 27432"/>
              <a:gd name="connsiteX8" fmla="*/ 4901345 w 6365383"/>
              <a:gd name="connsiteY8" fmla="*/ 0 h 27432"/>
              <a:gd name="connsiteX9" fmla="*/ 5601537 w 6365383"/>
              <a:gd name="connsiteY9" fmla="*/ 0 h 27432"/>
              <a:gd name="connsiteX10" fmla="*/ 6365383 w 6365383"/>
              <a:gd name="connsiteY10" fmla="*/ 0 h 27432"/>
              <a:gd name="connsiteX11" fmla="*/ 6365383 w 6365383"/>
              <a:gd name="connsiteY11" fmla="*/ 27432 h 27432"/>
              <a:gd name="connsiteX12" fmla="*/ 5728845 w 6365383"/>
              <a:gd name="connsiteY12" fmla="*/ 27432 h 27432"/>
              <a:gd name="connsiteX13" fmla="*/ 5028653 w 6365383"/>
              <a:gd name="connsiteY13" fmla="*/ 27432 h 27432"/>
              <a:gd name="connsiteX14" fmla="*/ 4455768 w 6365383"/>
              <a:gd name="connsiteY14" fmla="*/ 27432 h 27432"/>
              <a:gd name="connsiteX15" fmla="*/ 3882884 w 6365383"/>
              <a:gd name="connsiteY15" fmla="*/ 27432 h 27432"/>
              <a:gd name="connsiteX16" fmla="*/ 3119038 w 6365383"/>
              <a:gd name="connsiteY16" fmla="*/ 27432 h 27432"/>
              <a:gd name="connsiteX17" fmla="*/ 2609807 w 6365383"/>
              <a:gd name="connsiteY17" fmla="*/ 27432 h 27432"/>
              <a:gd name="connsiteX18" fmla="*/ 1909615 w 6365383"/>
              <a:gd name="connsiteY18" fmla="*/ 27432 h 27432"/>
              <a:gd name="connsiteX19" fmla="*/ 1464038 w 6365383"/>
              <a:gd name="connsiteY19" fmla="*/ 27432 h 27432"/>
              <a:gd name="connsiteX20" fmla="*/ 827500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139864" y="-13274"/>
                  <a:pt x="395058" y="31266"/>
                  <a:pt x="636538" y="0"/>
                </a:cubicBezTo>
                <a:cubicBezTo>
                  <a:pt x="865421" y="-30226"/>
                  <a:pt x="1115954" y="-15587"/>
                  <a:pt x="1336730" y="0"/>
                </a:cubicBezTo>
                <a:cubicBezTo>
                  <a:pt x="1576227" y="12258"/>
                  <a:pt x="1653566" y="-20128"/>
                  <a:pt x="1909615" y="0"/>
                </a:cubicBezTo>
                <a:cubicBezTo>
                  <a:pt x="2177382" y="24404"/>
                  <a:pt x="2285551" y="12186"/>
                  <a:pt x="2418846" y="0"/>
                </a:cubicBezTo>
                <a:cubicBezTo>
                  <a:pt x="2528927" y="19082"/>
                  <a:pt x="2738322" y="39620"/>
                  <a:pt x="2928076" y="0"/>
                </a:cubicBezTo>
                <a:cubicBezTo>
                  <a:pt x="3143030" y="-16600"/>
                  <a:pt x="3232468" y="-26735"/>
                  <a:pt x="3373653" y="0"/>
                </a:cubicBezTo>
                <a:cubicBezTo>
                  <a:pt x="3476986" y="29140"/>
                  <a:pt x="3904964" y="20265"/>
                  <a:pt x="4137499" y="0"/>
                </a:cubicBezTo>
                <a:cubicBezTo>
                  <a:pt x="4316057" y="-31678"/>
                  <a:pt x="4603238" y="57986"/>
                  <a:pt x="4901345" y="0"/>
                </a:cubicBezTo>
                <a:cubicBezTo>
                  <a:pt x="5188167" y="-16003"/>
                  <a:pt x="5460162" y="6613"/>
                  <a:pt x="5665191" y="0"/>
                </a:cubicBezTo>
                <a:cubicBezTo>
                  <a:pt x="5858106" y="8373"/>
                  <a:pt x="6057728" y="-36105"/>
                  <a:pt x="6365383" y="0"/>
                </a:cubicBezTo>
                <a:cubicBezTo>
                  <a:pt x="6366783" y="12212"/>
                  <a:pt x="6364136" y="20395"/>
                  <a:pt x="6365383" y="27432"/>
                </a:cubicBezTo>
                <a:cubicBezTo>
                  <a:pt x="6196030" y="28853"/>
                  <a:pt x="5906749" y="36029"/>
                  <a:pt x="5728845" y="27432"/>
                </a:cubicBezTo>
                <a:cubicBezTo>
                  <a:pt x="5554113" y="-15027"/>
                  <a:pt x="5178036" y="25909"/>
                  <a:pt x="5028653" y="27432"/>
                </a:cubicBezTo>
                <a:cubicBezTo>
                  <a:pt x="4891896" y="43795"/>
                  <a:pt x="4746237" y="37784"/>
                  <a:pt x="4583076" y="27432"/>
                </a:cubicBezTo>
                <a:cubicBezTo>
                  <a:pt x="4392571" y="37587"/>
                  <a:pt x="4312475" y="23043"/>
                  <a:pt x="4137499" y="27432"/>
                </a:cubicBezTo>
                <a:cubicBezTo>
                  <a:pt x="3979147" y="30659"/>
                  <a:pt x="3894684" y="27946"/>
                  <a:pt x="3691922" y="27432"/>
                </a:cubicBezTo>
                <a:cubicBezTo>
                  <a:pt x="3470223" y="38612"/>
                  <a:pt x="3364363" y="39145"/>
                  <a:pt x="3182692" y="27432"/>
                </a:cubicBezTo>
                <a:cubicBezTo>
                  <a:pt x="3020741" y="35057"/>
                  <a:pt x="2944258" y="54287"/>
                  <a:pt x="2673461" y="27432"/>
                </a:cubicBezTo>
                <a:cubicBezTo>
                  <a:pt x="2420261" y="11338"/>
                  <a:pt x="2407951" y="46030"/>
                  <a:pt x="2164230" y="27432"/>
                </a:cubicBezTo>
                <a:cubicBezTo>
                  <a:pt x="1925926" y="2609"/>
                  <a:pt x="1852591" y="40"/>
                  <a:pt x="1655000" y="27432"/>
                </a:cubicBezTo>
                <a:cubicBezTo>
                  <a:pt x="1452031" y="62810"/>
                  <a:pt x="1384098" y="47641"/>
                  <a:pt x="1145769" y="27432"/>
                </a:cubicBezTo>
                <a:cubicBezTo>
                  <a:pt x="918825" y="-10093"/>
                  <a:pt x="427875" y="23589"/>
                  <a:pt x="0" y="27432"/>
                </a:cubicBezTo>
                <a:cubicBezTo>
                  <a:pt x="-395" y="23124"/>
                  <a:pt x="1121" y="8148"/>
                  <a:pt x="0" y="0"/>
                </a:cubicBezTo>
                <a:close/>
              </a:path>
              <a:path w="6365383" h="27432" stroke="0" extrusionOk="0">
                <a:moveTo>
                  <a:pt x="0" y="0"/>
                </a:moveTo>
                <a:cubicBezTo>
                  <a:pt x="147179" y="14788"/>
                  <a:pt x="300981" y="1719"/>
                  <a:pt x="509231" y="0"/>
                </a:cubicBezTo>
                <a:cubicBezTo>
                  <a:pt x="711030" y="-3388"/>
                  <a:pt x="798609" y="-8246"/>
                  <a:pt x="954807" y="0"/>
                </a:cubicBezTo>
                <a:cubicBezTo>
                  <a:pt x="1101646" y="4056"/>
                  <a:pt x="1302660" y="11468"/>
                  <a:pt x="1464038" y="0"/>
                </a:cubicBezTo>
                <a:cubicBezTo>
                  <a:pt x="1594934" y="-11865"/>
                  <a:pt x="1936948" y="-38656"/>
                  <a:pt x="2100576" y="0"/>
                </a:cubicBezTo>
                <a:cubicBezTo>
                  <a:pt x="2251317" y="16246"/>
                  <a:pt x="2605202" y="-30006"/>
                  <a:pt x="2800769" y="0"/>
                </a:cubicBezTo>
                <a:cubicBezTo>
                  <a:pt x="2952324" y="59869"/>
                  <a:pt x="3353392" y="-26257"/>
                  <a:pt x="3564614" y="0"/>
                </a:cubicBezTo>
                <a:cubicBezTo>
                  <a:pt x="3785097" y="31132"/>
                  <a:pt x="4148552" y="11516"/>
                  <a:pt x="4328460" y="0"/>
                </a:cubicBezTo>
                <a:cubicBezTo>
                  <a:pt x="4524659" y="26272"/>
                  <a:pt x="4681746" y="-30210"/>
                  <a:pt x="4901345" y="0"/>
                </a:cubicBezTo>
                <a:cubicBezTo>
                  <a:pt x="5139281" y="-5228"/>
                  <a:pt x="5379645" y="48641"/>
                  <a:pt x="5601537" y="0"/>
                </a:cubicBezTo>
                <a:cubicBezTo>
                  <a:pt x="5772798" y="-17826"/>
                  <a:pt x="5986596" y="12703"/>
                  <a:pt x="6365383" y="0"/>
                </a:cubicBezTo>
                <a:cubicBezTo>
                  <a:pt x="6365646" y="13525"/>
                  <a:pt x="6366051" y="14381"/>
                  <a:pt x="6365383" y="27432"/>
                </a:cubicBezTo>
                <a:cubicBezTo>
                  <a:pt x="6203321" y="-970"/>
                  <a:pt x="5868898" y="67226"/>
                  <a:pt x="5728845" y="27432"/>
                </a:cubicBezTo>
                <a:cubicBezTo>
                  <a:pt x="5591780" y="9965"/>
                  <a:pt x="5264572" y="-28609"/>
                  <a:pt x="5028653" y="27432"/>
                </a:cubicBezTo>
                <a:cubicBezTo>
                  <a:pt x="4787665" y="58012"/>
                  <a:pt x="4687933" y="31160"/>
                  <a:pt x="4455768" y="27432"/>
                </a:cubicBezTo>
                <a:cubicBezTo>
                  <a:pt x="4246651" y="45673"/>
                  <a:pt x="4058997" y="24741"/>
                  <a:pt x="3882884" y="27432"/>
                </a:cubicBezTo>
                <a:cubicBezTo>
                  <a:pt x="3727448" y="49182"/>
                  <a:pt x="3285783" y="-46495"/>
                  <a:pt x="3119038" y="27432"/>
                </a:cubicBezTo>
                <a:cubicBezTo>
                  <a:pt x="2953443" y="68374"/>
                  <a:pt x="2785274" y="26827"/>
                  <a:pt x="2609807" y="27432"/>
                </a:cubicBezTo>
                <a:cubicBezTo>
                  <a:pt x="2437623" y="17494"/>
                  <a:pt x="2055549" y="12675"/>
                  <a:pt x="1909615" y="27432"/>
                </a:cubicBezTo>
                <a:cubicBezTo>
                  <a:pt x="1763049" y="30976"/>
                  <a:pt x="1662669" y="42757"/>
                  <a:pt x="1464038" y="27432"/>
                </a:cubicBezTo>
                <a:cubicBezTo>
                  <a:pt x="1260084" y="22226"/>
                  <a:pt x="1109619" y="28481"/>
                  <a:pt x="827500" y="27432"/>
                </a:cubicBezTo>
                <a:cubicBezTo>
                  <a:pt x="569713" y="109845"/>
                  <a:pt x="372632" y="34847"/>
                  <a:pt x="0" y="27432"/>
                </a:cubicBezTo>
                <a:cubicBezTo>
                  <a:pt x="171" y="21236"/>
                  <a:pt x="1539" y="7034"/>
                  <a:pt x="0" y="0"/>
                </a:cubicBezTo>
                <a:close/>
              </a:path>
              <a:path w="6365383" h="27432" fill="none" stroke="0" extrusionOk="0">
                <a:moveTo>
                  <a:pt x="0" y="0"/>
                </a:moveTo>
                <a:cubicBezTo>
                  <a:pt x="148114" y="-21488"/>
                  <a:pt x="370663" y="-8727"/>
                  <a:pt x="636538" y="0"/>
                </a:cubicBezTo>
                <a:cubicBezTo>
                  <a:pt x="871556" y="-17330"/>
                  <a:pt x="1052092" y="15989"/>
                  <a:pt x="1336730" y="0"/>
                </a:cubicBezTo>
                <a:cubicBezTo>
                  <a:pt x="1588412" y="2572"/>
                  <a:pt x="1638947" y="-17048"/>
                  <a:pt x="1909615" y="0"/>
                </a:cubicBezTo>
                <a:cubicBezTo>
                  <a:pt x="2172941" y="24803"/>
                  <a:pt x="2282833" y="9071"/>
                  <a:pt x="2418846" y="0"/>
                </a:cubicBezTo>
                <a:cubicBezTo>
                  <a:pt x="2579346" y="3160"/>
                  <a:pt x="2717736" y="1190"/>
                  <a:pt x="2928076" y="0"/>
                </a:cubicBezTo>
                <a:cubicBezTo>
                  <a:pt x="3134890" y="-30280"/>
                  <a:pt x="3231966" y="-8101"/>
                  <a:pt x="3373653" y="0"/>
                </a:cubicBezTo>
                <a:cubicBezTo>
                  <a:pt x="3520675" y="18506"/>
                  <a:pt x="3921804" y="-22426"/>
                  <a:pt x="4137499" y="0"/>
                </a:cubicBezTo>
                <a:cubicBezTo>
                  <a:pt x="4327702" y="-4501"/>
                  <a:pt x="4648089" y="-21054"/>
                  <a:pt x="4901345" y="0"/>
                </a:cubicBezTo>
                <a:cubicBezTo>
                  <a:pt x="5189079" y="-51139"/>
                  <a:pt x="5468836" y="-33950"/>
                  <a:pt x="5665191" y="0"/>
                </a:cubicBezTo>
                <a:cubicBezTo>
                  <a:pt x="5844792" y="63"/>
                  <a:pt x="6072101" y="-28741"/>
                  <a:pt x="6365383" y="0"/>
                </a:cubicBezTo>
                <a:cubicBezTo>
                  <a:pt x="6367575" y="13041"/>
                  <a:pt x="6363079" y="19728"/>
                  <a:pt x="6365383" y="27432"/>
                </a:cubicBezTo>
                <a:cubicBezTo>
                  <a:pt x="6168648" y="44849"/>
                  <a:pt x="5908689" y="57652"/>
                  <a:pt x="5728845" y="27432"/>
                </a:cubicBezTo>
                <a:cubicBezTo>
                  <a:pt x="5514647" y="19350"/>
                  <a:pt x="5183114" y="52441"/>
                  <a:pt x="5028653" y="27432"/>
                </a:cubicBezTo>
                <a:cubicBezTo>
                  <a:pt x="4886167" y="25261"/>
                  <a:pt x="4770301" y="25272"/>
                  <a:pt x="4583076" y="27432"/>
                </a:cubicBezTo>
                <a:cubicBezTo>
                  <a:pt x="4392628" y="11049"/>
                  <a:pt x="4297840" y="28137"/>
                  <a:pt x="4137499" y="27432"/>
                </a:cubicBezTo>
                <a:cubicBezTo>
                  <a:pt x="3979033" y="11832"/>
                  <a:pt x="3882658" y="26685"/>
                  <a:pt x="3691922" y="27432"/>
                </a:cubicBezTo>
                <a:cubicBezTo>
                  <a:pt x="3476522" y="54227"/>
                  <a:pt x="3338609" y="9824"/>
                  <a:pt x="3182692" y="27432"/>
                </a:cubicBezTo>
                <a:cubicBezTo>
                  <a:pt x="3007853" y="18413"/>
                  <a:pt x="2928857" y="26610"/>
                  <a:pt x="2673461" y="27432"/>
                </a:cubicBezTo>
                <a:cubicBezTo>
                  <a:pt x="2424071" y="7914"/>
                  <a:pt x="2403871" y="41450"/>
                  <a:pt x="2164230" y="27432"/>
                </a:cubicBezTo>
                <a:cubicBezTo>
                  <a:pt x="1915627" y="-2904"/>
                  <a:pt x="1835137" y="-6999"/>
                  <a:pt x="1655000" y="27432"/>
                </a:cubicBezTo>
                <a:cubicBezTo>
                  <a:pt x="1483520" y="44054"/>
                  <a:pt x="1385338" y="30109"/>
                  <a:pt x="1145769" y="27432"/>
                </a:cubicBezTo>
                <a:cubicBezTo>
                  <a:pt x="944537" y="-28238"/>
                  <a:pt x="362674" y="78873"/>
                  <a:pt x="0" y="27432"/>
                </a:cubicBezTo>
                <a:cubicBezTo>
                  <a:pt x="-1063" y="21428"/>
                  <a:pt x="-579" y="826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6365383"/>
                      <a:gd name="connsiteY0" fmla="*/ 0 h 27432"/>
                      <a:gd name="connsiteX1" fmla="*/ 636538 w 6365383"/>
                      <a:gd name="connsiteY1" fmla="*/ 0 h 27432"/>
                      <a:gd name="connsiteX2" fmla="*/ 1336730 w 6365383"/>
                      <a:gd name="connsiteY2" fmla="*/ 0 h 27432"/>
                      <a:gd name="connsiteX3" fmla="*/ 1909615 w 6365383"/>
                      <a:gd name="connsiteY3" fmla="*/ 0 h 27432"/>
                      <a:gd name="connsiteX4" fmla="*/ 2418846 w 6365383"/>
                      <a:gd name="connsiteY4" fmla="*/ 0 h 27432"/>
                      <a:gd name="connsiteX5" fmla="*/ 2928076 w 6365383"/>
                      <a:gd name="connsiteY5" fmla="*/ 0 h 27432"/>
                      <a:gd name="connsiteX6" fmla="*/ 3373653 w 6365383"/>
                      <a:gd name="connsiteY6" fmla="*/ 0 h 27432"/>
                      <a:gd name="connsiteX7" fmla="*/ 4137499 w 6365383"/>
                      <a:gd name="connsiteY7" fmla="*/ 0 h 27432"/>
                      <a:gd name="connsiteX8" fmla="*/ 4901345 w 6365383"/>
                      <a:gd name="connsiteY8" fmla="*/ 0 h 27432"/>
                      <a:gd name="connsiteX9" fmla="*/ 5665191 w 6365383"/>
                      <a:gd name="connsiteY9" fmla="*/ 0 h 27432"/>
                      <a:gd name="connsiteX10" fmla="*/ 6365383 w 6365383"/>
                      <a:gd name="connsiteY10" fmla="*/ 0 h 27432"/>
                      <a:gd name="connsiteX11" fmla="*/ 6365383 w 6365383"/>
                      <a:gd name="connsiteY11" fmla="*/ 27432 h 27432"/>
                      <a:gd name="connsiteX12" fmla="*/ 5728845 w 6365383"/>
                      <a:gd name="connsiteY12" fmla="*/ 27432 h 27432"/>
                      <a:gd name="connsiteX13" fmla="*/ 5028653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3182692 w 6365383"/>
                      <a:gd name="connsiteY17" fmla="*/ 27432 h 27432"/>
                      <a:gd name="connsiteX18" fmla="*/ 2673461 w 6365383"/>
                      <a:gd name="connsiteY18" fmla="*/ 27432 h 27432"/>
                      <a:gd name="connsiteX19" fmla="*/ 2164230 w 6365383"/>
                      <a:gd name="connsiteY19" fmla="*/ 27432 h 27432"/>
                      <a:gd name="connsiteX20" fmla="*/ 1655000 w 6365383"/>
                      <a:gd name="connsiteY20" fmla="*/ 27432 h 27432"/>
                      <a:gd name="connsiteX21" fmla="*/ 1145769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164014" y="-28800"/>
                          <a:pt x="392589" y="16597"/>
                          <a:pt x="636538" y="0"/>
                        </a:cubicBezTo>
                        <a:cubicBezTo>
                          <a:pt x="880487" y="-16597"/>
                          <a:pt x="1095224" y="-7871"/>
                          <a:pt x="1336730" y="0"/>
                        </a:cubicBezTo>
                        <a:cubicBezTo>
                          <a:pt x="1578236" y="7871"/>
                          <a:pt x="1649337" y="-22384"/>
                          <a:pt x="1909615" y="0"/>
                        </a:cubicBezTo>
                        <a:cubicBezTo>
                          <a:pt x="2169893" y="22384"/>
                          <a:pt x="2279697" y="7436"/>
                          <a:pt x="2418846" y="0"/>
                        </a:cubicBezTo>
                        <a:cubicBezTo>
                          <a:pt x="2557995" y="-7436"/>
                          <a:pt x="2719158" y="24395"/>
                          <a:pt x="2928076" y="0"/>
                        </a:cubicBezTo>
                        <a:cubicBezTo>
                          <a:pt x="3136994" y="-24395"/>
                          <a:pt x="3236398" y="-16046"/>
                          <a:pt x="3373653" y="0"/>
                        </a:cubicBezTo>
                        <a:cubicBezTo>
                          <a:pt x="3510908" y="16046"/>
                          <a:pt x="3933654" y="-18835"/>
                          <a:pt x="4137499" y="0"/>
                        </a:cubicBezTo>
                        <a:cubicBezTo>
                          <a:pt x="4341344" y="18835"/>
                          <a:pt x="4634949" y="16518"/>
                          <a:pt x="4901345" y="0"/>
                        </a:cubicBezTo>
                        <a:cubicBezTo>
                          <a:pt x="5167741" y="-16518"/>
                          <a:pt x="5482502" y="-23233"/>
                          <a:pt x="5665191" y="0"/>
                        </a:cubicBezTo>
                        <a:cubicBezTo>
                          <a:pt x="5847880" y="23233"/>
                          <a:pt x="6038909" y="-19558"/>
                          <a:pt x="6365383" y="0"/>
                        </a:cubicBezTo>
                        <a:cubicBezTo>
                          <a:pt x="6366317" y="12270"/>
                          <a:pt x="6364320" y="20068"/>
                          <a:pt x="6365383" y="27432"/>
                        </a:cubicBezTo>
                        <a:cubicBezTo>
                          <a:pt x="6160909" y="45028"/>
                          <a:pt x="5918554" y="42323"/>
                          <a:pt x="5728845" y="27432"/>
                        </a:cubicBezTo>
                        <a:cubicBezTo>
                          <a:pt x="5539136" y="12541"/>
                          <a:pt x="5172149" y="23835"/>
                          <a:pt x="5028653" y="27432"/>
                        </a:cubicBezTo>
                        <a:cubicBezTo>
                          <a:pt x="4885157" y="31029"/>
                          <a:pt x="4768966" y="33290"/>
                          <a:pt x="4583076" y="27432"/>
                        </a:cubicBezTo>
                        <a:cubicBezTo>
                          <a:pt x="4397186" y="21574"/>
                          <a:pt x="4295537" y="38724"/>
                          <a:pt x="4137499" y="27432"/>
                        </a:cubicBezTo>
                        <a:cubicBezTo>
                          <a:pt x="3979461" y="16140"/>
                          <a:pt x="3895902" y="23317"/>
                          <a:pt x="3691922" y="27432"/>
                        </a:cubicBezTo>
                        <a:cubicBezTo>
                          <a:pt x="3487942" y="31547"/>
                          <a:pt x="3348597" y="42606"/>
                          <a:pt x="3182692" y="27432"/>
                        </a:cubicBezTo>
                        <a:cubicBezTo>
                          <a:pt x="3016787" y="12259"/>
                          <a:pt x="2922425" y="45987"/>
                          <a:pt x="2673461" y="27432"/>
                        </a:cubicBezTo>
                        <a:cubicBezTo>
                          <a:pt x="2424497" y="8877"/>
                          <a:pt x="2406338" y="46461"/>
                          <a:pt x="2164230" y="27432"/>
                        </a:cubicBezTo>
                        <a:cubicBezTo>
                          <a:pt x="1922122" y="8403"/>
                          <a:pt x="1843534" y="2368"/>
                          <a:pt x="1655000" y="27432"/>
                        </a:cubicBezTo>
                        <a:cubicBezTo>
                          <a:pt x="1466466" y="52497"/>
                          <a:pt x="1384300" y="39658"/>
                          <a:pt x="1145769" y="27432"/>
                        </a:cubicBezTo>
                        <a:cubicBezTo>
                          <a:pt x="907238" y="15206"/>
                          <a:pt x="344177" y="36391"/>
                          <a:pt x="0" y="27432"/>
                        </a:cubicBezTo>
                        <a:cubicBezTo>
                          <a:pt x="-1194" y="21937"/>
                          <a:pt x="1202" y="7917"/>
                          <a:pt x="0" y="0"/>
                        </a:cubicBezTo>
                        <a:close/>
                      </a:path>
                      <a:path w="6365383" h="27432" stroke="0" extrusionOk="0">
                        <a:moveTo>
                          <a:pt x="0" y="0"/>
                        </a:moveTo>
                        <a:cubicBezTo>
                          <a:pt x="152654" y="12967"/>
                          <a:pt x="297359" y="-4977"/>
                          <a:pt x="509231" y="0"/>
                        </a:cubicBezTo>
                        <a:cubicBezTo>
                          <a:pt x="721103" y="4977"/>
                          <a:pt x="792740" y="-12744"/>
                          <a:pt x="954807" y="0"/>
                        </a:cubicBezTo>
                        <a:cubicBezTo>
                          <a:pt x="1116874" y="12744"/>
                          <a:pt x="1322429" y="24743"/>
                          <a:pt x="1464038" y="0"/>
                        </a:cubicBezTo>
                        <a:cubicBezTo>
                          <a:pt x="1605647" y="-24743"/>
                          <a:pt x="1947393" y="-20672"/>
                          <a:pt x="2100576" y="0"/>
                        </a:cubicBezTo>
                        <a:cubicBezTo>
                          <a:pt x="2253759" y="20672"/>
                          <a:pt x="2622231" y="-30966"/>
                          <a:pt x="2800769" y="0"/>
                        </a:cubicBezTo>
                        <a:cubicBezTo>
                          <a:pt x="2979307" y="30966"/>
                          <a:pt x="3356872" y="-13631"/>
                          <a:pt x="3564614" y="0"/>
                        </a:cubicBezTo>
                        <a:cubicBezTo>
                          <a:pt x="3772356" y="13631"/>
                          <a:pt x="4163183" y="-4973"/>
                          <a:pt x="4328460" y="0"/>
                        </a:cubicBezTo>
                        <a:cubicBezTo>
                          <a:pt x="4493737" y="4973"/>
                          <a:pt x="4672761" y="-9287"/>
                          <a:pt x="4901345" y="0"/>
                        </a:cubicBezTo>
                        <a:cubicBezTo>
                          <a:pt x="5129930" y="9287"/>
                          <a:pt x="5395146" y="9436"/>
                          <a:pt x="5601537" y="0"/>
                        </a:cubicBezTo>
                        <a:cubicBezTo>
                          <a:pt x="5807928" y="-9436"/>
                          <a:pt x="5983747" y="-13862"/>
                          <a:pt x="6365383" y="0"/>
                        </a:cubicBezTo>
                        <a:cubicBezTo>
                          <a:pt x="6365699" y="13405"/>
                          <a:pt x="6365869" y="14360"/>
                          <a:pt x="6365383" y="27432"/>
                        </a:cubicBezTo>
                        <a:cubicBezTo>
                          <a:pt x="6195306" y="29393"/>
                          <a:pt x="5872535" y="56613"/>
                          <a:pt x="5728845" y="27432"/>
                        </a:cubicBezTo>
                        <a:cubicBezTo>
                          <a:pt x="5585155" y="-1749"/>
                          <a:pt x="5272464" y="11679"/>
                          <a:pt x="5028653" y="27432"/>
                        </a:cubicBezTo>
                        <a:cubicBezTo>
                          <a:pt x="4784842" y="43185"/>
                          <a:pt x="4688244" y="28658"/>
                          <a:pt x="4455768" y="27432"/>
                        </a:cubicBezTo>
                        <a:cubicBezTo>
                          <a:pt x="4223293" y="26206"/>
                          <a:pt x="4032880" y="15477"/>
                          <a:pt x="3882884" y="27432"/>
                        </a:cubicBezTo>
                        <a:cubicBezTo>
                          <a:pt x="3732888" y="39387"/>
                          <a:pt x="3278726" y="-7170"/>
                          <a:pt x="3119038" y="27432"/>
                        </a:cubicBezTo>
                        <a:cubicBezTo>
                          <a:pt x="2959350" y="62034"/>
                          <a:pt x="2786856" y="40315"/>
                          <a:pt x="2609807" y="27432"/>
                        </a:cubicBezTo>
                        <a:cubicBezTo>
                          <a:pt x="2432758" y="14549"/>
                          <a:pt x="2064373" y="16547"/>
                          <a:pt x="1909615" y="27432"/>
                        </a:cubicBezTo>
                        <a:cubicBezTo>
                          <a:pt x="1754857" y="38317"/>
                          <a:pt x="1663685" y="27374"/>
                          <a:pt x="1464038" y="27432"/>
                        </a:cubicBezTo>
                        <a:cubicBezTo>
                          <a:pt x="1264391" y="27490"/>
                          <a:pt x="1071013" y="1487"/>
                          <a:pt x="827500" y="27432"/>
                        </a:cubicBezTo>
                        <a:cubicBezTo>
                          <a:pt x="583987" y="53377"/>
                          <a:pt x="349818" y="3910"/>
                          <a:pt x="0" y="27432"/>
                        </a:cubicBezTo>
                        <a:cubicBezTo>
                          <a:pt x="-116" y="21844"/>
                          <a:pt x="591" y="653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8"/>
          <p:cNvSpPr txBox="1"/>
          <p:nvPr/>
        </p:nvSpPr>
        <p:spPr>
          <a:xfrm>
            <a:off x="960120" y="4059936"/>
            <a:ext cx="10341864" cy="1147573"/>
          </a:xfrm>
          <a:prstGeom prst="rect">
            <a:avLst/>
          </a:prstGeom>
          <a:solidFill>
            <a:srgbClr val="DAB49D"/>
          </a:solidFill>
          <a:ln>
            <a:solidFill>
              <a:srgbClr val="DD8E6F"/>
            </a:solidFill>
          </a:ln>
        </p:spPr>
        <p:txBody>
          <a:bodyPr vert="horz" lIns="91440" tIns="45720" rIns="91440" bIns="45720" rtlCol="0">
            <a:normAutofit fontScale="85000" lnSpcReduction="20000"/>
          </a:bodyPr>
          <a:lstStyle/>
          <a:p>
            <a:pPr lvl="0" algn="ctr">
              <a:lnSpc>
                <a:spcPct val="130000"/>
              </a:lnSpc>
            </a:pPr>
            <a:r>
              <a:rPr lang="fr-FR" sz="3600" kern="100" dirty="0" err="1">
                <a:effectLst/>
                <a:latin typeface="Arial" panose="020B0604020202020204" pitchFamily="34" charset="0"/>
                <a:ea typeface="SimSun" panose="02010600030101010101" pitchFamily="2" charset="-122"/>
                <a:cs typeface="Arial" panose="020B0604020202020204" pitchFamily="34" charset="0"/>
              </a:rPr>
              <a:t>Viết</a:t>
            </a:r>
            <a:r>
              <a:rPr lang="fr-FR" sz="3600" kern="100" dirty="0">
                <a:effectLst/>
                <a:latin typeface="Arial" panose="020B0604020202020204" pitchFamily="34" charset="0"/>
                <a:ea typeface="SimSun" panose="02010600030101010101" pitchFamily="2" charset="-122"/>
                <a:cs typeface="Arial" panose="020B0604020202020204" pitchFamily="34" charset="0"/>
              </a:rPr>
              <a:t> </a:t>
            </a:r>
            <a:r>
              <a:rPr lang="fr-FR" sz="3600" kern="100" dirty="0" err="1">
                <a:effectLst/>
                <a:latin typeface="Arial" panose="020B0604020202020204" pitchFamily="34" charset="0"/>
                <a:ea typeface="SimSun" panose="02010600030101010101" pitchFamily="2" charset="-122"/>
                <a:cs typeface="Arial" panose="020B0604020202020204" pitchFamily="34" charset="0"/>
              </a:rPr>
              <a:t>đoạn</a:t>
            </a:r>
            <a:r>
              <a:rPr lang="fr-FR" sz="3600" kern="100" dirty="0">
                <a:effectLst/>
                <a:latin typeface="Arial" panose="020B0604020202020204" pitchFamily="34" charset="0"/>
                <a:ea typeface="SimSun" panose="02010600030101010101" pitchFamily="2" charset="-122"/>
                <a:cs typeface="Arial" panose="020B0604020202020204" pitchFamily="34" charset="0"/>
              </a:rPr>
              <a:t> </a:t>
            </a:r>
            <a:r>
              <a:rPr lang="fr-FR" sz="3600" kern="100" dirty="0" err="1">
                <a:effectLst/>
                <a:latin typeface="Arial" panose="020B0604020202020204" pitchFamily="34" charset="0"/>
                <a:ea typeface="SimSun" panose="02010600030101010101" pitchFamily="2" charset="-122"/>
                <a:cs typeface="Arial" panose="020B0604020202020204" pitchFamily="34" charset="0"/>
              </a:rPr>
              <a:t>văn</a:t>
            </a:r>
            <a:r>
              <a:rPr lang="fr-FR" sz="3600" kern="100" dirty="0">
                <a:effectLst/>
                <a:latin typeface="Arial" panose="020B0604020202020204" pitchFamily="34" charset="0"/>
                <a:ea typeface="SimSun" panose="02010600030101010101" pitchFamily="2" charset="-122"/>
                <a:cs typeface="Arial" panose="020B0604020202020204" pitchFamily="34" charset="0"/>
              </a:rPr>
              <a:t> </a:t>
            </a:r>
            <a:r>
              <a:rPr lang="fr-FR" sz="3600" kern="100" dirty="0" err="1">
                <a:effectLst/>
                <a:latin typeface="Arial" panose="020B0604020202020204" pitchFamily="34" charset="0"/>
                <a:ea typeface="SimSun" panose="02010600030101010101" pitchFamily="2" charset="-122"/>
                <a:cs typeface="Arial" panose="020B0604020202020204" pitchFamily="34" charset="0"/>
              </a:rPr>
              <a:t>miêu</a:t>
            </a:r>
            <a:r>
              <a:rPr lang="fr-FR" sz="3600" kern="100" dirty="0">
                <a:effectLst/>
                <a:latin typeface="Arial" panose="020B0604020202020204" pitchFamily="34" charset="0"/>
                <a:ea typeface="SimSun" panose="02010600030101010101" pitchFamily="2" charset="-122"/>
                <a:cs typeface="Arial" panose="020B0604020202020204" pitchFamily="34" charset="0"/>
              </a:rPr>
              <a:t> </a:t>
            </a:r>
            <a:r>
              <a:rPr lang="fr-FR" sz="3600" kern="100" dirty="0" err="1">
                <a:effectLst/>
                <a:latin typeface="Arial" panose="020B0604020202020204" pitchFamily="34" charset="0"/>
                <a:ea typeface="SimSun" panose="02010600030101010101" pitchFamily="2" charset="-122"/>
                <a:cs typeface="Arial" panose="020B0604020202020204" pitchFamily="34" charset="0"/>
              </a:rPr>
              <a:t>tả</a:t>
            </a:r>
            <a:r>
              <a:rPr lang="fr-FR" sz="3600" kern="100" dirty="0">
                <a:effectLst/>
                <a:latin typeface="Arial" panose="020B0604020202020204" pitchFamily="34" charset="0"/>
                <a:ea typeface="SimSun" panose="02010600030101010101" pitchFamily="2" charset="-122"/>
                <a:cs typeface="Arial" panose="020B0604020202020204" pitchFamily="34" charset="0"/>
              </a:rPr>
              <a:t> </a:t>
            </a:r>
            <a:r>
              <a:rPr lang="fr-FR" sz="3600" kern="100" dirty="0" err="1">
                <a:effectLst/>
                <a:latin typeface="Arial" panose="020B0604020202020204" pitchFamily="34" charset="0"/>
                <a:ea typeface="SimSun" panose="02010600030101010101" pitchFamily="2" charset="-122"/>
                <a:cs typeface="Arial" panose="020B0604020202020204" pitchFamily="34" charset="0"/>
              </a:rPr>
              <a:t>về</a:t>
            </a:r>
            <a:r>
              <a:rPr lang="fr-FR" sz="3600" kern="100" dirty="0">
                <a:effectLst/>
                <a:latin typeface="Arial" panose="020B0604020202020204" pitchFamily="34" charset="0"/>
                <a:ea typeface="SimSun" panose="02010600030101010101" pitchFamily="2" charset="-122"/>
                <a:cs typeface="Arial" panose="020B0604020202020204" pitchFamily="34" charset="0"/>
              </a:rPr>
              <a:t> </a:t>
            </a:r>
            <a:r>
              <a:rPr lang="fr-FR" sz="3600" kern="100" dirty="0" err="1">
                <a:effectLst/>
                <a:latin typeface="Arial" panose="020B0604020202020204" pitchFamily="34" charset="0"/>
                <a:ea typeface="SimSun" panose="02010600030101010101" pitchFamily="2" charset="-122"/>
                <a:cs typeface="Arial" panose="020B0604020202020204" pitchFamily="34" charset="0"/>
              </a:rPr>
              <a:t>chúng</a:t>
            </a:r>
            <a:r>
              <a:rPr lang="fr-FR" sz="3600" kern="100" dirty="0">
                <a:effectLst/>
                <a:latin typeface="Arial" panose="020B0604020202020204" pitchFamily="34" charset="0"/>
                <a:ea typeface="SimSun" panose="02010600030101010101" pitchFamily="2" charset="-122"/>
                <a:cs typeface="Arial" panose="020B0604020202020204" pitchFamily="34" charset="0"/>
              </a:rPr>
              <a:t> </a:t>
            </a:r>
            <a:r>
              <a:rPr lang="fr-FR" sz="3600" kern="100" dirty="0" err="1">
                <a:effectLst/>
                <a:latin typeface="Arial" panose="020B0604020202020204" pitchFamily="34" charset="0"/>
                <a:ea typeface="SimSun" panose="02010600030101010101" pitchFamily="2" charset="-122"/>
                <a:cs typeface="Arial" panose="020B0604020202020204" pitchFamily="34" charset="0"/>
              </a:rPr>
              <a:t>trong</a:t>
            </a:r>
            <a:r>
              <a:rPr lang="fr-FR" sz="3600" kern="100" dirty="0">
                <a:effectLst/>
                <a:latin typeface="Arial" panose="020B0604020202020204" pitchFamily="34" charset="0"/>
                <a:ea typeface="SimSun" panose="02010600030101010101" pitchFamily="2" charset="-122"/>
                <a:cs typeface="Arial" panose="020B0604020202020204" pitchFamily="34" charset="0"/>
              </a:rPr>
              <a:t> </a:t>
            </a:r>
            <a:r>
              <a:rPr lang="fr-FR" sz="3600" kern="100" dirty="0" err="1">
                <a:effectLst/>
                <a:latin typeface="Arial" panose="020B0604020202020204" pitchFamily="34" charset="0"/>
                <a:ea typeface="SimSun" panose="02010600030101010101" pitchFamily="2" charset="-122"/>
                <a:cs typeface="Arial" panose="020B0604020202020204" pitchFamily="34" charset="0"/>
              </a:rPr>
              <a:t>đó</a:t>
            </a:r>
            <a:r>
              <a:rPr lang="fr-FR" sz="3600" kern="100" dirty="0">
                <a:effectLst/>
                <a:latin typeface="Arial" panose="020B0604020202020204" pitchFamily="34" charset="0"/>
                <a:ea typeface="SimSun" panose="02010600030101010101" pitchFamily="2" charset="-122"/>
                <a:cs typeface="Arial" panose="020B0604020202020204" pitchFamily="34" charset="0"/>
              </a:rPr>
              <a:t> </a:t>
            </a:r>
            <a:r>
              <a:rPr lang="fr-FR" sz="3600" kern="100" dirty="0" err="1">
                <a:effectLst/>
                <a:latin typeface="Arial" panose="020B0604020202020204" pitchFamily="34" charset="0"/>
                <a:ea typeface="SimSun" panose="02010600030101010101" pitchFamily="2" charset="-122"/>
                <a:cs typeface="Arial" panose="020B0604020202020204" pitchFamily="34" charset="0"/>
              </a:rPr>
              <a:t>có</a:t>
            </a:r>
            <a:r>
              <a:rPr lang="fr-FR" sz="3600" kern="100" dirty="0">
                <a:effectLst/>
                <a:latin typeface="Arial" panose="020B0604020202020204" pitchFamily="34" charset="0"/>
                <a:ea typeface="SimSun" panose="02010600030101010101" pitchFamily="2" charset="-122"/>
                <a:cs typeface="Arial" panose="020B0604020202020204" pitchFamily="34" charset="0"/>
              </a:rPr>
              <a:t> </a:t>
            </a:r>
            <a:r>
              <a:rPr lang="fr-FR" sz="3600" kern="100" dirty="0" err="1">
                <a:effectLst/>
                <a:latin typeface="Arial" panose="020B0604020202020204" pitchFamily="34" charset="0"/>
                <a:ea typeface="SimSun" panose="02010600030101010101" pitchFamily="2" charset="-122"/>
                <a:cs typeface="Arial" panose="020B0604020202020204" pitchFamily="34" charset="0"/>
              </a:rPr>
              <a:t>sử</a:t>
            </a:r>
            <a:r>
              <a:rPr lang="fr-FR" sz="3600" kern="100" dirty="0">
                <a:effectLst/>
                <a:latin typeface="Arial" panose="020B0604020202020204" pitchFamily="34" charset="0"/>
                <a:ea typeface="SimSun" panose="02010600030101010101" pitchFamily="2" charset="-122"/>
                <a:cs typeface="Arial" panose="020B0604020202020204" pitchFamily="34" charset="0"/>
              </a:rPr>
              <a:t> </a:t>
            </a:r>
            <a:r>
              <a:rPr lang="fr-FR" sz="3600" kern="100" dirty="0" err="1">
                <a:effectLst/>
                <a:latin typeface="Arial" panose="020B0604020202020204" pitchFamily="34" charset="0"/>
                <a:ea typeface="SimSun" panose="02010600030101010101" pitchFamily="2" charset="-122"/>
                <a:cs typeface="Arial" panose="020B0604020202020204" pitchFamily="34" charset="0"/>
              </a:rPr>
              <a:t>dụng</a:t>
            </a:r>
            <a:r>
              <a:rPr lang="fr-FR" sz="3600" kern="100" dirty="0">
                <a:effectLst/>
                <a:latin typeface="Arial" panose="020B0604020202020204" pitchFamily="34" charset="0"/>
                <a:ea typeface="SimSun" panose="02010600030101010101" pitchFamily="2" charset="-122"/>
                <a:cs typeface="Arial" panose="020B0604020202020204" pitchFamily="34" charset="0"/>
              </a:rPr>
              <a:t> </a:t>
            </a:r>
            <a:r>
              <a:rPr lang="fr-FR" sz="3600" kern="100" dirty="0" err="1">
                <a:effectLst/>
                <a:latin typeface="Arial" panose="020B0604020202020204" pitchFamily="34" charset="0"/>
                <a:ea typeface="SimSun" panose="02010600030101010101" pitchFamily="2" charset="-122"/>
                <a:cs typeface="Arial" panose="020B0604020202020204" pitchFamily="34" charset="0"/>
              </a:rPr>
              <a:t>phép</a:t>
            </a:r>
            <a:r>
              <a:rPr lang="fr-FR" sz="3600" kern="100" dirty="0">
                <a:effectLst/>
                <a:latin typeface="Arial" panose="020B0604020202020204" pitchFamily="34" charset="0"/>
                <a:ea typeface="SimSun" panose="02010600030101010101" pitchFamily="2" charset="-122"/>
                <a:cs typeface="Arial" panose="020B0604020202020204" pitchFamily="34" charset="0"/>
              </a:rPr>
              <a:t> tu </a:t>
            </a:r>
            <a:r>
              <a:rPr lang="fr-FR" sz="3600" kern="100" dirty="0" err="1">
                <a:effectLst/>
                <a:latin typeface="Arial" panose="020B0604020202020204" pitchFamily="34" charset="0"/>
                <a:ea typeface="SimSun" panose="02010600030101010101" pitchFamily="2" charset="-122"/>
                <a:cs typeface="Arial" panose="020B0604020202020204" pitchFamily="34" charset="0"/>
              </a:rPr>
              <a:t>từ</a:t>
            </a:r>
            <a:r>
              <a:rPr lang="fr-FR" sz="3600" kern="100" dirty="0">
                <a:effectLst/>
                <a:latin typeface="Arial" panose="020B0604020202020204" pitchFamily="34" charset="0"/>
                <a:ea typeface="SimSun" panose="02010600030101010101" pitchFamily="2" charset="-122"/>
                <a:cs typeface="Arial" panose="020B0604020202020204" pitchFamily="34" charset="0"/>
              </a:rPr>
              <a:t> </a:t>
            </a:r>
            <a:r>
              <a:rPr lang="fr-FR" sz="3600" kern="100" dirty="0" err="1">
                <a:effectLst/>
                <a:latin typeface="Arial" panose="020B0604020202020204" pitchFamily="34" charset="0"/>
                <a:ea typeface="SimSun" panose="02010600030101010101" pitchFamily="2" charset="-122"/>
                <a:cs typeface="Arial" panose="020B0604020202020204" pitchFamily="34" charset="0"/>
              </a:rPr>
              <a:t>so</a:t>
            </a:r>
            <a:r>
              <a:rPr lang="fr-FR" sz="3600" kern="100" dirty="0">
                <a:effectLst/>
                <a:latin typeface="Arial" panose="020B0604020202020204" pitchFamily="34" charset="0"/>
                <a:ea typeface="SimSun" panose="02010600030101010101" pitchFamily="2" charset="-122"/>
                <a:cs typeface="Arial" panose="020B0604020202020204" pitchFamily="34" charset="0"/>
              </a:rPr>
              <a:t> </a:t>
            </a:r>
            <a:r>
              <a:rPr lang="fr-FR" sz="3600" kern="100" dirty="0" err="1">
                <a:effectLst/>
                <a:latin typeface="Arial" panose="020B0604020202020204" pitchFamily="34" charset="0"/>
                <a:ea typeface="SimSun" panose="02010600030101010101" pitchFamily="2" charset="-122"/>
                <a:cs typeface="Arial" panose="020B0604020202020204" pitchFamily="34" charset="0"/>
              </a:rPr>
              <a:t>sánh</a:t>
            </a:r>
            <a:r>
              <a:rPr lang="vi-VN" sz="3600" kern="100" dirty="0">
                <a:effectLst/>
                <a:latin typeface="Arial" panose="020B0604020202020204" pitchFamily="34" charset="0"/>
                <a:ea typeface="SimSun" panose="02010600030101010101" pitchFamily="2" charset="-122"/>
                <a:cs typeface="Arial" panose="020B0604020202020204" pitchFamily="34" charset="0"/>
              </a:rPr>
              <a:t> (phần chuẩn bị ở nhà)</a:t>
            </a:r>
            <a:endParaRPr lang="en-US" sz="5400" u="none" dirty="0">
              <a:latin typeface="Arial" panose="020B0604020202020204" pitchFamily="34" charset="0"/>
              <a:cs typeface="Arial" panose="020B0604020202020204" pitchFamily="34" charset="0"/>
            </a:endParaRPr>
          </a:p>
        </p:txBody>
      </p:sp>
      <p:pic>
        <p:nvPicPr>
          <p:cNvPr id="1028" name="Picture 4" descr="Khu Di tích lịch sử và danh thắng Yên Tử">
            <a:extLst>
              <a:ext uri="{FF2B5EF4-FFF2-40B4-BE49-F238E27FC236}">
                <a16:creationId xmlns:a16="http://schemas.microsoft.com/office/drawing/2014/main" id="{13FECFA3-F02D-45BB-9877-0B655EC7B0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6222"/>
          <a:stretch/>
        </p:blipFill>
        <p:spPr bwMode="auto">
          <a:xfrm>
            <a:off x="12234681" y="-9"/>
            <a:ext cx="6053320" cy="5600710"/>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Mãn Giác và bài thơ thiền nổi tiếng của ông">
            <a:extLst>
              <a:ext uri="{FF2B5EF4-FFF2-40B4-BE49-F238E27FC236}">
                <a16:creationId xmlns:a16="http://schemas.microsoft.com/office/drawing/2014/main" id="{4B18775F-2070-4A70-A996-96002AF131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62" r="2" b="9796"/>
          <a:stretch/>
        </p:blipFill>
        <p:spPr bwMode="auto">
          <a:xfrm>
            <a:off x="12205430" y="6254652"/>
            <a:ext cx="6071467" cy="3390899"/>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a:noFill/>
          <a:extLst>
            <a:ext uri="{909E8E84-426E-40DD-AFC4-6F175D3DCCD1}">
              <a14:hiddenFill xmlns:a14="http://schemas.microsoft.com/office/drawing/2010/main">
                <a:solidFill>
                  <a:srgbClr val="FFFFFF"/>
                </a:solidFill>
              </a14:hiddenFill>
            </a:ext>
          </a:extLst>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3131" y="1657"/>
            <a:ext cx="3407597" cy="1584533"/>
          </a:xfrm>
          <a:prstGeom prst="rect">
            <a:avLst/>
          </a:prstGeom>
        </p:spPr>
      </p:pic>
      <p:sp>
        <p:nvSpPr>
          <p:cNvPr id="14" name="TextBox 13">
            <a:extLst>
              <a:ext uri="{FF2B5EF4-FFF2-40B4-BE49-F238E27FC236}">
                <a16:creationId xmlns:a16="http://schemas.microsoft.com/office/drawing/2014/main" id="{997F69FF-EC5E-4B44-AB06-8973BA9475BB}"/>
              </a:ext>
            </a:extLst>
          </p:cNvPr>
          <p:cNvSpPr txBox="1"/>
          <p:nvPr/>
        </p:nvSpPr>
        <p:spPr>
          <a:xfrm>
            <a:off x="12234681" y="5600701"/>
            <a:ext cx="6066894" cy="584775"/>
          </a:xfrm>
          <a:prstGeom prst="rect">
            <a:avLst/>
          </a:prstGeom>
          <a:noFill/>
        </p:spPr>
        <p:txBody>
          <a:bodyPr wrap="square" rtlCol="0">
            <a:spAutoFit/>
          </a:bodyPr>
          <a:lstStyle/>
          <a:p>
            <a:pPr algn="ctr"/>
            <a:r>
              <a:rPr lang="vi-VN" sz="3200" b="1" i="1" dirty="0"/>
              <a:t>Hàng Tùng cổ hơn 700 tuổi</a:t>
            </a:r>
            <a:endParaRPr lang="en-US" sz="3200" b="1" i="1" dirty="0"/>
          </a:p>
        </p:txBody>
      </p:sp>
      <p:sp>
        <p:nvSpPr>
          <p:cNvPr id="19" name="TextBox 18">
            <a:extLst>
              <a:ext uri="{FF2B5EF4-FFF2-40B4-BE49-F238E27FC236}">
                <a16:creationId xmlns:a16="http://schemas.microsoft.com/office/drawing/2014/main" id="{AE222F32-652C-49CC-B3C8-CF0CD833138D}"/>
              </a:ext>
            </a:extLst>
          </p:cNvPr>
          <p:cNvSpPr txBox="1"/>
          <p:nvPr/>
        </p:nvSpPr>
        <p:spPr>
          <a:xfrm>
            <a:off x="12100131" y="9638228"/>
            <a:ext cx="6282064" cy="646331"/>
          </a:xfrm>
          <a:prstGeom prst="rect">
            <a:avLst/>
          </a:prstGeom>
          <a:noFill/>
        </p:spPr>
        <p:txBody>
          <a:bodyPr wrap="square" rtlCol="0">
            <a:spAutoFit/>
          </a:bodyPr>
          <a:lstStyle/>
          <a:p>
            <a:pPr algn="ctr"/>
            <a:r>
              <a:rPr lang="vi-VN" sz="3600" b="1" i="1" dirty="0"/>
              <a:t>Mai vàng Yên Tử</a:t>
            </a:r>
            <a:endParaRPr lang="en-US" sz="3600" b="1" i="1" dirty="0"/>
          </a:p>
        </p:txBody>
      </p:sp>
      <p:sp>
        <p:nvSpPr>
          <p:cNvPr id="21" name="TextBox 20">
            <a:extLst>
              <a:ext uri="{FF2B5EF4-FFF2-40B4-BE49-F238E27FC236}">
                <a16:creationId xmlns:a16="http://schemas.microsoft.com/office/drawing/2014/main" id="{BC44AABA-2644-4F24-AB4D-8B4044BD2590}"/>
              </a:ext>
            </a:extLst>
          </p:cNvPr>
          <p:cNvSpPr txBox="1"/>
          <p:nvPr/>
        </p:nvSpPr>
        <p:spPr>
          <a:xfrm>
            <a:off x="917222" y="6398399"/>
            <a:ext cx="10469880" cy="3226589"/>
          </a:xfrm>
          <a:prstGeom prst="rect">
            <a:avLst/>
          </a:prstGeom>
          <a:solidFill>
            <a:schemeClr val="bg1"/>
          </a:solidFill>
          <a:ln>
            <a:solidFill>
              <a:srgbClr val="7F442F"/>
            </a:solidFill>
          </a:ln>
        </p:spPr>
        <p:txBody>
          <a:bodyPr wrap="square">
            <a:spAutoFit/>
          </a:bodyPr>
          <a:lstStyle/>
          <a:p>
            <a:pPr algn="just">
              <a:lnSpc>
                <a:spcPct val="130000"/>
              </a:lnSpc>
            </a:pPr>
            <a:r>
              <a:rPr lang="fr-FR" sz="3200" kern="100" dirty="0" err="1">
                <a:effectLst/>
                <a:latin typeface="Arial" panose="020B0604020202020204" pitchFamily="34" charset="0"/>
                <a:ea typeface="SimSun" panose="02010600030101010101" pitchFamily="2" charset="-122"/>
                <a:cs typeface="Arial" panose="020B0604020202020204" pitchFamily="34" charset="0"/>
              </a:rPr>
              <a:t>Đến</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với</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Yên</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Tử</a:t>
            </a:r>
            <a:r>
              <a:rPr lang="fr-FR" sz="3200" kern="100" dirty="0">
                <a:effectLst/>
                <a:latin typeface="Arial" panose="020B0604020202020204" pitchFamily="34" charset="0"/>
                <a:ea typeface="SimSun" panose="02010600030101010101" pitchFamily="2" charset="-122"/>
                <a:cs typeface="Arial" panose="020B0604020202020204" pitchFamily="34" charset="0"/>
              </a:rPr>
              <a:t> ta </a:t>
            </a:r>
            <a:r>
              <a:rPr lang="fr-FR" sz="3200" kern="100" dirty="0" err="1">
                <a:effectLst/>
                <a:latin typeface="Arial" panose="020B0604020202020204" pitchFamily="34" charset="0"/>
                <a:ea typeface="SimSun" panose="02010600030101010101" pitchFamily="2" charset="-122"/>
                <a:cs typeface="Arial" panose="020B0604020202020204" pitchFamily="34" charset="0"/>
              </a:rPr>
              <a:t>không</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thể</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không</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đến</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với</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rừng</a:t>
            </a:r>
            <a:r>
              <a:rPr lang="fr-FR" sz="3200" kern="100" dirty="0">
                <a:effectLst/>
                <a:latin typeface="Arial" panose="020B0604020202020204" pitchFamily="34" charset="0"/>
                <a:ea typeface="SimSun" panose="02010600030101010101" pitchFamily="2" charset="-122"/>
                <a:cs typeface="Arial" panose="020B0604020202020204" pitchFamily="34" charset="0"/>
              </a:rPr>
              <a:t> mai. </a:t>
            </a:r>
            <a:r>
              <a:rPr lang="fr-FR" sz="3200" kern="100" dirty="0" err="1">
                <a:effectLst/>
                <a:latin typeface="Arial" panose="020B0604020202020204" pitchFamily="34" charset="0"/>
                <a:ea typeface="SimSun" panose="02010600030101010101" pitchFamily="2" charset="-122"/>
                <a:cs typeface="Arial" panose="020B0604020202020204" pitchFamily="34" charset="0"/>
              </a:rPr>
              <a:t>Vào</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mùa</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xuân</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thường</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vào</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dịp</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khai</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hội</a:t>
            </a:r>
            <a:r>
              <a:rPr lang="fr-FR" sz="3200" kern="100" dirty="0">
                <a:effectLst/>
                <a:latin typeface="Arial" panose="020B0604020202020204" pitchFamily="34" charset="0"/>
                <a:ea typeface="SimSun" panose="02010600030101010101" pitchFamily="2" charset="-122"/>
                <a:cs typeface="Arial" panose="020B0604020202020204" pitchFamily="34" charset="0"/>
              </a:rPr>
              <a:t>(10/1) mai </a:t>
            </a:r>
            <a:r>
              <a:rPr lang="fr-FR" sz="3200" kern="100" dirty="0" err="1">
                <a:effectLst/>
                <a:latin typeface="Arial" panose="020B0604020202020204" pitchFamily="34" charset="0"/>
                <a:ea typeface="SimSun" panose="02010600030101010101" pitchFamily="2" charset="-122"/>
                <a:cs typeface="Arial" panose="020B0604020202020204" pitchFamily="34" charset="0"/>
              </a:rPr>
              <a:t>tưng</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bừng</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khoe</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sắc</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Sắc</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vàng</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của</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hoa</a:t>
            </a:r>
            <a:r>
              <a:rPr lang="fr-FR" sz="3200" kern="100" dirty="0">
                <a:effectLst/>
                <a:latin typeface="Arial" panose="020B0604020202020204" pitchFamily="34" charset="0"/>
                <a:ea typeface="SimSun" panose="02010600030101010101" pitchFamily="2" charset="-122"/>
                <a:cs typeface="Arial" panose="020B0604020202020204" pitchFamily="34" charset="0"/>
              </a:rPr>
              <a:t> mai </a:t>
            </a:r>
            <a:r>
              <a:rPr lang="fr-FR" sz="3200" kern="100" dirty="0" err="1">
                <a:effectLst/>
                <a:latin typeface="Arial" panose="020B0604020202020204" pitchFamily="34" charset="0"/>
                <a:ea typeface="SimSun" panose="02010600030101010101" pitchFamily="2" charset="-122"/>
                <a:cs typeface="Arial" panose="020B0604020202020204" pitchFamily="34" charset="0"/>
              </a:rPr>
              <a:t>làm</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sáng</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bừng</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không</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gian</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nơi</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rừng</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thiêng</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Yên</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Tử</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Sắc</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màu</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ấy</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như</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níu</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chân</a:t>
            </a:r>
            <a:r>
              <a:rPr lang="fr-FR" sz="3200" kern="100" dirty="0">
                <a:effectLst/>
                <a:latin typeface="Arial" panose="020B0604020202020204" pitchFamily="34" charset="0"/>
                <a:ea typeface="SimSun" panose="02010600030101010101" pitchFamily="2" charset="-122"/>
                <a:cs typeface="Arial" panose="020B0604020202020204" pitchFamily="34" charset="0"/>
              </a:rPr>
              <a:t> du </a:t>
            </a:r>
            <a:r>
              <a:rPr lang="fr-FR" sz="3200" kern="100" dirty="0" err="1">
                <a:effectLst/>
                <a:latin typeface="Arial" panose="020B0604020202020204" pitchFamily="34" charset="0"/>
                <a:ea typeface="SimSun" panose="02010600030101010101" pitchFamily="2" charset="-122"/>
                <a:cs typeface="Arial" panose="020B0604020202020204" pitchFamily="34" charset="0"/>
              </a:rPr>
              <a:t>khách</a:t>
            </a:r>
            <a:r>
              <a:rPr lang="fr-FR" sz="3200" kern="100" dirty="0">
                <a:effectLst/>
                <a:latin typeface="Arial" panose="020B0604020202020204" pitchFamily="34" charset="0"/>
                <a:ea typeface="SimSun" panose="02010600030101010101" pitchFamily="2" charset="-122"/>
                <a:cs typeface="Arial" panose="020B0604020202020204" pitchFamily="34" charset="0"/>
              </a:rPr>
              <a:t> khi </a:t>
            </a:r>
            <a:r>
              <a:rPr lang="fr-FR" sz="3200" kern="100" dirty="0" err="1">
                <a:effectLst/>
                <a:latin typeface="Arial" panose="020B0604020202020204" pitchFamily="34" charset="0"/>
                <a:ea typeface="SimSun" panose="02010600030101010101" pitchFamily="2" charset="-122"/>
                <a:cs typeface="Arial" panose="020B0604020202020204" pitchFamily="34" charset="0"/>
              </a:rPr>
              <a:t>hành</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hương</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về</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đất</a:t>
            </a:r>
            <a:r>
              <a:rPr lang="fr-FR" sz="3200" kern="100" dirty="0">
                <a:effectLst/>
                <a:latin typeface="Arial" panose="020B0604020202020204" pitchFamily="34" charset="0"/>
                <a:ea typeface="SimSun" panose="02010600030101010101" pitchFamily="2" charset="-122"/>
                <a:cs typeface="Arial" panose="020B0604020202020204" pitchFamily="34" charset="0"/>
              </a:rPr>
              <a:t> </a:t>
            </a:r>
            <a:r>
              <a:rPr lang="fr-FR" sz="3200" kern="100" dirty="0" err="1">
                <a:effectLst/>
                <a:latin typeface="Arial" panose="020B0604020202020204" pitchFamily="34" charset="0"/>
                <a:ea typeface="SimSun" panose="02010600030101010101" pitchFamily="2" charset="-122"/>
                <a:cs typeface="Arial" panose="020B0604020202020204" pitchFamily="34" charset="0"/>
              </a:rPr>
              <a:t>phật</a:t>
            </a:r>
            <a:r>
              <a:rPr lang="fr-FR" sz="3200" kern="100" dirty="0">
                <a:effectLst/>
                <a:latin typeface="Arial" panose="020B0604020202020204" pitchFamily="34" charset="0"/>
                <a:ea typeface="SimSun" panose="02010600030101010101" pitchFamily="2" charset="-122"/>
                <a:cs typeface="Arial" panose="020B0604020202020204" pitchFamily="34" charset="0"/>
              </a:rPr>
              <a: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6" name="Arrow: Down 15">
            <a:extLst>
              <a:ext uri="{FF2B5EF4-FFF2-40B4-BE49-F238E27FC236}">
                <a16:creationId xmlns:a16="http://schemas.microsoft.com/office/drawing/2014/main" id="{766F1C27-3802-4723-9601-27D715C04489}"/>
              </a:ext>
            </a:extLst>
          </p:cNvPr>
          <p:cNvSpPr/>
          <p:nvPr/>
        </p:nvSpPr>
        <p:spPr>
          <a:xfrm>
            <a:off x="5638800" y="5295900"/>
            <a:ext cx="609600" cy="1102499"/>
          </a:xfrm>
          <a:prstGeom prst="downArrow">
            <a:avLst/>
          </a:prstGeom>
          <a:solidFill>
            <a:srgbClr val="DD8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P spid="19" grpId="0"/>
      <p:bldP spid="21"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grpSp>
        <p:nvGrpSpPr>
          <p:cNvPr id="3" name="Group 3"/>
          <p:cNvGrpSpPr/>
          <p:nvPr/>
        </p:nvGrpSpPr>
        <p:grpSpPr>
          <a:xfrm>
            <a:off x="2039524" y="1578841"/>
            <a:ext cx="13719583" cy="7924799"/>
            <a:chOff x="0" y="0"/>
            <a:chExt cx="4081635" cy="2038325"/>
          </a:xfrm>
        </p:grpSpPr>
        <p:sp>
          <p:nvSpPr>
            <p:cNvPr id="4" name="Freeform 4"/>
            <p:cNvSpPr/>
            <p:nvPr/>
          </p:nvSpPr>
          <p:spPr>
            <a:xfrm>
              <a:off x="0" y="0"/>
              <a:ext cx="4081635" cy="2038326"/>
            </a:xfrm>
            <a:custGeom>
              <a:avLst/>
              <a:gdLst/>
              <a:ahLst/>
              <a:cxnLst/>
              <a:rect l="l" t="t" r="r" b="b"/>
              <a:pathLst>
                <a:path w="4081635" h="2038326">
                  <a:moveTo>
                    <a:pt x="3957175" y="2038325"/>
                  </a:moveTo>
                  <a:lnTo>
                    <a:pt x="124460" y="2038325"/>
                  </a:lnTo>
                  <a:cubicBezTo>
                    <a:pt x="55880" y="2038325"/>
                    <a:pt x="0" y="1982445"/>
                    <a:pt x="0" y="1913865"/>
                  </a:cubicBezTo>
                  <a:lnTo>
                    <a:pt x="0" y="124460"/>
                  </a:lnTo>
                  <a:cubicBezTo>
                    <a:pt x="0" y="55880"/>
                    <a:pt x="55880" y="0"/>
                    <a:pt x="124460" y="0"/>
                  </a:cubicBezTo>
                  <a:lnTo>
                    <a:pt x="3957175" y="0"/>
                  </a:lnTo>
                  <a:cubicBezTo>
                    <a:pt x="4025755" y="0"/>
                    <a:pt x="4081635" y="55880"/>
                    <a:pt x="4081635" y="124460"/>
                  </a:cubicBezTo>
                  <a:lnTo>
                    <a:pt x="4081635" y="1913866"/>
                  </a:lnTo>
                  <a:cubicBezTo>
                    <a:pt x="4081635" y="1982445"/>
                    <a:pt x="4025755" y="2038326"/>
                    <a:pt x="3957175" y="2038326"/>
                  </a:cubicBezTo>
                  <a:close/>
                </a:path>
              </a:pathLst>
            </a:custGeom>
            <a:solidFill>
              <a:srgbClr val="C08552"/>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3105" y="2546411"/>
            <a:ext cx="999656" cy="1021953"/>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24859">
            <a:off x="16151709" y="6269655"/>
            <a:ext cx="5284319" cy="4179416"/>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00000">
            <a:off x="16505045" y="8204426"/>
            <a:ext cx="591946" cy="1741018"/>
          </a:xfrm>
          <a:prstGeom prst="rect">
            <a:avLst/>
          </a:prstGeom>
        </p:spPr>
      </p:pic>
      <p:pic>
        <p:nvPicPr>
          <p:cNvPr id="21" name="Picture 2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801018" y="6623064"/>
            <a:ext cx="916564" cy="937008"/>
          </a:xfrm>
          <a:prstGeom prst="rect">
            <a:avLst/>
          </a:prstGeom>
        </p:spPr>
      </p:pic>
      <p:pic>
        <p:nvPicPr>
          <p:cNvPr id="22" name="Picture 2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85547">
            <a:off x="418269" y="9216052"/>
            <a:ext cx="604869" cy="575176"/>
          </a:xfrm>
          <a:prstGeom prst="rect">
            <a:avLst/>
          </a:prstGeom>
        </p:spPr>
      </p:pic>
      <p:pic>
        <p:nvPicPr>
          <p:cNvPr id="23" name="Picture 2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735801" flipH="1" flipV="1">
            <a:off x="1036258" y="8120108"/>
            <a:ext cx="1173006" cy="1173006"/>
          </a:xfrm>
          <a:prstGeom prst="rect">
            <a:avLst/>
          </a:prstGeom>
        </p:spPr>
      </p:pic>
      <p:pic>
        <p:nvPicPr>
          <p:cNvPr id="24" name="Picture 2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725408">
            <a:off x="16580654" y="953766"/>
            <a:ext cx="1094368" cy="917280"/>
          </a:xfrm>
          <a:prstGeom prst="rect">
            <a:avLst/>
          </a:prstGeom>
        </p:spPr>
      </p:pic>
      <p:sp>
        <p:nvSpPr>
          <p:cNvPr id="25" name="TextBox 24">
            <a:extLst>
              <a:ext uri="{FF2B5EF4-FFF2-40B4-BE49-F238E27FC236}">
                <a16:creationId xmlns:a16="http://schemas.microsoft.com/office/drawing/2014/main" id="{0A884EEF-FDCE-45C4-83F3-86391018738B}"/>
              </a:ext>
            </a:extLst>
          </p:cNvPr>
          <p:cNvSpPr txBox="1"/>
          <p:nvPr/>
        </p:nvSpPr>
        <p:spPr>
          <a:xfrm>
            <a:off x="3810000" y="2602630"/>
            <a:ext cx="10439400" cy="707886"/>
          </a:xfrm>
          <a:prstGeom prst="rect">
            <a:avLst/>
          </a:prstGeom>
          <a:noFill/>
        </p:spPr>
        <p:txBody>
          <a:bodyPr wrap="square" rtlCol="0">
            <a:spAutoFit/>
          </a:bodyPr>
          <a:lstStyle/>
          <a:p>
            <a:r>
              <a:rPr lang="vi-VN" sz="4000" b="1" u="sng" dirty="0">
                <a:solidFill>
                  <a:schemeClr val="bg1"/>
                </a:solidFill>
              </a:rPr>
              <a:t>Tiết 4:</a:t>
            </a:r>
            <a:endParaRPr lang="en-US" sz="4000" b="1" u="sng" dirty="0">
              <a:solidFill>
                <a:schemeClr val="bg1"/>
              </a:solidFill>
            </a:endParaRPr>
          </a:p>
        </p:txBody>
      </p:sp>
      <p:sp>
        <p:nvSpPr>
          <p:cNvPr id="27" name="TextBox 26">
            <a:extLst>
              <a:ext uri="{FF2B5EF4-FFF2-40B4-BE49-F238E27FC236}">
                <a16:creationId xmlns:a16="http://schemas.microsoft.com/office/drawing/2014/main" id="{CC5B89F0-7A92-4D8A-8064-9DE2A8BF6EC5}"/>
              </a:ext>
            </a:extLst>
          </p:cNvPr>
          <p:cNvSpPr txBox="1"/>
          <p:nvPr/>
        </p:nvSpPr>
        <p:spPr>
          <a:xfrm>
            <a:off x="2516564" y="3642162"/>
            <a:ext cx="13459626" cy="3568413"/>
          </a:xfrm>
          <a:prstGeom prst="rect">
            <a:avLst/>
          </a:prstGeom>
          <a:noFill/>
        </p:spPr>
        <p:txBody>
          <a:bodyPr wrap="square">
            <a:spAutoFit/>
          </a:bodyPr>
          <a:lstStyle/>
          <a:p>
            <a:pPr algn="ctr">
              <a:lnSpc>
                <a:spcPct val="130000"/>
              </a:lnSpc>
              <a:tabLst>
                <a:tab pos="2019300" algn="l"/>
              </a:tabLst>
            </a:pPr>
            <a:r>
              <a:rPr lang="pt-BR" sz="6000" b="1" kern="100" dirty="0">
                <a:solidFill>
                  <a:srgbClr val="FFFF00"/>
                </a:solidFill>
                <a:effectLst/>
                <a:latin typeface="Arial" panose="020B0604020202020204" pitchFamily="34" charset="0"/>
                <a:ea typeface="SimSun" panose="02010600030101010101" pitchFamily="2" charset="-122"/>
                <a:cs typeface="Arial" panose="020B0604020202020204" pitchFamily="34" charset="0"/>
              </a:rPr>
              <a:t>SỬ DỤNG MỘT SỐ BIỆN PHÁP NGHỆ THUẬT</a:t>
            </a:r>
            <a:r>
              <a:rPr lang="vi-VN" sz="6000" dirty="0">
                <a:solidFill>
                  <a:srgbClr val="FFFF00"/>
                </a:solidFill>
                <a:latin typeface="Arial" panose="020B0604020202020204" pitchFamily="34" charset="0"/>
                <a:ea typeface="SimSun" panose="02010600030101010101" pitchFamily="2" charset="-122"/>
                <a:cs typeface="Arial" panose="020B0604020202020204" pitchFamily="34" charset="0"/>
              </a:rPr>
              <a:t> </a:t>
            </a:r>
            <a:r>
              <a:rPr lang="pt-BR" sz="6000" b="1" kern="100" dirty="0">
                <a:solidFill>
                  <a:srgbClr val="FFFF00"/>
                </a:solidFill>
                <a:effectLst/>
                <a:latin typeface="Arial" panose="020B0604020202020204" pitchFamily="34" charset="0"/>
                <a:ea typeface="SimSun" panose="02010600030101010101" pitchFamily="2" charset="-122"/>
                <a:cs typeface="Arial" panose="020B0604020202020204" pitchFamily="34" charset="0"/>
              </a:rPr>
              <a:t>TRONG VĂN BẢN THUYẾT MINH</a:t>
            </a:r>
            <a:endParaRPr lang="en-US" sz="60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grpSp>
        <p:nvGrpSpPr>
          <p:cNvPr id="2" name="Group 2"/>
          <p:cNvGrpSpPr/>
          <p:nvPr/>
        </p:nvGrpSpPr>
        <p:grpSpPr>
          <a:xfrm>
            <a:off x="1513851" y="4874414"/>
            <a:ext cx="5191749" cy="3850486"/>
            <a:chOff x="0" y="0"/>
            <a:chExt cx="1375484" cy="1352987"/>
          </a:xfrm>
        </p:grpSpPr>
        <p:sp>
          <p:nvSpPr>
            <p:cNvPr id="3" name="Freeform 3"/>
            <p:cNvSpPr/>
            <p:nvPr/>
          </p:nvSpPr>
          <p:spPr>
            <a:xfrm>
              <a:off x="0" y="0"/>
              <a:ext cx="1375484" cy="1352987"/>
            </a:xfrm>
            <a:custGeom>
              <a:avLst/>
              <a:gdLst/>
              <a:ahLst/>
              <a:cxnLst/>
              <a:rect l="l" t="t" r="r" b="b"/>
              <a:pathLst>
                <a:path w="1375484" h="1352987">
                  <a:moveTo>
                    <a:pt x="1251024" y="1352987"/>
                  </a:moveTo>
                  <a:lnTo>
                    <a:pt x="124460" y="1352987"/>
                  </a:lnTo>
                  <a:cubicBezTo>
                    <a:pt x="55880" y="1352987"/>
                    <a:pt x="0" y="1297107"/>
                    <a:pt x="0" y="1228527"/>
                  </a:cubicBezTo>
                  <a:lnTo>
                    <a:pt x="0" y="124460"/>
                  </a:lnTo>
                  <a:cubicBezTo>
                    <a:pt x="0" y="55880"/>
                    <a:pt x="55880" y="0"/>
                    <a:pt x="124460" y="0"/>
                  </a:cubicBezTo>
                  <a:lnTo>
                    <a:pt x="1251024" y="0"/>
                  </a:lnTo>
                  <a:cubicBezTo>
                    <a:pt x="1319604" y="0"/>
                    <a:pt x="1375484" y="55880"/>
                    <a:pt x="1375484" y="124460"/>
                  </a:cubicBezTo>
                  <a:lnTo>
                    <a:pt x="1375484" y="1228527"/>
                  </a:lnTo>
                  <a:cubicBezTo>
                    <a:pt x="1375484" y="1297107"/>
                    <a:pt x="1319604" y="1352987"/>
                    <a:pt x="1251024" y="1352987"/>
                  </a:cubicBezTo>
                  <a:close/>
                </a:path>
              </a:pathLst>
            </a:custGeom>
            <a:solidFill>
              <a:srgbClr val="C08552"/>
            </a:solidFill>
          </p:spPr>
        </p:sp>
      </p:grpSp>
      <p:grpSp>
        <p:nvGrpSpPr>
          <p:cNvPr id="4" name="Group 4"/>
          <p:cNvGrpSpPr/>
          <p:nvPr/>
        </p:nvGrpSpPr>
        <p:grpSpPr>
          <a:xfrm>
            <a:off x="2589487" y="4232885"/>
            <a:ext cx="3040475" cy="1151230"/>
            <a:chOff x="0" y="0"/>
            <a:chExt cx="17855626" cy="6760766"/>
          </a:xfrm>
        </p:grpSpPr>
        <p:sp>
          <p:nvSpPr>
            <p:cNvPr id="5" name="Freeform 5"/>
            <p:cNvSpPr/>
            <p:nvPr/>
          </p:nvSpPr>
          <p:spPr>
            <a:xfrm>
              <a:off x="0" y="0"/>
              <a:ext cx="17855626" cy="6760766"/>
            </a:xfrm>
            <a:custGeom>
              <a:avLst/>
              <a:gdLst/>
              <a:ahLst/>
              <a:cxnLst/>
              <a:rect l="l" t="t" r="r" b="b"/>
              <a:pathLst>
                <a:path w="17855626" h="6760766">
                  <a:moveTo>
                    <a:pt x="17855626" y="3380382"/>
                  </a:moveTo>
                  <a:lnTo>
                    <a:pt x="17855626" y="3380382"/>
                  </a:lnTo>
                  <a:cubicBezTo>
                    <a:pt x="17855626" y="6332267"/>
                    <a:pt x="17427256" y="6760766"/>
                    <a:pt x="16898682" y="6760766"/>
                  </a:cubicBezTo>
                  <a:lnTo>
                    <a:pt x="956945" y="6760766"/>
                  </a:lnTo>
                  <a:cubicBezTo>
                    <a:pt x="428371" y="6760766"/>
                    <a:pt x="0" y="6332267"/>
                    <a:pt x="0" y="3380382"/>
                  </a:cubicBezTo>
                  <a:lnTo>
                    <a:pt x="0" y="3380382"/>
                  </a:lnTo>
                  <a:cubicBezTo>
                    <a:pt x="0" y="428371"/>
                    <a:pt x="428371" y="0"/>
                    <a:pt x="956945" y="0"/>
                  </a:cubicBezTo>
                  <a:lnTo>
                    <a:pt x="16898682" y="0"/>
                  </a:lnTo>
                  <a:cubicBezTo>
                    <a:pt x="17427129" y="0"/>
                    <a:pt x="17855626" y="428371"/>
                    <a:pt x="17855626" y="3380382"/>
                  </a:cubicBezTo>
                  <a:close/>
                </a:path>
              </a:pathLst>
            </a:custGeom>
            <a:solidFill>
              <a:srgbClr val="F7C860"/>
            </a:solidFill>
          </p:spPr>
        </p:sp>
      </p:grpSp>
      <p:sp>
        <p:nvSpPr>
          <p:cNvPr id="6" name="TextBox 6"/>
          <p:cNvSpPr txBox="1"/>
          <p:nvPr/>
        </p:nvSpPr>
        <p:spPr>
          <a:xfrm>
            <a:off x="1430098" y="5811787"/>
            <a:ext cx="5046902" cy="2376100"/>
          </a:xfrm>
          <a:prstGeom prst="rect">
            <a:avLst/>
          </a:prstGeom>
        </p:spPr>
        <p:txBody>
          <a:bodyPr wrap="square" lIns="0" tIns="0" rIns="0" bIns="0" rtlCol="0" anchor="t">
            <a:spAutoFit/>
          </a:bodyPr>
          <a:lstStyle/>
          <a:p>
            <a:pPr lvl="1" algn="just" eaLnBrk="1" hangingPunct="1">
              <a:spcBef>
                <a:spcPct val="50000"/>
              </a:spcBef>
            </a:pPr>
            <a:r>
              <a:rPr lang="en-US" altLang="en-US" sz="3200" b="1" dirty="0">
                <a:solidFill>
                  <a:schemeClr val="bg1"/>
                </a:solidFill>
                <a:latin typeface="Arial" panose="020B0604020202020204" pitchFamily="34" charset="0"/>
                <a:cs typeface="Arial" panose="020B0604020202020204" pitchFamily="34" charset="0"/>
              </a:rPr>
              <a:t>I. </a:t>
            </a:r>
            <a:r>
              <a:rPr lang="en-US" altLang="en-US" sz="3200" b="1" dirty="0" err="1">
                <a:solidFill>
                  <a:schemeClr val="bg1"/>
                </a:solidFill>
                <a:latin typeface="Arial" panose="020B0604020202020204" pitchFamily="34" charset="0"/>
                <a:cs typeface="Arial" panose="020B0604020202020204" pitchFamily="34" charset="0"/>
              </a:rPr>
              <a:t>Tìm</a:t>
            </a:r>
            <a:r>
              <a:rPr lang="en-US" altLang="en-US" sz="3200" b="1" dirty="0">
                <a:solidFill>
                  <a:schemeClr val="bg1"/>
                </a:solidFill>
                <a:latin typeface="Arial" panose="020B0604020202020204" pitchFamily="34" charset="0"/>
                <a:cs typeface="Arial" panose="020B0604020202020204" pitchFamily="34" charset="0"/>
              </a:rPr>
              <a:t> </a:t>
            </a:r>
            <a:r>
              <a:rPr lang="en-US" altLang="en-US" sz="3200" b="1" dirty="0" err="1">
                <a:solidFill>
                  <a:schemeClr val="bg1"/>
                </a:solidFill>
                <a:latin typeface="Arial" panose="020B0604020202020204" pitchFamily="34" charset="0"/>
                <a:cs typeface="Arial" panose="020B0604020202020204" pitchFamily="34" charset="0"/>
              </a:rPr>
              <a:t>hiểu</a:t>
            </a:r>
            <a:r>
              <a:rPr lang="en-US" altLang="en-US" sz="3200" b="1" dirty="0">
                <a:solidFill>
                  <a:schemeClr val="bg1"/>
                </a:solidFill>
                <a:latin typeface="Arial" panose="020B0604020202020204" pitchFamily="34" charset="0"/>
                <a:cs typeface="Arial" panose="020B0604020202020204" pitchFamily="34" charset="0"/>
              </a:rPr>
              <a:t> </a:t>
            </a:r>
            <a:r>
              <a:rPr lang="en-US" altLang="en-US" sz="3200" b="1" dirty="0" err="1">
                <a:solidFill>
                  <a:schemeClr val="bg1"/>
                </a:solidFill>
                <a:latin typeface="Arial" panose="020B0604020202020204" pitchFamily="34" charset="0"/>
                <a:cs typeface="Arial" panose="020B0604020202020204" pitchFamily="34" charset="0"/>
              </a:rPr>
              <a:t>việc</a:t>
            </a:r>
            <a:r>
              <a:rPr lang="en-US" altLang="en-US" sz="3200" b="1" dirty="0">
                <a:solidFill>
                  <a:schemeClr val="bg1"/>
                </a:solidFill>
                <a:latin typeface="Arial" panose="020B0604020202020204" pitchFamily="34" charset="0"/>
                <a:cs typeface="Arial" panose="020B0604020202020204" pitchFamily="34" charset="0"/>
              </a:rPr>
              <a:t> </a:t>
            </a:r>
            <a:r>
              <a:rPr lang="en-US" altLang="en-US" sz="3200" b="1" dirty="0" err="1">
                <a:solidFill>
                  <a:schemeClr val="bg1"/>
                </a:solidFill>
                <a:latin typeface="Arial" panose="020B0604020202020204" pitchFamily="34" charset="0"/>
                <a:cs typeface="Arial" panose="020B0604020202020204" pitchFamily="34" charset="0"/>
              </a:rPr>
              <a:t>sử</a:t>
            </a:r>
            <a:r>
              <a:rPr lang="en-US" altLang="en-US" sz="3200" b="1" dirty="0">
                <a:solidFill>
                  <a:schemeClr val="bg1"/>
                </a:solidFill>
                <a:latin typeface="Arial" panose="020B0604020202020204" pitchFamily="34" charset="0"/>
                <a:cs typeface="Arial" panose="020B0604020202020204" pitchFamily="34" charset="0"/>
              </a:rPr>
              <a:t> </a:t>
            </a:r>
            <a:r>
              <a:rPr lang="en-US" altLang="en-US" sz="3200" b="1" dirty="0" err="1">
                <a:solidFill>
                  <a:schemeClr val="bg1"/>
                </a:solidFill>
                <a:latin typeface="Arial" panose="020B0604020202020204" pitchFamily="34" charset="0"/>
                <a:cs typeface="Arial" panose="020B0604020202020204" pitchFamily="34" charset="0"/>
              </a:rPr>
              <a:t>dụng</a:t>
            </a:r>
            <a:r>
              <a:rPr lang="en-US" altLang="en-US" sz="3200" b="1" dirty="0">
                <a:solidFill>
                  <a:schemeClr val="bg1"/>
                </a:solidFill>
                <a:latin typeface="Arial" panose="020B0604020202020204" pitchFamily="34" charset="0"/>
                <a:cs typeface="Arial" panose="020B0604020202020204" pitchFamily="34" charset="0"/>
              </a:rPr>
              <a:t> </a:t>
            </a:r>
            <a:r>
              <a:rPr lang="en-US" altLang="en-US" sz="3200" b="1" dirty="0" err="1">
                <a:solidFill>
                  <a:schemeClr val="bg1"/>
                </a:solidFill>
                <a:latin typeface="Arial" panose="020B0604020202020204" pitchFamily="34" charset="0"/>
                <a:cs typeface="Arial" panose="020B0604020202020204" pitchFamily="34" charset="0"/>
              </a:rPr>
              <a:t>một</a:t>
            </a:r>
            <a:r>
              <a:rPr lang="en-US" altLang="en-US" sz="3200" b="1" dirty="0">
                <a:solidFill>
                  <a:schemeClr val="bg1"/>
                </a:solidFill>
                <a:latin typeface="Arial" panose="020B0604020202020204" pitchFamily="34" charset="0"/>
                <a:cs typeface="Arial" panose="020B0604020202020204" pitchFamily="34" charset="0"/>
              </a:rPr>
              <a:t> </a:t>
            </a:r>
            <a:r>
              <a:rPr lang="en-US" altLang="en-US" sz="3200" b="1" dirty="0" err="1">
                <a:solidFill>
                  <a:schemeClr val="bg1"/>
                </a:solidFill>
                <a:latin typeface="Arial" panose="020B0604020202020204" pitchFamily="34" charset="0"/>
                <a:cs typeface="Arial" panose="020B0604020202020204" pitchFamily="34" charset="0"/>
              </a:rPr>
              <a:t>số</a:t>
            </a:r>
            <a:r>
              <a:rPr lang="en-US" altLang="en-US" sz="3200" b="1" dirty="0">
                <a:solidFill>
                  <a:schemeClr val="bg1"/>
                </a:solidFill>
                <a:latin typeface="Arial" panose="020B0604020202020204" pitchFamily="34" charset="0"/>
                <a:cs typeface="Arial" panose="020B0604020202020204" pitchFamily="34" charset="0"/>
              </a:rPr>
              <a:t> </a:t>
            </a:r>
            <a:r>
              <a:rPr lang="en-US" altLang="en-US" sz="3200" b="1" dirty="0" err="1">
                <a:solidFill>
                  <a:schemeClr val="bg1"/>
                </a:solidFill>
                <a:latin typeface="Arial" panose="020B0604020202020204" pitchFamily="34" charset="0"/>
                <a:cs typeface="Arial" panose="020B0604020202020204" pitchFamily="34" charset="0"/>
              </a:rPr>
              <a:t>biện</a:t>
            </a:r>
            <a:r>
              <a:rPr lang="en-US" altLang="en-US" sz="3200" b="1" dirty="0">
                <a:solidFill>
                  <a:schemeClr val="bg1"/>
                </a:solidFill>
                <a:latin typeface="Arial" panose="020B0604020202020204" pitchFamily="34" charset="0"/>
                <a:cs typeface="Arial" panose="020B0604020202020204" pitchFamily="34" charset="0"/>
              </a:rPr>
              <a:t> </a:t>
            </a:r>
            <a:r>
              <a:rPr lang="en-US" altLang="en-US" sz="3200" b="1" dirty="0" err="1">
                <a:solidFill>
                  <a:schemeClr val="bg1"/>
                </a:solidFill>
                <a:latin typeface="Arial" panose="020B0604020202020204" pitchFamily="34" charset="0"/>
                <a:cs typeface="Arial" panose="020B0604020202020204" pitchFamily="34" charset="0"/>
              </a:rPr>
              <a:t>pháp</a:t>
            </a:r>
            <a:r>
              <a:rPr lang="en-US" altLang="en-US" sz="3200" b="1" dirty="0">
                <a:solidFill>
                  <a:schemeClr val="bg1"/>
                </a:solidFill>
                <a:latin typeface="Arial" panose="020B0604020202020204" pitchFamily="34" charset="0"/>
                <a:cs typeface="Arial" panose="020B0604020202020204" pitchFamily="34" charset="0"/>
              </a:rPr>
              <a:t> </a:t>
            </a:r>
            <a:r>
              <a:rPr lang="en-US" altLang="en-US" sz="3200" b="1" dirty="0" err="1">
                <a:solidFill>
                  <a:schemeClr val="bg1"/>
                </a:solidFill>
                <a:latin typeface="Arial" panose="020B0604020202020204" pitchFamily="34" charset="0"/>
                <a:cs typeface="Arial" panose="020B0604020202020204" pitchFamily="34" charset="0"/>
              </a:rPr>
              <a:t>nghệ</a:t>
            </a:r>
            <a:r>
              <a:rPr lang="en-US" altLang="en-US" sz="3200" b="1" dirty="0">
                <a:solidFill>
                  <a:schemeClr val="bg1"/>
                </a:solidFill>
                <a:latin typeface="Arial" panose="020B0604020202020204" pitchFamily="34" charset="0"/>
                <a:cs typeface="Arial" panose="020B0604020202020204" pitchFamily="34" charset="0"/>
              </a:rPr>
              <a:t> </a:t>
            </a:r>
            <a:r>
              <a:rPr lang="en-US" altLang="en-US" sz="3200" b="1" dirty="0" err="1">
                <a:solidFill>
                  <a:schemeClr val="bg1"/>
                </a:solidFill>
                <a:latin typeface="Arial" panose="020B0604020202020204" pitchFamily="34" charset="0"/>
                <a:cs typeface="Arial" panose="020B0604020202020204" pitchFamily="34" charset="0"/>
              </a:rPr>
              <a:t>thuật</a:t>
            </a:r>
            <a:r>
              <a:rPr lang="en-US" altLang="en-US" sz="3200" b="1" dirty="0">
                <a:solidFill>
                  <a:schemeClr val="bg1"/>
                </a:solidFill>
                <a:latin typeface="Arial" panose="020B0604020202020204" pitchFamily="34" charset="0"/>
                <a:cs typeface="Arial" panose="020B0604020202020204" pitchFamily="34" charset="0"/>
              </a:rPr>
              <a:t> </a:t>
            </a:r>
            <a:r>
              <a:rPr lang="en-US" altLang="en-US" sz="3200" b="1" dirty="0" err="1">
                <a:solidFill>
                  <a:schemeClr val="bg1"/>
                </a:solidFill>
                <a:latin typeface="Arial" panose="020B0604020202020204" pitchFamily="34" charset="0"/>
                <a:cs typeface="Arial" panose="020B0604020202020204" pitchFamily="34" charset="0"/>
              </a:rPr>
              <a:t>trong</a:t>
            </a:r>
            <a:r>
              <a:rPr lang="en-US" altLang="en-US" sz="3200" b="1" dirty="0">
                <a:solidFill>
                  <a:schemeClr val="bg1"/>
                </a:solidFill>
                <a:latin typeface="Arial" panose="020B0604020202020204" pitchFamily="34" charset="0"/>
                <a:cs typeface="Arial" panose="020B0604020202020204" pitchFamily="34" charset="0"/>
              </a:rPr>
              <a:t> </a:t>
            </a:r>
            <a:r>
              <a:rPr lang="en-US" altLang="en-US" sz="3200" b="1" dirty="0" err="1">
                <a:solidFill>
                  <a:schemeClr val="bg1"/>
                </a:solidFill>
                <a:latin typeface="Arial" panose="020B0604020202020204" pitchFamily="34" charset="0"/>
                <a:cs typeface="Arial" panose="020B0604020202020204" pitchFamily="34" charset="0"/>
              </a:rPr>
              <a:t>văn</a:t>
            </a:r>
            <a:r>
              <a:rPr lang="en-US" altLang="en-US" sz="3200" b="1" dirty="0">
                <a:solidFill>
                  <a:schemeClr val="bg1"/>
                </a:solidFill>
                <a:latin typeface="Arial" panose="020B0604020202020204" pitchFamily="34" charset="0"/>
                <a:cs typeface="Arial" panose="020B0604020202020204" pitchFamily="34" charset="0"/>
              </a:rPr>
              <a:t> </a:t>
            </a:r>
            <a:r>
              <a:rPr lang="en-US" altLang="en-US" sz="3200" b="1" dirty="0" err="1">
                <a:solidFill>
                  <a:schemeClr val="bg1"/>
                </a:solidFill>
                <a:latin typeface="Arial" panose="020B0604020202020204" pitchFamily="34" charset="0"/>
                <a:cs typeface="Arial" panose="020B0604020202020204" pitchFamily="34" charset="0"/>
              </a:rPr>
              <a:t>bản</a:t>
            </a:r>
            <a:r>
              <a:rPr lang="en-US" altLang="en-US" sz="3200" b="1" dirty="0">
                <a:solidFill>
                  <a:schemeClr val="bg1"/>
                </a:solidFill>
                <a:latin typeface="Arial" panose="020B0604020202020204" pitchFamily="34" charset="0"/>
                <a:cs typeface="Arial" panose="020B0604020202020204" pitchFamily="34" charset="0"/>
              </a:rPr>
              <a:t> </a:t>
            </a:r>
            <a:r>
              <a:rPr lang="en-US" altLang="en-US" sz="3200" b="1" dirty="0" err="1">
                <a:solidFill>
                  <a:schemeClr val="bg1"/>
                </a:solidFill>
                <a:latin typeface="Arial" panose="020B0604020202020204" pitchFamily="34" charset="0"/>
                <a:cs typeface="Arial" panose="020B0604020202020204" pitchFamily="34" charset="0"/>
              </a:rPr>
              <a:t>thuyết</a:t>
            </a:r>
            <a:r>
              <a:rPr lang="en-US" altLang="en-US" sz="3200" b="1" dirty="0">
                <a:solidFill>
                  <a:schemeClr val="bg1"/>
                </a:solidFill>
                <a:latin typeface="Arial" panose="020B0604020202020204" pitchFamily="34" charset="0"/>
                <a:cs typeface="Arial" panose="020B0604020202020204" pitchFamily="34" charset="0"/>
              </a:rPr>
              <a:t> </a:t>
            </a:r>
            <a:r>
              <a:rPr lang="en-US" altLang="en-US" sz="3200" b="1" dirty="0" err="1">
                <a:solidFill>
                  <a:schemeClr val="bg1"/>
                </a:solidFill>
                <a:latin typeface="Arial" panose="020B0604020202020204" pitchFamily="34" charset="0"/>
                <a:cs typeface="Arial" panose="020B0604020202020204" pitchFamily="34" charset="0"/>
              </a:rPr>
              <a:t>minh</a:t>
            </a:r>
            <a:r>
              <a:rPr lang="en-US" altLang="en-US" sz="3200" b="1" dirty="0">
                <a:solidFill>
                  <a:schemeClr val="bg1"/>
                </a:solidFill>
                <a:latin typeface="Arial" panose="020B0604020202020204" pitchFamily="34" charset="0"/>
                <a:cs typeface="Arial" panose="020B0604020202020204" pitchFamily="34" charset="0"/>
              </a:rPr>
              <a:t>.</a:t>
            </a:r>
          </a:p>
          <a:p>
            <a:pPr algn="just">
              <a:lnSpc>
                <a:spcPts val="3750"/>
              </a:lnSpc>
            </a:pPr>
            <a:endParaRPr lang="en-US" sz="1400" dirty="0">
              <a:solidFill>
                <a:schemeClr val="bg1"/>
              </a:solidFill>
              <a:latin typeface="Arial" panose="020B0604020202020204" pitchFamily="34" charset="0"/>
              <a:cs typeface="Arial" panose="020B0604020202020204" pitchFamily="34" charset="0"/>
            </a:endParaRPr>
          </a:p>
        </p:txBody>
      </p:sp>
      <p:sp>
        <p:nvSpPr>
          <p:cNvPr id="7" name="TextBox 7"/>
          <p:cNvSpPr txBox="1"/>
          <p:nvPr/>
        </p:nvSpPr>
        <p:spPr>
          <a:xfrm>
            <a:off x="2563895" y="4582722"/>
            <a:ext cx="2779307" cy="450215"/>
          </a:xfrm>
          <a:prstGeom prst="rect">
            <a:avLst/>
          </a:prstGeom>
        </p:spPr>
        <p:txBody>
          <a:bodyPr lIns="0" tIns="0" rIns="0" bIns="0" rtlCol="0" anchor="t">
            <a:spAutoFit/>
          </a:bodyPr>
          <a:lstStyle/>
          <a:p>
            <a:pPr algn="ctr">
              <a:lnSpc>
                <a:spcPts val="3520"/>
              </a:lnSpc>
            </a:pPr>
            <a:r>
              <a:rPr lang="vi-VN" sz="3200" dirty="0">
                <a:solidFill>
                  <a:srgbClr val="5E3023"/>
                </a:solidFill>
                <a:latin typeface="Arial" panose="020B0604020202020204" pitchFamily="34" charset="0"/>
              </a:rPr>
              <a:t>1</a:t>
            </a:r>
            <a:endParaRPr lang="en-US" sz="3200" dirty="0">
              <a:solidFill>
                <a:srgbClr val="5E3023"/>
              </a:solidFill>
              <a:latin typeface="Arial" panose="020B0604020202020204" pitchFamily="34" charset="0"/>
            </a:endParaRPr>
          </a:p>
        </p:txBody>
      </p:sp>
      <p:grpSp>
        <p:nvGrpSpPr>
          <p:cNvPr id="11" name="Group 11"/>
          <p:cNvGrpSpPr/>
          <p:nvPr/>
        </p:nvGrpSpPr>
        <p:grpSpPr>
          <a:xfrm>
            <a:off x="10478419" y="4874414"/>
            <a:ext cx="4456781" cy="3850486"/>
            <a:chOff x="0" y="0"/>
            <a:chExt cx="1375484" cy="1352987"/>
          </a:xfrm>
        </p:grpSpPr>
        <p:sp>
          <p:nvSpPr>
            <p:cNvPr id="12" name="Freeform 12"/>
            <p:cNvSpPr/>
            <p:nvPr/>
          </p:nvSpPr>
          <p:spPr>
            <a:xfrm>
              <a:off x="0" y="0"/>
              <a:ext cx="1375484" cy="1352987"/>
            </a:xfrm>
            <a:custGeom>
              <a:avLst/>
              <a:gdLst/>
              <a:ahLst/>
              <a:cxnLst/>
              <a:rect l="l" t="t" r="r" b="b"/>
              <a:pathLst>
                <a:path w="1375484" h="1352987">
                  <a:moveTo>
                    <a:pt x="1251024" y="1352987"/>
                  </a:moveTo>
                  <a:lnTo>
                    <a:pt x="124460" y="1352987"/>
                  </a:lnTo>
                  <a:cubicBezTo>
                    <a:pt x="55880" y="1352987"/>
                    <a:pt x="0" y="1297107"/>
                    <a:pt x="0" y="1228527"/>
                  </a:cubicBezTo>
                  <a:lnTo>
                    <a:pt x="0" y="124460"/>
                  </a:lnTo>
                  <a:cubicBezTo>
                    <a:pt x="0" y="55880"/>
                    <a:pt x="55880" y="0"/>
                    <a:pt x="124460" y="0"/>
                  </a:cubicBezTo>
                  <a:lnTo>
                    <a:pt x="1251024" y="0"/>
                  </a:lnTo>
                  <a:cubicBezTo>
                    <a:pt x="1319604" y="0"/>
                    <a:pt x="1375484" y="55880"/>
                    <a:pt x="1375484" y="124460"/>
                  </a:cubicBezTo>
                  <a:lnTo>
                    <a:pt x="1375484" y="1228527"/>
                  </a:lnTo>
                  <a:cubicBezTo>
                    <a:pt x="1375484" y="1297107"/>
                    <a:pt x="1319604" y="1352987"/>
                    <a:pt x="1251024" y="1352987"/>
                  </a:cubicBezTo>
                  <a:close/>
                </a:path>
              </a:pathLst>
            </a:custGeom>
            <a:solidFill>
              <a:srgbClr val="C08552"/>
            </a:solidFill>
          </p:spPr>
        </p:sp>
      </p:grpSp>
      <p:grpSp>
        <p:nvGrpSpPr>
          <p:cNvPr id="13" name="Group 13"/>
          <p:cNvGrpSpPr/>
          <p:nvPr/>
        </p:nvGrpSpPr>
        <p:grpSpPr>
          <a:xfrm>
            <a:off x="11186572" y="4298799"/>
            <a:ext cx="3040475" cy="1151230"/>
            <a:chOff x="0" y="0"/>
            <a:chExt cx="17855626" cy="6760766"/>
          </a:xfrm>
        </p:grpSpPr>
        <p:sp>
          <p:nvSpPr>
            <p:cNvPr id="14" name="Freeform 14"/>
            <p:cNvSpPr/>
            <p:nvPr/>
          </p:nvSpPr>
          <p:spPr>
            <a:xfrm>
              <a:off x="0" y="0"/>
              <a:ext cx="17855626" cy="6760766"/>
            </a:xfrm>
            <a:custGeom>
              <a:avLst/>
              <a:gdLst/>
              <a:ahLst/>
              <a:cxnLst/>
              <a:rect l="l" t="t" r="r" b="b"/>
              <a:pathLst>
                <a:path w="17855626" h="6760766">
                  <a:moveTo>
                    <a:pt x="17855626" y="3380382"/>
                  </a:moveTo>
                  <a:lnTo>
                    <a:pt x="17855626" y="3380382"/>
                  </a:lnTo>
                  <a:cubicBezTo>
                    <a:pt x="17855626" y="6332267"/>
                    <a:pt x="17427256" y="6760766"/>
                    <a:pt x="16898682" y="6760766"/>
                  </a:cubicBezTo>
                  <a:lnTo>
                    <a:pt x="956945" y="6760766"/>
                  </a:lnTo>
                  <a:cubicBezTo>
                    <a:pt x="428371" y="6760766"/>
                    <a:pt x="0" y="6332267"/>
                    <a:pt x="0" y="3380382"/>
                  </a:cubicBezTo>
                  <a:lnTo>
                    <a:pt x="0" y="3380382"/>
                  </a:lnTo>
                  <a:cubicBezTo>
                    <a:pt x="0" y="428371"/>
                    <a:pt x="428371" y="0"/>
                    <a:pt x="956945" y="0"/>
                  </a:cubicBezTo>
                  <a:lnTo>
                    <a:pt x="16898682" y="0"/>
                  </a:lnTo>
                  <a:cubicBezTo>
                    <a:pt x="17427129" y="0"/>
                    <a:pt x="17855626" y="428371"/>
                    <a:pt x="17855626" y="3380382"/>
                  </a:cubicBezTo>
                  <a:close/>
                </a:path>
              </a:pathLst>
            </a:custGeom>
            <a:solidFill>
              <a:srgbClr val="F7C860"/>
            </a:solidFill>
          </p:spPr>
        </p:sp>
      </p:grpSp>
      <p:sp>
        <p:nvSpPr>
          <p:cNvPr id="15" name="TextBox 15"/>
          <p:cNvSpPr txBox="1"/>
          <p:nvPr/>
        </p:nvSpPr>
        <p:spPr>
          <a:xfrm>
            <a:off x="10640544" y="6301546"/>
            <a:ext cx="4132530" cy="489942"/>
          </a:xfrm>
          <a:prstGeom prst="rect">
            <a:avLst/>
          </a:prstGeom>
        </p:spPr>
        <p:txBody>
          <a:bodyPr lIns="0" tIns="0" rIns="0" bIns="0" rtlCol="0" anchor="t">
            <a:spAutoFit/>
          </a:bodyPr>
          <a:lstStyle/>
          <a:p>
            <a:pPr algn="ctr">
              <a:lnSpc>
                <a:spcPts val="3749"/>
              </a:lnSpc>
            </a:pPr>
            <a:r>
              <a:rPr lang="vi-VN" sz="4400" b="1" dirty="0">
                <a:solidFill>
                  <a:srgbClr val="FFFFFF"/>
                </a:solidFill>
                <a:latin typeface="Arial" panose="020B0604020202020204" pitchFamily="34" charset="0"/>
                <a:cs typeface="Arial" panose="020B0604020202020204" pitchFamily="34" charset="0"/>
              </a:rPr>
              <a:t>Thực hành</a:t>
            </a:r>
            <a:endParaRPr lang="en-US" sz="2400" b="1" dirty="0">
              <a:solidFill>
                <a:srgbClr val="FFFFFF"/>
              </a:solidFill>
              <a:latin typeface="Arial" panose="020B0604020202020204" pitchFamily="34" charset="0"/>
              <a:cs typeface="Arial" panose="020B0604020202020204" pitchFamily="34" charset="0"/>
            </a:endParaRPr>
          </a:p>
        </p:txBody>
      </p:sp>
      <p:sp>
        <p:nvSpPr>
          <p:cNvPr id="16" name="TextBox 16"/>
          <p:cNvSpPr txBox="1"/>
          <p:nvPr/>
        </p:nvSpPr>
        <p:spPr>
          <a:xfrm>
            <a:off x="11447740" y="4637622"/>
            <a:ext cx="2779307" cy="450215"/>
          </a:xfrm>
          <a:prstGeom prst="rect">
            <a:avLst/>
          </a:prstGeom>
        </p:spPr>
        <p:txBody>
          <a:bodyPr lIns="0" tIns="0" rIns="0" bIns="0" rtlCol="0" anchor="t">
            <a:spAutoFit/>
          </a:bodyPr>
          <a:lstStyle/>
          <a:p>
            <a:pPr algn="ctr">
              <a:lnSpc>
                <a:spcPts val="3520"/>
              </a:lnSpc>
            </a:pPr>
            <a:r>
              <a:rPr lang="vi-VN" sz="3200" dirty="0">
                <a:solidFill>
                  <a:srgbClr val="5E3023"/>
                </a:solidFill>
                <a:latin typeface="Arial" panose="020B0604020202020204" pitchFamily="34" charset="0"/>
              </a:rPr>
              <a:t>2</a:t>
            </a:r>
            <a:endParaRPr lang="en-US" sz="3200" dirty="0">
              <a:solidFill>
                <a:srgbClr val="5E3023"/>
              </a:solidFill>
              <a:latin typeface="Arial" panose="020B0604020202020204" pitchFamily="34" charset="0"/>
            </a:endParaRPr>
          </a:p>
        </p:txBody>
      </p:sp>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00000">
            <a:off x="17511079" y="2001366"/>
            <a:ext cx="591946" cy="1741018"/>
          </a:xfrm>
          <a:prstGeom prst="rect">
            <a:avLst/>
          </a:prstGeom>
        </p:spPr>
      </p:pic>
      <p:pic>
        <p:nvPicPr>
          <p:cNvPr id="24"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782590" y="974505"/>
            <a:ext cx="916564" cy="937008"/>
          </a:xfrm>
          <a:prstGeom prst="rect">
            <a:avLst/>
          </a:prstGeom>
        </p:spPr>
      </p:pic>
      <p:pic>
        <p:nvPicPr>
          <p:cNvPr id="25" name="Picture 2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7102" y="599409"/>
            <a:ext cx="1687201" cy="1687201"/>
          </a:xfrm>
          <a:prstGeom prst="rect">
            <a:avLst/>
          </a:prstGeom>
        </p:spPr>
      </p:pic>
      <p:pic>
        <p:nvPicPr>
          <p:cNvPr id="26" name="Picture 2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27302" y="2871875"/>
            <a:ext cx="802796" cy="820703"/>
          </a:xfrm>
          <a:prstGeom prst="rect">
            <a:avLst/>
          </a:prstGeom>
        </p:spPr>
      </p:pic>
      <p:sp>
        <p:nvSpPr>
          <p:cNvPr id="27" name="TextBox 2">
            <a:extLst>
              <a:ext uri="{FF2B5EF4-FFF2-40B4-BE49-F238E27FC236}">
                <a16:creationId xmlns:a16="http://schemas.microsoft.com/office/drawing/2014/main" id="{5E5A3D01-6DD9-4AAA-B7FB-8305AEA010E3}"/>
              </a:ext>
            </a:extLst>
          </p:cNvPr>
          <p:cNvSpPr txBox="1"/>
          <p:nvPr/>
        </p:nvSpPr>
        <p:spPr>
          <a:xfrm>
            <a:off x="2311810" y="1354940"/>
            <a:ext cx="13664381" cy="1000125"/>
          </a:xfrm>
          <a:prstGeom prst="rect">
            <a:avLst/>
          </a:prstGeom>
        </p:spPr>
        <p:txBody>
          <a:bodyPr lIns="0" tIns="0" rIns="0" bIns="0" rtlCol="0" anchor="t">
            <a:spAutoFit/>
          </a:bodyPr>
          <a:lstStyle/>
          <a:p>
            <a:pPr marL="0" lvl="0" indent="0" algn="ctr">
              <a:lnSpc>
                <a:spcPts val="7500"/>
              </a:lnSpc>
            </a:pPr>
            <a:r>
              <a:rPr lang="vi-VN" sz="7500" b="1" dirty="0">
                <a:solidFill>
                  <a:srgbClr val="5E3023"/>
                </a:solidFill>
                <a:latin typeface="Arial" panose="020B0604020202020204" pitchFamily="34" charset="0"/>
                <a:cs typeface="Arial" panose="020B0604020202020204" pitchFamily="34" charset="0"/>
              </a:rPr>
              <a:t>NỘI DUNG BÀI HỌC</a:t>
            </a:r>
            <a:endParaRPr lang="en-US" sz="7500" b="1" dirty="0">
              <a:solidFill>
                <a:srgbClr val="5E3023"/>
              </a:solidFill>
              <a:latin typeface="Arial" panose="020B0604020202020204" pitchFamily="34" charset="0"/>
              <a:cs typeface="Arial" panose="020B0604020202020204" pitchFamily="34" charset="0"/>
            </a:endParaRPr>
          </a:p>
        </p:txBody>
      </p:sp>
      <p:pic>
        <p:nvPicPr>
          <p:cNvPr id="28" name="Picture 7">
            <a:extLst>
              <a:ext uri="{FF2B5EF4-FFF2-40B4-BE49-F238E27FC236}">
                <a16:creationId xmlns:a16="http://schemas.microsoft.com/office/drawing/2014/main" id="{8CB6FD7B-57B8-4522-B627-7604D0BF49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867663" y="808207"/>
            <a:ext cx="1480274" cy="14802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2" name="TextBox 2"/>
          <p:cNvSpPr txBox="1"/>
          <p:nvPr/>
        </p:nvSpPr>
        <p:spPr>
          <a:xfrm>
            <a:off x="4173439" y="3580141"/>
            <a:ext cx="10460472" cy="1075807"/>
          </a:xfrm>
          <a:prstGeom prst="rect">
            <a:avLst/>
          </a:prstGeom>
        </p:spPr>
        <p:txBody>
          <a:bodyPr lIns="0" tIns="0" rIns="0" bIns="0" rtlCol="0" anchor="t">
            <a:spAutoFit/>
          </a:bodyPr>
          <a:lstStyle/>
          <a:p>
            <a:pPr marL="0" lvl="0" indent="0" algn="ctr">
              <a:lnSpc>
                <a:spcPts val="9000"/>
              </a:lnSpc>
            </a:pPr>
            <a:r>
              <a:rPr lang="vi-VN" sz="6600" b="1" dirty="0">
                <a:solidFill>
                  <a:srgbClr val="5E3023"/>
                </a:solidFill>
                <a:latin typeface="Arial" panose="020B0604020202020204" pitchFamily="34" charset="0"/>
                <a:cs typeface="Arial" panose="020B0604020202020204" pitchFamily="34" charset="0"/>
              </a:rPr>
              <a:t>THẢO LUẬN CẶP ĐÔI</a:t>
            </a:r>
            <a:endParaRPr lang="en-US" sz="6600" b="1" dirty="0">
              <a:solidFill>
                <a:srgbClr val="5E3023"/>
              </a:solidFill>
              <a:latin typeface="Arial" panose="020B0604020202020204" pitchFamily="34" charset="0"/>
              <a:cs typeface="Arial" panose="020B0604020202020204" pitchFamily="34" charset="0"/>
            </a:endParaRPr>
          </a:p>
        </p:txBody>
      </p:sp>
      <p:grpSp>
        <p:nvGrpSpPr>
          <p:cNvPr id="3" name="Group 3"/>
          <p:cNvGrpSpPr/>
          <p:nvPr/>
        </p:nvGrpSpPr>
        <p:grpSpPr>
          <a:xfrm>
            <a:off x="5091732" y="4999393"/>
            <a:ext cx="9320029" cy="4310607"/>
            <a:chOff x="0" y="0"/>
            <a:chExt cx="3152701" cy="1458156"/>
          </a:xfrm>
        </p:grpSpPr>
        <p:sp>
          <p:nvSpPr>
            <p:cNvPr id="4" name="Freeform 4"/>
            <p:cNvSpPr/>
            <p:nvPr/>
          </p:nvSpPr>
          <p:spPr>
            <a:xfrm>
              <a:off x="0" y="0"/>
              <a:ext cx="3152701" cy="1458156"/>
            </a:xfrm>
            <a:custGeom>
              <a:avLst/>
              <a:gdLst/>
              <a:ahLst/>
              <a:cxnLst/>
              <a:rect l="l" t="t" r="r" b="b"/>
              <a:pathLst>
                <a:path w="3152701" h="1458156">
                  <a:moveTo>
                    <a:pt x="3028241" y="1458156"/>
                  </a:moveTo>
                  <a:lnTo>
                    <a:pt x="124460" y="1458156"/>
                  </a:lnTo>
                  <a:cubicBezTo>
                    <a:pt x="55880" y="1458156"/>
                    <a:pt x="0" y="1402276"/>
                    <a:pt x="0" y="1333696"/>
                  </a:cubicBezTo>
                  <a:lnTo>
                    <a:pt x="0" y="124460"/>
                  </a:lnTo>
                  <a:cubicBezTo>
                    <a:pt x="0" y="55880"/>
                    <a:pt x="55880" y="0"/>
                    <a:pt x="124460" y="0"/>
                  </a:cubicBezTo>
                  <a:lnTo>
                    <a:pt x="3028241" y="0"/>
                  </a:lnTo>
                  <a:cubicBezTo>
                    <a:pt x="3096821" y="0"/>
                    <a:pt x="3152701" y="55880"/>
                    <a:pt x="3152701" y="124460"/>
                  </a:cubicBezTo>
                  <a:lnTo>
                    <a:pt x="3152701" y="1333696"/>
                  </a:lnTo>
                  <a:cubicBezTo>
                    <a:pt x="3152701" y="1402276"/>
                    <a:pt x="3096821" y="1458156"/>
                    <a:pt x="3028241" y="1458156"/>
                  </a:cubicBezTo>
                  <a:close/>
                </a:path>
              </a:pathLst>
            </a:custGeom>
            <a:solidFill>
              <a:srgbClr val="5E3023"/>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80190" y="5134625"/>
            <a:ext cx="479846" cy="47984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97284" y="6568643"/>
            <a:ext cx="479846" cy="47984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03387" y="7819360"/>
            <a:ext cx="479846" cy="47984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44897"/>
          <a:stretch>
            <a:fillRect/>
          </a:stretch>
        </p:blipFill>
        <p:spPr>
          <a:xfrm>
            <a:off x="757075" y="4965077"/>
            <a:ext cx="3419677" cy="494330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57461" t="23151"/>
          <a:stretch>
            <a:fillRect/>
          </a:stretch>
        </p:blipFill>
        <p:spPr>
          <a:xfrm>
            <a:off x="14476209" y="5722708"/>
            <a:ext cx="2908734" cy="4185673"/>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292994" y="9043501"/>
            <a:ext cx="5557537" cy="1243499"/>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397697">
            <a:off x="14497511" y="-1072331"/>
            <a:ext cx="6904977" cy="5461209"/>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878218">
            <a:off x="-2104338" y="-1909267"/>
            <a:ext cx="5180225" cy="4901788"/>
          </a:xfrm>
          <a:prstGeom prst="rect">
            <a:avLst/>
          </a:prstGeom>
        </p:spPr>
      </p:pic>
      <p:sp>
        <p:nvSpPr>
          <p:cNvPr id="14" name="TextBox 14"/>
          <p:cNvSpPr txBox="1"/>
          <p:nvPr/>
        </p:nvSpPr>
        <p:spPr>
          <a:xfrm>
            <a:off x="6400801" y="7582318"/>
            <a:ext cx="7620000" cy="1384995"/>
          </a:xfrm>
          <a:prstGeom prst="rect">
            <a:avLst/>
          </a:prstGeom>
        </p:spPr>
        <p:txBody>
          <a:bodyPr wrap="square" lIns="0" tIns="0" rIns="0" bIns="0" rtlCol="0" anchor="t">
            <a:spAutoFit/>
          </a:bodyPr>
          <a:lstStyle/>
          <a:p>
            <a:pPr algn="just"/>
            <a:r>
              <a:rPr lang="vi-VN" altLang="en-US" sz="3000" b="1" dirty="0">
                <a:solidFill>
                  <a:schemeClr val="bg2"/>
                </a:solidFill>
                <a:latin typeface="Arial" panose="020B0604020202020204" pitchFamily="34" charset="0"/>
                <a:cs typeface="Arial" panose="020B0604020202020204" pitchFamily="34" charset="0"/>
              </a:rPr>
              <a:t>Nêu đặc điểm chủ yếu của văn bản thuyết minh? Hãy kể tên các phương pháp thuyết minh đã học</a:t>
            </a:r>
          </a:p>
        </p:txBody>
      </p:sp>
      <p:sp>
        <p:nvSpPr>
          <p:cNvPr id="15" name="TextBox 15"/>
          <p:cNvSpPr txBox="1"/>
          <p:nvPr/>
        </p:nvSpPr>
        <p:spPr>
          <a:xfrm>
            <a:off x="6518067" y="5143500"/>
            <a:ext cx="7031889" cy="461665"/>
          </a:xfrm>
          <a:prstGeom prst="rect">
            <a:avLst/>
          </a:prstGeom>
        </p:spPr>
        <p:txBody>
          <a:bodyPr lIns="0" tIns="0" rIns="0" bIns="0" rtlCol="0" anchor="t">
            <a:spAutoFit/>
          </a:bodyPr>
          <a:lstStyle/>
          <a:p>
            <a:pPr algn="just" eaLnBrk="1" hangingPunct="1">
              <a:spcBef>
                <a:spcPct val="50000"/>
              </a:spcBef>
            </a:pPr>
            <a:r>
              <a:rPr lang="en-US" altLang="en-US" sz="3000" b="1" dirty="0">
                <a:solidFill>
                  <a:schemeClr val="bg2"/>
                </a:solidFill>
                <a:latin typeface="Arial" panose="020B0604020202020204" pitchFamily="34" charset="0"/>
                <a:cs typeface="Arial" panose="020B0604020202020204" pitchFamily="34" charset="0"/>
              </a:rPr>
              <a:t>Văn </a:t>
            </a:r>
            <a:r>
              <a:rPr lang="en-US" altLang="en-US" sz="3000" b="1" dirty="0" err="1">
                <a:solidFill>
                  <a:schemeClr val="bg2"/>
                </a:solidFill>
                <a:latin typeface="Arial" panose="020B0604020202020204" pitchFamily="34" charset="0"/>
                <a:cs typeface="Arial" panose="020B0604020202020204" pitchFamily="34" charset="0"/>
              </a:rPr>
              <a:t>bản</a:t>
            </a:r>
            <a:r>
              <a:rPr lang="en-US" altLang="en-US" sz="3000" b="1" dirty="0">
                <a:solidFill>
                  <a:schemeClr val="bg2"/>
                </a:solidFill>
                <a:latin typeface="Arial" panose="020B0604020202020204" pitchFamily="34" charset="0"/>
                <a:cs typeface="Arial" panose="020B0604020202020204" pitchFamily="34" charset="0"/>
              </a:rPr>
              <a:t> </a:t>
            </a:r>
            <a:r>
              <a:rPr lang="en-US" altLang="en-US" sz="3000" b="1" dirty="0" err="1">
                <a:solidFill>
                  <a:schemeClr val="bg2"/>
                </a:solidFill>
                <a:latin typeface="Arial" panose="020B0604020202020204" pitchFamily="34" charset="0"/>
                <a:cs typeface="Arial" panose="020B0604020202020204" pitchFamily="34" charset="0"/>
              </a:rPr>
              <a:t>thuyết</a:t>
            </a:r>
            <a:r>
              <a:rPr lang="en-US" altLang="en-US" sz="3000" b="1" dirty="0">
                <a:solidFill>
                  <a:schemeClr val="bg2"/>
                </a:solidFill>
                <a:latin typeface="Arial" panose="020B0604020202020204" pitchFamily="34" charset="0"/>
                <a:cs typeface="Arial" panose="020B0604020202020204" pitchFamily="34" charset="0"/>
              </a:rPr>
              <a:t> </a:t>
            </a:r>
            <a:r>
              <a:rPr lang="en-US" altLang="en-US" sz="3000" b="1" dirty="0" err="1">
                <a:solidFill>
                  <a:schemeClr val="bg2"/>
                </a:solidFill>
                <a:latin typeface="Arial" panose="020B0604020202020204" pitchFamily="34" charset="0"/>
                <a:cs typeface="Arial" panose="020B0604020202020204" pitchFamily="34" charset="0"/>
              </a:rPr>
              <a:t>minh</a:t>
            </a:r>
            <a:r>
              <a:rPr lang="en-US" altLang="en-US" sz="3000" b="1" dirty="0">
                <a:solidFill>
                  <a:schemeClr val="bg2"/>
                </a:solidFill>
                <a:latin typeface="Arial" panose="020B0604020202020204" pitchFamily="34" charset="0"/>
                <a:cs typeface="Arial" panose="020B0604020202020204" pitchFamily="34" charset="0"/>
              </a:rPr>
              <a:t> </a:t>
            </a:r>
            <a:r>
              <a:rPr lang="en-US" altLang="en-US" sz="3000" b="1" dirty="0" err="1">
                <a:solidFill>
                  <a:schemeClr val="bg2"/>
                </a:solidFill>
                <a:latin typeface="Arial" panose="020B0604020202020204" pitchFamily="34" charset="0"/>
                <a:cs typeface="Arial" panose="020B0604020202020204" pitchFamily="34" charset="0"/>
              </a:rPr>
              <a:t>là</a:t>
            </a:r>
            <a:r>
              <a:rPr lang="en-US" altLang="en-US" sz="3000" b="1" dirty="0">
                <a:solidFill>
                  <a:schemeClr val="bg2"/>
                </a:solidFill>
                <a:latin typeface="Arial" panose="020B0604020202020204" pitchFamily="34" charset="0"/>
                <a:cs typeface="Arial" panose="020B0604020202020204" pitchFamily="34" charset="0"/>
              </a:rPr>
              <a:t> </a:t>
            </a:r>
            <a:r>
              <a:rPr lang="en-US" altLang="en-US" sz="3000" b="1" dirty="0" err="1">
                <a:solidFill>
                  <a:schemeClr val="bg2"/>
                </a:solidFill>
                <a:latin typeface="Arial" panose="020B0604020202020204" pitchFamily="34" charset="0"/>
                <a:cs typeface="Arial" panose="020B0604020202020204" pitchFamily="34" charset="0"/>
              </a:rPr>
              <a:t>gì</a:t>
            </a:r>
            <a:r>
              <a:rPr lang="en-US" altLang="en-US" sz="3000" b="1" dirty="0">
                <a:solidFill>
                  <a:schemeClr val="bg2"/>
                </a:solidFill>
                <a:latin typeface="Arial" panose="020B0604020202020204" pitchFamily="34" charset="0"/>
                <a:cs typeface="Arial" panose="020B0604020202020204" pitchFamily="34" charset="0"/>
              </a:rPr>
              <a:t>?</a:t>
            </a:r>
          </a:p>
        </p:txBody>
      </p:sp>
      <p:sp>
        <p:nvSpPr>
          <p:cNvPr id="16" name="TextBox 16"/>
          <p:cNvSpPr txBox="1"/>
          <p:nvPr/>
        </p:nvSpPr>
        <p:spPr>
          <a:xfrm>
            <a:off x="6482697" y="6341079"/>
            <a:ext cx="7031889" cy="923330"/>
          </a:xfrm>
          <a:prstGeom prst="rect">
            <a:avLst/>
          </a:prstGeom>
        </p:spPr>
        <p:txBody>
          <a:bodyPr lIns="0" tIns="0" rIns="0" bIns="0" rtlCol="0" anchor="t">
            <a:spAutoFit/>
          </a:bodyPr>
          <a:lstStyle/>
          <a:p>
            <a:pPr algn="just"/>
            <a:r>
              <a:rPr lang="vi-VN" altLang="en-US" sz="3000" b="1" dirty="0">
                <a:solidFill>
                  <a:schemeClr val="bg2"/>
                </a:solidFill>
                <a:latin typeface="Arial" panose="020B0604020202020204" pitchFamily="34" charset="0"/>
                <a:cs typeface="Arial" panose="020B0604020202020204" pitchFamily="34" charset="0"/>
              </a:rPr>
              <a:t>Văn bản thuyết minh được viết ra nhằm mục đích gì?</a:t>
            </a:r>
          </a:p>
        </p:txBody>
      </p:sp>
      <p:pic>
        <p:nvPicPr>
          <p:cNvPr id="18" name="Picture 1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112479">
            <a:off x="15964190" y="2328644"/>
            <a:ext cx="591946" cy="1741018"/>
          </a:xfrm>
          <a:prstGeom prst="rect">
            <a:avLst/>
          </a:prstGeom>
        </p:spPr>
      </p:pic>
      <p:sp>
        <p:nvSpPr>
          <p:cNvPr id="19" name="Text Box 5">
            <a:extLst>
              <a:ext uri="{FF2B5EF4-FFF2-40B4-BE49-F238E27FC236}">
                <a16:creationId xmlns:a16="http://schemas.microsoft.com/office/drawing/2014/main" id="{D3CE51E3-DFCC-42C5-B1DC-80A713243865}"/>
              </a:ext>
            </a:extLst>
          </p:cNvPr>
          <p:cNvSpPr txBox="1">
            <a:spLocks noChangeArrowheads="1"/>
          </p:cNvSpPr>
          <p:nvPr/>
        </p:nvSpPr>
        <p:spPr bwMode="auto">
          <a:xfrm>
            <a:off x="2651824" y="260339"/>
            <a:ext cx="120396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ctr" eaLnBrk="1" hangingPunct="1">
              <a:spcBef>
                <a:spcPct val="50000"/>
              </a:spcBef>
            </a:pPr>
            <a:r>
              <a:rPr lang="en-US" altLang="en-US" sz="4400" b="1" dirty="0">
                <a:solidFill>
                  <a:srgbClr val="5E3023"/>
                </a:solidFill>
                <a:cs typeface="Arial" panose="020B0604020202020204" pitchFamily="34" charset="0"/>
              </a:rPr>
              <a:t>I. </a:t>
            </a:r>
            <a:r>
              <a:rPr lang="en-US" altLang="en-US" sz="4400" b="1" dirty="0" err="1">
                <a:solidFill>
                  <a:srgbClr val="5E3023"/>
                </a:solidFill>
                <a:cs typeface="Arial" panose="020B0604020202020204" pitchFamily="34" charset="0"/>
              </a:rPr>
              <a:t>Tìm</a:t>
            </a:r>
            <a:r>
              <a:rPr lang="en-US" altLang="en-US" sz="4400" b="1" dirty="0">
                <a:solidFill>
                  <a:srgbClr val="5E3023"/>
                </a:solidFill>
                <a:cs typeface="Arial" panose="020B0604020202020204" pitchFamily="34" charset="0"/>
              </a:rPr>
              <a:t> </a:t>
            </a:r>
            <a:r>
              <a:rPr lang="en-US" altLang="en-US" sz="4400" b="1" dirty="0" err="1">
                <a:solidFill>
                  <a:srgbClr val="5E3023"/>
                </a:solidFill>
                <a:cs typeface="Arial" panose="020B0604020202020204" pitchFamily="34" charset="0"/>
              </a:rPr>
              <a:t>hiểu</a:t>
            </a:r>
            <a:r>
              <a:rPr lang="en-US" altLang="en-US" sz="4400" b="1" dirty="0">
                <a:solidFill>
                  <a:srgbClr val="5E3023"/>
                </a:solidFill>
                <a:cs typeface="Arial" panose="020B0604020202020204" pitchFamily="34" charset="0"/>
              </a:rPr>
              <a:t> </a:t>
            </a:r>
            <a:r>
              <a:rPr lang="en-US" altLang="en-US" sz="4400" b="1" dirty="0" err="1">
                <a:solidFill>
                  <a:srgbClr val="5E3023"/>
                </a:solidFill>
                <a:cs typeface="Arial" panose="020B0604020202020204" pitchFamily="34" charset="0"/>
              </a:rPr>
              <a:t>việc</a:t>
            </a:r>
            <a:r>
              <a:rPr lang="en-US" altLang="en-US" sz="4400" b="1" dirty="0">
                <a:solidFill>
                  <a:srgbClr val="5E3023"/>
                </a:solidFill>
                <a:cs typeface="Arial" panose="020B0604020202020204" pitchFamily="34" charset="0"/>
              </a:rPr>
              <a:t> </a:t>
            </a:r>
            <a:r>
              <a:rPr lang="en-US" altLang="en-US" sz="4400" b="1" dirty="0" err="1">
                <a:solidFill>
                  <a:srgbClr val="5E3023"/>
                </a:solidFill>
                <a:cs typeface="Arial" panose="020B0604020202020204" pitchFamily="34" charset="0"/>
              </a:rPr>
              <a:t>sử</a:t>
            </a:r>
            <a:r>
              <a:rPr lang="en-US" altLang="en-US" sz="4400" b="1" dirty="0">
                <a:solidFill>
                  <a:srgbClr val="5E3023"/>
                </a:solidFill>
                <a:cs typeface="Arial" panose="020B0604020202020204" pitchFamily="34" charset="0"/>
              </a:rPr>
              <a:t> </a:t>
            </a:r>
            <a:r>
              <a:rPr lang="en-US" altLang="en-US" sz="4400" b="1" dirty="0" err="1">
                <a:solidFill>
                  <a:srgbClr val="5E3023"/>
                </a:solidFill>
                <a:cs typeface="Arial" panose="020B0604020202020204" pitchFamily="34" charset="0"/>
              </a:rPr>
              <a:t>dụng</a:t>
            </a:r>
            <a:r>
              <a:rPr lang="en-US" altLang="en-US" sz="4400" b="1" dirty="0">
                <a:solidFill>
                  <a:srgbClr val="5E3023"/>
                </a:solidFill>
                <a:cs typeface="Arial" panose="020B0604020202020204" pitchFamily="34" charset="0"/>
              </a:rPr>
              <a:t> </a:t>
            </a:r>
            <a:r>
              <a:rPr lang="en-US" altLang="en-US" sz="4400" b="1" dirty="0" err="1">
                <a:solidFill>
                  <a:srgbClr val="5E3023"/>
                </a:solidFill>
                <a:cs typeface="Arial" panose="020B0604020202020204" pitchFamily="34" charset="0"/>
              </a:rPr>
              <a:t>một</a:t>
            </a:r>
            <a:r>
              <a:rPr lang="en-US" altLang="en-US" sz="4400" b="1" dirty="0">
                <a:solidFill>
                  <a:srgbClr val="5E3023"/>
                </a:solidFill>
                <a:cs typeface="Arial" panose="020B0604020202020204" pitchFamily="34" charset="0"/>
              </a:rPr>
              <a:t> </a:t>
            </a:r>
            <a:r>
              <a:rPr lang="en-US" altLang="en-US" sz="4400" b="1" dirty="0" err="1">
                <a:solidFill>
                  <a:srgbClr val="5E3023"/>
                </a:solidFill>
                <a:cs typeface="Arial" panose="020B0604020202020204" pitchFamily="34" charset="0"/>
              </a:rPr>
              <a:t>số</a:t>
            </a:r>
            <a:r>
              <a:rPr lang="en-US" altLang="en-US" sz="4400" b="1" dirty="0">
                <a:solidFill>
                  <a:srgbClr val="5E3023"/>
                </a:solidFill>
                <a:cs typeface="Arial" panose="020B0604020202020204" pitchFamily="34" charset="0"/>
              </a:rPr>
              <a:t> </a:t>
            </a:r>
            <a:r>
              <a:rPr lang="en-US" altLang="en-US" sz="4400" b="1" dirty="0" err="1">
                <a:solidFill>
                  <a:srgbClr val="5E3023"/>
                </a:solidFill>
                <a:cs typeface="Arial" panose="020B0604020202020204" pitchFamily="34" charset="0"/>
              </a:rPr>
              <a:t>biện</a:t>
            </a:r>
            <a:r>
              <a:rPr lang="en-US" altLang="en-US" sz="4400" b="1" dirty="0">
                <a:solidFill>
                  <a:srgbClr val="5E3023"/>
                </a:solidFill>
                <a:cs typeface="Arial" panose="020B0604020202020204" pitchFamily="34" charset="0"/>
              </a:rPr>
              <a:t> </a:t>
            </a:r>
            <a:r>
              <a:rPr lang="en-US" altLang="en-US" sz="4400" b="1" dirty="0" err="1">
                <a:solidFill>
                  <a:srgbClr val="5E3023"/>
                </a:solidFill>
                <a:cs typeface="Arial" panose="020B0604020202020204" pitchFamily="34" charset="0"/>
              </a:rPr>
              <a:t>pháp</a:t>
            </a:r>
            <a:r>
              <a:rPr lang="en-US" altLang="en-US" sz="4400" b="1" dirty="0">
                <a:solidFill>
                  <a:srgbClr val="5E3023"/>
                </a:solidFill>
                <a:cs typeface="Arial" panose="020B0604020202020204" pitchFamily="34" charset="0"/>
              </a:rPr>
              <a:t> </a:t>
            </a:r>
            <a:r>
              <a:rPr lang="en-US" altLang="en-US" sz="4400" b="1" dirty="0" err="1">
                <a:solidFill>
                  <a:srgbClr val="5E3023"/>
                </a:solidFill>
                <a:cs typeface="Arial" panose="020B0604020202020204" pitchFamily="34" charset="0"/>
              </a:rPr>
              <a:t>nghệ</a:t>
            </a:r>
            <a:r>
              <a:rPr lang="en-US" altLang="en-US" sz="4400" b="1" dirty="0">
                <a:solidFill>
                  <a:srgbClr val="5E3023"/>
                </a:solidFill>
                <a:cs typeface="Arial" panose="020B0604020202020204" pitchFamily="34" charset="0"/>
              </a:rPr>
              <a:t> </a:t>
            </a:r>
            <a:r>
              <a:rPr lang="en-US" altLang="en-US" sz="4400" b="1" dirty="0" err="1">
                <a:solidFill>
                  <a:srgbClr val="5E3023"/>
                </a:solidFill>
                <a:cs typeface="Arial" panose="020B0604020202020204" pitchFamily="34" charset="0"/>
              </a:rPr>
              <a:t>thuật</a:t>
            </a:r>
            <a:r>
              <a:rPr lang="en-US" altLang="en-US" sz="4400" b="1" dirty="0">
                <a:solidFill>
                  <a:srgbClr val="5E3023"/>
                </a:solidFill>
                <a:cs typeface="Arial" panose="020B0604020202020204" pitchFamily="34" charset="0"/>
              </a:rPr>
              <a:t> </a:t>
            </a:r>
            <a:r>
              <a:rPr lang="en-US" altLang="en-US" sz="4400" b="1" dirty="0" err="1">
                <a:solidFill>
                  <a:srgbClr val="5E3023"/>
                </a:solidFill>
                <a:cs typeface="Arial" panose="020B0604020202020204" pitchFamily="34" charset="0"/>
              </a:rPr>
              <a:t>trong</a:t>
            </a:r>
            <a:r>
              <a:rPr lang="en-US" altLang="en-US" sz="4400" b="1" dirty="0">
                <a:solidFill>
                  <a:srgbClr val="5E3023"/>
                </a:solidFill>
                <a:cs typeface="Arial" panose="020B0604020202020204" pitchFamily="34" charset="0"/>
              </a:rPr>
              <a:t> </a:t>
            </a:r>
            <a:r>
              <a:rPr lang="en-US" altLang="en-US" sz="4400" b="1" dirty="0" err="1">
                <a:solidFill>
                  <a:srgbClr val="5E3023"/>
                </a:solidFill>
                <a:cs typeface="Arial" panose="020B0604020202020204" pitchFamily="34" charset="0"/>
              </a:rPr>
              <a:t>văn</a:t>
            </a:r>
            <a:r>
              <a:rPr lang="en-US" altLang="en-US" sz="4400" b="1" dirty="0">
                <a:solidFill>
                  <a:srgbClr val="5E3023"/>
                </a:solidFill>
                <a:cs typeface="Arial" panose="020B0604020202020204" pitchFamily="34" charset="0"/>
              </a:rPr>
              <a:t> </a:t>
            </a:r>
            <a:r>
              <a:rPr lang="en-US" altLang="en-US" sz="4400" b="1" dirty="0" err="1">
                <a:solidFill>
                  <a:srgbClr val="5E3023"/>
                </a:solidFill>
                <a:cs typeface="Arial" panose="020B0604020202020204" pitchFamily="34" charset="0"/>
              </a:rPr>
              <a:t>bản</a:t>
            </a:r>
            <a:r>
              <a:rPr lang="en-US" altLang="en-US" sz="4400" b="1" dirty="0">
                <a:solidFill>
                  <a:srgbClr val="5E3023"/>
                </a:solidFill>
                <a:cs typeface="Arial" panose="020B0604020202020204" pitchFamily="34" charset="0"/>
              </a:rPr>
              <a:t> </a:t>
            </a:r>
            <a:r>
              <a:rPr lang="en-US" altLang="en-US" sz="4400" b="1" dirty="0" err="1">
                <a:solidFill>
                  <a:srgbClr val="5E3023"/>
                </a:solidFill>
                <a:cs typeface="Arial" panose="020B0604020202020204" pitchFamily="34" charset="0"/>
              </a:rPr>
              <a:t>thuyết</a:t>
            </a:r>
            <a:r>
              <a:rPr lang="en-US" altLang="en-US" sz="4400" b="1" dirty="0">
                <a:solidFill>
                  <a:srgbClr val="5E3023"/>
                </a:solidFill>
                <a:cs typeface="Arial" panose="020B0604020202020204" pitchFamily="34" charset="0"/>
              </a:rPr>
              <a:t> </a:t>
            </a:r>
            <a:r>
              <a:rPr lang="en-US" altLang="en-US" sz="4400" b="1" dirty="0" err="1">
                <a:solidFill>
                  <a:srgbClr val="5E3023"/>
                </a:solidFill>
                <a:cs typeface="Arial" panose="020B0604020202020204" pitchFamily="34" charset="0"/>
              </a:rPr>
              <a:t>minh</a:t>
            </a:r>
            <a:endParaRPr lang="en-US" altLang="en-US" sz="4400" b="1" dirty="0">
              <a:solidFill>
                <a:srgbClr val="5E3023"/>
              </a:solidFill>
              <a:cs typeface="Arial" panose="020B0604020202020204" pitchFamily="34" charset="0"/>
            </a:endParaRPr>
          </a:p>
        </p:txBody>
      </p:sp>
      <p:sp>
        <p:nvSpPr>
          <p:cNvPr id="20" name="Text Box 6">
            <a:extLst>
              <a:ext uri="{FF2B5EF4-FFF2-40B4-BE49-F238E27FC236}">
                <a16:creationId xmlns:a16="http://schemas.microsoft.com/office/drawing/2014/main" id="{3526A122-F764-4D47-833D-8E052735F5B9}"/>
              </a:ext>
            </a:extLst>
          </p:cNvPr>
          <p:cNvSpPr txBox="1">
            <a:spLocks noChangeArrowheads="1"/>
          </p:cNvSpPr>
          <p:nvPr/>
        </p:nvSpPr>
        <p:spPr bwMode="auto">
          <a:xfrm>
            <a:off x="4696089" y="1971470"/>
            <a:ext cx="6978217" cy="646331"/>
          </a:xfrm>
          <a:prstGeom prst="rect">
            <a:avLst/>
          </a:prstGeom>
          <a:solidFill>
            <a:srgbClr val="C08552"/>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dirty="0">
                <a:solidFill>
                  <a:schemeClr val="bg1"/>
                </a:solidFill>
                <a:cs typeface="Arial" panose="020B0604020202020204" pitchFamily="34" charset="0"/>
              </a:rPr>
              <a:t>1. </a:t>
            </a:r>
            <a:r>
              <a:rPr lang="en-US" altLang="en-US" sz="3600" b="1" dirty="0" err="1">
                <a:solidFill>
                  <a:schemeClr val="bg1"/>
                </a:solidFill>
                <a:cs typeface="Arial" panose="020B0604020202020204" pitchFamily="34" charset="0"/>
              </a:rPr>
              <a:t>Ôn</a:t>
            </a:r>
            <a:r>
              <a:rPr lang="en-US" altLang="en-US" sz="3600" b="1" dirty="0">
                <a:solidFill>
                  <a:schemeClr val="bg1"/>
                </a:solidFill>
                <a:cs typeface="Arial" panose="020B0604020202020204" pitchFamily="34" charset="0"/>
              </a:rPr>
              <a:t> </a:t>
            </a:r>
            <a:r>
              <a:rPr lang="en-US" altLang="en-US" sz="3600" b="1" dirty="0" err="1">
                <a:solidFill>
                  <a:schemeClr val="bg1"/>
                </a:solidFill>
                <a:cs typeface="Arial" panose="020B0604020202020204" pitchFamily="34" charset="0"/>
              </a:rPr>
              <a:t>tập</a:t>
            </a:r>
            <a:r>
              <a:rPr lang="en-US" altLang="en-US" sz="3600" b="1" dirty="0">
                <a:solidFill>
                  <a:schemeClr val="bg1"/>
                </a:solidFill>
                <a:cs typeface="Arial" panose="020B0604020202020204" pitchFamily="34" charset="0"/>
              </a:rPr>
              <a:t> </a:t>
            </a:r>
            <a:r>
              <a:rPr lang="en-US" altLang="en-US" sz="3600" b="1" dirty="0" err="1">
                <a:solidFill>
                  <a:schemeClr val="bg1"/>
                </a:solidFill>
                <a:cs typeface="Arial" panose="020B0604020202020204" pitchFamily="34" charset="0"/>
              </a:rPr>
              <a:t>văn</a:t>
            </a:r>
            <a:r>
              <a:rPr lang="en-US" altLang="en-US" sz="3600" b="1" dirty="0">
                <a:solidFill>
                  <a:schemeClr val="bg1"/>
                </a:solidFill>
                <a:cs typeface="Arial" panose="020B0604020202020204" pitchFamily="34" charset="0"/>
              </a:rPr>
              <a:t> </a:t>
            </a:r>
            <a:r>
              <a:rPr lang="en-US" altLang="en-US" sz="3600" b="1" dirty="0" err="1">
                <a:solidFill>
                  <a:schemeClr val="bg1"/>
                </a:solidFill>
                <a:cs typeface="Arial" panose="020B0604020202020204" pitchFamily="34" charset="0"/>
              </a:rPr>
              <a:t>bản</a:t>
            </a:r>
            <a:r>
              <a:rPr lang="en-US" altLang="en-US" sz="3600" b="1" dirty="0">
                <a:solidFill>
                  <a:schemeClr val="bg1"/>
                </a:solidFill>
                <a:cs typeface="Arial" panose="020B0604020202020204" pitchFamily="34" charset="0"/>
              </a:rPr>
              <a:t> </a:t>
            </a:r>
            <a:r>
              <a:rPr lang="en-US" altLang="en-US" sz="3600" b="1" dirty="0" err="1">
                <a:solidFill>
                  <a:schemeClr val="bg1"/>
                </a:solidFill>
                <a:cs typeface="Arial" panose="020B0604020202020204" pitchFamily="34" charset="0"/>
              </a:rPr>
              <a:t>thuyết</a:t>
            </a:r>
            <a:r>
              <a:rPr lang="en-US" altLang="en-US" sz="3600" b="1" dirty="0">
                <a:solidFill>
                  <a:schemeClr val="bg1"/>
                </a:solidFill>
                <a:cs typeface="Arial" panose="020B0604020202020204" pitchFamily="34" charset="0"/>
              </a:rPr>
              <a:t> </a:t>
            </a:r>
            <a:r>
              <a:rPr lang="en-US" altLang="en-US" sz="3600" b="1" dirty="0" err="1">
                <a:solidFill>
                  <a:schemeClr val="bg1"/>
                </a:solidFill>
                <a:cs typeface="Arial" panose="020B0604020202020204" pitchFamily="34" charset="0"/>
              </a:rPr>
              <a:t>minh</a:t>
            </a:r>
            <a:endParaRPr lang="en-US" altLang="en-US" sz="36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style.rotation</p:attrName>
                                        </p:attrNameLst>
                                      </p:cBhvr>
                                      <p:tavLst>
                                        <p:tav tm="0">
                                          <p:val>
                                            <p:fltVal val="90"/>
                                          </p:val>
                                        </p:tav>
                                        <p:tav tm="100000">
                                          <p:val>
                                            <p:fltVal val="0"/>
                                          </p:val>
                                        </p:tav>
                                      </p:tavLst>
                                    </p:anim>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heckerboard(across)">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00000">
            <a:off x="15107301" y="219670"/>
            <a:ext cx="5812843" cy="459743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3126">
            <a:off x="14955355" y="114529"/>
            <a:ext cx="1459007" cy="138738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68748">
            <a:off x="16116174" y="1783253"/>
            <a:ext cx="932360" cy="886589"/>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105602"/>
            <a:ext cx="1662134" cy="1699208"/>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197793" y="75680"/>
            <a:ext cx="896457" cy="91645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40828" y="7505700"/>
            <a:ext cx="1349120" cy="137921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99128">
            <a:off x="632667" y="9122040"/>
            <a:ext cx="816322" cy="776248"/>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735801" flipH="1" flipV="1">
            <a:off x="16758543" y="8123435"/>
            <a:ext cx="1583071" cy="1583071"/>
          </a:xfrm>
          <a:prstGeom prst="rect">
            <a:avLst/>
          </a:prstGeom>
        </p:spPr>
      </p:pic>
      <p:graphicFrame>
        <p:nvGraphicFramePr>
          <p:cNvPr id="14" name="Diagram 13">
            <a:extLst>
              <a:ext uri="{FF2B5EF4-FFF2-40B4-BE49-F238E27FC236}">
                <a16:creationId xmlns:a16="http://schemas.microsoft.com/office/drawing/2014/main" id="{A531B962-51E9-49BF-B7DC-0A411040EF13}"/>
              </a:ext>
            </a:extLst>
          </p:cNvPr>
          <p:cNvGraphicFramePr/>
          <p:nvPr>
            <p:extLst>
              <p:ext uri="{D42A27DB-BD31-4B8C-83A1-F6EECF244321}">
                <p14:modId xmlns:p14="http://schemas.microsoft.com/office/powerpoint/2010/main" val="2234771164"/>
              </p:ext>
            </p:extLst>
          </p:nvPr>
        </p:nvGraphicFramePr>
        <p:xfrm>
          <a:off x="1622927" y="1040104"/>
          <a:ext cx="15141073" cy="905639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5" name="Text Box 6">
            <a:extLst>
              <a:ext uri="{FF2B5EF4-FFF2-40B4-BE49-F238E27FC236}">
                <a16:creationId xmlns:a16="http://schemas.microsoft.com/office/drawing/2014/main" id="{B14A890C-E135-4886-AF25-2BCA31284B0B}"/>
              </a:ext>
            </a:extLst>
          </p:cNvPr>
          <p:cNvSpPr txBox="1">
            <a:spLocks noChangeArrowheads="1"/>
          </p:cNvSpPr>
          <p:nvPr/>
        </p:nvSpPr>
        <p:spPr bwMode="auto">
          <a:xfrm>
            <a:off x="4488923" y="161889"/>
            <a:ext cx="6978217" cy="646331"/>
          </a:xfrm>
          <a:prstGeom prst="rect">
            <a:avLst/>
          </a:prstGeom>
          <a:solidFill>
            <a:srgbClr val="C08552"/>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dirty="0">
                <a:solidFill>
                  <a:schemeClr val="bg1"/>
                </a:solidFill>
                <a:cs typeface="Arial" panose="020B0604020202020204" pitchFamily="34" charset="0"/>
              </a:rPr>
              <a:t>1. </a:t>
            </a:r>
            <a:r>
              <a:rPr lang="en-US" altLang="en-US" sz="3600" b="1" dirty="0" err="1">
                <a:solidFill>
                  <a:schemeClr val="bg1"/>
                </a:solidFill>
                <a:cs typeface="Arial" panose="020B0604020202020204" pitchFamily="34" charset="0"/>
              </a:rPr>
              <a:t>Ôn</a:t>
            </a:r>
            <a:r>
              <a:rPr lang="en-US" altLang="en-US" sz="3600" b="1" dirty="0">
                <a:solidFill>
                  <a:schemeClr val="bg1"/>
                </a:solidFill>
                <a:cs typeface="Arial" panose="020B0604020202020204" pitchFamily="34" charset="0"/>
              </a:rPr>
              <a:t> </a:t>
            </a:r>
            <a:r>
              <a:rPr lang="en-US" altLang="en-US" sz="3600" b="1" dirty="0" err="1">
                <a:solidFill>
                  <a:schemeClr val="bg1"/>
                </a:solidFill>
                <a:cs typeface="Arial" panose="020B0604020202020204" pitchFamily="34" charset="0"/>
              </a:rPr>
              <a:t>tập</a:t>
            </a:r>
            <a:r>
              <a:rPr lang="en-US" altLang="en-US" sz="3600" b="1" dirty="0">
                <a:solidFill>
                  <a:schemeClr val="bg1"/>
                </a:solidFill>
                <a:cs typeface="Arial" panose="020B0604020202020204" pitchFamily="34" charset="0"/>
              </a:rPr>
              <a:t> </a:t>
            </a:r>
            <a:r>
              <a:rPr lang="en-US" altLang="en-US" sz="3600" b="1" dirty="0" err="1">
                <a:solidFill>
                  <a:schemeClr val="bg1"/>
                </a:solidFill>
                <a:cs typeface="Arial" panose="020B0604020202020204" pitchFamily="34" charset="0"/>
              </a:rPr>
              <a:t>văn</a:t>
            </a:r>
            <a:r>
              <a:rPr lang="en-US" altLang="en-US" sz="3600" b="1" dirty="0">
                <a:solidFill>
                  <a:schemeClr val="bg1"/>
                </a:solidFill>
                <a:cs typeface="Arial" panose="020B0604020202020204" pitchFamily="34" charset="0"/>
              </a:rPr>
              <a:t> </a:t>
            </a:r>
            <a:r>
              <a:rPr lang="en-US" altLang="en-US" sz="3600" b="1" dirty="0" err="1">
                <a:solidFill>
                  <a:schemeClr val="bg1"/>
                </a:solidFill>
                <a:cs typeface="Arial" panose="020B0604020202020204" pitchFamily="34" charset="0"/>
              </a:rPr>
              <a:t>bản</a:t>
            </a:r>
            <a:r>
              <a:rPr lang="en-US" altLang="en-US" sz="3600" b="1" dirty="0">
                <a:solidFill>
                  <a:schemeClr val="bg1"/>
                </a:solidFill>
                <a:cs typeface="Arial" panose="020B0604020202020204" pitchFamily="34" charset="0"/>
              </a:rPr>
              <a:t> </a:t>
            </a:r>
            <a:r>
              <a:rPr lang="en-US" altLang="en-US" sz="3600" b="1" dirty="0" err="1">
                <a:solidFill>
                  <a:schemeClr val="bg1"/>
                </a:solidFill>
                <a:cs typeface="Arial" panose="020B0604020202020204" pitchFamily="34" charset="0"/>
              </a:rPr>
              <a:t>thuyết</a:t>
            </a:r>
            <a:r>
              <a:rPr lang="en-US" altLang="en-US" sz="3600" b="1" dirty="0">
                <a:solidFill>
                  <a:schemeClr val="bg1"/>
                </a:solidFill>
                <a:cs typeface="Arial" panose="020B0604020202020204" pitchFamily="34" charset="0"/>
              </a:rPr>
              <a:t> </a:t>
            </a:r>
            <a:r>
              <a:rPr lang="en-US" altLang="en-US" sz="3600" b="1" dirty="0" err="1">
                <a:solidFill>
                  <a:schemeClr val="bg1"/>
                </a:solidFill>
                <a:cs typeface="Arial" panose="020B0604020202020204" pitchFamily="34" charset="0"/>
              </a:rPr>
              <a:t>minh</a:t>
            </a:r>
            <a:endParaRPr lang="en-US" altLang="en-US" sz="36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grpSp>
        <p:nvGrpSpPr>
          <p:cNvPr id="2" name="Group 2"/>
          <p:cNvGrpSpPr/>
          <p:nvPr/>
        </p:nvGrpSpPr>
        <p:grpSpPr>
          <a:xfrm>
            <a:off x="609601" y="2845907"/>
            <a:ext cx="10286999" cy="6197594"/>
            <a:chOff x="0" y="0"/>
            <a:chExt cx="2939693" cy="2659006"/>
          </a:xfrm>
        </p:grpSpPr>
        <p:sp>
          <p:nvSpPr>
            <p:cNvPr id="3" name="Freeform 3"/>
            <p:cNvSpPr/>
            <p:nvPr/>
          </p:nvSpPr>
          <p:spPr>
            <a:xfrm>
              <a:off x="0" y="0"/>
              <a:ext cx="2939693" cy="2659006"/>
            </a:xfrm>
            <a:custGeom>
              <a:avLst/>
              <a:gdLst/>
              <a:ahLst/>
              <a:cxnLst/>
              <a:rect l="l" t="t" r="r" b="b"/>
              <a:pathLst>
                <a:path w="2939693" h="2659006">
                  <a:moveTo>
                    <a:pt x="2815233" y="2659006"/>
                  </a:moveTo>
                  <a:lnTo>
                    <a:pt x="124460" y="2659006"/>
                  </a:lnTo>
                  <a:cubicBezTo>
                    <a:pt x="55880" y="2659006"/>
                    <a:pt x="0" y="2603126"/>
                    <a:pt x="0" y="2534546"/>
                  </a:cubicBezTo>
                  <a:lnTo>
                    <a:pt x="0" y="124460"/>
                  </a:lnTo>
                  <a:cubicBezTo>
                    <a:pt x="0" y="55880"/>
                    <a:pt x="55880" y="0"/>
                    <a:pt x="124460" y="0"/>
                  </a:cubicBezTo>
                  <a:lnTo>
                    <a:pt x="2815233" y="0"/>
                  </a:lnTo>
                  <a:cubicBezTo>
                    <a:pt x="2883813" y="0"/>
                    <a:pt x="2939693" y="55880"/>
                    <a:pt x="2939693" y="124460"/>
                  </a:cubicBezTo>
                  <a:lnTo>
                    <a:pt x="2939693" y="2534546"/>
                  </a:lnTo>
                  <a:cubicBezTo>
                    <a:pt x="2939693" y="2603126"/>
                    <a:pt x="2883813" y="2659006"/>
                    <a:pt x="2815233" y="2659006"/>
                  </a:cubicBezTo>
                  <a:close/>
                </a:path>
              </a:pathLst>
            </a:custGeom>
            <a:solidFill>
              <a:srgbClr val="DAB49D"/>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76615">
            <a:off x="-2138274" y="-1624998"/>
            <a:ext cx="4086175" cy="323179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7044" y="9043501"/>
            <a:ext cx="5557537" cy="124349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46640" y="738386"/>
            <a:ext cx="1349120" cy="137921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33549" flipH="1" flipV="1">
            <a:off x="1321139" y="599413"/>
            <a:ext cx="1227608" cy="122760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99128">
            <a:off x="423124" y="1810646"/>
            <a:ext cx="816322" cy="776248"/>
          </a:xfrm>
          <a:prstGeom prst="rect">
            <a:avLst/>
          </a:prstGeom>
        </p:spPr>
      </p:pic>
      <p:sp>
        <p:nvSpPr>
          <p:cNvPr id="12" name="Text Box 6">
            <a:extLst>
              <a:ext uri="{FF2B5EF4-FFF2-40B4-BE49-F238E27FC236}">
                <a16:creationId xmlns:a16="http://schemas.microsoft.com/office/drawing/2014/main" id="{1BB1D772-F6FA-491C-93FD-EE96AEC08EFD}"/>
              </a:ext>
            </a:extLst>
          </p:cNvPr>
          <p:cNvSpPr txBox="1">
            <a:spLocks noChangeArrowheads="1"/>
          </p:cNvSpPr>
          <p:nvPr/>
        </p:nvSpPr>
        <p:spPr bwMode="auto">
          <a:xfrm>
            <a:off x="2362200" y="227663"/>
            <a:ext cx="11506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dirty="0">
                <a:solidFill>
                  <a:srgbClr val="5E3023"/>
                </a:solidFill>
                <a:cs typeface="Arial" panose="020B0604020202020204" pitchFamily="34" charset="0"/>
              </a:rPr>
              <a:t>2. </a:t>
            </a:r>
            <a:r>
              <a:rPr lang="en-US" altLang="en-US" sz="4000" b="1" dirty="0" err="1">
                <a:solidFill>
                  <a:srgbClr val="5E3023"/>
                </a:solidFill>
                <a:cs typeface="Arial" panose="020B0604020202020204" pitchFamily="34" charset="0"/>
              </a:rPr>
              <a:t>Viết</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văn</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bản</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thuyết</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minh</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có</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sử</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dụng</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một</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số</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biện</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pháp</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nghệ</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thuật</a:t>
            </a:r>
            <a:endParaRPr lang="en-US" altLang="en-US" sz="4000" b="1" dirty="0">
              <a:solidFill>
                <a:srgbClr val="5E3023"/>
              </a:solidFill>
              <a:cs typeface="Arial" panose="020B0604020202020204" pitchFamily="34" charset="0"/>
            </a:endParaRPr>
          </a:p>
        </p:txBody>
      </p:sp>
      <p:sp>
        <p:nvSpPr>
          <p:cNvPr id="16" name="TextBox 15">
            <a:extLst>
              <a:ext uri="{FF2B5EF4-FFF2-40B4-BE49-F238E27FC236}">
                <a16:creationId xmlns:a16="http://schemas.microsoft.com/office/drawing/2014/main" id="{483E0A08-A2EF-413F-B385-099C882A2893}"/>
              </a:ext>
            </a:extLst>
          </p:cNvPr>
          <p:cNvSpPr txBox="1"/>
          <p:nvPr/>
        </p:nvSpPr>
        <p:spPr>
          <a:xfrm>
            <a:off x="685800" y="2933211"/>
            <a:ext cx="10134599" cy="5637441"/>
          </a:xfrm>
          <a:prstGeom prst="rect">
            <a:avLst/>
          </a:prstGeom>
          <a:noFill/>
        </p:spPr>
        <p:txBody>
          <a:bodyPr wrap="square">
            <a:spAutoFit/>
          </a:bodyPr>
          <a:lstStyle/>
          <a:p>
            <a:pPr algn="just">
              <a:lnSpc>
                <a:spcPct val="130000"/>
              </a:lnSpc>
            </a:pPr>
            <a:r>
              <a:rPr lang="vi-VN" sz="2800" b="1" kern="100" dirty="0">
                <a:effectLst/>
                <a:latin typeface="Cambria" panose="02040503050406030204" pitchFamily="18" charset="0"/>
                <a:ea typeface="SimSun" panose="02010600030101010101" pitchFamily="2" charset="-122"/>
                <a:cs typeface="Cambria" panose="02040503050406030204" pitchFamily="18" charset="0"/>
              </a:rPr>
              <a:t>Đọc văn bản </a:t>
            </a:r>
            <a:r>
              <a:rPr lang="fr-FR" sz="2800" b="1" kern="100" dirty="0" err="1">
                <a:effectLst/>
                <a:latin typeface="Cambria" panose="02040503050406030204" pitchFamily="18" charset="0"/>
                <a:ea typeface="SimSun" panose="02010600030101010101" pitchFamily="2" charset="-122"/>
                <a:cs typeface="Cambria" panose="02040503050406030204" pitchFamily="18" charset="0"/>
              </a:rPr>
              <a:t>đọc</a:t>
            </a:r>
            <a:r>
              <a:rPr lang="fr-FR" sz="2800" b="1" kern="100" dirty="0">
                <a:effectLst/>
                <a:latin typeface="Cambria" panose="02040503050406030204" pitchFamily="18" charset="0"/>
                <a:ea typeface="SimSun" panose="02010600030101010101" pitchFamily="2" charset="-122"/>
                <a:cs typeface="Cambria" panose="02040503050406030204" pitchFamily="18" charset="0"/>
              </a:rPr>
              <a:t> </a:t>
            </a:r>
            <a:r>
              <a:rPr lang="fr-FR" sz="2800" b="1" kern="100" dirty="0" err="1">
                <a:effectLst/>
                <a:latin typeface="Cambria" panose="02040503050406030204" pitchFamily="18" charset="0"/>
                <a:ea typeface="SimSun" panose="02010600030101010101" pitchFamily="2" charset="-122"/>
                <a:cs typeface="Cambria" panose="02040503050406030204" pitchFamily="18" charset="0"/>
              </a:rPr>
              <a:t>văn</a:t>
            </a:r>
            <a:r>
              <a:rPr lang="fr-FR" sz="2800" b="1" kern="100" dirty="0">
                <a:effectLst/>
                <a:latin typeface="Cambria" panose="02040503050406030204" pitchFamily="18" charset="0"/>
                <a:ea typeface="SimSun" panose="02010600030101010101" pitchFamily="2" charset="-122"/>
                <a:cs typeface="Cambria" panose="02040503050406030204" pitchFamily="18" charset="0"/>
              </a:rPr>
              <a:t> </a:t>
            </a:r>
            <a:r>
              <a:rPr lang="fr-FR" sz="2800" b="1" kern="100" dirty="0" err="1">
                <a:effectLst/>
                <a:latin typeface="Cambria" panose="02040503050406030204" pitchFamily="18" charset="0"/>
                <a:ea typeface="SimSun" panose="02010600030101010101" pitchFamily="2" charset="-122"/>
                <a:cs typeface="Cambria" panose="02040503050406030204" pitchFamily="18" charset="0"/>
              </a:rPr>
              <a:t>bản</a:t>
            </a:r>
            <a:r>
              <a:rPr lang="fr-FR" sz="2800" b="1" kern="100" dirty="0">
                <a:effectLst/>
                <a:latin typeface="Cambria" panose="02040503050406030204" pitchFamily="18" charset="0"/>
                <a:ea typeface="SimSun" panose="02010600030101010101" pitchFamily="2" charset="-122"/>
                <a:cs typeface="Cambria" panose="02040503050406030204" pitchFamily="18" charset="0"/>
              </a:rPr>
              <a:t> “ </a:t>
            </a:r>
            <a:r>
              <a:rPr lang="fr-FR" sz="2800" b="1" kern="100" dirty="0" err="1">
                <a:effectLst/>
                <a:latin typeface="Cambria" panose="02040503050406030204" pitchFamily="18" charset="0"/>
                <a:ea typeface="SimSun" panose="02010600030101010101" pitchFamily="2" charset="-122"/>
                <a:cs typeface="Cambria" panose="02040503050406030204" pitchFamily="18" charset="0"/>
              </a:rPr>
              <a:t>Hạ</a:t>
            </a:r>
            <a:r>
              <a:rPr lang="fr-FR" sz="2800" b="1" kern="100" dirty="0">
                <a:effectLst/>
                <a:latin typeface="Cambria" panose="02040503050406030204" pitchFamily="18" charset="0"/>
                <a:ea typeface="SimSun" panose="02010600030101010101" pitchFamily="2" charset="-122"/>
                <a:cs typeface="Cambria" panose="02040503050406030204" pitchFamily="18" charset="0"/>
              </a:rPr>
              <a:t> Long - </a:t>
            </a:r>
            <a:r>
              <a:rPr lang="fr-FR" sz="2800" b="1" kern="100" dirty="0" err="1">
                <a:effectLst/>
                <a:latin typeface="Cambria" panose="02040503050406030204" pitchFamily="18" charset="0"/>
                <a:ea typeface="SimSun" panose="02010600030101010101" pitchFamily="2" charset="-122"/>
                <a:cs typeface="Cambria" panose="02040503050406030204" pitchFamily="18" charset="0"/>
              </a:rPr>
              <a:t>Đá</a:t>
            </a:r>
            <a:r>
              <a:rPr lang="fr-FR" sz="2800" b="1" kern="100" dirty="0">
                <a:effectLst/>
                <a:latin typeface="Cambria" panose="02040503050406030204" pitchFamily="18" charset="0"/>
                <a:ea typeface="SimSun" panose="02010600030101010101" pitchFamily="2" charset="-122"/>
                <a:cs typeface="Cambria" panose="02040503050406030204" pitchFamily="18" charset="0"/>
              </a:rPr>
              <a:t> </a:t>
            </a:r>
            <a:r>
              <a:rPr lang="fr-FR" sz="2800" b="1" kern="100" dirty="0" err="1">
                <a:effectLst/>
                <a:latin typeface="Cambria" panose="02040503050406030204" pitchFamily="18" charset="0"/>
                <a:ea typeface="SimSun" panose="02010600030101010101" pitchFamily="2" charset="-122"/>
                <a:cs typeface="Cambria" panose="02040503050406030204" pitchFamily="18" charset="0"/>
              </a:rPr>
              <a:t>và</a:t>
            </a:r>
            <a:r>
              <a:rPr lang="fr-FR" sz="2800" b="1" kern="100" dirty="0">
                <a:effectLst/>
                <a:latin typeface="Cambria" panose="02040503050406030204" pitchFamily="18" charset="0"/>
                <a:ea typeface="SimSun" panose="02010600030101010101" pitchFamily="2" charset="-122"/>
                <a:cs typeface="Cambria" panose="02040503050406030204" pitchFamily="18" charset="0"/>
              </a:rPr>
              <a:t> </a:t>
            </a:r>
            <a:r>
              <a:rPr lang="vi-VN" sz="2800" b="1" kern="100" dirty="0">
                <a:effectLst/>
                <a:latin typeface="Cambria" panose="02040503050406030204" pitchFamily="18" charset="0"/>
                <a:ea typeface="SimSun" panose="02010600030101010101" pitchFamily="2" charset="-122"/>
                <a:cs typeface="Cambria" panose="02040503050406030204" pitchFamily="18" charset="0"/>
              </a:rPr>
              <a:t>nướ</a:t>
            </a:r>
            <a:r>
              <a:rPr lang="fr-FR" sz="2800" b="1" kern="100" dirty="0">
                <a:effectLst/>
                <a:latin typeface="Cambria" panose="02040503050406030204" pitchFamily="18" charset="0"/>
                <a:ea typeface="SimSun" panose="02010600030101010101" pitchFamily="2" charset="-122"/>
                <a:cs typeface="Cambria" panose="02040503050406030204" pitchFamily="18" charset="0"/>
              </a:rPr>
              <a:t>c”</a:t>
            </a:r>
            <a:r>
              <a:rPr lang="vi-VN" sz="2800" b="1" kern="100" dirty="0">
                <a:effectLst/>
                <a:latin typeface="Cambria" panose="02040503050406030204" pitchFamily="18" charset="0"/>
                <a:ea typeface="SimSun" panose="02010600030101010101" pitchFamily="2" charset="-122"/>
                <a:cs typeface="Cambria" panose="02040503050406030204" pitchFamily="18" charset="0"/>
              </a:rPr>
              <a:t> và trả lời các câu hỏi sau:</a:t>
            </a:r>
            <a:endParaRPr lang="en-US" sz="2800" b="1" dirty="0"/>
          </a:p>
          <a:p>
            <a:pPr algn="just">
              <a:lnSpc>
                <a:spcPct val="130000"/>
              </a:lnSpc>
            </a:pPr>
            <a:r>
              <a:rPr lang="fr-FR" sz="2800" kern="100" dirty="0">
                <a:effectLst/>
                <a:latin typeface="Cambria" panose="02040503050406030204" pitchFamily="18" charset="0"/>
                <a:ea typeface="SimSun" panose="02010600030101010101" pitchFamily="2" charset="-122"/>
                <a:cs typeface="Cambria" panose="02040503050406030204" pitchFamily="18" charset="0"/>
              </a:rPr>
              <a:t>? Văn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bản</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này</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thuyết</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minh</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đối</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tượng</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nào</a:t>
            </a:r>
            <a:r>
              <a:rPr lang="fr-FR" sz="2800" kern="100" dirty="0">
                <a:effectLst/>
                <a:latin typeface="Cambria" panose="02040503050406030204" pitchFamily="18" charset="0"/>
                <a:ea typeface="SimSun" panose="02010600030101010101" pitchFamily="2" charset="-122"/>
                <a:cs typeface="Cambria" panose="02040503050406030204" pitchFamily="18" charset="0"/>
              </a:rPr>
              <a:t>?</a:t>
            </a:r>
            <a:endParaRPr lang="en-US" sz="2800" dirty="0">
              <a:effectLst/>
              <a:latin typeface="Times New Roman" panose="02020603050405020304" pitchFamily="18" charset="0"/>
              <a:ea typeface="Times New Roman" panose="02020603050405020304" pitchFamily="18" charset="0"/>
            </a:endParaRPr>
          </a:p>
          <a:p>
            <a:pPr algn="just">
              <a:lnSpc>
                <a:spcPct val="130000"/>
              </a:lnSpc>
            </a:pPr>
            <a:r>
              <a:rPr lang="fr-FR" sz="2800" kern="100" spc="-50" dirty="0">
                <a:effectLst/>
                <a:latin typeface="Cambria" panose="02040503050406030204" pitchFamily="18" charset="0"/>
                <a:ea typeface="SimSun" panose="02010600030101010101" pitchFamily="2" charset="-122"/>
                <a:cs typeface="Cambria" panose="02040503050406030204" pitchFamily="18" charset="0"/>
              </a:rPr>
              <a:t>? </a:t>
            </a:r>
            <a:r>
              <a:rPr lang="fr-FR" sz="2800" kern="100" spc="-50" dirty="0" err="1">
                <a:effectLst/>
                <a:latin typeface="Cambria" panose="02040503050406030204" pitchFamily="18" charset="0"/>
                <a:ea typeface="SimSun" panose="02010600030101010101" pitchFamily="2" charset="-122"/>
                <a:cs typeface="Cambria" panose="02040503050406030204" pitchFamily="18" charset="0"/>
              </a:rPr>
              <a:t>Bài</a:t>
            </a:r>
            <a:r>
              <a:rPr lang="fr-FR" sz="2800" kern="100" spc="-50" dirty="0">
                <a:effectLst/>
                <a:latin typeface="Cambria" panose="02040503050406030204" pitchFamily="18" charset="0"/>
                <a:ea typeface="SimSun" panose="02010600030101010101" pitchFamily="2" charset="-122"/>
                <a:cs typeface="Cambria" panose="02040503050406030204" pitchFamily="18" charset="0"/>
              </a:rPr>
              <a:t> </a:t>
            </a:r>
            <a:r>
              <a:rPr lang="fr-FR" sz="2800" kern="100" spc="-50" dirty="0" err="1">
                <a:effectLst/>
                <a:latin typeface="Cambria" panose="02040503050406030204" pitchFamily="18" charset="0"/>
                <a:ea typeface="SimSun" panose="02010600030101010101" pitchFamily="2" charset="-122"/>
                <a:cs typeface="Cambria" panose="02040503050406030204" pitchFamily="18" charset="0"/>
              </a:rPr>
              <a:t>văn</a:t>
            </a:r>
            <a:r>
              <a:rPr lang="fr-FR" sz="2800" kern="100" spc="-50" dirty="0">
                <a:effectLst/>
                <a:latin typeface="Cambria" panose="02040503050406030204" pitchFamily="18" charset="0"/>
                <a:ea typeface="SimSun" panose="02010600030101010101" pitchFamily="2" charset="-122"/>
                <a:cs typeface="Cambria" panose="02040503050406030204" pitchFamily="18" charset="0"/>
              </a:rPr>
              <a:t> </a:t>
            </a:r>
            <a:r>
              <a:rPr lang="fr-FR" sz="2800" kern="100" spc="-50" dirty="0" err="1">
                <a:effectLst/>
                <a:latin typeface="Cambria" panose="02040503050406030204" pitchFamily="18" charset="0"/>
                <a:ea typeface="SimSun" panose="02010600030101010101" pitchFamily="2" charset="-122"/>
                <a:cs typeface="Cambria" panose="02040503050406030204" pitchFamily="18" charset="0"/>
              </a:rPr>
              <a:t>thuyết</a:t>
            </a:r>
            <a:r>
              <a:rPr lang="fr-FR" sz="2800" kern="100" spc="-50" dirty="0">
                <a:effectLst/>
                <a:latin typeface="Cambria" panose="02040503050406030204" pitchFamily="18" charset="0"/>
                <a:ea typeface="SimSun" panose="02010600030101010101" pitchFamily="2" charset="-122"/>
                <a:cs typeface="Cambria" panose="02040503050406030204" pitchFamily="18" charset="0"/>
              </a:rPr>
              <a:t> </a:t>
            </a:r>
            <a:r>
              <a:rPr lang="fr-FR" sz="2800" kern="100" spc="-50" dirty="0" err="1">
                <a:effectLst/>
                <a:latin typeface="Cambria" panose="02040503050406030204" pitchFamily="18" charset="0"/>
                <a:ea typeface="SimSun" panose="02010600030101010101" pitchFamily="2" charset="-122"/>
                <a:cs typeface="Cambria" panose="02040503050406030204" pitchFamily="18" charset="0"/>
              </a:rPr>
              <a:t>minh</a:t>
            </a:r>
            <a:r>
              <a:rPr lang="fr-FR" sz="2800" kern="100" spc="-50" dirty="0">
                <a:effectLst/>
                <a:latin typeface="Cambria" panose="02040503050406030204" pitchFamily="18" charset="0"/>
                <a:ea typeface="SimSun" panose="02010600030101010101" pitchFamily="2" charset="-122"/>
                <a:cs typeface="Cambria" panose="02040503050406030204" pitchFamily="18" charset="0"/>
              </a:rPr>
              <a:t> </a:t>
            </a:r>
            <a:r>
              <a:rPr lang="fr-FR" sz="2800" kern="100" spc="-50" dirty="0" err="1">
                <a:effectLst/>
                <a:latin typeface="Cambria" panose="02040503050406030204" pitchFamily="18" charset="0"/>
                <a:ea typeface="SimSun" panose="02010600030101010101" pitchFamily="2" charset="-122"/>
                <a:cs typeface="Cambria" panose="02040503050406030204" pitchFamily="18" charset="0"/>
              </a:rPr>
              <a:t>đặc</a:t>
            </a:r>
            <a:r>
              <a:rPr lang="fr-FR" sz="2800" kern="100" spc="-50" dirty="0">
                <a:effectLst/>
                <a:latin typeface="Cambria" panose="02040503050406030204" pitchFamily="18" charset="0"/>
                <a:ea typeface="SimSun" panose="02010600030101010101" pitchFamily="2" charset="-122"/>
                <a:cs typeface="Cambria" panose="02040503050406030204" pitchFamily="18" charset="0"/>
              </a:rPr>
              <a:t> </a:t>
            </a:r>
            <a:r>
              <a:rPr lang="fr-FR" sz="2800" kern="100" spc="-50" dirty="0" err="1">
                <a:effectLst/>
                <a:latin typeface="Cambria" panose="02040503050406030204" pitchFamily="18" charset="0"/>
                <a:ea typeface="SimSun" panose="02010600030101010101" pitchFamily="2" charset="-122"/>
                <a:cs typeface="Cambria" panose="02040503050406030204" pitchFamily="18" charset="0"/>
              </a:rPr>
              <a:t>điểm</a:t>
            </a:r>
            <a:r>
              <a:rPr lang="fr-FR" sz="2800" kern="100" spc="-50" dirty="0">
                <a:effectLst/>
                <a:latin typeface="Cambria" panose="02040503050406030204" pitchFamily="18" charset="0"/>
                <a:ea typeface="SimSun" panose="02010600030101010101" pitchFamily="2" charset="-122"/>
                <a:cs typeface="Cambria" panose="02040503050406030204" pitchFamily="18" charset="0"/>
              </a:rPr>
              <a:t> </a:t>
            </a:r>
            <a:r>
              <a:rPr lang="fr-FR" sz="2800" kern="100" spc="-50" dirty="0" err="1">
                <a:effectLst/>
                <a:latin typeface="Cambria" panose="02040503050406030204" pitchFamily="18" charset="0"/>
                <a:ea typeface="SimSun" panose="02010600030101010101" pitchFamily="2" charset="-122"/>
                <a:cs typeface="Cambria" panose="02040503050406030204" pitchFamily="18" charset="0"/>
              </a:rPr>
              <a:t>gì</a:t>
            </a:r>
            <a:r>
              <a:rPr lang="fr-FR" sz="2800" kern="100" spc="-50" dirty="0">
                <a:effectLst/>
                <a:latin typeface="Cambria" panose="02040503050406030204" pitchFamily="18" charset="0"/>
                <a:ea typeface="SimSun" panose="02010600030101010101" pitchFamily="2" charset="-122"/>
                <a:cs typeface="Cambria" panose="02040503050406030204" pitchFamily="18" charset="0"/>
              </a:rPr>
              <a:t>  </a:t>
            </a:r>
            <a:r>
              <a:rPr lang="fr-FR" sz="2800" kern="100" spc="-50" dirty="0" err="1">
                <a:effectLst/>
                <a:latin typeface="Cambria" panose="02040503050406030204" pitchFamily="18" charset="0"/>
                <a:ea typeface="SimSun" panose="02010600030101010101" pitchFamily="2" charset="-122"/>
                <a:cs typeface="Cambria" panose="02040503050406030204" pitchFamily="18" charset="0"/>
              </a:rPr>
              <a:t>của</a:t>
            </a:r>
            <a:r>
              <a:rPr lang="fr-FR" sz="2800" kern="100" spc="-50" dirty="0">
                <a:effectLst/>
                <a:latin typeface="Cambria" panose="02040503050406030204" pitchFamily="18" charset="0"/>
                <a:ea typeface="SimSun" panose="02010600030101010101" pitchFamily="2" charset="-122"/>
                <a:cs typeface="Cambria" panose="02040503050406030204" pitchFamily="18" charset="0"/>
              </a:rPr>
              <a:t> </a:t>
            </a:r>
            <a:r>
              <a:rPr lang="fr-FR" sz="2800" kern="100" spc="-50" dirty="0" err="1">
                <a:effectLst/>
                <a:latin typeface="Cambria" panose="02040503050406030204" pitchFamily="18" charset="0"/>
                <a:ea typeface="SimSun" panose="02010600030101010101" pitchFamily="2" charset="-122"/>
                <a:cs typeface="Cambria" panose="02040503050406030204" pitchFamily="18" charset="0"/>
              </a:rPr>
              <a:t>vịnh</a:t>
            </a:r>
            <a:r>
              <a:rPr lang="fr-FR" sz="2800" kern="100" spc="-50" dirty="0">
                <a:effectLst/>
                <a:latin typeface="Cambria" panose="02040503050406030204" pitchFamily="18" charset="0"/>
                <a:ea typeface="SimSun" panose="02010600030101010101" pitchFamily="2" charset="-122"/>
                <a:cs typeface="Cambria" panose="02040503050406030204" pitchFamily="18" charset="0"/>
              </a:rPr>
              <a:t> </a:t>
            </a:r>
            <a:r>
              <a:rPr lang="fr-FR" sz="2800" kern="100" spc="-50" dirty="0" err="1">
                <a:effectLst/>
                <a:latin typeface="Cambria" panose="02040503050406030204" pitchFamily="18" charset="0"/>
                <a:ea typeface="SimSun" panose="02010600030101010101" pitchFamily="2" charset="-122"/>
                <a:cs typeface="Cambria" panose="02040503050406030204" pitchFamily="18" charset="0"/>
              </a:rPr>
              <a:t>Hạ</a:t>
            </a:r>
            <a:r>
              <a:rPr lang="fr-FR" sz="2800" kern="100" spc="-50" dirty="0">
                <a:effectLst/>
                <a:latin typeface="Cambria" panose="02040503050406030204" pitchFamily="18" charset="0"/>
                <a:ea typeface="SimSun" panose="02010600030101010101" pitchFamily="2" charset="-122"/>
                <a:cs typeface="Cambria" panose="02040503050406030204" pitchFamily="18" charset="0"/>
              </a:rPr>
              <a:t> </a:t>
            </a:r>
            <a:r>
              <a:rPr lang="vi-VN" sz="2800" dirty="0">
                <a:latin typeface="Times New Roman" panose="02020603050405020304" pitchFamily="18" charset="0"/>
                <a:ea typeface="SimSun" panose="02010600030101010101" pitchFamily="2" charset="-122"/>
              </a:rPr>
              <a:t> </a:t>
            </a:r>
            <a:r>
              <a:rPr lang="fr-FR" sz="2800" kern="100" spc="-50" dirty="0">
                <a:effectLst/>
                <a:latin typeface="Cambria" panose="02040503050406030204" pitchFamily="18" charset="0"/>
                <a:ea typeface="SimSun" panose="02010600030101010101" pitchFamily="2" charset="-122"/>
                <a:cs typeface="Cambria" panose="02040503050406030204" pitchFamily="18" charset="0"/>
              </a:rPr>
              <a:t>Long?</a:t>
            </a:r>
            <a:endParaRPr lang="en-US" sz="2800" dirty="0">
              <a:effectLst/>
              <a:latin typeface="Times New Roman" panose="02020603050405020304" pitchFamily="18" charset="0"/>
              <a:ea typeface="Times New Roman" panose="02020603050405020304" pitchFamily="18" charset="0"/>
            </a:endParaRPr>
          </a:p>
          <a:p>
            <a:pPr algn="just">
              <a:lnSpc>
                <a:spcPct val="130000"/>
              </a:lnSpc>
            </a:pP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Thông</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thường</a:t>
            </a:r>
            <a:r>
              <a:rPr lang="fr-FR" sz="2800" kern="100" dirty="0">
                <a:effectLst/>
                <a:latin typeface="Cambria" panose="02040503050406030204" pitchFamily="18" charset="0"/>
                <a:ea typeface="SimSun" panose="02010600030101010101" pitchFamily="2" charset="-122"/>
                <a:cs typeface="Cambria" panose="02040503050406030204" pitchFamily="18" charset="0"/>
              </a:rPr>
              <a:t> khi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thuyết</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minh</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về</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cảnh</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đẹp</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Hạ</a:t>
            </a:r>
            <a:r>
              <a:rPr lang="fr-FR" sz="2800" kern="100" dirty="0">
                <a:effectLst/>
                <a:latin typeface="Cambria" panose="02040503050406030204" pitchFamily="18" charset="0"/>
                <a:ea typeface="SimSun" panose="02010600030101010101" pitchFamily="2" charset="-122"/>
                <a:cs typeface="Cambria" panose="02040503050406030204" pitchFamily="18" charset="0"/>
              </a:rPr>
              <a:t> Long,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người</a:t>
            </a:r>
            <a:r>
              <a:rPr lang="fr-FR" sz="2800" kern="100" dirty="0">
                <a:effectLst/>
                <a:latin typeface="Cambria" panose="02040503050406030204" pitchFamily="18" charset="0"/>
                <a:ea typeface="SimSun" panose="02010600030101010101" pitchFamily="2" charset="-122"/>
                <a:cs typeface="Cambria" panose="02040503050406030204" pitchFamily="18" charset="0"/>
              </a:rPr>
              <a:t> ta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sẽ</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thuyết</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minh</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những</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khía</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cạnh</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nào</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Nhà</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văn</a:t>
            </a:r>
            <a:r>
              <a:rPr lang="fr-FR" sz="2800" kern="100" dirty="0">
                <a:effectLst/>
                <a:latin typeface="Cambria" panose="02040503050406030204" pitchFamily="18" charset="0"/>
                <a:ea typeface="SimSun" panose="02010600030101010101" pitchFamily="2" charset="-122"/>
                <a:cs typeface="Cambria" panose="02040503050406030204" pitchFamily="18" charset="0"/>
              </a:rPr>
              <a:t> Nguyên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Ngọc</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có</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thuyết</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minh</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theo</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những</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khía</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cạnh</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đó</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không</a:t>
            </a:r>
            <a:r>
              <a:rPr lang="fr-FR" sz="2800" kern="100" dirty="0">
                <a:effectLst/>
                <a:latin typeface="Cambria" panose="02040503050406030204" pitchFamily="18" charset="0"/>
                <a:ea typeface="SimSun" panose="02010600030101010101" pitchFamily="2" charset="-122"/>
                <a:cs typeface="Cambria" panose="02040503050406030204" pitchFamily="18" charset="0"/>
              </a:rPr>
              <a:t>?</a:t>
            </a:r>
            <a:endParaRPr lang="en-US" sz="2800" dirty="0">
              <a:effectLst/>
              <a:latin typeface="Times New Roman" panose="02020603050405020304" pitchFamily="18" charset="0"/>
              <a:ea typeface="Times New Roman" panose="02020603050405020304" pitchFamily="18" charset="0"/>
            </a:endParaRPr>
          </a:p>
          <a:p>
            <a:pPr algn="just">
              <a:lnSpc>
                <a:spcPct val="130000"/>
              </a:lnSpc>
            </a:pPr>
            <a:r>
              <a:rPr lang="fr-FR" sz="2800" kern="100" spc="-20" dirty="0">
                <a:effectLst/>
                <a:latin typeface="Cambria" panose="02040503050406030204" pitchFamily="18" charset="0"/>
                <a:ea typeface="SimSun" panose="02010600030101010101" pitchFamily="2" charset="-122"/>
                <a:cs typeface="Cambria" panose="02040503050406030204" pitchFamily="18" charset="0"/>
              </a:rPr>
              <a:t>? </a:t>
            </a:r>
            <a:r>
              <a:rPr lang="fr-FR" sz="2800" kern="100" spc="-20" dirty="0" err="1">
                <a:effectLst/>
                <a:latin typeface="Cambria" panose="02040503050406030204" pitchFamily="18" charset="0"/>
                <a:ea typeface="SimSun" panose="02010600030101010101" pitchFamily="2" charset="-122"/>
                <a:cs typeface="Cambria" panose="02040503050406030204" pitchFamily="18" charset="0"/>
              </a:rPr>
              <a:t>Để</a:t>
            </a:r>
            <a:r>
              <a:rPr lang="fr-FR" sz="2800" kern="100" spc="-20" dirty="0">
                <a:effectLst/>
                <a:latin typeface="Cambria" panose="02040503050406030204" pitchFamily="18" charset="0"/>
                <a:ea typeface="SimSun" panose="02010600030101010101" pitchFamily="2" charset="-122"/>
                <a:cs typeface="Cambria" panose="02040503050406030204" pitchFamily="18" charset="0"/>
              </a:rPr>
              <a:t> </a:t>
            </a:r>
            <a:r>
              <a:rPr lang="fr-FR" sz="2800" kern="100" spc="-20" dirty="0" err="1">
                <a:effectLst/>
                <a:latin typeface="Cambria" panose="02040503050406030204" pitchFamily="18" charset="0"/>
                <a:ea typeface="SimSun" panose="02010600030101010101" pitchFamily="2" charset="-122"/>
                <a:cs typeface="Cambria" panose="02040503050406030204" pitchFamily="18" charset="0"/>
              </a:rPr>
              <a:t>làm</a:t>
            </a:r>
            <a:r>
              <a:rPr lang="fr-FR" sz="2800" kern="100" spc="-20" dirty="0">
                <a:effectLst/>
                <a:latin typeface="Cambria" panose="02040503050406030204" pitchFamily="18" charset="0"/>
                <a:ea typeface="SimSun" panose="02010600030101010101" pitchFamily="2" charset="-122"/>
                <a:cs typeface="Cambria" panose="02040503050406030204" pitchFamily="18" charset="0"/>
              </a:rPr>
              <a:t> </a:t>
            </a:r>
            <a:r>
              <a:rPr lang="fr-FR" sz="2800" kern="100" spc="-20" dirty="0" err="1">
                <a:effectLst/>
                <a:latin typeface="Cambria" panose="02040503050406030204" pitchFamily="18" charset="0"/>
                <a:ea typeface="SimSun" panose="02010600030101010101" pitchFamily="2" charset="-122"/>
                <a:cs typeface="Cambria" panose="02040503050406030204" pitchFamily="18" charset="0"/>
              </a:rPr>
              <a:t>rõ</a:t>
            </a:r>
            <a:r>
              <a:rPr lang="fr-FR" sz="2800" kern="100" spc="-20" dirty="0">
                <a:effectLst/>
                <a:latin typeface="Cambria" panose="02040503050406030204" pitchFamily="18" charset="0"/>
                <a:ea typeface="SimSun" panose="02010600030101010101" pitchFamily="2" charset="-122"/>
                <a:cs typeface="Cambria" panose="02040503050406030204" pitchFamily="18" charset="0"/>
              </a:rPr>
              <a:t> “ </a:t>
            </a:r>
            <a:r>
              <a:rPr lang="fr-FR" sz="2800" kern="100" spc="-20" dirty="0" err="1">
                <a:effectLst/>
                <a:latin typeface="Cambria" panose="02040503050406030204" pitchFamily="18" charset="0"/>
                <a:ea typeface="SimSun" panose="02010600030101010101" pitchFamily="2" charset="-122"/>
                <a:cs typeface="Cambria" panose="02040503050406030204" pitchFamily="18" charset="0"/>
              </a:rPr>
              <a:t>Sự</a:t>
            </a:r>
            <a:r>
              <a:rPr lang="fr-FR" sz="2800" kern="100" spc="-20" dirty="0">
                <a:effectLst/>
                <a:latin typeface="Cambria" panose="02040503050406030204" pitchFamily="18" charset="0"/>
                <a:ea typeface="SimSun" panose="02010600030101010101" pitchFamily="2" charset="-122"/>
                <a:cs typeface="Cambria" panose="02040503050406030204" pitchFamily="18" charset="0"/>
              </a:rPr>
              <a:t> </a:t>
            </a:r>
            <a:r>
              <a:rPr lang="fr-FR" sz="2800" kern="100" spc="-20" dirty="0" err="1">
                <a:effectLst/>
                <a:latin typeface="Cambria" panose="02040503050406030204" pitchFamily="18" charset="0"/>
                <a:ea typeface="SimSun" panose="02010600030101010101" pitchFamily="2" charset="-122"/>
                <a:cs typeface="Cambria" panose="02040503050406030204" pitchFamily="18" charset="0"/>
              </a:rPr>
              <a:t>kỳ</a:t>
            </a:r>
            <a:r>
              <a:rPr lang="fr-FR" sz="2800" kern="100" spc="-20" dirty="0">
                <a:effectLst/>
                <a:latin typeface="Cambria" panose="02040503050406030204" pitchFamily="18" charset="0"/>
                <a:ea typeface="SimSun" panose="02010600030101010101" pitchFamily="2" charset="-122"/>
                <a:cs typeface="Cambria" panose="02040503050406030204" pitchFamily="18" charset="0"/>
              </a:rPr>
              <a:t> </a:t>
            </a:r>
            <a:r>
              <a:rPr lang="fr-FR" sz="2800" kern="100" spc="-20" dirty="0" err="1">
                <a:effectLst/>
                <a:latin typeface="Cambria" panose="02040503050406030204" pitchFamily="18" charset="0"/>
                <a:ea typeface="SimSun" panose="02010600030101010101" pitchFamily="2" charset="-122"/>
                <a:cs typeface="Cambria" panose="02040503050406030204" pitchFamily="18" charset="0"/>
              </a:rPr>
              <a:t>lạ</a:t>
            </a:r>
            <a:r>
              <a:rPr lang="fr-FR" sz="2800" kern="100" spc="-20" dirty="0">
                <a:effectLst/>
                <a:latin typeface="Cambria" panose="02040503050406030204" pitchFamily="18" charset="0"/>
                <a:ea typeface="SimSun" panose="02010600030101010101" pitchFamily="2" charset="-122"/>
                <a:cs typeface="Cambria" panose="02040503050406030204" pitchFamily="18" charset="0"/>
              </a:rPr>
              <a:t> </a:t>
            </a:r>
            <a:r>
              <a:rPr lang="fr-FR" sz="2800" kern="100" spc="-20" dirty="0" err="1">
                <a:effectLst/>
                <a:latin typeface="Cambria" panose="02040503050406030204" pitchFamily="18" charset="0"/>
                <a:ea typeface="SimSun" panose="02010600030101010101" pitchFamily="2" charset="-122"/>
                <a:cs typeface="Cambria" panose="02040503050406030204" pitchFamily="18" charset="0"/>
              </a:rPr>
              <a:t>của</a:t>
            </a:r>
            <a:r>
              <a:rPr lang="fr-FR" sz="2800" kern="100" spc="-20" dirty="0">
                <a:effectLst/>
                <a:latin typeface="Cambria" panose="02040503050406030204" pitchFamily="18" charset="0"/>
                <a:ea typeface="SimSun" panose="02010600030101010101" pitchFamily="2" charset="-122"/>
                <a:cs typeface="Cambria" panose="02040503050406030204" pitchFamily="18" charset="0"/>
              </a:rPr>
              <a:t> </a:t>
            </a:r>
            <a:r>
              <a:rPr lang="fr-FR" sz="2800" kern="100" spc="-20" dirty="0" err="1">
                <a:effectLst/>
                <a:latin typeface="Cambria" panose="02040503050406030204" pitchFamily="18" charset="0"/>
                <a:ea typeface="SimSun" panose="02010600030101010101" pitchFamily="2" charset="-122"/>
                <a:cs typeface="Cambria" panose="02040503050406030204" pitchFamily="18" charset="0"/>
              </a:rPr>
              <a:t>Hạ</a:t>
            </a:r>
            <a:r>
              <a:rPr lang="fr-FR" sz="2800" kern="100" spc="-20" dirty="0">
                <a:effectLst/>
                <a:latin typeface="Cambria" panose="02040503050406030204" pitchFamily="18" charset="0"/>
                <a:ea typeface="SimSun" panose="02010600030101010101" pitchFamily="2" charset="-122"/>
                <a:cs typeface="Cambria" panose="02040503050406030204" pitchFamily="18" charset="0"/>
              </a:rPr>
              <a:t> Long là </a:t>
            </a:r>
            <a:r>
              <a:rPr lang="fr-FR" sz="2800" kern="100" spc="-20" dirty="0" err="1">
                <a:effectLst/>
                <a:latin typeface="Cambria" panose="02040503050406030204" pitchFamily="18" charset="0"/>
                <a:ea typeface="SimSun" panose="02010600030101010101" pitchFamily="2" charset="-122"/>
                <a:cs typeface="Cambria" panose="02040503050406030204" pitchFamily="18" charset="0"/>
              </a:rPr>
              <a:t>vô</a:t>
            </a:r>
            <a:r>
              <a:rPr lang="fr-FR" sz="2800" kern="100" spc="-20" dirty="0">
                <a:effectLst/>
                <a:latin typeface="Cambria" panose="02040503050406030204" pitchFamily="18" charset="0"/>
                <a:ea typeface="SimSun" panose="02010600030101010101" pitchFamily="2" charset="-122"/>
                <a:cs typeface="Cambria" panose="02040503050406030204" pitchFamily="18" charset="0"/>
              </a:rPr>
              <a:t> </a:t>
            </a:r>
            <a:r>
              <a:rPr lang="fr-FR" sz="2800" kern="100" spc="-20" dirty="0" err="1">
                <a:effectLst/>
                <a:latin typeface="Cambria" panose="02040503050406030204" pitchFamily="18" charset="0"/>
                <a:ea typeface="SimSun" panose="02010600030101010101" pitchFamily="2" charset="-122"/>
                <a:cs typeface="Cambria" panose="02040503050406030204" pitchFamily="18" charset="0"/>
              </a:rPr>
              <a:t>tận</a:t>
            </a:r>
            <a:r>
              <a:rPr lang="fr-FR" sz="2800" kern="100" spc="-20" dirty="0">
                <a:effectLst/>
                <a:latin typeface="Cambria" panose="02040503050406030204" pitchFamily="18" charset="0"/>
                <a:ea typeface="SimSun" panose="02010600030101010101" pitchFamily="2" charset="-122"/>
                <a:cs typeface="Cambria" panose="02040503050406030204" pitchFamily="18" charset="0"/>
              </a:rPr>
              <a:t>” </a:t>
            </a:r>
            <a:r>
              <a:rPr lang="fr-FR" sz="2800" kern="100" spc="-20" dirty="0" err="1">
                <a:effectLst/>
                <a:latin typeface="Cambria" panose="02040503050406030204" pitchFamily="18" charset="0"/>
                <a:ea typeface="SimSun" panose="02010600030101010101" pitchFamily="2" charset="-122"/>
                <a:cs typeface="Cambria" panose="02040503050406030204" pitchFamily="18" charset="0"/>
              </a:rPr>
              <a:t>một</a:t>
            </a:r>
            <a:r>
              <a:rPr lang="fr-FR" sz="2800" kern="100" spc="-20" dirty="0">
                <a:effectLst/>
                <a:latin typeface="Cambria" panose="02040503050406030204" pitchFamily="18" charset="0"/>
                <a:ea typeface="SimSun" panose="02010600030101010101" pitchFamily="2" charset="-122"/>
                <a:cs typeface="Cambria" panose="02040503050406030204" pitchFamily="18" charset="0"/>
              </a:rPr>
              <a:t> </a:t>
            </a:r>
            <a:r>
              <a:rPr lang="fr-FR" sz="2800" kern="100" spc="-20" dirty="0" err="1">
                <a:effectLst/>
                <a:latin typeface="Cambria" panose="02040503050406030204" pitchFamily="18" charset="0"/>
                <a:ea typeface="SimSun" panose="02010600030101010101" pitchFamily="2" charset="-122"/>
                <a:cs typeface="Cambria" panose="02040503050406030204" pitchFamily="18" charset="0"/>
              </a:rPr>
              <a:t>cách</a:t>
            </a:r>
            <a:r>
              <a:rPr lang="fr-FR" sz="2800" kern="100" spc="-20" dirty="0">
                <a:effectLst/>
                <a:latin typeface="Cambria" panose="02040503050406030204" pitchFamily="18" charset="0"/>
                <a:ea typeface="SimSun" panose="02010600030101010101" pitchFamily="2" charset="-122"/>
                <a:cs typeface="Cambria" panose="02040503050406030204" pitchFamily="18" charset="0"/>
              </a:rPr>
              <a:t> </a:t>
            </a:r>
            <a:r>
              <a:rPr lang="fr-FR" sz="2800" kern="100" spc="-20" dirty="0" err="1">
                <a:effectLst/>
                <a:latin typeface="Cambria" panose="02040503050406030204" pitchFamily="18" charset="0"/>
                <a:ea typeface="SimSun" panose="02010600030101010101" pitchFamily="2" charset="-122"/>
                <a:cs typeface="Cambria" panose="02040503050406030204" pitchFamily="18" charset="0"/>
              </a:rPr>
              <a:t>sinh</a:t>
            </a:r>
            <a:r>
              <a:rPr lang="fr-FR" sz="2800" kern="100" spc="-20" dirty="0">
                <a:effectLst/>
                <a:latin typeface="Cambria" panose="02040503050406030204" pitchFamily="18" charset="0"/>
                <a:ea typeface="SimSun" panose="02010600030101010101" pitchFamily="2" charset="-122"/>
                <a:cs typeface="Cambria" panose="02040503050406030204" pitchFamily="18" charset="0"/>
              </a:rPr>
              <a:t> </a:t>
            </a:r>
            <a:r>
              <a:rPr lang="fr-FR" sz="2800" kern="100" spc="-20" dirty="0" err="1">
                <a:effectLst/>
                <a:latin typeface="Cambria" panose="02040503050406030204" pitchFamily="18" charset="0"/>
                <a:ea typeface="SimSun" panose="02010600030101010101" pitchFamily="2" charset="-122"/>
                <a:cs typeface="Cambria" panose="02040503050406030204" pitchFamily="18" charset="0"/>
              </a:rPr>
              <a:t>động</a:t>
            </a:r>
            <a:r>
              <a:rPr lang="fr-FR" sz="2800" kern="100" spc="-20" dirty="0">
                <a:effectLst/>
                <a:latin typeface="Cambria" panose="02040503050406030204" pitchFamily="18" charset="0"/>
                <a:ea typeface="SimSun" panose="02010600030101010101" pitchFamily="2" charset="-122"/>
                <a:cs typeface="Cambria" panose="02040503050406030204" pitchFamily="18" charset="0"/>
              </a:rPr>
              <a:t>, </a:t>
            </a:r>
            <a:r>
              <a:rPr lang="fr-FR" sz="2800" kern="100" spc="-20" dirty="0" err="1">
                <a:effectLst/>
                <a:latin typeface="Cambria" panose="02040503050406030204" pitchFamily="18" charset="0"/>
                <a:ea typeface="SimSun" panose="02010600030101010101" pitchFamily="2" charset="-122"/>
                <a:cs typeface="Cambria" panose="02040503050406030204" pitchFamily="18" charset="0"/>
              </a:rPr>
              <a:t>hấp</a:t>
            </a:r>
            <a:r>
              <a:rPr lang="fr-FR" sz="2800" kern="100" spc="-20" dirty="0">
                <a:effectLst/>
                <a:latin typeface="Cambria" panose="02040503050406030204" pitchFamily="18" charset="0"/>
                <a:ea typeface="SimSun" panose="02010600030101010101" pitchFamily="2" charset="-122"/>
                <a:cs typeface="Cambria" panose="02040503050406030204" pitchFamily="18" charset="0"/>
              </a:rPr>
              <a:t> </a:t>
            </a:r>
            <a:r>
              <a:rPr lang="fr-FR" sz="2800" kern="100" spc="-20" dirty="0" err="1">
                <a:effectLst/>
                <a:latin typeface="Cambria" panose="02040503050406030204" pitchFamily="18" charset="0"/>
                <a:ea typeface="SimSun" panose="02010600030101010101" pitchFamily="2" charset="-122"/>
                <a:cs typeface="Cambria" panose="02040503050406030204" pitchFamily="18" charset="0"/>
              </a:rPr>
              <a:t>dẫn</a:t>
            </a:r>
            <a:r>
              <a:rPr lang="fr-FR" sz="2800" kern="100" spc="-20" dirty="0">
                <a:effectLst/>
                <a:latin typeface="Cambria" panose="02040503050406030204" pitchFamily="18" charset="0"/>
                <a:ea typeface="SimSun" panose="02010600030101010101" pitchFamily="2" charset="-122"/>
                <a:cs typeface="Cambria" panose="02040503050406030204" pitchFamily="18" charset="0"/>
              </a:rPr>
              <a:t>, </a:t>
            </a:r>
            <a:r>
              <a:rPr lang="fr-FR" sz="2800" kern="100" spc="-20" dirty="0" err="1">
                <a:effectLst/>
                <a:latin typeface="Cambria" panose="02040503050406030204" pitchFamily="18" charset="0"/>
                <a:ea typeface="SimSun" panose="02010600030101010101" pitchFamily="2" charset="-122"/>
                <a:cs typeface="Cambria" panose="02040503050406030204" pitchFamily="18" charset="0"/>
              </a:rPr>
              <a:t>tác</a:t>
            </a:r>
            <a:r>
              <a:rPr lang="fr-FR" sz="2800" kern="100" spc="-20" dirty="0">
                <a:effectLst/>
                <a:latin typeface="Cambria" panose="02040503050406030204" pitchFamily="18" charset="0"/>
                <a:ea typeface="SimSun" panose="02010600030101010101" pitchFamily="2" charset="-122"/>
                <a:cs typeface="Cambria" panose="02040503050406030204" pitchFamily="18" charset="0"/>
              </a:rPr>
              <a:t> </a:t>
            </a:r>
            <a:r>
              <a:rPr lang="fr-FR" sz="2800" kern="100" spc="-20" dirty="0" err="1">
                <a:effectLst/>
                <a:latin typeface="Cambria" panose="02040503050406030204" pitchFamily="18" charset="0"/>
                <a:ea typeface="SimSun" panose="02010600030101010101" pitchFamily="2" charset="-122"/>
                <a:cs typeface="Cambria" panose="02040503050406030204" pitchFamily="18" charset="0"/>
              </a:rPr>
              <a:t>giả</a:t>
            </a:r>
            <a:r>
              <a:rPr lang="fr-FR" sz="2800" kern="100" spc="-20" dirty="0">
                <a:effectLst/>
                <a:latin typeface="Cambria" panose="02040503050406030204" pitchFamily="18" charset="0"/>
                <a:ea typeface="SimSun" panose="02010600030101010101" pitchFamily="2" charset="-122"/>
                <a:cs typeface="Cambria" panose="02040503050406030204" pitchFamily="18" charset="0"/>
              </a:rPr>
              <a:t> </a:t>
            </a:r>
            <a:r>
              <a:rPr lang="fr-FR" sz="2800" kern="100" spc="-20" dirty="0" err="1">
                <a:effectLst/>
                <a:latin typeface="Cambria" panose="02040503050406030204" pitchFamily="18" charset="0"/>
                <a:ea typeface="SimSun" panose="02010600030101010101" pitchFamily="2" charset="-122"/>
                <a:cs typeface="Cambria" panose="02040503050406030204" pitchFamily="18" charset="0"/>
              </a:rPr>
              <a:t>còn</a:t>
            </a:r>
            <a:r>
              <a:rPr lang="fr-FR" sz="2800" kern="100" spc="-20" dirty="0">
                <a:effectLst/>
                <a:latin typeface="Cambria" panose="02040503050406030204" pitchFamily="18" charset="0"/>
                <a:ea typeface="SimSun" panose="02010600030101010101" pitchFamily="2" charset="-122"/>
                <a:cs typeface="Cambria" panose="02040503050406030204" pitchFamily="18" charset="0"/>
              </a:rPr>
              <a:t> </a:t>
            </a:r>
            <a:r>
              <a:rPr lang="fr-FR" sz="2800" kern="100" spc="-20" dirty="0" err="1">
                <a:effectLst/>
                <a:latin typeface="Cambria" panose="02040503050406030204" pitchFamily="18" charset="0"/>
                <a:ea typeface="SimSun" panose="02010600030101010101" pitchFamily="2" charset="-122"/>
                <a:cs typeface="Cambria" panose="02040503050406030204" pitchFamily="18" charset="0"/>
              </a:rPr>
              <a:t>vận</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spc="-2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dụng</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biện</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pháp</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nghệ</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thuật</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nào</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Thể</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hiện</a:t>
            </a:r>
            <a:r>
              <a:rPr lang="fr-FR" sz="2800" kern="10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cụ</a:t>
            </a:r>
            <a:r>
              <a:rPr lang="fr-FR" sz="2800" kern="100" spc="-20" dirty="0">
                <a:effectLst/>
                <a:latin typeface="Cambria" panose="02040503050406030204" pitchFamily="18" charset="0"/>
                <a:ea typeface="SimSun" panose="02010600030101010101" pitchFamily="2" charset="-122"/>
                <a:cs typeface="Cambria" panose="02040503050406030204" pitchFamily="18" charset="0"/>
              </a:rPr>
              <a:t>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thể</a:t>
            </a:r>
            <a:r>
              <a:rPr lang="fr-FR" sz="2800" kern="100" dirty="0">
                <a:effectLst/>
                <a:latin typeface="Cambria" panose="02040503050406030204" pitchFamily="18" charset="0"/>
                <a:ea typeface="SimSun" panose="02010600030101010101" pitchFamily="2" charset="-122"/>
                <a:cs typeface="Cambria" panose="02040503050406030204" pitchFamily="18" charset="0"/>
              </a:rPr>
              <a:t> ra </a:t>
            </a:r>
            <a:r>
              <a:rPr lang="fr-FR" sz="2800" kern="100" dirty="0" err="1">
                <a:effectLst/>
                <a:latin typeface="Cambria" panose="02040503050406030204" pitchFamily="18" charset="0"/>
                <a:ea typeface="SimSun" panose="02010600030101010101" pitchFamily="2" charset="-122"/>
                <a:cs typeface="Cambria" panose="02040503050406030204" pitchFamily="18" charset="0"/>
              </a:rPr>
              <a:t>sao</a:t>
            </a:r>
            <a:r>
              <a:rPr lang="fr-FR" sz="2800" kern="100" dirty="0">
                <a:effectLst/>
                <a:latin typeface="Cambria" panose="02040503050406030204" pitchFamily="18" charset="0"/>
                <a:ea typeface="SimSun" panose="02010600030101010101" pitchFamily="2" charset="-122"/>
                <a:cs typeface="Cambria" panose="020405030504060302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2050" name="Picture 2" descr="Sắp tăng phí tham quan vịnh Hạ Long gần gấp đôi? - Baogiaothong.vn">
            <a:extLst>
              <a:ext uri="{FF2B5EF4-FFF2-40B4-BE49-F238E27FC236}">
                <a16:creationId xmlns:a16="http://schemas.microsoft.com/office/drawing/2014/main" id="{6BB877E1-0B7F-4FAF-977C-014F16ED0A0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266360" y="3162300"/>
            <a:ext cx="6869240" cy="54083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7A51D2A-FA60-433F-8A4F-02F622F1D46A}"/>
              </a:ext>
            </a:extLst>
          </p:cNvPr>
          <p:cNvSpPr txBox="1"/>
          <p:nvPr/>
        </p:nvSpPr>
        <p:spPr>
          <a:xfrm>
            <a:off x="2241630" y="2073167"/>
            <a:ext cx="6869240" cy="707886"/>
          </a:xfrm>
          <a:prstGeom prst="rect">
            <a:avLst/>
          </a:prstGeom>
          <a:noFill/>
        </p:spPr>
        <p:txBody>
          <a:bodyPr wrap="square" rtlCol="0">
            <a:spAutoFit/>
          </a:bodyPr>
          <a:lstStyle/>
          <a:p>
            <a:pPr algn="ctr"/>
            <a:r>
              <a:rPr lang="vi-VN" sz="4000" b="1" dirty="0"/>
              <a:t>THẢO LUẬN CẶP ĐÔI</a:t>
            </a:r>
            <a:endParaRPr lang="en-US" sz="4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998394">
            <a:off x="16635269" y="-270291"/>
            <a:ext cx="5250210" cy="4152439"/>
          </a:xfrm>
          <a:prstGeom prst="rect">
            <a:avLst/>
          </a:prstGeom>
        </p:spPr>
      </p:pic>
      <p:sp>
        <p:nvSpPr>
          <p:cNvPr id="3" name="TextBox 3"/>
          <p:cNvSpPr txBox="1"/>
          <p:nvPr/>
        </p:nvSpPr>
        <p:spPr>
          <a:xfrm>
            <a:off x="2818332" y="1749344"/>
            <a:ext cx="13777549" cy="738664"/>
          </a:xfrm>
          <a:prstGeom prst="rect">
            <a:avLst/>
          </a:prstGeom>
        </p:spPr>
        <p:txBody>
          <a:bodyPr lIns="0" tIns="0" rIns="0" bIns="0" rtlCol="0" anchor="t">
            <a:spAutoFit/>
          </a:bodyPr>
          <a:lstStyle/>
          <a:p>
            <a:pPr algn="ctr" eaLnBrk="1" hangingPunct="1">
              <a:spcBef>
                <a:spcPct val="50000"/>
              </a:spcBef>
            </a:pPr>
            <a:r>
              <a:rPr lang="en-US" altLang="en-US" sz="4800" b="1" dirty="0">
                <a:latin typeface="Arial" panose="020B0604020202020204" pitchFamily="34" charset="0"/>
                <a:cs typeface="Arial" panose="020B0604020202020204" pitchFamily="34" charset="0"/>
              </a:rPr>
              <a:t>Văn </a:t>
            </a:r>
            <a:r>
              <a:rPr lang="en-US" altLang="en-US" sz="4800" b="1" dirty="0" err="1">
                <a:latin typeface="Arial" panose="020B0604020202020204" pitchFamily="34" charset="0"/>
                <a:cs typeface="Arial" panose="020B0604020202020204" pitchFamily="34" charset="0"/>
              </a:rPr>
              <a:t>bản</a:t>
            </a:r>
            <a:r>
              <a:rPr lang="en-US" altLang="en-US" sz="4800" b="1" dirty="0">
                <a:latin typeface="Arial" panose="020B0604020202020204" pitchFamily="34" charset="0"/>
                <a:cs typeface="Arial" panose="020B0604020202020204" pitchFamily="34" charset="0"/>
              </a:rPr>
              <a:t>: </a:t>
            </a:r>
            <a:r>
              <a:rPr lang="en-US" altLang="en-US" sz="4800" b="1" dirty="0" err="1">
                <a:latin typeface="Arial" panose="020B0604020202020204" pitchFamily="34" charset="0"/>
                <a:cs typeface="Arial" panose="020B0604020202020204" pitchFamily="34" charset="0"/>
              </a:rPr>
              <a:t>Hạ</a:t>
            </a:r>
            <a:r>
              <a:rPr lang="en-US" altLang="en-US" sz="4800" b="1" dirty="0">
                <a:latin typeface="Arial" panose="020B0604020202020204" pitchFamily="34" charset="0"/>
                <a:cs typeface="Arial" panose="020B0604020202020204" pitchFamily="34" charset="0"/>
              </a:rPr>
              <a:t> Long – </a:t>
            </a:r>
            <a:r>
              <a:rPr lang="en-US" altLang="en-US" sz="4800" b="1" dirty="0" err="1">
                <a:latin typeface="Arial" panose="020B0604020202020204" pitchFamily="34" charset="0"/>
                <a:cs typeface="Arial" panose="020B0604020202020204" pitchFamily="34" charset="0"/>
              </a:rPr>
              <a:t>Đá</a:t>
            </a:r>
            <a:r>
              <a:rPr lang="en-US" altLang="en-US" sz="4800" b="1" dirty="0">
                <a:latin typeface="Arial" panose="020B0604020202020204" pitchFamily="34" charset="0"/>
                <a:cs typeface="Arial" panose="020B0604020202020204" pitchFamily="34" charset="0"/>
              </a:rPr>
              <a:t> </a:t>
            </a:r>
            <a:r>
              <a:rPr lang="en-US" altLang="en-US" sz="4800" b="1" dirty="0" err="1">
                <a:latin typeface="Arial" panose="020B0604020202020204" pitchFamily="34" charset="0"/>
                <a:cs typeface="Arial" panose="020B0604020202020204" pitchFamily="34" charset="0"/>
              </a:rPr>
              <a:t>và</a:t>
            </a:r>
            <a:r>
              <a:rPr lang="en-US" altLang="en-US" sz="4800" b="1" dirty="0">
                <a:latin typeface="Arial" panose="020B0604020202020204" pitchFamily="34" charset="0"/>
                <a:cs typeface="Arial" panose="020B0604020202020204" pitchFamily="34" charset="0"/>
              </a:rPr>
              <a:t> </a:t>
            </a:r>
            <a:r>
              <a:rPr lang="en-US" altLang="en-US" sz="4800" b="1" dirty="0" err="1">
                <a:latin typeface="Arial" panose="020B0604020202020204" pitchFamily="34" charset="0"/>
                <a:cs typeface="Arial" panose="020B0604020202020204" pitchFamily="34" charset="0"/>
              </a:rPr>
              <a:t>nước</a:t>
            </a:r>
            <a:endParaRPr lang="en-US" altLang="en-US" sz="4800" b="1" dirty="0">
              <a:latin typeface="Arial" panose="020B0604020202020204" pitchFamily="34" charset="0"/>
              <a:cs typeface="Arial" panose="020B0604020202020204" pitchFamily="34" charset="0"/>
            </a:endParaRPr>
          </a:p>
        </p:txBody>
      </p:sp>
      <p:sp>
        <p:nvSpPr>
          <p:cNvPr id="6" name="TextBox 6"/>
          <p:cNvSpPr txBox="1"/>
          <p:nvPr/>
        </p:nvSpPr>
        <p:spPr>
          <a:xfrm>
            <a:off x="533399" y="6563512"/>
            <a:ext cx="8153401" cy="1897955"/>
          </a:xfrm>
          <a:prstGeom prst="rect">
            <a:avLst/>
          </a:prstGeom>
          <a:ln>
            <a:solidFill>
              <a:schemeClr val="tx1"/>
            </a:solidFill>
          </a:ln>
        </p:spPr>
        <p:txBody>
          <a:bodyPr wrap="square" lIns="0" tIns="0" rIns="0" bIns="0" rtlCol="0" anchor="t">
            <a:spAutoFit/>
          </a:bodyPr>
          <a:lstStyle/>
          <a:p>
            <a:pPr marL="457200" indent="-457200" algn="just">
              <a:lnSpc>
                <a:spcPts val="3749"/>
              </a:lnSpc>
              <a:spcBef>
                <a:spcPct val="0"/>
              </a:spcBef>
              <a:buFont typeface="Arial" panose="020B0604020202020204" pitchFamily="34" charset="0"/>
              <a:buChar char="•"/>
            </a:pPr>
            <a:r>
              <a:rPr lang="nl-NL" altLang="en-US" sz="3400" dirty="0">
                <a:solidFill>
                  <a:srgbClr val="000000"/>
                </a:solidFill>
                <a:latin typeface="Arial" panose="020B0604020202020204" pitchFamily="34" charset="0"/>
                <a:cs typeface="Arial" panose="020B0604020202020204" pitchFamily="34" charset="0"/>
              </a:rPr>
              <a:t>Vấn đề thuyết minh: sự kì lạ của Hạ Long</a:t>
            </a:r>
            <a:endParaRPr lang="vi-VN" altLang="en-US" sz="3400" dirty="0">
              <a:solidFill>
                <a:srgbClr val="000000"/>
              </a:solidFill>
              <a:latin typeface="Arial" panose="020B0604020202020204" pitchFamily="34" charset="0"/>
              <a:cs typeface="Arial" panose="020B0604020202020204" pitchFamily="34" charset="0"/>
            </a:endParaRPr>
          </a:p>
          <a:p>
            <a:pPr marL="457200" indent="-457200" algn="just">
              <a:lnSpc>
                <a:spcPts val="3749"/>
              </a:lnSpc>
              <a:spcBef>
                <a:spcPct val="0"/>
              </a:spcBef>
              <a:buFont typeface="Arial" panose="020B0604020202020204" pitchFamily="34" charset="0"/>
              <a:buChar char="•"/>
            </a:pPr>
            <a:r>
              <a:rPr lang="vi-VN" altLang="en-US" sz="3400" dirty="0">
                <a:latin typeface="Arial" panose="020B0604020202020204" pitchFamily="34" charset="0"/>
                <a:cs typeface="Arial" panose="020B0604020202020204" pitchFamily="34" charset="0"/>
              </a:rPr>
              <a:t>Phương pháp thuyết minh: liệt kê, phân tích.</a:t>
            </a:r>
          </a:p>
        </p:txBody>
      </p:sp>
      <p:sp>
        <p:nvSpPr>
          <p:cNvPr id="12" name="TextBox 12"/>
          <p:cNvSpPr txBox="1"/>
          <p:nvPr/>
        </p:nvSpPr>
        <p:spPr>
          <a:xfrm>
            <a:off x="9601200" y="6532038"/>
            <a:ext cx="7162800" cy="1897955"/>
          </a:xfrm>
          <a:prstGeom prst="rect">
            <a:avLst/>
          </a:prstGeom>
          <a:ln>
            <a:solidFill>
              <a:schemeClr val="tx1"/>
            </a:solidFill>
          </a:ln>
        </p:spPr>
        <p:txBody>
          <a:bodyPr wrap="square" lIns="0" tIns="0" rIns="0" bIns="0" rtlCol="0" anchor="t">
            <a:spAutoFit/>
          </a:bodyPr>
          <a:lstStyle/>
          <a:p>
            <a:pPr algn="just">
              <a:lnSpc>
                <a:spcPts val="3749"/>
              </a:lnSpc>
            </a:pPr>
            <a:r>
              <a:rPr lang="vi-VN" altLang="en-US" sz="3400" dirty="0">
                <a:solidFill>
                  <a:srgbClr val="000000"/>
                </a:solidFill>
                <a:latin typeface="Arial" panose="020B0604020202020204" pitchFamily="34" charset="0"/>
                <a:cs typeface="Arial" panose="020B0604020202020204" pitchFamily="34" charset="0"/>
              </a:rPr>
              <a:t>Các biện pháp nghệ thuật: </a:t>
            </a:r>
            <a:r>
              <a:rPr lang="vi-VN" altLang="en-US" sz="3400" dirty="0">
                <a:solidFill>
                  <a:srgbClr val="800000"/>
                </a:solidFill>
                <a:latin typeface="Arial" panose="020B0604020202020204" pitchFamily="34" charset="0"/>
                <a:cs typeface="Arial" panose="020B0604020202020204" pitchFamily="34" charset="0"/>
              </a:rPr>
              <a:t>liên tưởng, tưởng tượng</a:t>
            </a:r>
            <a:r>
              <a:rPr lang="vi-VN" altLang="en-US" sz="3400" dirty="0">
                <a:solidFill>
                  <a:srgbClr val="000000"/>
                </a:solidFill>
                <a:latin typeface="Arial" panose="020B0604020202020204" pitchFamily="34" charset="0"/>
                <a:cs typeface="Arial" panose="020B0604020202020204" pitchFamily="34" charset="0"/>
              </a:rPr>
              <a:t> và kết hợp với biện pháp </a:t>
            </a:r>
            <a:r>
              <a:rPr lang="vi-VN" altLang="en-US" sz="3400" dirty="0">
                <a:solidFill>
                  <a:srgbClr val="800000"/>
                </a:solidFill>
                <a:latin typeface="Arial" panose="020B0604020202020204" pitchFamily="34" charset="0"/>
                <a:cs typeface="Arial" panose="020B0604020202020204" pitchFamily="34" charset="0"/>
              </a:rPr>
              <a:t>nhân hóa, so sánh, miêu tả.</a:t>
            </a:r>
            <a:endParaRPr lang="en-US" sz="3400" dirty="0">
              <a:solidFill>
                <a:srgbClr val="000000"/>
              </a:solidFill>
              <a:latin typeface="Arial" panose="020B0604020202020204" pitchFamily="34" charset="0"/>
              <a:cs typeface="Arial" panose="020B0604020202020204" pitchFamily="34" charset="0"/>
            </a:endParaRPr>
          </a:p>
        </p:txBody>
      </p:sp>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6878300" y="1669999"/>
            <a:ext cx="1707513" cy="1873813"/>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38661" y="560196"/>
            <a:ext cx="916564" cy="937008"/>
          </a:xfrm>
          <a:prstGeom prst="rect">
            <a:avLst/>
          </a:prstGeom>
        </p:spPr>
      </p:pic>
      <p:pic>
        <p:nvPicPr>
          <p:cNvPr id="24" name="Picture 2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7164" y="1669999"/>
            <a:ext cx="1420208" cy="1420208"/>
          </a:xfrm>
          <a:prstGeom prst="rect">
            <a:avLst/>
          </a:prstGeom>
        </p:spPr>
      </p:pic>
      <p:pic>
        <p:nvPicPr>
          <p:cNvPr id="5122" name="Picture 2" descr="Ảnh quần đảo đá vôi ở vịnh Hạ Long, miền Bắc Việt Nam | Thư viện stock  vector đẹp miễn phí">
            <a:extLst>
              <a:ext uri="{FF2B5EF4-FFF2-40B4-BE49-F238E27FC236}">
                <a16:creationId xmlns:a16="http://schemas.microsoft.com/office/drawing/2014/main" id="{04B5A112-4E45-4786-8231-CB6ECEDBBF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2606905"/>
            <a:ext cx="6728521" cy="35327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ổng hợp đầy đủ chi tiết về Vịnh Hạ Long Quảng Ninh ❤️❤️❤️">
            <a:extLst>
              <a:ext uri="{FF2B5EF4-FFF2-40B4-BE49-F238E27FC236}">
                <a16:creationId xmlns:a16="http://schemas.microsoft.com/office/drawing/2014/main" id="{7ED6981F-6FEA-4087-B7B5-E9FC3588135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6000" y="2476500"/>
            <a:ext cx="6255627" cy="37152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6">
            <a:extLst>
              <a:ext uri="{FF2B5EF4-FFF2-40B4-BE49-F238E27FC236}">
                <a16:creationId xmlns:a16="http://schemas.microsoft.com/office/drawing/2014/main" id="{13457244-FF01-45FC-9DD7-C6C0EB9B2170}"/>
              </a:ext>
            </a:extLst>
          </p:cNvPr>
          <p:cNvSpPr txBox="1">
            <a:spLocks noChangeArrowheads="1"/>
          </p:cNvSpPr>
          <p:nvPr/>
        </p:nvSpPr>
        <p:spPr bwMode="auto">
          <a:xfrm>
            <a:off x="2818332" y="173765"/>
            <a:ext cx="11506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dirty="0">
                <a:solidFill>
                  <a:srgbClr val="5E3023"/>
                </a:solidFill>
                <a:cs typeface="Arial" panose="020B0604020202020204" pitchFamily="34" charset="0"/>
              </a:rPr>
              <a:t>2. </a:t>
            </a:r>
            <a:r>
              <a:rPr lang="en-US" altLang="en-US" sz="4000" b="1" dirty="0" err="1">
                <a:solidFill>
                  <a:srgbClr val="5E3023"/>
                </a:solidFill>
                <a:cs typeface="Arial" panose="020B0604020202020204" pitchFamily="34" charset="0"/>
              </a:rPr>
              <a:t>Viết</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văn</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bản</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thuyết</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minh</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có</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sử</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dụng</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một</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số</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biện</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pháp</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nghệ</a:t>
            </a:r>
            <a:r>
              <a:rPr lang="en-US" altLang="en-US" sz="4000" b="1" dirty="0">
                <a:solidFill>
                  <a:srgbClr val="5E3023"/>
                </a:solidFill>
                <a:cs typeface="Arial" panose="020B0604020202020204" pitchFamily="34" charset="0"/>
              </a:rPr>
              <a:t> </a:t>
            </a:r>
            <a:r>
              <a:rPr lang="en-US" altLang="en-US" sz="4000" b="1" dirty="0" err="1">
                <a:solidFill>
                  <a:srgbClr val="5E3023"/>
                </a:solidFill>
                <a:cs typeface="Arial" panose="020B0604020202020204" pitchFamily="34" charset="0"/>
              </a:rPr>
              <a:t>thuật</a:t>
            </a:r>
            <a:endParaRPr lang="en-US" altLang="en-US" sz="4000" b="1" dirty="0">
              <a:solidFill>
                <a:srgbClr val="5E3023"/>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heckerboard(across)">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fade">
                                      <p:cBhvr>
                                        <p:cTn id="19" dur="1000"/>
                                        <p:tgtEl>
                                          <p:spTgt spid="5122"/>
                                        </p:tgtEl>
                                      </p:cBhvr>
                                    </p:animEffect>
                                    <p:anim calcmode="lin" valueType="num">
                                      <p:cBhvr>
                                        <p:cTn id="20" dur="1000" fill="hold"/>
                                        <p:tgtEl>
                                          <p:spTgt spid="5122"/>
                                        </p:tgtEl>
                                        <p:attrNameLst>
                                          <p:attrName>ppt_x</p:attrName>
                                        </p:attrNameLst>
                                      </p:cBhvr>
                                      <p:tavLst>
                                        <p:tav tm="0">
                                          <p:val>
                                            <p:strVal val="#ppt_x"/>
                                          </p:val>
                                        </p:tav>
                                        <p:tav tm="100000">
                                          <p:val>
                                            <p:strVal val="#ppt_x"/>
                                          </p:val>
                                        </p:tav>
                                      </p:tavLst>
                                    </p:anim>
                                    <p:anim calcmode="lin" valueType="num">
                                      <p:cBhvr>
                                        <p:cTn id="21" dur="1000" fill="hold"/>
                                        <p:tgtEl>
                                          <p:spTgt spid="51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124"/>
                                        </p:tgtEl>
                                        <p:attrNameLst>
                                          <p:attrName>style.visibility</p:attrName>
                                        </p:attrNameLst>
                                      </p:cBhvr>
                                      <p:to>
                                        <p:strVal val="visible"/>
                                      </p:to>
                                    </p:set>
                                    <p:animEffect transition="in" filter="fade">
                                      <p:cBhvr>
                                        <p:cTn id="31" dur="1000"/>
                                        <p:tgtEl>
                                          <p:spTgt spid="5124"/>
                                        </p:tgtEl>
                                      </p:cBhvr>
                                    </p:animEffect>
                                    <p:anim calcmode="lin" valueType="num">
                                      <p:cBhvr>
                                        <p:cTn id="32" dur="1000" fill="hold"/>
                                        <p:tgtEl>
                                          <p:spTgt spid="5124"/>
                                        </p:tgtEl>
                                        <p:attrNameLst>
                                          <p:attrName>ppt_x</p:attrName>
                                        </p:attrNameLst>
                                      </p:cBhvr>
                                      <p:tavLst>
                                        <p:tav tm="0">
                                          <p:val>
                                            <p:strVal val="#ppt_x"/>
                                          </p:val>
                                        </p:tav>
                                        <p:tav tm="100000">
                                          <p:val>
                                            <p:strVal val="#ppt_x"/>
                                          </p:val>
                                        </p:tav>
                                      </p:tavLst>
                                    </p:anim>
                                    <p:anim calcmode="lin" valueType="num">
                                      <p:cBhvr>
                                        <p:cTn id="33" dur="1000" fill="hold"/>
                                        <p:tgtEl>
                                          <p:spTgt spid="512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12" grpId="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411037" y="213860"/>
            <a:ext cx="8485312" cy="4472440"/>
          </a:xfrm>
          <a:prstGeom prst="rect">
            <a:avLst/>
          </a:prstGeom>
        </p:spPr>
      </p:pic>
      <p:sp>
        <p:nvSpPr>
          <p:cNvPr id="3" name="TextBox 3"/>
          <p:cNvSpPr txBox="1"/>
          <p:nvPr/>
        </p:nvSpPr>
        <p:spPr>
          <a:xfrm>
            <a:off x="1447800" y="1234071"/>
            <a:ext cx="6633831" cy="1773499"/>
          </a:xfrm>
          <a:prstGeom prst="rect">
            <a:avLst/>
          </a:prstGeom>
        </p:spPr>
        <p:txBody>
          <a:bodyPr lIns="0" tIns="0" rIns="0" bIns="0" rtlCol="0" anchor="t">
            <a:spAutoFit/>
          </a:bodyPr>
          <a:lstStyle/>
          <a:p>
            <a:pPr algn="ctr">
              <a:lnSpc>
                <a:spcPts val="7200"/>
              </a:lnSpc>
            </a:pPr>
            <a:r>
              <a:rPr lang="vi-VN" sz="5400" b="1" dirty="0">
                <a:solidFill>
                  <a:srgbClr val="5E3023"/>
                </a:solidFill>
                <a:latin typeface="Arial" panose="020B0604020202020204" pitchFamily="34" charset="0"/>
                <a:cs typeface="Arial" panose="020B0604020202020204" pitchFamily="34" charset="0"/>
              </a:rPr>
              <a:t>Tác dụng của biện pháp nghệ thuật</a:t>
            </a:r>
            <a:endParaRPr lang="en-US" sz="5400" b="1" dirty="0">
              <a:solidFill>
                <a:srgbClr val="5E3023"/>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00000">
            <a:off x="17903539" y="9076770"/>
            <a:ext cx="591946" cy="174101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19784" y="7106278"/>
            <a:ext cx="866235" cy="885556"/>
          </a:xfrm>
          <a:prstGeom prst="rect">
            <a:avLst/>
          </a:prstGeom>
        </p:spPr>
      </p:pic>
      <p:sp>
        <p:nvSpPr>
          <p:cNvPr id="6" name="TextBox 6"/>
          <p:cNvSpPr txBox="1"/>
          <p:nvPr/>
        </p:nvSpPr>
        <p:spPr>
          <a:xfrm>
            <a:off x="9810334" y="2471551"/>
            <a:ext cx="7926869" cy="4865947"/>
          </a:xfrm>
          <a:prstGeom prst="rect">
            <a:avLst/>
          </a:prstGeom>
        </p:spPr>
        <p:txBody>
          <a:bodyPr wrap="square" lIns="0" tIns="0" rIns="0" bIns="0" rtlCol="0" anchor="t">
            <a:spAutoFit/>
          </a:bodyPr>
          <a:lstStyle/>
          <a:p>
            <a:pPr algn="just">
              <a:lnSpc>
                <a:spcPct val="130000"/>
              </a:lnSpc>
              <a:spcBef>
                <a:spcPct val="0"/>
              </a:spcBef>
            </a:pPr>
            <a:r>
              <a:rPr lang="vi-VN" altLang="en-US" sz="2800" b="1" dirty="0">
                <a:solidFill>
                  <a:srgbClr val="000000"/>
                </a:solidFill>
                <a:latin typeface="Arial" panose="020B0604020202020204" pitchFamily="34" charset="0"/>
                <a:cs typeface="Arial" panose="020B0604020202020204" pitchFamily="34" charset="0"/>
              </a:rPr>
              <a:t>Những cuộc dạo chơi đúng hơn là các khả năng dạo chơi: thả cho thuyền nổi trôi hoặc buông theo dòng, hoặc chèo nhẹ, hoặc lướt nhanh hoặc tùy hứng lúc nhanh lúc dừng (toàn bài dùng 8 chữ “có thể” ) khơi gợi những cảm giác có thể có: bỗng nhiên nhí nhảnh tinh nghịch hơn, buồn hơn hay vui hơn...hóa thân không ngừng.</a:t>
            </a:r>
          </a:p>
          <a:p>
            <a:pPr algn="just">
              <a:lnSpc>
                <a:spcPts val="2999"/>
              </a:lnSpc>
              <a:spcBef>
                <a:spcPct val="0"/>
              </a:spcBef>
            </a:pPr>
            <a:endParaRPr lang="en-US" sz="2800" b="1" u="none" dirty="0">
              <a:solidFill>
                <a:srgbClr val="000000"/>
              </a:solidFill>
              <a:latin typeface="Arial" panose="020B0604020202020204" pitchFamily="34" charset="0"/>
              <a:cs typeface="Arial" panose="020B0604020202020204" pitchFamily="34" charset="0"/>
            </a:endParaRPr>
          </a:p>
        </p:txBody>
      </p:sp>
      <p:grpSp>
        <p:nvGrpSpPr>
          <p:cNvPr id="7" name="Group 7"/>
          <p:cNvGrpSpPr/>
          <p:nvPr/>
        </p:nvGrpSpPr>
        <p:grpSpPr>
          <a:xfrm>
            <a:off x="10144253" y="943035"/>
            <a:ext cx="6104491" cy="1059545"/>
            <a:chOff x="0" y="0"/>
            <a:chExt cx="9961666" cy="1729028"/>
          </a:xfrm>
        </p:grpSpPr>
        <p:sp>
          <p:nvSpPr>
            <p:cNvPr id="8" name="Freeform 8"/>
            <p:cNvSpPr/>
            <p:nvPr/>
          </p:nvSpPr>
          <p:spPr>
            <a:xfrm>
              <a:off x="0" y="0"/>
              <a:ext cx="9961666" cy="1729028"/>
            </a:xfrm>
            <a:custGeom>
              <a:avLst/>
              <a:gdLst/>
              <a:ahLst/>
              <a:cxnLst/>
              <a:rect l="l" t="t" r="r" b="b"/>
              <a:pathLst>
                <a:path w="9961666" h="1729028">
                  <a:moveTo>
                    <a:pt x="9961666" y="864514"/>
                  </a:moveTo>
                  <a:lnTo>
                    <a:pt x="9961666" y="864514"/>
                  </a:lnTo>
                  <a:cubicBezTo>
                    <a:pt x="9961666" y="1300530"/>
                    <a:pt x="9533296" y="1729028"/>
                    <a:pt x="9004721" y="1729028"/>
                  </a:cubicBezTo>
                  <a:lnTo>
                    <a:pt x="956945" y="1729028"/>
                  </a:lnTo>
                  <a:cubicBezTo>
                    <a:pt x="428371" y="1729028"/>
                    <a:pt x="0" y="1300530"/>
                    <a:pt x="0" y="864514"/>
                  </a:cubicBezTo>
                  <a:lnTo>
                    <a:pt x="0" y="864514"/>
                  </a:lnTo>
                  <a:cubicBezTo>
                    <a:pt x="0" y="428371"/>
                    <a:pt x="428371" y="0"/>
                    <a:pt x="956945" y="0"/>
                  </a:cubicBezTo>
                  <a:lnTo>
                    <a:pt x="9004721" y="0"/>
                  </a:lnTo>
                  <a:cubicBezTo>
                    <a:pt x="9533168" y="0"/>
                    <a:pt x="9961666" y="428371"/>
                    <a:pt x="9961666" y="864514"/>
                  </a:cubicBezTo>
                  <a:close/>
                </a:path>
              </a:pathLst>
            </a:custGeom>
            <a:solidFill>
              <a:srgbClr val="5E3023"/>
            </a:solidFill>
          </p:spPr>
        </p:sp>
      </p:grpSp>
      <p:sp>
        <p:nvSpPr>
          <p:cNvPr id="9" name="TextBox 9"/>
          <p:cNvSpPr txBox="1"/>
          <p:nvPr/>
        </p:nvSpPr>
        <p:spPr>
          <a:xfrm>
            <a:off x="10295354" y="1300029"/>
            <a:ext cx="5691998" cy="423193"/>
          </a:xfrm>
          <a:prstGeom prst="rect">
            <a:avLst/>
          </a:prstGeom>
        </p:spPr>
        <p:txBody>
          <a:bodyPr wrap="square" lIns="0" tIns="0" rIns="0" bIns="0" rtlCol="0" anchor="t">
            <a:spAutoFit/>
          </a:bodyPr>
          <a:lstStyle/>
          <a:p>
            <a:pPr marL="0" lvl="0" indent="0" algn="ctr">
              <a:lnSpc>
                <a:spcPts val="3300"/>
              </a:lnSpc>
              <a:spcBef>
                <a:spcPct val="0"/>
              </a:spcBef>
            </a:pPr>
            <a:r>
              <a:rPr lang="vi-VN" sz="3600" b="1" dirty="0">
                <a:solidFill>
                  <a:srgbClr val="FFFFFF"/>
                </a:solidFill>
                <a:latin typeface="Arial" panose="020B0604020202020204" pitchFamily="34" charset="0"/>
                <a:cs typeface="Arial" panose="020B0604020202020204" pitchFamily="34" charset="0"/>
              </a:rPr>
              <a:t>Liên tưởng, tưởng tượng</a:t>
            </a:r>
            <a:endParaRPr lang="en-US" sz="3600" b="1" dirty="0">
              <a:solidFill>
                <a:srgbClr val="FFFFFF"/>
              </a:solidFill>
              <a:latin typeface="Arial" panose="020B0604020202020204" pitchFamily="34" charset="0"/>
              <a:cs typeface="Arial" panose="020B0604020202020204" pitchFamily="34" charset="0"/>
            </a:endParaRPr>
          </a:p>
        </p:txBody>
      </p:sp>
      <p:sp>
        <p:nvSpPr>
          <p:cNvPr id="10" name="TextBox 10"/>
          <p:cNvSpPr txBox="1"/>
          <p:nvPr/>
        </p:nvSpPr>
        <p:spPr>
          <a:xfrm>
            <a:off x="9906000" y="8294473"/>
            <a:ext cx="7926869" cy="1384995"/>
          </a:xfrm>
          <a:prstGeom prst="rect">
            <a:avLst/>
          </a:prstGeom>
        </p:spPr>
        <p:txBody>
          <a:bodyPr wrap="square" lIns="0" tIns="0" rIns="0" bIns="0" rtlCol="0" anchor="t">
            <a:spAutoFit/>
          </a:bodyPr>
          <a:lstStyle/>
          <a:p>
            <a:pPr algn="just"/>
            <a:r>
              <a:rPr lang="vi-VN" altLang="en-US" sz="3000" b="1" dirty="0">
                <a:solidFill>
                  <a:srgbClr val="000000"/>
                </a:solidFill>
                <a:latin typeface="Arial" panose="020B0604020202020204" pitchFamily="34" charset="0"/>
                <a:cs typeface="Arial" panose="020B0604020202020204" pitchFamily="34" charset="0"/>
              </a:rPr>
              <a:t>Tác dụng để tả các đảo đá: gọi chúng là thập loại chúng sinh, phải là thế giới người, là bọn người bằng đá hối hả trở về.</a:t>
            </a:r>
          </a:p>
        </p:txBody>
      </p:sp>
      <p:grpSp>
        <p:nvGrpSpPr>
          <p:cNvPr id="11" name="Group 11"/>
          <p:cNvGrpSpPr/>
          <p:nvPr/>
        </p:nvGrpSpPr>
        <p:grpSpPr>
          <a:xfrm>
            <a:off x="10553416" y="7142908"/>
            <a:ext cx="6104491" cy="1059545"/>
            <a:chOff x="0" y="0"/>
            <a:chExt cx="9961666" cy="1729028"/>
          </a:xfrm>
        </p:grpSpPr>
        <p:sp>
          <p:nvSpPr>
            <p:cNvPr id="12" name="Freeform 12"/>
            <p:cNvSpPr/>
            <p:nvPr/>
          </p:nvSpPr>
          <p:spPr>
            <a:xfrm>
              <a:off x="0" y="0"/>
              <a:ext cx="9961666" cy="1729028"/>
            </a:xfrm>
            <a:custGeom>
              <a:avLst/>
              <a:gdLst/>
              <a:ahLst/>
              <a:cxnLst/>
              <a:rect l="l" t="t" r="r" b="b"/>
              <a:pathLst>
                <a:path w="9961666" h="1729028">
                  <a:moveTo>
                    <a:pt x="9961666" y="864514"/>
                  </a:moveTo>
                  <a:lnTo>
                    <a:pt x="9961666" y="864514"/>
                  </a:lnTo>
                  <a:cubicBezTo>
                    <a:pt x="9961666" y="1300530"/>
                    <a:pt x="9533296" y="1729028"/>
                    <a:pt x="9004721" y="1729028"/>
                  </a:cubicBezTo>
                  <a:lnTo>
                    <a:pt x="956945" y="1729028"/>
                  </a:lnTo>
                  <a:cubicBezTo>
                    <a:pt x="428371" y="1729028"/>
                    <a:pt x="0" y="1300530"/>
                    <a:pt x="0" y="864514"/>
                  </a:cubicBezTo>
                  <a:lnTo>
                    <a:pt x="0" y="864514"/>
                  </a:lnTo>
                  <a:cubicBezTo>
                    <a:pt x="0" y="428371"/>
                    <a:pt x="428371" y="0"/>
                    <a:pt x="956945" y="0"/>
                  </a:cubicBezTo>
                  <a:lnTo>
                    <a:pt x="9004721" y="0"/>
                  </a:lnTo>
                  <a:cubicBezTo>
                    <a:pt x="9533168" y="0"/>
                    <a:pt x="9961666" y="428371"/>
                    <a:pt x="9961666" y="864514"/>
                  </a:cubicBezTo>
                  <a:close/>
                </a:path>
              </a:pathLst>
            </a:custGeom>
            <a:solidFill>
              <a:srgbClr val="5E3023"/>
            </a:solidFill>
          </p:spPr>
        </p:sp>
      </p:grpSp>
      <p:sp>
        <p:nvSpPr>
          <p:cNvPr id="13" name="TextBox 13"/>
          <p:cNvSpPr txBox="1"/>
          <p:nvPr/>
        </p:nvSpPr>
        <p:spPr>
          <a:xfrm>
            <a:off x="11239418" y="7483556"/>
            <a:ext cx="4951092" cy="434158"/>
          </a:xfrm>
          <a:prstGeom prst="rect">
            <a:avLst/>
          </a:prstGeom>
        </p:spPr>
        <p:txBody>
          <a:bodyPr lIns="0" tIns="0" rIns="0" bIns="0" rtlCol="0" anchor="t">
            <a:spAutoFit/>
          </a:bodyPr>
          <a:lstStyle/>
          <a:p>
            <a:pPr marL="0" lvl="0" indent="0" algn="ctr">
              <a:lnSpc>
                <a:spcPts val="3300"/>
              </a:lnSpc>
              <a:spcBef>
                <a:spcPct val="0"/>
              </a:spcBef>
            </a:pPr>
            <a:r>
              <a:rPr lang="vi-VN" sz="4000" b="1" u="none" dirty="0">
                <a:solidFill>
                  <a:srgbClr val="FFFFFF"/>
                </a:solidFill>
                <a:latin typeface="Arial" panose="020B0604020202020204" pitchFamily="34" charset="0"/>
                <a:cs typeface="Arial" panose="020B0604020202020204" pitchFamily="34" charset="0"/>
              </a:rPr>
              <a:t>Nhân hóa</a:t>
            </a:r>
            <a:endParaRPr lang="en-US" sz="4000" b="1" u="none" dirty="0">
              <a:solidFill>
                <a:srgbClr val="FFFFFF"/>
              </a:solidFill>
              <a:latin typeface="Arial" panose="020B0604020202020204" pitchFamily="34" charset="0"/>
              <a:cs typeface="Arial" panose="020B0604020202020204" pitchFamily="34" charset="0"/>
            </a:endParaRPr>
          </a:p>
        </p:txBody>
      </p:sp>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6153" y="669749"/>
            <a:ext cx="1801802" cy="1801802"/>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0584">
            <a:off x="409307" y="97517"/>
            <a:ext cx="816322" cy="776248"/>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902995" y="1235989"/>
            <a:ext cx="907339" cy="927577"/>
          </a:xfrm>
          <a:prstGeom prst="rect">
            <a:avLst/>
          </a:prstGeom>
        </p:spPr>
      </p:pic>
      <p:pic>
        <p:nvPicPr>
          <p:cNvPr id="17" name="Picture 2" descr="Sắp tăng phí tham quan vịnh Hạ Long gần gấp đôi? - Baogiaothong.vn">
            <a:extLst>
              <a:ext uri="{FF2B5EF4-FFF2-40B4-BE49-F238E27FC236}">
                <a16:creationId xmlns:a16="http://schemas.microsoft.com/office/drawing/2014/main" id="{2FE8634F-2325-43CA-A864-5DC11591273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96680" y="5030699"/>
            <a:ext cx="7209119" cy="50424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TotalTime>
  <Words>1379</Words>
  <PresentationFormat>Custom</PresentationFormat>
  <Paragraphs>71</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Calibri</vt:lpstr>
      <vt:lpstr>Arial</vt:lpstr>
      <vt:lpstr>Times New Roman</vt:lpstr>
      <vt:lpstr>Nunito Sans Regular</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2021-08-28T08:14:29Z</dcterms:modified>
  <dc:identifier>DAEoWmcMnIg</dc:identifier>
</cp:coreProperties>
</file>