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97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8C636-6B32-4FB2-9808-31E42F6903CB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D2E53-B98E-4660-B4F8-B9B51FDB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4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F79B25A-5EB4-4E50-AA20-C15AEC1D64D8}"/>
              </a:ext>
            </a:extLst>
          </p:cNvPr>
          <p:cNvSpPr txBox="1"/>
          <p:nvPr/>
        </p:nvSpPr>
        <p:spPr>
          <a:xfrm>
            <a:off x="837028" y="2025748"/>
            <a:ext cx="7469944" cy="18249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31 - BÀI 13</a:t>
            </a:r>
          </a:p>
          <a:p>
            <a:pPr algn="ctr">
              <a:lnSpc>
                <a:spcPct val="150000"/>
              </a:lnSpc>
            </a:pPr>
            <a:r>
              <a:rPr lang="en-US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BẾP HỒNG NGOẠI</a:t>
            </a:r>
          </a:p>
        </p:txBody>
      </p:sp>
    </p:spTree>
    <p:extLst>
      <p:ext uri="{BB962C8B-B14F-4D97-AF65-F5344CB8AC3E}">
        <p14:creationId xmlns:p14="http://schemas.microsoft.com/office/powerpoint/2010/main" val="322567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CD54FE3B-25B1-45E1-973D-09915D18084D}"/>
              </a:ext>
            </a:extLst>
          </p:cNvPr>
          <p:cNvSpPr txBox="1"/>
          <p:nvPr/>
        </p:nvSpPr>
        <p:spPr>
          <a:xfrm>
            <a:off x="253218" y="182880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I. CẤU TẠO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AF61758C-EDB8-4617-8555-8B8F28B84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6738" y="-1"/>
            <a:ext cx="3587262" cy="4221523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6522A9FD-2292-4DA8-8907-E35AF1F4B0F4}"/>
              </a:ext>
            </a:extLst>
          </p:cNvPr>
          <p:cNvSpPr txBox="1"/>
          <p:nvPr/>
        </p:nvSpPr>
        <p:spPr>
          <a:xfrm>
            <a:off x="168810" y="4394932"/>
            <a:ext cx="87923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>
                <a:solidFill>
                  <a:srgbClr val="FF0000"/>
                </a:solidFill>
              </a:rPr>
              <a:t>-  Thân bếp (4):</a:t>
            </a:r>
            <a:r>
              <a:rPr lang="vi-VN" sz="2400"/>
              <a:t> Là toàn bộ phần còn lại bên dưới mặt bếp và bảng điều khiển, có chức năng bao kin và bảo vệ các</a:t>
            </a:r>
          </a:p>
          <a:p>
            <a:pPr algn="just"/>
            <a:r>
              <a:rPr lang="vi-VN" sz="2400"/>
              <a:t>bộ phận bên trong của bếp.</a:t>
            </a:r>
          </a:p>
          <a:p>
            <a:pPr algn="just"/>
            <a:r>
              <a:rPr lang="vi-VN" sz="2400" b="1">
                <a:solidFill>
                  <a:srgbClr val="FF0000"/>
                </a:solidFill>
              </a:rPr>
              <a:t>-  Mâm nhiệt h</a:t>
            </a:r>
            <a:r>
              <a:rPr lang="en-US" sz="2400" b="1">
                <a:solidFill>
                  <a:srgbClr val="FF0000"/>
                </a:solidFill>
              </a:rPr>
              <a:t>ồ</a:t>
            </a:r>
            <a:r>
              <a:rPr lang="vi-VN" sz="2400" b="1">
                <a:solidFill>
                  <a:srgbClr val="FF0000"/>
                </a:solidFill>
              </a:rPr>
              <a:t>ng ngoại (3): </a:t>
            </a:r>
            <a:r>
              <a:rPr lang="vi-VN" sz="2400"/>
              <a:t>Là phần nằm phía trong thân bếp và sát với mặt bếp, có chức năng cung cấp nhiệt</a:t>
            </a:r>
          </a:p>
          <a:p>
            <a:pPr algn="just"/>
            <a:r>
              <a:rPr lang="vi-VN" sz="2400"/>
              <a:t>cho bếp.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3E2BAC3B-CD38-405A-A5FD-E307A544D39B}"/>
              </a:ext>
            </a:extLst>
          </p:cNvPr>
          <p:cNvSpPr txBox="1"/>
          <p:nvPr/>
        </p:nvSpPr>
        <p:spPr>
          <a:xfrm>
            <a:off x="140680" y="644545"/>
            <a:ext cx="533165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>
                <a:solidFill>
                  <a:srgbClr val="FF0000"/>
                </a:solidFill>
              </a:rPr>
              <a:t>-  Mặt bếp (2): </a:t>
            </a:r>
            <a:r>
              <a:rPr lang="vi-VN" sz="2400"/>
              <a:t>Là nơi đặt nồi nấu, có chức năng dẫn nhiệt, thường được làm bằng kính chịu nhiệt, có độ bền cao. </a:t>
            </a:r>
          </a:p>
          <a:p>
            <a:pPr algn="just"/>
            <a:r>
              <a:rPr lang="vi-VN" sz="2400" b="1">
                <a:solidFill>
                  <a:srgbClr val="FF0000"/>
                </a:solidFill>
              </a:rPr>
              <a:t>-  Bảng điều khiển (1): </a:t>
            </a:r>
            <a:r>
              <a:rPr lang="vi-VN" sz="2400"/>
              <a:t>Là nơi đề điều chỉnh nhiệt độ, chế độ nấu của bếp. Trên bảng điều khiển có các nút tăng -</a:t>
            </a:r>
            <a:r>
              <a:rPr lang="en-US" sz="2400"/>
              <a:t> </a:t>
            </a:r>
            <a:r>
              <a:rPr lang="vi-VN" sz="2400"/>
              <a:t>giảm nhiệt độ, chọn chế độ nấu, các đèn báo.</a:t>
            </a:r>
          </a:p>
        </p:txBody>
      </p:sp>
    </p:spTree>
    <p:extLst>
      <p:ext uri="{BB962C8B-B14F-4D97-AF65-F5344CB8AC3E}">
        <p14:creationId xmlns:p14="http://schemas.microsoft.com/office/powerpoint/2010/main" val="140853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9EC0A44-E8C6-48CF-975B-CCF82CA17D71}"/>
              </a:ext>
            </a:extLst>
          </p:cNvPr>
          <p:cNvSpPr txBox="1"/>
          <p:nvPr/>
        </p:nvSpPr>
        <p:spPr>
          <a:xfrm>
            <a:off x="253217" y="182880"/>
            <a:ext cx="374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II. NGUYÊN LÍ LÀM VIỆC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DA3A5E89-6463-45B7-82DA-18444F3DB4CD}"/>
              </a:ext>
            </a:extLst>
          </p:cNvPr>
          <p:cNvSpPr txBox="1"/>
          <p:nvPr/>
        </p:nvSpPr>
        <p:spPr>
          <a:xfrm>
            <a:off x="189914" y="4775971"/>
            <a:ext cx="8764172" cy="1824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400"/>
              <a:t>-  Khi được cấp điện, mâm nhiệt hồng ngoại nóng lên, truyền nhiệt tới nồi nấu và làm chín thức ăn.</a:t>
            </a:r>
          </a:p>
          <a:p>
            <a:pPr algn="just">
              <a:lnSpc>
                <a:spcPct val="120000"/>
              </a:lnSpc>
            </a:pPr>
            <a:r>
              <a:rPr lang="vi-VN" sz="2400"/>
              <a:t>-  Với nguyên lí làm việc như trên, trong quá trình sử dụng, mặt bếp hồng ngoại có nhiệt độ rât cao và có ánh sáng màu đỏ.</a:t>
            </a: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75D97B26-17CE-46E1-823C-F65B6CCB4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0041" y="644545"/>
            <a:ext cx="7983918" cy="413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3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7B2BE762-B03B-40C7-899A-0E37B5646D37}"/>
              </a:ext>
            </a:extLst>
          </p:cNvPr>
          <p:cNvSpPr txBox="1"/>
          <p:nvPr/>
        </p:nvSpPr>
        <p:spPr>
          <a:xfrm>
            <a:off x="253217" y="182880"/>
            <a:ext cx="590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III. LỰA CHỌN VÀ SỬ DỤNG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7708194E-D713-4270-BCB6-18B07CE96EE9}"/>
              </a:ext>
            </a:extLst>
          </p:cNvPr>
          <p:cNvSpPr txBox="1"/>
          <p:nvPr/>
        </p:nvSpPr>
        <p:spPr>
          <a:xfrm>
            <a:off x="400929" y="644545"/>
            <a:ext cx="8489854" cy="2239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b="1"/>
              <a:t>1. Lựa chọn</a:t>
            </a:r>
          </a:p>
          <a:p>
            <a:pPr algn="just">
              <a:lnSpc>
                <a:spcPct val="150000"/>
              </a:lnSpc>
            </a:pPr>
            <a:r>
              <a:rPr lang="vi-VN" sz="2400"/>
              <a:t>-  Lựa chọn bếp hồng ngoại cần quan</a:t>
            </a:r>
            <a:r>
              <a:rPr lang="en-US" sz="2400"/>
              <a:t> </a:t>
            </a:r>
            <a:r>
              <a:rPr lang="vi-VN" sz="2400"/>
              <a:t>tâm đến nhu câu sử dụng, đi</a:t>
            </a:r>
            <a:r>
              <a:rPr lang="en-US" sz="2400"/>
              <a:t>ề</a:t>
            </a:r>
            <a:r>
              <a:rPr lang="vi-VN" sz="2400"/>
              <a:t>u kiện kinh tế của gia đình để lựa chọn chức năng, kiểu dáng, công suất, thương hiệu của bếp.</a:t>
            </a:r>
          </a:p>
        </p:txBody>
      </p:sp>
    </p:spTree>
    <p:extLst>
      <p:ext uri="{BB962C8B-B14F-4D97-AF65-F5344CB8AC3E}">
        <p14:creationId xmlns:p14="http://schemas.microsoft.com/office/powerpoint/2010/main" val="374109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7B2BE762-B03B-40C7-899A-0E37B5646D37}"/>
              </a:ext>
            </a:extLst>
          </p:cNvPr>
          <p:cNvSpPr txBox="1"/>
          <p:nvPr/>
        </p:nvSpPr>
        <p:spPr>
          <a:xfrm>
            <a:off x="211014" y="25567"/>
            <a:ext cx="590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III. LỰA CHỌN VÀ SỬ DỤNG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6F6380C-D06D-4491-ACA1-1DAF3142BB12}"/>
              </a:ext>
            </a:extLst>
          </p:cNvPr>
          <p:cNvSpPr txBox="1"/>
          <p:nvPr/>
        </p:nvSpPr>
        <p:spPr>
          <a:xfrm>
            <a:off x="348174" y="487232"/>
            <a:ext cx="844765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/>
              <a:t>2. Sử dụng</a:t>
            </a:r>
          </a:p>
          <a:p>
            <a:pPr algn="just"/>
            <a:r>
              <a:rPr lang="vi-VN" sz="2400" b="1">
                <a:solidFill>
                  <a:srgbClr val="FF0000"/>
                </a:solidFill>
              </a:rPr>
              <a:t>a. Những bước cơ bàn khi sử dụng</a:t>
            </a:r>
          </a:p>
          <a:p>
            <a:pPr algn="just"/>
            <a:r>
              <a:rPr lang="vi-VN" sz="2400"/>
              <a:t>-  Chuẩn bị: Kiểm tra và làm sạch bề mặt bép; lựa chọn nồi, chào nấu phù hợp với bếp; đặt nồi nấu lên bếp; cấp điện cho bếp.</a:t>
            </a:r>
          </a:p>
          <a:p>
            <a:pPr algn="just"/>
            <a:r>
              <a:rPr lang="vi-VN" sz="2400"/>
              <a:t>-  Bật bếp: Nhân nút nguồn. chọn chế độ nấu hoặc điều chỉnh nhiệt độ phù hợp.</a:t>
            </a:r>
          </a:p>
          <a:p>
            <a:pPr algn="just"/>
            <a:r>
              <a:rPr lang="vi-VN" sz="2400"/>
              <a:t>-  Tắt bếp: Sau khi nấu xong, nhắn nút nguồn đẻ tắt bếp.</a:t>
            </a: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ADF7A86F-062A-489E-B9A1-D3FFD70FF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8174" y="3534220"/>
            <a:ext cx="8447651" cy="325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79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7B2BE762-B03B-40C7-899A-0E37B5646D37}"/>
              </a:ext>
            </a:extLst>
          </p:cNvPr>
          <p:cNvSpPr txBox="1"/>
          <p:nvPr/>
        </p:nvSpPr>
        <p:spPr>
          <a:xfrm>
            <a:off x="211014" y="25567"/>
            <a:ext cx="590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III. LỰA CHỌN VÀ SỬ DỤNG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6F6380C-D06D-4491-ACA1-1DAF3142BB12}"/>
              </a:ext>
            </a:extLst>
          </p:cNvPr>
          <p:cNvSpPr txBox="1"/>
          <p:nvPr/>
        </p:nvSpPr>
        <p:spPr>
          <a:xfrm>
            <a:off x="348174" y="487232"/>
            <a:ext cx="8447651" cy="615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vi-VN" sz="2400" b="1"/>
              <a:t>2. Sử dụng</a:t>
            </a:r>
          </a:p>
          <a:p>
            <a:pPr algn="just">
              <a:lnSpc>
                <a:spcPct val="110000"/>
              </a:lnSpc>
            </a:pPr>
            <a:r>
              <a:rPr lang="vi-VN" sz="2400" b="1">
                <a:solidFill>
                  <a:srgbClr val="FF0000"/>
                </a:solidFill>
              </a:rPr>
              <a:t>a. Những bước cơ bàn khi sử dụng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Chuẩn bị: Kiểm tra và làm sạch bề mặt bép; lựa chọn nồi, chào nấu phù hợp với bếp; đặt nồi nấu lên bếp; cấp điện cho bếp.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Bật bếp: Nhân nút nguồn. chọn chế độ nấu hoặc điều chỉnh nhiệt độ phù hợp.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Tắt bếp: Sau khi nấu xong, nhắn nút nguồn đẻ tắt bếp.</a:t>
            </a:r>
          </a:p>
          <a:p>
            <a:pPr algn="just">
              <a:lnSpc>
                <a:spcPct val="110000"/>
              </a:lnSpc>
            </a:pPr>
            <a:r>
              <a:rPr lang="vi-VN" sz="2400" b="1">
                <a:solidFill>
                  <a:srgbClr val="FF0000"/>
                </a:solidFill>
              </a:rPr>
              <a:t>b. Một số lưu ý khi sử dụng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Đặt bếp ở nơi khô ráo, thoáng mát.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Không được chạm tay lên bề mặt bếp khi đang nấu hoặc vừa nấu xong.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Khi vệ sinh mặt bếp, cần sử dụng khăn mềm và chất tây rửa phù hợp.</a:t>
            </a:r>
          </a:p>
          <a:p>
            <a:pPr algn="just">
              <a:lnSpc>
                <a:spcPct val="110000"/>
              </a:lnSpc>
            </a:pPr>
            <a:r>
              <a:rPr lang="vi-VN" sz="2400"/>
              <a:t>-  Sử dụng nồi có đáy phẳng để đun nấu.</a:t>
            </a:r>
          </a:p>
        </p:txBody>
      </p:sp>
    </p:spTree>
    <p:extLst>
      <p:ext uri="{BB962C8B-B14F-4D97-AF65-F5344CB8AC3E}">
        <p14:creationId xmlns:p14="http://schemas.microsoft.com/office/powerpoint/2010/main" val="149085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662299A7-0B92-4A07-9CAA-B2F5EC33513D}"/>
              </a:ext>
            </a:extLst>
          </p:cNvPr>
          <p:cNvSpPr txBox="1"/>
          <p:nvPr/>
        </p:nvSpPr>
        <p:spPr>
          <a:xfrm>
            <a:off x="3058302" y="196948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THỰC HÀNH TẠI NHÀ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45D878F-30CC-498A-A725-B600316FC777}"/>
              </a:ext>
            </a:extLst>
          </p:cNvPr>
          <p:cNvSpPr txBox="1"/>
          <p:nvPr/>
        </p:nvSpPr>
        <p:spPr>
          <a:xfrm>
            <a:off x="557458" y="914400"/>
            <a:ext cx="8384344" cy="334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/>
              <a:t>1. Đọc các thông số kĩ thuật ghi trên bếp hồng ngoại, hoặc bếp từ.</a:t>
            </a:r>
          </a:p>
          <a:p>
            <a:pPr algn="just">
              <a:lnSpc>
                <a:spcPct val="150000"/>
              </a:lnSpc>
            </a:pPr>
            <a:r>
              <a:rPr lang="en-US" sz="2400" b="1"/>
              <a:t>2. Quan sát, chỉ ra cấu tạo và chức năng của các bộ phận chính của bếp hồng ngoại, bếp từ.</a:t>
            </a:r>
          </a:p>
          <a:p>
            <a:pPr algn="just">
              <a:lnSpc>
                <a:spcPct val="150000"/>
              </a:lnSpc>
            </a:pPr>
            <a:r>
              <a:rPr lang="en-US" sz="2400" b="1"/>
              <a:t>3. Cấp điện cho bếp, bật, tắt, tăng, giảm nhiệt độ, chọn chế độ nấu của bếp hồng ngoại.</a:t>
            </a:r>
          </a:p>
        </p:txBody>
      </p:sp>
    </p:spTree>
    <p:extLst>
      <p:ext uri="{BB962C8B-B14F-4D97-AF65-F5344CB8AC3E}">
        <p14:creationId xmlns:p14="http://schemas.microsoft.com/office/powerpoint/2010/main" val="378016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662299A7-0B92-4A07-9CAA-B2F5EC33513D}"/>
              </a:ext>
            </a:extLst>
          </p:cNvPr>
          <p:cNvSpPr txBox="1"/>
          <p:nvPr/>
        </p:nvSpPr>
        <p:spPr>
          <a:xfrm>
            <a:off x="3058302" y="196948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TRẢ LỜI CÂU HỎI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45D878F-30CC-498A-A725-B600316FC777}"/>
              </a:ext>
            </a:extLst>
          </p:cNvPr>
          <p:cNvSpPr txBox="1"/>
          <p:nvPr/>
        </p:nvSpPr>
        <p:spPr>
          <a:xfrm>
            <a:off x="557458" y="914400"/>
            <a:ext cx="8384344" cy="223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/>
              <a:t>1. Hãy cho biết những tình huống có thể gây mất an toàn khi sử dụng bếp trong gia đình em.</a:t>
            </a:r>
          </a:p>
          <a:p>
            <a:pPr algn="just">
              <a:lnSpc>
                <a:spcPct val="150000"/>
              </a:lnSpc>
            </a:pPr>
            <a:r>
              <a:rPr lang="en-US" sz="2400" b="1"/>
              <a:t>2. Nếu được chọn mua một loại bếp trong gia đình, em sẽ chọn mua loại bếp nào? giải thích về sự lựa chọn đó.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DE27FF-BCFD-9114-E064-CE345E759DF8}"/>
              </a:ext>
            </a:extLst>
          </p:cNvPr>
          <p:cNvSpPr txBox="1"/>
          <p:nvPr/>
        </p:nvSpPr>
        <p:spPr>
          <a:xfrm>
            <a:off x="772301" y="3242092"/>
            <a:ext cx="7008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</p:txBody>
      </p:sp>
    </p:spTree>
    <p:extLst>
      <p:ext uri="{BB962C8B-B14F-4D97-AF65-F5344CB8AC3E}">
        <p14:creationId xmlns:p14="http://schemas.microsoft.com/office/powerpoint/2010/main" val="2637798680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Chủ đề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 Tùy chỉn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hủ đề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663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2023-04-23T14:31:35Z</dcterms:created>
  <dcterms:modified xsi:type="dcterms:W3CDTF">2023-10-02T07:46:00Z</dcterms:modified>
</cp:coreProperties>
</file>