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4" r:id="rId3"/>
    <p:sldId id="273" r:id="rId4"/>
    <p:sldId id="258" r:id="rId5"/>
    <p:sldId id="259" r:id="rId6"/>
    <p:sldId id="260" r:id="rId7"/>
    <p:sldId id="263" r:id="rId8"/>
    <p:sldId id="261" r:id="rId9"/>
    <p:sldId id="262" r:id="rId10"/>
    <p:sldId id="275" r:id="rId11"/>
    <p:sldId id="264" r:id="rId12"/>
    <p:sldId id="266" r:id="rId13"/>
    <p:sldId id="267" r:id="rId14"/>
    <p:sldId id="268" r:id="rId15"/>
    <p:sldId id="269" r:id="rId16"/>
    <p:sldId id="270" r:id="rId17"/>
    <p:sldId id="271" r:id="rId18"/>
    <p:sldId id="272" r:id="rId19"/>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1/30/2021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 HS ôn</a:t>
            </a:r>
            <a:r>
              <a:rPr lang="en-US" baseline="0" dirty="0" smtClean="0"/>
              <a:t> lại chủ đề đã học thảo luận từ câu hỏi </a:t>
            </a:r>
            <a:r>
              <a:rPr lang="en-US" baseline="0" dirty="0" err="1" smtClean="0"/>
              <a:t>dãn</a:t>
            </a:r>
            <a:r>
              <a:rPr lang="en-US" baseline="0" dirty="0" smtClean="0"/>
              <a:t> dắt sang </a:t>
            </a:r>
            <a:r>
              <a:rPr lang="en-US" baseline="0" dirty="0" err="1" smtClean="0"/>
              <a:t>chur</a:t>
            </a:r>
            <a:r>
              <a:rPr lang="en-US" baseline="0" dirty="0" smtClean="0"/>
              <a:t> điểm mới.</a:t>
            </a:r>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4068052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3333320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HD</a:t>
            </a:r>
            <a:r>
              <a:rPr lang="en-US" baseline="0" dirty="0" smtClean="0"/>
              <a:t> </a:t>
            </a:r>
            <a:r>
              <a:rPr lang="en-US" baseline="0" dirty="0" err="1" smtClean="0"/>
              <a:t>hs</a:t>
            </a:r>
            <a:r>
              <a:rPr lang="en-US" baseline="0" dirty="0" smtClean="0"/>
              <a:t> cách đọc sao cho phù hợp với </a:t>
            </a:r>
            <a:r>
              <a:rPr lang="en-US" baseline="0" dirty="0" err="1" smtClean="0"/>
              <a:t>giongj</a:t>
            </a:r>
            <a:r>
              <a:rPr lang="en-US" baseline="0" dirty="0" smtClean="0"/>
              <a:t> kể của nhân vật.</a:t>
            </a:r>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43121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Giáo</a:t>
            </a:r>
            <a:r>
              <a:rPr lang="en-US" baseline="0" dirty="0" smtClean="0"/>
              <a:t> viên chủ động giải thích từ khó, cho </a:t>
            </a:r>
            <a:r>
              <a:rPr lang="en-US" baseline="0" dirty="0" err="1" smtClean="0"/>
              <a:t>hs</a:t>
            </a:r>
            <a:r>
              <a:rPr lang="en-US" baseline="0" dirty="0" smtClean="0"/>
              <a:t> luyện đọc từ. Từ khó có thể linh động theo vùng miền, không nhất thiết dạy theo giáo án soạn sẵn nhé.</a:t>
            </a:r>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a:t>
            </a:r>
            <a:r>
              <a:rPr lang="en-US" baseline="0" smtClean="0"/>
              <a:t> hãy nghe hs nói câu này nhé. Sẽ rất hạnh phúc khi nghe hs kể đấy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GV hướng</a:t>
            </a:r>
            <a:r>
              <a:rPr lang="en-US" baseline="0" dirty="0" smtClean="0"/>
              <a:t> dẫn </a:t>
            </a:r>
            <a:r>
              <a:rPr lang="en-US" baseline="0" dirty="0" err="1" smtClean="0"/>
              <a:t>hs</a:t>
            </a:r>
            <a:r>
              <a:rPr lang="en-US" baseline="0" smtClean="0"/>
              <a:t> </a:t>
            </a:r>
            <a:r>
              <a:rPr lang="en-US" baseline="0" smtClean="0"/>
              <a:t>Tô </a:t>
            </a:r>
            <a:r>
              <a:rPr lang="en-US" baseline="0" smtClean="0"/>
              <a:t>chữ hoa N. </a:t>
            </a:r>
            <a:r>
              <a:rPr lang="en-US" baseline="0" dirty="0" smtClean="0"/>
              <a:t>GV hỏi để khai thác cho HS hiểu kĩ thuật viết (chữ đầu câu viết hoa, cuối câu có dấu chấm, khoảng cách các chữ bằng 1 con chữ o…)</a:t>
            </a:r>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1/30/2021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54321" y="0"/>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599893" y="802476"/>
            <a:ext cx="5370348" cy="2338754"/>
            <a:chOff x="9641880" y="-12044"/>
            <a:chExt cx="5370348" cy="1674669"/>
          </a:xfrm>
          <a:solidFill>
            <a:srgbClr val="7030A0"/>
          </a:solidFill>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641880" y="944618"/>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783890" y="-12044"/>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7030A0"/>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1905000" y="437711"/>
            <a:ext cx="7086600" cy="923281"/>
          </a:xfrm>
          <a:prstGeom prst="rect">
            <a:avLst/>
          </a:prstGeom>
          <a:noFill/>
        </p:spPr>
        <p:txBody>
          <a:bodyPr wrap="square" lIns="91391" tIns="45696" rIns="91391" bIns="45696" rtlCol="0">
            <a:spAutoFit/>
          </a:bodyPr>
          <a:lstStyle/>
          <a:p>
            <a:pPr algn="ctr"/>
            <a:r>
              <a:rPr lang="en-US" sz="5400" b="1" dirty="0">
                <a:ln w="3175">
                  <a:solidFill>
                    <a:schemeClr val="bg1"/>
                  </a:solidFill>
                </a:ln>
                <a:solidFill>
                  <a:schemeClr val="bg1"/>
                </a:solidFill>
                <a:latin typeface="Arial-Rounded" pitchFamily="34" charset="0"/>
                <a:ea typeface="Arial-Rounded" pitchFamily="34" charset="0"/>
                <a:cs typeface="Arial-Rounded" pitchFamily="34" charset="0"/>
              </a:rPr>
              <a:t>MÁI </a:t>
            </a:r>
            <a:r>
              <a:rPr lang="en-US" sz="5400" b="1" dirty="0" smtClean="0">
                <a:ln w="3175">
                  <a:solidFill>
                    <a:schemeClr val="bg1"/>
                  </a:solidFill>
                </a:ln>
                <a:solidFill>
                  <a:schemeClr val="bg1"/>
                </a:solidFill>
                <a:latin typeface="Arial-Rounded" pitchFamily="34" charset="0"/>
                <a:ea typeface="Arial-Rounded" pitchFamily="34" charset="0"/>
                <a:cs typeface="Arial-Rounded" pitchFamily="34" charset="0"/>
              </a:rPr>
              <a:t>TRƯỜNG MẾN YÊU</a:t>
            </a:r>
            <a:endParaRPr lang="en-US" sz="5400" b="1" dirty="0">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360469" y="2147793"/>
            <a:ext cx="990600" cy="954059"/>
          </a:xfrm>
          <a:prstGeom prst="rect">
            <a:avLst/>
          </a:prstGeom>
          <a:noFill/>
        </p:spPr>
        <p:txBody>
          <a:bodyPr wrap="square" lIns="91391" tIns="45696" rIns="91391" bIns="45696" rtlCol="0">
            <a:spAutoFit/>
          </a:bodyPr>
          <a:lstStyle/>
          <a:p>
            <a:pPr algn="ctr"/>
            <a:r>
              <a:rPr lang="en-US" sz="2400" b="1" dirty="0">
                <a:solidFill>
                  <a:schemeClr val="bg1"/>
                </a:solidFill>
                <a:latin typeface="Arial-Rounded" pitchFamily="34" charset="0"/>
                <a:ea typeface="Arial-Rounded" pitchFamily="34" charset="0"/>
                <a:cs typeface="Arial-Rounded" pitchFamily="34" charset="0"/>
              </a:rPr>
              <a:t>Bài</a:t>
            </a:r>
          </a:p>
          <a:p>
            <a:pPr algn="ctr"/>
            <a:r>
              <a:rPr lang="en-US" sz="3200" b="1" dirty="0">
                <a:solidFill>
                  <a:schemeClr val="bg1"/>
                </a:solidFill>
                <a:latin typeface="Arial Rounded MT Bold" pitchFamily="34" charset="0"/>
                <a:ea typeface="Arial-Rounded" pitchFamily="34" charset="0"/>
                <a:cs typeface="Times New Roman" pitchFamily="18" charset="0"/>
              </a:rPr>
              <a:t>1</a:t>
            </a:r>
          </a:p>
        </p:txBody>
      </p:sp>
      <p:pic>
        <p:nvPicPr>
          <p:cNvPr id="4" name="Picture 3"/>
          <p:cNvPicPr>
            <a:picLocks noChangeAspect="1"/>
          </p:cNvPicPr>
          <p:nvPr/>
        </p:nvPicPr>
        <p:blipFill rotWithShape="1">
          <a:blip r:embed="rId2"/>
          <a:srcRect l="10004" t="11476" r="20002" b="28597"/>
          <a:stretch/>
        </p:blipFill>
        <p:spPr>
          <a:xfrm>
            <a:off x="41781" y="-32335"/>
            <a:ext cx="1066800" cy="1066801"/>
          </a:xfrm>
          <a:prstGeom prst="rect">
            <a:avLst/>
          </a:prstGeom>
        </p:spPr>
      </p:pic>
      <p:sp>
        <p:nvSpPr>
          <p:cNvPr id="20" name="Rectangle 10"/>
          <p:cNvSpPr/>
          <p:nvPr/>
        </p:nvSpPr>
        <p:spPr>
          <a:xfrm>
            <a:off x="2978668" y="2201623"/>
            <a:ext cx="4274410" cy="759429"/>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22" name="TextBox 21"/>
          <p:cNvSpPr txBox="1"/>
          <p:nvPr/>
        </p:nvSpPr>
        <p:spPr>
          <a:xfrm>
            <a:off x="2980943" y="2314770"/>
            <a:ext cx="3384347" cy="646282"/>
          </a:xfrm>
          <a:prstGeom prst="rect">
            <a:avLst/>
          </a:prstGeom>
          <a:solidFill>
            <a:schemeClr val="bg1"/>
          </a:solidFill>
        </p:spPr>
        <p:txBody>
          <a:bodyPr wrap="square" lIns="91391" tIns="45696" rIns="91391" bIns="45696" rtlCol="0">
            <a:spAutoFit/>
          </a:bodyPr>
          <a:lstStyle/>
          <a:p>
            <a:pPr algn="ctr"/>
            <a:r>
              <a:rPr lang="en-US" sz="3600" b="1" dirty="0" smtClean="0">
                <a:solidFill>
                  <a:srgbClr val="7030A0"/>
                </a:solidFill>
                <a:latin typeface="Arial-Rounded" pitchFamily="34" charset="0"/>
                <a:ea typeface="Arial-Rounded" pitchFamily="34" charset="0"/>
                <a:cs typeface="Arial-Rounded" pitchFamily="34" charset="0"/>
              </a:rPr>
              <a:t>TÔI ĐI HỌC</a:t>
            </a:r>
            <a:endParaRPr lang="en-US" sz="3600" b="1" dirty="0">
              <a:solidFill>
                <a:srgbClr val="7030A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ách điện tử"/>
          <p:cNvPicPr>
            <a:picLocks noChangeAspect="1" noChangeArrowheads="1"/>
          </p:cNvPicPr>
          <p:nvPr/>
        </p:nvPicPr>
        <p:blipFill rotWithShape="1">
          <a:blip r:embed="rId2">
            <a:lum contrast="30000"/>
            <a:extLst>
              <a:ext uri="{28A0092B-C50C-407E-A947-70E740481C1C}">
                <a14:useLocalDpi xmlns:a14="http://schemas.microsoft.com/office/drawing/2010/main" val="0"/>
              </a:ext>
            </a:extLst>
          </a:blip>
          <a:srcRect l="14613" t="14865" r="9179" b="56000"/>
          <a:stretch/>
        </p:blipFill>
        <p:spPr bwMode="auto">
          <a:xfrm>
            <a:off x="297976" y="270089"/>
            <a:ext cx="853440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0" y="0"/>
            <a:ext cx="5947064" cy="477005"/>
          </a:xfrm>
          <a:prstGeom prst="rect">
            <a:avLst/>
          </a:prstGeom>
          <a:noFill/>
        </p:spPr>
        <p:txBody>
          <a:bodyPr wrap="square" lIns="91391" tIns="45696" rIns="91391" bIns="45696" rtlCol="0">
            <a:spAutoFit/>
          </a:bodyPr>
          <a:lstStyle/>
          <a:p>
            <a:pPr algn="ctr"/>
            <a:r>
              <a:rPr lang="en-US" sz="2500" b="1" dirty="0" smtClean="0">
                <a:latin typeface="Arial-Rounded" pitchFamily="34" charset="0"/>
                <a:ea typeface="Arial-Rounded" pitchFamily="34" charset="0"/>
                <a:cs typeface="Arial-Rounded" pitchFamily="34" charset="0"/>
              </a:rPr>
              <a:t>Tôi đi học </a:t>
            </a:r>
            <a:endParaRPr lang="en-US" sz="2500" b="1" dirty="0">
              <a:latin typeface="Arial Rounded MT Bold" pitchFamily="34" charset="0"/>
              <a:ea typeface="Arial-Rounded" pitchFamily="34" charset="0"/>
              <a:cs typeface="Arial-Rounded" pitchFamily="34" charset="0"/>
            </a:endParaRPr>
          </a:p>
        </p:txBody>
      </p:sp>
      <p:sp>
        <p:nvSpPr>
          <p:cNvPr id="6" name="TextBox 5"/>
          <p:cNvSpPr txBox="1"/>
          <p:nvPr/>
        </p:nvSpPr>
        <p:spPr>
          <a:xfrm>
            <a:off x="304800" y="4248150"/>
            <a:ext cx="7005851" cy="523184"/>
          </a:xfrm>
          <a:prstGeom prst="rect">
            <a:avLst/>
          </a:prstGeom>
          <a:solidFill>
            <a:schemeClr val="accent4">
              <a:lumMod val="40000"/>
              <a:lumOff val="60000"/>
            </a:schemeClr>
          </a:solidFill>
        </p:spPr>
        <p:txBody>
          <a:bodyPr wrap="square" lIns="91403" tIns="45702" rIns="91403" bIns="45702" rtlCol="0">
            <a:spAutoFit/>
          </a:bodyPr>
          <a:lstStyle/>
          <a:p>
            <a:pPr algn="ctr"/>
            <a:r>
              <a:rPr lang="en-US" sz="2800" dirty="0" smtClean="0">
                <a:latin typeface="Arial-Rounded" pitchFamily="34" charset="0"/>
                <a:ea typeface="Arial-Rounded" pitchFamily="34" charset="0"/>
                <a:cs typeface="Arial-Rounded" pitchFamily="34" charset="0"/>
              </a:rPr>
              <a:t>Giải nghĩa một số từ ngữ trong bài.</a:t>
            </a:r>
            <a:endParaRPr lang="en-US" sz="2800" dirty="0">
              <a:latin typeface="Arial-Rounded" pitchFamily="34" charset="0"/>
              <a:ea typeface="Arial-Rounded" pitchFamily="34" charset="0"/>
              <a:cs typeface="Arial-Rounded" pitchFamily="34" charset="0"/>
            </a:endParaRPr>
          </a:p>
        </p:txBody>
      </p:sp>
      <p:sp>
        <p:nvSpPr>
          <p:cNvPr id="7" name="TextBox 6"/>
          <p:cNvSpPr txBox="1"/>
          <p:nvPr/>
        </p:nvSpPr>
        <p:spPr>
          <a:xfrm>
            <a:off x="297976" y="4233626"/>
            <a:ext cx="7005851" cy="523184"/>
          </a:xfrm>
          <a:prstGeom prst="rect">
            <a:avLst/>
          </a:prstGeom>
          <a:solidFill>
            <a:schemeClr val="accent4">
              <a:lumMod val="40000"/>
              <a:lumOff val="60000"/>
            </a:schemeClr>
          </a:solidFill>
        </p:spPr>
        <p:txBody>
          <a:bodyPr wrap="square" lIns="91403" tIns="45702" rIns="91403" bIns="45702" rtlCol="0">
            <a:spAutoFit/>
          </a:bodyPr>
          <a:lstStyle/>
          <a:p>
            <a:r>
              <a:rPr lang="en-US" sz="2800" i="1" dirty="0">
                <a:latin typeface="Arial-Rounded" pitchFamily="34" charset="0"/>
                <a:ea typeface="Arial-Rounded" pitchFamily="34" charset="0"/>
                <a:cs typeface="Arial-Rounded" pitchFamily="34" charset="0"/>
              </a:rPr>
              <a:t>b</a:t>
            </a:r>
            <a:r>
              <a:rPr lang="en-US" sz="2800" i="1" dirty="0" smtClean="0">
                <a:latin typeface="Arial-Rounded" pitchFamily="34" charset="0"/>
                <a:ea typeface="Arial-Rounded" pitchFamily="34" charset="0"/>
                <a:cs typeface="Arial-Rounded" pitchFamily="34" charset="0"/>
              </a:rPr>
              <a:t>uổi mai: </a:t>
            </a:r>
            <a:r>
              <a:rPr lang="en-US" sz="2800" dirty="0" smtClean="0">
                <a:latin typeface="Arial-Rounded" pitchFamily="34" charset="0"/>
                <a:ea typeface="Arial-Rounded" pitchFamily="34" charset="0"/>
                <a:cs typeface="Arial-Rounded" pitchFamily="34" charset="0"/>
              </a:rPr>
              <a:t>buổi sáng sớm.</a:t>
            </a:r>
            <a:endParaRPr lang="en-US" sz="2800" dirty="0">
              <a:latin typeface="Arial-Rounded" pitchFamily="34" charset="0"/>
              <a:ea typeface="Arial-Rounded" pitchFamily="34" charset="0"/>
              <a:cs typeface="Arial-Rounded" pitchFamily="34" charset="0"/>
            </a:endParaRPr>
          </a:p>
        </p:txBody>
      </p:sp>
      <p:sp>
        <p:nvSpPr>
          <p:cNvPr id="8" name="TextBox 7"/>
          <p:cNvSpPr txBox="1"/>
          <p:nvPr/>
        </p:nvSpPr>
        <p:spPr>
          <a:xfrm>
            <a:off x="190499" y="4099139"/>
            <a:ext cx="8915401" cy="523184"/>
          </a:xfrm>
          <a:prstGeom prst="rect">
            <a:avLst/>
          </a:prstGeom>
          <a:solidFill>
            <a:schemeClr val="accent4">
              <a:lumMod val="40000"/>
              <a:lumOff val="60000"/>
            </a:schemeClr>
          </a:solidFill>
        </p:spPr>
        <p:txBody>
          <a:bodyPr wrap="square" lIns="91403" tIns="45702" rIns="91403" bIns="45702" rtlCol="0">
            <a:spAutoFit/>
          </a:bodyPr>
          <a:lstStyle/>
          <a:p>
            <a:r>
              <a:rPr lang="en-US" sz="2800" i="1" dirty="0" smtClean="0">
                <a:latin typeface="Arial-Rounded" pitchFamily="34" charset="0"/>
                <a:ea typeface="Arial-Rounded" pitchFamily="34" charset="0"/>
                <a:cs typeface="Arial-Rounded" pitchFamily="34" charset="0"/>
              </a:rPr>
              <a:t>âu yếm: </a:t>
            </a:r>
            <a:r>
              <a:rPr lang="en-US" sz="2800" dirty="0" smtClean="0">
                <a:latin typeface="Arial-Rounded" pitchFamily="34" charset="0"/>
                <a:ea typeface="Arial-Rounded" pitchFamily="34" charset="0"/>
                <a:cs typeface="Arial-Rounded" pitchFamily="34" charset="0"/>
              </a:rPr>
              <a:t>biểu lộ tình yêu thương bằng cử chỉ, dáng điệu, </a:t>
            </a:r>
            <a:endParaRPr lang="en-US" sz="2800" dirty="0">
              <a:latin typeface="Arial-Rounded" pitchFamily="34" charset="0"/>
              <a:ea typeface="Arial-Rounded" pitchFamily="34" charset="0"/>
              <a:cs typeface="Arial-Rounded" pitchFamily="34" charset="0"/>
            </a:endParaRPr>
          </a:p>
        </p:txBody>
      </p:sp>
      <p:sp>
        <p:nvSpPr>
          <p:cNvPr id="9" name="TextBox 8"/>
          <p:cNvSpPr txBox="1"/>
          <p:nvPr/>
        </p:nvSpPr>
        <p:spPr>
          <a:xfrm>
            <a:off x="228600" y="4076700"/>
            <a:ext cx="8877300" cy="954071"/>
          </a:xfrm>
          <a:prstGeom prst="rect">
            <a:avLst/>
          </a:prstGeom>
          <a:solidFill>
            <a:schemeClr val="accent4">
              <a:lumMod val="40000"/>
              <a:lumOff val="60000"/>
            </a:schemeClr>
          </a:solidFill>
        </p:spPr>
        <p:txBody>
          <a:bodyPr wrap="square" lIns="91403" tIns="45702" rIns="91403" bIns="45702" rtlCol="0">
            <a:spAutoFit/>
          </a:bodyPr>
          <a:lstStyle/>
          <a:p>
            <a:pPr algn="ctr"/>
            <a:r>
              <a:rPr lang="en-US" sz="2800" i="1" dirty="0" smtClean="0">
                <a:latin typeface="Arial-Rounded" pitchFamily="34" charset="0"/>
                <a:ea typeface="Arial-Rounded" pitchFamily="34" charset="0"/>
                <a:cs typeface="Arial-Rounded" pitchFamily="34" charset="0"/>
              </a:rPr>
              <a:t>bỡ ngỡ: </a:t>
            </a:r>
            <a:r>
              <a:rPr lang="en-US" sz="2800" dirty="0" smtClean="0">
                <a:latin typeface="Arial-Rounded" pitchFamily="34" charset="0"/>
                <a:ea typeface="Arial-Rounded" pitchFamily="34" charset="0"/>
                <a:cs typeface="Arial-Rounded" pitchFamily="34" charset="0"/>
              </a:rPr>
              <a:t>ngơ ngác, lúng túng vì chưa quen </a:t>
            </a:r>
          </a:p>
          <a:p>
            <a:pPr algn="ctr"/>
            <a:r>
              <a:rPr lang="en-US" sz="2800" dirty="0" smtClean="0">
                <a:latin typeface="Arial-Rounded" pitchFamily="34" charset="0"/>
                <a:ea typeface="Arial-Rounded" pitchFamily="34" charset="0"/>
                <a:cs typeface="Arial-Rounded" pitchFamily="34" charset="0"/>
              </a:rPr>
              <a:t>thuộc.</a:t>
            </a:r>
            <a:endParaRPr lang="en-US" sz="2800" dirty="0">
              <a:latin typeface="Arial-Rounded" pitchFamily="34" charset="0"/>
              <a:ea typeface="Arial-Rounded" pitchFamily="34" charset="0"/>
              <a:cs typeface="Arial-Rounded" pitchFamily="34" charset="0"/>
            </a:endParaRPr>
          </a:p>
        </p:txBody>
      </p:sp>
      <p:sp>
        <p:nvSpPr>
          <p:cNvPr id="10" name="TextBox 9"/>
          <p:cNvSpPr txBox="1"/>
          <p:nvPr/>
        </p:nvSpPr>
        <p:spPr>
          <a:xfrm>
            <a:off x="185950" y="4018182"/>
            <a:ext cx="8877300" cy="954071"/>
          </a:xfrm>
          <a:prstGeom prst="rect">
            <a:avLst/>
          </a:prstGeom>
          <a:solidFill>
            <a:schemeClr val="accent4">
              <a:lumMod val="40000"/>
              <a:lumOff val="60000"/>
            </a:schemeClr>
          </a:solidFill>
        </p:spPr>
        <p:txBody>
          <a:bodyPr wrap="square" lIns="91403" tIns="45702" rIns="91403" bIns="45702" rtlCol="0">
            <a:spAutoFit/>
          </a:bodyPr>
          <a:lstStyle/>
          <a:p>
            <a:pPr algn="ctr"/>
            <a:r>
              <a:rPr lang="en-US" sz="2800" i="1" dirty="0" smtClean="0">
                <a:latin typeface="Arial-Rounded" pitchFamily="34" charset="0"/>
                <a:ea typeface="Arial-Rounded" pitchFamily="34" charset="0"/>
                <a:cs typeface="Arial-Rounded" pitchFamily="34" charset="0"/>
              </a:rPr>
              <a:t>nép: </a:t>
            </a:r>
            <a:r>
              <a:rPr lang="en-US" sz="2800" dirty="0" smtClean="0">
                <a:latin typeface="Arial-Rounded" pitchFamily="34" charset="0"/>
                <a:ea typeface="Arial-Rounded" pitchFamily="34" charset="0"/>
                <a:cs typeface="Arial-Rounded" pitchFamily="34" charset="0"/>
              </a:rPr>
              <a:t>thu người lại, áp sát vào người khác, vật khác hoặc để được che chở.</a:t>
            </a:r>
            <a:endParaRPr lang="en-US" sz="2800" dirty="0">
              <a:latin typeface="Arial-Rounded" pitchFamily="34" charset="0"/>
              <a:ea typeface="Arial-Rounded" pitchFamily="34" charset="0"/>
              <a:cs typeface="Arial-Rounded" pitchFamily="34" charset="0"/>
            </a:endParaRPr>
          </a:p>
        </p:txBody>
      </p:sp>
      <p:sp>
        <p:nvSpPr>
          <p:cNvPr id="11" name="Minus 10"/>
          <p:cNvSpPr/>
          <p:nvPr/>
        </p:nvSpPr>
        <p:spPr>
          <a:xfrm>
            <a:off x="1219200" y="694948"/>
            <a:ext cx="1447800" cy="45719"/>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Minus 11"/>
          <p:cNvSpPr/>
          <p:nvPr/>
        </p:nvSpPr>
        <p:spPr>
          <a:xfrm>
            <a:off x="3013907" y="696645"/>
            <a:ext cx="1100893" cy="45719"/>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Minus 12"/>
          <p:cNvSpPr/>
          <p:nvPr/>
        </p:nvSpPr>
        <p:spPr>
          <a:xfrm>
            <a:off x="5410200" y="2083888"/>
            <a:ext cx="1447800" cy="45719"/>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Minus 13"/>
          <p:cNvSpPr/>
          <p:nvPr/>
        </p:nvSpPr>
        <p:spPr>
          <a:xfrm>
            <a:off x="7540388" y="2083888"/>
            <a:ext cx="609600" cy="45719"/>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53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1+#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1+#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1+#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3400" y="4324350"/>
            <a:ext cx="3642531" cy="584739"/>
          </a:xfrm>
          <a:prstGeom prst="rect">
            <a:avLst/>
          </a:prstGeom>
          <a:solidFill>
            <a:schemeClr val="accent4">
              <a:lumMod val="40000"/>
              <a:lumOff val="60000"/>
            </a:schemeClr>
          </a:solidFill>
        </p:spPr>
        <p:txBody>
          <a:bodyPr wrap="square" lIns="91403" tIns="45702" rIns="91403" bIns="45702" rtlCol="0">
            <a:spAutoFit/>
          </a:bodyPr>
          <a:lstStyle/>
          <a:p>
            <a:pPr algn="ctr"/>
            <a:r>
              <a:rPr lang="en-US" sz="3200" dirty="0" smtClean="0">
                <a:latin typeface="Arial-Rounded" pitchFamily="34" charset="0"/>
                <a:ea typeface="Arial-Rounded" pitchFamily="34" charset="0"/>
                <a:cs typeface="Arial-Rounded" pitchFamily="34" charset="0"/>
              </a:rPr>
              <a:t>Thi đọc toàn bài</a:t>
            </a:r>
            <a:endParaRPr lang="en-US" sz="3200" dirty="0">
              <a:latin typeface="Arial-Rounded" pitchFamily="34" charset="0"/>
              <a:ea typeface="Arial-Rounded" pitchFamily="34" charset="0"/>
              <a:cs typeface="Arial-Rounded" pitchFamily="34" charset="0"/>
            </a:endParaRPr>
          </a:p>
        </p:txBody>
      </p:sp>
      <p:pic>
        <p:nvPicPr>
          <p:cNvPr id="6" name="Picture 2" descr="Sách điện tử"/>
          <p:cNvPicPr>
            <a:picLocks noChangeAspect="1" noChangeArrowheads="1"/>
          </p:cNvPicPr>
          <p:nvPr/>
        </p:nvPicPr>
        <p:blipFill rotWithShape="1">
          <a:blip r:embed="rId2">
            <a:lum contrast="30000"/>
            <a:extLst>
              <a:ext uri="{28A0092B-C50C-407E-A947-70E740481C1C}">
                <a14:useLocalDpi xmlns:a14="http://schemas.microsoft.com/office/drawing/2010/main" val="0"/>
              </a:ext>
            </a:extLst>
          </a:blip>
          <a:srcRect l="14613" t="14865" r="9179" b="56000"/>
          <a:stretch/>
        </p:blipFill>
        <p:spPr bwMode="auto">
          <a:xfrm>
            <a:off x="381000" y="678328"/>
            <a:ext cx="8534401" cy="361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560287" y="208431"/>
            <a:ext cx="5947064" cy="477005"/>
          </a:xfrm>
          <a:prstGeom prst="rect">
            <a:avLst/>
          </a:prstGeom>
          <a:noFill/>
        </p:spPr>
        <p:txBody>
          <a:bodyPr wrap="square" lIns="91391" tIns="45696" rIns="91391" bIns="45696" rtlCol="0">
            <a:spAutoFit/>
          </a:bodyPr>
          <a:lstStyle/>
          <a:p>
            <a:pPr algn="ctr"/>
            <a:r>
              <a:rPr lang="en-US" sz="2500" b="1" dirty="0" smtClean="0">
                <a:latin typeface="Arial-Rounded" pitchFamily="34" charset="0"/>
                <a:ea typeface="Arial-Rounded" pitchFamily="34" charset="0"/>
                <a:cs typeface="Arial-Rounded" pitchFamily="34" charset="0"/>
              </a:rPr>
              <a:t>Tôi đi học </a:t>
            </a:r>
            <a:endParaRPr lang="en-US" sz="2500" b="1" dirty="0">
              <a:latin typeface="Arial Rounded MT Bold" pitchFamily="34" charset="0"/>
              <a:ea typeface="Arial-Rounded" pitchFamily="34" charset="0"/>
              <a:cs typeface="Arial-Rounded"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609600" y="4108755"/>
            <a:ext cx="2514600" cy="970281"/>
          </a:xfrm>
          <a:prstGeom prst="rect">
            <a:avLst/>
          </a:prstGeom>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2202873" cy="461616"/>
          </a:xfrm>
          <a:prstGeom prst="rect">
            <a:avLst/>
          </a:prstGeom>
          <a:noFill/>
        </p:spPr>
        <p:txBody>
          <a:bodyPr wrap="square" lIns="91391" tIns="45696" rIns="91391" bIns="45696" rtlCol="0">
            <a:spAutoFit/>
          </a:bodyPr>
          <a:lstStyle/>
          <a:p>
            <a:pPr algn="just"/>
            <a:r>
              <a:rPr lang="en-US" sz="2400" b="1" dirty="0">
                <a:latin typeface="Arial-Rounded" pitchFamily="34" charset="0"/>
                <a:ea typeface="Arial-Rounded" pitchFamily="34" charset="0"/>
                <a:cs typeface="Arial-Rounded" pitchFamily="34" charset="0"/>
              </a:rPr>
              <a:t>Trả lời câu hỏi</a:t>
            </a:r>
          </a:p>
        </p:txBody>
      </p:sp>
      <p:pic>
        <p:nvPicPr>
          <p:cNvPr id="8" name="Picture 2" descr="Sách điện tử"/>
          <p:cNvPicPr>
            <a:picLocks noChangeAspect="1" noChangeArrowheads="1"/>
          </p:cNvPicPr>
          <p:nvPr/>
        </p:nvPicPr>
        <p:blipFill rotWithShape="1">
          <a:blip r:embed="rId3">
            <a:lum contrast="30000"/>
            <a:extLst>
              <a:ext uri="{28A0092B-C50C-407E-A947-70E740481C1C}">
                <a14:useLocalDpi xmlns:a14="http://schemas.microsoft.com/office/drawing/2010/main" val="0"/>
              </a:ext>
            </a:extLst>
          </a:blip>
          <a:srcRect l="14613" t="14865" r="9179" b="56000"/>
          <a:stretch/>
        </p:blipFill>
        <p:spPr bwMode="auto">
          <a:xfrm>
            <a:off x="152401" y="971550"/>
            <a:ext cx="5791200" cy="361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loud 8"/>
          <p:cNvSpPr/>
          <p:nvPr/>
        </p:nvSpPr>
        <p:spPr>
          <a:xfrm>
            <a:off x="5943600" y="238635"/>
            <a:ext cx="3200400" cy="550981"/>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dirty="0" smtClean="0">
                <a:solidFill>
                  <a:schemeClr val="tx1"/>
                </a:solidFill>
                <a:latin typeface="Arial-Rounded" pitchFamily="34" charset="0"/>
                <a:ea typeface="Arial-Rounded" pitchFamily="34" charset="0"/>
                <a:cs typeface="Arial-Rounded" pitchFamily="34" charset="0"/>
              </a:rPr>
              <a:t>Đọc  thầm toàn bài</a:t>
            </a:r>
            <a:endParaRPr lang="en-US" dirty="0">
              <a:solidFill>
                <a:schemeClr val="tx1"/>
              </a:solidFill>
              <a:latin typeface="Arial-Rounded" pitchFamily="34" charset="0"/>
              <a:ea typeface="Arial-Rounded" pitchFamily="34" charset="0"/>
              <a:cs typeface="Arial-Rounded" pitchFamily="34" charset="0"/>
            </a:endParaRPr>
          </a:p>
        </p:txBody>
      </p:sp>
      <p:pic>
        <p:nvPicPr>
          <p:cNvPr id="10" name="Picture 2" descr="Sách điện tử"/>
          <p:cNvPicPr>
            <a:picLocks noChangeAspect="1" noChangeArrowheads="1"/>
          </p:cNvPicPr>
          <p:nvPr/>
        </p:nvPicPr>
        <p:blipFill>
          <a:blip r:embed="rId3">
            <a:extLst>
              <a:ext uri="{28A0092B-C50C-407E-A947-70E740481C1C}">
                <a14:useLocalDpi xmlns:a14="http://schemas.microsoft.com/office/drawing/2010/main" val="0"/>
              </a:ext>
            </a:extLst>
          </a:blip>
          <a:srcRect l="71579" t="64500" b="8501"/>
          <a:stretch>
            <a:fillRect/>
          </a:stretch>
        </p:blipFill>
        <p:spPr bwMode="auto">
          <a:xfrm>
            <a:off x="5943601" y="789616"/>
            <a:ext cx="2940844" cy="4144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041" y="1428749"/>
            <a:ext cx="7856135" cy="1815845"/>
          </a:xfrm>
          <a:prstGeom prst="rect">
            <a:avLst/>
          </a:prstGeom>
        </p:spPr>
        <p:txBody>
          <a:bodyPr wrap="square" lIns="91403" tIns="45702" rIns="91403" bIns="45702">
            <a:spAutoFit/>
          </a:bodyPr>
          <a:lstStyle/>
          <a:p>
            <a:pPr algn="just"/>
            <a:r>
              <a:rPr lang="en-US" sz="2800" dirty="0" smtClean="0">
                <a:latin typeface="Arial-Rounded" pitchFamily="34" charset="0"/>
                <a:ea typeface="Arial-Rounded" pitchFamily="34" charset="0"/>
                <a:cs typeface="Arial-Rounded" pitchFamily="34" charset="0"/>
              </a:rPr>
              <a:t>      Một buổi mai, mẹ âu yếm nắm tay tôi dẫn trên con đường làng dài và hẹp. Con đường này tôi đã đi lại nhiều lần, nhưng lần này tự nhiên thấy lạ. Cảnh vật xung quanh tôi đều lạ. Hôm nay tôi đi học.</a:t>
            </a:r>
            <a:endParaRPr lang="en-US" sz="2800" dirty="0">
              <a:latin typeface="Arial-Rounded" pitchFamily="34" charset="0"/>
              <a:ea typeface="Arial-Rounded" pitchFamily="34" charset="0"/>
              <a:cs typeface="Arial-Rounded" pitchFamily="34" charset="0"/>
            </a:endParaRPr>
          </a:p>
        </p:txBody>
      </p:sp>
      <p:sp>
        <p:nvSpPr>
          <p:cNvPr id="5" name="TextBox 4"/>
          <p:cNvSpPr txBox="1"/>
          <p:nvPr/>
        </p:nvSpPr>
        <p:spPr>
          <a:xfrm>
            <a:off x="2895600" y="466148"/>
            <a:ext cx="3642531" cy="584739"/>
          </a:xfrm>
          <a:prstGeom prst="rect">
            <a:avLst/>
          </a:prstGeom>
          <a:solidFill>
            <a:schemeClr val="accent4">
              <a:lumMod val="40000"/>
              <a:lumOff val="60000"/>
            </a:schemeClr>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025236" y="3867150"/>
            <a:ext cx="7453746" cy="1077182"/>
          </a:xfrm>
          <a:prstGeom prst="rect">
            <a:avLst/>
          </a:prstGeom>
          <a:solidFill>
            <a:schemeClr val="accent4">
              <a:lumMod val="40000"/>
              <a:lumOff val="60000"/>
            </a:schemeClr>
          </a:solidFill>
        </p:spPr>
        <p:txBody>
          <a:bodyPr wrap="square" lIns="91403" tIns="45702" rIns="91403" bIns="45702" rtlCol="0">
            <a:spAutoFit/>
          </a:bodyPr>
          <a:lstStyle/>
          <a:p>
            <a:pPr algn="ctr"/>
            <a:r>
              <a:rPr lang="en-US" sz="3200" dirty="0" smtClean="0">
                <a:latin typeface="Arial-Rounded" pitchFamily="34" charset="0"/>
                <a:ea typeface="Arial-Rounded" pitchFamily="34" charset="0"/>
                <a:cs typeface="Arial-Rounded" pitchFamily="34" charset="0"/>
              </a:rPr>
              <a:t>Ngày đầu đi học, bạn nhỏ thấy cảnh vật xung quanh ra sao?</a:t>
            </a:r>
            <a:endParaRPr lang="en-US" sz="32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973200"/>
            <a:ext cx="8575964" cy="2246733"/>
          </a:xfrm>
          <a:prstGeom prst="rect">
            <a:avLst/>
          </a:prstGeom>
        </p:spPr>
        <p:txBody>
          <a:bodyPr wrap="square" lIns="91403" tIns="45702" rIns="91403" bIns="45702">
            <a:spAutoFit/>
          </a:bodyPr>
          <a:lstStyle/>
          <a:p>
            <a:pPr algn="just"/>
            <a:r>
              <a:rPr lang="en-US" sz="2800" dirty="0">
                <a:latin typeface="Arial-Rounded" pitchFamily="34" charset="0"/>
                <a:ea typeface="Arial-Rounded" pitchFamily="34" charset="0"/>
                <a:cs typeface="Arial-Rounded" pitchFamily="34" charset="0"/>
              </a:rPr>
              <a:t>	 C</a:t>
            </a:r>
            <a:r>
              <a:rPr lang="en-US" sz="2800" dirty="0" smtClean="0">
                <a:latin typeface="Arial-Rounded" pitchFamily="34" charset="0"/>
                <a:ea typeface="Arial-Rounded" pitchFamily="34" charset="0"/>
                <a:cs typeface="Arial-Rounded" pitchFamily="34" charset="0"/>
              </a:rPr>
              <a:t>ũng như tôi, mấy cậu học trò mới bỡ ngỡ đứng nép bên người thân. Thầy giáo trẻ, gương mặt hiền từ, đón chúng tôi vào lớp. Tôi nhìn bàn ghế chỗ tôi ngồi rồi nhận là vật riêng của mình. Tôi nhìn bạn ngồi bên, người bạn chưa quen biết, nhưng không thấy xa lạ chút nào.</a:t>
            </a:r>
            <a:endParaRPr lang="en-US" sz="2800" dirty="0">
              <a:latin typeface="Arial-Rounded" pitchFamily="34" charset="0"/>
              <a:ea typeface="Arial-Rounded" pitchFamily="34" charset="0"/>
              <a:cs typeface="Arial-Rounded" pitchFamily="34" charset="0"/>
            </a:endParaRPr>
          </a:p>
        </p:txBody>
      </p:sp>
      <p:sp>
        <p:nvSpPr>
          <p:cNvPr id="5" name="TextBox 4"/>
          <p:cNvSpPr txBox="1"/>
          <p:nvPr/>
        </p:nvSpPr>
        <p:spPr>
          <a:xfrm>
            <a:off x="2895600" y="209550"/>
            <a:ext cx="3642531" cy="584739"/>
          </a:xfrm>
          <a:prstGeom prst="rect">
            <a:avLst/>
          </a:prstGeom>
          <a:solidFill>
            <a:schemeClr val="accent4">
              <a:lumMod val="40000"/>
              <a:lumOff val="60000"/>
            </a:schemeClr>
          </a:solidFill>
        </p:spPr>
        <p:txBody>
          <a:bodyPr wrap="square" lIns="91403" tIns="45702" rIns="91403" bIns="45702" rtlCol="0">
            <a:spAutoFit/>
          </a:bodyPr>
          <a:lstStyle/>
          <a:p>
            <a:pPr algn="ctr"/>
            <a:r>
              <a:rPr lang="en-US" sz="3200" b="1" dirty="0">
                <a:latin typeface="Arial-Rounded" pitchFamily="34" charset="0"/>
                <a:ea typeface="Arial-Rounded" pitchFamily="34" charset="0"/>
                <a:cs typeface="Arial-Rounded" pitchFamily="34" charset="0"/>
              </a:rPr>
              <a:t>Đọc đoạn 2:</a:t>
            </a:r>
          </a:p>
        </p:txBody>
      </p:sp>
      <p:sp>
        <p:nvSpPr>
          <p:cNvPr id="9" name="TextBox 8"/>
          <p:cNvSpPr txBox="1"/>
          <p:nvPr/>
        </p:nvSpPr>
        <p:spPr>
          <a:xfrm>
            <a:off x="588417" y="4318887"/>
            <a:ext cx="8534400" cy="461628"/>
          </a:xfrm>
          <a:prstGeom prst="rect">
            <a:avLst/>
          </a:prstGeom>
          <a:solidFill>
            <a:schemeClr val="accent4">
              <a:lumMod val="40000"/>
              <a:lumOff val="60000"/>
            </a:schemeClr>
          </a:solidFill>
        </p:spPr>
        <p:txBody>
          <a:bodyPr wrap="square" lIns="91403" tIns="45702" rIns="91403" bIns="45702" rtlCol="0">
            <a:spAutoFit/>
          </a:bodyPr>
          <a:lstStyle/>
          <a:p>
            <a:pPr algn="ctr"/>
            <a:r>
              <a:rPr lang="en-US" sz="2400" dirty="0" smtClean="0">
                <a:latin typeface="Arial-Rounded" pitchFamily="34" charset="0"/>
                <a:ea typeface="Arial-Rounded" pitchFamily="34" charset="0"/>
                <a:cs typeface="Arial-Rounded" pitchFamily="34" charset="0"/>
              </a:rPr>
              <a:t>Những trò mới đã làm gì khi còn bỡ ngỡ ?</a:t>
            </a:r>
            <a:endParaRPr lang="en-US" sz="2400" dirty="0">
              <a:latin typeface="Arial-Rounded" pitchFamily="34" charset="0"/>
              <a:ea typeface="Arial-Rounded" pitchFamily="34" charset="0"/>
              <a:cs typeface="Arial-Rounded" pitchFamily="34" charset="0"/>
            </a:endParaRPr>
          </a:p>
        </p:txBody>
      </p:sp>
      <p:sp>
        <p:nvSpPr>
          <p:cNvPr id="10" name="TextBox 9"/>
          <p:cNvSpPr txBox="1"/>
          <p:nvPr/>
        </p:nvSpPr>
        <p:spPr>
          <a:xfrm>
            <a:off x="602065" y="4318887"/>
            <a:ext cx="8534400" cy="461628"/>
          </a:xfrm>
          <a:prstGeom prst="rect">
            <a:avLst/>
          </a:prstGeom>
          <a:solidFill>
            <a:schemeClr val="accent4">
              <a:lumMod val="40000"/>
              <a:lumOff val="60000"/>
            </a:schemeClr>
          </a:solidFill>
        </p:spPr>
        <p:txBody>
          <a:bodyPr wrap="square" lIns="91403" tIns="45702" rIns="91403" bIns="45702" rtlCol="0">
            <a:spAutoFit/>
          </a:bodyPr>
          <a:lstStyle/>
          <a:p>
            <a:pPr algn="ctr"/>
            <a:r>
              <a:rPr lang="en-US" sz="2400" dirty="0" smtClean="0">
                <a:latin typeface="Arial-Rounded" pitchFamily="34" charset="0"/>
                <a:ea typeface="Arial-Rounded" pitchFamily="34" charset="0"/>
                <a:cs typeface="Arial-Rounded" pitchFamily="34" charset="0"/>
              </a:rPr>
              <a:t>Thầy giáo trẻ gương mặt như thế nào khi đón chúng tôi vào lớp?</a:t>
            </a:r>
            <a:endParaRPr lang="en-US" sz="2400" dirty="0">
              <a:latin typeface="Arial-Rounded" pitchFamily="34" charset="0"/>
              <a:ea typeface="Arial-Rounded" pitchFamily="34" charset="0"/>
              <a:cs typeface="Arial-Rounded" pitchFamily="34" charset="0"/>
            </a:endParaRPr>
          </a:p>
        </p:txBody>
      </p:sp>
      <p:sp>
        <p:nvSpPr>
          <p:cNvPr id="11" name="TextBox 10"/>
          <p:cNvSpPr txBox="1"/>
          <p:nvPr/>
        </p:nvSpPr>
        <p:spPr>
          <a:xfrm>
            <a:off x="588417" y="4309590"/>
            <a:ext cx="8534400" cy="461628"/>
          </a:xfrm>
          <a:prstGeom prst="rect">
            <a:avLst/>
          </a:prstGeom>
          <a:solidFill>
            <a:schemeClr val="accent4">
              <a:lumMod val="40000"/>
              <a:lumOff val="60000"/>
            </a:schemeClr>
          </a:solidFill>
        </p:spPr>
        <p:txBody>
          <a:bodyPr wrap="square" lIns="91403" tIns="45702" rIns="91403" bIns="45702" rtlCol="0">
            <a:spAutoFit/>
          </a:bodyPr>
          <a:lstStyle/>
          <a:p>
            <a:pPr algn="ctr"/>
            <a:r>
              <a:rPr lang="en-US" sz="2400" dirty="0" smtClean="0">
                <a:latin typeface="Arial-Rounded" pitchFamily="34" charset="0"/>
                <a:ea typeface="Arial-Rounded" pitchFamily="34" charset="0"/>
                <a:cs typeface="Arial-Rounded" pitchFamily="34" charset="0"/>
              </a:rPr>
              <a:t>Bạn nhỏ thấy người bạn ngồi bên như thế nào?</a:t>
            </a:r>
            <a:endParaRPr lang="en-US" sz="24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1+#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1000" fill="hold"/>
                                        <p:tgtEl>
                                          <p:spTgt spid="10"/>
                                        </p:tgtEl>
                                        <p:attrNameLst>
                                          <p:attrName>ppt_x</p:attrName>
                                        </p:attrNameLst>
                                      </p:cBhvr>
                                      <p:tavLst>
                                        <p:tav tm="0">
                                          <p:val>
                                            <p:strVal val="1+#ppt_w/2"/>
                                          </p:val>
                                        </p:tav>
                                        <p:tav tm="100000">
                                          <p:val>
                                            <p:strVal val="#ppt_x"/>
                                          </p:val>
                                        </p:tav>
                                      </p:tavLst>
                                    </p:anim>
                                    <p:anim calcmode="lin" valueType="num">
                                      <p:cBhvr additive="base">
                                        <p:cTn id="25"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1000" fill="hold"/>
                                        <p:tgtEl>
                                          <p:spTgt spid="11"/>
                                        </p:tgtEl>
                                        <p:attrNameLst>
                                          <p:attrName>ppt_x</p:attrName>
                                        </p:attrNameLst>
                                      </p:cBhvr>
                                      <p:tavLst>
                                        <p:tav tm="0">
                                          <p:val>
                                            <p:strVal val="1+#ppt_w/2"/>
                                          </p:val>
                                        </p:tav>
                                        <p:tav tm="100000">
                                          <p:val>
                                            <p:strVal val="#ppt_x"/>
                                          </p:val>
                                        </p:tav>
                                      </p:tavLst>
                                    </p:anim>
                                    <p:anim calcmode="lin" valueType="num">
                                      <p:cBhvr additive="base">
                                        <p:cTn id="3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701" y="4286854"/>
            <a:ext cx="8763000" cy="461628"/>
          </a:xfrm>
          <a:prstGeom prst="rect">
            <a:avLst/>
          </a:prstGeom>
          <a:solidFill>
            <a:schemeClr val="accent4">
              <a:lumMod val="40000"/>
              <a:lumOff val="60000"/>
            </a:schemeClr>
          </a:solidFill>
        </p:spPr>
        <p:txBody>
          <a:bodyPr wrap="square" lIns="91403" tIns="45702" rIns="91403" bIns="45702" rtlCol="0">
            <a:spAutoFit/>
          </a:bodyPr>
          <a:lstStyle/>
          <a:p>
            <a:pPr algn="just"/>
            <a:r>
              <a:rPr lang="en-US" sz="2400" dirty="0" smtClean="0">
                <a:latin typeface="Arial-Rounded" pitchFamily="34" charset="0"/>
                <a:ea typeface="Arial-Rounded" pitchFamily="34" charset="0"/>
                <a:cs typeface="Arial-Rounded" pitchFamily="34" charset="0"/>
              </a:rPr>
              <a:t>Em hãy kể một việc mà em thích nhất trong ngày đầu đi học.</a:t>
            </a:r>
            <a:endParaRPr lang="en-US" sz="2400" dirty="0">
              <a:latin typeface="Arial-Rounded" pitchFamily="34" charset="0"/>
              <a:ea typeface="Arial-Rounded" pitchFamily="34" charset="0"/>
              <a:cs typeface="Arial-Rounded"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2259" y="2266950"/>
            <a:ext cx="1891741"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401" y="149494"/>
            <a:ext cx="1447800" cy="25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2189" t="11480" r="21511" b="19292"/>
          <a:stretch/>
        </p:blipFill>
        <p:spPr>
          <a:xfrm>
            <a:off x="1172473" y="2729181"/>
            <a:ext cx="2678655" cy="13048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Ngày đầu tiên đi học em mắt ướt nhạt nhòa... Cô vỗ về an ủi cha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174" y="300759"/>
            <a:ext cx="1752599" cy="1823244"/>
          </a:xfrm>
          <a:prstGeom prst="roundRect">
            <a:avLst>
              <a:gd name="adj" fmla="val 8594"/>
            </a:avLst>
          </a:prstGeom>
          <a:solidFill>
            <a:schemeClr val="bg1"/>
          </a:solidFill>
          <a:ln>
            <a:solidFill>
              <a:schemeClr val="bg1"/>
            </a:solidFill>
          </a:ln>
          <a:effectLst>
            <a:reflection blurRad="12700" stA="38000" endPos="28000" dist="5000" dir="5400000" sy="-100000" algn="bl" rotWithShape="0"/>
          </a:effectLst>
        </p:spPr>
      </p:pic>
      <p:pic>
        <p:nvPicPr>
          <p:cNvPr id="1028" name="Picture 4" descr="Kể lại những kỉ niệm ngày đầu tiên đi học - Văn tự sự - Tập làm văn 8 |  Hoc360.ne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7829" y="184871"/>
            <a:ext cx="2822575" cy="19703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Kỷ niệm ngày đầu tiên đi học - Báo An Giang Onl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6775" y="2301875"/>
            <a:ext cx="1642561" cy="1838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117607"/>
            <a:ext cx="8743950" cy="2147323"/>
            <a:chOff x="1553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02315" y="3984853"/>
              <a:ext cx="8649947" cy="584775"/>
            </a:xfrm>
            <a:prstGeom prst="rect">
              <a:avLst/>
            </a:prstGeom>
          </p:spPr>
          <p:txBody>
            <a:bodyPr wrap="square">
              <a:spAutoFit/>
            </a:bodyPr>
            <a:lstStyle/>
            <a:p>
              <a:pPr algn="ctr"/>
              <a:r>
                <a:rPr lang="vi-VN" sz="3200" b="1" dirty="0">
                  <a:solidFill>
                    <a:schemeClr val="bg2">
                      <a:lumMod val="10000"/>
                    </a:schemeClr>
                  </a:solidFill>
                  <a:latin typeface="HP001 4 hàng" pitchFamily="34" charset="0"/>
                  <a:ea typeface="Arial-Rounded" pitchFamily="34" charset="0"/>
                  <a:cs typeface="Arial-Rounded" pitchFamily="34" charset="0"/>
                </a:rPr>
                <a:t>Ngày đầu đi hǌ, </a:t>
              </a:r>
              <a:r>
                <a:rPr lang="en-US" sz="3200" b="1" dirty="0" smtClean="0">
                  <a:solidFill>
                    <a:schemeClr val="bg2">
                      <a:lumMod val="10000"/>
                    </a:schemeClr>
                  </a:solidFill>
                  <a:latin typeface="HP001 4 hàng" pitchFamily="34" charset="0"/>
                  <a:ea typeface="Arial-Rounded" pitchFamily="34" charset="0"/>
                  <a:cs typeface="Arial-Rounded" pitchFamily="34" charset="0"/>
                </a:rPr>
                <a:t>bạn nhỏ thấy cảnh vật</a:t>
              </a:r>
              <a:endParaRPr lang="en-US" sz="3200" b="1" dirty="0">
                <a:solidFill>
                  <a:schemeClr val="bg2">
                    <a:lumMod val="10000"/>
                  </a:schemeClr>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4</a:t>
            </a: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dirty="0">
                <a:latin typeface="Arial-Rounded" pitchFamily="34" charset="0"/>
                <a:ea typeface="Arial-Rounded" pitchFamily="34" charset="0"/>
                <a:cs typeface="Arial-Rounded" pitchFamily="34" charset="0"/>
              </a:rPr>
              <a:t>Viết vào vở câu trả lời cho câu hỏi a ở mục </a:t>
            </a:r>
            <a:r>
              <a:rPr lang="en-US" sz="2400" b="1" dirty="0">
                <a:latin typeface="Arial Rounded MT Bold" pitchFamily="34" charset="0"/>
                <a:ea typeface="Arial-Rounded" pitchFamily="34" charset="0"/>
                <a:cs typeface="Arial-Rounded" pitchFamily="34" charset="0"/>
              </a:rPr>
              <a:t>3</a:t>
            </a:r>
          </a:p>
        </p:txBody>
      </p:sp>
      <p:sp>
        <p:nvSpPr>
          <p:cNvPr id="5" name="Rectangle 4"/>
          <p:cNvSpPr/>
          <p:nvPr/>
        </p:nvSpPr>
        <p:spPr>
          <a:xfrm>
            <a:off x="37094" y="1159840"/>
            <a:ext cx="9106906" cy="523184"/>
          </a:xfrm>
          <a:prstGeom prst="rect">
            <a:avLst/>
          </a:prstGeom>
        </p:spPr>
        <p:txBody>
          <a:bodyPr wrap="none" lIns="91403" tIns="45702" rIns="91403" bIns="45702">
            <a:spAutoFit/>
          </a:bodyPr>
          <a:lstStyle/>
          <a:p>
            <a:pPr algn="ctr"/>
            <a:r>
              <a:rPr lang="en-US" sz="2800" dirty="0">
                <a:latin typeface="Arial-Rounded" pitchFamily="34" charset="0"/>
                <a:ea typeface="Arial-Rounded" pitchFamily="34" charset="0"/>
                <a:cs typeface="Arial-Rounded" pitchFamily="34" charset="0"/>
              </a:rPr>
              <a:t>a. </a:t>
            </a:r>
            <a:r>
              <a:rPr lang="en-US" sz="2800" dirty="0" smtClean="0">
                <a:latin typeface="Arial-Rounded" pitchFamily="34" charset="0"/>
                <a:ea typeface="Arial-Rounded" pitchFamily="34" charset="0"/>
                <a:cs typeface="Arial-Rounded" pitchFamily="34" charset="0"/>
              </a:rPr>
              <a:t>Ngày đầu đi học, bạn nhỏ thấy cảnh vật xung quanh (…).</a:t>
            </a:r>
            <a:endParaRPr lang="en-US" sz="2800" dirty="0">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189950" y="285091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876800" y="2962152"/>
            <a:ext cx="275799" cy="66770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553200" y="215222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715000" y="220079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876800" y="225954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986904"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200400" y="220079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743200" y="220079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981200" y="221750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93488" y="4329652"/>
            <a:ext cx="7536872" cy="461628"/>
          </a:xfrm>
          <a:prstGeom prst="rect">
            <a:avLst/>
          </a:prstGeom>
          <a:solidFill>
            <a:schemeClr val="accent4">
              <a:lumMod val="40000"/>
              <a:lumOff val="60000"/>
            </a:schemeClr>
          </a:solidFill>
        </p:spPr>
        <p:txBody>
          <a:bodyPr wrap="square" lIns="91403" tIns="45702" rIns="91403" bIns="45702" rtlCol="0">
            <a:spAutoFit/>
          </a:bodyPr>
          <a:lstStyle/>
          <a:p>
            <a:pPr algn="ctr"/>
            <a:r>
              <a:rPr lang="en-US" sz="2400" dirty="0" smtClean="0">
                <a:latin typeface="Arial-Rounded" pitchFamily="34" charset="0"/>
                <a:ea typeface="Arial-Rounded" pitchFamily="34" charset="0"/>
                <a:cs typeface="Arial-Rounded" pitchFamily="34" charset="0"/>
              </a:rPr>
              <a:t>Cần chú ý gì khi viết chữ đầu câu?</a:t>
            </a:r>
            <a:endParaRPr lang="en-US" sz="2400" dirty="0">
              <a:latin typeface="Arial-Rounded" pitchFamily="34" charset="0"/>
              <a:ea typeface="Arial-Rounded" pitchFamily="34" charset="0"/>
              <a:cs typeface="Arial-Rounded" pitchFamily="34" charset="0"/>
            </a:endParaRPr>
          </a:p>
        </p:txBody>
      </p:sp>
      <p:sp>
        <p:nvSpPr>
          <p:cNvPr id="35" name="TextBox 34"/>
          <p:cNvSpPr txBox="1"/>
          <p:nvPr/>
        </p:nvSpPr>
        <p:spPr>
          <a:xfrm>
            <a:off x="779633" y="4340674"/>
            <a:ext cx="7536872" cy="461628"/>
          </a:xfrm>
          <a:prstGeom prst="rect">
            <a:avLst/>
          </a:prstGeom>
          <a:solidFill>
            <a:schemeClr val="accent4">
              <a:lumMod val="40000"/>
              <a:lumOff val="60000"/>
            </a:schemeClr>
          </a:solidFill>
        </p:spPr>
        <p:txBody>
          <a:bodyPr wrap="square" lIns="91403" tIns="45702" rIns="91403" bIns="45702" rtlCol="0">
            <a:spAutoFit/>
          </a:bodyPr>
          <a:lstStyle/>
          <a:p>
            <a:pPr algn="ctr"/>
            <a:r>
              <a:rPr lang="en-US" sz="2400" dirty="0" smtClean="0">
                <a:latin typeface="Arial-Rounded" pitchFamily="34" charset="0"/>
                <a:ea typeface="Arial-Rounded" pitchFamily="34" charset="0"/>
                <a:cs typeface="Arial-Rounded" pitchFamily="34" charset="0"/>
              </a:rPr>
              <a:t>Cuối câu có dấu gì?</a:t>
            </a:r>
            <a:endParaRPr lang="en-US" sz="2400" dirty="0">
              <a:latin typeface="Arial-Rounded" pitchFamily="34" charset="0"/>
              <a:ea typeface="Arial-Rounded" pitchFamily="34" charset="0"/>
              <a:cs typeface="Arial-Rounded" pitchFamily="34" charset="0"/>
            </a:endParaRPr>
          </a:p>
        </p:txBody>
      </p:sp>
      <p:sp>
        <p:nvSpPr>
          <p:cNvPr id="2" name="Rectangle 1"/>
          <p:cNvSpPr/>
          <p:nvPr/>
        </p:nvSpPr>
        <p:spPr>
          <a:xfrm>
            <a:off x="-30061" y="3261763"/>
            <a:ext cx="2558714" cy="584775"/>
          </a:xfrm>
          <a:prstGeom prst="rect">
            <a:avLst/>
          </a:prstGeom>
        </p:spPr>
        <p:txBody>
          <a:bodyPr wrap="none">
            <a:spAutoFit/>
          </a:bodyPr>
          <a:lstStyle/>
          <a:p>
            <a:pPr algn="ctr"/>
            <a:r>
              <a:rPr lang="en-US" sz="3200" b="1" dirty="0" smtClean="0">
                <a:solidFill>
                  <a:srgbClr val="7030A0"/>
                </a:solidFill>
                <a:latin typeface="HP001 4 hàng" pitchFamily="34" charset="0"/>
                <a:ea typeface="Arial-Rounded" pitchFamily="34" charset="0"/>
                <a:cs typeface="Arial-Rounded" pitchFamily="34" charset="0"/>
              </a:rPr>
              <a:t> </a:t>
            </a:r>
            <a:r>
              <a:rPr lang="en-US" sz="3200" b="1" dirty="0" smtClean="0">
                <a:solidFill>
                  <a:schemeClr val="bg2">
                    <a:lumMod val="10000"/>
                  </a:schemeClr>
                </a:solidFill>
                <a:latin typeface="HP001 4 hàng" pitchFamily="34" charset="0"/>
                <a:ea typeface="Arial-Rounded" pitchFamily="34" charset="0"/>
                <a:cs typeface="Arial-Rounded" pitchFamily="34" charset="0"/>
              </a:rPr>
              <a:t>xung </a:t>
            </a:r>
            <a:r>
              <a:rPr lang="en-US" sz="3200" b="1" dirty="0" smtClean="0">
                <a:solidFill>
                  <a:schemeClr val="bg2">
                    <a:lumMod val="10000"/>
                  </a:schemeClr>
                </a:solidFill>
                <a:latin typeface="HP001 4 hàng" pitchFamily="34" charset="0"/>
                <a:ea typeface="Arial-Rounded" pitchFamily="34" charset="0"/>
                <a:cs typeface="Arial-Rounded" pitchFamily="34" charset="0"/>
              </a:rPr>
              <a:t>quanh</a:t>
            </a:r>
            <a:endParaRPr lang="en-US" b="1" dirty="0">
              <a:solidFill>
                <a:srgbClr val="7030A0"/>
              </a:solidFill>
              <a:latin typeface="HP001 4 hàng" pitchFamily="34" charset="0"/>
              <a:ea typeface="Arial-Rounded" pitchFamily="34" charset="0"/>
              <a:cs typeface="Arial-Rounded" pitchFamily="34" charset="0"/>
            </a:endParaRPr>
          </a:p>
        </p:txBody>
      </p:sp>
      <p:cxnSp>
        <p:nvCxnSpPr>
          <p:cNvPr id="22" name="Straight Arrow Connector 21"/>
          <p:cNvCxnSpPr/>
          <p:nvPr/>
        </p:nvCxnSpPr>
        <p:spPr>
          <a:xfrm>
            <a:off x="1295400" y="3183428"/>
            <a:ext cx="0" cy="3193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590800" y="3136336"/>
            <a:ext cx="0" cy="3193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215185" y="3191268"/>
            <a:ext cx="0" cy="3193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191000" y="3234817"/>
            <a:ext cx="0" cy="3193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620000" y="220079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518461" y="3270212"/>
            <a:ext cx="2358339" cy="584775"/>
          </a:xfrm>
          <a:prstGeom prst="rect">
            <a:avLst/>
          </a:prstGeom>
        </p:spPr>
        <p:txBody>
          <a:bodyPr wrap="none">
            <a:spAutoFit/>
          </a:bodyPr>
          <a:lstStyle/>
          <a:p>
            <a:pPr algn="ctr"/>
            <a:r>
              <a:rPr lang="en-US" sz="3200" b="1" dirty="0">
                <a:solidFill>
                  <a:schemeClr val="bg2">
                    <a:lumMod val="10000"/>
                  </a:schemeClr>
                </a:solidFill>
                <a:latin typeface="HP001 4 hàng" pitchFamily="34" charset="0"/>
                <a:ea typeface="Arial-Rounded" pitchFamily="34" charset="0"/>
                <a:cs typeface="Arial-Rounded" pitchFamily="34" charset="0"/>
              </a:rPr>
              <a:t>đều thay đổi</a:t>
            </a:r>
            <a:r>
              <a:rPr lang="en-US" sz="3200" b="1" dirty="0">
                <a:solidFill>
                  <a:srgbClr val="7030A0"/>
                </a:solidFill>
                <a:latin typeface="HP001 4 hàng" pitchFamily="34" charset="0"/>
                <a:ea typeface="Arial-Rounded" pitchFamily="34" charset="0"/>
                <a:cs typeface="Arial-Rounded" pitchFamily="34" charset="0"/>
              </a:rPr>
              <a:t>.</a:t>
            </a:r>
            <a:endParaRPr lang="en-US" sz="3200" b="1" dirty="0">
              <a:solidFill>
                <a:srgbClr val="7030A0"/>
              </a:solidFill>
              <a:latin typeface="HP001 4 hàng" pitchFamily="34" charset="0"/>
              <a:ea typeface="Arial-Rounded" pitchFamily="34" charset="0"/>
              <a:cs typeface="Arial-Rounded" pitchFamily="34" charset="0"/>
            </a:endParaRPr>
          </a:p>
        </p:txBody>
      </p:sp>
      <p:sp>
        <p:nvSpPr>
          <p:cNvPr id="38" name="TextBox 37"/>
          <p:cNvSpPr txBox="1"/>
          <p:nvPr/>
        </p:nvSpPr>
        <p:spPr>
          <a:xfrm>
            <a:off x="779633" y="4338563"/>
            <a:ext cx="7536872" cy="461628"/>
          </a:xfrm>
          <a:prstGeom prst="rect">
            <a:avLst/>
          </a:prstGeom>
          <a:solidFill>
            <a:schemeClr val="accent4">
              <a:lumMod val="40000"/>
              <a:lumOff val="60000"/>
            </a:schemeClr>
          </a:solidFill>
        </p:spPr>
        <p:txBody>
          <a:bodyPr wrap="square" lIns="91403" tIns="45702" rIns="91403" bIns="45702" rtlCol="0">
            <a:spAutoFit/>
          </a:bodyPr>
          <a:lstStyle/>
          <a:p>
            <a:pPr algn="ctr"/>
            <a:r>
              <a:rPr lang="en-US" sz="2400" dirty="0" smtClean="0">
                <a:latin typeface="Arial-Rounded" pitchFamily="34" charset="0"/>
                <a:ea typeface="Arial-Rounded" pitchFamily="34" charset="0"/>
                <a:cs typeface="Arial-Rounded" pitchFamily="34" charset="0"/>
              </a:rPr>
              <a:t>Khoảng cách giữa các chữ như thế nào?</a:t>
            </a:r>
            <a:endParaRPr lang="en-US" sz="24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randombar(horizont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arn(inVertical)">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inVertical)">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arn(inVertical)">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arn(inVertical)">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arn(inVertical)">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barn(inVertical)">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arn(inVertical)">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arn(inVertical)">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barn(inVertical)">
                                      <p:cBhvr>
                                        <p:cTn id="82" dur="5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barn(inVertical)">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barn(inVertical)">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barn(inVertical)">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barn(inVertical)">
                                      <p:cBhvr>
                                        <p:cTn id="10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66675"/>
            <a:ext cx="9144000" cy="133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2000" y="285750"/>
            <a:ext cx="992332" cy="992332"/>
            <a:chOff x="1212273" y="1084984"/>
            <a:chExt cx="992332" cy="992332"/>
          </a:xfrm>
          <a:solidFill>
            <a:srgbClr val="7030A0"/>
          </a:solidFill>
        </p:grpSpPr>
        <p:sp>
          <p:nvSpPr>
            <p:cNvPr id="6" name="Oval 5"/>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52971" y="1095375"/>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781916" y="356304"/>
            <a:ext cx="990600" cy="584727"/>
          </a:xfrm>
          <a:prstGeom prst="rect">
            <a:avLst/>
          </a:prstGeom>
          <a:noFill/>
        </p:spPr>
        <p:txBody>
          <a:bodyPr wrap="square" lIns="91391" tIns="45696" rIns="91391" bIns="45696" rtlCol="0">
            <a:spAutoFit/>
          </a:bodyPr>
          <a:lstStyle/>
          <a:p>
            <a:pPr algn="ctr"/>
            <a:r>
              <a:rPr lang="en-US" sz="3200" b="1" dirty="0" smtClean="0">
                <a:solidFill>
                  <a:schemeClr val="bg1"/>
                </a:solidFill>
                <a:latin typeface="Arial Rounded MT Bold" pitchFamily="34" charset="0"/>
                <a:ea typeface="Arial-Rounded" pitchFamily="34" charset="0"/>
                <a:cs typeface="Times New Roman" pitchFamily="18" charset="0"/>
              </a:rPr>
              <a:t>1</a:t>
            </a:r>
            <a:endParaRPr lang="en-US" sz="3200" b="1" dirty="0">
              <a:solidFill>
                <a:schemeClr val="bg1"/>
              </a:solidFill>
              <a:latin typeface="Arial Rounded MT Bold" pitchFamily="34" charset="0"/>
              <a:ea typeface="Arial-Rounded" pitchFamily="34" charset="0"/>
              <a:cs typeface="Times New Roman" pitchFamily="18" charset="0"/>
            </a:endParaRPr>
          </a:p>
        </p:txBody>
      </p:sp>
      <p:grpSp>
        <p:nvGrpSpPr>
          <p:cNvPr id="12" name="Group 11"/>
          <p:cNvGrpSpPr/>
          <p:nvPr/>
        </p:nvGrpSpPr>
        <p:grpSpPr>
          <a:xfrm>
            <a:off x="1717098" y="296055"/>
            <a:ext cx="5385193" cy="971720"/>
            <a:chOff x="8759085" y="-374668"/>
            <a:chExt cx="5385193" cy="695802"/>
          </a:xfrm>
          <a:solidFill>
            <a:srgbClr val="7030A0"/>
          </a:solidFill>
        </p:grpSpPr>
        <p:sp>
          <p:nvSpPr>
            <p:cNvPr id="13" name="Rectangle 10"/>
            <p:cNvSpPr/>
            <p:nvPr/>
          </p:nvSpPr>
          <p:spPr>
            <a:xfrm rot="416356">
              <a:off x="12198962" y="-374668"/>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4" name="Rectangle 10"/>
            <p:cNvSpPr/>
            <p:nvPr/>
          </p:nvSpPr>
          <p:spPr>
            <a:xfrm>
              <a:off x="8759085" y="-35893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5" name="Rectangle 10"/>
            <p:cNvSpPr/>
            <p:nvPr/>
          </p:nvSpPr>
          <p:spPr>
            <a:xfrm>
              <a:off x="8814503" y="-31644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sp>
        <p:nvSpPr>
          <p:cNvPr id="17" name="TextBox 16"/>
          <p:cNvSpPr txBox="1"/>
          <p:nvPr/>
        </p:nvSpPr>
        <p:spPr>
          <a:xfrm>
            <a:off x="1907440" y="424241"/>
            <a:ext cx="4417160" cy="584727"/>
          </a:xfrm>
          <a:prstGeom prst="rect">
            <a:avLst/>
          </a:prstGeom>
          <a:noFill/>
        </p:spPr>
        <p:txBody>
          <a:bodyPr wrap="square" lIns="91391" tIns="45696" rIns="91391" bIns="45696" rtlCol="0">
            <a:spAutoFit/>
          </a:bodyPr>
          <a:lstStyle/>
          <a:p>
            <a:pPr algn="ctr"/>
            <a:r>
              <a:rPr lang="en-US" sz="3200" b="1" dirty="0" smtClean="0">
                <a:solidFill>
                  <a:schemeClr val="bg1"/>
                </a:solidFill>
                <a:latin typeface="Arial Rounded MT Bold" pitchFamily="34" charset="0"/>
                <a:ea typeface="Arial-Rounded" pitchFamily="34" charset="0"/>
                <a:cs typeface="Times New Roman" pitchFamily="18" charset="0"/>
              </a:rPr>
              <a:t>Ôn và khởi động</a:t>
            </a:r>
            <a:endParaRPr lang="en-US" sz="3200" b="1" dirty="0">
              <a:solidFill>
                <a:schemeClr val="bg1"/>
              </a:solidFill>
              <a:latin typeface="Arial Rounded MT Bold" pitchFamily="34" charset="0"/>
              <a:ea typeface="Arial-Rounded" pitchFamily="34" charset="0"/>
              <a:cs typeface="Times New Roman" pitchFamily="18" charset="0"/>
            </a:endParaRPr>
          </a:p>
        </p:txBody>
      </p:sp>
      <p:sp>
        <p:nvSpPr>
          <p:cNvPr id="19" name="TextBox 18"/>
          <p:cNvSpPr txBox="1"/>
          <p:nvPr/>
        </p:nvSpPr>
        <p:spPr>
          <a:xfrm>
            <a:off x="793173" y="2959759"/>
            <a:ext cx="7773005" cy="584739"/>
          </a:xfrm>
          <a:prstGeom prst="rect">
            <a:avLst/>
          </a:prstGeom>
          <a:solidFill>
            <a:schemeClr val="accent4">
              <a:lumMod val="40000"/>
              <a:lumOff val="60000"/>
            </a:schemeClr>
          </a:solidFill>
        </p:spPr>
        <p:txBody>
          <a:bodyPr wrap="square" lIns="91403" tIns="45702" rIns="91403" bIns="45702" rtlCol="0">
            <a:spAutoFit/>
          </a:bodyPr>
          <a:lstStyle/>
          <a:p>
            <a:pPr algn="ctr"/>
            <a:r>
              <a:rPr lang="en-US" sz="3200" dirty="0" smtClean="0">
                <a:latin typeface="Arial-Rounded" pitchFamily="34" charset="0"/>
                <a:ea typeface="Arial-Rounded" pitchFamily="34" charset="0"/>
                <a:cs typeface="Arial-Rounded" pitchFamily="34" charset="0"/>
              </a:rPr>
              <a:t>Các em vừa học chủ điểm nào?</a:t>
            </a:r>
            <a:endParaRPr lang="en-US" sz="3200" dirty="0">
              <a:latin typeface="Arial-Rounded" pitchFamily="34" charset="0"/>
              <a:ea typeface="Arial-Rounded" pitchFamily="34" charset="0"/>
              <a:cs typeface="Arial-Rounded" pitchFamily="34" charset="0"/>
            </a:endParaRPr>
          </a:p>
        </p:txBody>
      </p:sp>
      <p:sp>
        <p:nvSpPr>
          <p:cNvPr id="20" name="TextBox 19"/>
          <p:cNvSpPr txBox="1"/>
          <p:nvPr/>
        </p:nvSpPr>
        <p:spPr>
          <a:xfrm>
            <a:off x="802698" y="2651982"/>
            <a:ext cx="7797250" cy="1200292"/>
          </a:xfrm>
          <a:prstGeom prst="rect">
            <a:avLst/>
          </a:prstGeom>
          <a:solidFill>
            <a:schemeClr val="accent4">
              <a:lumMod val="40000"/>
              <a:lumOff val="60000"/>
            </a:schemeClr>
          </a:solidFill>
        </p:spPr>
        <p:txBody>
          <a:bodyPr wrap="square" lIns="91403" tIns="45702" rIns="91403" bIns="45702" rtlCol="0">
            <a:spAutoFit/>
          </a:bodyPr>
          <a:lstStyle/>
          <a:p>
            <a:r>
              <a:rPr lang="en-US" sz="2400" dirty="0" smtClean="0">
                <a:latin typeface="Arial-Rounded" pitchFamily="34" charset="0"/>
                <a:ea typeface="Arial-Rounded" pitchFamily="34" charset="0"/>
                <a:cs typeface="Arial-Rounded" pitchFamily="34" charset="0"/>
              </a:rPr>
              <a:t>Gia đình em gồm có mấy người, em là con lớn hay con nhỏ trong gia đình, năm </a:t>
            </a:r>
            <a:r>
              <a:rPr lang="en-US" sz="2400" dirty="0" err="1" smtClean="0">
                <a:latin typeface="Arial-Rounded" pitchFamily="34" charset="0"/>
                <a:ea typeface="Arial-Rounded" pitchFamily="34" charset="0"/>
                <a:cs typeface="Arial-Rounded" pitchFamily="34" charset="0"/>
              </a:rPr>
              <a:t>naem</a:t>
            </a:r>
            <a:r>
              <a:rPr lang="en-US" sz="2400" dirty="0" smtClean="0">
                <a:latin typeface="Arial-Rounded" pitchFamily="34" charset="0"/>
                <a:ea typeface="Arial-Rounded" pitchFamily="34" charset="0"/>
                <a:cs typeface="Arial-Rounded" pitchFamily="34" charset="0"/>
              </a:rPr>
              <a:t> mấy tuổi, khi được đi học thì em cảm nhận ra sao?</a:t>
            </a:r>
            <a:endParaRPr lang="en-US" sz="2400" dirty="0">
              <a:latin typeface="Arial-Rounded" pitchFamily="34" charset="0"/>
              <a:ea typeface="Arial-Rounded" pitchFamily="34" charset="0"/>
              <a:cs typeface="Arial-Rounded" pitchFamily="34" charset="0"/>
            </a:endParaRPr>
          </a:p>
        </p:txBody>
      </p:sp>
      <p:sp>
        <p:nvSpPr>
          <p:cNvPr id="21" name="Cloud 20"/>
          <p:cNvSpPr/>
          <p:nvPr/>
        </p:nvSpPr>
        <p:spPr>
          <a:xfrm>
            <a:off x="1907440" y="1484659"/>
            <a:ext cx="449336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Rounded" pitchFamily="34" charset="0"/>
                <a:ea typeface="Arial-Rounded" pitchFamily="34" charset="0"/>
                <a:cs typeface="Arial-Rounded" pitchFamily="34" charset="0"/>
              </a:rPr>
              <a:t>Thảo luận nhóm 2</a:t>
            </a:r>
            <a:endParaRPr lang="en-US" sz="2000" b="1" dirty="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7925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1+#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1000" fill="hold"/>
                                        <p:tgtEl>
                                          <p:spTgt spid="20"/>
                                        </p:tgtEl>
                                        <p:attrNameLst>
                                          <p:attrName>ppt_x</p:attrName>
                                        </p:attrNameLst>
                                      </p:cBhvr>
                                      <p:tavLst>
                                        <p:tav tm="0">
                                          <p:val>
                                            <p:strVal val="1+#ppt_w/2"/>
                                          </p:val>
                                        </p:tav>
                                        <p:tav tm="100000">
                                          <p:val>
                                            <p:strVal val="#ppt_x"/>
                                          </p:val>
                                        </p:tav>
                                      </p:tavLst>
                                    </p:anim>
                                    <p:anim calcmode="lin" valueType="num">
                                      <p:cBhvr additive="base">
                                        <p:cTn id="14"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52400" y="697641"/>
            <a:ext cx="609600" cy="609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1</a:t>
            </a:r>
          </a:p>
        </p:txBody>
      </p:sp>
      <p:sp>
        <p:nvSpPr>
          <p:cNvPr id="5" name="TextBox 4"/>
          <p:cNvSpPr txBox="1"/>
          <p:nvPr/>
        </p:nvSpPr>
        <p:spPr>
          <a:xfrm>
            <a:off x="929469" y="824185"/>
            <a:ext cx="7391400" cy="461616"/>
          </a:xfrm>
          <a:prstGeom prst="rect">
            <a:avLst/>
          </a:prstGeom>
          <a:noFill/>
        </p:spPr>
        <p:txBody>
          <a:bodyPr wrap="square" lIns="91391" tIns="45696" rIns="91391" bIns="45696" rtlCol="0">
            <a:spAutoFit/>
          </a:bodyPr>
          <a:lstStyle/>
          <a:p>
            <a:pPr algn="just"/>
            <a:r>
              <a:rPr lang="en-US" sz="2400" b="1" dirty="0" smtClean="0">
                <a:latin typeface="Arial-Rounded" pitchFamily="34" charset="0"/>
                <a:ea typeface="Arial-Rounded" pitchFamily="34" charset="0"/>
                <a:cs typeface="Arial-Rounded" pitchFamily="34" charset="0"/>
              </a:rPr>
              <a:t>Quan sát hình ảnh các bạn trong ngày đầu đi học</a:t>
            </a:r>
            <a:endParaRPr lang="en-US" sz="2400" b="1" dirty="0">
              <a:latin typeface="Arial-Rounded" pitchFamily="34" charset="0"/>
              <a:ea typeface="Arial-Rounded" pitchFamily="34" charset="0"/>
              <a:cs typeface="Arial-Rounded" pitchFamily="34" charset="0"/>
            </a:endParaRPr>
          </a:p>
        </p:txBody>
      </p:sp>
      <p:pic>
        <p:nvPicPr>
          <p:cNvPr id="2" name="Picture 1"/>
          <p:cNvPicPr>
            <a:picLocks noChangeAspect="1"/>
          </p:cNvPicPr>
          <p:nvPr/>
        </p:nvPicPr>
        <p:blipFill>
          <a:blip r:embed="rId4"/>
          <a:stretch>
            <a:fillRect/>
          </a:stretch>
        </p:blipFill>
        <p:spPr>
          <a:xfrm>
            <a:off x="457200" y="1858223"/>
            <a:ext cx="8367254" cy="2355979"/>
          </a:xfrm>
          <a:prstGeom prst="rect">
            <a:avLst/>
          </a:prstGeom>
        </p:spPr>
      </p:pic>
      <p:sp>
        <p:nvSpPr>
          <p:cNvPr id="7" name="TextBox 6"/>
          <p:cNvSpPr txBox="1"/>
          <p:nvPr/>
        </p:nvSpPr>
        <p:spPr>
          <a:xfrm>
            <a:off x="929470" y="4337313"/>
            <a:ext cx="7773005" cy="461628"/>
          </a:xfrm>
          <a:prstGeom prst="rect">
            <a:avLst/>
          </a:prstGeom>
          <a:solidFill>
            <a:schemeClr val="accent4">
              <a:lumMod val="40000"/>
              <a:lumOff val="60000"/>
            </a:schemeClr>
          </a:solidFill>
        </p:spPr>
        <p:txBody>
          <a:bodyPr wrap="square" lIns="91403" tIns="45702" rIns="91403" bIns="45702" rtlCol="0">
            <a:spAutoFit/>
          </a:bodyPr>
          <a:lstStyle/>
          <a:p>
            <a:pPr algn="ctr"/>
            <a:r>
              <a:rPr lang="en-US" sz="2400" dirty="0" smtClean="0">
                <a:latin typeface="Arial-Rounded" pitchFamily="34" charset="0"/>
                <a:ea typeface="Arial-Rounded" pitchFamily="34" charset="0"/>
                <a:cs typeface="Arial-Rounded" pitchFamily="34" charset="0"/>
              </a:rPr>
              <a:t>a. Hình ảnh bạn nào giống với em trong ngày đầu đi học?</a:t>
            </a:r>
            <a:endParaRPr lang="en-US" sz="2400" dirty="0">
              <a:latin typeface="Arial-Rounded" pitchFamily="34" charset="0"/>
              <a:ea typeface="Arial-Rounded" pitchFamily="34" charset="0"/>
              <a:cs typeface="Arial-Rounded" pitchFamily="34" charset="0"/>
            </a:endParaRPr>
          </a:p>
        </p:txBody>
      </p:sp>
      <p:sp>
        <p:nvSpPr>
          <p:cNvPr id="8" name="TextBox 7"/>
          <p:cNvSpPr txBox="1"/>
          <p:nvPr/>
        </p:nvSpPr>
        <p:spPr>
          <a:xfrm>
            <a:off x="929469" y="4337313"/>
            <a:ext cx="7773005" cy="584739"/>
          </a:xfrm>
          <a:prstGeom prst="rect">
            <a:avLst/>
          </a:prstGeom>
          <a:solidFill>
            <a:schemeClr val="accent4">
              <a:lumMod val="40000"/>
              <a:lumOff val="60000"/>
            </a:schemeClr>
          </a:solidFill>
        </p:spPr>
        <p:txBody>
          <a:bodyPr wrap="square" lIns="91403" tIns="45702" rIns="91403" bIns="45702" rtlCol="0">
            <a:spAutoFit/>
          </a:bodyPr>
          <a:lstStyle/>
          <a:p>
            <a:pPr algn="ctr"/>
            <a:r>
              <a:rPr lang="en-US" sz="3200" dirty="0" smtClean="0">
                <a:latin typeface="Arial-Rounded" pitchFamily="34" charset="0"/>
                <a:ea typeface="Arial-Rounded" pitchFamily="34" charset="0"/>
                <a:cs typeface="Arial-Rounded" pitchFamily="34" charset="0"/>
              </a:rPr>
              <a:t>b. Ngày đầu đi học của em có gì đáng nhớ?</a:t>
            </a:r>
            <a:endParaRPr lang="en-US" sz="3200" dirty="0">
              <a:latin typeface="Arial-Rounded" pitchFamily="34" charset="0"/>
              <a:ea typeface="Arial-Rounded" pitchFamily="34" charset="0"/>
              <a:cs typeface="Arial-Rounded" pitchFamily="34" charset="0"/>
            </a:endParaRPr>
          </a:p>
        </p:txBody>
      </p:sp>
      <p:grpSp>
        <p:nvGrpSpPr>
          <p:cNvPr id="9" name="Group 8"/>
          <p:cNvGrpSpPr/>
          <p:nvPr/>
        </p:nvGrpSpPr>
        <p:grpSpPr>
          <a:xfrm>
            <a:off x="2476500" y="136878"/>
            <a:ext cx="3874589" cy="698266"/>
            <a:chOff x="8759085" y="-374668"/>
            <a:chExt cx="5385193" cy="695802"/>
          </a:xfrm>
          <a:solidFill>
            <a:srgbClr val="7030A0"/>
          </a:solidFill>
        </p:grpSpPr>
        <p:sp>
          <p:nvSpPr>
            <p:cNvPr id="10" name="Rectangle 10"/>
            <p:cNvSpPr/>
            <p:nvPr/>
          </p:nvSpPr>
          <p:spPr>
            <a:xfrm rot="416356">
              <a:off x="12198962" y="-374668"/>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8759085" y="-35893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8814503" y="-31644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sp>
        <p:nvSpPr>
          <p:cNvPr id="13" name="TextBox 12"/>
          <p:cNvSpPr txBox="1"/>
          <p:nvPr/>
        </p:nvSpPr>
        <p:spPr>
          <a:xfrm>
            <a:off x="1970984" y="195303"/>
            <a:ext cx="4417160" cy="461616"/>
          </a:xfrm>
          <a:prstGeom prst="rect">
            <a:avLst/>
          </a:prstGeom>
          <a:noFill/>
        </p:spPr>
        <p:txBody>
          <a:bodyPr wrap="square" lIns="91391" tIns="45696" rIns="91391" bIns="45696" rtlCol="0">
            <a:spAutoFit/>
          </a:bodyPr>
          <a:lstStyle/>
          <a:p>
            <a:pPr algn="ctr"/>
            <a:r>
              <a:rPr lang="en-US" sz="2400" b="1" dirty="0" smtClean="0">
                <a:solidFill>
                  <a:schemeClr val="bg1"/>
                </a:solidFill>
                <a:latin typeface="Arial Rounded MT Bold" pitchFamily="34" charset="0"/>
                <a:ea typeface="Arial-Rounded" pitchFamily="34" charset="0"/>
                <a:cs typeface="Times New Roman" pitchFamily="18" charset="0"/>
              </a:rPr>
              <a:t>Ôn và khởi động</a:t>
            </a:r>
            <a:endParaRPr lang="en-US" sz="2400" b="1" dirty="0">
              <a:solidFill>
                <a:schemeClr val="bg1"/>
              </a:solidFill>
              <a:latin typeface="Arial Rounded MT Bold" pitchFamily="34" charset="0"/>
              <a:ea typeface="Arial-Rounded" pitchFamily="34" charset="0"/>
              <a:cs typeface="Times New Roman" pitchFamily="18" charset="0"/>
            </a:endParaRPr>
          </a:p>
        </p:txBody>
      </p:sp>
      <p:sp>
        <p:nvSpPr>
          <p:cNvPr id="14" name="Cloud 13"/>
          <p:cNvSpPr/>
          <p:nvPr/>
        </p:nvSpPr>
        <p:spPr>
          <a:xfrm>
            <a:off x="1950202" y="1333267"/>
            <a:ext cx="4493360" cy="353170"/>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Rounded" pitchFamily="34" charset="0"/>
                <a:ea typeface="Arial-Rounded" pitchFamily="34" charset="0"/>
                <a:cs typeface="Arial-Rounded" pitchFamily="34" charset="0"/>
              </a:rPr>
              <a:t>Thảo luận nhóm 2</a:t>
            </a:r>
            <a:endParaRPr lang="en-US" sz="2000" b="1" dirty="0">
              <a:solidFill>
                <a:schemeClr val="tx1"/>
              </a:solidFill>
              <a:latin typeface="Arial-Rounded" pitchFamily="34" charset="0"/>
              <a:ea typeface="Arial-Rounded" pitchFamily="34" charset="0"/>
              <a:cs typeface="Arial-Rounded" pitchFamily="34" charset="0"/>
            </a:endParaRPr>
          </a:p>
        </p:txBody>
      </p:sp>
      <p:pic>
        <p:nvPicPr>
          <p:cNvPr id="3" name="NgayDauTienDiHoc-NgocLinh_6h9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28758" y="274837"/>
            <a:ext cx="609600" cy="609600"/>
          </a:xfrm>
          <a:prstGeom prst="rect">
            <a:avLst/>
          </a:prstGeom>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57589" fill="hold"/>
                                        <p:tgtEl>
                                          <p:spTgt spid="3"/>
                                        </p:tgtEl>
                                      </p:cBhvr>
                                    </p:cmd>
                                  </p:childTnLst>
                                </p:cTn>
                              </p:par>
                            </p:childTnLst>
                          </p:cTn>
                        </p:par>
                      </p:childTnLst>
                    </p:cTn>
                  </p:par>
                </p:childTnLst>
              </p:cTn>
              <p:nextCondLst>
                <p:cond evt="onClick" delay="0">
                  <p:tgtEl>
                    <p:spTgt spid="3"/>
                  </p:tgtEl>
                </p:cond>
              </p:nextCondLst>
            </p:seq>
            <p:audio>
              <p:cMediaNode vol="100000">
                <p:cTn id="20" fill="hold" display="0">
                  <p:stCondLst>
                    <p:cond delay="indefinite"/>
                  </p:stCondLst>
                  <p:endCondLst>
                    <p:cond evt="onStopAudio" delay="0">
                      <p:tgtEl>
                        <p:sldTgt/>
                      </p:tgtEl>
                    </p:cond>
                  </p:endCondLst>
                </p:cTn>
                <p:tgtEl>
                  <p:spTgt spid="3"/>
                </p:tgtEl>
              </p:cMediaNode>
            </p:audio>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4" name="TextBox 3"/>
          <p:cNvSpPr txBox="1"/>
          <p:nvPr/>
        </p:nvSpPr>
        <p:spPr>
          <a:xfrm>
            <a:off x="1584614" y="358386"/>
            <a:ext cx="5947064" cy="477005"/>
          </a:xfrm>
          <a:prstGeom prst="rect">
            <a:avLst/>
          </a:prstGeom>
          <a:noFill/>
        </p:spPr>
        <p:txBody>
          <a:bodyPr wrap="square" lIns="91391" tIns="45696" rIns="91391" bIns="45696" rtlCol="0">
            <a:spAutoFit/>
          </a:bodyPr>
          <a:lstStyle/>
          <a:p>
            <a:pPr algn="ctr"/>
            <a:r>
              <a:rPr lang="en-US" sz="2500" b="1" dirty="0" smtClean="0">
                <a:latin typeface="Arial-Rounded" pitchFamily="34" charset="0"/>
                <a:ea typeface="Arial-Rounded" pitchFamily="34" charset="0"/>
                <a:cs typeface="Arial-Rounded" pitchFamily="34" charset="0"/>
              </a:rPr>
              <a:t>Tôi đi học </a:t>
            </a:r>
            <a:endParaRPr lang="en-US" sz="2500" b="1" dirty="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itchFamily="34" charset="0"/>
                <a:ea typeface="Arial-Rounded" pitchFamily="34" charset="0"/>
                <a:cs typeface="Arial-Rounded" pitchFamily="34" charset="0"/>
              </a:rPr>
              <a:t>Đọc mẫu</a:t>
            </a:r>
            <a:endParaRPr lang="en-US" sz="2000" b="1">
              <a:solidFill>
                <a:schemeClr val="tx1"/>
              </a:solidFill>
              <a:latin typeface="Arial-Rounded" pitchFamily="34" charset="0"/>
              <a:ea typeface="Arial-Rounded" pitchFamily="34" charset="0"/>
              <a:cs typeface="Arial-Rounded" pitchFamily="34" charset="0"/>
            </a:endParaRPr>
          </a:p>
        </p:txBody>
      </p:sp>
      <p:pic>
        <p:nvPicPr>
          <p:cNvPr id="9" name="Picture 2" descr="Sách điện tử"/>
          <p:cNvPicPr>
            <a:picLocks noChangeAspect="1" noChangeArrowheads="1"/>
          </p:cNvPicPr>
          <p:nvPr/>
        </p:nvPicPr>
        <p:blipFill rotWithShape="1">
          <a:blip r:embed="rId3">
            <a:lum contrast="30000"/>
            <a:extLst>
              <a:ext uri="{28A0092B-C50C-407E-A947-70E740481C1C}">
                <a14:useLocalDpi xmlns:a14="http://schemas.microsoft.com/office/drawing/2010/main" val="0"/>
              </a:ext>
            </a:extLst>
          </a:blip>
          <a:srcRect l="9673" t="14865" r="9180" b="56000"/>
          <a:stretch/>
        </p:blipFill>
        <p:spPr bwMode="auto">
          <a:xfrm>
            <a:off x="0" y="922588"/>
            <a:ext cx="8915401" cy="401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929470" y="4337313"/>
            <a:ext cx="7773005" cy="584739"/>
          </a:xfrm>
          <a:prstGeom prst="rect">
            <a:avLst/>
          </a:prstGeom>
          <a:solidFill>
            <a:schemeClr val="accent4">
              <a:lumMod val="40000"/>
              <a:lumOff val="60000"/>
            </a:schemeClr>
          </a:solidFill>
        </p:spPr>
        <p:txBody>
          <a:bodyPr wrap="square" lIns="91403" tIns="45702" rIns="91403" bIns="45702" rtlCol="0">
            <a:spAutoFit/>
          </a:bodyPr>
          <a:lstStyle/>
          <a:p>
            <a:pPr algn="ctr"/>
            <a:r>
              <a:rPr lang="en-US" sz="3200" dirty="0" smtClean="0">
                <a:latin typeface="Arial-Rounded" pitchFamily="34" charset="0"/>
                <a:ea typeface="Arial-Rounded" pitchFamily="34" charset="0"/>
                <a:cs typeface="Arial-Rounded" pitchFamily="34" charset="0"/>
              </a:rPr>
              <a:t>Bài chia mấy câu?</a:t>
            </a:r>
            <a:endParaRPr lang="en-US" sz="3200" dirty="0">
              <a:latin typeface="Arial-Rounded" pitchFamily="34" charset="0"/>
              <a:ea typeface="Arial-Rounded" pitchFamily="34" charset="0"/>
              <a:cs typeface="Arial-Rounded" pitchFamily="34" charset="0"/>
            </a:endParaRPr>
          </a:p>
        </p:txBody>
      </p:sp>
      <p:pic>
        <p:nvPicPr>
          <p:cNvPr id="4" name="Picture 2" descr="Sách điện tử"/>
          <p:cNvPicPr>
            <a:picLocks noChangeAspect="1" noChangeArrowheads="1"/>
          </p:cNvPicPr>
          <p:nvPr/>
        </p:nvPicPr>
        <p:blipFill rotWithShape="1">
          <a:blip r:embed="rId3">
            <a:lum contrast="30000"/>
            <a:extLst>
              <a:ext uri="{28A0092B-C50C-407E-A947-70E740481C1C}">
                <a14:useLocalDpi xmlns:a14="http://schemas.microsoft.com/office/drawing/2010/main" val="0"/>
              </a:ext>
            </a:extLst>
          </a:blip>
          <a:srcRect l="14613" t="14865" r="9179" b="56000"/>
          <a:stretch/>
        </p:blipFill>
        <p:spPr bwMode="auto">
          <a:xfrm>
            <a:off x="381000" y="678328"/>
            <a:ext cx="8534401" cy="361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42440" y="337623"/>
            <a:ext cx="5947064" cy="477005"/>
          </a:xfrm>
          <a:prstGeom prst="rect">
            <a:avLst/>
          </a:prstGeom>
          <a:noFill/>
        </p:spPr>
        <p:txBody>
          <a:bodyPr wrap="square" lIns="91391" tIns="45696" rIns="91391" bIns="45696" rtlCol="0">
            <a:spAutoFit/>
          </a:bodyPr>
          <a:lstStyle/>
          <a:p>
            <a:pPr algn="ctr"/>
            <a:r>
              <a:rPr lang="en-US" sz="2500" b="1" dirty="0" smtClean="0">
                <a:latin typeface="Arial-Rounded" pitchFamily="34" charset="0"/>
                <a:ea typeface="Arial-Rounded" pitchFamily="34" charset="0"/>
                <a:cs typeface="Arial-Rounded" pitchFamily="34" charset="0"/>
              </a:rPr>
              <a:t>Tôi đi học </a:t>
            </a:r>
            <a:endParaRPr lang="en-US" sz="2500" b="1" dirty="0">
              <a:latin typeface="Arial Rounded MT Bold" pitchFamily="34" charset="0"/>
              <a:ea typeface="Arial-Rounded" pitchFamily="34" charset="0"/>
              <a:cs typeface="Arial-Rounded" pitchFamily="34" charset="0"/>
            </a:endParaRPr>
          </a:p>
        </p:txBody>
      </p:sp>
      <p:sp>
        <p:nvSpPr>
          <p:cNvPr id="6" name="Oval 5"/>
          <p:cNvSpPr/>
          <p:nvPr/>
        </p:nvSpPr>
        <p:spPr>
          <a:xfrm>
            <a:off x="929470" y="68728"/>
            <a:ext cx="609600" cy="609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2</a:t>
            </a:r>
          </a:p>
        </p:txBody>
      </p:sp>
      <p:sp>
        <p:nvSpPr>
          <p:cNvPr id="7" name="TextBox 6"/>
          <p:cNvSpPr txBox="1"/>
          <p:nvPr/>
        </p:nvSpPr>
        <p:spPr>
          <a:xfrm>
            <a:off x="1560679" y="111942"/>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cxnSp>
        <p:nvCxnSpPr>
          <p:cNvPr id="9" name="Straight Connector 8"/>
          <p:cNvCxnSpPr/>
          <p:nvPr/>
        </p:nvCxnSpPr>
        <p:spPr>
          <a:xfrm flipH="1">
            <a:off x="2514600" y="1053104"/>
            <a:ext cx="76199"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162800" y="1424228"/>
            <a:ext cx="76199"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371600" y="1761696"/>
            <a:ext cx="76199"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057400" y="2486213"/>
            <a:ext cx="76199"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534521" y="2769764"/>
            <a:ext cx="76199"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96170" y="3066963"/>
            <a:ext cx="76199"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962400" y="3458151"/>
            <a:ext cx="76199"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29470" y="4294099"/>
            <a:ext cx="7773005" cy="584739"/>
          </a:xfrm>
          <a:prstGeom prst="rect">
            <a:avLst/>
          </a:prstGeom>
          <a:solidFill>
            <a:schemeClr val="accent4">
              <a:lumMod val="40000"/>
              <a:lumOff val="60000"/>
            </a:schemeClr>
          </a:solidFill>
        </p:spPr>
        <p:txBody>
          <a:bodyPr wrap="square" lIns="91403" tIns="45702" rIns="91403" bIns="45702" rtlCol="0">
            <a:spAutoFit/>
          </a:bodyPr>
          <a:lstStyle/>
          <a:p>
            <a:pPr algn="ctr"/>
            <a:r>
              <a:rPr lang="en-US" sz="3200" dirty="0" smtClean="0">
                <a:latin typeface="Arial-Rounded" pitchFamily="34" charset="0"/>
                <a:ea typeface="Arial-Rounded" pitchFamily="34" charset="0"/>
                <a:cs typeface="Arial-Rounded" pitchFamily="34" charset="0"/>
              </a:rPr>
              <a:t>Đọc nối tiếp câu lần 1</a:t>
            </a:r>
            <a:endParaRPr lang="en-US" sz="32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ox(i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ox(i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ox(i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1000" fill="hold"/>
                                        <p:tgtEl>
                                          <p:spTgt spid="16"/>
                                        </p:tgtEl>
                                        <p:attrNameLst>
                                          <p:attrName>ppt_x</p:attrName>
                                        </p:attrNameLst>
                                      </p:cBhvr>
                                      <p:tavLst>
                                        <p:tav tm="0">
                                          <p:val>
                                            <p:strVal val="1+#ppt_w/2"/>
                                          </p:val>
                                        </p:tav>
                                        <p:tav tm="100000">
                                          <p:val>
                                            <p:strVal val="#ppt_x"/>
                                          </p:val>
                                        </p:tav>
                                      </p:tavLst>
                                    </p:anim>
                                    <p:anim calcmode="lin" valueType="num">
                                      <p:cBhvr additive="base">
                                        <p:cTn id="49"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6231" y="4357483"/>
            <a:ext cx="7773005" cy="584739"/>
          </a:xfrm>
          <a:prstGeom prst="rect">
            <a:avLst/>
          </a:prstGeom>
          <a:solidFill>
            <a:schemeClr val="accent4">
              <a:lumMod val="40000"/>
              <a:lumOff val="60000"/>
            </a:schemeClr>
          </a:solidFill>
        </p:spPr>
        <p:txBody>
          <a:bodyPr wrap="square" lIns="91403" tIns="45702" rIns="91403" bIns="45702" rtlCol="0">
            <a:spAutoFit/>
          </a:bodyPr>
          <a:lstStyle/>
          <a:p>
            <a:r>
              <a:rPr lang="en-US" sz="3200" dirty="0">
                <a:latin typeface="Arial-Rounded" pitchFamily="34" charset="0"/>
                <a:ea typeface="Arial-Rounded" pitchFamily="34" charset="0"/>
                <a:cs typeface="Arial-Rounded" pitchFamily="34" charset="0"/>
              </a:rPr>
              <a:t>Em hãy tìm từ khó đọc, khó hiểu trong bài.</a:t>
            </a:r>
          </a:p>
        </p:txBody>
      </p:sp>
      <p:pic>
        <p:nvPicPr>
          <p:cNvPr id="7" name="Picture 2" descr="Sách điện tử"/>
          <p:cNvPicPr>
            <a:picLocks noChangeAspect="1" noChangeArrowheads="1"/>
          </p:cNvPicPr>
          <p:nvPr/>
        </p:nvPicPr>
        <p:blipFill rotWithShape="1">
          <a:blip r:embed="rId3">
            <a:lum contrast="30000"/>
            <a:extLst>
              <a:ext uri="{28A0092B-C50C-407E-A947-70E740481C1C}">
                <a14:useLocalDpi xmlns:a14="http://schemas.microsoft.com/office/drawing/2010/main" val="0"/>
              </a:ext>
            </a:extLst>
          </a:blip>
          <a:srcRect l="14613" t="14865" r="9179" b="56000"/>
          <a:stretch/>
        </p:blipFill>
        <p:spPr bwMode="auto">
          <a:xfrm>
            <a:off x="381000" y="678328"/>
            <a:ext cx="8534401" cy="361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560287" y="208431"/>
            <a:ext cx="5947064" cy="477005"/>
          </a:xfrm>
          <a:prstGeom prst="rect">
            <a:avLst/>
          </a:prstGeom>
          <a:noFill/>
        </p:spPr>
        <p:txBody>
          <a:bodyPr wrap="square" lIns="91391" tIns="45696" rIns="91391" bIns="45696" rtlCol="0">
            <a:spAutoFit/>
          </a:bodyPr>
          <a:lstStyle/>
          <a:p>
            <a:pPr algn="ctr"/>
            <a:r>
              <a:rPr lang="en-US" sz="2500" b="1" dirty="0" smtClean="0">
                <a:latin typeface="Arial-Rounded" pitchFamily="34" charset="0"/>
                <a:ea typeface="Arial-Rounded" pitchFamily="34" charset="0"/>
                <a:cs typeface="Arial-Rounded" pitchFamily="34" charset="0"/>
              </a:rPr>
              <a:t>Tôi đi học </a:t>
            </a:r>
            <a:endParaRPr lang="en-US" sz="2500" b="1" dirty="0">
              <a:latin typeface="Arial Rounded MT Bold" pitchFamily="34" charset="0"/>
              <a:ea typeface="Arial-Rounded" pitchFamily="34" charset="0"/>
              <a:cs typeface="Arial-Rounded" pitchFamily="34" charset="0"/>
            </a:endParaRPr>
          </a:p>
        </p:txBody>
      </p:sp>
      <p:sp>
        <p:nvSpPr>
          <p:cNvPr id="2" name="Minus 1"/>
          <p:cNvSpPr/>
          <p:nvPr/>
        </p:nvSpPr>
        <p:spPr>
          <a:xfrm>
            <a:off x="5181600" y="1428750"/>
            <a:ext cx="762000"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inus 10"/>
          <p:cNvSpPr/>
          <p:nvPr/>
        </p:nvSpPr>
        <p:spPr>
          <a:xfrm>
            <a:off x="5943600" y="1809750"/>
            <a:ext cx="137160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12"/>
          <p:cNvSpPr/>
          <p:nvPr/>
        </p:nvSpPr>
        <p:spPr>
          <a:xfrm>
            <a:off x="381000" y="2800350"/>
            <a:ext cx="1908412"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66230" y="4317492"/>
            <a:ext cx="7773005" cy="584739"/>
          </a:xfrm>
          <a:prstGeom prst="rect">
            <a:avLst/>
          </a:prstGeom>
          <a:solidFill>
            <a:schemeClr val="accent4">
              <a:lumMod val="40000"/>
              <a:lumOff val="60000"/>
            </a:schemeClr>
          </a:solidFill>
        </p:spPr>
        <p:txBody>
          <a:bodyPr wrap="square" lIns="91403" tIns="45702" rIns="91403" bIns="45702" rtlCol="0">
            <a:spAutoFit/>
          </a:bodyPr>
          <a:lstStyle/>
          <a:p>
            <a:pPr algn="ctr"/>
            <a:r>
              <a:rPr lang="en-US" sz="3200" dirty="0" smtClean="0">
                <a:latin typeface="Arial-Rounded" pitchFamily="34" charset="0"/>
                <a:ea typeface="Arial-Rounded" pitchFamily="34" charset="0"/>
                <a:cs typeface="Arial-Rounded" pitchFamily="34" charset="0"/>
              </a:rPr>
              <a:t>Đọc nối tiếp câu lần 2.</a:t>
            </a:r>
            <a:endParaRPr lang="en-US" sz="32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000" fill="hold"/>
                                        <p:tgtEl>
                                          <p:spTgt spid="14"/>
                                        </p:tgtEl>
                                        <p:attrNameLst>
                                          <p:attrName>ppt_x</p:attrName>
                                        </p:attrNameLst>
                                      </p:cBhvr>
                                      <p:tavLst>
                                        <p:tav tm="0">
                                          <p:val>
                                            <p:strVal val="1+#ppt_w/2"/>
                                          </p:val>
                                        </p:tav>
                                        <p:tav tm="100000">
                                          <p:val>
                                            <p:strVal val="#ppt_x"/>
                                          </p:val>
                                        </p:tav>
                                      </p:tavLst>
                                    </p:anim>
                                    <p:anim calcmode="lin" valueType="num">
                                      <p:cBhvr additive="base">
                                        <p:cTn id="31"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11"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466149"/>
            <a:ext cx="3642531" cy="584739"/>
          </a:xfrm>
          <a:prstGeom prst="rect">
            <a:avLst/>
          </a:prstGeom>
          <a:solidFill>
            <a:schemeClr val="accent4">
              <a:lumMod val="40000"/>
              <a:lumOff val="60000"/>
            </a:schemeClr>
          </a:solidFill>
        </p:spPr>
        <p:txBody>
          <a:bodyPr wrap="square" lIns="91403" tIns="45702" rIns="91403" bIns="45702" rtlCol="0">
            <a:spAutoFit/>
          </a:bodyPr>
          <a:lstStyle/>
          <a:p>
            <a:pPr algn="ctr"/>
            <a:r>
              <a:rPr lang="en-US" sz="3200" b="1" dirty="0">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57200" y="1733550"/>
            <a:ext cx="8382000" cy="1077182"/>
          </a:xfrm>
          <a:prstGeom prst="rect">
            <a:avLst/>
          </a:prstGeom>
          <a:noFill/>
        </p:spPr>
        <p:txBody>
          <a:bodyPr wrap="square" lIns="91403" tIns="45702" rIns="91403" bIns="45702" rtlCol="0">
            <a:spAutoFit/>
          </a:bodyPr>
          <a:lstStyle/>
          <a:p>
            <a:pPr algn="just"/>
            <a:r>
              <a:rPr lang="en-US" sz="3200" dirty="0" smtClean="0">
                <a:latin typeface="Arial-Rounded" pitchFamily="34" charset="0"/>
                <a:ea typeface="Arial-Rounded" pitchFamily="34" charset="0"/>
                <a:cs typeface="Arial-Rounded" pitchFamily="34" charset="0"/>
              </a:rPr>
              <a:t>Một buổi mai, mẹ âu yếm nắm tay tôi dẫn trên con đường làng dài và hẹp.</a:t>
            </a:r>
            <a:endParaRPr lang="en-US" sz="3200" dirty="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2973723" y="187580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276600" y="233238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1"/>
            <a:ext cx="8382000" cy="1077182"/>
          </a:xfrm>
          <a:prstGeom prst="rect">
            <a:avLst/>
          </a:prstGeom>
          <a:noFill/>
        </p:spPr>
        <p:txBody>
          <a:bodyPr wrap="square" lIns="91403" tIns="45702" rIns="91403" bIns="45702" rtlCol="0">
            <a:spAutoFit/>
          </a:bodyPr>
          <a:lstStyle/>
          <a:p>
            <a:pPr algn="just"/>
            <a:r>
              <a:rPr lang="en-US" sz="3200" dirty="0" smtClean="0">
                <a:latin typeface="Arial-Rounded" pitchFamily="34" charset="0"/>
                <a:ea typeface="Arial-Rounded" pitchFamily="34" charset="0"/>
                <a:cs typeface="Arial-Rounded" pitchFamily="34" charset="0"/>
              </a:rPr>
              <a:t>Con đường này tôi đã đi lại nhiều lần, nhưng lần này tự nhiên tôi thấy lạ.</a:t>
            </a:r>
            <a:endParaRPr lang="en-US" sz="3200" dirty="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238500" y="324337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934200" y="328078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419600" y="3733103"/>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5257800" y="2316946"/>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188442" y="182005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43000" y="375514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1" y="4248150"/>
            <a:ext cx="5702270" cy="584739"/>
          </a:xfrm>
          <a:prstGeom prst="rect">
            <a:avLst/>
          </a:prstGeom>
          <a:solidFill>
            <a:schemeClr val="accent4">
              <a:lumMod val="40000"/>
              <a:lumOff val="60000"/>
            </a:schemeClr>
          </a:solidFill>
        </p:spPr>
        <p:txBody>
          <a:bodyPr wrap="square" lIns="91403" tIns="45702" rIns="91403" bIns="45702" rtlCol="0">
            <a:spAutoFit/>
          </a:bodyPr>
          <a:lstStyle/>
          <a:p>
            <a:pPr algn="ctr"/>
            <a:r>
              <a:rPr lang="en-US" sz="3200" dirty="0" smtClean="0">
                <a:latin typeface="Arial-Rounded" pitchFamily="34" charset="0"/>
                <a:ea typeface="Arial-Rounded" pitchFamily="34" charset="0"/>
                <a:cs typeface="Arial-Rounded" pitchFamily="34" charset="0"/>
              </a:rPr>
              <a:t>Văn bản chia thành mấy đoạn?</a:t>
            </a:r>
            <a:endParaRPr lang="en-US" sz="3200" dirty="0">
              <a:latin typeface="Arial-Rounded" pitchFamily="34" charset="0"/>
              <a:ea typeface="Arial-Rounded" pitchFamily="34" charset="0"/>
              <a:cs typeface="Arial-Rounded" pitchFamily="34" charset="0"/>
            </a:endParaRPr>
          </a:p>
        </p:txBody>
      </p:sp>
      <p:pic>
        <p:nvPicPr>
          <p:cNvPr id="16" name="Picture 2" descr="Sách điện tử"/>
          <p:cNvPicPr>
            <a:picLocks noChangeAspect="1" noChangeArrowheads="1"/>
          </p:cNvPicPr>
          <p:nvPr/>
        </p:nvPicPr>
        <p:blipFill rotWithShape="1">
          <a:blip r:embed="rId2">
            <a:lum contrast="30000"/>
            <a:extLst>
              <a:ext uri="{28A0092B-C50C-407E-A947-70E740481C1C}">
                <a14:useLocalDpi xmlns:a14="http://schemas.microsoft.com/office/drawing/2010/main" val="0"/>
              </a:ext>
            </a:extLst>
          </a:blip>
          <a:srcRect l="14613" t="14865" r="9179" b="56000"/>
          <a:stretch/>
        </p:blipFill>
        <p:spPr bwMode="auto">
          <a:xfrm>
            <a:off x="381000" y="678328"/>
            <a:ext cx="8534401" cy="361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560287" y="208431"/>
            <a:ext cx="5947064" cy="477005"/>
          </a:xfrm>
          <a:prstGeom prst="rect">
            <a:avLst/>
          </a:prstGeom>
          <a:noFill/>
        </p:spPr>
        <p:txBody>
          <a:bodyPr wrap="square" lIns="91391" tIns="45696" rIns="91391" bIns="45696" rtlCol="0">
            <a:spAutoFit/>
          </a:bodyPr>
          <a:lstStyle/>
          <a:p>
            <a:pPr algn="ctr"/>
            <a:r>
              <a:rPr lang="en-US" sz="2500" b="1" dirty="0" smtClean="0">
                <a:latin typeface="Arial-Rounded" pitchFamily="34" charset="0"/>
                <a:ea typeface="Arial-Rounded" pitchFamily="34" charset="0"/>
                <a:cs typeface="Arial-Rounded" pitchFamily="34" charset="0"/>
              </a:rPr>
              <a:t>Tôi đi học </a:t>
            </a:r>
            <a:endParaRPr lang="en-US" sz="2500" b="1" dirty="0">
              <a:latin typeface="Arial Rounded MT Bold" pitchFamily="34" charset="0"/>
              <a:ea typeface="Arial-Rounded" pitchFamily="34" charset="0"/>
              <a:cs typeface="Arial-Rounded" pitchFamily="34" charset="0"/>
            </a:endParaRPr>
          </a:p>
        </p:txBody>
      </p:sp>
      <p:sp>
        <p:nvSpPr>
          <p:cNvPr id="20" name="Oval 19"/>
          <p:cNvSpPr/>
          <p:nvPr/>
        </p:nvSpPr>
        <p:spPr>
          <a:xfrm>
            <a:off x="0" y="971550"/>
            <a:ext cx="374650" cy="3810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itchFamily="34" charset="0"/>
                <a:cs typeface="Times New Roman" pitchFamily="18" charset="0"/>
              </a:rPr>
              <a:t>1</a:t>
            </a:r>
          </a:p>
        </p:txBody>
      </p:sp>
      <p:sp>
        <p:nvSpPr>
          <p:cNvPr id="21" name="Oval 20"/>
          <p:cNvSpPr/>
          <p:nvPr/>
        </p:nvSpPr>
        <p:spPr>
          <a:xfrm>
            <a:off x="0" y="2438236"/>
            <a:ext cx="374650" cy="3810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itchFamily="34" charset="0"/>
                <a:cs typeface="Times New Roman" pitchFamily="18" charset="0"/>
              </a:rPr>
              <a:t>2</a:t>
            </a:r>
          </a:p>
        </p:txBody>
      </p:sp>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069" y="446933"/>
            <a:ext cx="527050" cy="156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069" y="1752436"/>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685801" y="4248150"/>
            <a:ext cx="5702270" cy="584739"/>
          </a:xfrm>
          <a:prstGeom prst="rect">
            <a:avLst/>
          </a:prstGeom>
          <a:solidFill>
            <a:schemeClr val="accent4">
              <a:lumMod val="40000"/>
              <a:lumOff val="60000"/>
            </a:schemeClr>
          </a:solidFill>
        </p:spPr>
        <p:txBody>
          <a:bodyPr wrap="square" lIns="91403" tIns="45702" rIns="91403" bIns="45702" rtlCol="0">
            <a:spAutoFit/>
          </a:bodyPr>
          <a:lstStyle/>
          <a:p>
            <a:pPr algn="ctr"/>
            <a:r>
              <a:rPr lang="en-US" sz="3200" dirty="0" smtClean="0">
                <a:latin typeface="Arial-Rounded" pitchFamily="34" charset="0"/>
                <a:ea typeface="Arial-Rounded" pitchFamily="34" charset="0"/>
                <a:cs typeface="Arial-Rounded" pitchFamily="34" charset="0"/>
              </a:rPr>
              <a:t>Đọc đoạn nối tiếp lần 1</a:t>
            </a:r>
            <a:endParaRPr lang="en-US" sz="32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1000" fill="hold"/>
                                        <p:tgtEl>
                                          <p:spTgt spid="24"/>
                                        </p:tgtEl>
                                        <p:attrNameLst>
                                          <p:attrName>ppt_x</p:attrName>
                                        </p:attrNameLst>
                                      </p:cBhvr>
                                      <p:tavLst>
                                        <p:tav tm="0">
                                          <p:val>
                                            <p:strVal val="1+#ppt_w/2"/>
                                          </p:val>
                                        </p:tav>
                                        <p:tav tm="100000">
                                          <p:val>
                                            <p:strVal val="#ppt_x"/>
                                          </p:val>
                                        </p:tav>
                                      </p:tavLst>
                                    </p:anim>
                                    <p:anim calcmode="lin" valueType="num">
                                      <p:cBhvr additive="base">
                                        <p:cTn id="42"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1"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2803" y="4323354"/>
            <a:ext cx="6096000" cy="584739"/>
          </a:xfrm>
          <a:prstGeom prst="rect">
            <a:avLst/>
          </a:prstGeom>
          <a:solidFill>
            <a:schemeClr val="accent4">
              <a:lumMod val="40000"/>
              <a:lumOff val="60000"/>
            </a:schemeClr>
          </a:solidFill>
        </p:spPr>
        <p:txBody>
          <a:bodyPr wrap="square" lIns="91403" tIns="45702" rIns="91403" bIns="45702" rtlCol="0">
            <a:spAutoFit/>
          </a:bodyPr>
          <a:lstStyle/>
          <a:p>
            <a:pPr algn="ctr"/>
            <a:r>
              <a:rPr lang="en-US" sz="3200" dirty="0">
                <a:latin typeface="Arial-Rounded" pitchFamily="34" charset="0"/>
                <a:ea typeface="Arial-Rounded" pitchFamily="34" charset="0"/>
                <a:cs typeface="Arial-Rounded" pitchFamily="34" charset="0"/>
              </a:rPr>
              <a:t>Đọc nối tiếp </a:t>
            </a:r>
            <a:r>
              <a:rPr lang="en-US" sz="3200" dirty="0" smtClean="0">
                <a:latin typeface="Arial-Rounded" pitchFamily="34" charset="0"/>
                <a:ea typeface="Arial-Rounded" pitchFamily="34" charset="0"/>
                <a:cs typeface="Arial-Rounded" pitchFamily="34" charset="0"/>
              </a:rPr>
              <a:t>đoạn lần 2</a:t>
            </a:r>
            <a:endParaRPr lang="en-US" sz="3200" dirty="0">
              <a:latin typeface="Arial-Rounded" pitchFamily="34" charset="0"/>
              <a:ea typeface="Arial-Rounded" pitchFamily="34" charset="0"/>
              <a:cs typeface="Arial-Rounded" pitchFamily="34" charset="0"/>
            </a:endParaRPr>
          </a:p>
        </p:txBody>
      </p:sp>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 y="457046"/>
            <a:ext cx="527050" cy="156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 y="17335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Sách điện tử"/>
          <p:cNvPicPr>
            <a:picLocks noChangeAspect="1" noChangeArrowheads="1"/>
          </p:cNvPicPr>
          <p:nvPr/>
        </p:nvPicPr>
        <p:blipFill rotWithShape="1">
          <a:blip r:embed="rId3">
            <a:lum contrast="30000"/>
            <a:extLst>
              <a:ext uri="{28A0092B-C50C-407E-A947-70E740481C1C}">
                <a14:useLocalDpi xmlns:a14="http://schemas.microsoft.com/office/drawing/2010/main" val="0"/>
              </a:ext>
            </a:extLst>
          </a:blip>
          <a:srcRect l="14613" t="14865" r="9179" b="56000"/>
          <a:stretch/>
        </p:blipFill>
        <p:spPr bwMode="auto">
          <a:xfrm>
            <a:off x="381000" y="678328"/>
            <a:ext cx="8534401" cy="361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560287" y="208431"/>
            <a:ext cx="5947064" cy="477005"/>
          </a:xfrm>
          <a:prstGeom prst="rect">
            <a:avLst/>
          </a:prstGeom>
          <a:noFill/>
        </p:spPr>
        <p:txBody>
          <a:bodyPr wrap="square" lIns="91391" tIns="45696" rIns="91391" bIns="45696" rtlCol="0">
            <a:spAutoFit/>
          </a:bodyPr>
          <a:lstStyle/>
          <a:p>
            <a:pPr algn="ctr"/>
            <a:r>
              <a:rPr lang="en-US" sz="2500" b="1" dirty="0" smtClean="0">
                <a:latin typeface="Arial-Rounded" pitchFamily="34" charset="0"/>
                <a:ea typeface="Arial-Rounded" pitchFamily="34" charset="0"/>
                <a:cs typeface="Arial-Rounded" pitchFamily="34" charset="0"/>
              </a:rPr>
              <a:t>Tôi đi học </a:t>
            </a:r>
            <a:endParaRPr lang="en-US" sz="2500" b="1" dirty="0">
              <a:latin typeface="Arial Rounded MT Bold" pitchFamily="34" charset="0"/>
              <a:ea typeface="Arial-Rounded" pitchFamily="34" charset="0"/>
              <a:cs typeface="Arial-Rounded" pitchFamily="34" charset="0"/>
            </a:endParaRPr>
          </a:p>
        </p:txBody>
      </p:sp>
      <p:sp>
        <p:nvSpPr>
          <p:cNvPr id="20" name="TextBox 19"/>
          <p:cNvSpPr txBox="1"/>
          <p:nvPr/>
        </p:nvSpPr>
        <p:spPr>
          <a:xfrm>
            <a:off x="304800" y="4354131"/>
            <a:ext cx="7005851" cy="523184"/>
          </a:xfrm>
          <a:prstGeom prst="rect">
            <a:avLst/>
          </a:prstGeom>
          <a:solidFill>
            <a:schemeClr val="accent4">
              <a:lumMod val="40000"/>
              <a:lumOff val="60000"/>
            </a:schemeClr>
          </a:solidFill>
        </p:spPr>
        <p:txBody>
          <a:bodyPr wrap="square" lIns="91403" tIns="45702" rIns="91403" bIns="45702" rtlCol="0">
            <a:spAutoFit/>
          </a:bodyPr>
          <a:lstStyle/>
          <a:p>
            <a:pPr algn="ctr"/>
            <a:r>
              <a:rPr lang="en-US" sz="2800" dirty="0" smtClean="0">
                <a:latin typeface="Arial-Rounded" pitchFamily="34" charset="0"/>
                <a:ea typeface="Arial-Rounded" pitchFamily="34" charset="0"/>
                <a:cs typeface="Arial-Rounded" pitchFamily="34" charset="0"/>
              </a:rPr>
              <a:t>Luyện đọc nhóm 2.</a:t>
            </a:r>
            <a:endParaRPr lang="en-US" sz="2800" dirty="0">
              <a:latin typeface="Arial-Rounded" pitchFamily="34" charset="0"/>
              <a:ea typeface="Arial-Rounded" pitchFamily="34" charset="0"/>
              <a:cs typeface="Arial-Rounded" pitchFamily="34" charset="0"/>
            </a:endParaRPr>
          </a:p>
        </p:txBody>
      </p:sp>
      <p:sp>
        <p:nvSpPr>
          <p:cNvPr id="21" name="TextBox 20"/>
          <p:cNvSpPr txBox="1"/>
          <p:nvPr/>
        </p:nvSpPr>
        <p:spPr>
          <a:xfrm>
            <a:off x="309349" y="4397159"/>
            <a:ext cx="7005851" cy="523184"/>
          </a:xfrm>
          <a:prstGeom prst="rect">
            <a:avLst/>
          </a:prstGeom>
          <a:solidFill>
            <a:schemeClr val="accent4">
              <a:lumMod val="40000"/>
              <a:lumOff val="60000"/>
            </a:schemeClr>
          </a:solidFill>
        </p:spPr>
        <p:txBody>
          <a:bodyPr wrap="square" lIns="91403" tIns="45702" rIns="91403" bIns="45702" rtlCol="0">
            <a:spAutoFit/>
          </a:bodyPr>
          <a:lstStyle/>
          <a:p>
            <a:pPr algn="ctr"/>
            <a:r>
              <a:rPr lang="en-US" sz="2800" dirty="0" smtClean="0">
                <a:latin typeface="Arial-Rounded" pitchFamily="34" charset="0"/>
                <a:ea typeface="Arial-Rounded" pitchFamily="34" charset="0"/>
                <a:cs typeface="Arial-Rounded" pitchFamily="34" charset="0"/>
              </a:rPr>
              <a:t>Thi  đọc nhóm 2.</a:t>
            </a:r>
            <a:endParaRPr lang="en-US" sz="28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1+#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000" fill="hold"/>
                                        <p:tgtEl>
                                          <p:spTgt spid="21"/>
                                        </p:tgtEl>
                                        <p:attrNameLst>
                                          <p:attrName>ppt_x</p:attrName>
                                        </p:attrNameLst>
                                      </p:cBhvr>
                                      <p:tavLst>
                                        <p:tav tm="0">
                                          <p:val>
                                            <p:strVal val="1+#ppt_w/2"/>
                                          </p:val>
                                        </p:tav>
                                        <p:tav tm="100000">
                                          <p:val>
                                            <p:strVal val="#ppt_x"/>
                                          </p:val>
                                        </p:tav>
                                      </p:tavLst>
                                    </p:anim>
                                    <p:anim calcmode="lin" valueType="num">
                                      <p:cBhvr additive="base">
                                        <p:cTn id="30"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TotalTime>
  <Words>661</Words>
  <PresentationFormat>On-screen Show (16:9)</PresentationFormat>
  <Paragraphs>82</Paragraphs>
  <Slides>18</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Rounded MT Bold</vt:lpstr>
      <vt:lpstr>Arial-Rounded</vt:lpstr>
      <vt:lpstr>Calibri</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2020-12-08T15:48:47Z</dcterms:created>
  <dcterms:modified xsi:type="dcterms:W3CDTF">2021-01-30T14:36:40Z</dcterms:modified>
</cp:coreProperties>
</file>