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40"/>
  </p:notesMasterIdLst>
  <p:sldIdLst>
    <p:sldId id="301" r:id="rId3"/>
    <p:sldId id="336" r:id="rId4"/>
    <p:sldId id="258" r:id="rId5"/>
    <p:sldId id="304" r:id="rId6"/>
    <p:sldId id="305" r:id="rId7"/>
    <p:sldId id="306" r:id="rId8"/>
    <p:sldId id="307" r:id="rId9"/>
    <p:sldId id="308" r:id="rId10"/>
    <p:sldId id="309" r:id="rId11"/>
    <p:sldId id="310" r:id="rId12"/>
    <p:sldId id="284" r:id="rId13"/>
    <p:sldId id="260" r:id="rId14"/>
    <p:sldId id="328" r:id="rId15"/>
    <p:sldId id="329" r:id="rId16"/>
    <p:sldId id="330" r:id="rId17"/>
    <p:sldId id="331" r:id="rId18"/>
    <p:sldId id="332" r:id="rId19"/>
    <p:sldId id="333" r:id="rId20"/>
    <p:sldId id="334" r:id="rId21"/>
    <p:sldId id="335" r:id="rId22"/>
    <p:sldId id="312" r:id="rId23"/>
    <p:sldId id="313" r:id="rId24"/>
    <p:sldId id="314" r:id="rId25"/>
    <p:sldId id="315" r:id="rId26"/>
    <p:sldId id="316" r:id="rId27"/>
    <p:sldId id="317" r:id="rId28"/>
    <p:sldId id="318" r:id="rId29"/>
    <p:sldId id="319" r:id="rId30"/>
    <p:sldId id="311" r:id="rId31"/>
    <p:sldId id="320" r:id="rId32"/>
    <p:sldId id="321" r:id="rId33"/>
    <p:sldId id="322" r:id="rId34"/>
    <p:sldId id="323" r:id="rId35"/>
    <p:sldId id="324" r:id="rId36"/>
    <p:sldId id="325" r:id="rId37"/>
    <p:sldId id="326" r:id="rId38"/>
    <p:sldId id="327" r:id="rId39"/>
  </p:sldIdLst>
  <p:sldSz cx="24384000" cy="13716000"/>
  <p:notesSz cx="6858000" cy="9144000"/>
  <p:custDataLst>
    <p:tags r:id="rId4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72C74F-BAC5-4245-A2D2-D3B2C71904AF}">
          <p14:sldIdLst>
            <p14:sldId id="301"/>
            <p14:sldId id="336"/>
            <p14:sldId id="258"/>
            <p14:sldId id="304"/>
            <p14:sldId id="305"/>
            <p14:sldId id="306"/>
            <p14:sldId id="307"/>
            <p14:sldId id="308"/>
            <p14:sldId id="309"/>
            <p14:sldId id="310"/>
            <p14:sldId id="284"/>
            <p14:sldId id="260"/>
            <p14:sldId id="328"/>
            <p14:sldId id="329"/>
            <p14:sldId id="330"/>
            <p14:sldId id="331"/>
            <p14:sldId id="332"/>
            <p14:sldId id="333"/>
            <p14:sldId id="334"/>
            <p14:sldId id="335"/>
            <p14:sldId id="312"/>
            <p14:sldId id="313"/>
            <p14:sldId id="314"/>
            <p14:sldId id="315"/>
            <p14:sldId id="316"/>
            <p14:sldId id="317"/>
            <p14:sldId id="318"/>
            <p14:sldId id="319"/>
            <p14:sldId id="311"/>
          </p14:sldIdLst>
        </p14:section>
        <p14:section name="Untitled Section" id="{0E1240A1-ECD8-43E1-AEF3-17F76AF5CB3C}">
          <p14:sldIdLst>
            <p14:sldId id="320"/>
            <p14:sldId id="321"/>
            <p14:sldId id="322"/>
            <p14:sldId id="323"/>
            <p14:sldId id="324"/>
            <p14:sldId id="325"/>
            <p14:sldId id="326"/>
            <p14:sldId id="327"/>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135F82"/>
    <a:srgbClr val="FFA700"/>
    <a:srgbClr val="242452"/>
    <a:srgbClr val="270F6B"/>
    <a:srgbClr val="C0504D"/>
    <a:srgbClr val="FFF487"/>
    <a:srgbClr val="FFE67D"/>
    <a:srgbClr val="FFE2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86355" autoAdjust="0"/>
  </p:normalViewPr>
  <p:slideViewPr>
    <p:cSldViewPr>
      <p:cViewPr varScale="1">
        <p:scale>
          <a:sx n="32" d="100"/>
          <a:sy n="32" d="100"/>
        </p:scale>
        <p:origin x="996" y="60"/>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27/8/2021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90437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172063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375471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486380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2654061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303327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3766976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3859076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1564349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29</a:t>
            </a:fld>
            <a:endParaRPr lang="en-US"/>
          </a:p>
        </p:txBody>
      </p:sp>
    </p:spTree>
    <p:extLst>
      <p:ext uri="{BB962C8B-B14F-4D97-AF65-F5344CB8AC3E}">
        <p14:creationId xmlns:p14="http://schemas.microsoft.com/office/powerpoint/2010/main" val="348469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1820323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30</a:t>
            </a:fld>
            <a:endParaRPr lang="en-US"/>
          </a:p>
        </p:txBody>
      </p:sp>
    </p:spTree>
    <p:extLst>
      <p:ext uri="{BB962C8B-B14F-4D97-AF65-F5344CB8AC3E}">
        <p14:creationId xmlns:p14="http://schemas.microsoft.com/office/powerpoint/2010/main" val="939556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31</a:t>
            </a:fld>
            <a:endParaRPr lang="en-US"/>
          </a:p>
        </p:txBody>
      </p:sp>
    </p:spTree>
    <p:extLst>
      <p:ext uri="{BB962C8B-B14F-4D97-AF65-F5344CB8AC3E}">
        <p14:creationId xmlns:p14="http://schemas.microsoft.com/office/powerpoint/2010/main" val="86532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32</a:t>
            </a:fld>
            <a:endParaRPr lang="en-US"/>
          </a:p>
        </p:txBody>
      </p:sp>
    </p:spTree>
    <p:extLst>
      <p:ext uri="{BB962C8B-B14F-4D97-AF65-F5344CB8AC3E}">
        <p14:creationId xmlns:p14="http://schemas.microsoft.com/office/powerpoint/2010/main" val="2902164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33</a:t>
            </a:fld>
            <a:endParaRPr lang="en-US"/>
          </a:p>
        </p:txBody>
      </p:sp>
    </p:spTree>
    <p:extLst>
      <p:ext uri="{BB962C8B-B14F-4D97-AF65-F5344CB8AC3E}">
        <p14:creationId xmlns:p14="http://schemas.microsoft.com/office/powerpoint/2010/main" val="61163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34</a:t>
            </a:fld>
            <a:endParaRPr lang="en-US"/>
          </a:p>
        </p:txBody>
      </p:sp>
    </p:spTree>
    <p:extLst>
      <p:ext uri="{BB962C8B-B14F-4D97-AF65-F5344CB8AC3E}">
        <p14:creationId xmlns:p14="http://schemas.microsoft.com/office/powerpoint/2010/main" val="2316030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35</a:t>
            </a:fld>
            <a:endParaRPr lang="en-US"/>
          </a:p>
        </p:txBody>
      </p:sp>
    </p:spTree>
    <p:extLst>
      <p:ext uri="{BB962C8B-B14F-4D97-AF65-F5344CB8AC3E}">
        <p14:creationId xmlns:p14="http://schemas.microsoft.com/office/powerpoint/2010/main" val="3940898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36</a:t>
            </a:fld>
            <a:endParaRPr lang="en-US"/>
          </a:p>
        </p:txBody>
      </p:sp>
    </p:spTree>
    <p:extLst>
      <p:ext uri="{BB962C8B-B14F-4D97-AF65-F5344CB8AC3E}">
        <p14:creationId xmlns:p14="http://schemas.microsoft.com/office/powerpoint/2010/main" val="3062227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37</a:t>
            </a:fld>
            <a:endParaRPr lang="en-US"/>
          </a:p>
        </p:txBody>
      </p:sp>
    </p:spTree>
    <p:extLst>
      <p:ext uri="{BB962C8B-B14F-4D97-AF65-F5344CB8AC3E}">
        <p14:creationId xmlns:p14="http://schemas.microsoft.com/office/powerpoint/2010/main" val="77260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400233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199034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2886731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35365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3507644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266544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27/8/2021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27/8/2021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27/8/2021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27/8/2021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27/8/2021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27/8/2021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27/8/2021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27/8/2021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27/8/2021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27/8/2021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27/8/2021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27/8/2021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27/8/2021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27/8/2021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27/8/2021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27/8/2021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27/8/2021</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27/8/2021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27/8/2021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27/8/2021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27/8/2021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27/8/2021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27/8/2021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27/8/2021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27/8/2021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27/8/2021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27/8/2021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4C8E1A9-3E18-4F70-8732-3E72A25B755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35" name="Picture 3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38" name="Group 4"/>
          <p:cNvGrpSpPr>
            <a:grpSpLocks noChangeAspect="1"/>
          </p:cNvGrpSpPr>
          <p:nvPr userDrawn="1"/>
        </p:nvGrpSpPr>
        <p:grpSpPr bwMode="auto">
          <a:xfrm>
            <a:off x="22986" y="76200"/>
            <a:ext cx="21191538" cy="1439863"/>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userDrawn="1"/>
        </p:nvSpPr>
        <p:spPr>
          <a:xfrm>
            <a:off x="2206189" y="402898"/>
            <a:ext cx="1494320" cy="646331"/>
          </a:xfrm>
          <a:prstGeom prst="rect">
            <a:avLst/>
          </a:prstGeom>
          <a:noFill/>
        </p:spPr>
        <p:txBody>
          <a:bodyPr wrap="none" rtlCol="0">
            <a:spAutoFit/>
          </a:bodyPr>
          <a:lstStyle/>
          <a:p>
            <a:pPr algn="ctr"/>
            <a:r>
              <a:rPr lang="en-US" sz="3600" b="1" baseline="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524396" y="504498"/>
            <a:ext cx="1404552" cy="646331"/>
          </a:xfrm>
          <a:prstGeom prst="rect">
            <a:avLst/>
          </a:prstGeom>
          <a:noFill/>
        </p:spPr>
        <p:txBody>
          <a:bodyPr wrap="none" rtlCol="0">
            <a:spAutoFit/>
          </a:bodyPr>
          <a:lstStyle/>
          <a:p>
            <a:pPr algn="ctr"/>
            <a:r>
              <a:rPr lang="en-US" sz="3600" b="1" baseline="0">
                <a:solidFill>
                  <a:schemeClr val="bg1"/>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dirty="0">
                <a:solidFill>
                  <a:schemeClr val="bg1"/>
                </a:solidFill>
                <a:latin typeface="Tahoma" panose="020B0604030504040204" pitchFamily="34" charset="0"/>
                <a:ea typeface="Tahoma" panose="020B0604030504040204" pitchFamily="34" charset="0"/>
                <a:cs typeface="Tahoma" panose="020B0604030504040204" pitchFamily="34" charset="0"/>
              </a:rPr>
              <a:t>PPT TIVI </a:t>
            </a:r>
            <a:r>
              <a:rPr lang="en-US" sz="4800" b="1" kern="0" baseline="0" dirty="0">
                <a:solidFill>
                  <a:schemeClr val="bg1"/>
                </a:solidFill>
                <a:latin typeface="Tahoma" panose="020B0604030504040204" pitchFamily="34" charset="0"/>
                <a:ea typeface="Tahoma" panose="020B0604030504040204" pitchFamily="34" charset="0"/>
                <a:cs typeface="Tahoma" panose="020B0604030504040204" pitchFamily="34" charset="0"/>
              </a:rPr>
              <a:t>- DIỄN ĐÀN GIÁO VIÊN TOÁN</a:t>
            </a:r>
            <a:endParaRPr lang="vi-VN" sz="48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0FBFA6C-94E8-41DE-8324-337BC153A3A1}"/>
              </a:ext>
            </a:extLst>
          </p:cNvPr>
          <p:cNvSpPr txBox="1"/>
          <p:nvPr userDrawn="1"/>
        </p:nvSpPr>
        <p:spPr>
          <a:xfrm>
            <a:off x="718311" y="2362200"/>
            <a:ext cx="22979889" cy="769441"/>
          </a:xfrm>
          <a:prstGeom prst="rect">
            <a:avLst/>
          </a:prstGeom>
          <a:noFill/>
        </p:spPr>
        <p:txBody>
          <a:bodyPr wrap="square" rtlCol="0">
            <a:spAutoFit/>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7D9B0777-B18A-4911-8ED0-71A1D5CDB2E8}"/>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44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4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4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44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44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27/8/2021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01.png"/><Relationship Id="rId4" Type="http://schemas.openxmlformats.org/officeDocument/2006/relationships/image" Target="../media/image29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0.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330.png"/><Relationship Id="rId7" Type="http://schemas.openxmlformats.org/officeDocument/2006/relationships/image" Target="../media/image370.png"/><Relationship Id="rId12" Type="http://schemas.openxmlformats.org/officeDocument/2006/relationships/image" Target="../media/image420.png"/><Relationship Id="rId2" Type="http://schemas.openxmlformats.org/officeDocument/2006/relationships/image" Target="../media/image320.png"/><Relationship Id="rId1" Type="http://schemas.openxmlformats.org/officeDocument/2006/relationships/slideLayout" Target="../slideLayouts/slideLayout7.xml"/><Relationship Id="rId6" Type="http://schemas.openxmlformats.org/officeDocument/2006/relationships/image" Target="../media/image360.png"/><Relationship Id="rId11" Type="http://schemas.openxmlformats.org/officeDocument/2006/relationships/image" Target="../media/image410.png"/><Relationship Id="rId5" Type="http://schemas.openxmlformats.org/officeDocument/2006/relationships/image" Target="../media/image350.png"/><Relationship Id="rId10" Type="http://schemas.openxmlformats.org/officeDocument/2006/relationships/image" Target="../media/image400.png"/><Relationship Id="rId4" Type="http://schemas.openxmlformats.org/officeDocument/2006/relationships/image" Target="../media/image340.png"/><Relationship Id="rId9" Type="http://schemas.openxmlformats.org/officeDocument/2006/relationships/image" Target="../media/image390.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0.png"/><Relationship Id="rId7" Type="http://schemas.openxmlformats.org/officeDocument/2006/relationships/image" Target="../media/image48.png"/><Relationship Id="rId2" Type="http://schemas.openxmlformats.org/officeDocument/2006/relationships/image" Target="../media/image430.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0.png"/><Relationship Id="rId4" Type="http://schemas.openxmlformats.org/officeDocument/2006/relationships/image" Target="../media/image450.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2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notesSlide" Target="../notesSlides/notesSlide19.xml"/><Relationship Id="rId7" Type="http://schemas.openxmlformats.org/officeDocument/2006/relationships/image" Target="../media/image7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75.png"/><Relationship Id="rId5" Type="http://schemas.openxmlformats.org/officeDocument/2006/relationships/image" Target="../media/image30.png"/><Relationship Id="rId4" Type="http://schemas.openxmlformats.org/officeDocument/2006/relationships/image" Target="../media/image28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notesSlide" Target="../notesSlides/notesSlide20.xml"/><Relationship Id="rId7" Type="http://schemas.openxmlformats.org/officeDocument/2006/relationships/image" Target="../media/image80.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9.png"/><Relationship Id="rId5" Type="http://schemas.openxmlformats.org/officeDocument/2006/relationships/image" Target="../media/image30.png"/><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21.xml"/><Relationship Id="rId7" Type="http://schemas.openxmlformats.org/officeDocument/2006/relationships/image" Target="../media/image8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2.png"/><Relationship Id="rId5" Type="http://schemas.openxmlformats.org/officeDocument/2006/relationships/image" Target="../media/image30.png"/><Relationship Id="rId4" Type="http://schemas.openxmlformats.org/officeDocument/2006/relationships/image" Target="../media/image800.png"/></Relationships>
</file>

<file path=ppt/slides/_rels/slide3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22.xml"/><Relationship Id="rId7" Type="http://schemas.openxmlformats.org/officeDocument/2006/relationships/image" Target="../media/image86.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0.png"/><Relationship Id="rId5" Type="http://schemas.openxmlformats.org/officeDocument/2006/relationships/image" Target="../media/image85.png"/><Relationship Id="rId4" Type="http://schemas.openxmlformats.org/officeDocument/2006/relationships/image" Target="../media/image840.png"/><Relationship Id="rId9" Type="http://schemas.openxmlformats.org/officeDocument/2006/relationships/image" Target="../media/image88.png"/></Relationships>
</file>

<file path=ppt/slides/_rels/slide3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notesSlide" Target="../notesSlides/notesSlide23.xml"/><Relationship Id="rId7" Type="http://schemas.openxmlformats.org/officeDocument/2006/relationships/image" Target="../media/image91.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0.png"/><Relationship Id="rId5" Type="http://schemas.openxmlformats.org/officeDocument/2006/relationships/image" Target="../media/image30.png"/><Relationship Id="rId4" Type="http://schemas.openxmlformats.org/officeDocument/2006/relationships/image" Target="../media/image8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95.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94.png"/><Relationship Id="rId5" Type="http://schemas.openxmlformats.org/officeDocument/2006/relationships/image" Target="../media/image30.png"/><Relationship Id="rId4" Type="http://schemas.openxmlformats.org/officeDocument/2006/relationships/image" Target="../media/image9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30.png"/><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98.png"/><Relationship Id="rId5" Type="http://schemas.openxmlformats.org/officeDocument/2006/relationships/image" Target="../media/image30.png"/><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notesSlide" Target="../notesSlides/notesSlide27.xml"/><Relationship Id="rId7" Type="http://schemas.openxmlformats.org/officeDocument/2006/relationships/image" Target="../media/image101.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00.png"/><Relationship Id="rId5" Type="http://schemas.openxmlformats.org/officeDocument/2006/relationships/image" Target="../media/image30.png"/><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253213" y="4724400"/>
            <a:ext cx="19877574" cy="8392886"/>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11062663" y="1907684"/>
            <a:ext cx="2425603"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ĐẠI SỐ</a:t>
            </a:r>
          </a:p>
        </p:txBody>
      </p:sp>
      <p:sp>
        <p:nvSpPr>
          <p:cNvPr id="22" name="TextBox 21"/>
          <p:cNvSpPr txBox="1"/>
          <p:nvPr/>
        </p:nvSpPr>
        <p:spPr>
          <a:xfrm>
            <a:off x="75216" y="3346883"/>
            <a:ext cx="24400495"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800" b="1" err="1">
                <a:solidFill>
                  <a:srgbClr val="776249"/>
                </a:solidFill>
                <a:latin typeface="Tahoma" panose="020B0604030504040204" pitchFamily="34" charset="0"/>
                <a:ea typeface="Tahoma" panose="020B0604030504040204" pitchFamily="34" charset="0"/>
                <a:cs typeface="Tahoma" panose="020B0604030504040204" pitchFamily="34" charset="0"/>
              </a:rPr>
              <a:t>Chương</a:t>
            </a:r>
            <a:r>
              <a:rPr lang="en-US" sz="4800" b="1">
                <a:solidFill>
                  <a:srgbClr val="776249"/>
                </a:solidFill>
                <a:latin typeface="Tahoma" panose="020B0604030504040204" pitchFamily="34" charset="0"/>
                <a:ea typeface="Tahoma" panose="020B0604030504040204" pitchFamily="34" charset="0"/>
                <a:cs typeface="Tahoma" panose="020B0604030504040204" pitchFamily="34" charset="0"/>
              </a:rPr>
              <a:t> 3: PHƯƠNG TRÌNH – HỆ PHƯƠNG TRÌNH</a:t>
            </a:r>
            <a:endPar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p:cNvGrpSpPr/>
          <p:nvPr/>
        </p:nvGrpSpPr>
        <p:grpSpPr>
          <a:xfrm>
            <a:off x="4280914" y="4446052"/>
            <a:ext cx="16482337" cy="861744"/>
            <a:chOff x="4391218" y="4446051"/>
            <a:chExt cx="16482337" cy="861744"/>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4391218" y="4446051"/>
              <a:ext cx="16482337" cy="861744"/>
            </a:xfrm>
            <a:prstGeom prst="rect">
              <a:avLst/>
            </a:prstGeom>
            <a:solidFill>
              <a:schemeClr val="bg1"/>
            </a:solidFill>
          </p:spPr>
          <p:txBody>
            <a:bodyPr wrap="none" lIns="91410" tIns="45705" rIns="91410" bIns="45705" rtlCol="0">
              <a:spAutoFit/>
            </a:bodyPr>
            <a:lstStyle/>
            <a:p>
              <a:pPr algn="ctr">
                <a:lnSpc>
                  <a:spcPts val="5999"/>
                </a:lnSpc>
                <a:spcBef>
                  <a:spcPts val="1800"/>
                </a:spcBef>
              </a:pPr>
              <a:r>
                <a:rPr lang="en-US" sz="6599" b="1" err="1">
                  <a:solidFill>
                    <a:srgbClr val="135F82"/>
                  </a:solidFill>
                  <a:latin typeface="Tahoma" panose="020B0604030504040204" pitchFamily="34" charset="0"/>
                  <a:ea typeface="Tahoma" panose="020B0604030504040204" pitchFamily="34" charset="0"/>
                  <a:cs typeface="Tahoma" panose="020B0604030504040204" pitchFamily="34" charset="0"/>
                </a:rPr>
                <a:t>Bài</a:t>
              </a:r>
              <a:r>
                <a:rPr lang="en-US" sz="6599" b="1">
                  <a:solidFill>
                    <a:srgbClr val="135F82"/>
                  </a:solidFill>
                  <a:latin typeface="Tahoma" panose="020B0604030504040204" pitchFamily="34" charset="0"/>
                  <a:ea typeface="Tahoma" panose="020B0604030504040204" pitchFamily="34" charset="0"/>
                  <a:cs typeface="Tahoma" panose="020B0604030504040204" pitchFamily="34" charset="0"/>
                </a:rPr>
                <a:t> 1. ĐẠI CƯƠNG VỀ PHƯƠNG TRÌNH</a:t>
              </a:r>
              <a:endPar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 name="Group 4"/>
          <p:cNvGrpSpPr/>
          <p:nvPr/>
        </p:nvGrpSpPr>
        <p:grpSpPr>
          <a:xfrm>
            <a:off x="13406969" y="1463905"/>
            <a:ext cx="1814128" cy="1828784"/>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algn="ctr"/>
              <a:r>
                <a:rPr lang="en-US" b="1" dirty="0">
                  <a:solidFill>
                    <a:srgbClr val="135F82"/>
                  </a:solidFill>
                  <a:latin typeface="Tahoma" panose="020B0604030504040204" pitchFamily="34" charset="0"/>
                  <a:ea typeface="Tahoma" panose="020B0604030504040204" pitchFamily="34" charset="0"/>
                  <a:cs typeface="Tahoma" panose="020B0604030504040204" pitchFamily="34" charset="0"/>
                </a:rPr>
                <a:t>LỚP</a:t>
              </a:r>
            </a:p>
          </p:txBody>
        </p:sp>
        <p:sp>
          <p:nvSpPr>
            <p:cNvPr id="25" name="TextBox 24"/>
            <p:cNvSpPr txBox="1"/>
            <p:nvPr/>
          </p:nvSpPr>
          <p:spPr>
            <a:xfrm>
              <a:off x="13020903" y="1556787"/>
              <a:ext cx="1319531" cy="1338798"/>
            </a:xfrm>
            <a:prstGeom prst="rect">
              <a:avLst/>
            </a:prstGeom>
            <a:noFill/>
          </p:spPr>
          <p:txBody>
            <a:bodyPr wrap="none" lIns="91410" tIns="45705" rIns="91410" bIns="45705" rtlCol="0">
              <a:spAutoFit/>
            </a:bodyPr>
            <a:lstStyle/>
            <a:p>
              <a:r>
                <a:rPr lang="en-US" sz="8100" dirty="0">
                  <a:solidFill>
                    <a:srgbClr val="135F82"/>
                  </a:solidFill>
                  <a:latin typeface="Tahoma" panose="020B0604030504040204" pitchFamily="34" charset="0"/>
                  <a:ea typeface="Tahoma" panose="020B0604030504040204" pitchFamily="34" charset="0"/>
                  <a:cs typeface="Tahoma" panose="020B0604030504040204" pitchFamily="34" charset="0"/>
                </a:rPr>
                <a:t>10</a:t>
              </a:r>
            </a:p>
          </p:txBody>
        </p:sp>
      </p:grpSp>
      <p:grpSp>
        <p:nvGrpSpPr>
          <p:cNvPr id="9" name="Group 8"/>
          <p:cNvGrpSpPr/>
          <p:nvPr/>
        </p:nvGrpSpPr>
        <p:grpSpPr>
          <a:xfrm>
            <a:off x="8911506" y="1618739"/>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60"/>
          <p:cNvGrpSpPr/>
          <p:nvPr/>
        </p:nvGrpSpPr>
        <p:grpSpPr>
          <a:xfrm>
            <a:off x="2133599" y="5796146"/>
            <a:ext cx="10369284" cy="907184"/>
            <a:chOff x="7459670" y="7086600"/>
            <a:chExt cx="10370485" cy="907289"/>
          </a:xfrm>
        </p:grpSpPr>
        <p:sp>
          <p:nvSpPr>
            <p:cNvPr id="57" name="Rectangle 56"/>
            <p:cNvSpPr/>
            <p:nvPr/>
          </p:nvSpPr>
          <p:spPr>
            <a:xfrm>
              <a:off x="9092456" y="7178187"/>
              <a:ext cx="8737699" cy="815702"/>
            </a:xfrm>
            <a:prstGeom prst="rect">
              <a:avLst/>
            </a:prstGeom>
          </p:spPr>
          <p:txBody>
            <a:bodyPr wrap="none">
              <a:spAutoFit/>
            </a:bodyPr>
            <a:lstStyle/>
            <a:p>
              <a:pPr>
                <a:lnSpc>
                  <a:spcPct val="100000"/>
                </a:lnSpc>
                <a:spcBef>
                  <a:spcPct val="0"/>
                </a:spcBef>
                <a:buFontTx/>
                <a:buNone/>
                <a:defRPr/>
              </a:pPr>
              <a:r>
                <a:rPr lang="en-US" sz="4700" b="1">
                  <a:solidFill>
                    <a:srgbClr val="135F82"/>
                  </a:solidFill>
                  <a:latin typeface="Tahoma" panose="020B0604030504040204" pitchFamily="34" charset="0"/>
                  <a:ea typeface="Tahoma" panose="020B0604030504040204" pitchFamily="34" charset="0"/>
                  <a:cs typeface="Tahoma" panose="020B0604030504040204" pitchFamily="34" charset="0"/>
                </a:rPr>
                <a:t>KHÁI NIỆM PHƯƠNG TRÌNH</a:t>
              </a:r>
              <a:endParaRPr lang="en-US" sz="47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88" name="Group 87"/>
          <p:cNvGrpSpPr/>
          <p:nvPr/>
        </p:nvGrpSpPr>
        <p:grpSpPr>
          <a:xfrm>
            <a:off x="3821027" y="7084350"/>
            <a:ext cx="10253661" cy="861774"/>
            <a:chOff x="644526" y="2766774"/>
            <a:chExt cx="10253661" cy="861774"/>
          </a:xfrm>
        </p:grpSpPr>
        <p:sp>
          <p:nvSpPr>
            <p:cNvPr id="89" name="TextBox 88"/>
            <p:cNvSpPr txBox="1"/>
            <p:nvPr/>
          </p:nvSpPr>
          <p:spPr>
            <a:xfrm>
              <a:off x="1906587" y="2766774"/>
              <a:ext cx="8991600" cy="830997"/>
            </a:xfrm>
            <a:prstGeom prst="rect">
              <a:avLst/>
            </a:prstGeom>
            <a:noFill/>
          </p:spPr>
          <p:txBody>
            <a:bodyPr wrap="square" rtlCol="0">
              <a:spAutoFit/>
            </a:bodyPr>
            <a:lstStyle/>
            <a:p>
              <a:r>
                <a:rPr lang="en-US" sz="4800" b="1" i="1">
                  <a:solidFill>
                    <a:srgbClr val="145F82"/>
                  </a:solidFill>
                  <a:latin typeface="Tahoma" panose="020B0604030504040204" pitchFamily="34" charset="0"/>
                  <a:ea typeface="Tahoma" panose="020B0604030504040204" pitchFamily="34" charset="0"/>
                  <a:cs typeface="Tahoma" panose="020B0604030504040204" pitchFamily="34" charset="0"/>
                </a:rPr>
                <a:t>Phương trình một ẩn</a:t>
              </a:r>
              <a:endPar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3821027" y="8311854"/>
            <a:ext cx="12104773" cy="861774"/>
            <a:chOff x="644526" y="2766774"/>
            <a:chExt cx="12104773" cy="861774"/>
          </a:xfrm>
        </p:grpSpPr>
        <p:sp>
          <p:nvSpPr>
            <p:cNvPr id="93" name="TextBox 92"/>
            <p:cNvSpPr txBox="1"/>
            <p:nvPr/>
          </p:nvSpPr>
          <p:spPr>
            <a:xfrm>
              <a:off x="1906587" y="2766774"/>
              <a:ext cx="10842712" cy="830997"/>
            </a:xfrm>
            <a:prstGeom prst="rect">
              <a:avLst/>
            </a:prstGeom>
            <a:noFill/>
          </p:spPr>
          <p:txBody>
            <a:bodyPr wrap="square" rtlCol="0">
              <a:spAutoFit/>
            </a:bodyPr>
            <a:lstStyle/>
            <a:p>
              <a:r>
                <a:rPr lang="en-US" sz="4800" b="1" i="1">
                  <a:solidFill>
                    <a:srgbClr val="145F82"/>
                  </a:solidFill>
                  <a:latin typeface="Tahoma" panose="020B0604030504040204" pitchFamily="34" charset="0"/>
                  <a:ea typeface="Tahoma" panose="020B0604030504040204" pitchFamily="34" charset="0"/>
                  <a:cs typeface="Tahoma" panose="020B0604030504040204" pitchFamily="34" charset="0"/>
                </a:rPr>
                <a:t>Điều kiện của một phương trình</a:t>
              </a:r>
              <a:endPar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96" name="Group 95"/>
          <p:cNvGrpSpPr/>
          <p:nvPr/>
        </p:nvGrpSpPr>
        <p:grpSpPr>
          <a:xfrm>
            <a:off x="3821027" y="9539358"/>
            <a:ext cx="10253661" cy="861774"/>
            <a:chOff x="644526" y="2766774"/>
            <a:chExt cx="10253661" cy="861774"/>
          </a:xfrm>
        </p:grpSpPr>
        <p:sp>
          <p:nvSpPr>
            <p:cNvPr id="97" name="TextBox 96"/>
            <p:cNvSpPr txBox="1"/>
            <p:nvPr/>
          </p:nvSpPr>
          <p:spPr>
            <a:xfrm>
              <a:off x="1906587" y="2766774"/>
              <a:ext cx="8991600" cy="830997"/>
            </a:xfrm>
            <a:prstGeom prst="rect">
              <a:avLst/>
            </a:prstGeom>
            <a:noFill/>
          </p:spPr>
          <p:txBody>
            <a:bodyPr wrap="square" rtlCol="0">
              <a:spAutoFit/>
            </a:bodyPr>
            <a:lstStyle/>
            <a:p>
              <a:r>
                <a:rPr lang="en-US" sz="4800" b="1" i="1">
                  <a:solidFill>
                    <a:srgbClr val="145F82"/>
                  </a:solidFill>
                  <a:latin typeface="Tahoma" pitchFamily="34" charset="0"/>
                  <a:ea typeface="Tahoma" pitchFamily="34" charset="0"/>
                  <a:cs typeface="Tahoma" pitchFamily="34" charset="0"/>
                </a:rPr>
                <a:t>Phương trình nhiều ẩn</a:t>
              </a:r>
              <a:endParaRPr lang="en-US" sz="4800" b="1" i="1" dirty="0">
                <a:solidFill>
                  <a:srgbClr val="145F82"/>
                </a:solidFill>
                <a:latin typeface="Tahoma" pitchFamily="34" charset="0"/>
                <a:ea typeface="Tahoma" pitchFamily="34" charset="0"/>
                <a:cs typeface="Tahoma" pitchFamily="34" charset="0"/>
              </a:endParaRPr>
            </a:p>
          </p:txBody>
        </p:sp>
        <p:sp>
          <p:nvSpPr>
            <p:cNvPr id="98" name="Rounded Rectangle 9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9" name="TextBox 98"/>
            <p:cNvSpPr txBox="1"/>
            <p:nvPr/>
          </p:nvSpPr>
          <p:spPr>
            <a:xfrm>
              <a:off x="992187" y="2795826"/>
              <a:ext cx="543740" cy="769441"/>
            </a:xfrm>
            <a:prstGeom prst="rect">
              <a:avLst/>
            </a:prstGeom>
            <a:noFill/>
          </p:spPr>
          <p:txBody>
            <a:bodyPr wrap="none" rtlCol="0">
              <a:spAutoFit/>
            </a:bodyPr>
            <a:lstStyle/>
            <a:p>
              <a:pPr algn="ctr"/>
              <a:r>
                <a:rPr lang="vi-VN" sz="4400" b="1" dirty="0">
                  <a:solidFill>
                    <a:schemeClr val="bg1"/>
                  </a:solidFill>
                  <a:latin typeface="Tahoma" pitchFamily="34" charset="0"/>
                  <a:ea typeface="Tahoma" pitchFamily="34" charset="0"/>
                  <a:cs typeface="Tahoma" pitchFamily="34" charset="0"/>
                </a:rPr>
                <a:t>3</a:t>
              </a:r>
              <a:endParaRPr lang="en-US" sz="4400" b="1" dirty="0">
                <a:solidFill>
                  <a:schemeClr val="bg1"/>
                </a:solidFill>
                <a:latin typeface="Tahoma" pitchFamily="34" charset="0"/>
                <a:ea typeface="Tahoma" pitchFamily="34" charset="0"/>
                <a:cs typeface="Tahoma" pitchFamily="34" charset="0"/>
              </a:endParaRPr>
            </a:p>
          </p:txBody>
        </p:sp>
      </p:grpSp>
      <p:sp>
        <p:nvSpPr>
          <p:cNvPr id="53" name="TextBox 52">
            <a:extLst>
              <a:ext uri="{FF2B5EF4-FFF2-40B4-BE49-F238E27FC236}">
                <a16:creationId xmlns:a16="http://schemas.microsoft.com/office/drawing/2014/main" id="{AB7F36B3-FF2A-46D4-80DB-10A36BB92D75}"/>
              </a:ext>
            </a:extLst>
          </p:cNvPr>
          <p:cNvSpPr txBox="1"/>
          <p:nvPr/>
        </p:nvSpPr>
        <p:spPr>
          <a:xfrm>
            <a:off x="3821027" y="10820994"/>
            <a:ext cx="8991600" cy="1569660"/>
          </a:xfrm>
          <a:prstGeom prst="rect">
            <a:avLst/>
          </a:prstGeom>
          <a:noFill/>
        </p:spPr>
        <p:txBody>
          <a:bodyPr wrap="square" rtlCol="0">
            <a:spAutoFit/>
          </a:bodyPr>
          <a:lstStyle/>
          <a:p>
            <a:r>
              <a:rPr lang="en-US" sz="4800" b="1" i="1" dirty="0">
                <a:solidFill>
                  <a:srgbClr val="145F82"/>
                </a:solidFill>
                <a:latin typeface="Tahoma" pitchFamily="34" charset="0"/>
                <a:ea typeface="Tahoma" pitchFamily="34" charset="0"/>
                <a:cs typeface="Tahoma" pitchFamily="34" charset="0"/>
              </a:rPr>
              <a:t>       </a:t>
            </a:r>
            <a:r>
              <a:rPr lang="en-US" sz="4800" b="1" i="1">
                <a:solidFill>
                  <a:srgbClr val="145F82"/>
                </a:solidFill>
                <a:latin typeface="Tahoma" pitchFamily="34" charset="0"/>
                <a:ea typeface="Tahoma" pitchFamily="34" charset="0"/>
                <a:cs typeface="Tahoma" pitchFamily="34" charset="0"/>
              </a:rPr>
              <a:t>Phương</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trình</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chứa</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tham</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số</a:t>
            </a:r>
            <a:endParaRPr lang="en-US" sz="4800" b="1" i="1" dirty="0">
              <a:solidFill>
                <a:srgbClr val="145F82"/>
              </a:solidFill>
              <a:latin typeface="Tahoma" pitchFamily="34" charset="0"/>
              <a:ea typeface="Tahoma" pitchFamily="34" charset="0"/>
              <a:cs typeface="Tahoma" pitchFamily="34" charset="0"/>
            </a:endParaRPr>
          </a:p>
        </p:txBody>
      </p:sp>
      <p:sp>
        <p:nvSpPr>
          <p:cNvPr id="54" name="Rounded Rectangle 97">
            <a:extLst>
              <a:ext uri="{FF2B5EF4-FFF2-40B4-BE49-F238E27FC236}">
                <a16:creationId xmlns:a16="http://schemas.microsoft.com/office/drawing/2014/main" id="{3C023F57-AF92-4EB1-A3A9-B047C7F618AD}"/>
              </a:ext>
            </a:extLst>
          </p:cNvPr>
          <p:cNvSpPr/>
          <p:nvPr/>
        </p:nvSpPr>
        <p:spPr>
          <a:xfrm>
            <a:off x="3821027" y="1087809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5" name="TextBox 54">
            <a:extLst>
              <a:ext uri="{FF2B5EF4-FFF2-40B4-BE49-F238E27FC236}">
                <a16:creationId xmlns:a16="http://schemas.microsoft.com/office/drawing/2014/main" id="{5D6CC98F-A6DB-441D-B5B3-9B7C5A064DDB}"/>
              </a:ext>
            </a:extLst>
          </p:cNvPr>
          <p:cNvSpPr txBox="1"/>
          <p:nvPr/>
        </p:nvSpPr>
        <p:spPr>
          <a:xfrm>
            <a:off x="4168688" y="1087809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4</a:t>
            </a:r>
          </a:p>
        </p:txBody>
      </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left)">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wipe(left)">
                                      <p:cBhvr>
                                        <p:cTn id="32" dur="500"/>
                                        <p:tgtEl>
                                          <p:spTgt spid="9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500"/>
                                        <p:tgtEl>
                                          <p:spTgt spid="9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down)">
                                      <p:cBhvr>
                                        <p:cTn id="45" dur="500"/>
                                        <p:tgtEl>
                                          <p:spTgt spid="5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53" grpId="0"/>
      <p:bldP spid="54" grpId="0" animBg="1"/>
      <p:bldP spid="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199" y="1572062"/>
            <a:ext cx="18821399" cy="1569660"/>
            <a:chOff x="-288924" y="1892299"/>
            <a:chExt cx="18821399" cy="1569656"/>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6444914" cy="1569656"/>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KHÁI NIỆM PHƯƠNG TRÌNH</a:t>
              </a:r>
            </a:p>
            <a:p>
              <a:endParaRPr lang="en-US" sz="4800" b="1">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40" y="2504836"/>
            <a:ext cx="11549060"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chứa tham số</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681" y="2795826"/>
              <a:ext cx="482751"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4</a:t>
              </a:r>
            </a:p>
          </p:txBody>
        </p:sp>
      </p:grpSp>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282162" y="6949956"/>
            <a:ext cx="21819676" cy="5699244"/>
            <a:chOff x="1270511" y="5867400"/>
            <a:chExt cx="21819676" cy="5834423"/>
          </a:xfrm>
        </p:grpSpPr>
        <p:sp>
          <p:nvSpPr>
            <p:cNvPr id="53" name="Rounded Rectangle 52"/>
            <p:cNvSpPr/>
            <p:nvPr/>
          </p:nvSpPr>
          <p:spPr>
            <a:xfrm>
              <a:off x="1272210" y="6139009"/>
              <a:ext cx="21817977" cy="556281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60"/>
            <p:cNvGrpSpPr/>
            <p:nvPr/>
          </p:nvGrpSpPr>
          <p:grpSpPr>
            <a:xfrm>
              <a:off x="1270511" y="5867400"/>
              <a:ext cx="3568119" cy="885308"/>
              <a:chOff x="1224541" y="6305967"/>
              <a:chExt cx="3568119" cy="88530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6"/>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271088" y="3461658"/>
            <a:ext cx="21841827" cy="3274105"/>
            <a:chOff x="1268078" y="3405486"/>
            <a:chExt cx="21841827" cy="3274105"/>
          </a:xfrm>
        </p:grpSpPr>
        <p:sp>
          <p:nvSpPr>
            <p:cNvPr id="62" name="Rounded Rectangle 61"/>
            <p:cNvSpPr/>
            <p:nvPr/>
          </p:nvSpPr>
          <p:spPr>
            <a:xfrm>
              <a:off x="1268078" y="3790951"/>
              <a:ext cx="21841827" cy="288864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7"/>
            <p:cNvGrpSpPr/>
            <p:nvPr/>
          </p:nvGrpSpPr>
          <p:grpSpPr>
            <a:xfrm>
              <a:off x="1268078" y="3405486"/>
              <a:ext cx="3343539" cy="940513"/>
              <a:chOff x="1311958" y="3405486"/>
              <a:chExt cx="3343539"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404826"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Ví dụ 2 </a:t>
                </a:r>
                <a:endParaRPr lang="en-US" sz="4600" b="1" dirty="0">
                  <a:solidFill>
                    <a:schemeClr val="bg1"/>
                  </a:solidFill>
                  <a:latin typeface="Tahoma" pitchFamily="34" charset="0"/>
                  <a:ea typeface="Tahoma" pitchFamily="34" charset="0"/>
                  <a:cs typeface="Tahoma"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0" name="TextBox 9">
            <a:extLst>
              <a:ext uri="{FF2B5EF4-FFF2-40B4-BE49-F238E27FC236}">
                <a16:creationId xmlns:a16="http://schemas.microsoft.com/office/drawing/2014/main" id="{081C7342-F081-4528-A9A3-2A1A25A08392}"/>
              </a:ext>
            </a:extLst>
          </p:cNvPr>
          <p:cNvSpPr txBox="1"/>
          <p:nvPr/>
        </p:nvSpPr>
        <p:spPr>
          <a:xfrm>
            <a:off x="1620558" y="4465011"/>
            <a:ext cx="21181534" cy="1578702"/>
          </a:xfrm>
          <a:prstGeom prst="rect">
            <a:avLst/>
          </a:prstGeom>
          <a:noFill/>
        </p:spPr>
        <p:txBody>
          <a:bodyPr wrap="square" rtlCol="0">
            <a:spAutoFit/>
          </a:bodyPr>
          <a:lstStyle/>
          <a:p>
            <a:pPr marL="0" marR="0" indent="457200" algn="ctr">
              <a:lnSpc>
                <a:spcPct val="107000"/>
              </a:lnSpc>
              <a:spcBef>
                <a:spcPts val="0"/>
              </a:spcBef>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Cho phương trình: x</a:t>
            </a:r>
            <a:r>
              <a:rPr lang="en-US" sz="4400" b="1" baseline="30000">
                <a:effectLst/>
                <a:latin typeface="Tahoma" panose="020B0604030504040204" pitchFamily="34" charset="0"/>
                <a:ea typeface="Tahoma" panose="020B0604030504040204" pitchFamily="34" charset="0"/>
                <a:cs typeface="Tahoma" panose="020B0604030504040204" pitchFamily="34" charset="0"/>
              </a:rPr>
              <a:t>2</a:t>
            </a:r>
            <a:r>
              <a:rPr lang="en-US" sz="4400" b="1">
                <a:effectLst/>
                <a:latin typeface="Tahoma" panose="020B0604030504040204" pitchFamily="34" charset="0"/>
                <a:ea typeface="Tahoma" panose="020B0604030504040204" pitchFamily="34" charset="0"/>
                <a:cs typeface="Tahoma" panose="020B0604030504040204" pitchFamily="34" charset="0"/>
              </a:rPr>
              <a:t> – 2x + m = 0</a:t>
            </a:r>
          </a:p>
          <a:p>
            <a:pPr marL="0" marR="0" indent="457200" algn="ctr">
              <a:lnSpc>
                <a:spcPct val="107000"/>
              </a:lnSpc>
              <a:spcBef>
                <a:spcPts val="0"/>
              </a:spcBef>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Giải và biện luận phương trình trên theo tham số m?</a:t>
            </a:r>
          </a:p>
        </p:txBody>
      </p:sp>
      <p:sp>
        <p:nvSpPr>
          <p:cNvPr id="13" name="TextBox 12">
            <a:extLst>
              <a:ext uri="{FF2B5EF4-FFF2-40B4-BE49-F238E27FC236}">
                <a16:creationId xmlns:a16="http://schemas.microsoft.com/office/drawing/2014/main" id="{3EFA6F14-A75D-4979-A907-8C01EB66DAE9}"/>
              </a:ext>
            </a:extLst>
          </p:cNvPr>
          <p:cNvSpPr txBox="1"/>
          <p:nvPr/>
        </p:nvSpPr>
        <p:spPr>
          <a:xfrm>
            <a:off x="4292391" y="8059781"/>
            <a:ext cx="17043610" cy="769441"/>
          </a:xfrm>
          <a:prstGeom prst="rect">
            <a:avLst/>
          </a:prstGeom>
          <a:noFill/>
        </p:spPr>
        <p:txBody>
          <a:bodyPr wrap="square" rtlCol="0">
            <a:spAutoFit/>
          </a:bodyPr>
          <a:lstStyle/>
          <a:p>
            <a:r>
              <a:rPr lang="en-US" sz="4400" b="1">
                <a:effectLst/>
                <a:latin typeface="Tahoma" panose="020B0604030504040204" pitchFamily="34" charset="0"/>
                <a:ea typeface="Tahoma" panose="020B0604030504040204" pitchFamily="34" charset="0"/>
                <a:cs typeface="Tahoma" panose="020B0604030504040204" pitchFamily="34" charset="0"/>
              </a:rPr>
              <a:t>+) PT có nghiệm khi </a:t>
            </a:r>
            <a:r>
              <a:rPr lang="en-US" sz="4400" b="1">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4400" b="1">
                <a:effectLst/>
                <a:latin typeface="Tahoma" panose="020B0604030504040204" pitchFamily="34" charset="0"/>
                <a:ea typeface="Tahoma" panose="020B0604030504040204" pitchFamily="34" charset="0"/>
                <a:cs typeface="Tahoma" panose="020B0604030504040204" pitchFamily="34" charset="0"/>
              </a:rPr>
              <a:t> = 1–m  ≥0  </a:t>
            </a:r>
            <a:r>
              <a:rPr lang="en-US" sz="4400" b="1">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4400" b="1">
                <a:effectLst/>
                <a:latin typeface="Tahoma" panose="020B0604030504040204" pitchFamily="34" charset="0"/>
                <a:ea typeface="Tahoma" panose="020B0604030504040204" pitchFamily="34" charset="0"/>
                <a:cs typeface="Tahoma" panose="020B0604030504040204" pitchFamily="34" charset="0"/>
              </a:rPr>
              <a:t> m ≤ 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64F4712-6EF3-4369-8DC6-F19B434CC56A}"/>
                  </a:ext>
                </a:extLst>
              </p:cNvPr>
              <p:cNvSpPr txBox="1"/>
              <p:nvPr/>
            </p:nvSpPr>
            <p:spPr>
              <a:xfrm>
                <a:off x="4292391" y="9370978"/>
                <a:ext cx="15062410" cy="1510222"/>
              </a:xfrm>
              <a:prstGeom prst="rect">
                <a:avLst/>
              </a:prstGeom>
              <a:noFill/>
            </p:spPr>
            <p:txBody>
              <a:bodyPr wrap="square" rtlCol="0">
                <a:spAutoFit/>
              </a:bodyPr>
              <a:lstStyle/>
              <a:p>
                <a:r>
                  <a:rPr lang="en-US" sz="4400" b="1">
                    <a:effectLst/>
                    <a:latin typeface="Tahoma" panose="020B0604030504040204" pitchFamily="34" charset="0"/>
                    <a:ea typeface="Tahoma" panose="020B0604030504040204" pitchFamily="34" charset="0"/>
                    <a:cs typeface="Tahoma" panose="020B0604030504040204" pitchFamily="34" charset="0"/>
                  </a:rPr>
                  <a:t>	–&gt; nghiệm đó là: x = 1 </a:t>
                </a:r>
                <a:r>
                  <a:rPr lang="en-US" sz="4400" b="1">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4400" b="1">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400" b="1" i="1">
                            <a:effectLst/>
                            <a:latin typeface="Cambria Math" panose="02040503050406030204" pitchFamily="18" charset="0"/>
                            <a:ea typeface="Times New Roman" panose="02020603050405020304" pitchFamily="18" charset="0"/>
                          </a:rPr>
                        </m:ctrlPr>
                      </m:radPr>
                      <m:deg/>
                      <m:e>
                        <m:r>
                          <a:rPr lang="en-US" sz="4400" b="1" i="1">
                            <a:effectLst/>
                            <a:latin typeface="Cambria Math" panose="02040503050406030204" pitchFamily="18" charset="0"/>
                            <a:ea typeface="Times New Roman" panose="02020603050405020304" pitchFamily="18" charset="0"/>
                          </a:rPr>
                          <m:t>𝟏</m:t>
                        </m:r>
                        <m:r>
                          <a:rPr lang="en-US" sz="4400" b="1" i="1">
                            <a:effectLst/>
                            <a:latin typeface="Cambria Math" panose="02040503050406030204" pitchFamily="18" charset="0"/>
                            <a:ea typeface="Times New Roman" panose="02020603050405020304" pitchFamily="18" charset="0"/>
                          </a:rPr>
                          <m:t>−</m:t>
                        </m:r>
                        <m:r>
                          <a:rPr lang="en-US" sz="4400" b="1" i="1">
                            <a:effectLst/>
                            <a:latin typeface="Cambria Math" panose="02040503050406030204" pitchFamily="18" charset="0"/>
                            <a:ea typeface="Times New Roman" panose="02020603050405020304" pitchFamily="18" charset="0"/>
                          </a:rPr>
                          <m:t>𝒎</m:t>
                        </m:r>
                      </m:e>
                    </m:rad>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a:p>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TextBox 13">
                <a:extLst>
                  <a:ext uri="{FF2B5EF4-FFF2-40B4-BE49-F238E27FC236}">
                    <a16:creationId xmlns:a16="http://schemas.microsoft.com/office/drawing/2014/main" id="{A64F4712-6EF3-4369-8DC6-F19B434CC56A}"/>
                  </a:ext>
                </a:extLst>
              </p:cNvPr>
              <p:cNvSpPr txBox="1">
                <a:spLocks noRot="1" noChangeAspect="1" noMove="1" noResize="1" noEditPoints="1" noAdjustHandles="1" noChangeArrowheads="1" noChangeShapeType="1" noTextEdit="1"/>
              </p:cNvSpPr>
              <p:nvPr/>
            </p:nvSpPr>
            <p:spPr>
              <a:xfrm>
                <a:off x="4292391" y="9370978"/>
                <a:ext cx="15062410" cy="1510222"/>
              </a:xfrm>
              <a:prstGeom prst="rect">
                <a:avLst/>
              </a:prstGeom>
              <a:blipFill>
                <a:blip r:embed="rId3"/>
                <a:stretch>
                  <a:fillRect t="-4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96A00F9-4D5C-4161-9563-2BC14F76572D}"/>
                  </a:ext>
                </a:extLst>
              </p:cNvPr>
              <p:cNvSpPr txBox="1"/>
              <p:nvPr/>
            </p:nvSpPr>
            <p:spPr>
              <a:xfrm>
                <a:off x="4492141" y="10896600"/>
                <a:ext cx="15213179" cy="769441"/>
              </a:xfrm>
              <a:prstGeom prst="rect">
                <a:avLst/>
              </a:prstGeom>
              <a:noFill/>
            </p:spPr>
            <p:txBody>
              <a:bodyPr wrap="square" rtlCol="0">
                <a:spAutoFit/>
              </a:bodyPr>
              <a:lstStyle/>
              <a:p>
                <a:r>
                  <a:rPr lang="en-US" sz="4400" b="1">
                    <a:effectLst/>
                    <a:latin typeface="Tahoma" panose="020B0604030504040204" pitchFamily="34" charset="0"/>
                    <a:ea typeface="Tahoma" panose="020B0604030504040204" pitchFamily="34" charset="0"/>
                    <a:cs typeface="Tahoma" panose="020B0604030504040204" pitchFamily="34" charset="0"/>
                  </a:rPr>
                  <a:t>+) Khi </a:t>
                </a:r>
                <a14:m>
                  <m:oMath xmlns:m="http://schemas.openxmlformats.org/officeDocument/2006/math">
                    <m:r>
                      <a:rPr lang="en-US" sz="4400" b="1" i="1">
                        <a:effectLst/>
                        <a:latin typeface="Cambria Math" panose="02040503050406030204" pitchFamily="18" charset="0"/>
                        <a:ea typeface="Times New Roman" panose="02020603050405020304" pitchFamily="18" charset="0"/>
                      </a:rPr>
                      <m:t>𝜟</m:t>
                    </m:r>
                    <m:r>
                      <a:rPr lang="en-US" sz="4400" b="1" i="1">
                        <a:effectLst/>
                        <a:latin typeface="Cambria Math" panose="02040503050406030204" pitchFamily="18" charset="0"/>
                        <a:ea typeface="Times New Roman" panose="02020603050405020304" pitchFamily="18" charset="0"/>
                      </a:rPr>
                      <m:t>′=</m:t>
                    </m:r>
                    <m:r>
                      <a:rPr lang="en-US" sz="4400" b="1" i="1">
                        <a:effectLst/>
                        <a:latin typeface="Cambria Math" panose="02040503050406030204" pitchFamily="18" charset="0"/>
                        <a:ea typeface="Times New Roman" panose="02020603050405020304" pitchFamily="18" charset="0"/>
                      </a:rPr>
                      <m:t>𝟏</m:t>
                    </m:r>
                    <m:r>
                      <a:rPr lang="en-US" sz="4400" b="1" i="1">
                        <a:effectLst/>
                        <a:latin typeface="Cambria Math" panose="02040503050406030204" pitchFamily="18" charset="0"/>
                        <a:ea typeface="Times New Roman" panose="02020603050405020304" pitchFamily="18" charset="0"/>
                      </a:rPr>
                      <m:t>−</m:t>
                    </m:r>
                    <m:r>
                      <a:rPr lang="en-US" sz="4400" b="1" i="1">
                        <a:effectLst/>
                        <a:latin typeface="Cambria Math" panose="02040503050406030204" pitchFamily="18" charset="0"/>
                        <a:ea typeface="Times New Roman" panose="02020603050405020304" pitchFamily="18" charset="0"/>
                      </a:rPr>
                      <m:t>𝒎</m:t>
                    </m:r>
                    <m:r>
                      <a:rPr lang="en-US" sz="4400" b="1" i="1">
                        <a:effectLst/>
                        <a:latin typeface="Cambria Math" panose="02040503050406030204" pitchFamily="18" charset="0"/>
                        <a:ea typeface="Times New Roman" panose="02020603050405020304" pitchFamily="18" charset="0"/>
                      </a:rPr>
                      <m:t>&lt;</m:t>
                    </m:r>
                    <m:r>
                      <a:rPr lang="en-US" sz="4400" b="1" i="1">
                        <a:effectLst/>
                        <a:latin typeface="Cambria Math" panose="02040503050406030204" pitchFamily="18" charset="0"/>
                        <a:ea typeface="Times New Roman" panose="02020603050405020304" pitchFamily="18" charset="0"/>
                      </a:rPr>
                      <m:t>𝟎</m:t>
                    </m:r>
                    <m:r>
                      <a:rPr lang="en-US" sz="4400" b="1" i="1">
                        <a:effectLst/>
                        <a:latin typeface="Cambria Math" panose="02040503050406030204" pitchFamily="18" charset="0"/>
                        <a:ea typeface="Times New Roman" panose="02020603050405020304" pitchFamily="18" charset="0"/>
                      </a:rPr>
                      <m:t>⇔</m:t>
                    </m:r>
                    <m:r>
                      <a:rPr lang="en-US" sz="4400" b="1" i="1">
                        <a:effectLst/>
                        <a:latin typeface="Cambria Math" panose="02040503050406030204" pitchFamily="18" charset="0"/>
                        <a:ea typeface="Times New Roman" panose="02020603050405020304" pitchFamily="18" charset="0"/>
                      </a:rPr>
                      <m:t>𝒎</m:t>
                    </m:r>
                    <m:r>
                      <a:rPr lang="en-US" sz="4400" b="1" i="1">
                        <a:effectLst/>
                        <a:latin typeface="Cambria Math" panose="02040503050406030204" pitchFamily="18" charset="0"/>
                        <a:ea typeface="Times New Roman" panose="02020603050405020304" pitchFamily="18" charset="0"/>
                      </a:rPr>
                      <m:t>&gt;</m:t>
                    </m:r>
                    <m:r>
                      <a:rPr lang="en-US" sz="4400" b="1" i="1">
                        <a:effectLst/>
                        <a:latin typeface="Cambria Math" panose="02040503050406030204" pitchFamily="18" charset="0"/>
                        <a:ea typeface="Times New Roman" panose="02020603050405020304" pitchFamily="18" charset="0"/>
                      </a:rPr>
                      <m:t>𝟏</m:t>
                    </m:r>
                  </m:oMath>
                </a14:m>
                <a:r>
                  <a:rPr lang="en-US" sz="4400" b="1">
                    <a:effectLst/>
                    <a:latin typeface="Tahoma" panose="020B0604030504040204" pitchFamily="34" charset="0"/>
                    <a:ea typeface="Tahoma" panose="020B0604030504040204" pitchFamily="34" charset="0"/>
                    <a:cs typeface="Tahoma" panose="020B0604030504040204" pitchFamily="34" charset="0"/>
                  </a:rPr>
                  <a:t>: pt vô nghiệm</a:t>
                </a:r>
              </a:p>
            </p:txBody>
          </p:sp>
        </mc:Choice>
        <mc:Fallback xmlns="">
          <p:sp>
            <p:nvSpPr>
              <p:cNvPr id="16" name="TextBox 15">
                <a:extLst>
                  <a:ext uri="{FF2B5EF4-FFF2-40B4-BE49-F238E27FC236}">
                    <a16:creationId xmlns:a16="http://schemas.microsoft.com/office/drawing/2014/main" id="{896A00F9-4D5C-4161-9563-2BC14F76572D}"/>
                  </a:ext>
                </a:extLst>
              </p:cNvPr>
              <p:cNvSpPr txBox="1">
                <a:spLocks noRot="1" noChangeAspect="1" noMove="1" noResize="1" noEditPoints="1" noAdjustHandles="1" noChangeArrowheads="1" noChangeShapeType="1" noTextEdit="1"/>
              </p:cNvSpPr>
              <p:nvPr/>
            </p:nvSpPr>
            <p:spPr>
              <a:xfrm>
                <a:off x="4492141" y="10896600"/>
                <a:ext cx="15213179" cy="769441"/>
              </a:xfrm>
              <a:prstGeom prst="rect">
                <a:avLst/>
              </a:prstGeom>
              <a:blipFill>
                <a:blip r:embed="rId4"/>
                <a:stretch>
                  <a:fillRect l="-1643" t="-17460" b="-35714"/>
                </a:stretch>
              </a:blipFill>
            </p:spPr>
            <p:txBody>
              <a:bodyPr/>
              <a:lstStyle/>
              <a:p>
                <a:r>
                  <a:rPr lang="en-US">
                    <a:noFill/>
                  </a:rPr>
                  <a:t> </a:t>
                </a:r>
              </a:p>
            </p:txBody>
          </p:sp>
        </mc:Fallback>
      </mc:AlternateContent>
    </p:spTree>
    <p:extLst>
      <p:ext uri="{BB962C8B-B14F-4D97-AF65-F5344CB8AC3E}">
        <p14:creationId xmlns:p14="http://schemas.microsoft.com/office/powerpoint/2010/main" val="400378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1237234" y="3984984"/>
            <a:ext cx="21771044" cy="2996961"/>
            <a:chOff x="1076414" y="3099768"/>
            <a:chExt cx="21773564" cy="3190403"/>
          </a:xfrm>
        </p:grpSpPr>
        <p:sp>
          <p:nvSpPr>
            <p:cNvPr id="7" name="Rounded Rectangle 6"/>
            <p:cNvSpPr/>
            <p:nvPr/>
          </p:nvSpPr>
          <p:spPr>
            <a:xfrm>
              <a:off x="1312551" y="3442480"/>
              <a:ext cx="21537427" cy="2847691"/>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8" name="Group 65"/>
            <p:cNvGrpSpPr/>
            <p:nvPr/>
          </p:nvGrpSpPr>
          <p:grpSpPr>
            <a:xfrm>
              <a:off x="1076414" y="3099768"/>
              <a:ext cx="4867186" cy="831457"/>
              <a:chOff x="166396" y="8705567"/>
              <a:chExt cx="4867186" cy="831457"/>
            </a:xfrm>
          </p:grpSpPr>
          <p:sp>
            <p:nvSpPr>
              <p:cNvPr id="9" name="Freeform 20"/>
              <p:cNvSpPr>
                <a:spLocks/>
              </p:cNvSpPr>
              <p:nvPr/>
            </p:nvSpPr>
            <p:spPr bwMode="auto">
              <a:xfrm>
                <a:off x="384522" y="8755081"/>
                <a:ext cx="4649060"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932118" y="8705567"/>
                <a:ext cx="3581844" cy="800311"/>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Định </a:t>
                </a:r>
                <a:r>
                  <a:rPr lang="vi-VN" sz="4600" b="1">
                    <a:solidFill>
                      <a:schemeClr val="bg1"/>
                    </a:solidFill>
                    <a:latin typeface="Tahoma" pitchFamily="34" charset="0"/>
                    <a:ea typeface="Tahoma" pitchFamily="34" charset="0"/>
                    <a:cs typeface="Tahoma" pitchFamily="34" charset="0"/>
                  </a:rPr>
                  <a:t>nghĩa</a:t>
                </a:r>
                <a:r>
                  <a:rPr lang="en-US" sz="4600" b="1">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grpSp>
      <p:grpSp>
        <p:nvGrpSpPr>
          <p:cNvPr id="2" name="Group 1"/>
          <p:cNvGrpSpPr/>
          <p:nvPr/>
        </p:nvGrpSpPr>
        <p:grpSpPr>
          <a:xfrm>
            <a:off x="198783" y="1697421"/>
            <a:ext cx="22838192" cy="1634046"/>
            <a:chOff x="166070" y="1904999"/>
            <a:chExt cx="19234172" cy="1634045"/>
          </a:xfrm>
        </p:grpSpPr>
        <p:sp>
          <p:nvSpPr>
            <p:cNvPr id="3" name="Rounded Rectangle 2"/>
            <p:cNvSpPr/>
            <p:nvPr/>
          </p:nvSpPr>
          <p:spPr>
            <a:xfrm>
              <a:off x="166070" y="1904999"/>
              <a:ext cx="1633598" cy="964200"/>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082675" y="1922269"/>
              <a:ext cx="716993" cy="754052"/>
            </a:xfrm>
            <a:prstGeom prst="rect">
              <a:avLst/>
            </a:prstGeom>
            <a:noFill/>
          </p:spPr>
          <p:txBody>
            <a:bodyPr wrap="none" rtlCol="0">
              <a:spAutoFit/>
            </a:bodyPr>
            <a:lstStyle/>
            <a:p>
              <a:r>
                <a:rPr lang="vi-VN" b="1">
                  <a:solidFill>
                    <a:schemeClr val="bg1"/>
                  </a:solidFill>
                  <a:latin typeface="Tahoma" pitchFamily="34" charset="0"/>
                  <a:ea typeface="Tahoma" pitchFamily="34" charset="0"/>
                  <a:cs typeface="Tahoma" pitchFamily="34" charset="0"/>
                </a:rPr>
                <a:t>I</a:t>
              </a:r>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117128" y="1969385"/>
              <a:ext cx="17283114" cy="1569659"/>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TƯƠNG ĐƯƠNG VÀ PHƯƠNG TRÌNH HỆ QUẢ </a:t>
              </a:r>
            </a:p>
            <a:p>
              <a:endParaRPr lang="en-US" sz="4800" b="1" dirty="0">
                <a:solidFill>
                  <a:srgbClr val="145F82"/>
                </a:solidFill>
                <a:latin typeface="Tahoma" pitchFamily="34" charset="0"/>
                <a:ea typeface="Tahoma" pitchFamily="34" charset="0"/>
                <a:cs typeface="Tahoma" pitchFamily="34" charset="0"/>
              </a:endParaRPr>
            </a:p>
          </p:txBody>
        </p:sp>
      </p:grpSp>
      <p:sp>
        <p:nvSpPr>
          <p:cNvPr id="25" name="Rectangle 24"/>
          <p:cNvSpPr/>
          <p:nvPr/>
        </p:nvSpPr>
        <p:spPr>
          <a:xfrm>
            <a:off x="1375722" y="5130083"/>
            <a:ext cx="20615344" cy="969946"/>
          </a:xfrm>
          <a:prstGeom prst="rect">
            <a:avLst/>
          </a:prstGeom>
        </p:spPr>
        <p:txBody>
          <a:bodyPr wrap="square">
            <a:spAutoFit/>
          </a:bodyPr>
          <a:lstStyle/>
          <a:p>
            <a:pPr algn="just">
              <a:lnSpc>
                <a:spcPct val="150000"/>
              </a:lnSpc>
            </a:pPr>
            <a:r>
              <a:rPr lang="en-US" sz="4400" b="1">
                <a:latin typeface="Tahoma" pitchFamily="34" charset="0"/>
                <a:ea typeface="Tahoma" pitchFamily="34" charset="0"/>
                <a:cs typeface="Tahoma" pitchFamily="34" charset="0"/>
              </a:rPr>
              <a:t> Hai phương trình đgl tương đương khi chúng có cùng tập nghiệm.</a:t>
            </a:r>
            <a:endParaRPr lang="en-US" sz="4400" b="1" dirty="0">
              <a:latin typeface="Tahoma" pitchFamily="34" charset="0"/>
              <a:ea typeface="Tahoma" pitchFamily="34" charset="0"/>
              <a:cs typeface="Tahoma" pitchFamily="34" charset="0"/>
            </a:endParaRPr>
          </a:p>
        </p:txBody>
      </p:sp>
      <p:grpSp>
        <p:nvGrpSpPr>
          <p:cNvPr id="82" name="Group 81">
            <a:extLst>
              <a:ext uri="{FF2B5EF4-FFF2-40B4-BE49-F238E27FC236}">
                <a16:creationId xmlns:a16="http://schemas.microsoft.com/office/drawing/2014/main" id="{C586BE5A-F9A7-4729-93CC-B72CC08A5963}"/>
              </a:ext>
            </a:extLst>
          </p:cNvPr>
          <p:cNvGrpSpPr/>
          <p:nvPr/>
        </p:nvGrpSpPr>
        <p:grpSpPr>
          <a:xfrm>
            <a:off x="974568" y="2725239"/>
            <a:ext cx="11789448" cy="1695092"/>
            <a:chOff x="644526" y="2795826"/>
            <a:chExt cx="11789448" cy="1695092"/>
          </a:xfrm>
        </p:grpSpPr>
        <p:sp>
          <p:nvSpPr>
            <p:cNvPr id="103" name="TextBox 102">
              <a:extLst>
                <a:ext uri="{FF2B5EF4-FFF2-40B4-BE49-F238E27FC236}">
                  <a16:creationId xmlns:a16="http://schemas.microsoft.com/office/drawing/2014/main" id="{6B9BC3BF-EF7E-4B8C-B612-F9FC74C60114}"/>
                </a:ext>
              </a:extLst>
            </p:cNvPr>
            <p:cNvSpPr txBox="1"/>
            <p:nvPr/>
          </p:nvSpPr>
          <p:spPr>
            <a:xfrm>
              <a:off x="2021403" y="2921258"/>
              <a:ext cx="10412571" cy="1569660"/>
            </a:xfrm>
            <a:prstGeom prst="rect">
              <a:avLst/>
            </a:prstGeom>
            <a:noFill/>
          </p:spPr>
          <p:txBody>
            <a:bodyPr wrap="square" rtlCol="0">
              <a:spAutoFit/>
            </a:bodyPr>
            <a:lstStyle/>
            <a:p>
              <a:r>
                <a:rPr lang="en-US" sz="1800" b="1">
                  <a:solidFill>
                    <a:srgbClr val="0000FF"/>
                  </a:solidFill>
                  <a:effectLst/>
                  <a:latin typeface="Times New Roman" panose="02020603050405020304" pitchFamily="18" charset="0"/>
                  <a:ea typeface="Calibri" panose="020F0502020204030204" pitchFamily="34" charset="0"/>
                </a:rPr>
                <a:t> </a:t>
              </a:r>
              <a:r>
                <a:rPr lang="en-US" sz="4800" b="1">
                  <a:solidFill>
                    <a:srgbClr val="145F82"/>
                  </a:solidFill>
                  <a:latin typeface="Tahoma" pitchFamily="34" charset="0"/>
                  <a:ea typeface="Tahoma" pitchFamily="34" charset="0"/>
                  <a:cs typeface="Tahoma" pitchFamily="34" charset="0"/>
                </a:rPr>
                <a:t>Phương trình tương đương</a:t>
              </a:r>
            </a:p>
            <a:p>
              <a:endParaRPr lang="en-US" sz="4800" b="1" dirty="0">
                <a:solidFill>
                  <a:srgbClr val="145F82"/>
                </a:solidFill>
                <a:latin typeface="Tahoma" pitchFamily="34" charset="0"/>
                <a:ea typeface="Tahoma" pitchFamily="34" charset="0"/>
                <a:cs typeface="Tahoma" pitchFamily="34" charset="0"/>
              </a:endParaRPr>
            </a:p>
          </p:txBody>
        </p:sp>
        <p:sp>
          <p:nvSpPr>
            <p:cNvPr id="104" name="Rounded Rectangle 7">
              <a:extLst>
                <a:ext uri="{FF2B5EF4-FFF2-40B4-BE49-F238E27FC236}">
                  <a16:creationId xmlns:a16="http://schemas.microsoft.com/office/drawing/2014/main" id="{94BD2A28-F813-49DC-B94A-C65C446B7BD7}"/>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B245353A-7020-4367-84B0-66987F246750}"/>
                </a:ext>
              </a:extLst>
            </p:cNvPr>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grpSp>
        <p:nvGrpSpPr>
          <p:cNvPr id="107" name="Group 106">
            <a:extLst>
              <a:ext uri="{FF2B5EF4-FFF2-40B4-BE49-F238E27FC236}">
                <a16:creationId xmlns:a16="http://schemas.microsoft.com/office/drawing/2014/main" id="{AADDD484-A89E-4856-B3B5-BD1096463188}"/>
              </a:ext>
            </a:extLst>
          </p:cNvPr>
          <p:cNvGrpSpPr/>
          <p:nvPr/>
        </p:nvGrpSpPr>
        <p:grpSpPr>
          <a:xfrm>
            <a:off x="1356229" y="7794171"/>
            <a:ext cx="21948825" cy="2143727"/>
            <a:chOff x="1357815" y="4038600"/>
            <a:chExt cx="21948825" cy="2143727"/>
          </a:xfrm>
        </p:grpSpPr>
        <p:grpSp>
          <p:nvGrpSpPr>
            <p:cNvPr id="108" name="Group 107">
              <a:extLst>
                <a:ext uri="{FF2B5EF4-FFF2-40B4-BE49-F238E27FC236}">
                  <a16:creationId xmlns:a16="http://schemas.microsoft.com/office/drawing/2014/main" id="{2E74304A-C36E-4226-BD28-65EA4DECBE99}"/>
                </a:ext>
              </a:extLst>
            </p:cNvPr>
            <p:cNvGrpSpPr/>
            <p:nvPr/>
          </p:nvGrpSpPr>
          <p:grpSpPr>
            <a:xfrm>
              <a:off x="1357815" y="4076041"/>
              <a:ext cx="21948825" cy="2106286"/>
              <a:chOff x="1200160" y="2495616"/>
              <a:chExt cx="21948825" cy="2106286"/>
            </a:xfrm>
          </p:grpSpPr>
          <p:sp>
            <p:nvSpPr>
              <p:cNvPr id="110" name="Rounded Rectangle 47">
                <a:extLst>
                  <a:ext uri="{FF2B5EF4-FFF2-40B4-BE49-F238E27FC236}">
                    <a16:creationId xmlns:a16="http://schemas.microsoft.com/office/drawing/2014/main" id="{D1F851AF-E508-4721-9228-C2CFEC787341}"/>
                  </a:ext>
                </a:extLst>
              </p:cNvPr>
              <p:cNvSpPr/>
              <p:nvPr/>
            </p:nvSpPr>
            <p:spPr>
              <a:xfrm>
                <a:off x="1200160" y="2527514"/>
                <a:ext cx="21948825" cy="2074388"/>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850" algn="just">
                  <a:lnSpc>
                    <a:spcPct val="107000"/>
                  </a:lnSpc>
                  <a:spcAft>
                    <a:spcPts val="800"/>
                  </a:spcAft>
                </a:pPr>
                <a:endParaRPr lang="en-US" sz="4400" b="1" dirty="0">
                  <a:solidFill>
                    <a:schemeClr val="tx1"/>
                  </a:solidFill>
                  <a:latin typeface="Tahoma" pitchFamily="34" charset="0"/>
                  <a:ea typeface="Tahoma" pitchFamily="34" charset="0"/>
                  <a:cs typeface="Tahoma" pitchFamily="34" charset="0"/>
                </a:endParaRPr>
              </a:p>
              <a:p>
                <a:pPr indent="450850" algn="just">
                  <a:lnSpc>
                    <a:spcPct val="107000"/>
                  </a:lnSpc>
                  <a:spcAft>
                    <a:spcPts val="800"/>
                  </a:spcAft>
                </a:pPr>
                <a:endParaRPr lang="en-US" sz="4400" b="1" dirty="0">
                  <a:solidFill>
                    <a:schemeClr val="tx1"/>
                  </a:solidFill>
                  <a:latin typeface="Tahoma" pitchFamily="34" charset="0"/>
                  <a:ea typeface="Tahoma" pitchFamily="34" charset="0"/>
                  <a:cs typeface="Tahoma" pitchFamily="34" charset="0"/>
                </a:endParaRPr>
              </a:p>
              <a:p>
                <a:pPr indent="450850" algn="just">
                  <a:lnSpc>
                    <a:spcPct val="107000"/>
                  </a:lnSpc>
                  <a:spcAft>
                    <a:spcPts val="800"/>
                  </a:spcAft>
                </a:pPr>
                <a:r>
                  <a:rPr lang="en-US" sz="4400" b="1" dirty="0">
                    <a:solidFill>
                      <a:schemeClr val="tx1"/>
                    </a:solidFill>
                    <a:latin typeface="Tahoma" pitchFamily="34" charset="0"/>
                    <a:ea typeface="Tahoma" pitchFamily="34" charset="0"/>
                    <a:cs typeface="Tahoma" pitchFamily="34" charset="0"/>
                  </a:rPr>
                  <a:t>                           Hai </a:t>
                </a:r>
                <a:r>
                  <a:rPr lang="en-US" sz="4400" b="1" dirty="0" err="1">
                    <a:solidFill>
                      <a:schemeClr val="tx1"/>
                    </a:solidFill>
                    <a:latin typeface="Tahoma" pitchFamily="34" charset="0"/>
                    <a:ea typeface="Tahoma" pitchFamily="34" charset="0"/>
                    <a:cs typeface="Tahoma" pitchFamily="34" charset="0"/>
                  </a:rPr>
                  <a:t>phương</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trình</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vô</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nghiệm</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thì</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tương</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đương</a:t>
                </a:r>
                <a:r>
                  <a:rPr lang="en-US" sz="4400" b="1" dirty="0">
                    <a:solidFill>
                      <a:schemeClr val="tx1"/>
                    </a:solidFill>
                    <a:latin typeface="Tahoma" pitchFamily="34" charset="0"/>
                    <a:ea typeface="Tahoma" pitchFamily="34" charset="0"/>
                    <a:cs typeface="Tahoma" pitchFamily="34" charset="0"/>
                  </a:rPr>
                  <a:t>.</a:t>
                </a:r>
              </a:p>
              <a:p>
                <a:pPr marL="450850" algn="just"/>
                <a:r>
                  <a:rPr lang="en-US" sz="1800" dirty="0">
                    <a:effectLst/>
                    <a:latin typeface="Times New Roman" panose="02020603050405020304" pitchFamily="18" charset="0"/>
                    <a:ea typeface="Times New Roman" panose="02020603050405020304" pitchFamily="18" charset="0"/>
                  </a:rPr>
                  <a:t> </a:t>
                </a:r>
              </a:p>
              <a:p>
                <a:pPr algn="ctr"/>
                <a:endParaRPr lang="en-US" dirty="0">
                  <a:latin typeface="Tahoma" pitchFamily="34" charset="0"/>
                  <a:ea typeface="Tahoma" pitchFamily="34" charset="0"/>
                  <a:cs typeface="Tahoma" pitchFamily="34" charset="0"/>
                </a:endParaRPr>
              </a:p>
            </p:txBody>
          </p:sp>
          <p:sp>
            <p:nvSpPr>
              <p:cNvPr id="111" name="Freeform 20">
                <a:extLst>
                  <a:ext uri="{FF2B5EF4-FFF2-40B4-BE49-F238E27FC236}">
                    <a16:creationId xmlns:a16="http://schemas.microsoft.com/office/drawing/2014/main" id="{2EC6F3E0-90EE-4431-A101-9FD2D663384B}"/>
                  </a:ext>
                </a:extLst>
              </p:cNvPr>
              <p:cNvSpPr>
                <a:spLocks/>
              </p:cNvSpPr>
              <p:nvPr/>
            </p:nvSpPr>
            <p:spPr bwMode="auto">
              <a:xfrm>
                <a:off x="1247578" y="2495616"/>
                <a:ext cx="3478409" cy="762778"/>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109" name="TextBox 108">
              <a:extLst>
                <a:ext uri="{FF2B5EF4-FFF2-40B4-BE49-F238E27FC236}">
                  <a16:creationId xmlns:a16="http://schemas.microsoft.com/office/drawing/2014/main" id="{D25C1A07-7540-4356-B7D9-F80B0B1E3531}"/>
                </a:ext>
              </a:extLst>
            </p:cNvPr>
            <p:cNvSpPr txBox="1"/>
            <p:nvPr/>
          </p:nvSpPr>
          <p:spPr>
            <a:xfrm>
              <a:off x="1661194" y="4038600"/>
              <a:ext cx="2021707"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 </a:t>
              </a:r>
              <a:endParaRPr lang="en-US" sz="4600" b="1" dirty="0">
                <a:solidFill>
                  <a:schemeClr val="bg1"/>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86710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221786" y="5670334"/>
            <a:ext cx="21817977" cy="1421412"/>
            <a:chOff x="1250820" y="5867400"/>
            <a:chExt cx="21817977" cy="1572552"/>
          </a:xfrm>
        </p:grpSpPr>
        <mc:AlternateContent xmlns:mc="http://schemas.openxmlformats.org/markup-compatibility/2006" xmlns:a14="http://schemas.microsoft.com/office/drawing/2010/main">
          <mc:Choice Requires="a14">
            <p:sp>
              <p:nvSpPr>
                <p:cNvPr id="53" name="Rounded Rectangle 52"/>
                <p:cNvSpPr/>
                <p:nvPr/>
              </p:nvSpPr>
              <p:spPr>
                <a:xfrm>
                  <a:off x="1250820" y="6355479"/>
                  <a:ext cx="21817977" cy="108447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itchFamily="34" charset="0"/>
                    <a:ea typeface="Tahoma" pitchFamily="34" charset="0"/>
                    <a:cs typeface="Tahoma" pitchFamily="34" charset="0"/>
                  </a:endParaRPr>
                </a:p>
                <a:p>
                  <a:pPr algn="ctr"/>
                  <a:r>
                    <a:rPr lang="en-US" sz="4400" b="1" dirty="0" err="1">
                      <a:solidFill>
                        <a:schemeClr val="tx1"/>
                      </a:solidFill>
                      <a:latin typeface="Tahoma" pitchFamily="34" charset="0"/>
                      <a:ea typeface="Tahoma" pitchFamily="34" charset="0"/>
                      <a:cs typeface="Tahoma" pitchFamily="34" charset="0"/>
                    </a:rPr>
                    <a:t>Tương</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đương</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vì</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cùng</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tập</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nghiệm</a:t>
                  </a:r>
                  <a:r>
                    <a:rPr lang="en-US"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𝑆</m:t>
                      </m:r>
                      <m:r>
                        <a:rPr lang="en-US" sz="4400" b="1">
                          <a:solidFill>
                            <a:schemeClr val="tx1"/>
                          </a:solidFill>
                          <a:latin typeface="Cambria Math" panose="02040503050406030204" pitchFamily="18" charset="0"/>
                          <a:ea typeface="Tahoma" pitchFamily="34" charset="0"/>
                          <a:cs typeface="Tahoma" pitchFamily="34" charset="0"/>
                        </a:rPr>
                        <m:t> = </m:t>
                      </m:r>
                      <m:d>
                        <m:dPr>
                          <m:begChr m:val="{"/>
                          <m:endChr m:val="}"/>
                          <m:ctrlPr>
                            <a:rPr lang="en-US" sz="4400" b="1" i="1">
                              <a:solidFill>
                                <a:schemeClr val="tx1"/>
                              </a:solidFill>
                              <a:latin typeface="Cambria Math" panose="02040503050406030204" pitchFamily="18" charset="0"/>
                              <a:ea typeface="Tahoma" pitchFamily="34" charset="0"/>
                              <a:cs typeface="Tahoma" pitchFamily="34" charset="0"/>
                            </a:rPr>
                          </m:ctrlPr>
                        </m:dPr>
                        <m:e>
                          <m:r>
                            <a:rPr lang="en-US" sz="4400" b="1">
                              <a:solidFill>
                                <a:schemeClr val="tx1"/>
                              </a:solidFill>
                              <a:latin typeface="Cambria Math" panose="02040503050406030204" pitchFamily="18" charset="0"/>
                              <a:ea typeface="Tahoma" pitchFamily="34" charset="0"/>
                              <a:cs typeface="Tahoma" pitchFamily="34" charset="0"/>
                            </a:rPr>
                            <m:t>3</m:t>
                          </m:r>
                        </m:e>
                      </m:d>
                    </m:oMath>
                  </a14:m>
                  <a:endParaRPr lang="en-US" sz="4400" b="1" dirty="0">
                    <a:solidFill>
                      <a:schemeClr val="tx1"/>
                    </a:solidFill>
                    <a:latin typeface="Tahoma" pitchFamily="34" charset="0"/>
                    <a:ea typeface="Tahoma" pitchFamily="34" charset="0"/>
                    <a:cs typeface="Tahoma" pitchFamily="34" charset="0"/>
                  </a:endParaRPr>
                </a:p>
                <a:p>
                  <a:pPr algn="ctr"/>
                  <a:endParaRPr lang="en-US" dirty="0"/>
                </a:p>
              </p:txBody>
            </p:sp>
          </mc:Choice>
          <mc:Fallback xmlns="">
            <p:sp>
              <p:nvSpPr>
                <p:cNvPr id="53" name="Rounded Rectangle 52"/>
                <p:cNvSpPr>
                  <a:spLocks noRot="1" noChangeAspect="1" noMove="1" noResize="1" noEditPoints="1" noAdjustHandles="1" noChangeArrowheads="1" noChangeShapeType="1" noTextEdit="1"/>
                </p:cNvSpPr>
                <p:nvPr/>
              </p:nvSpPr>
              <p:spPr>
                <a:xfrm>
                  <a:off x="1250820" y="6355479"/>
                  <a:ext cx="21817977" cy="1084473"/>
                </a:xfrm>
                <a:prstGeom prst="roundRect">
                  <a:avLst>
                    <a:gd name="adj" fmla="val 3132"/>
                  </a:avLst>
                </a:prstGeom>
                <a:blipFill>
                  <a:blip r:embed="rId3"/>
                  <a:stretch>
                    <a:fillRect b="-15385"/>
                  </a:stretch>
                </a:blipFill>
                <a:ln w="57150">
                  <a:solidFill>
                    <a:srgbClr val="0999C8"/>
                  </a:solidFill>
                </a:ln>
                <a:effectLst>
                  <a:innerShdw blurRad="114300">
                    <a:prstClr val="black"/>
                  </a:innerShdw>
                </a:effectLst>
              </p:spPr>
              <p:txBody>
                <a:bodyPr/>
                <a:lstStyle/>
                <a:p>
                  <a:r>
                    <a:rPr lang="en-US">
                      <a:noFill/>
                    </a:rPr>
                    <a:t> </a:t>
                  </a:r>
                </a:p>
              </p:txBody>
            </p:sp>
          </mc:Fallback>
        </mc:AlternateContent>
        <p:grpSp>
          <p:nvGrpSpPr>
            <p:cNvPr id="54" name="Group 60"/>
            <p:cNvGrpSpPr/>
            <p:nvPr/>
          </p:nvGrpSpPr>
          <p:grpSpPr>
            <a:xfrm>
              <a:off x="1270511" y="5867400"/>
              <a:ext cx="3568119" cy="885308"/>
              <a:chOff x="1224541" y="6305967"/>
              <a:chExt cx="3568119" cy="88530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221786" y="3536846"/>
            <a:ext cx="21841827" cy="1992085"/>
            <a:chOff x="1268078" y="3405486"/>
            <a:chExt cx="21841827" cy="1992085"/>
          </a:xfrm>
        </p:grpSpPr>
        <mc:AlternateContent xmlns:mc="http://schemas.openxmlformats.org/markup-compatibility/2006" xmlns:a14="http://schemas.microsoft.com/office/drawing/2010/main">
          <mc:Choice Requires="a14">
            <p:sp>
              <p:nvSpPr>
                <p:cNvPr id="62" name="Rounded Rectangle 61"/>
                <p:cNvSpPr/>
                <p:nvPr/>
              </p:nvSpPr>
              <p:spPr>
                <a:xfrm>
                  <a:off x="1268078" y="3790951"/>
                  <a:ext cx="21841827"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ahoma" pitchFamily="34" charset="0"/>
                      <a:ea typeface="Tahoma" pitchFamily="34" charset="0"/>
                      <a:cs typeface="Tahoma" pitchFamily="34" charset="0"/>
                    </a:rPr>
                    <a:t>Hai pt: </a:t>
                  </a:r>
                  <a14:m>
                    <m:oMath xmlns:m="http://schemas.openxmlformats.org/officeDocument/2006/math">
                      <m:f>
                        <m:fPr>
                          <m:ctrlPr>
                            <a:rPr lang="en-US" sz="4400" b="1" i="1">
                              <a:solidFill>
                                <a:schemeClr val="tx1"/>
                              </a:solidFill>
                              <a:latin typeface="Cambria Math" panose="02040503050406030204" pitchFamily="18" charset="0"/>
                              <a:ea typeface="Tahoma" pitchFamily="34" charset="0"/>
                              <a:cs typeface="Tahoma" pitchFamily="34" charset="0"/>
                            </a:rPr>
                          </m:ctrlPr>
                        </m:fPr>
                        <m:num>
                          <m:sSup>
                            <m:sSupPr>
                              <m:ctrlPr>
                                <a:rPr lang="en-US" sz="4400" b="1" i="1">
                                  <a:solidFill>
                                    <a:schemeClr val="tx1"/>
                                  </a:solidFill>
                                  <a:latin typeface="Cambria Math" panose="02040503050406030204" pitchFamily="18" charset="0"/>
                                  <a:ea typeface="Tahoma" pitchFamily="34" charset="0"/>
                                  <a:cs typeface="Tahoma" pitchFamily="34" charset="0"/>
                                </a:rPr>
                              </m:ctrlPr>
                            </m:sSupPr>
                            <m:e>
                              <m:r>
                                <a:rPr lang="en-US" sz="4400" b="1">
                                  <a:solidFill>
                                    <a:schemeClr val="tx1"/>
                                  </a:solidFill>
                                  <a:latin typeface="Cambria Math" panose="02040503050406030204" pitchFamily="18" charset="0"/>
                                  <a:ea typeface="Tahoma" pitchFamily="34" charset="0"/>
                                  <a:cs typeface="Tahoma" pitchFamily="34" charset="0"/>
                                </a:rPr>
                                <m:t>𝑥</m:t>
                              </m:r>
                            </m:e>
                            <m:sup>
                              <m:r>
                                <a:rPr lang="en-US" sz="4400" b="1">
                                  <a:solidFill>
                                    <a:schemeClr val="tx1"/>
                                  </a:solidFill>
                                  <a:latin typeface="Cambria Math" panose="02040503050406030204" pitchFamily="18" charset="0"/>
                                  <a:ea typeface="Tahoma" pitchFamily="34" charset="0"/>
                                  <a:cs typeface="Tahoma" pitchFamily="34" charset="0"/>
                                </a:rPr>
                                <m:t>2</m:t>
                              </m:r>
                            </m:sup>
                          </m:sSup>
                        </m:num>
                        <m:den>
                          <m:rad>
                            <m:radPr>
                              <m:degHide m:val="on"/>
                              <m:ctrlPr>
                                <a:rPr lang="en-US" sz="4400" b="1" i="1">
                                  <a:solidFill>
                                    <a:schemeClr val="tx1"/>
                                  </a:solidFill>
                                  <a:latin typeface="Cambria Math" panose="02040503050406030204" pitchFamily="18" charset="0"/>
                                  <a:ea typeface="Tahoma" pitchFamily="34" charset="0"/>
                                  <a:cs typeface="Tahoma" pitchFamily="34" charset="0"/>
                                </a:rPr>
                              </m:ctrlPr>
                            </m:radPr>
                            <m:deg/>
                            <m:e>
                              <m:r>
                                <a:rPr lang="en-US" sz="4400" b="1">
                                  <a:solidFill>
                                    <a:schemeClr val="tx1"/>
                                  </a:solidFill>
                                  <a:latin typeface="Cambria Math" panose="02040503050406030204" pitchFamily="18" charset="0"/>
                                  <a:ea typeface="Tahoma" pitchFamily="34" charset="0"/>
                                  <a:cs typeface="Tahoma" pitchFamily="34" charset="0"/>
                                </a:rPr>
                                <m:t>𝑥</m:t>
                              </m:r>
                              <m:r>
                                <a:rPr lang="en-US" sz="4400" b="1">
                                  <a:solidFill>
                                    <a:schemeClr val="tx1"/>
                                  </a:solidFill>
                                  <a:latin typeface="Cambria Math" panose="02040503050406030204" pitchFamily="18" charset="0"/>
                                  <a:ea typeface="Tahoma" pitchFamily="34" charset="0"/>
                                  <a:cs typeface="Tahoma" pitchFamily="34" charset="0"/>
                                </a:rPr>
                                <m:t>−1</m:t>
                              </m:r>
                            </m:e>
                          </m:rad>
                        </m:den>
                      </m:f>
                      <m:r>
                        <a:rPr lang="en-US" sz="4400" b="1">
                          <a:solidFill>
                            <a:schemeClr val="tx1"/>
                          </a:solidFill>
                          <a:latin typeface="Cambria Math" panose="02040503050406030204" pitchFamily="18" charset="0"/>
                          <a:ea typeface="Tahoma" pitchFamily="34" charset="0"/>
                          <a:cs typeface="Tahoma" pitchFamily="34" charset="0"/>
                        </a:rPr>
                        <m:t>=</m:t>
                      </m:r>
                      <m:f>
                        <m:fPr>
                          <m:ctrlPr>
                            <a:rPr lang="en-US" sz="4400" b="1" i="1">
                              <a:solidFill>
                                <a:schemeClr val="tx1"/>
                              </a:solidFill>
                              <a:latin typeface="Cambria Math" panose="02040503050406030204" pitchFamily="18" charset="0"/>
                              <a:ea typeface="Tahoma" pitchFamily="34" charset="0"/>
                              <a:cs typeface="Tahoma" pitchFamily="34" charset="0"/>
                            </a:rPr>
                          </m:ctrlPr>
                        </m:fPr>
                        <m:num>
                          <m:r>
                            <a:rPr lang="en-US" sz="4400" b="1">
                              <a:solidFill>
                                <a:schemeClr val="tx1"/>
                              </a:solidFill>
                              <a:latin typeface="Cambria Math" panose="02040503050406030204" pitchFamily="18" charset="0"/>
                              <a:ea typeface="Tahoma" pitchFamily="34" charset="0"/>
                              <a:cs typeface="Tahoma" pitchFamily="34" charset="0"/>
                            </a:rPr>
                            <m:t>9</m:t>
                          </m:r>
                        </m:num>
                        <m:den>
                          <m:rad>
                            <m:radPr>
                              <m:degHide m:val="on"/>
                              <m:ctrlPr>
                                <a:rPr lang="en-US" sz="4400" b="1" i="1">
                                  <a:solidFill>
                                    <a:schemeClr val="tx1"/>
                                  </a:solidFill>
                                  <a:latin typeface="Cambria Math" panose="02040503050406030204" pitchFamily="18" charset="0"/>
                                  <a:ea typeface="Tahoma" pitchFamily="34" charset="0"/>
                                  <a:cs typeface="Tahoma" pitchFamily="34" charset="0"/>
                                </a:rPr>
                              </m:ctrlPr>
                            </m:radPr>
                            <m:deg/>
                            <m:e>
                              <m:r>
                                <a:rPr lang="en-US" sz="4400" b="1">
                                  <a:solidFill>
                                    <a:schemeClr val="tx1"/>
                                  </a:solidFill>
                                  <a:latin typeface="Cambria Math" panose="02040503050406030204" pitchFamily="18" charset="0"/>
                                  <a:ea typeface="Tahoma" pitchFamily="34" charset="0"/>
                                  <a:cs typeface="Tahoma" pitchFamily="34" charset="0"/>
                                </a:rPr>
                                <m:t>𝑥</m:t>
                              </m:r>
                              <m:r>
                                <a:rPr lang="en-US" sz="4400" b="1">
                                  <a:solidFill>
                                    <a:schemeClr val="tx1"/>
                                  </a:solidFill>
                                  <a:latin typeface="Cambria Math" panose="02040503050406030204" pitchFamily="18" charset="0"/>
                                  <a:ea typeface="Tahoma" pitchFamily="34" charset="0"/>
                                  <a:cs typeface="Tahoma" pitchFamily="34" charset="0"/>
                                </a:rPr>
                                <m:t>−1</m:t>
                              </m:r>
                            </m:e>
                          </m:rad>
                        </m:den>
                      </m:f>
                    </m:oMath>
                  </a14:m>
                  <a:r>
                    <a:rPr lang="en-US" sz="4400" b="1">
                      <a:solidFill>
                        <a:schemeClr val="tx1"/>
                      </a:solidFill>
                      <a:latin typeface="Tahoma" pitchFamily="34" charset="0"/>
                      <a:ea typeface="Tahoma" pitchFamily="34" charset="0"/>
                      <a:cs typeface="Tahoma" pitchFamily="34" charset="0"/>
                    </a:rPr>
                    <a:t> và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2</m:t>
                      </m:r>
                      <m:r>
                        <a:rPr lang="en-US" sz="4400" b="1">
                          <a:solidFill>
                            <a:schemeClr val="tx1"/>
                          </a:solidFill>
                          <a:latin typeface="Cambria Math" panose="02040503050406030204" pitchFamily="18" charset="0"/>
                          <a:ea typeface="Tahoma" pitchFamily="34" charset="0"/>
                          <a:cs typeface="Tahoma" pitchFamily="34" charset="0"/>
                        </a:rPr>
                        <m:t>𝑥</m:t>
                      </m:r>
                      <m:r>
                        <a:rPr lang="en-US" sz="4400" b="1">
                          <a:solidFill>
                            <a:schemeClr val="tx1"/>
                          </a:solidFill>
                          <a:latin typeface="Cambria Math" panose="02040503050406030204" pitchFamily="18" charset="0"/>
                          <a:ea typeface="Tahoma" pitchFamily="34" charset="0"/>
                          <a:cs typeface="Tahoma" pitchFamily="34" charset="0"/>
                        </a:rPr>
                        <m:t> = 6</m:t>
                      </m:r>
                    </m:oMath>
                  </a14:m>
                  <a:r>
                    <a:rPr lang="en-US" sz="4400" b="1">
                      <a:solidFill>
                        <a:schemeClr val="tx1"/>
                      </a:solidFill>
                      <a:latin typeface="Tahoma" pitchFamily="34" charset="0"/>
                      <a:ea typeface="Tahoma" pitchFamily="34" charset="0"/>
                      <a:cs typeface="Tahoma" pitchFamily="34" charset="0"/>
                    </a:rPr>
                    <a:t> có tương đương không?</a:t>
                  </a:r>
                </a:p>
              </p:txBody>
            </p:sp>
          </mc:Choice>
          <mc:Fallback xmlns="">
            <p:sp>
              <p:nvSpPr>
                <p:cNvPr id="62" name="Rounded Rectangle 61"/>
                <p:cNvSpPr>
                  <a:spLocks noRot="1" noChangeAspect="1" noMove="1" noResize="1" noEditPoints="1" noAdjustHandles="1" noChangeArrowheads="1" noChangeShapeType="1" noTextEdit="1"/>
                </p:cNvSpPr>
                <p:nvPr/>
              </p:nvSpPr>
              <p:spPr>
                <a:xfrm>
                  <a:off x="1268078" y="3790951"/>
                  <a:ext cx="21841827" cy="1606620"/>
                </a:xfrm>
                <a:prstGeom prst="roundRect">
                  <a:avLst>
                    <a:gd name="adj" fmla="val 5347"/>
                  </a:avLst>
                </a:prstGeom>
                <a:blipFill>
                  <a:blip r:embed="rId4"/>
                  <a:stretch>
                    <a:fillRect/>
                  </a:stretch>
                </a:blipFill>
                <a:ln w="28575">
                  <a:solidFill>
                    <a:schemeClr val="accent6">
                      <a:lumMod val="75000"/>
                    </a:schemeClr>
                  </a:solidFill>
                </a:ln>
              </p:spPr>
              <p:txBody>
                <a:bodyPr/>
                <a:lstStyle/>
                <a:p>
                  <a:r>
                    <a:rPr lang="en-US">
                      <a:noFill/>
                    </a:rPr>
                    <a:t> </a:t>
                  </a:r>
                </a:p>
              </p:txBody>
            </p:sp>
          </mc:Fallback>
        </mc:AlternateContent>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231701" cy="800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Ví</a:t>
                </a:r>
                <a:r>
                  <a:rPr lang="en-US" sz="4600" b="1">
                    <a:solidFill>
                      <a:schemeClr val="bg1"/>
                    </a:solidFill>
                    <a:latin typeface="Tahoma" pitchFamily="34" charset="0"/>
                    <a:ea typeface="Tahoma" pitchFamily="34" charset="0"/>
                    <a:cs typeface="Tahoma" pitchFamily="34" charset="0"/>
                  </a:rPr>
                  <a:t> dụ 1</a:t>
                </a:r>
                <a:endParaRPr lang="en-US" sz="4600" b="1" dirty="0">
                  <a:solidFill>
                    <a:schemeClr val="bg1"/>
                  </a:solidFill>
                  <a:latin typeface="Tahoma" pitchFamily="34" charset="0"/>
                  <a:ea typeface="Tahoma" pitchFamily="34" charset="0"/>
                  <a:cs typeface="Tahoma"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56" name="Group 54">
            <a:extLst>
              <a:ext uri="{FF2B5EF4-FFF2-40B4-BE49-F238E27FC236}">
                <a16:creationId xmlns:a16="http://schemas.microsoft.com/office/drawing/2014/main" id="{2CE2F11F-7FFD-4FB1-8E73-CA9AF2A7F3EF}"/>
              </a:ext>
            </a:extLst>
          </p:cNvPr>
          <p:cNvGrpSpPr/>
          <p:nvPr/>
        </p:nvGrpSpPr>
        <p:grpSpPr>
          <a:xfrm>
            <a:off x="1099262" y="6948233"/>
            <a:ext cx="21899346" cy="3039243"/>
            <a:chOff x="1268078" y="3405486"/>
            <a:chExt cx="21899346" cy="2653271"/>
          </a:xfrm>
        </p:grpSpPr>
        <mc:AlternateContent xmlns:mc="http://schemas.openxmlformats.org/markup-compatibility/2006" xmlns:a14="http://schemas.microsoft.com/office/drawing/2010/main">
          <mc:Choice Requires="a14">
            <p:sp>
              <p:nvSpPr>
                <p:cNvPr id="57" name="Rounded Rectangle 61">
                  <a:extLst>
                    <a:ext uri="{FF2B5EF4-FFF2-40B4-BE49-F238E27FC236}">
                      <a16:creationId xmlns:a16="http://schemas.microsoft.com/office/drawing/2014/main" id="{F0432E33-AFFE-4152-9BDD-1B1DB898074D}"/>
                    </a:ext>
                  </a:extLst>
                </p:cNvPr>
                <p:cNvSpPr/>
                <p:nvPr/>
              </p:nvSpPr>
              <p:spPr>
                <a:xfrm>
                  <a:off x="1325597" y="3987259"/>
                  <a:ext cx="21841827" cy="207149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itchFamily="34" charset="0"/>
                    <a:ea typeface="Tahoma" pitchFamily="34" charset="0"/>
                    <a:cs typeface="Tahoma" pitchFamily="34" charset="0"/>
                  </a:endParaRPr>
                </a:p>
                <a:p>
                  <a:pPr algn="ctr"/>
                  <a:r>
                    <a:rPr lang="vi-VN" sz="4400" b="1" dirty="0">
                      <a:solidFill>
                        <a:schemeClr val="tx1"/>
                      </a:solidFill>
                      <a:latin typeface="Tahoma" pitchFamily="34" charset="0"/>
                      <a:ea typeface="Tahoma" pitchFamily="34" charset="0"/>
                      <a:cs typeface="Tahoma" pitchFamily="34" charset="0"/>
                    </a:rPr>
                    <a:t>Trong các phương trình sau, phương trình nào tương</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đương</a:t>
                  </a:r>
                  <a:r>
                    <a:rPr lang="vi-VN" sz="4400" b="1" dirty="0">
                      <a:solidFill>
                        <a:schemeClr val="tx1"/>
                      </a:solidFill>
                      <a:latin typeface="Tahoma" pitchFamily="34" charset="0"/>
                      <a:ea typeface="Tahoma" pitchFamily="34" charset="0"/>
                      <a:cs typeface="Tahoma" pitchFamily="34" charset="0"/>
                    </a:rPr>
                    <a:t> với p</a:t>
                  </a:r>
                  <a:r>
                    <a:rPr lang="en-US" sz="4400" b="1" dirty="0">
                      <a:solidFill>
                        <a:schemeClr val="tx1"/>
                      </a:solidFill>
                      <a:latin typeface="Tahoma" pitchFamily="34" charset="0"/>
                      <a:ea typeface="Tahoma" pitchFamily="34" charset="0"/>
                      <a:cs typeface="Tahoma" pitchFamily="34" charset="0"/>
                    </a:rPr>
                    <a:t>t</a:t>
                  </a:r>
                  <a:r>
                    <a:rPr lang="vi-VN"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𝑥</m:t>
                      </m:r>
                      <m:r>
                        <a:rPr lang="en-US" sz="4400" b="1">
                          <a:solidFill>
                            <a:schemeClr val="tx1"/>
                          </a:solidFill>
                          <a:latin typeface="Cambria Math" panose="02040503050406030204" pitchFamily="18" charset="0"/>
                          <a:ea typeface="Tahoma" pitchFamily="34" charset="0"/>
                          <a:cs typeface="Tahoma" pitchFamily="34" charset="0"/>
                        </a:rPr>
                        <m:t>−1=0</m:t>
                      </m:r>
                    </m:oMath>
                  </a14:m>
                  <a:r>
                    <a:rPr lang="vi-VN"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a:p>
                  <a:pPr algn="ctr"/>
                  <a:r>
                    <a:rPr lang="vi-VN" sz="4400" b="1" dirty="0">
                      <a:solidFill>
                        <a:srgbClr val="0000FF"/>
                      </a:solidFill>
                      <a:latin typeface="Tahoma" pitchFamily="34" charset="0"/>
                      <a:ea typeface="Tahoma" pitchFamily="34" charset="0"/>
                      <a:cs typeface="Tahoma" pitchFamily="34" charset="0"/>
                    </a:rPr>
                    <a:t>A.</a:t>
                  </a:r>
                  <a:r>
                    <a:rPr lang="vi-VN"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𝑥</m:t>
                      </m:r>
                      <m:r>
                        <a:rPr lang="en-US" sz="4400" b="1">
                          <a:solidFill>
                            <a:schemeClr val="tx1"/>
                          </a:solidFill>
                          <a:latin typeface="Cambria Math" panose="02040503050406030204" pitchFamily="18" charset="0"/>
                          <a:ea typeface="Tahoma" pitchFamily="34" charset="0"/>
                          <a:cs typeface="Tahoma" pitchFamily="34" charset="0"/>
                        </a:rPr>
                        <m:t>+2=0</m:t>
                      </m:r>
                    </m:oMath>
                  </a14:m>
                  <a:r>
                    <a:rPr lang="vi-VN" sz="4400" b="1" dirty="0">
                      <a:solidFill>
                        <a:schemeClr val="tx1"/>
                      </a:solidFill>
                      <a:latin typeface="Tahoma" pitchFamily="34" charset="0"/>
                      <a:ea typeface="Tahoma" pitchFamily="34" charset="0"/>
                      <a:cs typeface="Tahoma" pitchFamily="34" charset="0"/>
                    </a:rPr>
                    <a:t>.</a:t>
                  </a:r>
                  <a:r>
                    <a:rPr lang="vi-VN" sz="4400" b="1" dirty="0">
                      <a:solidFill>
                        <a:srgbClr val="0000FF"/>
                      </a:solidFill>
                      <a:latin typeface="Tahoma" pitchFamily="34" charset="0"/>
                      <a:ea typeface="Tahoma" pitchFamily="34" charset="0"/>
                      <a:cs typeface="Tahoma" pitchFamily="34" charset="0"/>
                    </a:rPr>
                    <a:t> </a:t>
                  </a:r>
                  <a:r>
                    <a:rPr lang="en-US" sz="4400" b="1" dirty="0">
                      <a:solidFill>
                        <a:srgbClr val="0000FF"/>
                      </a:solidFill>
                      <a:latin typeface="Tahoma" pitchFamily="34" charset="0"/>
                      <a:ea typeface="Tahoma" pitchFamily="34" charset="0"/>
                      <a:cs typeface="Tahoma" pitchFamily="34" charset="0"/>
                    </a:rPr>
                    <a:t>	B</a:t>
                  </a:r>
                  <a:r>
                    <a:rPr lang="vi-VN" sz="4400" b="1" dirty="0">
                      <a:solidFill>
                        <a:srgbClr val="0000FF"/>
                      </a:solidFill>
                      <a:latin typeface="Tahoma" pitchFamily="34" charset="0"/>
                      <a:ea typeface="Tahoma" pitchFamily="34" charset="0"/>
                      <a:cs typeface="Tahoma" pitchFamily="34" charset="0"/>
                    </a:rPr>
                    <a:t>.</a:t>
                  </a:r>
                  <a:r>
                    <a:rPr lang="vi-VN"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𝑥</m:t>
                      </m:r>
                      <m:r>
                        <a:rPr lang="en-US" sz="4400" b="1">
                          <a:solidFill>
                            <a:schemeClr val="tx1"/>
                          </a:solidFill>
                          <a:latin typeface="Cambria Math" panose="02040503050406030204" pitchFamily="18" charset="0"/>
                          <a:ea typeface="Tahoma" pitchFamily="34" charset="0"/>
                          <a:cs typeface="Tahoma" pitchFamily="34" charset="0"/>
                        </a:rPr>
                        <m:t>+</m:t>
                      </m:r>
                      <m:r>
                        <a:rPr lang="en-US" sz="4400" b="1" i="0" smtClean="0">
                          <a:solidFill>
                            <a:schemeClr val="tx1"/>
                          </a:solidFill>
                          <a:latin typeface="Cambria Math" panose="02040503050406030204" pitchFamily="18" charset="0"/>
                          <a:ea typeface="Tahoma" pitchFamily="34" charset="0"/>
                          <a:cs typeface="Tahoma" pitchFamily="34" charset="0"/>
                        </a:rPr>
                        <m:t>𝟏</m:t>
                      </m:r>
                      <m:r>
                        <a:rPr lang="en-US" sz="4400" b="1">
                          <a:solidFill>
                            <a:schemeClr val="tx1"/>
                          </a:solidFill>
                          <a:latin typeface="Cambria Math" panose="02040503050406030204" pitchFamily="18" charset="0"/>
                          <a:ea typeface="Tahoma" pitchFamily="34" charset="0"/>
                          <a:cs typeface="Tahoma" pitchFamily="34" charset="0"/>
                        </a:rPr>
                        <m:t>=0</m:t>
                      </m:r>
                    </m:oMath>
                  </a14:m>
                  <a:r>
                    <a:rPr lang="vi-VN" sz="4400" b="1" dirty="0">
                      <a:solidFill>
                        <a:schemeClr val="tx1"/>
                      </a:solidFill>
                      <a:latin typeface="Tahoma" pitchFamily="34" charset="0"/>
                      <a:ea typeface="Tahoma" pitchFamily="34" charset="0"/>
                      <a:cs typeface="Tahoma" pitchFamily="34" charset="0"/>
                    </a:rPr>
                    <a:t>. </a:t>
                  </a:r>
                  <a:r>
                    <a:rPr lang="en-US" sz="4400" b="1" dirty="0">
                      <a:solidFill>
                        <a:schemeClr val="tx1"/>
                      </a:solidFill>
                      <a:latin typeface="Tahoma" pitchFamily="34" charset="0"/>
                      <a:ea typeface="Tahoma" pitchFamily="34" charset="0"/>
                      <a:cs typeface="Tahoma" pitchFamily="34" charset="0"/>
                    </a:rPr>
                    <a:t>	</a:t>
                  </a:r>
                  <a:r>
                    <a:rPr lang="en-US" sz="4400" b="1" dirty="0">
                      <a:solidFill>
                        <a:srgbClr val="0000FF"/>
                      </a:solidFill>
                      <a:latin typeface="Tahoma" pitchFamily="34" charset="0"/>
                      <a:ea typeface="Tahoma" pitchFamily="34" charset="0"/>
                      <a:cs typeface="Tahoma" pitchFamily="34" charset="0"/>
                    </a:rPr>
                    <a:t>C</a:t>
                  </a:r>
                  <a:r>
                    <a:rPr lang="vi-VN" sz="4400" b="1" dirty="0">
                      <a:solidFill>
                        <a:srgbClr val="0000FF"/>
                      </a:solidFill>
                      <a:latin typeface="Tahoma" pitchFamily="34" charset="0"/>
                      <a:ea typeface="Tahoma" pitchFamily="34" charset="0"/>
                      <a:cs typeface="Tahoma" pitchFamily="34" charset="0"/>
                    </a:rPr>
                    <a:t>.</a:t>
                  </a:r>
                  <a:r>
                    <a:rPr lang="vi-VN"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i="0" smtClean="0">
                          <a:solidFill>
                            <a:schemeClr val="tx1"/>
                          </a:solidFill>
                          <a:latin typeface="Cambria Math" panose="02040503050406030204" pitchFamily="18" charset="0"/>
                          <a:ea typeface="Tahoma" pitchFamily="34" charset="0"/>
                          <a:cs typeface="Tahoma" pitchFamily="34" charset="0"/>
                        </a:rPr>
                        <m:t>𝟐</m:t>
                      </m:r>
                      <m:r>
                        <a:rPr lang="en-US" sz="4400" b="1">
                          <a:solidFill>
                            <a:schemeClr val="tx1"/>
                          </a:solidFill>
                          <a:latin typeface="Cambria Math" panose="02040503050406030204" pitchFamily="18" charset="0"/>
                          <a:ea typeface="Tahoma" pitchFamily="34" charset="0"/>
                          <a:cs typeface="Tahoma" pitchFamily="34" charset="0"/>
                        </a:rPr>
                        <m:t>𝑥</m:t>
                      </m:r>
                      <m:r>
                        <a:rPr lang="en-US" sz="4400" b="1" i="0" smtClean="0">
                          <a:solidFill>
                            <a:schemeClr val="tx1"/>
                          </a:solidFill>
                          <a:latin typeface="Cambria Math" panose="02040503050406030204" pitchFamily="18" charset="0"/>
                          <a:ea typeface="Tahoma" pitchFamily="34" charset="0"/>
                          <a:cs typeface="Tahoma" pitchFamily="34" charset="0"/>
                        </a:rPr>
                        <m:t>−</m:t>
                      </m:r>
                      <m:r>
                        <a:rPr lang="en-US" sz="4400" b="1">
                          <a:solidFill>
                            <a:schemeClr val="tx1"/>
                          </a:solidFill>
                          <a:latin typeface="Cambria Math" panose="02040503050406030204" pitchFamily="18" charset="0"/>
                          <a:ea typeface="Tahoma" pitchFamily="34" charset="0"/>
                          <a:cs typeface="Tahoma" pitchFamily="34" charset="0"/>
                        </a:rPr>
                        <m:t>2=0</m:t>
                      </m:r>
                    </m:oMath>
                  </a14:m>
                  <a:r>
                    <a:rPr lang="vi-VN" sz="4400" b="1" dirty="0">
                      <a:solidFill>
                        <a:schemeClr val="tx1"/>
                      </a:solidFill>
                      <a:latin typeface="Tahoma" pitchFamily="34" charset="0"/>
                      <a:ea typeface="Tahoma" pitchFamily="34" charset="0"/>
                      <a:cs typeface="Tahoma" pitchFamily="34" charset="0"/>
                    </a:rPr>
                    <a:t>.</a:t>
                  </a:r>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 </a:t>
                  </a:r>
                  <a:r>
                    <a:rPr lang="en-US" sz="4400" b="1" dirty="0">
                      <a:solidFill>
                        <a:srgbClr val="0000FF"/>
                      </a:solidFill>
                      <a:latin typeface="Tahoma" pitchFamily="34" charset="0"/>
                      <a:ea typeface="Tahoma" pitchFamily="34" charset="0"/>
                      <a:cs typeface="Tahoma" pitchFamily="34" charset="0"/>
                    </a:rPr>
                    <a:t>D</a:t>
                  </a:r>
                  <a:r>
                    <a:rPr lang="vi-VN" sz="4400" b="1" dirty="0">
                      <a:solidFill>
                        <a:srgbClr val="0000FF"/>
                      </a:solidFill>
                      <a:latin typeface="Tahoma" pitchFamily="34" charset="0"/>
                      <a:ea typeface="Tahoma" pitchFamily="34" charset="0"/>
                      <a:cs typeface="Tahoma" pitchFamily="34" charset="0"/>
                    </a:rPr>
                    <a:t>.</a:t>
                  </a:r>
                  <a:r>
                    <a:rPr lang="vi-VN"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i="0" smtClean="0">
                          <a:solidFill>
                            <a:schemeClr val="tx1"/>
                          </a:solidFill>
                          <a:latin typeface="Cambria Math" panose="02040503050406030204" pitchFamily="18" charset="0"/>
                          <a:ea typeface="Tahoma" pitchFamily="34" charset="0"/>
                          <a:cs typeface="Tahoma" pitchFamily="34" charset="0"/>
                        </a:rPr>
                        <m:t>(</m:t>
                      </m:r>
                      <m:r>
                        <a:rPr lang="en-US" sz="4400" b="1" i="0" smtClean="0">
                          <a:solidFill>
                            <a:schemeClr val="tx1"/>
                          </a:solidFill>
                          <a:latin typeface="Cambria Math" panose="02040503050406030204" pitchFamily="18" charset="0"/>
                          <a:ea typeface="Tahoma" pitchFamily="34" charset="0"/>
                          <a:cs typeface="Tahoma" pitchFamily="34" charset="0"/>
                        </a:rPr>
                        <m:t>𝐱</m:t>
                      </m:r>
                      <m:r>
                        <a:rPr lang="en-US" sz="4400" b="1" i="0" smtClean="0">
                          <a:solidFill>
                            <a:schemeClr val="tx1"/>
                          </a:solidFill>
                          <a:latin typeface="Cambria Math" panose="02040503050406030204" pitchFamily="18" charset="0"/>
                          <a:ea typeface="Tahoma" pitchFamily="34" charset="0"/>
                          <a:cs typeface="Tahoma" pitchFamily="34" charset="0"/>
                        </a:rPr>
                        <m:t>−</m:t>
                      </m:r>
                      <m:r>
                        <a:rPr lang="en-US" sz="4400" b="1" i="0" smtClean="0">
                          <a:solidFill>
                            <a:schemeClr val="tx1"/>
                          </a:solidFill>
                          <a:latin typeface="Cambria Math" panose="02040503050406030204" pitchFamily="18" charset="0"/>
                          <a:ea typeface="Tahoma" pitchFamily="34" charset="0"/>
                          <a:cs typeface="Tahoma" pitchFamily="34" charset="0"/>
                        </a:rPr>
                        <m:t>𝟏</m:t>
                      </m:r>
                      <m:r>
                        <a:rPr lang="en-US" sz="4400" b="1" i="0" smtClean="0">
                          <a:solidFill>
                            <a:schemeClr val="tx1"/>
                          </a:solidFill>
                          <a:latin typeface="Cambria Math" panose="02040503050406030204" pitchFamily="18" charset="0"/>
                          <a:ea typeface="Tahoma" pitchFamily="34" charset="0"/>
                          <a:cs typeface="Tahoma" pitchFamily="34" charset="0"/>
                        </a:rPr>
                        <m:t>)(</m:t>
                      </m:r>
                      <m:r>
                        <a:rPr lang="en-US" sz="4400" b="1">
                          <a:solidFill>
                            <a:schemeClr val="tx1"/>
                          </a:solidFill>
                          <a:latin typeface="Cambria Math" panose="02040503050406030204" pitchFamily="18" charset="0"/>
                          <a:ea typeface="Tahoma" pitchFamily="34" charset="0"/>
                          <a:cs typeface="Tahoma" pitchFamily="34" charset="0"/>
                        </a:rPr>
                        <m:t>𝑥</m:t>
                      </m:r>
                      <m:r>
                        <a:rPr lang="en-US" sz="4400" b="1" i="0" smtClean="0">
                          <a:solidFill>
                            <a:schemeClr val="tx1"/>
                          </a:solidFill>
                          <a:latin typeface="Cambria Math" panose="02040503050406030204" pitchFamily="18" charset="0"/>
                          <a:ea typeface="Tahoma" pitchFamily="34" charset="0"/>
                          <a:cs typeface="Tahoma" pitchFamily="34" charset="0"/>
                        </a:rPr>
                        <m:t>−</m:t>
                      </m:r>
                      <m:r>
                        <a:rPr lang="en-US" sz="4400" b="1">
                          <a:solidFill>
                            <a:schemeClr val="tx1"/>
                          </a:solidFill>
                          <a:latin typeface="Cambria Math" panose="02040503050406030204" pitchFamily="18" charset="0"/>
                          <a:ea typeface="Tahoma" pitchFamily="34" charset="0"/>
                          <a:cs typeface="Tahoma" pitchFamily="34" charset="0"/>
                        </a:rPr>
                        <m:t>2</m:t>
                      </m:r>
                      <m:r>
                        <a:rPr lang="en-US" sz="4400" b="1" i="0" smtClean="0">
                          <a:solidFill>
                            <a:schemeClr val="tx1"/>
                          </a:solidFill>
                          <a:latin typeface="Cambria Math" panose="02040503050406030204" pitchFamily="18" charset="0"/>
                          <a:ea typeface="Tahoma" pitchFamily="34" charset="0"/>
                          <a:cs typeface="Tahoma" pitchFamily="34" charset="0"/>
                        </a:rPr>
                        <m:t>)</m:t>
                      </m:r>
                      <m:r>
                        <a:rPr lang="en-US" sz="4400" b="1">
                          <a:solidFill>
                            <a:schemeClr val="tx1"/>
                          </a:solidFill>
                          <a:latin typeface="Cambria Math" panose="02040503050406030204" pitchFamily="18" charset="0"/>
                          <a:ea typeface="Tahoma" pitchFamily="34" charset="0"/>
                          <a:cs typeface="Tahoma" pitchFamily="34" charset="0"/>
                        </a:rPr>
                        <m:t>=0</m:t>
                      </m:r>
                    </m:oMath>
                  </a14:m>
                  <a:r>
                    <a:rPr lang="vi-VN" sz="4400" b="1" dirty="0">
                      <a:solidFill>
                        <a:schemeClr val="tx1"/>
                      </a:solidFill>
                      <a:latin typeface="Tahoma" pitchFamily="34" charset="0"/>
                      <a:ea typeface="Tahoma" pitchFamily="34" charset="0"/>
                      <a:cs typeface="Tahoma" pitchFamily="34" charset="0"/>
                    </a:rPr>
                    <a:t>. 	</a:t>
                  </a:r>
                  <a:r>
                    <a:rPr lang="en-US" sz="4400" b="1" dirty="0">
                      <a:solidFill>
                        <a:srgbClr val="0000FF"/>
                      </a:solidFill>
                      <a:latin typeface="Tahoma" pitchFamily="34" charset="0"/>
                      <a:ea typeface="Tahoma" pitchFamily="34" charset="0"/>
                      <a:cs typeface="Tahoma" pitchFamily="34" charset="0"/>
                    </a:rPr>
                    <a:t> </a:t>
                  </a:r>
                  <a:endParaRPr lang="en-US" sz="4400" b="1" dirty="0">
                    <a:solidFill>
                      <a:schemeClr val="tx1"/>
                    </a:solidFill>
                    <a:latin typeface="Tahoma" pitchFamily="34" charset="0"/>
                    <a:ea typeface="Tahoma" pitchFamily="34" charset="0"/>
                    <a:cs typeface="Tahoma" pitchFamily="34" charset="0"/>
                  </a:endParaRPr>
                </a:p>
                <a:p>
                  <a:pPr algn="ctr"/>
                  <a:endParaRPr lang="en-US" sz="4400" b="1" dirty="0">
                    <a:solidFill>
                      <a:schemeClr val="tx1"/>
                    </a:solidFill>
                    <a:latin typeface="Tahoma" pitchFamily="34" charset="0"/>
                    <a:ea typeface="Tahoma" pitchFamily="34" charset="0"/>
                    <a:cs typeface="Tahoma" pitchFamily="34" charset="0"/>
                  </a:endParaRPr>
                </a:p>
              </p:txBody>
            </p:sp>
          </mc:Choice>
          <mc:Fallback xmlns="">
            <p:sp>
              <p:nvSpPr>
                <p:cNvPr id="57" name="Rounded Rectangle 61">
                  <a:extLst>
                    <a:ext uri="{FF2B5EF4-FFF2-40B4-BE49-F238E27FC236}">
                      <a16:creationId xmlns:a16="http://schemas.microsoft.com/office/drawing/2014/main" id="{F0432E33-AFFE-4152-9BDD-1B1DB898074D}"/>
                    </a:ext>
                  </a:extLst>
                </p:cNvPr>
                <p:cNvSpPr>
                  <a:spLocks noRot="1" noChangeAspect="1" noMove="1" noResize="1" noEditPoints="1" noAdjustHandles="1" noChangeArrowheads="1" noChangeShapeType="1" noTextEdit="1"/>
                </p:cNvSpPr>
                <p:nvPr/>
              </p:nvSpPr>
              <p:spPr>
                <a:xfrm>
                  <a:off x="1325597" y="3987259"/>
                  <a:ext cx="21841827" cy="2071498"/>
                </a:xfrm>
                <a:prstGeom prst="roundRect">
                  <a:avLst>
                    <a:gd name="adj" fmla="val 5347"/>
                  </a:avLst>
                </a:prstGeom>
                <a:blipFill>
                  <a:blip r:embed="rId5"/>
                  <a:stretch>
                    <a:fillRect l="-362" r="-307"/>
                  </a:stretch>
                </a:blipFill>
                <a:ln w="28575">
                  <a:solidFill>
                    <a:schemeClr val="accent6">
                      <a:lumMod val="75000"/>
                    </a:schemeClr>
                  </a:solidFill>
                </a:ln>
              </p:spPr>
              <p:txBody>
                <a:bodyPr/>
                <a:lstStyle/>
                <a:p>
                  <a:r>
                    <a:rPr lang="en-US">
                      <a:noFill/>
                    </a:rPr>
                    <a:t> </a:t>
                  </a:r>
                </a:p>
              </p:txBody>
            </p:sp>
          </mc:Fallback>
        </mc:AlternateContent>
        <p:grpSp>
          <p:nvGrpSpPr>
            <p:cNvPr id="92" name="Group 67">
              <a:extLst>
                <a:ext uri="{FF2B5EF4-FFF2-40B4-BE49-F238E27FC236}">
                  <a16:creationId xmlns:a16="http://schemas.microsoft.com/office/drawing/2014/main" id="{B27EA3F1-6C78-432F-80CB-9862FD7991C3}"/>
                </a:ext>
              </a:extLst>
            </p:cNvPr>
            <p:cNvGrpSpPr/>
            <p:nvPr/>
          </p:nvGrpSpPr>
          <p:grpSpPr>
            <a:xfrm>
              <a:off x="1268078" y="3405486"/>
              <a:ext cx="3251532" cy="940513"/>
              <a:chOff x="1311958" y="3405486"/>
              <a:chExt cx="3251532" cy="940513"/>
            </a:xfrm>
          </p:grpSpPr>
          <p:sp>
            <p:nvSpPr>
              <p:cNvPr id="93" name="Freeform 20">
                <a:extLst>
                  <a:ext uri="{FF2B5EF4-FFF2-40B4-BE49-F238E27FC236}">
                    <a16:creationId xmlns:a16="http://schemas.microsoft.com/office/drawing/2014/main" id="{C1722AEA-BE3C-42E5-B41D-E1572DCD594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4" name="TextBox 93">
                <a:extLst>
                  <a:ext uri="{FF2B5EF4-FFF2-40B4-BE49-F238E27FC236}">
                    <a16:creationId xmlns:a16="http://schemas.microsoft.com/office/drawing/2014/main" id="{301EB90A-4319-4420-8C66-AC93B7F2CDCF}"/>
                  </a:ext>
                </a:extLst>
              </p:cNvPr>
              <p:cNvSpPr txBox="1"/>
              <p:nvPr/>
            </p:nvSpPr>
            <p:spPr>
              <a:xfrm>
                <a:off x="2250671" y="3527166"/>
                <a:ext cx="2231701" cy="800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Ví</a:t>
                </a:r>
                <a:r>
                  <a:rPr lang="en-US" sz="4600" b="1">
                    <a:solidFill>
                      <a:schemeClr val="bg1"/>
                    </a:solidFill>
                    <a:latin typeface="Tahoma" pitchFamily="34" charset="0"/>
                    <a:ea typeface="Tahoma" pitchFamily="34" charset="0"/>
                    <a:cs typeface="Tahoma" pitchFamily="34" charset="0"/>
                  </a:rPr>
                  <a:t> dụ 2</a:t>
                </a:r>
                <a:endParaRPr lang="en-US" sz="4600" b="1" dirty="0">
                  <a:solidFill>
                    <a:schemeClr val="bg1"/>
                  </a:solidFill>
                  <a:latin typeface="Tahoma" pitchFamily="34" charset="0"/>
                  <a:ea typeface="Tahoma" pitchFamily="34" charset="0"/>
                  <a:cs typeface="Tahoma" pitchFamily="34" charset="0"/>
                </a:endParaRPr>
              </a:p>
            </p:txBody>
          </p:sp>
          <p:grpSp>
            <p:nvGrpSpPr>
              <p:cNvPr id="95" name="Group 70">
                <a:extLst>
                  <a:ext uri="{FF2B5EF4-FFF2-40B4-BE49-F238E27FC236}">
                    <a16:creationId xmlns:a16="http://schemas.microsoft.com/office/drawing/2014/main" id="{E84B9BAE-5D6F-4315-A639-83EBE6BF7196}"/>
                  </a:ext>
                </a:extLst>
              </p:cNvPr>
              <p:cNvGrpSpPr/>
              <p:nvPr/>
            </p:nvGrpSpPr>
            <p:grpSpPr>
              <a:xfrm>
                <a:off x="1311958" y="3405486"/>
                <a:ext cx="950173" cy="940513"/>
                <a:chOff x="1311958" y="3405486"/>
                <a:chExt cx="950173" cy="940513"/>
              </a:xfrm>
            </p:grpSpPr>
            <p:sp>
              <p:nvSpPr>
                <p:cNvPr id="96" name="Rectangle 95">
                  <a:extLst>
                    <a:ext uri="{FF2B5EF4-FFF2-40B4-BE49-F238E27FC236}">
                      <a16:creationId xmlns:a16="http://schemas.microsoft.com/office/drawing/2014/main" id="{B3FCCEA5-F285-4315-93A7-3080A5639952}"/>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13">
                  <a:extLst>
                    <a:ext uri="{FF2B5EF4-FFF2-40B4-BE49-F238E27FC236}">
                      <a16:creationId xmlns:a16="http://schemas.microsoft.com/office/drawing/2014/main" id="{832D2281-B612-4140-86A0-EEF3899DBC9E}"/>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4">
                  <a:extLst>
                    <a:ext uri="{FF2B5EF4-FFF2-40B4-BE49-F238E27FC236}">
                      <a16:creationId xmlns:a16="http://schemas.microsoft.com/office/drawing/2014/main" id="{3B7F8050-3874-4514-A5A8-F711FE1A4399}"/>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5">
                  <a:extLst>
                    <a:ext uri="{FF2B5EF4-FFF2-40B4-BE49-F238E27FC236}">
                      <a16:creationId xmlns:a16="http://schemas.microsoft.com/office/drawing/2014/main" id="{04A79016-89E8-4652-89D3-F83CD6D784CB}"/>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6">
                  <a:extLst>
                    <a:ext uri="{FF2B5EF4-FFF2-40B4-BE49-F238E27FC236}">
                      <a16:creationId xmlns:a16="http://schemas.microsoft.com/office/drawing/2014/main" id="{EFD3B059-405F-4FD8-88FC-08399A9C93BF}"/>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7">
                  <a:extLst>
                    <a:ext uri="{FF2B5EF4-FFF2-40B4-BE49-F238E27FC236}">
                      <a16:creationId xmlns:a16="http://schemas.microsoft.com/office/drawing/2014/main" id="{2E2FD7F4-628F-46D4-8702-23ECC9F1DA1C}"/>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8">
                  <a:extLst>
                    <a:ext uri="{FF2B5EF4-FFF2-40B4-BE49-F238E27FC236}">
                      <a16:creationId xmlns:a16="http://schemas.microsoft.com/office/drawing/2014/main" id="{4D58A178-93D1-4E53-8BF1-9E7C939BFF50}"/>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9">
                  <a:extLst>
                    <a:ext uri="{FF2B5EF4-FFF2-40B4-BE49-F238E27FC236}">
                      <a16:creationId xmlns:a16="http://schemas.microsoft.com/office/drawing/2014/main" id="{284ECA30-59CA-4B17-A198-6CDFA88C4088}"/>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0">
                  <a:extLst>
                    <a:ext uri="{FF2B5EF4-FFF2-40B4-BE49-F238E27FC236}">
                      <a16:creationId xmlns:a16="http://schemas.microsoft.com/office/drawing/2014/main" id="{C1F0A250-C171-4C78-B9F5-4807DE8F262A}"/>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21">
                  <a:extLst>
                    <a:ext uri="{FF2B5EF4-FFF2-40B4-BE49-F238E27FC236}">
                      <a16:creationId xmlns:a16="http://schemas.microsoft.com/office/drawing/2014/main" id="{00290EAD-78BD-4724-9074-712CFC78E58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22">
                  <a:extLst>
                    <a:ext uri="{FF2B5EF4-FFF2-40B4-BE49-F238E27FC236}">
                      <a16:creationId xmlns:a16="http://schemas.microsoft.com/office/drawing/2014/main" id="{461108BA-5BC3-4AD3-B7A1-D3E697C1FFA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23">
                  <a:extLst>
                    <a:ext uri="{FF2B5EF4-FFF2-40B4-BE49-F238E27FC236}">
                      <a16:creationId xmlns:a16="http://schemas.microsoft.com/office/drawing/2014/main" id="{98C88CD1-0B3A-4CAE-BE54-02A900F98B8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24">
                  <a:extLst>
                    <a:ext uri="{FF2B5EF4-FFF2-40B4-BE49-F238E27FC236}">
                      <a16:creationId xmlns:a16="http://schemas.microsoft.com/office/drawing/2014/main" id="{3F4F0D6B-E456-413A-ADD5-8C1E593AC0B3}"/>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25">
                  <a:extLst>
                    <a:ext uri="{FF2B5EF4-FFF2-40B4-BE49-F238E27FC236}">
                      <a16:creationId xmlns:a16="http://schemas.microsoft.com/office/drawing/2014/main" id="{BCE39B17-FC5C-4628-BDDF-381F5B9F1D1A}"/>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26">
                  <a:extLst>
                    <a:ext uri="{FF2B5EF4-FFF2-40B4-BE49-F238E27FC236}">
                      <a16:creationId xmlns:a16="http://schemas.microsoft.com/office/drawing/2014/main" id="{A51B0553-50AC-4A3C-9216-C40F31327215}"/>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7">
                  <a:extLst>
                    <a:ext uri="{FF2B5EF4-FFF2-40B4-BE49-F238E27FC236}">
                      <a16:creationId xmlns:a16="http://schemas.microsoft.com/office/drawing/2014/main" id="{8B200B91-FC04-4574-A258-7AB690FD4EF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8">
                  <a:extLst>
                    <a:ext uri="{FF2B5EF4-FFF2-40B4-BE49-F238E27FC236}">
                      <a16:creationId xmlns:a16="http://schemas.microsoft.com/office/drawing/2014/main" id="{CCFEE008-2971-48AA-8859-57018E5E7336}"/>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9">
                  <a:extLst>
                    <a:ext uri="{FF2B5EF4-FFF2-40B4-BE49-F238E27FC236}">
                      <a16:creationId xmlns:a16="http://schemas.microsoft.com/office/drawing/2014/main" id="{4AF12443-F3DB-499D-8BB2-2F523F194AE5}"/>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0">
                  <a:extLst>
                    <a:ext uri="{FF2B5EF4-FFF2-40B4-BE49-F238E27FC236}">
                      <a16:creationId xmlns:a16="http://schemas.microsoft.com/office/drawing/2014/main" id="{92BB3DE1-D4CE-4877-A6B0-9B571D155E79}"/>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1">
                  <a:extLst>
                    <a:ext uri="{FF2B5EF4-FFF2-40B4-BE49-F238E27FC236}">
                      <a16:creationId xmlns:a16="http://schemas.microsoft.com/office/drawing/2014/main" id="{80B86779-4D83-43BA-98C3-04289AFFA67F}"/>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2">
                  <a:extLst>
                    <a:ext uri="{FF2B5EF4-FFF2-40B4-BE49-F238E27FC236}">
                      <a16:creationId xmlns:a16="http://schemas.microsoft.com/office/drawing/2014/main" id="{2FA0CB9F-8903-4E19-ADDD-EB626C0C1F2D}"/>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3">
                  <a:extLst>
                    <a:ext uri="{FF2B5EF4-FFF2-40B4-BE49-F238E27FC236}">
                      <a16:creationId xmlns:a16="http://schemas.microsoft.com/office/drawing/2014/main" id="{99805B44-743E-43BD-BA06-3F317FFE5689}"/>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4">
                  <a:extLst>
                    <a:ext uri="{FF2B5EF4-FFF2-40B4-BE49-F238E27FC236}">
                      <a16:creationId xmlns:a16="http://schemas.microsoft.com/office/drawing/2014/main" id="{F26C8136-6B41-40DB-B61F-3EDEA4EA0B4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35">
                  <a:extLst>
                    <a:ext uri="{FF2B5EF4-FFF2-40B4-BE49-F238E27FC236}">
                      <a16:creationId xmlns:a16="http://schemas.microsoft.com/office/drawing/2014/main" id="{7B1F02FE-0259-4619-A5DD-CE882D6D27A0}"/>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36">
                  <a:extLst>
                    <a:ext uri="{FF2B5EF4-FFF2-40B4-BE49-F238E27FC236}">
                      <a16:creationId xmlns:a16="http://schemas.microsoft.com/office/drawing/2014/main" id="{4C7FFA17-F3E2-49AE-8B18-A49ECA003E40}"/>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121" name="Group 10">
            <a:extLst>
              <a:ext uri="{FF2B5EF4-FFF2-40B4-BE49-F238E27FC236}">
                <a16:creationId xmlns:a16="http://schemas.microsoft.com/office/drawing/2014/main" id="{C24AABBC-E337-4362-A32D-E720A5637181}"/>
              </a:ext>
            </a:extLst>
          </p:cNvPr>
          <p:cNvGrpSpPr/>
          <p:nvPr/>
        </p:nvGrpSpPr>
        <p:grpSpPr>
          <a:xfrm>
            <a:off x="1221786" y="10303797"/>
            <a:ext cx="21846836" cy="2863690"/>
            <a:chOff x="1270511" y="5867400"/>
            <a:chExt cx="21846836" cy="3168190"/>
          </a:xfrm>
        </p:grpSpPr>
        <mc:AlternateContent xmlns:mc="http://schemas.openxmlformats.org/markup-compatibility/2006">
          <mc:Choice xmlns:a14="http://schemas.microsoft.com/office/drawing/2010/main" Requires="a14">
            <p:sp>
              <p:nvSpPr>
                <p:cNvPr id="122" name="Rounded Rectangle 52">
                  <a:extLst>
                    <a:ext uri="{FF2B5EF4-FFF2-40B4-BE49-F238E27FC236}">
                      <a16:creationId xmlns:a16="http://schemas.microsoft.com/office/drawing/2014/main" id="{05F79F4D-4482-4808-AEC4-2190FFA9DF7C}"/>
                    </a:ext>
                  </a:extLst>
                </p:cNvPr>
                <p:cNvSpPr/>
                <p:nvPr/>
              </p:nvSpPr>
              <p:spPr>
                <a:xfrm>
                  <a:off x="1299370" y="5884089"/>
                  <a:ext cx="21817977" cy="315150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tx1"/>
                      </a:solidFill>
                      <a:latin typeface="Tahoma" pitchFamily="34" charset="0"/>
                      <a:ea typeface="Tahoma" pitchFamily="34" charset="0"/>
                      <a:cs typeface="Tahoma" pitchFamily="34" charset="0"/>
                    </a:rPr>
                    <a:t>                   </a:t>
                  </a:r>
                </a:p>
                <a:p>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Hai phương trình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𝑥</m:t>
                      </m:r>
                      <m:r>
                        <a:rPr lang="en-US" sz="4400" b="1" i="0" smtClean="0">
                          <a:solidFill>
                            <a:schemeClr val="tx1"/>
                          </a:solidFill>
                          <a:latin typeface="Cambria Math" panose="02040503050406030204" pitchFamily="18" charset="0"/>
                          <a:ea typeface="Tahoma" pitchFamily="34" charset="0"/>
                          <a:cs typeface="Tahoma" pitchFamily="34" charset="0"/>
                        </a:rPr>
                        <m:t>−</m:t>
                      </m:r>
                      <m:r>
                        <a:rPr lang="en-US" sz="4400" b="1">
                          <a:solidFill>
                            <a:schemeClr val="tx1"/>
                          </a:solidFill>
                          <a:latin typeface="Cambria Math" panose="02040503050406030204" pitchFamily="18" charset="0"/>
                          <a:ea typeface="Tahoma" pitchFamily="34" charset="0"/>
                          <a:cs typeface="Tahoma" pitchFamily="34" charset="0"/>
                        </a:rPr>
                        <m:t>1=0</m:t>
                      </m:r>
                    </m:oMath>
                  </a14:m>
                  <a:r>
                    <a:rPr lang="vi-VN" sz="4400" b="1" dirty="0">
                      <a:solidFill>
                        <a:schemeClr val="tx1"/>
                      </a:solidFill>
                      <a:latin typeface="Tahoma" pitchFamily="34" charset="0"/>
                      <a:ea typeface="Tahoma" pitchFamily="34" charset="0"/>
                      <a:cs typeface="Tahoma" pitchFamily="34" charset="0"/>
                    </a:rPr>
                    <a:t> và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2</m:t>
                      </m:r>
                      <m:r>
                        <a:rPr lang="en-US" sz="4400" b="1">
                          <a:solidFill>
                            <a:schemeClr val="tx1"/>
                          </a:solidFill>
                          <a:latin typeface="Cambria Math" panose="02040503050406030204" pitchFamily="18" charset="0"/>
                          <a:ea typeface="Tahoma" pitchFamily="34" charset="0"/>
                          <a:cs typeface="Tahoma" pitchFamily="34" charset="0"/>
                        </a:rPr>
                        <m:t>𝑥</m:t>
                      </m:r>
                      <m:r>
                        <a:rPr lang="en-US" sz="4400" b="1">
                          <a:solidFill>
                            <a:schemeClr val="tx1"/>
                          </a:solidFill>
                          <a:latin typeface="Cambria Math" panose="02040503050406030204" pitchFamily="18" charset="0"/>
                          <a:ea typeface="Tahoma" pitchFamily="34" charset="0"/>
                          <a:cs typeface="Tahoma" pitchFamily="34" charset="0"/>
                        </a:rPr>
                        <m:t>−2=0</m:t>
                      </m:r>
                    </m:oMath>
                  </a14:m>
                  <a:r>
                    <a:rPr lang="vi-VN" sz="4400" b="1" dirty="0">
                      <a:solidFill>
                        <a:schemeClr val="tx1"/>
                      </a:solidFill>
                      <a:latin typeface="Tahoma" pitchFamily="34" charset="0"/>
                      <a:ea typeface="Tahoma" pitchFamily="34" charset="0"/>
                      <a:cs typeface="Tahoma" pitchFamily="34" charset="0"/>
                    </a:rPr>
                    <a:t> tương đương nhau vì có cùng tập nghiệm là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𝑆</m:t>
                      </m:r>
                      <m:r>
                        <a:rPr lang="en-US" sz="4400" b="1">
                          <a:solidFill>
                            <a:schemeClr val="tx1"/>
                          </a:solidFill>
                          <a:latin typeface="Cambria Math" panose="02040503050406030204" pitchFamily="18" charset="0"/>
                          <a:ea typeface="Tahoma" pitchFamily="34" charset="0"/>
                          <a:cs typeface="Tahoma" pitchFamily="34" charset="0"/>
                        </a:rPr>
                        <m:t> = </m:t>
                      </m:r>
                      <m:d>
                        <m:dPr>
                          <m:begChr m:val="{"/>
                          <m:endChr m:val="}"/>
                          <m:ctrlPr>
                            <a:rPr lang="en-US" sz="4400" b="1" i="1">
                              <a:solidFill>
                                <a:schemeClr val="tx1"/>
                              </a:solidFill>
                              <a:latin typeface="Cambria Math" panose="02040503050406030204" pitchFamily="18" charset="0"/>
                              <a:ea typeface="Tahoma" pitchFamily="34" charset="0"/>
                              <a:cs typeface="Tahoma" pitchFamily="34" charset="0"/>
                            </a:rPr>
                          </m:ctrlPr>
                        </m:dPr>
                        <m:e>
                          <m:r>
                            <a:rPr lang="en-US" sz="4400" b="1">
                              <a:solidFill>
                                <a:schemeClr val="tx1"/>
                              </a:solidFill>
                              <a:latin typeface="Cambria Math" panose="02040503050406030204" pitchFamily="18" charset="0"/>
                              <a:ea typeface="Tahoma" pitchFamily="34" charset="0"/>
                              <a:cs typeface="Tahoma" pitchFamily="34" charset="0"/>
                            </a:rPr>
                            <m:t>1</m:t>
                          </m:r>
                        </m:e>
                      </m:d>
                    </m:oMath>
                  </a14:m>
                  <a:r>
                    <a:rPr lang="vi-VN" sz="4400" b="1" dirty="0">
                      <a:solidFill>
                        <a:schemeClr val="tx1"/>
                      </a:solidFill>
                      <a:latin typeface="Tahoma" pitchFamily="34" charset="0"/>
                      <a:ea typeface="Tahoma" pitchFamily="34" charset="0"/>
                      <a:cs typeface="Tahoma" pitchFamily="34" charset="0"/>
                    </a:rPr>
                    <a:t>.</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highlight>
                        <a:srgbClr val="00FF00"/>
                      </a:highlight>
                      <a:latin typeface="Tahoma" pitchFamily="34" charset="0"/>
                      <a:ea typeface="Tahoma" pitchFamily="34" charset="0"/>
                      <a:cs typeface="Tahoma" pitchFamily="34" charset="0"/>
                    </a:rPr>
                    <a:t>Chọn</a:t>
                  </a:r>
                  <a:r>
                    <a:rPr lang="en-US" sz="4400" b="1" dirty="0">
                      <a:solidFill>
                        <a:schemeClr val="tx1"/>
                      </a:solidFill>
                      <a:highlight>
                        <a:srgbClr val="00FF00"/>
                      </a:highlight>
                      <a:latin typeface="Tahoma" pitchFamily="34" charset="0"/>
                      <a:ea typeface="Tahoma" pitchFamily="34" charset="0"/>
                      <a:cs typeface="Tahoma" pitchFamily="34" charset="0"/>
                    </a:rPr>
                    <a:t> C.</a:t>
                  </a:r>
                </a:p>
                <a:p>
                  <a:endParaRPr lang="en-US" sz="4400" b="1" dirty="0">
                    <a:solidFill>
                      <a:schemeClr val="tx1"/>
                    </a:solidFill>
                    <a:latin typeface="Tahoma" pitchFamily="34" charset="0"/>
                    <a:ea typeface="Tahoma" pitchFamily="34" charset="0"/>
                    <a:cs typeface="Tahoma" pitchFamily="34" charset="0"/>
                  </a:endParaRPr>
                </a:p>
                <a:p>
                  <a:pPr algn="ctr"/>
                  <a:endParaRPr lang="en-US" dirty="0"/>
                </a:p>
              </p:txBody>
            </p:sp>
          </mc:Choice>
          <mc:Fallback>
            <p:sp>
              <p:nvSpPr>
                <p:cNvPr id="122" name="Rounded Rectangle 52">
                  <a:extLst>
                    <a:ext uri="{FF2B5EF4-FFF2-40B4-BE49-F238E27FC236}">
                      <a16:creationId xmlns:a16="http://schemas.microsoft.com/office/drawing/2014/main" id="{05F79F4D-4482-4808-AEC4-2190FFA9DF7C}"/>
                    </a:ext>
                  </a:extLst>
                </p:cNvPr>
                <p:cNvSpPr>
                  <a:spLocks noRot="1" noChangeAspect="1" noMove="1" noResize="1" noEditPoints="1" noAdjustHandles="1" noChangeArrowheads="1" noChangeShapeType="1" noTextEdit="1"/>
                </p:cNvSpPr>
                <p:nvPr/>
              </p:nvSpPr>
              <p:spPr>
                <a:xfrm>
                  <a:off x="1299370" y="5884089"/>
                  <a:ext cx="21817977" cy="3151501"/>
                </a:xfrm>
                <a:prstGeom prst="roundRect">
                  <a:avLst>
                    <a:gd name="adj" fmla="val 3132"/>
                  </a:avLst>
                </a:prstGeom>
                <a:blipFill>
                  <a:blip r:embed="rId6"/>
                  <a:stretch>
                    <a:fillRect l="-892" r="-557"/>
                  </a:stretch>
                </a:blipFill>
                <a:ln w="57150">
                  <a:solidFill>
                    <a:srgbClr val="0999C8"/>
                  </a:solidFill>
                </a:ln>
                <a:effectLst>
                  <a:innerShdw blurRad="114300">
                    <a:prstClr val="black"/>
                  </a:innerShdw>
                </a:effectLst>
              </p:spPr>
              <p:txBody>
                <a:bodyPr/>
                <a:lstStyle/>
                <a:p>
                  <a:r>
                    <a:rPr lang="en-US">
                      <a:noFill/>
                    </a:rPr>
                    <a:t> </a:t>
                  </a:r>
                </a:p>
              </p:txBody>
            </p:sp>
          </mc:Fallback>
        </mc:AlternateContent>
        <p:grpSp>
          <p:nvGrpSpPr>
            <p:cNvPr id="123" name="Group 60">
              <a:extLst>
                <a:ext uri="{FF2B5EF4-FFF2-40B4-BE49-F238E27FC236}">
                  <a16:creationId xmlns:a16="http://schemas.microsoft.com/office/drawing/2014/main" id="{7C248B74-F70A-438B-873D-436DA0022310}"/>
                </a:ext>
              </a:extLst>
            </p:cNvPr>
            <p:cNvGrpSpPr/>
            <p:nvPr/>
          </p:nvGrpSpPr>
          <p:grpSpPr>
            <a:xfrm>
              <a:off x="1270511" y="5867400"/>
              <a:ext cx="3568119" cy="885308"/>
              <a:chOff x="1224541" y="6305967"/>
              <a:chExt cx="3568119" cy="885308"/>
            </a:xfrm>
          </p:grpSpPr>
          <p:sp>
            <p:nvSpPr>
              <p:cNvPr id="124" name="Freeform 20">
                <a:extLst>
                  <a:ext uri="{FF2B5EF4-FFF2-40B4-BE49-F238E27FC236}">
                    <a16:creationId xmlns:a16="http://schemas.microsoft.com/office/drawing/2014/main" id="{CB838760-8325-40D1-AF14-6864A6E6B1F2}"/>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5" name="TextBox 124">
                <a:extLst>
                  <a:ext uri="{FF2B5EF4-FFF2-40B4-BE49-F238E27FC236}">
                    <a16:creationId xmlns:a16="http://schemas.microsoft.com/office/drawing/2014/main" id="{6DE340CC-9974-4CB2-A1A4-4DEBF2A5CDD1}"/>
                  </a:ext>
                </a:extLst>
              </p:cNvPr>
              <p:cNvSpPr txBox="1"/>
              <p:nvPr/>
            </p:nvSpPr>
            <p:spPr>
              <a:xfrm>
                <a:off x="2296330" y="6305967"/>
                <a:ext cx="2372765"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26" name="Round Diagonal Corner Rectangle 58">
                <a:extLst>
                  <a:ext uri="{FF2B5EF4-FFF2-40B4-BE49-F238E27FC236}">
                    <a16:creationId xmlns:a16="http://schemas.microsoft.com/office/drawing/2014/main" id="{B86FD9B5-F9E0-41E6-B7AD-8862FD2D742A}"/>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5">
                <a:extLst>
                  <a:ext uri="{FF2B5EF4-FFF2-40B4-BE49-F238E27FC236}">
                    <a16:creationId xmlns:a16="http://schemas.microsoft.com/office/drawing/2014/main" id="{03BBAF98-9F4F-457E-9928-BA41E42B0AAF}"/>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6" name="Rectangle 5">
            <a:extLst>
              <a:ext uri="{FF2B5EF4-FFF2-40B4-BE49-F238E27FC236}">
                <a16:creationId xmlns:a16="http://schemas.microsoft.com/office/drawing/2014/main" id="{C380877E-740C-4558-AF60-A9025E7E4C22}"/>
              </a:ext>
            </a:extLst>
          </p:cNvPr>
          <p:cNvSpPr>
            <a:spLocks noChangeArrowheads="1"/>
          </p:cNvSpPr>
          <p:nvPr/>
        </p:nvSpPr>
        <p:spPr bwMode="auto">
          <a:xfrm>
            <a:off x="630238" y="135255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600450" algn="l"/>
                <a:tab pos="5040313" algn="l"/>
              </a:tabLst>
            </a:pPr>
            <a:r>
              <a:rPr kumimoji="0" lang="vi-VN" altLang="en-US" sz="1200" b="1" i="0" u="none" strike="noStrike" cap="none" normalizeH="0" baseline="0">
                <a:ln>
                  <a:noFill/>
                </a:ln>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28" name="Group 127">
            <a:extLst>
              <a:ext uri="{FF2B5EF4-FFF2-40B4-BE49-F238E27FC236}">
                <a16:creationId xmlns:a16="http://schemas.microsoft.com/office/drawing/2014/main" id="{164CACD1-7639-4870-9B2F-075EA8249A2A}"/>
              </a:ext>
            </a:extLst>
          </p:cNvPr>
          <p:cNvGrpSpPr/>
          <p:nvPr/>
        </p:nvGrpSpPr>
        <p:grpSpPr>
          <a:xfrm>
            <a:off x="198783" y="1697421"/>
            <a:ext cx="22838192" cy="1634046"/>
            <a:chOff x="166070" y="1904999"/>
            <a:chExt cx="19234172" cy="1634045"/>
          </a:xfrm>
        </p:grpSpPr>
        <p:sp>
          <p:nvSpPr>
            <p:cNvPr id="129" name="Rounded Rectangle 2">
              <a:extLst>
                <a:ext uri="{FF2B5EF4-FFF2-40B4-BE49-F238E27FC236}">
                  <a16:creationId xmlns:a16="http://schemas.microsoft.com/office/drawing/2014/main" id="{9CC2E057-C61C-4480-9742-6E3A6D4A7CCE}"/>
                </a:ext>
              </a:extLst>
            </p:cNvPr>
            <p:cNvSpPr/>
            <p:nvPr/>
          </p:nvSpPr>
          <p:spPr>
            <a:xfrm>
              <a:off x="166070" y="1904999"/>
              <a:ext cx="1633598" cy="964200"/>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F245CA54-6DC5-48D0-9985-971CD5385AD5}"/>
                </a:ext>
              </a:extLst>
            </p:cNvPr>
            <p:cNvSpPr txBox="1"/>
            <p:nvPr/>
          </p:nvSpPr>
          <p:spPr>
            <a:xfrm>
              <a:off x="1082675" y="1922269"/>
              <a:ext cx="716993" cy="754052"/>
            </a:xfrm>
            <a:prstGeom prst="rect">
              <a:avLst/>
            </a:prstGeom>
            <a:noFill/>
          </p:spPr>
          <p:txBody>
            <a:bodyPr wrap="none" rtlCol="0">
              <a:spAutoFit/>
            </a:bodyPr>
            <a:lstStyle/>
            <a:p>
              <a:r>
                <a:rPr lang="vi-VN" b="1">
                  <a:solidFill>
                    <a:schemeClr val="bg1"/>
                  </a:solidFill>
                  <a:latin typeface="Tahoma" pitchFamily="34" charset="0"/>
                  <a:ea typeface="Tahoma" pitchFamily="34" charset="0"/>
                  <a:cs typeface="Tahoma" pitchFamily="34" charset="0"/>
                </a:rPr>
                <a:t>I</a:t>
              </a:r>
              <a:r>
                <a:rPr lang="en-US" b="1">
                  <a:solidFill>
                    <a:schemeClr val="bg1"/>
                  </a:solidFill>
                  <a:latin typeface="Tahoma" pitchFamily="34" charset="0"/>
                  <a:ea typeface="Tahoma" pitchFamily="34" charset="0"/>
                  <a:cs typeface="Tahoma" pitchFamily="34" charset="0"/>
                </a:rPr>
                <a:t>I</a:t>
              </a:r>
            </a:p>
          </p:txBody>
        </p:sp>
        <p:sp>
          <p:nvSpPr>
            <p:cNvPr id="131" name="TextBox 130">
              <a:extLst>
                <a:ext uri="{FF2B5EF4-FFF2-40B4-BE49-F238E27FC236}">
                  <a16:creationId xmlns:a16="http://schemas.microsoft.com/office/drawing/2014/main" id="{96CEE4A2-B0AB-4081-8540-04883B3FE711}"/>
                </a:ext>
              </a:extLst>
            </p:cNvPr>
            <p:cNvSpPr txBox="1"/>
            <p:nvPr/>
          </p:nvSpPr>
          <p:spPr>
            <a:xfrm>
              <a:off x="2117128" y="1969385"/>
              <a:ext cx="17283114" cy="1569659"/>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TƯƠNG ĐƯƠNG VÀ PHƯƠNG TRÌNH HỆ QUẢ </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132" name="Group 131">
            <a:extLst>
              <a:ext uri="{FF2B5EF4-FFF2-40B4-BE49-F238E27FC236}">
                <a16:creationId xmlns:a16="http://schemas.microsoft.com/office/drawing/2014/main" id="{85392188-C7C7-496D-BE7E-7719F7E02190}"/>
              </a:ext>
            </a:extLst>
          </p:cNvPr>
          <p:cNvGrpSpPr/>
          <p:nvPr/>
        </p:nvGrpSpPr>
        <p:grpSpPr>
          <a:xfrm>
            <a:off x="974568" y="2725239"/>
            <a:ext cx="11789448" cy="1695092"/>
            <a:chOff x="644526" y="2795826"/>
            <a:chExt cx="11789448" cy="1695092"/>
          </a:xfrm>
        </p:grpSpPr>
        <p:sp>
          <p:nvSpPr>
            <p:cNvPr id="133" name="TextBox 132">
              <a:extLst>
                <a:ext uri="{FF2B5EF4-FFF2-40B4-BE49-F238E27FC236}">
                  <a16:creationId xmlns:a16="http://schemas.microsoft.com/office/drawing/2014/main" id="{1CCD63B9-EFFE-417C-AAAD-AF8ED873E018}"/>
                </a:ext>
              </a:extLst>
            </p:cNvPr>
            <p:cNvSpPr txBox="1"/>
            <p:nvPr/>
          </p:nvSpPr>
          <p:spPr>
            <a:xfrm>
              <a:off x="2021403" y="2921258"/>
              <a:ext cx="10412571" cy="1569660"/>
            </a:xfrm>
            <a:prstGeom prst="rect">
              <a:avLst/>
            </a:prstGeom>
            <a:noFill/>
          </p:spPr>
          <p:txBody>
            <a:bodyPr wrap="square" rtlCol="0">
              <a:spAutoFit/>
            </a:bodyPr>
            <a:lstStyle/>
            <a:p>
              <a:r>
                <a:rPr lang="en-US" sz="1800" b="1">
                  <a:solidFill>
                    <a:srgbClr val="0000FF"/>
                  </a:solidFill>
                  <a:effectLst/>
                  <a:latin typeface="Times New Roman" panose="02020603050405020304" pitchFamily="18" charset="0"/>
                  <a:ea typeface="Calibri" panose="020F0502020204030204" pitchFamily="34" charset="0"/>
                </a:rPr>
                <a:t> </a:t>
              </a:r>
              <a:r>
                <a:rPr lang="en-US" sz="4800" b="1">
                  <a:solidFill>
                    <a:srgbClr val="145F82"/>
                  </a:solidFill>
                  <a:effectLst/>
                  <a:latin typeface="Tahoma" pitchFamily="34" charset="0"/>
                  <a:ea typeface="Tahoma" pitchFamily="34" charset="0"/>
                  <a:cs typeface="Tahoma" pitchFamily="34" charset="0"/>
                </a:rPr>
                <a:t>P</a:t>
              </a:r>
              <a:r>
                <a:rPr lang="en-US" sz="4800" b="1">
                  <a:solidFill>
                    <a:srgbClr val="145F82"/>
                  </a:solidFill>
                  <a:latin typeface="Tahoma" pitchFamily="34" charset="0"/>
                  <a:ea typeface="Tahoma" pitchFamily="34" charset="0"/>
                  <a:cs typeface="Tahoma" pitchFamily="34" charset="0"/>
                </a:rPr>
                <a:t>hương trình tương đương</a:t>
              </a:r>
            </a:p>
            <a:p>
              <a:endParaRPr lang="en-US" sz="4800" b="1" dirty="0">
                <a:solidFill>
                  <a:srgbClr val="145F82"/>
                </a:solidFill>
                <a:latin typeface="Tahoma" pitchFamily="34" charset="0"/>
                <a:ea typeface="Tahoma" pitchFamily="34" charset="0"/>
                <a:cs typeface="Tahoma" pitchFamily="34" charset="0"/>
              </a:endParaRPr>
            </a:p>
          </p:txBody>
        </p:sp>
        <p:sp>
          <p:nvSpPr>
            <p:cNvPr id="134" name="Rounded Rectangle 7">
              <a:extLst>
                <a:ext uri="{FF2B5EF4-FFF2-40B4-BE49-F238E27FC236}">
                  <a16:creationId xmlns:a16="http://schemas.microsoft.com/office/drawing/2014/main" id="{FDA59810-2D00-4778-99DF-CD935CA2E79B}"/>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6DEF4FA3-B3D1-4C80-B0F4-B8864C7BB8AF}"/>
                </a:ext>
              </a:extLst>
            </p:cNvPr>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pic>
        <p:nvPicPr>
          <p:cNvPr id="136" name="Picture 135">
            <a:extLst>
              <a:ext uri="{FF2B5EF4-FFF2-40B4-BE49-F238E27FC236}">
                <a16:creationId xmlns:a16="http://schemas.microsoft.com/office/drawing/2014/main" id="{D5CF06FB-F83C-45A3-8180-3549D163C7CB}"/>
              </a:ext>
            </a:extLst>
          </p:cNvPr>
          <p:cNvPicPr>
            <a:picLocks noChangeAspect="1"/>
          </p:cNvPicPr>
          <p:nvPr/>
        </p:nvPicPr>
        <p:blipFill>
          <a:blip r:embed="rId7"/>
          <a:stretch>
            <a:fillRect/>
          </a:stretch>
        </p:blipFill>
        <p:spPr>
          <a:xfrm>
            <a:off x="10668000" y="8638744"/>
            <a:ext cx="1022747" cy="101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fade">
                                      <p:cBhvr>
                                        <p:cTn id="22" dur="500"/>
                                        <p:tgtEl>
                                          <p:spTgt spid="1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wipe(down)">
                                      <p:cBhvr>
                                        <p:cTn id="2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1130356" y="3483137"/>
            <a:ext cx="22271372" cy="7117277"/>
            <a:chOff x="1076414" y="3099768"/>
            <a:chExt cx="34555106" cy="8224847"/>
          </a:xfrm>
        </p:grpSpPr>
        <p:sp>
          <p:nvSpPr>
            <p:cNvPr id="7" name="Rounded Rectangle 6"/>
            <p:cNvSpPr/>
            <p:nvPr/>
          </p:nvSpPr>
          <p:spPr>
            <a:xfrm>
              <a:off x="1312549" y="3442479"/>
              <a:ext cx="34318971" cy="7882136"/>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8" name="Group 65"/>
            <p:cNvGrpSpPr/>
            <p:nvPr/>
          </p:nvGrpSpPr>
          <p:grpSpPr>
            <a:xfrm>
              <a:off x="1076414" y="3099768"/>
              <a:ext cx="4867186" cy="851870"/>
              <a:chOff x="166396" y="8705567"/>
              <a:chExt cx="4867186" cy="851870"/>
            </a:xfrm>
          </p:grpSpPr>
          <p:sp>
            <p:nvSpPr>
              <p:cNvPr id="9" name="Freeform 20"/>
              <p:cNvSpPr>
                <a:spLocks/>
              </p:cNvSpPr>
              <p:nvPr/>
            </p:nvSpPr>
            <p:spPr bwMode="auto">
              <a:xfrm>
                <a:off x="384522" y="8755081"/>
                <a:ext cx="4649060"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0" name="Group 11"/>
              <p:cNvGrpSpPr/>
              <p:nvPr/>
            </p:nvGrpSpPr>
            <p:grpSpPr>
              <a:xfrm>
                <a:off x="166396" y="8780573"/>
                <a:ext cx="702538" cy="572235"/>
                <a:chOff x="-145995" y="8633545"/>
                <a:chExt cx="787401" cy="641359"/>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14"/>
                  <a:ext cx="787400" cy="573090"/>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932118" y="8705567"/>
                <a:ext cx="2440374" cy="851870"/>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Định </a:t>
                </a:r>
                <a:r>
                  <a:rPr lang="en-US" sz="4600" b="1">
                    <a:solidFill>
                      <a:schemeClr val="bg1"/>
                    </a:solidFill>
                    <a:latin typeface="Tahoma" pitchFamily="34" charset="0"/>
                    <a:ea typeface="Tahoma" pitchFamily="34" charset="0"/>
                    <a:cs typeface="Tahoma" pitchFamily="34" charset="0"/>
                  </a:rPr>
                  <a:t>lý </a:t>
                </a:r>
                <a:endParaRPr lang="en-US" sz="4600" b="1" dirty="0">
                  <a:solidFill>
                    <a:schemeClr val="bg1"/>
                  </a:solidFill>
                  <a:latin typeface="Tahoma" pitchFamily="34" charset="0"/>
                  <a:ea typeface="Tahoma" pitchFamily="34" charset="0"/>
                  <a:cs typeface="Tahoma" pitchFamily="34" charset="0"/>
                </a:endParaRPr>
              </a:p>
            </p:txBody>
          </p:sp>
        </p:grpSp>
      </p:grpSp>
      <p:grpSp>
        <p:nvGrpSpPr>
          <p:cNvPr id="2" name="Group 1"/>
          <p:cNvGrpSpPr/>
          <p:nvPr/>
        </p:nvGrpSpPr>
        <p:grpSpPr>
          <a:xfrm>
            <a:off x="173297" y="1619985"/>
            <a:ext cx="22838192" cy="1634046"/>
            <a:chOff x="166070" y="1904999"/>
            <a:chExt cx="19234172" cy="1634045"/>
          </a:xfrm>
        </p:grpSpPr>
        <p:sp>
          <p:nvSpPr>
            <p:cNvPr id="3" name="Rounded Rectangle 2"/>
            <p:cNvSpPr/>
            <p:nvPr/>
          </p:nvSpPr>
          <p:spPr>
            <a:xfrm>
              <a:off x="166070" y="1904999"/>
              <a:ext cx="1633598" cy="964200"/>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082675" y="1922269"/>
              <a:ext cx="716993" cy="754052"/>
            </a:xfrm>
            <a:prstGeom prst="rect">
              <a:avLst/>
            </a:prstGeom>
            <a:noFill/>
          </p:spPr>
          <p:txBody>
            <a:bodyPr wrap="none" rtlCol="0">
              <a:spAutoFit/>
            </a:bodyPr>
            <a:lstStyle/>
            <a:p>
              <a:r>
                <a:rPr lang="vi-VN" b="1">
                  <a:solidFill>
                    <a:schemeClr val="bg1"/>
                  </a:solidFill>
                  <a:latin typeface="Tahoma" pitchFamily="34" charset="0"/>
                  <a:ea typeface="Tahoma" pitchFamily="34" charset="0"/>
                  <a:cs typeface="Tahoma" pitchFamily="34" charset="0"/>
                </a:rPr>
                <a:t>I</a:t>
              </a:r>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117128" y="1969385"/>
              <a:ext cx="17283114" cy="1569659"/>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TƯƠNG ĐƯƠNG VÀ PHƯƠNG TRÌNH HỆ QUẢ </a:t>
              </a:r>
            </a:p>
            <a:p>
              <a:endParaRPr lang="en-US" sz="4800" b="1" dirty="0">
                <a:solidFill>
                  <a:srgbClr val="145F82"/>
                </a:solidFill>
                <a:latin typeface="Tahoma" pitchFamily="34" charset="0"/>
                <a:ea typeface="Tahoma" pitchFamily="34" charset="0"/>
                <a:cs typeface="Tahoma" pitchFamily="34" charset="0"/>
              </a:endParaRPr>
            </a:p>
          </p:txBody>
        </p:sp>
      </p:grpSp>
      <p:sp>
        <p:nvSpPr>
          <p:cNvPr id="25" name="Rectangle 24"/>
          <p:cNvSpPr/>
          <p:nvPr/>
        </p:nvSpPr>
        <p:spPr>
          <a:xfrm>
            <a:off x="1311070" y="4520366"/>
            <a:ext cx="20615344" cy="2200602"/>
          </a:xfrm>
          <a:prstGeom prst="rect">
            <a:avLst/>
          </a:prstGeom>
        </p:spPr>
        <p:txBody>
          <a:bodyPr wrap="square">
            <a:spAutoFit/>
          </a:bodyPr>
          <a:lstStyle/>
          <a:p>
            <a:pPr indent="457200" algn="just">
              <a:lnSpc>
                <a:spcPct val="107000"/>
              </a:lnSpc>
              <a:spcAft>
                <a:spcPts val="800"/>
              </a:spcAft>
            </a:pPr>
            <a:r>
              <a:rPr lang="en-US" sz="4400" b="1">
                <a:latin typeface="Tahoma" pitchFamily="34" charset="0"/>
                <a:ea typeface="Tahoma" pitchFamily="34" charset="0"/>
                <a:cs typeface="Tahoma" pitchFamily="34" charset="0"/>
              </a:rPr>
              <a:t> Nếu thực hiện các phép biến đổi sau đây trên một phương trình mà không làm thay đổi điều kiện của nó thì ta được một phương trình mới tương đương:</a:t>
            </a:r>
          </a:p>
        </p:txBody>
      </p:sp>
      <p:grpSp>
        <p:nvGrpSpPr>
          <p:cNvPr id="82" name="Group 81">
            <a:extLst>
              <a:ext uri="{FF2B5EF4-FFF2-40B4-BE49-F238E27FC236}">
                <a16:creationId xmlns:a16="http://schemas.microsoft.com/office/drawing/2014/main" id="{C586BE5A-F9A7-4729-93CC-B72CC08A5963}"/>
              </a:ext>
            </a:extLst>
          </p:cNvPr>
          <p:cNvGrpSpPr/>
          <p:nvPr/>
        </p:nvGrpSpPr>
        <p:grpSpPr>
          <a:xfrm>
            <a:off x="986750" y="2584186"/>
            <a:ext cx="11745084" cy="1569660"/>
            <a:chOff x="644526" y="2730299"/>
            <a:chExt cx="11745084" cy="1569660"/>
          </a:xfrm>
        </p:grpSpPr>
        <p:sp>
          <p:nvSpPr>
            <p:cNvPr id="103" name="TextBox 102">
              <a:extLst>
                <a:ext uri="{FF2B5EF4-FFF2-40B4-BE49-F238E27FC236}">
                  <a16:creationId xmlns:a16="http://schemas.microsoft.com/office/drawing/2014/main" id="{6B9BC3BF-EF7E-4B8C-B612-F9FC74C60114}"/>
                </a:ext>
              </a:extLst>
            </p:cNvPr>
            <p:cNvSpPr txBox="1"/>
            <p:nvPr/>
          </p:nvSpPr>
          <p:spPr>
            <a:xfrm>
              <a:off x="1977039" y="2730299"/>
              <a:ext cx="10412571" cy="1569660"/>
            </a:xfrm>
            <a:prstGeom prst="rect">
              <a:avLst/>
            </a:prstGeom>
            <a:noFill/>
          </p:spPr>
          <p:txBody>
            <a:bodyPr wrap="square" rtlCol="0">
              <a:spAutoFit/>
            </a:bodyPr>
            <a:lstStyle/>
            <a:p>
              <a:r>
                <a:rPr lang="en-US" sz="1800" b="1" dirty="0">
                  <a:solidFill>
                    <a:srgbClr val="0000FF"/>
                  </a:solidFill>
                  <a:effectLst/>
                  <a:latin typeface="Times New Roman" panose="02020603050405020304" pitchFamily="18" charset="0"/>
                  <a:ea typeface="Calibri" panose="020F0502020204030204" pitchFamily="34" charset="0"/>
                </a:rPr>
                <a:t> </a:t>
              </a:r>
              <a:r>
                <a:rPr lang="en-US" sz="4800" b="1" dirty="0" err="1">
                  <a:solidFill>
                    <a:srgbClr val="145F82"/>
                  </a:solidFill>
                  <a:effectLst/>
                  <a:latin typeface="Tahoma" pitchFamily="34" charset="0"/>
                  <a:ea typeface="Tahoma" pitchFamily="34" charset="0"/>
                  <a:cs typeface="Tahoma" pitchFamily="34" charset="0"/>
                </a:rPr>
                <a:t>P</a:t>
              </a:r>
              <a:r>
                <a:rPr lang="en-US" sz="4800" b="1" dirty="0" err="1">
                  <a:solidFill>
                    <a:srgbClr val="145F82"/>
                  </a:solidFill>
                  <a:latin typeface="Tahoma" pitchFamily="34" charset="0"/>
                  <a:ea typeface="Tahoma" pitchFamily="34" charset="0"/>
                  <a:cs typeface="Tahoma" pitchFamily="34" charset="0"/>
                </a:rPr>
                <a:t>hép</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biến</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đổi</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tương</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đương</a:t>
              </a:r>
              <a:r>
                <a:rPr lang="en-US" sz="4800" b="1" dirty="0">
                  <a:solidFill>
                    <a:srgbClr val="145F82"/>
                  </a:solidFill>
                  <a:latin typeface="Tahoma" pitchFamily="34" charset="0"/>
                  <a:ea typeface="Tahoma" pitchFamily="34" charset="0"/>
                  <a:cs typeface="Tahoma" pitchFamily="34" charset="0"/>
                </a:rPr>
                <a:t> </a:t>
              </a:r>
            </a:p>
            <a:p>
              <a:endParaRPr lang="en-US" sz="4800" b="1" dirty="0">
                <a:solidFill>
                  <a:srgbClr val="145F82"/>
                </a:solidFill>
                <a:latin typeface="Tahoma" pitchFamily="34" charset="0"/>
                <a:ea typeface="Tahoma" pitchFamily="34" charset="0"/>
                <a:cs typeface="Tahoma" pitchFamily="34" charset="0"/>
              </a:endParaRPr>
            </a:p>
          </p:txBody>
        </p:sp>
        <p:sp>
          <p:nvSpPr>
            <p:cNvPr id="104" name="Rounded Rectangle 7">
              <a:extLst>
                <a:ext uri="{FF2B5EF4-FFF2-40B4-BE49-F238E27FC236}">
                  <a16:creationId xmlns:a16="http://schemas.microsoft.com/office/drawing/2014/main" id="{94BD2A28-F813-49DC-B94A-C65C446B7BD7}"/>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B245353A-7020-4367-84B0-66987F246750}"/>
                </a:ext>
              </a:extLst>
            </p:cNvPr>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2</a:t>
              </a:r>
            </a:p>
          </p:txBody>
        </p:sp>
      </p:grpSp>
      <p:grpSp>
        <p:nvGrpSpPr>
          <p:cNvPr id="107" name="Group 106">
            <a:extLst>
              <a:ext uri="{FF2B5EF4-FFF2-40B4-BE49-F238E27FC236}">
                <a16:creationId xmlns:a16="http://schemas.microsoft.com/office/drawing/2014/main" id="{AADDD484-A89E-4856-B3B5-BD1096463188}"/>
              </a:ext>
            </a:extLst>
          </p:cNvPr>
          <p:cNvGrpSpPr/>
          <p:nvPr/>
        </p:nvGrpSpPr>
        <p:grpSpPr>
          <a:xfrm>
            <a:off x="1366466" y="10710957"/>
            <a:ext cx="22035263" cy="2776442"/>
            <a:chOff x="1345163" y="4076041"/>
            <a:chExt cx="22035263" cy="2420004"/>
          </a:xfrm>
        </p:grpSpPr>
        <p:grpSp>
          <p:nvGrpSpPr>
            <p:cNvPr id="108" name="Group 107">
              <a:extLst>
                <a:ext uri="{FF2B5EF4-FFF2-40B4-BE49-F238E27FC236}">
                  <a16:creationId xmlns:a16="http://schemas.microsoft.com/office/drawing/2014/main" id="{2E74304A-C36E-4226-BD28-65EA4DECBE99}"/>
                </a:ext>
              </a:extLst>
            </p:cNvPr>
            <p:cNvGrpSpPr/>
            <p:nvPr/>
          </p:nvGrpSpPr>
          <p:grpSpPr>
            <a:xfrm>
              <a:off x="1345163" y="4076041"/>
              <a:ext cx="22035263" cy="2420004"/>
              <a:chOff x="1187508" y="2495616"/>
              <a:chExt cx="22035263" cy="2420004"/>
            </a:xfrm>
          </p:grpSpPr>
          <p:sp>
            <p:nvSpPr>
              <p:cNvPr id="110" name="Rounded Rectangle 47">
                <a:extLst>
                  <a:ext uri="{FF2B5EF4-FFF2-40B4-BE49-F238E27FC236}">
                    <a16:creationId xmlns:a16="http://schemas.microsoft.com/office/drawing/2014/main" id="{D1F851AF-E508-4721-9228-C2CFEC787341}"/>
                  </a:ext>
                </a:extLst>
              </p:cNvPr>
              <p:cNvSpPr/>
              <p:nvPr/>
            </p:nvSpPr>
            <p:spPr>
              <a:xfrm>
                <a:off x="1187508" y="2860014"/>
                <a:ext cx="22035263" cy="2055606"/>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15000"/>
                  </a:lnSpc>
                  <a:spcBef>
                    <a:spcPts val="100"/>
                  </a:spcBef>
                  <a:spcAft>
                    <a:spcPts val="800"/>
                  </a:spcAft>
                </a:pPr>
                <a:endParaRPr lang="en-US" sz="4400" b="1" dirty="0">
                  <a:solidFill>
                    <a:schemeClr val="tx1"/>
                  </a:solidFill>
                  <a:latin typeface="Tahoma" pitchFamily="34" charset="0"/>
                  <a:ea typeface="Tahoma" pitchFamily="34" charset="0"/>
                  <a:cs typeface="Tahoma" pitchFamily="34" charset="0"/>
                </a:endParaRPr>
              </a:p>
              <a:p>
                <a:pPr indent="457200">
                  <a:lnSpc>
                    <a:spcPct val="115000"/>
                  </a:lnSpc>
                  <a:spcBef>
                    <a:spcPts val="100"/>
                  </a:spcBef>
                  <a:spcAft>
                    <a:spcPts val="800"/>
                  </a:spcAft>
                </a:pP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Chuyển</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vế</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và</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đổi</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dấu</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một</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biểu</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thức</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thực</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chất</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là</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thực</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hiện</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phép</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cộng</a:t>
                </a:r>
                <a:r>
                  <a:rPr lang="en-US" sz="4400" b="1" dirty="0">
                    <a:solidFill>
                      <a:schemeClr val="tx1"/>
                    </a:solidFill>
                    <a:latin typeface="Tahoma" pitchFamily="34" charset="0"/>
                    <a:ea typeface="Tahoma" pitchFamily="34" charset="0"/>
                    <a:cs typeface="Tahoma" pitchFamily="34" charset="0"/>
                  </a:rPr>
                  <a:t> hay </a:t>
                </a:r>
                <a:r>
                  <a:rPr lang="en-US" sz="4400" b="1" dirty="0" err="1">
                    <a:solidFill>
                      <a:schemeClr val="tx1"/>
                    </a:solidFill>
                    <a:latin typeface="Tahoma" pitchFamily="34" charset="0"/>
                    <a:ea typeface="Tahoma" pitchFamily="34" charset="0"/>
                    <a:cs typeface="Tahoma" pitchFamily="34" charset="0"/>
                  </a:rPr>
                  <a:t>trừ</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hai</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vế</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với</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biểu</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thức</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đó</a:t>
                </a:r>
                <a:r>
                  <a:rPr lang="en-US" sz="4400" b="1" dirty="0">
                    <a:solidFill>
                      <a:schemeClr val="tx1"/>
                    </a:solidFill>
                    <a:latin typeface="Tahoma" pitchFamily="34" charset="0"/>
                    <a:ea typeface="Tahoma" pitchFamily="34" charset="0"/>
                    <a:cs typeface="Tahoma" pitchFamily="34" charset="0"/>
                  </a:rPr>
                  <a:t>.</a:t>
                </a:r>
              </a:p>
              <a:p>
                <a:pPr marL="450850" algn="just"/>
                <a:r>
                  <a:rPr lang="en-US" sz="1800" dirty="0">
                    <a:effectLst/>
                    <a:latin typeface="Times New Roman" panose="02020603050405020304" pitchFamily="18" charset="0"/>
                    <a:ea typeface="Times New Roman" panose="02020603050405020304" pitchFamily="18" charset="0"/>
                  </a:rPr>
                  <a:t> </a:t>
                </a:r>
              </a:p>
              <a:p>
                <a:pPr algn="ctr"/>
                <a:endParaRPr lang="en-US" dirty="0">
                  <a:latin typeface="Tahoma" pitchFamily="34" charset="0"/>
                  <a:ea typeface="Tahoma" pitchFamily="34" charset="0"/>
                  <a:cs typeface="Tahoma" pitchFamily="34" charset="0"/>
                </a:endParaRPr>
              </a:p>
            </p:txBody>
          </p:sp>
          <p:sp>
            <p:nvSpPr>
              <p:cNvPr id="111" name="Freeform 20">
                <a:extLst>
                  <a:ext uri="{FF2B5EF4-FFF2-40B4-BE49-F238E27FC236}">
                    <a16:creationId xmlns:a16="http://schemas.microsoft.com/office/drawing/2014/main" id="{2EC6F3E0-90EE-4431-A101-9FD2D663384B}"/>
                  </a:ext>
                </a:extLst>
              </p:cNvPr>
              <p:cNvSpPr>
                <a:spLocks/>
              </p:cNvSpPr>
              <p:nvPr/>
            </p:nvSpPr>
            <p:spPr bwMode="auto">
              <a:xfrm>
                <a:off x="1247578" y="2495616"/>
                <a:ext cx="3478409" cy="762778"/>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109" name="TextBox 108">
              <a:extLst>
                <a:ext uri="{FF2B5EF4-FFF2-40B4-BE49-F238E27FC236}">
                  <a16:creationId xmlns:a16="http://schemas.microsoft.com/office/drawing/2014/main" id="{D25C1A07-7540-4356-B7D9-F80B0B1E3531}"/>
                </a:ext>
              </a:extLst>
            </p:cNvPr>
            <p:cNvSpPr txBox="1"/>
            <p:nvPr/>
          </p:nvSpPr>
          <p:spPr>
            <a:xfrm>
              <a:off x="2297960" y="4076041"/>
              <a:ext cx="2021707"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Chú</a:t>
              </a:r>
              <a:r>
                <a:rPr lang="en-US" sz="4600" b="1" dirty="0">
                  <a:solidFill>
                    <a:schemeClr val="bg1"/>
                  </a:solidFill>
                  <a:latin typeface="Tahoma" pitchFamily="34" charset="0"/>
                  <a:ea typeface="Tahoma" pitchFamily="34" charset="0"/>
                  <a:cs typeface="Tahoma" pitchFamily="34" charset="0"/>
                </a:rPr>
                <a:t> ý </a:t>
              </a:r>
            </a:p>
          </p:txBody>
        </p:sp>
      </p:grpSp>
      <p:sp>
        <p:nvSpPr>
          <p:cNvPr id="34" name="Rectangle 33">
            <a:extLst>
              <a:ext uri="{FF2B5EF4-FFF2-40B4-BE49-F238E27FC236}">
                <a16:creationId xmlns:a16="http://schemas.microsoft.com/office/drawing/2014/main" id="{1B0FFFF8-F372-4334-B40F-727CB6AE2480}"/>
              </a:ext>
            </a:extLst>
          </p:cNvPr>
          <p:cNvSpPr/>
          <p:nvPr/>
        </p:nvSpPr>
        <p:spPr>
          <a:xfrm>
            <a:off x="1519146" y="6865600"/>
            <a:ext cx="20615344" cy="751616"/>
          </a:xfrm>
          <a:prstGeom prst="rect">
            <a:avLst/>
          </a:prstGeom>
        </p:spPr>
        <p:txBody>
          <a:bodyPr wrap="square">
            <a:spAutoFit/>
          </a:bodyPr>
          <a:lstStyle/>
          <a:p>
            <a:pPr indent="457200" algn="just">
              <a:lnSpc>
                <a:spcPct val="107000"/>
              </a:lnSpc>
              <a:spcAft>
                <a:spcPts val="800"/>
              </a:spcAft>
            </a:pPr>
            <a:r>
              <a:rPr lang="en-US" sz="4400" b="1">
                <a:latin typeface="Tahoma" pitchFamily="34" charset="0"/>
                <a:ea typeface="Tahoma" pitchFamily="34" charset="0"/>
                <a:cs typeface="Tahoma" pitchFamily="34" charset="0"/>
              </a:rPr>
              <a:t>a) Cộng hay trừ hai vế với cùng một số hoặc cùng một biểu thức;</a:t>
            </a:r>
          </a:p>
        </p:txBody>
      </p:sp>
      <p:sp>
        <p:nvSpPr>
          <p:cNvPr id="35" name="Rectangle 34">
            <a:extLst>
              <a:ext uri="{FF2B5EF4-FFF2-40B4-BE49-F238E27FC236}">
                <a16:creationId xmlns:a16="http://schemas.microsoft.com/office/drawing/2014/main" id="{5CD8F622-74C2-4ABC-B961-7CFEC6E284AE}"/>
              </a:ext>
            </a:extLst>
          </p:cNvPr>
          <p:cNvSpPr/>
          <p:nvPr/>
        </p:nvSpPr>
        <p:spPr>
          <a:xfrm>
            <a:off x="1534386" y="7796162"/>
            <a:ext cx="20615344" cy="1476110"/>
          </a:xfrm>
          <a:prstGeom prst="rect">
            <a:avLst/>
          </a:prstGeom>
        </p:spPr>
        <p:txBody>
          <a:bodyPr wrap="square">
            <a:spAutoFit/>
          </a:bodyPr>
          <a:lstStyle/>
          <a:p>
            <a:pPr indent="457200" algn="just">
              <a:lnSpc>
                <a:spcPct val="107000"/>
              </a:lnSpc>
              <a:spcAft>
                <a:spcPts val="800"/>
              </a:spcAft>
            </a:pPr>
            <a:r>
              <a:rPr lang="en-US" sz="4400" b="1" dirty="0">
                <a:latin typeface="Tahoma" pitchFamily="34" charset="0"/>
                <a:ea typeface="Tahoma" pitchFamily="34" charset="0"/>
                <a:cs typeface="Tahoma" pitchFamily="34" charset="0"/>
              </a:rPr>
              <a:t>b) </a:t>
            </a:r>
            <a:r>
              <a:rPr lang="en-US" sz="4400" b="1" dirty="0" err="1">
                <a:latin typeface="Tahoma" pitchFamily="34" charset="0"/>
                <a:ea typeface="Tahoma" pitchFamily="34" charset="0"/>
                <a:cs typeface="Tahoma" pitchFamily="34" charset="0"/>
              </a:rPr>
              <a:t>Nhân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hoặc</a:t>
            </a:r>
            <a:r>
              <a:rPr lang="en-US" sz="4400" b="1" dirty="0">
                <a:latin typeface="Tahoma" pitchFamily="34" charset="0"/>
                <a:ea typeface="Tahoma" pitchFamily="34" charset="0"/>
                <a:cs typeface="Tahoma" pitchFamily="34" charset="0"/>
              </a:rPr>
              <a:t> chia </a:t>
            </a:r>
            <a:r>
              <a:rPr lang="en-US" sz="4400" b="1" dirty="0" err="1">
                <a:latin typeface="Tahoma" pitchFamily="34" charset="0"/>
                <a:ea typeface="Tahoma" pitchFamily="34" charset="0"/>
                <a:cs typeface="Tahoma" pitchFamily="34" charset="0"/>
              </a:rPr>
              <a:t>hai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vế</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với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cùng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một</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số</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khác</a:t>
            </a:r>
            <a:r>
              <a:rPr lang="en-US" sz="4400" b="1" dirty="0">
                <a:latin typeface="Tahoma" pitchFamily="34" charset="0"/>
                <a:ea typeface="Tahoma" pitchFamily="34" charset="0"/>
                <a:cs typeface="Tahoma" pitchFamily="34" charset="0"/>
              </a:rPr>
              <a:t> 0 </a:t>
            </a:r>
            <a:r>
              <a:rPr lang="en-US" sz="4400" b="1" dirty="0" err="1">
                <a:latin typeface="Tahoma" pitchFamily="34" charset="0"/>
                <a:ea typeface="Tahoma" pitchFamily="34" charset="0"/>
                <a:cs typeface="Tahoma" pitchFamily="34" charset="0"/>
              </a:rPr>
              <a:t>hoặc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với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cùng</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một</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biểu</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thức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luôn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có</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giá</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trị</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khác</a:t>
            </a:r>
            <a:r>
              <a:rPr lang="en-US" sz="4400" b="1" dirty="0">
                <a:latin typeface="Tahoma" pitchFamily="34" charset="0"/>
                <a:ea typeface="Tahoma" pitchFamily="34" charset="0"/>
                <a:cs typeface="Tahoma" pitchFamily="34" charset="0"/>
              </a:rPr>
              <a:t> 0.</a:t>
            </a:r>
          </a:p>
        </p:txBody>
      </p:sp>
      <p:sp>
        <p:nvSpPr>
          <p:cNvPr id="36" name="Rectangle 35">
            <a:extLst>
              <a:ext uri="{FF2B5EF4-FFF2-40B4-BE49-F238E27FC236}">
                <a16:creationId xmlns:a16="http://schemas.microsoft.com/office/drawing/2014/main" id="{DE812713-8395-4EB6-8D27-E5ADB6DA47EE}"/>
              </a:ext>
            </a:extLst>
          </p:cNvPr>
          <p:cNvSpPr/>
          <p:nvPr/>
        </p:nvSpPr>
        <p:spPr>
          <a:xfrm>
            <a:off x="1832812" y="9187000"/>
            <a:ext cx="20615344" cy="1476110"/>
          </a:xfrm>
          <a:prstGeom prst="rect">
            <a:avLst/>
          </a:prstGeom>
        </p:spPr>
        <p:txBody>
          <a:bodyPr wrap="square">
            <a:spAutoFit/>
          </a:bodyPr>
          <a:lstStyle/>
          <a:p>
            <a:pPr indent="457200" algn="just">
              <a:lnSpc>
                <a:spcPct val="107000"/>
              </a:lnSpc>
              <a:spcAft>
                <a:spcPts val="800"/>
              </a:spcAft>
            </a:pPr>
            <a:r>
              <a:rPr lang="en-US" sz="4400" b="1">
                <a:latin typeface="Tahoma" pitchFamily="34" charset="0"/>
                <a:ea typeface="Tahoma" pitchFamily="34" charset="0"/>
                <a:cs typeface="Tahoma" pitchFamily="34" charset="0"/>
              </a:rPr>
              <a:t>Kí hiệu: Ta dùng kí hiệu </a:t>
            </a:r>
            <a:r>
              <a:rPr lang="en-US" sz="4400" b="1">
                <a:latin typeface="Tahoma" pitchFamily="34" charset="0"/>
                <a:ea typeface="Tahoma" pitchFamily="34" charset="0"/>
                <a:cs typeface="Tahoma" pitchFamily="34" charset="0"/>
                <a:sym typeface="Symbol" panose="05050102010706020507" pitchFamily="18" charset="2"/>
              </a:rPr>
              <a:t></a:t>
            </a:r>
            <a:r>
              <a:rPr lang="en-US" sz="4400" b="1">
                <a:latin typeface="Tahoma" pitchFamily="34" charset="0"/>
                <a:ea typeface="Tahoma" pitchFamily="34" charset="0"/>
                <a:cs typeface="Tahoma" pitchFamily="34" charset="0"/>
              </a:rPr>
              <a:t> để chỉ sự tương đương của các phương trình.</a:t>
            </a:r>
          </a:p>
        </p:txBody>
      </p:sp>
    </p:spTree>
    <p:extLst>
      <p:ext uri="{BB962C8B-B14F-4D97-AF65-F5344CB8AC3E}">
        <p14:creationId xmlns:p14="http://schemas.microsoft.com/office/powerpoint/2010/main" val="390295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133472" y="8364744"/>
            <a:ext cx="21817977" cy="3589450"/>
            <a:chOff x="1250820" y="5867400"/>
            <a:chExt cx="21817977" cy="3971120"/>
          </a:xfrm>
        </p:grpSpPr>
        <p:sp>
          <p:nvSpPr>
            <p:cNvPr id="53" name="Rounded Rectangle 52"/>
            <p:cNvSpPr/>
            <p:nvPr/>
          </p:nvSpPr>
          <p:spPr>
            <a:xfrm>
              <a:off x="1250820" y="5934493"/>
              <a:ext cx="21817977" cy="390402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60"/>
            <p:cNvGrpSpPr/>
            <p:nvPr/>
          </p:nvGrpSpPr>
          <p:grpSpPr>
            <a:xfrm>
              <a:off x="1270511" y="5867400"/>
              <a:ext cx="3568119" cy="885308"/>
              <a:chOff x="1224541" y="6305967"/>
              <a:chExt cx="3568119" cy="88530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096984" y="3500293"/>
            <a:ext cx="21938800" cy="4549208"/>
            <a:chOff x="1268078" y="3405486"/>
            <a:chExt cx="21938800" cy="4065986"/>
          </a:xfrm>
        </p:grpSpPr>
        <mc:AlternateContent xmlns:mc="http://schemas.openxmlformats.org/markup-compatibility/2006" xmlns:a14="http://schemas.microsoft.com/office/drawing/2010/main">
          <mc:Choice Requires="a14">
            <p:sp>
              <p:nvSpPr>
                <p:cNvPr id="62" name="Rounded Rectangle 61"/>
                <p:cNvSpPr/>
                <p:nvPr/>
              </p:nvSpPr>
              <p:spPr>
                <a:xfrm>
                  <a:off x="1304566" y="4131731"/>
                  <a:ext cx="21902312" cy="3339741"/>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chemeClr val="tx1"/>
                      </a:solidFill>
                      <a:latin typeface="Tahoma" pitchFamily="34" charset="0"/>
                      <a:ea typeface="Tahoma" pitchFamily="34" charset="0"/>
                      <a:cs typeface="Tahoma" pitchFamily="34" charset="0"/>
                    </a:rPr>
                    <a:t>Xét</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các</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phép</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biến</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đổi</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sau</a:t>
                  </a:r>
                  <a:r>
                    <a:rPr lang="en-US" sz="4400" b="1" dirty="0">
                      <a:solidFill>
                        <a:schemeClr val="tx1"/>
                      </a:solidFill>
                      <a:latin typeface="Tahoma" pitchFamily="34" charset="0"/>
                      <a:ea typeface="Tahoma" pitchFamily="34" charset="0"/>
                      <a:cs typeface="Tahoma" pitchFamily="34" charset="0"/>
                    </a:rPr>
                    <a:t>:</a:t>
                  </a:r>
                </a:p>
                <a:p>
                  <a:r>
                    <a:rPr lang="en-US" sz="4400" b="1" dirty="0">
                      <a:solidFill>
                        <a:schemeClr val="tx1"/>
                      </a:solidFill>
                      <a:latin typeface="Tahoma" pitchFamily="34" charset="0"/>
                      <a:ea typeface="Tahoma" pitchFamily="34" charset="0"/>
                      <a:cs typeface="Tahoma" pitchFamily="34" charset="0"/>
                    </a:rPr>
                    <a:t>a) </a:t>
                  </a:r>
                  <a14:m>
                    <m:oMath xmlns:m="http://schemas.openxmlformats.org/officeDocument/2006/math">
                      <m:r>
                        <a:rPr lang="en-US" sz="4400" b="1" i="1" smtClean="0">
                          <a:solidFill>
                            <a:schemeClr val="tx1"/>
                          </a:solidFill>
                          <a:latin typeface="Cambria Math" panose="02040503050406030204" pitchFamily="18" charset="0"/>
                          <a:ea typeface="Tahoma" pitchFamily="34" charset="0"/>
                          <a:cs typeface="Tahoma" pitchFamily="34" charset="0"/>
                        </a:rPr>
                        <m:t>𝒙</m:t>
                      </m:r>
                      <m:r>
                        <a:rPr lang="en-US" sz="4400" b="1" smtClean="0">
                          <a:solidFill>
                            <a:schemeClr val="tx1"/>
                          </a:solidFill>
                          <a:latin typeface="Cambria Math" panose="02040503050406030204" pitchFamily="18" charset="0"/>
                          <a:ea typeface="Tahoma" pitchFamily="34" charset="0"/>
                          <a:cs typeface="Tahoma" pitchFamily="34" charset="0"/>
                        </a:rPr>
                        <m:t> +</m:t>
                      </m:r>
                      <m:f>
                        <m:fPr>
                          <m:ctrlPr>
                            <a:rPr lang="en-US" sz="4400" b="1" i="1">
                              <a:solidFill>
                                <a:schemeClr val="tx1"/>
                              </a:solidFill>
                              <a:latin typeface="Cambria Math" panose="02040503050406030204" pitchFamily="18" charset="0"/>
                              <a:ea typeface="Tahoma" pitchFamily="34" charset="0"/>
                              <a:cs typeface="Tahoma" pitchFamily="34" charset="0"/>
                            </a:rPr>
                          </m:ctrlPr>
                        </m:fPr>
                        <m:num>
                          <m:r>
                            <a:rPr lang="en-US" sz="4400" b="1" i="1" smtClean="0">
                              <a:solidFill>
                                <a:schemeClr val="tx1"/>
                              </a:solidFill>
                              <a:latin typeface="Cambria Math" panose="02040503050406030204" pitchFamily="18" charset="0"/>
                              <a:ea typeface="Tahoma" pitchFamily="34" charset="0"/>
                              <a:cs typeface="Tahoma" pitchFamily="34" charset="0"/>
                            </a:rPr>
                            <m:t>𝟏</m:t>
                          </m:r>
                        </m:num>
                        <m:den>
                          <m:r>
                            <a:rPr lang="en-US" sz="4400" b="1" i="1" smtClean="0">
                              <a:solidFill>
                                <a:schemeClr val="tx1"/>
                              </a:solidFill>
                              <a:latin typeface="Cambria Math" panose="02040503050406030204" pitchFamily="18" charset="0"/>
                              <a:ea typeface="Tahoma" pitchFamily="34" charset="0"/>
                              <a:cs typeface="Tahoma" pitchFamily="34" charset="0"/>
                            </a:rPr>
                            <m:t>𝒙</m:t>
                          </m:r>
                          <m:r>
                            <a:rPr lang="en-US" sz="4400" b="1" smtClean="0">
                              <a:solidFill>
                                <a:schemeClr val="tx1"/>
                              </a:solidFill>
                              <a:latin typeface="Cambria Math" panose="02040503050406030204" pitchFamily="18" charset="0"/>
                              <a:ea typeface="Tahoma" pitchFamily="34" charset="0"/>
                              <a:cs typeface="Tahoma" pitchFamily="34" charset="0"/>
                            </a:rPr>
                            <m:t>−</m:t>
                          </m:r>
                          <m:r>
                            <a:rPr lang="en-US" sz="4400" b="1" i="1" smtClean="0">
                              <a:solidFill>
                                <a:schemeClr val="tx1"/>
                              </a:solidFill>
                              <a:latin typeface="Cambria Math" panose="02040503050406030204" pitchFamily="18" charset="0"/>
                              <a:ea typeface="Tahoma" pitchFamily="34" charset="0"/>
                              <a:cs typeface="Tahoma" pitchFamily="34" charset="0"/>
                            </a:rPr>
                            <m:t>𝟏</m:t>
                          </m:r>
                        </m:den>
                      </m:f>
                      <m:r>
                        <a:rPr lang="en-US" sz="4400" b="1" smtClean="0">
                          <a:solidFill>
                            <a:schemeClr val="tx1"/>
                          </a:solidFill>
                          <a:latin typeface="Cambria Math" panose="02040503050406030204" pitchFamily="18" charset="0"/>
                          <a:ea typeface="Tahoma" pitchFamily="34" charset="0"/>
                          <a:cs typeface="Tahoma" pitchFamily="34" charset="0"/>
                        </a:rPr>
                        <m:t>=</m:t>
                      </m:r>
                      <m:f>
                        <m:fPr>
                          <m:ctrlPr>
                            <a:rPr lang="en-US" sz="4400" b="1" i="1">
                              <a:solidFill>
                                <a:schemeClr val="tx1"/>
                              </a:solidFill>
                              <a:latin typeface="Cambria Math" panose="02040503050406030204" pitchFamily="18" charset="0"/>
                              <a:ea typeface="Tahoma" pitchFamily="34" charset="0"/>
                              <a:cs typeface="Tahoma" pitchFamily="34" charset="0"/>
                            </a:rPr>
                          </m:ctrlPr>
                        </m:fPr>
                        <m:num>
                          <m:r>
                            <a:rPr lang="en-US" sz="4400" b="1" i="1" smtClean="0">
                              <a:solidFill>
                                <a:schemeClr val="tx1"/>
                              </a:solidFill>
                              <a:latin typeface="Cambria Math" panose="02040503050406030204" pitchFamily="18" charset="0"/>
                              <a:ea typeface="Tahoma" pitchFamily="34" charset="0"/>
                              <a:cs typeface="Tahoma" pitchFamily="34" charset="0"/>
                            </a:rPr>
                            <m:t>𝟏</m:t>
                          </m:r>
                        </m:num>
                        <m:den>
                          <m:r>
                            <a:rPr lang="en-US" sz="4400" b="1" i="1" smtClean="0">
                              <a:solidFill>
                                <a:schemeClr val="tx1"/>
                              </a:solidFill>
                              <a:latin typeface="Cambria Math" panose="02040503050406030204" pitchFamily="18" charset="0"/>
                              <a:ea typeface="Tahoma" pitchFamily="34" charset="0"/>
                              <a:cs typeface="Tahoma" pitchFamily="34" charset="0"/>
                            </a:rPr>
                            <m:t>𝒙</m:t>
                          </m:r>
                          <m:r>
                            <a:rPr lang="en-US" sz="4400" b="1" smtClean="0">
                              <a:solidFill>
                                <a:schemeClr val="tx1"/>
                              </a:solidFill>
                              <a:latin typeface="Cambria Math" panose="02040503050406030204" pitchFamily="18" charset="0"/>
                              <a:ea typeface="Tahoma" pitchFamily="34" charset="0"/>
                              <a:cs typeface="Tahoma" pitchFamily="34" charset="0"/>
                            </a:rPr>
                            <m:t>−</m:t>
                          </m:r>
                          <m:r>
                            <a:rPr lang="en-US" sz="4400" b="1" i="1" smtClean="0">
                              <a:solidFill>
                                <a:schemeClr val="tx1"/>
                              </a:solidFill>
                              <a:latin typeface="Cambria Math" panose="02040503050406030204" pitchFamily="18" charset="0"/>
                              <a:ea typeface="Tahoma" pitchFamily="34" charset="0"/>
                              <a:cs typeface="Tahoma" pitchFamily="34" charset="0"/>
                            </a:rPr>
                            <m:t>𝟏</m:t>
                          </m:r>
                        </m:den>
                      </m:f>
                      <m:r>
                        <a:rPr lang="en-US" sz="4400" b="1" smtClean="0">
                          <a:solidFill>
                            <a:schemeClr val="tx1"/>
                          </a:solidFill>
                          <a:latin typeface="Cambria Math" panose="02040503050406030204" pitchFamily="18" charset="0"/>
                          <a:ea typeface="Tahoma" pitchFamily="34" charset="0"/>
                          <a:cs typeface="Tahoma" pitchFamily="34" charset="0"/>
                        </a:rPr>
                        <m:t>+</m:t>
                      </m:r>
                      <m:r>
                        <m:rPr>
                          <m:nor/>
                        </m:rPr>
                        <a:rPr lang="en-US" sz="4400" b="1">
                          <a:solidFill>
                            <a:schemeClr val="tx1"/>
                          </a:solidFill>
                          <a:latin typeface="Tahoma" pitchFamily="34" charset="0"/>
                          <a:ea typeface="Tahoma" pitchFamily="34" charset="0"/>
                          <a:cs typeface="Tahoma" pitchFamily="34" charset="0"/>
                        </a:rPr>
                        <m:t> 1</m:t>
                      </m:r>
                      <m:r>
                        <a:rPr lang="en-US" sz="4400" b="1" smtClean="0">
                          <a:solidFill>
                            <a:schemeClr val="tx1"/>
                          </a:solidFill>
                          <a:latin typeface="Cambria Math" panose="02040503050406030204" pitchFamily="18" charset="0"/>
                          <a:ea typeface="Tahoma" pitchFamily="34" charset="0"/>
                          <a:cs typeface="Tahoma" pitchFamily="34" charset="0"/>
                        </a:rPr>
                        <m:t>⇔</m:t>
                      </m:r>
                      <m:r>
                        <m:rPr>
                          <m:nor/>
                        </m:rPr>
                        <a:rPr lang="en-US" sz="4400" b="1">
                          <a:solidFill>
                            <a:schemeClr val="tx1"/>
                          </a:solidFill>
                          <a:latin typeface="Tahoma" pitchFamily="34" charset="0"/>
                          <a:ea typeface="Tahoma" pitchFamily="34" charset="0"/>
                          <a:cs typeface="Tahoma" pitchFamily="34" charset="0"/>
                        </a:rPr>
                        <m:t>x</m:t>
                      </m:r>
                      <m:r>
                        <m:rPr>
                          <m:nor/>
                        </m:rPr>
                        <a:rPr lang="en-US" sz="4400" b="1">
                          <a:solidFill>
                            <a:schemeClr val="tx1"/>
                          </a:solidFill>
                          <a:latin typeface="Tahoma" pitchFamily="34" charset="0"/>
                          <a:ea typeface="Tahoma" pitchFamily="34" charset="0"/>
                          <a:cs typeface="Tahoma" pitchFamily="34" charset="0"/>
                        </a:rPr>
                        <m:t>+</m:t>
                      </m:r>
                      <m:f>
                        <m:fPr>
                          <m:ctrlPr>
                            <a:rPr lang="en-US" sz="4400" b="1" i="1">
                              <a:solidFill>
                                <a:schemeClr val="tx1"/>
                              </a:solidFill>
                              <a:latin typeface="Cambria Math" panose="02040503050406030204" pitchFamily="18" charset="0"/>
                              <a:ea typeface="Tahoma" pitchFamily="34" charset="0"/>
                              <a:cs typeface="Tahoma" pitchFamily="34" charset="0"/>
                            </a:rPr>
                          </m:ctrlPr>
                        </m:fPr>
                        <m:num>
                          <m:r>
                            <a:rPr lang="en-US" sz="4400" b="1" i="1" smtClean="0">
                              <a:solidFill>
                                <a:schemeClr val="tx1"/>
                              </a:solidFill>
                              <a:latin typeface="Cambria Math" panose="02040503050406030204" pitchFamily="18" charset="0"/>
                              <a:ea typeface="Tahoma" pitchFamily="34" charset="0"/>
                              <a:cs typeface="Tahoma" pitchFamily="34" charset="0"/>
                            </a:rPr>
                            <m:t>𝟏</m:t>
                          </m:r>
                        </m:num>
                        <m:den>
                          <m:r>
                            <a:rPr lang="en-US" sz="4400" b="1" i="1" smtClean="0">
                              <a:solidFill>
                                <a:schemeClr val="tx1"/>
                              </a:solidFill>
                              <a:latin typeface="Cambria Math" panose="02040503050406030204" pitchFamily="18" charset="0"/>
                              <a:ea typeface="Tahoma" pitchFamily="34" charset="0"/>
                              <a:cs typeface="Tahoma" pitchFamily="34" charset="0"/>
                            </a:rPr>
                            <m:t>𝒙</m:t>
                          </m:r>
                          <m:r>
                            <a:rPr lang="en-US" sz="4400" b="1" smtClean="0">
                              <a:solidFill>
                                <a:schemeClr val="tx1"/>
                              </a:solidFill>
                              <a:latin typeface="Cambria Math" panose="02040503050406030204" pitchFamily="18" charset="0"/>
                              <a:ea typeface="Tahoma" pitchFamily="34" charset="0"/>
                              <a:cs typeface="Tahoma" pitchFamily="34" charset="0"/>
                            </a:rPr>
                            <m:t>−</m:t>
                          </m:r>
                          <m:r>
                            <a:rPr lang="en-US" sz="4400" b="1" i="1" smtClean="0">
                              <a:solidFill>
                                <a:schemeClr val="tx1"/>
                              </a:solidFill>
                              <a:latin typeface="Cambria Math" panose="02040503050406030204" pitchFamily="18" charset="0"/>
                              <a:ea typeface="Tahoma" pitchFamily="34" charset="0"/>
                              <a:cs typeface="Tahoma" pitchFamily="34" charset="0"/>
                            </a:rPr>
                            <m:t>𝟏</m:t>
                          </m:r>
                        </m:den>
                      </m:f>
                      <m:r>
                        <a:rPr lang="en-US" sz="4400" b="1" smtClean="0">
                          <a:solidFill>
                            <a:schemeClr val="tx1"/>
                          </a:solidFill>
                          <a:latin typeface="Cambria Math" panose="02040503050406030204" pitchFamily="18" charset="0"/>
                          <a:ea typeface="Tahoma" pitchFamily="34" charset="0"/>
                          <a:cs typeface="Tahoma" pitchFamily="34" charset="0"/>
                        </a:rPr>
                        <m:t>−</m:t>
                      </m:r>
                      <m:f>
                        <m:fPr>
                          <m:ctrlPr>
                            <a:rPr lang="en-US" sz="4400" b="1" i="1">
                              <a:solidFill>
                                <a:schemeClr val="tx1"/>
                              </a:solidFill>
                              <a:latin typeface="Cambria Math" panose="02040503050406030204" pitchFamily="18" charset="0"/>
                              <a:ea typeface="Tahoma" pitchFamily="34" charset="0"/>
                              <a:cs typeface="Tahoma" pitchFamily="34" charset="0"/>
                            </a:rPr>
                          </m:ctrlPr>
                        </m:fPr>
                        <m:num>
                          <m:r>
                            <a:rPr lang="en-US" sz="4400" b="1" i="1" smtClean="0">
                              <a:solidFill>
                                <a:schemeClr val="tx1"/>
                              </a:solidFill>
                              <a:latin typeface="Cambria Math" panose="02040503050406030204" pitchFamily="18" charset="0"/>
                              <a:ea typeface="Tahoma" pitchFamily="34" charset="0"/>
                              <a:cs typeface="Tahoma" pitchFamily="34" charset="0"/>
                            </a:rPr>
                            <m:t>𝟏</m:t>
                          </m:r>
                        </m:num>
                        <m:den>
                          <m:r>
                            <a:rPr lang="en-US" sz="4400" b="1" i="1" smtClean="0">
                              <a:solidFill>
                                <a:schemeClr val="tx1"/>
                              </a:solidFill>
                              <a:latin typeface="Cambria Math" panose="02040503050406030204" pitchFamily="18" charset="0"/>
                              <a:ea typeface="Tahoma" pitchFamily="34" charset="0"/>
                              <a:cs typeface="Tahoma" pitchFamily="34" charset="0"/>
                            </a:rPr>
                            <m:t>𝒙</m:t>
                          </m:r>
                          <m:r>
                            <a:rPr lang="en-US" sz="4400" b="1" smtClean="0">
                              <a:solidFill>
                                <a:schemeClr val="tx1"/>
                              </a:solidFill>
                              <a:latin typeface="Cambria Math" panose="02040503050406030204" pitchFamily="18" charset="0"/>
                              <a:ea typeface="Tahoma" pitchFamily="34" charset="0"/>
                              <a:cs typeface="Tahoma" pitchFamily="34" charset="0"/>
                            </a:rPr>
                            <m:t>−</m:t>
                          </m:r>
                          <m:r>
                            <a:rPr lang="en-US" sz="4400" b="1" i="1" smtClean="0">
                              <a:solidFill>
                                <a:schemeClr val="tx1"/>
                              </a:solidFill>
                              <a:latin typeface="Cambria Math" panose="02040503050406030204" pitchFamily="18" charset="0"/>
                              <a:ea typeface="Tahoma" pitchFamily="34" charset="0"/>
                              <a:cs typeface="Tahoma" pitchFamily="34" charset="0"/>
                            </a:rPr>
                            <m:t>𝟏</m:t>
                          </m:r>
                        </m:den>
                      </m:f>
                      <m:r>
                        <a:rPr lang="en-US" sz="4400" b="1" smtClean="0">
                          <a:solidFill>
                            <a:schemeClr val="tx1"/>
                          </a:solidFill>
                          <a:latin typeface="Cambria Math" panose="02040503050406030204" pitchFamily="18" charset="0"/>
                          <a:ea typeface="Tahoma" pitchFamily="34" charset="0"/>
                          <a:cs typeface="Tahoma" pitchFamily="34" charset="0"/>
                        </a:rPr>
                        <m:t>=</m:t>
                      </m:r>
                      <m:f>
                        <m:fPr>
                          <m:ctrlPr>
                            <a:rPr lang="en-US" sz="4400" b="1" i="1">
                              <a:solidFill>
                                <a:schemeClr val="tx1"/>
                              </a:solidFill>
                              <a:latin typeface="Cambria Math" panose="02040503050406030204" pitchFamily="18" charset="0"/>
                              <a:ea typeface="Tahoma" pitchFamily="34" charset="0"/>
                              <a:cs typeface="Tahoma" pitchFamily="34" charset="0"/>
                            </a:rPr>
                          </m:ctrlPr>
                        </m:fPr>
                        <m:num>
                          <m:r>
                            <a:rPr lang="en-US" sz="4400" b="1" i="1" smtClean="0">
                              <a:solidFill>
                                <a:schemeClr val="tx1"/>
                              </a:solidFill>
                              <a:latin typeface="Cambria Math" panose="02040503050406030204" pitchFamily="18" charset="0"/>
                              <a:ea typeface="Tahoma" pitchFamily="34" charset="0"/>
                              <a:cs typeface="Tahoma" pitchFamily="34" charset="0"/>
                            </a:rPr>
                            <m:t>𝟏</m:t>
                          </m:r>
                        </m:num>
                        <m:den>
                          <m:r>
                            <a:rPr lang="en-US" sz="4400" b="1" i="1" smtClean="0">
                              <a:solidFill>
                                <a:schemeClr val="tx1"/>
                              </a:solidFill>
                              <a:latin typeface="Cambria Math" panose="02040503050406030204" pitchFamily="18" charset="0"/>
                              <a:ea typeface="Tahoma" pitchFamily="34" charset="0"/>
                              <a:cs typeface="Tahoma" pitchFamily="34" charset="0"/>
                            </a:rPr>
                            <m:t>𝒙</m:t>
                          </m:r>
                          <m:r>
                            <a:rPr lang="en-US" sz="4400" b="1" smtClean="0">
                              <a:solidFill>
                                <a:schemeClr val="tx1"/>
                              </a:solidFill>
                              <a:latin typeface="Cambria Math" panose="02040503050406030204" pitchFamily="18" charset="0"/>
                              <a:ea typeface="Tahoma" pitchFamily="34" charset="0"/>
                              <a:cs typeface="Tahoma" pitchFamily="34" charset="0"/>
                            </a:rPr>
                            <m:t>−</m:t>
                          </m:r>
                          <m:r>
                            <a:rPr lang="en-US" sz="4400" b="1" i="1" smtClean="0">
                              <a:solidFill>
                                <a:schemeClr val="tx1"/>
                              </a:solidFill>
                              <a:latin typeface="Cambria Math" panose="02040503050406030204" pitchFamily="18" charset="0"/>
                              <a:ea typeface="Tahoma" pitchFamily="34" charset="0"/>
                              <a:cs typeface="Tahoma" pitchFamily="34" charset="0"/>
                            </a:rPr>
                            <m:t>𝟏</m:t>
                          </m:r>
                        </m:den>
                      </m:f>
                      <m:r>
                        <a:rPr lang="en-US" sz="4400" b="1" smtClean="0">
                          <a:solidFill>
                            <a:schemeClr val="tx1"/>
                          </a:solidFill>
                          <a:latin typeface="Cambria Math" panose="02040503050406030204" pitchFamily="18" charset="0"/>
                          <a:ea typeface="Tahoma" pitchFamily="34" charset="0"/>
                          <a:cs typeface="Tahoma" pitchFamily="34" charset="0"/>
                        </a:rPr>
                        <m:t>+</m:t>
                      </m:r>
                      <m:r>
                        <m:rPr>
                          <m:nor/>
                        </m:rPr>
                        <a:rPr lang="en-US" sz="4400" b="1">
                          <a:solidFill>
                            <a:schemeClr val="tx1"/>
                          </a:solidFill>
                          <a:latin typeface="Tahoma" pitchFamily="34" charset="0"/>
                          <a:ea typeface="Tahoma" pitchFamily="34" charset="0"/>
                          <a:cs typeface="Tahoma" pitchFamily="34" charset="0"/>
                        </a:rPr>
                        <m:t> 1</m:t>
                      </m:r>
                      <m:r>
                        <a:rPr lang="en-US" sz="4400" b="1" smtClean="0">
                          <a:solidFill>
                            <a:schemeClr val="tx1"/>
                          </a:solidFill>
                          <a:latin typeface="Cambria Math" panose="02040503050406030204" pitchFamily="18" charset="0"/>
                          <a:ea typeface="Tahoma" pitchFamily="34" charset="0"/>
                          <a:cs typeface="Tahoma" pitchFamily="34" charset="0"/>
                        </a:rPr>
                        <m:t>−</m:t>
                      </m:r>
                      <m:f>
                        <m:fPr>
                          <m:ctrlPr>
                            <a:rPr lang="en-US" sz="4400" b="1" i="1">
                              <a:solidFill>
                                <a:schemeClr val="tx1"/>
                              </a:solidFill>
                              <a:latin typeface="Cambria Math" panose="02040503050406030204" pitchFamily="18" charset="0"/>
                              <a:ea typeface="Tahoma" pitchFamily="34" charset="0"/>
                              <a:cs typeface="Tahoma" pitchFamily="34" charset="0"/>
                            </a:rPr>
                          </m:ctrlPr>
                        </m:fPr>
                        <m:num>
                          <m:r>
                            <a:rPr lang="en-US" sz="4400" b="1" i="1" smtClean="0">
                              <a:solidFill>
                                <a:schemeClr val="tx1"/>
                              </a:solidFill>
                              <a:latin typeface="Cambria Math" panose="02040503050406030204" pitchFamily="18" charset="0"/>
                              <a:ea typeface="Tahoma" pitchFamily="34" charset="0"/>
                              <a:cs typeface="Tahoma" pitchFamily="34" charset="0"/>
                            </a:rPr>
                            <m:t>𝟏</m:t>
                          </m:r>
                        </m:num>
                        <m:den>
                          <m:r>
                            <a:rPr lang="en-US" sz="4400" b="1" i="1" smtClean="0">
                              <a:solidFill>
                                <a:schemeClr val="tx1"/>
                              </a:solidFill>
                              <a:latin typeface="Cambria Math" panose="02040503050406030204" pitchFamily="18" charset="0"/>
                              <a:ea typeface="Tahoma" pitchFamily="34" charset="0"/>
                              <a:cs typeface="Tahoma" pitchFamily="34" charset="0"/>
                            </a:rPr>
                            <m:t>𝒙</m:t>
                          </m:r>
                          <m:r>
                            <a:rPr lang="en-US" sz="4400" b="1" smtClean="0">
                              <a:solidFill>
                                <a:schemeClr val="tx1"/>
                              </a:solidFill>
                              <a:latin typeface="Cambria Math" panose="02040503050406030204" pitchFamily="18" charset="0"/>
                              <a:ea typeface="Tahoma" pitchFamily="34" charset="0"/>
                              <a:cs typeface="Tahoma" pitchFamily="34" charset="0"/>
                            </a:rPr>
                            <m:t>−</m:t>
                          </m:r>
                          <m:r>
                            <a:rPr lang="en-US" sz="4400" b="1" i="1" smtClean="0">
                              <a:solidFill>
                                <a:schemeClr val="tx1"/>
                              </a:solidFill>
                              <a:latin typeface="Cambria Math" panose="02040503050406030204" pitchFamily="18" charset="0"/>
                              <a:ea typeface="Tahoma" pitchFamily="34" charset="0"/>
                              <a:cs typeface="Tahoma" pitchFamily="34" charset="0"/>
                            </a:rPr>
                            <m:t>𝟏</m:t>
                          </m:r>
                        </m:den>
                      </m:f>
                      <m:r>
                        <a:rPr lang="en-US" sz="4400" b="1" smtClean="0">
                          <a:solidFill>
                            <a:schemeClr val="tx1"/>
                          </a:solidFill>
                          <a:latin typeface="Cambria Math" panose="02040503050406030204" pitchFamily="18" charset="0"/>
                          <a:ea typeface="Tahoma" pitchFamily="34" charset="0"/>
                          <a:cs typeface="Tahoma" pitchFamily="34" charset="0"/>
                        </a:rPr>
                        <m:t>⇔</m:t>
                      </m:r>
                      <m:r>
                        <a:rPr lang="en-US" sz="4400" b="1" i="1" smtClean="0">
                          <a:solidFill>
                            <a:schemeClr val="tx1"/>
                          </a:solidFill>
                          <a:latin typeface="Cambria Math" panose="02040503050406030204" pitchFamily="18" charset="0"/>
                          <a:ea typeface="Tahoma" pitchFamily="34" charset="0"/>
                          <a:cs typeface="Tahoma" pitchFamily="34" charset="0"/>
                        </a:rPr>
                        <m:t>𝒙</m:t>
                      </m:r>
                      <m:r>
                        <a:rPr lang="en-US" sz="4400" b="1" smtClean="0">
                          <a:solidFill>
                            <a:schemeClr val="tx1"/>
                          </a:solidFill>
                          <a:latin typeface="Cambria Math" panose="02040503050406030204" pitchFamily="18" charset="0"/>
                          <a:ea typeface="Tahoma" pitchFamily="34" charset="0"/>
                          <a:cs typeface="Tahoma" pitchFamily="34" charset="0"/>
                        </a:rPr>
                        <m:t>=</m:t>
                      </m:r>
                      <m:r>
                        <a:rPr lang="en-US" sz="4400" b="1" i="1">
                          <a:solidFill>
                            <a:schemeClr val="tx1"/>
                          </a:solidFill>
                          <a:latin typeface="Cambria Math" panose="02040503050406030204" pitchFamily="18" charset="0"/>
                          <a:ea typeface="Tahoma" pitchFamily="34" charset="0"/>
                          <a:cs typeface="Tahoma" pitchFamily="34" charset="0"/>
                        </a:rPr>
                        <m:t>𝟏</m:t>
                      </m:r>
                    </m:oMath>
                  </a14:m>
                  <a:endParaRPr lang="en-US" sz="4400" b="1" dirty="0">
                    <a:solidFill>
                      <a:schemeClr val="tx1"/>
                    </a:solidFill>
                    <a:latin typeface="Tahoma" pitchFamily="34" charset="0"/>
                    <a:ea typeface="Tahoma" pitchFamily="34" charset="0"/>
                    <a:cs typeface="Tahoma" pitchFamily="34" charset="0"/>
                  </a:endParaRPr>
                </a:p>
                <a:p>
                  <a:r>
                    <a:rPr lang="en-US" sz="4400" b="1" dirty="0">
                      <a:solidFill>
                        <a:schemeClr val="tx1"/>
                      </a:solidFill>
                      <a:latin typeface="Tahoma" pitchFamily="34" charset="0"/>
                      <a:ea typeface="Tahoma" pitchFamily="34" charset="0"/>
                      <a:cs typeface="Tahoma" pitchFamily="34" charset="0"/>
                    </a:rPr>
                    <a:t>b) </a:t>
                  </a:r>
                  <a14:m>
                    <m:oMath xmlns:m="http://schemas.openxmlformats.org/officeDocument/2006/math">
                      <m:r>
                        <a:rPr lang="en-US" sz="4400" b="1" i="1" smtClean="0">
                          <a:solidFill>
                            <a:schemeClr val="tx1"/>
                          </a:solidFill>
                          <a:latin typeface="Cambria Math" panose="02040503050406030204" pitchFamily="18" charset="0"/>
                          <a:ea typeface="Tahoma" pitchFamily="34" charset="0"/>
                          <a:cs typeface="Tahoma" pitchFamily="34" charset="0"/>
                        </a:rPr>
                        <m:t>𝒙</m:t>
                      </m:r>
                      <m:d>
                        <m:dPr>
                          <m:ctrlPr>
                            <a:rPr lang="en-US" sz="4400" b="1" i="1">
                              <a:solidFill>
                                <a:schemeClr val="tx1"/>
                              </a:solidFill>
                              <a:latin typeface="Cambria Math" panose="02040503050406030204" pitchFamily="18" charset="0"/>
                              <a:ea typeface="Tahoma" pitchFamily="34" charset="0"/>
                              <a:cs typeface="Tahoma" pitchFamily="34" charset="0"/>
                            </a:rPr>
                          </m:ctrlPr>
                        </m:dPr>
                        <m:e>
                          <m:r>
                            <a:rPr lang="en-US" sz="4400" b="1" i="1" smtClean="0">
                              <a:solidFill>
                                <a:schemeClr val="tx1"/>
                              </a:solidFill>
                              <a:latin typeface="Cambria Math" panose="02040503050406030204" pitchFamily="18" charset="0"/>
                              <a:ea typeface="Tahoma" pitchFamily="34" charset="0"/>
                              <a:cs typeface="Tahoma" pitchFamily="34" charset="0"/>
                            </a:rPr>
                            <m:t>𝒙</m:t>
                          </m:r>
                          <m:r>
                            <a:rPr lang="en-US" sz="4400" b="1" smtClean="0">
                              <a:solidFill>
                                <a:schemeClr val="tx1"/>
                              </a:solidFill>
                              <a:latin typeface="Cambria Math" panose="02040503050406030204" pitchFamily="18" charset="0"/>
                              <a:ea typeface="Tahoma" pitchFamily="34" charset="0"/>
                              <a:cs typeface="Tahoma" pitchFamily="34" charset="0"/>
                            </a:rPr>
                            <m:t> – </m:t>
                          </m:r>
                          <m:r>
                            <a:rPr lang="en-US" sz="4400" b="1" i="1" smtClean="0">
                              <a:solidFill>
                                <a:schemeClr val="tx1"/>
                              </a:solidFill>
                              <a:latin typeface="Cambria Math" panose="02040503050406030204" pitchFamily="18" charset="0"/>
                              <a:ea typeface="Tahoma" pitchFamily="34" charset="0"/>
                              <a:cs typeface="Tahoma" pitchFamily="34" charset="0"/>
                            </a:rPr>
                            <m:t>𝟑</m:t>
                          </m:r>
                        </m:e>
                      </m:d>
                      <m:r>
                        <a:rPr lang="en-US" sz="4400" b="1" smtClean="0">
                          <a:solidFill>
                            <a:schemeClr val="tx1"/>
                          </a:solidFill>
                          <a:latin typeface="Cambria Math" panose="02040503050406030204" pitchFamily="18" charset="0"/>
                          <a:ea typeface="Tahoma" pitchFamily="34" charset="0"/>
                          <a:cs typeface="Tahoma" pitchFamily="34" charset="0"/>
                        </a:rPr>
                        <m:t>= </m:t>
                      </m:r>
                      <m:r>
                        <a:rPr lang="en-US" sz="4400" b="1" i="1" smtClean="0">
                          <a:solidFill>
                            <a:schemeClr val="tx1"/>
                          </a:solidFill>
                          <a:latin typeface="Cambria Math" panose="02040503050406030204" pitchFamily="18" charset="0"/>
                          <a:ea typeface="Tahoma" pitchFamily="34" charset="0"/>
                          <a:cs typeface="Tahoma" pitchFamily="34" charset="0"/>
                        </a:rPr>
                        <m:t>𝟐</m:t>
                      </m:r>
                      <m:r>
                        <a:rPr lang="en-US" sz="4400" b="1" i="1" smtClean="0">
                          <a:solidFill>
                            <a:schemeClr val="tx1"/>
                          </a:solidFill>
                          <a:latin typeface="Cambria Math" panose="02040503050406030204" pitchFamily="18" charset="0"/>
                          <a:ea typeface="Tahoma" pitchFamily="34" charset="0"/>
                          <a:cs typeface="Tahoma" pitchFamily="34" charset="0"/>
                        </a:rPr>
                        <m:t>𝒙</m:t>
                      </m:r>
                      <m:r>
                        <a:rPr lang="en-US" sz="4400" b="1" smtClean="0">
                          <a:solidFill>
                            <a:schemeClr val="tx1"/>
                          </a:solidFill>
                          <a:latin typeface="Cambria Math" panose="02040503050406030204" pitchFamily="18" charset="0"/>
                          <a:ea typeface="Tahoma" pitchFamily="34" charset="0"/>
                          <a:cs typeface="Tahoma" pitchFamily="34" charset="0"/>
                        </a:rPr>
                        <m:t>⇔</m:t>
                      </m:r>
                      <m:r>
                        <a:rPr lang="en-US" sz="4400" b="1" i="1" smtClean="0">
                          <a:solidFill>
                            <a:schemeClr val="tx1"/>
                          </a:solidFill>
                          <a:latin typeface="Cambria Math" panose="02040503050406030204" pitchFamily="18" charset="0"/>
                          <a:ea typeface="Tahoma" pitchFamily="34" charset="0"/>
                          <a:cs typeface="Tahoma" pitchFamily="34" charset="0"/>
                        </a:rPr>
                        <m:t>𝒙</m:t>
                      </m:r>
                      <m:r>
                        <a:rPr lang="en-US" sz="4400" b="1" smtClean="0">
                          <a:solidFill>
                            <a:schemeClr val="tx1"/>
                          </a:solidFill>
                          <a:latin typeface="Cambria Math" panose="02040503050406030204" pitchFamily="18" charset="0"/>
                          <a:ea typeface="Tahoma" pitchFamily="34" charset="0"/>
                          <a:cs typeface="Tahoma" pitchFamily="34" charset="0"/>
                        </a:rPr>
                        <m:t> – </m:t>
                      </m:r>
                      <m:r>
                        <a:rPr lang="en-US" sz="4400" b="1" i="1">
                          <a:solidFill>
                            <a:schemeClr val="tx1"/>
                          </a:solidFill>
                          <a:latin typeface="Cambria Math" panose="02040503050406030204" pitchFamily="18" charset="0"/>
                          <a:ea typeface="Tahoma" pitchFamily="34" charset="0"/>
                          <a:cs typeface="Tahoma" pitchFamily="34" charset="0"/>
                        </a:rPr>
                        <m:t>𝟑</m:t>
                      </m:r>
                      <m:r>
                        <a:rPr lang="en-US" sz="4400" b="1">
                          <a:solidFill>
                            <a:schemeClr val="tx1"/>
                          </a:solidFill>
                          <a:latin typeface="Cambria Math" panose="02040503050406030204" pitchFamily="18" charset="0"/>
                          <a:ea typeface="Tahoma" pitchFamily="34" charset="0"/>
                          <a:cs typeface="Tahoma" pitchFamily="34" charset="0"/>
                        </a:rPr>
                        <m:t>=</m:t>
                      </m:r>
                      <m:r>
                        <a:rPr lang="en-US" sz="4400" b="1" i="1">
                          <a:solidFill>
                            <a:schemeClr val="tx1"/>
                          </a:solidFill>
                          <a:latin typeface="Cambria Math" panose="02040503050406030204" pitchFamily="18" charset="0"/>
                          <a:ea typeface="Tahoma" pitchFamily="34" charset="0"/>
                          <a:cs typeface="Tahoma" pitchFamily="34" charset="0"/>
                        </a:rPr>
                        <m:t>𝟐</m:t>
                      </m:r>
                      <m:r>
                        <a:rPr lang="en-US" sz="4400" b="1">
                          <a:solidFill>
                            <a:schemeClr val="tx1"/>
                          </a:solidFill>
                          <a:latin typeface="Cambria Math" panose="02040503050406030204" pitchFamily="18" charset="0"/>
                          <a:ea typeface="Tahoma" pitchFamily="34" charset="0"/>
                          <a:cs typeface="Tahoma" pitchFamily="34" charset="0"/>
                        </a:rPr>
                        <m:t>⇔</m:t>
                      </m:r>
                      <m:r>
                        <a:rPr lang="en-US" sz="4400" b="1" i="1" smtClean="0">
                          <a:solidFill>
                            <a:schemeClr val="tx1"/>
                          </a:solidFill>
                          <a:latin typeface="Cambria Math" panose="02040503050406030204" pitchFamily="18" charset="0"/>
                          <a:ea typeface="Tahoma" pitchFamily="34" charset="0"/>
                          <a:cs typeface="Tahoma" pitchFamily="34" charset="0"/>
                        </a:rPr>
                        <m:t>𝒙</m:t>
                      </m:r>
                      <m:r>
                        <a:rPr lang="en-US" sz="4400" b="1" smtClean="0">
                          <a:solidFill>
                            <a:schemeClr val="tx1"/>
                          </a:solidFill>
                          <a:latin typeface="Cambria Math" panose="02040503050406030204" pitchFamily="18" charset="0"/>
                          <a:ea typeface="Tahoma" pitchFamily="34" charset="0"/>
                          <a:cs typeface="Tahoma" pitchFamily="34" charset="0"/>
                        </a:rPr>
                        <m:t> = </m:t>
                      </m:r>
                      <m:r>
                        <a:rPr lang="en-US" sz="4400" b="1" i="1">
                          <a:solidFill>
                            <a:schemeClr val="tx1"/>
                          </a:solidFill>
                          <a:latin typeface="Cambria Math" panose="02040503050406030204" pitchFamily="18" charset="0"/>
                          <a:ea typeface="Tahoma" pitchFamily="34" charset="0"/>
                          <a:cs typeface="Tahoma" pitchFamily="34" charset="0"/>
                        </a:rPr>
                        <m:t>𝟓</m:t>
                      </m:r>
                    </m:oMath>
                  </a14:m>
                  <a:endParaRPr lang="en-US" sz="4400" b="1" dirty="0">
                    <a:solidFill>
                      <a:schemeClr val="tx1"/>
                    </a:solidFill>
                    <a:latin typeface="Tahoma" pitchFamily="34" charset="0"/>
                    <a:ea typeface="Tahoma" pitchFamily="34" charset="0"/>
                    <a:cs typeface="Tahoma" pitchFamily="34" charset="0"/>
                  </a:endParaRPr>
                </a:p>
                <a:p>
                  <a:r>
                    <a:rPr lang="en-US" sz="4400" b="1" dirty="0" err="1">
                      <a:solidFill>
                        <a:schemeClr val="tx1"/>
                      </a:solidFill>
                      <a:latin typeface="Tahoma" pitchFamily="34" charset="0"/>
                      <a:ea typeface="Tahoma" pitchFamily="34" charset="0"/>
                      <a:cs typeface="Tahoma" pitchFamily="34" charset="0"/>
                    </a:rPr>
                    <a:t>Tìm</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sai</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lầm</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trong</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các</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phép</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biến</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đổi</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trên</a:t>
                  </a:r>
                  <a:r>
                    <a:rPr lang="en-US" sz="4400" b="1" dirty="0">
                      <a:solidFill>
                        <a:schemeClr val="tx1"/>
                      </a:solidFill>
                      <a:latin typeface="Tahoma" pitchFamily="34" charset="0"/>
                      <a:ea typeface="Tahoma" pitchFamily="34" charset="0"/>
                      <a:cs typeface="Tahoma" pitchFamily="34" charset="0"/>
                    </a:rPr>
                    <a:t>?</a:t>
                  </a:r>
                </a:p>
              </p:txBody>
            </p:sp>
          </mc:Choice>
          <mc:Fallback xmlns="">
            <p:sp>
              <p:nvSpPr>
                <p:cNvPr id="62" name="Rounded Rectangle 61"/>
                <p:cNvSpPr>
                  <a:spLocks noRot="1" noChangeAspect="1" noMove="1" noResize="1" noEditPoints="1" noAdjustHandles="1" noChangeArrowheads="1" noChangeShapeType="1" noTextEdit="1"/>
                </p:cNvSpPr>
                <p:nvPr/>
              </p:nvSpPr>
              <p:spPr>
                <a:xfrm>
                  <a:off x="1304566" y="4131731"/>
                  <a:ext cx="21902312" cy="3339741"/>
                </a:xfrm>
                <a:prstGeom prst="roundRect">
                  <a:avLst>
                    <a:gd name="adj" fmla="val 5347"/>
                  </a:avLst>
                </a:prstGeom>
                <a:blipFill>
                  <a:blip r:embed="rId3"/>
                  <a:stretch>
                    <a:fillRect l="-806"/>
                  </a:stretch>
                </a:blipFill>
                <a:ln w="28575">
                  <a:solidFill>
                    <a:schemeClr val="accent6">
                      <a:lumMod val="75000"/>
                    </a:schemeClr>
                  </a:solidFill>
                </a:ln>
              </p:spPr>
              <p:txBody>
                <a:bodyPr/>
                <a:lstStyle/>
                <a:p>
                  <a:r>
                    <a:rPr lang="en-US">
                      <a:noFill/>
                    </a:rPr>
                    <a:t> </a:t>
                  </a:r>
                </a:p>
              </p:txBody>
            </p:sp>
          </mc:Fallback>
        </mc:AlternateContent>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231701" cy="800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Ví</a:t>
                </a:r>
                <a:r>
                  <a:rPr lang="en-US" sz="4600" b="1">
                    <a:solidFill>
                      <a:schemeClr val="bg1"/>
                    </a:solidFill>
                    <a:latin typeface="Tahoma" pitchFamily="34" charset="0"/>
                    <a:ea typeface="Tahoma" pitchFamily="34" charset="0"/>
                    <a:cs typeface="Tahoma" pitchFamily="34" charset="0"/>
                  </a:rPr>
                  <a:t> dụ 1</a:t>
                </a:r>
                <a:endParaRPr lang="en-US" sz="4600" b="1" dirty="0">
                  <a:solidFill>
                    <a:schemeClr val="bg1"/>
                  </a:solidFill>
                  <a:latin typeface="Tahoma" pitchFamily="34" charset="0"/>
                  <a:ea typeface="Tahoma" pitchFamily="34" charset="0"/>
                  <a:cs typeface="Tahoma"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6" name="Rectangle 5">
            <a:extLst>
              <a:ext uri="{FF2B5EF4-FFF2-40B4-BE49-F238E27FC236}">
                <a16:creationId xmlns:a16="http://schemas.microsoft.com/office/drawing/2014/main" id="{C380877E-740C-4558-AF60-A9025E7E4C22}"/>
              </a:ext>
            </a:extLst>
          </p:cNvPr>
          <p:cNvSpPr>
            <a:spLocks noChangeArrowheads="1"/>
          </p:cNvSpPr>
          <p:nvPr/>
        </p:nvSpPr>
        <p:spPr bwMode="auto">
          <a:xfrm>
            <a:off x="630238" y="135255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600450" algn="l"/>
                <a:tab pos="5040313" algn="l"/>
              </a:tabLst>
            </a:pPr>
            <a:r>
              <a:rPr kumimoji="0" lang="vi-VN" altLang="en-US" sz="1200" b="1" i="0" u="none" strike="noStrike" cap="none" normalizeH="0" baseline="0">
                <a:ln>
                  <a:noFill/>
                </a:ln>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28" name="Group 127">
            <a:extLst>
              <a:ext uri="{FF2B5EF4-FFF2-40B4-BE49-F238E27FC236}">
                <a16:creationId xmlns:a16="http://schemas.microsoft.com/office/drawing/2014/main" id="{164CACD1-7639-4870-9B2F-075EA8249A2A}"/>
              </a:ext>
            </a:extLst>
          </p:cNvPr>
          <p:cNvGrpSpPr/>
          <p:nvPr/>
        </p:nvGrpSpPr>
        <p:grpSpPr>
          <a:xfrm>
            <a:off x="198783" y="1697421"/>
            <a:ext cx="22838192" cy="1634046"/>
            <a:chOff x="166070" y="1904999"/>
            <a:chExt cx="19234172" cy="1634045"/>
          </a:xfrm>
        </p:grpSpPr>
        <p:sp>
          <p:nvSpPr>
            <p:cNvPr id="129" name="Rounded Rectangle 2">
              <a:extLst>
                <a:ext uri="{FF2B5EF4-FFF2-40B4-BE49-F238E27FC236}">
                  <a16:creationId xmlns:a16="http://schemas.microsoft.com/office/drawing/2014/main" id="{9CC2E057-C61C-4480-9742-6E3A6D4A7CCE}"/>
                </a:ext>
              </a:extLst>
            </p:cNvPr>
            <p:cNvSpPr/>
            <p:nvPr/>
          </p:nvSpPr>
          <p:spPr>
            <a:xfrm>
              <a:off x="166070" y="1904999"/>
              <a:ext cx="1633598" cy="964200"/>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F245CA54-6DC5-48D0-9985-971CD5385AD5}"/>
                </a:ext>
              </a:extLst>
            </p:cNvPr>
            <p:cNvSpPr txBox="1"/>
            <p:nvPr/>
          </p:nvSpPr>
          <p:spPr>
            <a:xfrm>
              <a:off x="1082675" y="1922269"/>
              <a:ext cx="716993" cy="754052"/>
            </a:xfrm>
            <a:prstGeom prst="rect">
              <a:avLst/>
            </a:prstGeom>
            <a:noFill/>
          </p:spPr>
          <p:txBody>
            <a:bodyPr wrap="none" rtlCol="0">
              <a:spAutoFit/>
            </a:bodyPr>
            <a:lstStyle/>
            <a:p>
              <a:r>
                <a:rPr lang="vi-VN" b="1">
                  <a:solidFill>
                    <a:schemeClr val="bg1"/>
                  </a:solidFill>
                  <a:latin typeface="Tahoma" pitchFamily="34" charset="0"/>
                  <a:ea typeface="Tahoma" pitchFamily="34" charset="0"/>
                  <a:cs typeface="Tahoma" pitchFamily="34" charset="0"/>
                </a:rPr>
                <a:t>I</a:t>
              </a:r>
              <a:r>
                <a:rPr lang="en-US" b="1">
                  <a:solidFill>
                    <a:schemeClr val="bg1"/>
                  </a:solidFill>
                  <a:latin typeface="Tahoma" pitchFamily="34" charset="0"/>
                  <a:ea typeface="Tahoma" pitchFamily="34" charset="0"/>
                  <a:cs typeface="Tahoma" pitchFamily="34" charset="0"/>
                </a:rPr>
                <a:t>I</a:t>
              </a:r>
            </a:p>
          </p:txBody>
        </p:sp>
        <p:sp>
          <p:nvSpPr>
            <p:cNvPr id="131" name="TextBox 130">
              <a:extLst>
                <a:ext uri="{FF2B5EF4-FFF2-40B4-BE49-F238E27FC236}">
                  <a16:creationId xmlns:a16="http://schemas.microsoft.com/office/drawing/2014/main" id="{96CEE4A2-B0AB-4081-8540-04883B3FE711}"/>
                </a:ext>
              </a:extLst>
            </p:cNvPr>
            <p:cNvSpPr txBox="1"/>
            <p:nvPr/>
          </p:nvSpPr>
          <p:spPr>
            <a:xfrm>
              <a:off x="2117128" y="1969385"/>
              <a:ext cx="17283114" cy="1569659"/>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TƯƠNG ĐƯƠNG VÀ PHƯƠNG TRÌNH HỆ QUẢ </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132" name="Group 131">
            <a:extLst>
              <a:ext uri="{FF2B5EF4-FFF2-40B4-BE49-F238E27FC236}">
                <a16:creationId xmlns:a16="http://schemas.microsoft.com/office/drawing/2014/main" id="{85392188-C7C7-496D-BE7E-7719F7E02190}"/>
              </a:ext>
            </a:extLst>
          </p:cNvPr>
          <p:cNvGrpSpPr/>
          <p:nvPr/>
        </p:nvGrpSpPr>
        <p:grpSpPr>
          <a:xfrm>
            <a:off x="974568" y="2725239"/>
            <a:ext cx="11789448" cy="1695092"/>
            <a:chOff x="644526" y="2795826"/>
            <a:chExt cx="11789448" cy="1695092"/>
          </a:xfrm>
        </p:grpSpPr>
        <p:sp>
          <p:nvSpPr>
            <p:cNvPr id="133" name="TextBox 132">
              <a:extLst>
                <a:ext uri="{FF2B5EF4-FFF2-40B4-BE49-F238E27FC236}">
                  <a16:creationId xmlns:a16="http://schemas.microsoft.com/office/drawing/2014/main" id="{1CCD63B9-EFFE-417C-AAAD-AF8ED873E018}"/>
                </a:ext>
              </a:extLst>
            </p:cNvPr>
            <p:cNvSpPr txBox="1"/>
            <p:nvPr/>
          </p:nvSpPr>
          <p:spPr>
            <a:xfrm>
              <a:off x="2021403" y="2921258"/>
              <a:ext cx="10412571" cy="1569660"/>
            </a:xfrm>
            <a:prstGeom prst="rect">
              <a:avLst/>
            </a:prstGeom>
            <a:noFill/>
          </p:spPr>
          <p:txBody>
            <a:bodyPr wrap="square" rtlCol="0">
              <a:spAutoFit/>
            </a:bodyPr>
            <a:lstStyle/>
            <a:p>
              <a:r>
                <a:rPr lang="en-US" sz="1800" b="1">
                  <a:solidFill>
                    <a:srgbClr val="0000FF"/>
                  </a:solidFill>
                  <a:effectLst/>
                  <a:latin typeface="Times New Roman" panose="02020603050405020304" pitchFamily="18" charset="0"/>
                  <a:ea typeface="Calibri" panose="020F0502020204030204" pitchFamily="34" charset="0"/>
                </a:rPr>
                <a:t> </a:t>
              </a:r>
              <a:r>
                <a:rPr lang="en-US" sz="4800" b="1">
                  <a:solidFill>
                    <a:srgbClr val="145F82"/>
                  </a:solidFill>
                  <a:effectLst/>
                  <a:latin typeface="Tahoma" pitchFamily="34" charset="0"/>
                  <a:ea typeface="Tahoma" pitchFamily="34" charset="0"/>
                  <a:cs typeface="Tahoma" pitchFamily="34" charset="0"/>
                </a:rPr>
                <a:t>P</a:t>
              </a:r>
              <a:r>
                <a:rPr lang="en-US" sz="4800" b="1">
                  <a:solidFill>
                    <a:srgbClr val="145F82"/>
                  </a:solidFill>
                  <a:latin typeface="Tahoma" pitchFamily="34" charset="0"/>
                  <a:ea typeface="Tahoma" pitchFamily="34" charset="0"/>
                  <a:cs typeface="Tahoma" pitchFamily="34" charset="0"/>
                </a:rPr>
                <a:t>hép biến đổi tương đương</a:t>
              </a:r>
            </a:p>
            <a:p>
              <a:endParaRPr lang="en-US" sz="4800" b="1" dirty="0">
                <a:solidFill>
                  <a:srgbClr val="145F82"/>
                </a:solidFill>
                <a:latin typeface="Tahoma" pitchFamily="34" charset="0"/>
                <a:ea typeface="Tahoma" pitchFamily="34" charset="0"/>
                <a:cs typeface="Tahoma" pitchFamily="34" charset="0"/>
              </a:endParaRPr>
            </a:p>
          </p:txBody>
        </p:sp>
        <p:sp>
          <p:nvSpPr>
            <p:cNvPr id="134" name="Rounded Rectangle 7">
              <a:extLst>
                <a:ext uri="{FF2B5EF4-FFF2-40B4-BE49-F238E27FC236}">
                  <a16:creationId xmlns:a16="http://schemas.microsoft.com/office/drawing/2014/main" id="{FDA59810-2D00-4778-99DF-CD935CA2E79B}"/>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6DEF4FA3-B3D1-4C80-B0F4-B8864C7BB8AF}"/>
                </a:ext>
              </a:extLst>
            </p:cNvPr>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2</a:t>
              </a: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88212AB-EA7D-492C-BA5A-3F7C666528DE}"/>
                  </a:ext>
                </a:extLst>
              </p:cNvPr>
              <p:cNvSpPr txBox="1"/>
              <p:nvPr/>
            </p:nvSpPr>
            <p:spPr>
              <a:xfrm>
                <a:off x="2224952" y="9448800"/>
                <a:ext cx="14691448" cy="707886"/>
              </a:xfrm>
              <a:prstGeom prst="rect">
                <a:avLst/>
              </a:prstGeom>
              <a:noFill/>
            </p:spPr>
            <p:txBody>
              <a:bodyPr wrap="square" rtlCol="0">
                <a:spAutoFit/>
              </a:bodyPr>
              <a:lstStyle/>
              <a:p>
                <a:r>
                  <a:rPr lang="en-US" sz="4000" b="1">
                    <a:solidFill>
                      <a:schemeClr val="tx1"/>
                    </a:solidFill>
                    <a:latin typeface="Tahoma" pitchFamily="34" charset="0"/>
                    <a:ea typeface="Tahoma" pitchFamily="34" charset="0"/>
                    <a:cs typeface="Tahoma" pitchFamily="34" charset="0"/>
                  </a:rPr>
                  <a:t>a) Sai vì ĐKXĐ của pt là </a:t>
                </a:r>
                <a14:m>
                  <m:oMath xmlns:m="http://schemas.openxmlformats.org/officeDocument/2006/math">
                    <m:r>
                      <a:rPr lang="en-US" sz="4000" b="1">
                        <a:solidFill>
                          <a:schemeClr val="tx1"/>
                        </a:solidFill>
                        <a:latin typeface="Cambria Math" panose="02040503050406030204" pitchFamily="18" charset="0"/>
                      </a:rPr>
                      <m:t>𝑥</m:t>
                    </m:r>
                    <m:r>
                      <a:rPr lang="en-US" sz="4000" b="1">
                        <a:solidFill>
                          <a:schemeClr val="tx1"/>
                        </a:solidFill>
                        <a:latin typeface="Cambria Math" panose="02040503050406030204" pitchFamily="18" charset="0"/>
                      </a:rPr>
                      <m:t> ≠ 1</m:t>
                    </m:r>
                  </m:oMath>
                </a14:m>
                <a:endParaRPr lang="en-US" sz="4000" b="1">
                  <a:solidFill>
                    <a:schemeClr val="tx1"/>
                  </a:solidFill>
                  <a:latin typeface="Tahoma" pitchFamily="34" charset="0"/>
                  <a:ea typeface="Tahoma" pitchFamily="34" charset="0"/>
                  <a:cs typeface="Tahoma" pitchFamily="34" charset="0"/>
                </a:endParaRPr>
              </a:p>
            </p:txBody>
          </p:sp>
        </mc:Choice>
        <mc:Fallback xmlns="">
          <p:sp>
            <p:nvSpPr>
              <p:cNvPr id="2" name="TextBox 1">
                <a:extLst>
                  <a:ext uri="{FF2B5EF4-FFF2-40B4-BE49-F238E27FC236}">
                    <a16:creationId xmlns:a16="http://schemas.microsoft.com/office/drawing/2014/main" id="{088212AB-EA7D-492C-BA5A-3F7C666528DE}"/>
                  </a:ext>
                </a:extLst>
              </p:cNvPr>
              <p:cNvSpPr txBox="1">
                <a:spLocks noRot="1" noChangeAspect="1" noMove="1" noResize="1" noEditPoints="1" noAdjustHandles="1" noChangeArrowheads="1" noChangeShapeType="1" noTextEdit="1"/>
              </p:cNvSpPr>
              <p:nvPr/>
            </p:nvSpPr>
            <p:spPr>
              <a:xfrm>
                <a:off x="2224952" y="9448800"/>
                <a:ext cx="14691448" cy="707886"/>
              </a:xfrm>
              <a:prstGeom prst="rect">
                <a:avLst/>
              </a:prstGeom>
              <a:blipFill>
                <a:blip r:embed="rId4"/>
                <a:stretch>
                  <a:fillRect l="-1494"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F1521EC-E87D-4007-AC9E-84D28CF352C0}"/>
                  </a:ext>
                </a:extLst>
              </p:cNvPr>
              <p:cNvSpPr txBox="1"/>
              <p:nvPr/>
            </p:nvSpPr>
            <p:spPr>
              <a:xfrm>
                <a:off x="2153718" y="10528780"/>
                <a:ext cx="14691448" cy="1431161"/>
              </a:xfrm>
              <a:prstGeom prst="rect">
                <a:avLst/>
              </a:prstGeom>
              <a:noFill/>
            </p:spPr>
            <p:txBody>
              <a:bodyPr wrap="square" rtlCol="0">
                <a:spAutoFit/>
              </a:bodyPr>
              <a:lstStyle/>
              <a:p>
                <a:r>
                  <a:rPr lang="en-US" sz="4400" b="1">
                    <a:solidFill>
                      <a:schemeClr val="tx1"/>
                    </a:solidFill>
                    <a:latin typeface="Tahoma" pitchFamily="34" charset="0"/>
                    <a:ea typeface="Tahoma" pitchFamily="34" charset="0"/>
                    <a:cs typeface="Tahoma" pitchFamily="34" charset="0"/>
                  </a:rPr>
                  <a:t>b) Sai vì đã chia 2 vế cho </a:t>
                </a:r>
                <a14:m>
                  <m:oMath xmlns:m="http://schemas.openxmlformats.org/officeDocument/2006/math">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 = 0</m:t>
                    </m:r>
                  </m:oMath>
                </a14:m>
                <a:endParaRPr lang="en-US" sz="4400" b="1">
                  <a:solidFill>
                    <a:schemeClr val="tx1"/>
                  </a:solidFill>
                  <a:latin typeface="Tahoma" pitchFamily="34" charset="0"/>
                  <a:ea typeface="Tahoma" pitchFamily="34" charset="0"/>
                  <a:cs typeface="Tahoma" pitchFamily="34" charset="0"/>
                </a:endParaRPr>
              </a:p>
              <a:p>
                <a:endParaRPr lang="en-US"/>
              </a:p>
            </p:txBody>
          </p:sp>
        </mc:Choice>
        <mc:Fallback xmlns="">
          <p:sp>
            <p:nvSpPr>
              <p:cNvPr id="56" name="TextBox 55">
                <a:extLst>
                  <a:ext uri="{FF2B5EF4-FFF2-40B4-BE49-F238E27FC236}">
                    <a16:creationId xmlns:a16="http://schemas.microsoft.com/office/drawing/2014/main" id="{6F1521EC-E87D-4007-AC9E-84D28CF352C0}"/>
                  </a:ext>
                </a:extLst>
              </p:cNvPr>
              <p:cNvSpPr txBox="1">
                <a:spLocks noRot="1" noChangeAspect="1" noMove="1" noResize="1" noEditPoints="1" noAdjustHandles="1" noChangeArrowheads="1" noChangeShapeType="1" noTextEdit="1"/>
              </p:cNvSpPr>
              <p:nvPr/>
            </p:nvSpPr>
            <p:spPr>
              <a:xfrm>
                <a:off x="2153718" y="10528780"/>
                <a:ext cx="14691448" cy="1431161"/>
              </a:xfrm>
              <a:prstGeom prst="rect">
                <a:avLst/>
              </a:prstGeom>
              <a:blipFill>
                <a:blip r:embed="rId5"/>
                <a:stretch>
                  <a:fillRect l="-1660" t="-8936"/>
                </a:stretch>
              </a:blipFill>
            </p:spPr>
            <p:txBody>
              <a:bodyPr/>
              <a:lstStyle/>
              <a:p>
                <a:r>
                  <a:rPr lang="en-US">
                    <a:noFill/>
                  </a:rPr>
                  <a:t> </a:t>
                </a:r>
              </a:p>
            </p:txBody>
          </p:sp>
        </mc:Fallback>
      </mc:AlternateContent>
    </p:spTree>
    <p:extLst>
      <p:ext uri="{BB962C8B-B14F-4D97-AF65-F5344CB8AC3E}">
        <p14:creationId xmlns:p14="http://schemas.microsoft.com/office/powerpoint/2010/main" val="13177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072176" y="7491599"/>
            <a:ext cx="21374312" cy="5919602"/>
            <a:chOff x="1250820" y="5846885"/>
            <a:chExt cx="21817977" cy="6453750"/>
          </a:xfrm>
        </p:grpSpPr>
        <mc:AlternateContent xmlns:mc="http://schemas.openxmlformats.org/markup-compatibility/2006" xmlns:a14="http://schemas.microsoft.com/office/drawing/2010/main">
          <mc:Choice Requires="a14">
            <p:sp>
              <p:nvSpPr>
                <p:cNvPr id="53" name="Rounded Rectangle 52"/>
                <p:cNvSpPr/>
                <p:nvPr/>
              </p:nvSpPr>
              <p:spPr>
                <a:xfrm>
                  <a:off x="1250820" y="5846885"/>
                  <a:ext cx="21817977" cy="645375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t>Chọn</a:t>
                  </a:r>
                  <a:r>
                    <a:rPr lang="en-US" b="1" dirty="0"/>
                    <a:t> D</a:t>
                  </a:r>
                  <a:endParaRPr lang="en-US" dirty="0"/>
                </a:p>
                <a:p>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 Xét phương án A:</a:t>
                  </a:r>
                  <a:endParaRPr lang="en-US" sz="4400" b="1" dirty="0">
                    <a:solidFill>
                      <a:schemeClr val="tx1"/>
                    </a:solidFill>
                    <a:latin typeface="Tahoma" pitchFamily="34" charset="0"/>
                    <a:ea typeface="Tahoma" pitchFamily="34" charset="0"/>
                    <a:cs typeface="Tahoma" pitchFamily="34" charset="0"/>
                  </a:endParaRPr>
                </a:p>
                <a:p>
                  <a:pPr/>
                  <a14:m>
                    <m:oMathPara xmlns:m="http://schemas.openxmlformats.org/officeDocument/2006/math">
                      <m:oMathParaPr>
                        <m:jc m:val="centerGroup"/>
                      </m:oMathParaPr>
                      <m:oMath xmlns:m="http://schemas.openxmlformats.org/officeDocument/2006/math">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𝟐</m:t>
                            </m:r>
                          </m:e>
                        </m:rad>
                        <m:r>
                          <a:rPr lang="vi-VN"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r>
                          <a:rPr lang="vi-VN"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𝟐</m:t>
                            </m:r>
                          </m:e>
                        </m:rad>
                        <m:r>
                          <a:rPr lang="vi-VN" sz="4400" b="1">
                            <a:solidFill>
                              <a:schemeClr val="tx1"/>
                            </a:solidFill>
                            <a:latin typeface="Cambria Math" panose="02040503050406030204" pitchFamily="18" charset="0"/>
                          </a:rPr>
                          <m:t>⇔</m:t>
                        </m:r>
                        <m:d>
                          <m:dPr>
                            <m:begChr m:val="{"/>
                            <m:endChr m:val=""/>
                            <m:ctrlPr>
                              <a:rPr lang="en-US" sz="4400" b="1" i="1">
                                <a:solidFill>
                                  <a:schemeClr val="tx1"/>
                                </a:solidFill>
                                <a:latin typeface="Cambria Math" panose="02040503050406030204" pitchFamily="18" charset="0"/>
                              </a:rPr>
                            </m:ctrlPr>
                          </m:dPr>
                          <m:e>
                            <m:eqArr>
                              <m:eqArrPr>
                                <m:ctrlPr>
                                  <a:rPr lang="en-US" sz="4400" b="1" i="1">
                                    <a:solidFill>
                                      <a:schemeClr val="tx1"/>
                                    </a:solidFill>
                                    <a:latin typeface="Cambria Math" panose="02040503050406030204" pitchFamily="18" charset="0"/>
                                  </a:rPr>
                                </m:ctrlPr>
                              </m:eqArrPr>
                              <m:e>
                                <m:sSup>
                                  <m:sSupPr>
                                    <m:ctrlPr>
                                      <a:rPr lang="en-US" sz="4400" b="1" i="1" smtClean="0">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𝟐</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𝟎</m:t>
                                </m:r>
                              </m:e>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e>
                            </m:eqArr>
                          </m:e>
                        </m:d>
                        <m:r>
                          <a:rPr lang="vi-VN" sz="4400" b="1">
                            <a:solidFill>
                              <a:schemeClr val="tx1"/>
                            </a:solidFill>
                            <a:latin typeface="Cambria Math" panose="02040503050406030204" pitchFamily="18" charset="0"/>
                          </a:rPr>
                          <m:t>⇔</m:t>
                        </m:r>
                        <m:d>
                          <m:dPr>
                            <m:begChr m:val="{"/>
                            <m:endChr m:val=""/>
                            <m:ctrlPr>
                              <a:rPr lang="en-US" sz="4400" b="1" i="1">
                                <a:solidFill>
                                  <a:schemeClr val="tx1"/>
                                </a:solidFill>
                                <a:latin typeface="Cambria Math" panose="02040503050406030204" pitchFamily="18" charset="0"/>
                              </a:rPr>
                            </m:ctrlPr>
                          </m:dPr>
                          <m:e>
                            <m:eqArr>
                              <m:eqArrPr>
                                <m:ctrlPr>
                                  <a:rPr lang="en-US" sz="4400" b="1" i="1">
                                    <a:solidFill>
                                      <a:schemeClr val="tx1"/>
                                    </a:solidFill>
                                    <a:latin typeface="Cambria Math" panose="02040503050406030204" pitchFamily="18" charset="0"/>
                                  </a:rPr>
                                </m:ctrlPr>
                              </m:eqArrPr>
                              <m:e>
                                <m:sSup>
                                  <m:sSupPr>
                                    <m:ctrlPr>
                                      <a:rPr lang="en-US" sz="4400" b="1" i="1">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𝟐</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𝟎</m:t>
                                </m:r>
                              </m:e>
                              <m:e>
                                <m:d>
                                  <m:dPr>
                                    <m:begChr m:val="["/>
                                    <m:endChr m:val=""/>
                                    <m:ctrlPr>
                                      <a:rPr lang="en-US" sz="4400" b="1" i="1">
                                        <a:solidFill>
                                          <a:schemeClr val="tx1"/>
                                        </a:solidFill>
                                        <a:latin typeface="Cambria Math" panose="02040503050406030204" pitchFamily="18" charset="0"/>
                                      </a:rPr>
                                    </m:ctrlPr>
                                  </m:dPr>
                                  <m:e>
                                    <m:eqArr>
                                      <m:eqArrPr>
                                        <m:ctrlPr>
                                          <a:rPr lang="en-US" sz="4400" b="1" i="1">
                                            <a:solidFill>
                                              <a:schemeClr val="tx1"/>
                                            </a:solidFill>
                                            <a:latin typeface="Cambria Math" panose="02040503050406030204" pitchFamily="18" charset="0"/>
                                          </a:rPr>
                                        </m:ctrlPr>
                                      </m:eqArrPr>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𝟎</m:t>
                                        </m:r>
                                      </m:e>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𝟏</m:t>
                                        </m:r>
                                      </m:e>
                                    </m:eqArr>
                                  </m:e>
                                </m:d>
                              </m:e>
                            </m:eqArr>
                          </m:e>
                        </m:d>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oMath>
                    </m:oMathPara>
                  </a14:m>
                  <a:br>
                    <a:rPr lang="en-US" sz="4400" b="1" dirty="0">
                      <a:solidFill>
                        <a:schemeClr val="tx1"/>
                      </a:solidFill>
                      <a:latin typeface="Tahoma" pitchFamily="34" charset="0"/>
                      <a:ea typeface="Tahoma" pitchFamily="34" charset="0"/>
                      <a:cs typeface="Tahoma" pitchFamily="34" charset="0"/>
                    </a:rPr>
                  </a:br>
                  <a:r>
                    <a:rPr lang="en-US" sz="4400" b="1" dirty="0">
                      <a:solidFill>
                        <a:schemeClr val="tx1"/>
                      </a:solidFill>
                      <a:latin typeface="Tahoma" pitchFamily="34" charset="0"/>
                      <a:ea typeface="Tahoma" pitchFamily="34" charset="0"/>
                      <a:cs typeface="Tahoma" pitchFamily="34" charset="0"/>
                    </a:rPr>
                    <a:t>Hai</a:t>
                  </a:r>
                  <a:r>
                    <a:rPr lang="vi-VN" sz="4400" b="1" dirty="0">
                      <a:solidFill>
                        <a:schemeClr val="tx1"/>
                      </a:solidFill>
                      <a:latin typeface="Tahoma" pitchFamily="34" charset="0"/>
                      <a:ea typeface="Tahoma" pitchFamily="34" charset="0"/>
                      <a:cs typeface="Tahoma" pitchFamily="34" charset="0"/>
                    </a:rPr>
                    <a:t> phương trình không có cùng tập nghiệm nên phép biến đổi </a:t>
                  </a:r>
                  <a:endParaRPr lang="en-US" sz="4400" b="1" dirty="0">
                    <a:solidFill>
                      <a:schemeClr val="tx1"/>
                    </a:solidFill>
                    <a:latin typeface="Tahoma" pitchFamily="34" charset="0"/>
                    <a:ea typeface="Tahoma" pitchFamily="34" charset="0"/>
                    <a:cs typeface="Tahoma" pitchFamily="34" charset="0"/>
                  </a:endParaRPr>
                </a:p>
                <a:p>
                  <a:r>
                    <a:rPr lang="vi-VN" sz="4400" b="1" dirty="0">
                      <a:solidFill>
                        <a:schemeClr val="tx1"/>
                      </a:solidFill>
                      <a:latin typeface="Tahoma" pitchFamily="34" charset="0"/>
                      <a:ea typeface="Tahoma" pitchFamily="34" charset="0"/>
                      <a:cs typeface="Tahoma" pitchFamily="34" charset="0"/>
                    </a:rPr>
                    <a:t>không tương đương.</a:t>
                  </a:r>
                  <a:endParaRPr lang="en-US" sz="4400" b="1" dirty="0">
                    <a:solidFill>
                      <a:schemeClr val="tx1"/>
                    </a:solidFill>
                    <a:latin typeface="Tahoma" pitchFamily="34" charset="0"/>
                    <a:ea typeface="Tahoma" pitchFamily="34" charset="0"/>
                    <a:cs typeface="Tahoma" pitchFamily="34" charset="0"/>
                  </a:endParaRPr>
                </a:p>
                <a:p>
                  <a:pPr algn="ctr"/>
                  <a:endParaRPr lang="en-US" dirty="0"/>
                </a:p>
              </p:txBody>
            </p:sp>
          </mc:Choice>
          <mc:Fallback xmlns="">
            <p:sp>
              <p:nvSpPr>
                <p:cNvPr id="53" name="Rounded Rectangle 52"/>
                <p:cNvSpPr>
                  <a:spLocks noRot="1" noChangeAspect="1" noMove="1" noResize="1" noEditPoints="1" noAdjustHandles="1" noChangeArrowheads="1" noChangeShapeType="1" noTextEdit="1"/>
                </p:cNvSpPr>
                <p:nvPr/>
              </p:nvSpPr>
              <p:spPr>
                <a:xfrm>
                  <a:off x="1250820" y="5846885"/>
                  <a:ext cx="21817977" cy="6453750"/>
                </a:xfrm>
                <a:prstGeom prst="roundRect">
                  <a:avLst>
                    <a:gd name="adj" fmla="val 3132"/>
                  </a:avLst>
                </a:prstGeom>
                <a:blipFill>
                  <a:blip r:embed="rId3"/>
                  <a:stretch>
                    <a:fillRect l="-797" t="-1429"/>
                  </a:stretch>
                </a:blipFill>
                <a:ln w="57150">
                  <a:solidFill>
                    <a:srgbClr val="0999C8"/>
                  </a:solidFill>
                </a:ln>
                <a:effectLst>
                  <a:innerShdw blurRad="114300">
                    <a:prstClr val="black"/>
                  </a:innerShdw>
                </a:effectLst>
              </p:spPr>
              <p:txBody>
                <a:bodyPr/>
                <a:lstStyle/>
                <a:p>
                  <a:r>
                    <a:rPr lang="en-US">
                      <a:noFill/>
                    </a:rPr>
                    <a:t> </a:t>
                  </a:r>
                </a:p>
              </p:txBody>
            </p:sp>
          </mc:Fallback>
        </mc:AlternateContent>
        <p:grpSp>
          <p:nvGrpSpPr>
            <p:cNvPr id="54" name="Group 60"/>
            <p:cNvGrpSpPr/>
            <p:nvPr/>
          </p:nvGrpSpPr>
          <p:grpSpPr>
            <a:xfrm>
              <a:off x="1270511" y="5867400"/>
              <a:ext cx="3568119" cy="885308"/>
              <a:chOff x="1224541" y="6305967"/>
              <a:chExt cx="3568119" cy="88530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990600" y="3500293"/>
            <a:ext cx="21410799" cy="3886417"/>
            <a:chOff x="1268078" y="3405486"/>
            <a:chExt cx="21410799" cy="4065986"/>
          </a:xfrm>
        </p:grpSpPr>
        <mc:AlternateContent xmlns:mc="http://schemas.openxmlformats.org/markup-compatibility/2006" xmlns:a14="http://schemas.microsoft.com/office/drawing/2010/main">
          <mc:Choice Requires="a14">
            <p:sp>
              <p:nvSpPr>
                <p:cNvPr id="62" name="Rounded Rectangle 61"/>
                <p:cNvSpPr/>
                <p:nvPr/>
              </p:nvSpPr>
              <p:spPr>
                <a:xfrm>
                  <a:off x="1304566" y="4131731"/>
                  <a:ext cx="21374311" cy="3339741"/>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600"/>
                    </a:spcBef>
                    <a:spcAft>
                      <a:spcPts val="800"/>
                    </a:spcAft>
                  </a:pPr>
                  <a:r>
                    <a:rPr lang="vi-VN" sz="4400" b="1" dirty="0">
                      <a:solidFill>
                        <a:schemeClr val="tx1"/>
                      </a:solidFill>
                      <a:latin typeface="Tahoma" pitchFamily="34" charset="0"/>
                      <a:ea typeface="Tahoma" pitchFamily="34" charset="0"/>
                      <a:cs typeface="Tahoma" pitchFamily="34" charset="0"/>
                    </a:rPr>
                    <a:t>Phép biến đổi nào sau đây là phép biến đổi tương đương? </a:t>
                  </a:r>
                  <a:endParaRPr lang="en-US" sz="4400" b="1" dirty="0">
                    <a:solidFill>
                      <a:schemeClr val="tx1"/>
                    </a:solidFill>
                    <a:latin typeface="Tahoma" pitchFamily="34" charset="0"/>
                    <a:ea typeface="Tahoma" pitchFamily="34" charset="0"/>
                    <a:cs typeface="Tahoma" pitchFamily="34" charset="0"/>
                  </a:endParaRPr>
                </a:p>
                <a:p>
                  <a:pPr marL="629920" algn="just">
                    <a:lnSpc>
                      <a:spcPct val="115000"/>
                    </a:lnSpc>
                    <a:spcAft>
                      <a:spcPts val="800"/>
                    </a:spcAft>
                    <a:tabLst>
                      <a:tab pos="3599815" algn="l"/>
                      <a:tab pos="5039995" algn="l"/>
                    </a:tabLst>
                  </a:pPr>
                  <a:r>
                    <a:rPr lang="en-US" sz="4400" b="1" dirty="0">
                      <a:solidFill>
                        <a:schemeClr val="tx1"/>
                      </a:solidFill>
                      <a:latin typeface="Tahoma" pitchFamily="34" charset="0"/>
                      <a:ea typeface="Tahoma" pitchFamily="34" charset="0"/>
                      <a:cs typeface="Tahoma" pitchFamily="34" charset="0"/>
                    </a:rPr>
                    <a:t>A</a:t>
                  </a:r>
                  <a:r>
                    <a:rPr lang="vi-VN"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	</a:t>
                  </a:r>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B.</a:t>
                  </a:r>
                  <a14:m>
                    <m:oMath xmlns:m="http://schemas.openxmlformats.org/officeDocument/2006/math">
                      <m:rad>
                        <m:radPr>
                          <m:degHide m:val="on"/>
                          <m:ctrlPr>
                            <a:rPr lang="en-US" sz="4400" b="1" i="1">
                              <a:solidFill>
                                <a:schemeClr val="tx1"/>
                              </a:solidFill>
                              <a:latin typeface="Cambria Math" panose="02040503050406030204" pitchFamily="18" charset="0"/>
                            </a:rPr>
                          </m:ctrlPr>
                        </m:radPr>
                        <m:deg/>
                        <m:e>
                          <m:r>
                            <a:rPr lang="en-US" sz="4400" b="1">
                              <a:solidFill>
                                <a:schemeClr val="tx1"/>
                              </a:solidFill>
                              <a:latin typeface="Cambria Math" panose="02040503050406030204" pitchFamily="18" charset="0"/>
                            </a:rPr>
                            <m:t>2−</m:t>
                          </m:r>
                          <m:r>
                            <a:rPr lang="en-US" sz="4400" b="1">
                              <a:solidFill>
                                <a:schemeClr val="tx1"/>
                              </a:solidFill>
                              <a:latin typeface="Cambria Math" panose="02040503050406030204" pitchFamily="18" charset="0"/>
                            </a:rPr>
                            <m:t>𝑥</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⇔2−</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a:p>
                  <a:pPr marL="629920" algn="just">
                    <a:lnSpc>
                      <a:spcPct val="115000"/>
                    </a:lnSpc>
                    <a:spcAft>
                      <a:spcPts val="800"/>
                    </a:spcAft>
                    <a:tabLst>
                      <a:tab pos="3599815" algn="l"/>
                      <a:tab pos="5039995" algn="l"/>
                    </a:tabLst>
                  </a:pPr>
                  <a:r>
                    <a:rPr lang="vi-VN" sz="4400" b="1" dirty="0">
                      <a:solidFill>
                        <a:schemeClr val="tx1"/>
                      </a:solidFill>
                      <a:latin typeface="Tahoma" pitchFamily="34" charset="0"/>
                      <a:ea typeface="Tahoma" pitchFamily="34" charset="0"/>
                      <a:cs typeface="Tahoma" pitchFamily="34" charset="0"/>
                    </a:rPr>
                    <a:t>C. </a:t>
                  </a:r>
                  <a14:m>
                    <m:oMath xmlns:m="http://schemas.openxmlformats.org/officeDocument/2006/math">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a:t>
                  </a:r>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D. </a:t>
                  </a:r>
                  <a14:m>
                    <m:oMath xmlns:m="http://schemas.openxmlformats.org/officeDocument/2006/math">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+3</m:t>
                          </m:r>
                        </m:e>
                      </m:rad>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+3</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p:txBody>
            </p:sp>
          </mc:Choice>
          <mc:Fallback xmlns="">
            <p:sp>
              <p:nvSpPr>
                <p:cNvPr id="62" name="Rounded Rectangle 61"/>
                <p:cNvSpPr>
                  <a:spLocks noRot="1" noChangeAspect="1" noMove="1" noResize="1" noEditPoints="1" noAdjustHandles="1" noChangeArrowheads="1" noChangeShapeType="1" noTextEdit="1"/>
                </p:cNvSpPr>
                <p:nvPr/>
              </p:nvSpPr>
              <p:spPr>
                <a:xfrm>
                  <a:off x="1304566" y="4131731"/>
                  <a:ext cx="21374311" cy="3339741"/>
                </a:xfrm>
                <a:prstGeom prst="roundRect">
                  <a:avLst>
                    <a:gd name="adj" fmla="val 5347"/>
                  </a:avLst>
                </a:prstGeom>
                <a:blipFill>
                  <a:blip r:embed="rId4"/>
                  <a:stretch>
                    <a:fillRect l="-854" r="-740" b="-756"/>
                  </a:stretch>
                </a:blipFill>
                <a:ln w="28575">
                  <a:solidFill>
                    <a:schemeClr val="accent6">
                      <a:lumMod val="75000"/>
                    </a:schemeClr>
                  </a:solidFill>
                </a:ln>
              </p:spPr>
              <p:txBody>
                <a:bodyPr/>
                <a:lstStyle/>
                <a:p>
                  <a:r>
                    <a:rPr lang="en-US">
                      <a:noFill/>
                    </a:rPr>
                    <a:t> </a:t>
                  </a:r>
                </a:p>
              </p:txBody>
            </p:sp>
          </mc:Fallback>
        </mc:AlternateContent>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231701" cy="715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Ví</a:t>
                </a:r>
                <a:r>
                  <a:rPr lang="en-US" sz="4600" b="1">
                    <a:solidFill>
                      <a:schemeClr val="bg1"/>
                    </a:solidFill>
                    <a:latin typeface="Tahoma" pitchFamily="34" charset="0"/>
                    <a:ea typeface="Tahoma" pitchFamily="34" charset="0"/>
                    <a:cs typeface="Tahoma" pitchFamily="34" charset="0"/>
                  </a:rPr>
                  <a:t> dụ 2</a:t>
                </a:r>
                <a:endParaRPr lang="en-US" sz="4600" b="1" dirty="0">
                  <a:solidFill>
                    <a:schemeClr val="bg1"/>
                  </a:solidFill>
                  <a:latin typeface="Tahoma" pitchFamily="34" charset="0"/>
                  <a:ea typeface="Tahoma" pitchFamily="34" charset="0"/>
                  <a:cs typeface="Tahoma"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6" name="Rectangle 5">
            <a:extLst>
              <a:ext uri="{FF2B5EF4-FFF2-40B4-BE49-F238E27FC236}">
                <a16:creationId xmlns:a16="http://schemas.microsoft.com/office/drawing/2014/main" id="{C380877E-740C-4558-AF60-A9025E7E4C22}"/>
              </a:ext>
            </a:extLst>
          </p:cNvPr>
          <p:cNvSpPr>
            <a:spLocks noChangeArrowheads="1"/>
          </p:cNvSpPr>
          <p:nvPr/>
        </p:nvSpPr>
        <p:spPr bwMode="auto">
          <a:xfrm>
            <a:off x="630238" y="135255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600450" algn="l"/>
                <a:tab pos="5040313" algn="l"/>
              </a:tabLst>
            </a:pPr>
            <a:r>
              <a:rPr kumimoji="0" lang="vi-VN" altLang="en-US" sz="1200" b="1" i="0" u="none" strike="noStrike" cap="none" normalizeH="0" baseline="0">
                <a:ln>
                  <a:noFill/>
                </a:ln>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28" name="Group 127">
            <a:extLst>
              <a:ext uri="{FF2B5EF4-FFF2-40B4-BE49-F238E27FC236}">
                <a16:creationId xmlns:a16="http://schemas.microsoft.com/office/drawing/2014/main" id="{164CACD1-7639-4870-9B2F-075EA8249A2A}"/>
              </a:ext>
            </a:extLst>
          </p:cNvPr>
          <p:cNvGrpSpPr/>
          <p:nvPr/>
        </p:nvGrpSpPr>
        <p:grpSpPr>
          <a:xfrm>
            <a:off x="198783" y="1697421"/>
            <a:ext cx="22838192" cy="1634046"/>
            <a:chOff x="166070" y="1904999"/>
            <a:chExt cx="19234172" cy="1634045"/>
          </a:xfrm>
        </p:grpSpPr>
        <p:sp>
          <p:nvSpPr>
            <p:cNvPr id="129" name="Rounded Rectangle 2">
              <a:extLst>
                <a:ext uri="{FF2B5EF4-FFF2-40B4-BE49-F238E27FC236}">
                  <a16:creationId xmlns:a16="http://schemas.microsoft.com/office/drawing/2014/main" id="{9CC2E057-C61C-4480-9742-6E3A6D4A7CCE}"/>
                </a:ext>
              </a:extLst>
            </p:cNvPr>
            <p:cNvSpPr/>
            <p:nvPr/>
          </p:nvSpPr>
          <p:spPr>
            <a:xfrm>
              <a:off x="166070" y="1904999"/>
              <a:ext cx="1633598" cy="964200"/>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F245CA54-6DC5-48D0-9985-971CD5385AD5}"/>
                </a:ext>
              </a:extLst>
            </p:cNvPr>
            <p:cNvSpPr txBox="1"/>
            <p:nvPr/>
          </p:nvSpPr>
          <p:spPr>
            <a:xfrm>
              <a:off x="1082675" y="1922269"/>
              <a:ext cx="716993" cy="754052"/>
            </a:xfrm>
            <a:prstGeom prst="rect">
              <a:avLst/>
            </a:prstGeom>
            <a:noFill/>
          </p:spPr>
          <p:txBody>
            <a:bodyPr wrap="none" rtlCol="0">
              <a:spAutoFit/>
            </a:bodyPr>
            <a:lstStyle/>
            <a:p>
              <a:r>
                <a:rPr lang="vi-VN" b="1">
                  <a:solidFill>
                    <a:schemeClr val="bg1"/>
                  </a:solidFill>
                  <a:latin typeface="Tahoma" pitchFamily="34" charset="0"/>
                  <a:ea typeface="Tahoma" pitchFamily="34" charset="0"/>
                  <a:cs typeface="Tahoma" pitchFamily="34" charset="0"/>
                </a:rPr>
                <a:t>I</a:t>
              </a:r>
              <a:r>
                <a:rPr lang="en-US" b="1">
                  <a:solidFill>
                    <a:schemeClr val="bg1"/>
                  </a:solidFill>
                  <a:latin typeface="Tahoma" pitchFamily="34" charset="0"/>
                  <a:ea typeface="Tahoma" pitchFamily="34" charset="0"/>
                  <a:cs typeface="Tahoma" pitchFamily="34" charset="0"/>
                </a:rPr>
                <a:t>I</a:t>
              </a:r>
            </a:p>
          </p:txBody>
        </p:sp>
        <p:sp>
          <p:nvSpPr>
            <p:cNvPr id="131" name="TextBox 130">
              <a:extLst>
                <a:ext uri="{FF2B5EF4-FFF2-40B4-BE49-F238E27FC236}">
                  <a16:creationId xmlns:a16="http://schemas.microsoft.com/office/drawing/2014/main" id="{96CEE4A2-B0AB-4081-8540-04883B3FE711}"/>
                </a:ext>
              </a:extLst>
            </p:cNvPr>
            <p:cNvSpPr txBox="1"/>
            <p:nvPr/>
          </p:nvSpPr>
          <p:spPr>
            <a:xfrm>
              <a:off x="2117128" y="1969385"/>
              <a:ext cx="17283114" cy="1569659"/>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TƯƠNG ĐƯƠNG VÀ PHƯƠNG TRÌNH HỆ QUẢ </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132" name="Group 131">
            <a:extLst>
              <a:ext uri="{FF2B5EF4-FFF2-40B4-BE49-F238E27FC236}">
                <a16:creationId xmlns:a16="http://schemas.microsoft.com/office/drawing/2014/main" id="{85392188-C7C7-496D-BE7E-7719F7E02190}"/>
              </a:ext>
            </a:extLst>
          </p:cNvPr>
          <p:cNvGrpSpPr/>
          <p:nvPr/>
        </p:nvGrpSpPr>
        <p:grpSpPr>
          <a:xfrm>
            <a:off x="974568" y="2701829"/>
            <a:ext cx="11816818" cy="1569660"/>
            <a:chOff x="644526" y="2772416"/>
            <a:chExt cx="11816818" cy="1569660"/>
          </a:xfrm>
        </p:grpSpPr>
        <p:sp>
          <p:nvSpPr>
            <p:cNvPr id="133" name="TextBox 132">
              <a:extLst>
                <a:ext uri="{FF2B5EF4-FFF2-40B4-BE49-F238E27FC236}">
                  <a16:creationId xmlns:a16="http://schemas.microsoft.com/office/drawing/2014/main" id="{1CCD63B9-EFFE-417C-AAAD-AF8ED873E018}"/>
                </a:ext>
              </a:extLst>
            </p:cNvPr>
            <p:cNvSpPr txBox="1"/>
            <p:nvPr/>
          </p:nvSpPr>
          <p:spPr>
            <a:xfrm>
              <a:off x="2048773" y="2772416"/>
              <a:ext cx="10412571" cy="1569660"/>
            </a:xfrm>
            <a:prstGeom prst="rect">
              <a:avLst/>
            </a:prstGeom>
            <a:noFill/>
          </p:spPr>
          <p:txBody>
            <a:bodyPr wrap="square" rtlCol="0">
              <a:spAutoFit/>
            </a:bodyPr>
            <a:lstStyle/>
            <a:p>
              <a:r>
                <a:rPr lang="en-US" sz="1800" b="1">
                  <a:solidFill>
                    <a:srgbClr val="0000FF"/>
                  </a:solidFill>
                  <a:effectLst/>
                  <a:latin typeface="Times New Roman" panose="02020603050405020304" pitchFamily="18" charset="0"/>
                  <a:ea typeface="Calibri" panose="020F0502020204030204" pitchFamily="34" charset="0"/>
                </a:rPr>
                <a:t> </a:t>
              </a:r>
              <a:r>
                <a:rPr lang="en-US" sz="4800" b="1">
                  <a:solidFill>
                    <a:srgbClr val="145F82"/>
                  </a:solidFill>
                  <a:effectLst/>
                  <a:latin typeface="Tahoma" pitchFamily="34" charset="0"/>
                  <a:ea typeface="Tahoma" pitchFamily="34" charset="0"/>
                  <a:cs typeface="Tahoma" pitchFamily="34" charset="0"/>
                </a:rPr>
                <a:t>P</a:t>
              </a:r>
              <a:r>
                <a:rPr lang="en-US" sz="4800" b="1">
                  <a:solidFill>
                    <a:srgbClr val="145F82"/>
                  </a:solidFill>
                  <a:latin typeface="Tahoma" pitchFamily="34" charset="0"/>
                  <a:ea typeface="Tahoma" pitchFamily="34" charset="0"/>
                  <a:cs typeface="Tahoma" pitchFamily="34" charset="0"/>
                </a:rPr>
                <a:t>hép biến đổi tương đương</a:t>
              </a:r>
            </a:p>
            <a:p>
              <a:endParaRPr lang="en-US" sz="4800" b="1" dirty="0">
                <a:solidFill>
                  <a:srgbClr val="145F82"/>
                </a:solidFill>
                <a:latin typeface="Tahoma" pitchFamily="34" charset="0"/>
                <a:ea typeface="Tahoma" pitchFamily="34" charset="0"/>
                <a:cs typeface="Tahoma" pitchFamily="34" charset="0"/>
              </a:endParaRPr>
            </a:p>
          </p:txBody>
        </p:sp>
        <p:sp>
          <p:nvSpPr>
            <p:cNvPr id="134" name="Rounded Rectangle 7">
              <a:extLst>
                <a:ext uri="{FF2B5EF4-FFF2-40B4-BE49-F238E27FC236}">
                  <a16:creationId xmlns:a16="http://schemas.microsoft.com/office/drawing/2014/main" id="{FDA59810-2D00-4778-99DF-CD935CA2E79B}"/>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6DEF4FA3-B3D1-4C80-B0F4-B8864C7BB8AF}"/>
                </a:ext>
              </a:extLst>
            </p:cNvPr>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2</a:t>
              </a:r>
            </a:p>
          </p:txBody>
        </p:sp>
      </p:grpSp>
    </p:spTree>
    <p:extLst>
      <p:ext uri="{BB962C8B-B14F-4D97-AF65-F5344CB8AC3E}">
        <p14:creationId xmlns:p14="http://schemas.microsoft.com/office/powerpoint/2010/main" val="26831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180849" y="7512864"/>
            <a:ext cx="21871806" cy="5525740"/>
            <a:chOff x="1270511" y="5867400"/>
            <a:chExt cx="21871806" cy="6113298"/>
          </a:xfrm>
        </p:grpSpPr>
        <mc:AlternateContent xmlns:mc="http://schemas.openxmlformats.org/markup-compatibility/2006" xmlns:a14="http://schemas.microsoft.com/office/drawing/2010/main">
          <mc:Choice Requires="a14">
            <p:sp>
              <p:nvSpPr>
                <p:cNvPr id="53" name="Rounded Rectangle 52"/>
                <p:cNvSpPr/>
                <p:nvPr/>
              </p:nvSpPr>
              <p:spPr>
                <a:xfrm>
                  <a:off x="1324340" y="5956239"/>
                  <a:ext cx="21817977" cy="602445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39031" lvl="8">
                    <a:lnSpc>
                      <a:spcPct val="107000"/>
                    </a:lnSpc>
                    <a:spcAft>
                      <a:spcPts val="800"/>
                    </a:spcAft>
                  </a:pPr>
                  <a:endParaRPr lang="en-US" sz="4400" b="1" dirty="0">
                    <a:solidFill>
                      <a:schemeClr val="tx1"/>
                    </a:solidFill>
                    <a:latin typeface="Tahoma" pitchFamily="34" charset="0"/>
                    <a:ea typeface="Tahoma" pitchFamily="34" charset="0"/>
                    <a:cs typeface="Tahoma" pitchFamily="34" charset="0"/>
                  </a:endParaRPr>
                </a:p>
                <a:p>
                  <a:pPr marL="9339031" lvl="8">
                    <a:lnSpc>
                      <a:spcPct val="107000"/>
                    </a:lnSpc>
                    <a:spcAft>
                      <a:spcPts val="800"/>
                    </a:spcAft>
                  </a:pPr>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Xét phương án B:</a:t>
                  </a:r>
                  <a:r>
                    <a:rPr lang="en-US" sz="4400" b="1" dirty="0">
                      <a:solidFill>
                        <a:schemeClr val="tx1"/>
                      </a:solidFill>
                      <a:latin typeface="Tahoma" pitchFamily="34" charset="0"/>
                      <a:ea typeface="Tahoma" pitchFamily="34" charset="0"/>
                      <a:cs typeface="Tahoma" pitchFamily="34" charset="0"/>
                    </a:rPr>
                    <a:t> </a:t>
                  </a:r>
                </a:p>
                <a:p>
                  <a:pPr marL="629920">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n-US" sz="4400" b="1" i="1">
                                <a:solidFill>
                                  <a:schemeClr val="tx1"/>
                                </a:solidFill>
                                <a:latin typeface="Cambria Math" panose="02040503050406030204" pitchFamily="18" charset="0"/>
                              </a:rPr>
                            </m:ctrlPr>
                          </m:radPr>
                          <m:deg/>
                          <m:e>
                            <m:r>
                              <a:rPr lang="vi-VN" sz="4400" b="1">
                                <a:solidFill>
                                  <a:schemeClr val="tx1"/>
                                </a:solidFill>
                                <a:latin typeface="Cambria Math" panose="02040503050406030204" pitchFamily="18" charset="0"/>
                              </a:rPr>
                              <m:t>𝟐</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𝒙</m:t>
                            </m:r>
                          </m:e>
                        </m:rad>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d>
                          <m:dPr>
                            <m:begChr m:val="{"/>
                            <m:endChr m:val=""/>
                            <m:ctrlPr>
                              <a:rPr lang="en-US" sz="4400" b="1" i="1">
                                <a:solidFill>
                                  <a:schemeClr val="tx1"/>
                                </a:solidFill>
                                <a:latin typeface="Cambria Math" panose="02040503050406030204" pitchFamily="18" charset="0"/>
                              </a:rPr>
                            </m:ctrlPr>
                          </m:dPr>
                          <m:e>
                            <m:eqArr>
                              <m:eqArrPr>
                                <m:ctrlPr>
                                  <a:rPr lang="en-US" sz="4400" b="1" i="1">
                                    <a:solidFill>
                                      <a:schemeClr val="tx1"/>
                                    </a:solidFill>
                                    <a:latin typeface="Cambria Math" panose="02040503050406030204" pitchFamily="18" charset="0"/>
                                  </a:rPr>
                                </m:ctrlPr>
                              </m:eqArrPr>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𝟎</m:t>
                                </m:r>
                              </m:e>
                              <m:e>
                                <m:r>
                                  <a:rPr lang="vi-VN" sz="4400" b="1">
                                    <a:solidFill>
                                      <a:schemeClr val="tx1"/>
                                    </a:solidFill>
                                    <a:latin typeface="Cambria Math" panose="02040503050406030204" pitchFamily="18" charset="0"/>
                                  </a:rPr>
                                  <m:t>𝟐</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e>
                            </m:eqArr>
                          </m:e>
                        </m:d>
                        <m:r>
                          <a:rPr lang="vi-VN" sz="4400" b="1">
                            <a:solidFill>
                              <a:schemeClr val="tx1"/>
                            </a:solidFill>
                            <a:latin typeface="Cambria Math" panose="02040503050406030204" pitchFamily="18" charset="0"/>
                          </a:rPr>
                          <m:t>⇔</m:t>
                        </m:r>
                        <m:d>
                          <m:dPr>
                            <m:begChr m:val="{"/>
                            <m:endChr m:val=""/>
                            <m:ctrlPr>
                              <a:rPr lang="en-US" sz="4400" b="1" i="1">
                                <a:solidFill>
                                  <a:schemeClr val="tx1"/>
                                </a:solidFill>
                                <a:latin typeface="Cambria Math" panose="02040503050406030204" pitchFamily="18" charset="0"/>
                              </a:rPr>
                            </m:ctrlPr>
                          </m:dPr>
                          <m:e>
                            <m:eqArr>
                              <m:eqArrPr>
                                <m:ctrlPr>
                                  <a:rPr lang="en-US" sz="4400" b="1" i="1">
                                    <a:solidFill>
                                      <a:schemeClr val="tx1"/>
                                    </a:solidFill>
                                    <a:latin typeface="Cambria Math" panose="02040503050406030204" pitchFamily="18" charset="0"/>
                                  </a:rPr>
                                </m:ctrlPr>
                              </m:eqArrPr>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𝟎</m:t>
                                </m:r>
                              </m:e>
                              <m:e>
                                <m:d>
                                  <m:dPr>
                                    <m:begChr m:val="["/>
                                    <m:endChr m:val=""/>
                                    <m:ctrlPr>
                                      <a:rPr lang="en-US" sz="4400" b="1" i="1">
                                        <a:solidFill>
                                          <a:schemeClr val="tx1"/>
                                        </a:solidFill>
                                        <a:latin typeface="Cambria Math" panose="02040503050406030204" pitchFamily="18" charset="0"/>
                                      </a:rPr>
                                    </m:ctrlPr>
                                  </m:dPr>
                                  <m:e>
                                    <m:eqArr>
                                      <m:eqArrPr>
                                        <m:ctrlPr>
                                          <a:rPr lang="en-US" sz="4400" b="1" i="1">
                                            <a:solidFill>
                                              <a:schemeClr val="tx1"/>
                                            </a:solidFill>
                                            <a:latin typeface="Cambria Math" panose="02040503050406030204" pitchFamily="18" charset="0"/>
                                          </a:rPr>
                                        </m:ctrlPr>
                                      </m:eqArrPr>
                                      <m:e>
                                        <m:r>
                                          <a:rPr lang="vi-VN" sz="4400" b="1">
                                            <a:solidFill>
                                              <a:schemeClr val="tx1"/>
                                            </a:solidFill>
                                            <a:latin typeface="Cambria Math" panose="02040503050406030204" pitchFamily="18" charset="0"/>
                                          </a:rPr>
                                          <m:t>&amp;</m:t>
                                        </m:r>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𝟐</m:t>
                                        </m:r>
                                      </m:e>
                                      <m:e>
                                        <m:r>
                                          <a:rPr lang="vi-VN" sz="4400" b="1">
                                            <a:solidFill>
                                              <a:schemeClr val="tx1"/>
                                            </a:solidFill>
                                            <a:latin typeface="Cambria Math" panose="02040503050406030204" pitchFamily="18" charset="0"/>
                                          </a:rPr>
                                          <m:t>&amp;</m:t>
                                        </m:r>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𝟏</m:t>
                                        </m:r>
                                      </m:e>
                                    </m:eqArr>
                                  </m:e>
                                </m:d>
                              </m:e>
                            </m:eqArr>
                          </m:e>
                        </m:d>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𝟏</m:t>
                        </m:r>
                      </m:oMath>
                    </m:oMathPara>
                  </a14:m>
                  <a:br>
                    <a:rPr lang="vi-VN" sz="4400" b="1" dirty="0">
                      <a:solidFill>
                        <a:schemeClr val="tx1"/>
                      </a:solidFill>
                      <a:latin typeface="Tahoma" pitchFamily="34" charset="0"/>
                      <a:ea typeface="Tahoma" pitchFamily="34" charset="0"/>
                      <a:cs typeface="Tahoma" pitchFamily="34" charset="0"/>
                    </a:rPr>
                  </a:br>
                  <a:r>
                    <a:rPr lang="en-US" sz="4400" b="1" dirty="0">
                      <a:solidFill>
                        <a:schemeClr val="tx1"/>
                      </a:solidFill>
                      <a:latin typeface="Tahoma" pitchFamily="34" charset="0"/>
                      <a:ea typeface="Tahoma" pitchFamily="34" charset="0"/>
                      <a:cs typeface="Tahoma" pitchFamily="34" charset="0"/>
                    </a:rPr>
                    <a:t>Hai</a:t>
                  </a:r>
                  <a:r>
                    <a:rPr lang="vi-VN" sz="4400" b="1" dirty="0">
                      <a:solidFill>
                        <a:schemeClr val="tx1"/>
                      </a:solidFill>
                      <a:latin typeface="Tahoma" pitchFamily="34" charset="0"/>
                      <a:ea typeface="Tahoma" pitchFamily="34" charset="0"/>
                      <a:cs typeface="Tahoma" pitchFamily="34" charset="0"/>
                    </a:rPr>
                    <a:t> phương trình không có cùng tập nghiệm nên phép biến đổi không tương đương.</a:t>
                  </a:r>
                  <a:endParaRPr lang="en-US" sz="4400" b="1" dirty="0">
                    <a:solidFill>
                      <a:schemeClr val="tx1"/>
                    </a:solidFill>
                    <a:latin typeface="Tahoma" pitchFamily="34" charset="0"/>
                    <a:ea typeface="Tahoma" pitchFamily="34" charset="0"/>
                    <a:cs typeface="Tahoma" pitchFamily="34" charset="0"/>
                  </a:endParaRPr>
                </a:p>
                <a:p>
                  <a:pPr algn="ctr"/>
                  <a:endParaRPr lang="en-US" dirty="0"/>
                </a:p>
              </p:txBody>
            </p:sp>
          </mc:Choice>
          <mc:Fallback xmlns="">
            <p:sp>
              <p:nvSpPr>
                <p:cNvPr id="53" name="Rounded Rectangle 52"/>
                <p:cNvSpPr>
                  <a:spLocks noRot="1" noChangeAspect="1" noMove="1" noResize="1" noEditPoints="1" noAdjustHandles="1" noChangeArrowheads="1" noChangeShapeType="1" noTextEdit="1"/>
                </p:cNvSpPr>
                <p:nvPr/>
              </p:nvSpPr>
              <p:spPr>
                <a:xfrm>
                  <a:off x="1324340" y="5956239"/>
                  <a:ext cx="21817977" cy="6024459"/>
                </a:xfrm>
                <a:prstGeom prst="roundRect">
                  <a:avLst>
                    <a:gd name="adj" fmla="val 3132"/>
                  </a:avLst>
                </a:prstGeom>
                <a:blipFill>
                  <a:blip r:embed="rId3"/>
                  <a:stretch>
                    <a:fillRect b="-222"/>
                  </a:stretch>
                </a:blipFill>
                <a:ln w="57150">
                  <a:solidFill>
                    <a:srgbClr val="0999C8"/>
                  </a:solidFill>
                </a:ln>
                <a:effectLst>
                  <a:innerShdw blurRad="114300">
                    <a:prstClr val="black"/>
                  </a:innerShdw>
                </a:effectLst>
              </p:spPr>
              <p:txBody>
                <a:bodyPr/>
                <a:lstStyle/>
                <a:p>
                  <a:r>
                    <a:rPr lang="en-US">
                      <a:noFill/>
                    </a:rPr>
                    <a:t> </a:t>
                  </a:r>
                </a:p>
              </p:txBody>
            </p:sp>
          </mc:Fallback>
        </mc:AlternateContent>
        <p:grpSp>
          <p:nvGrpSpPr>
            <p:cNvPr id="54" name="Group 60"/>
            <p:cNvGrpSpPr/>
            <p:nvPr/>
          </p:nvGrpSpPr>
          <p:grpSpPr>
            <a:xfrm>
              <a:off x="1270511" y="5867400"/>
              <a:ext cx="3568119" cy="885308"/>
              <a:chOff x="1224541" y="6305967"/>
              <a:chExt cx="3568119" cy="88530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096984" y="3500293"/>
            <a:ext cx="22095015" cy="3886417"/>
            <a:chOff x="1268078" y="3405486"/>
            <a:chExt cx="22095015" cy="4065986"/>
          </a:xfrm>
        </p:grpSpPr>
        <mc:AlternateContent xmlns:mc="http://schemas.openxmlformats.org/markup-compatibility/2006" xmlns:a14="http://schemas.microsoft.com/office/drawing/2010/main">
          <mc:Choice Requires="a14">
            <p:sp>
              <p:nvSpPr>
                <p:cNvPr id="62" name="Rounded Rectangle 61"/>
                <p:cNvSpPr/>
                <p:nvPr/>
              </p:nvSpPr>
              <p:spPr>
                <a:xfrm>
                  <a:off x="1304566" y="4131731"/>
                  <a:ext cx="22058527" cy="3339741"/>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600"/>
                    </a:spcBef>
                    <a:spcAft>
                      <a:spcPts val="800"/>
                    </a:spcAft>
                  </a:pPr>
                  <a:r>
                    <a:rPr lang="vi-VN" sz="4400" b="1" dirty="0">
                      <a:solidFill>
                        <a:schemeClr val="tx1"/>
                      </a:solidFill>
                      <a:latin typeface="Tahoma" pitchFamily="34" charset="0"/>
                      <a:ea typeface="Tahoma" pitchFamily="34" charset="0"/>
                      <a:cs typeface="Tahoma" pitchFamily="34" charset="0"/>
                    </a:rPr>
                    <a:t>Phép biến đổi nào sau đây là phép biến đổi tương đương? </a:t>
                  </a:r>
                  <a:endParaRPr lang="en-US" sz="4400" b="1" dirty="0">
                    <a:solidFill>
                      <a:schemeClr val="tx1"/>
                    </a:solidFill>
                    <a:latin typeface="Tahoma" pitchFamily="34" charset="0"/>
                    <a:ea typeface="Tahoma" pitchFamily="34" charset="0"/>
                    <a:cs typeface="Tahoma" pitchFamily="34" charset="0"/>
                  </a:endParaRPr>
                </a:p>
                <a:p>
                  <a:pPr marL="629920" algn="just">
                    <a:lnSpc>
                      <a:spcPct val="115000"/>
                    </a:lnSpc>
                    <a:spcAft>
                      <a:spcPts val="800"/>
                    </a:spcAft>
                    <a:tabLst>
                      <a:tab pos="3599815" algn="l"/>
                      <a:tab pos="5039995" algn="l"/>
                    </a:tabLst>
                  </a:pPr>
                  <a:r>
                    <a:rPr lang="en-US" sz="4400" b="1" dirty="0">
                      <a:solidFill>
                        <a:schemeClr val="tx1"/>
                      </a:solidFill>
                      <a:latin typeface="Tahoma" pitchFamily="34" charset="0"/>
                      <a:ea typeface="Tahoma" pitchFamily="34" charset="0"/>
                      <a:cs typeface="Tahoma" pitchFamily="34" charset="0"/>
                    </a:rPr>
                    <a:t>A</a:t>
                  </a:r>
                  <a:r>
                    <a:rPr lang="vi-VN"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	B.</a:t>
                  </a:r>
                  <a14:m>
                    <m:oMath xmlns:m="http://schemas.openxmlformats.org/officeDocument/2006/math">
                      <m:rad>
                        <m:radPr>
                          <m:degHide m:val="on"/>
                          <m:ctrlPr>
                            <a:rPr lang="en-US" sz="4400" b="1" i="1">
                              <a:solidFill>
                                <a:schemeClr val="tx1"/>
                              </a:solidFill>
                              <a:latin typeface="Cambria Math" panose="02040503050406030204" pitchFamily="18" charset="0"/>
                            </a:rPr>
                          </m:ctrlPr>
                        </m:radPr>
                        <m:deg/>
                        <m:e>
                          <m:r>
                            <a:rPr lang="en-US" sz="4400" b="1">
                              <a:solidFill>
                                <a:schemeClr val="tx1"/>
                              </a:solidFill>
                              <a:latin typeface="Cambria Math" panose="02040503050406030204" pitchFamily="18" charset="0"/>
                            </a:rPr>
                            <m:t>2−</m:t>
                          </m:r>
                          <m:r>
                            <a:rPr lang="en-US" sz="4400" b="1">
                              <a:solidFill>
                                <a:schemeClr val="tx1"/>
                              </a:solidFill>
                              <a:latin typeface="Cambria Math" panose="02040503050406030204" pitchFamily="18" charset="0"/>
                            </a:rPr>
                            <m:t>𝑥</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⇔2−</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a:p>
                  <a:pPr marL="629920" algn="just">
                    <a:lnSpc>
                      <a:spcPct val="115000"/>
                    </a:lnSpc>
                    <a:spcAft>
                      <a:spcPts val="800"/>
                    </a:spcAft>
                    <a:tabLst>
                      <a:tab pos="3599815" algn="l"/>
                      <a:tab pos="5039995" algn="l"/>
                    </a:tabLst>
                  </a:pPr>
                  <a:r>
                    <a:rPr lang="vi-VN" sz="4400" b="1" dirty="0">
                      <a:solidFill>
                        <a:schemeClr val="tx1"/>
                      </a:solidFill>
                      <a:latin typeface="Tahoma" pitchFamily="34" charset="0"/>
                      <a:ea typeface="Tahoma" pitchFamily="34" charset="0"/>
                      <a:cs typeface="Tahoma" pitchFamily="34" charset="0"/>
                    </a:rPr>
                    <a:t>C. </a:t>
                  </a:r>
                  <a14:m>
                    <m:oMath xmlns:m="http://schemas.openxmlformats.org/officeDocument/2006/math">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a:t>
                  </a:r>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D. </a:t>
                  </a:r>
                  <a14:m>
                    <m:oMath xmlns:m="http://schemas.openxmlformats.org/officeDocument/2006/math">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+3</m:t>
                          </m:r>
                        </m:e>
                      </m:rad>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+3</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p:txBody>
            </p:sp>
          </mc:Choice>
          <mc:Fallback xmlns="">
            <p:sp>
              <p:nvSpPr>
                <p:cNvPr id="62" name="Rounded Rectangle 61"/>
                <p:cNvSpPr>
                  <a:spLocks noRot="1" noChangeAspect="1" noMove="1" noResize="1" noEditPoints="1" noAdjustHandles="1" noChangeArrowheads="1" noChangeShapeType="1" noTextEdit="1"/>
                </p:cNvSpPr>
                <p:nvPr/>
              </p:nvSpPr>
              <p:spPr>
                <a:xfrm>
                  <a:off x="1304566" y="4131731"/>
                  <a:ext cx="22058527" cy="3339741"/>
                </a:xfrm>
                <a:prstGeom prst="roundRect">
                  <a:avLst>
                    <a:gd name="adj" fmla="val 5347"/>
                  </a:avLst>
                </a:prstGeom>
                <a:blipFill>
                  <a:blip r:embed="rId4"/>
                  <a:stretch>
                    <a:fillRect l="-828" b="-756"/>
                  </a:stretch>
                </a:blipFill>
                <a:ln w="28575">
                  <a:solidFill>
                    <a:schemeClr val="accent6">
                      <a:lumMod val="75000"/>
                    </a:schemeClr>
                  </a:solidFill>
                </a:ln>
              </p:spPr>
              <p:txBody>
                <a:bodyPr/>
                <a:lstStyle/>
                <a:p>
                  <a:r>
                    <a:rPr lang="en-US">
                      <a:noFill/>
                    </a:rPr>
                    <a:t> </a:t>
                  </a:r>
                </a:p>
              </p:txBody>
            </p:sp>
          </mc:Fallback>
        </mc:AlternateContent>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231701" cy="715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Ví</a:t>
                </a:r>
                <a:r>
                  <a:rPr lang="en-US" sz="4600" b="1">
                    <a:solidFill>
                      <a:schemeClr val="bg1"/>
                    </a:solidFill>
                    <a:latin typeface="Tahoma" pitchFamily="34" charset="0"/>
                    <a:ea typeface="Tahoma" pitchFamily="34" charset="0"/>
                    <a:cs typeface="Tahoma" pitchFamily="34" charset="0"/>
                  </a:rPr>
                  <a:t> dụ 2</a:t>
                </a:r>
                <a:endParaRPr lang="en-US" sz="4600" b="1" dirty="0">
                  <a:solidFill>
                    <a:schemeClr val="bg1"/>
                  </a:solidFill>
                  <a:latin typeface="Tahoma" pitchFamily="34" charset="0"/>
                  <a:ea typeface="Tahoma" pitchFamily="34" charset="0"/>
                  <a:cs typeface="Tahoma"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6" name="Rectangle 5">
            <a:extLst>
              <a:ext uri="{FF2B5EF4-FFF2-40B4-BE49-F238E27FC236}">
                <a16:creationId xmlns:a16="http://schemas.microsoft.com/office/drawing/2014/main" id="{C380877E-740C-4558-AF60-A9025E7E4C22}"/>
              </a:ext>
            </a:extLst>
          </p:cNvPr>
          <p:cNvSpPr>
            <a:spLocks noChangeArrowheads="1"/>
          </p:cNvSpPr>
          <p:nvPr/>
        </p:nvSpPr>
        <p:spPr bwMode="auto">
          <a:xfrm>
            <a:off x="630238" y="135255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600450" algn="l"/>
                <a:tab pos="5040313" algn="l"/>
              </a:tabLst>
            </a:pPr>
            <a:r>
              <a:rPr kumimoji="0" lang="vi-VN" altLang="en-US" sz="1200" b="1" i="0" u="none" strike="noStrike" cap="none" normalizeH="0" baseline="0">
                <a:ln>
                  <a:noFill/>
                </a:ln>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28" name="Group 127">
            <a:extLst>
              <a:ext uri="{FF2B5EF4-FFF2-40B4-BE49-F238E27FC236}">
                <a16:creationId xmlns:a16="http://schemas.microsoft.com/office/drawing/2014/main" id="{164CACD1-7639-4870-9B2F-075EA8249A2A}"/>
              </a:ext>
            </a:extLst>
          </p:cNvPr>
          <p:cNvGrpSpPr/>
          <p:nvPr/>
        </p:nvGrpSpPr>
        <p:grpSpPr>
          <a:xfrm>
            <a:off x="198783" y="1697421"/>
            <a:ext cx="22838192" cy="1634046"/>
            <a:chOff x="166070" y="1904999"/>
            <a:chExt cx="19234172" cy="1634045"/>
          </a:xfrm>
        </p:grpSpPr>
        <p:sp>
          <p:nvSpPr>
            <p:cNvPr id="129" name="Rounded Rectangle 2">
              <a:extLst>
                <a:ext uri="{FF2B5EF4-FFF2-40B4-BE49-F238E27FC236}">
                  <a16:creationId xmlns:a16="http://schemas.microsoft.com/office/drawing/2014/main" id="{9CC2E057-C61C-4480-9742-6E3A6D4A7CCE}"/>
                </a:ext>
              </a:extLst>
            </p:cNvPr>
            <p:cNvSpPr/>
            <p:nvPr/>
          </p:nvSpPr>
          <p:spPr>
            <a:xfrm>
              <a:off x="166070" y="1904999"/>
              <a:ext cx="1633598" cy="964200"/>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F245CA54-6DC5-48D0-9985-971CD5385AD5}"/>
                </a:ext>
              </a:extLst>
            </p:cNvPr>
            <p:cNvSpPr txBox="1"/>
            <p:nvPr/>
          </p:nvSpPr>
          <p:spPr>
            <a:xfrm>
              <a:off x="1082675" y="1922269"/>
              <a:ext cx="716993" cy="754052"/>
            </a:xfrm>
            <a:prstGeom prst="rect">
              <a:avLst/>
            </a:prstGeom>
            <a:noFill/>
          </p:spPr>
          <p:txBody>
            <a:bodyPr wrap="none" rtlCol="0">
              <a:spAutoFit/>
            </a:bodyPr>
            <a:lstStyle/>
            <a:p>
              <a:r>
                <a:rPr lang="vi-VN" b="1">
                  <a:solidFill>
                    <a:schemeClr val="bg1"/>
                  </a:solidFill>
                  <a:latin typeface="Tahoma" pitchFamily="34" charset="0"/>
                  <a:ea typeface="Tahoma" pitchFamily="34" charset="0"/>
                  <a:cs typeface="Tahoma" pitchFamily="34" charset="0"/>
                </a:rPr>
                <a:t>I</a:t>
              </a:r>
              <a:r>
                <a:rPr lang="en-US" b="1">
                  <a:solidFill>
                    <a:schemeClr val="bg1"/>
                  </a:solidFill>
                  <a:latin typeface="Tahoma" pitchFamily="34" charset="0"/>
                  <a:ea typeface="Tahoma" pitchFamily="34" charset="0"/>
                  <a:cs typeface="Tahoma" pitchFamily="34" charset="0"/>
                </a:rPr>
                <a:t>I</a:t>
              </a:r>
            </a:p>
          </p:txBody>
        </p:sp>
        <p:sp>
          <p:nvSpPr>
            <p:cNvPr id="131" name="TextBox 130">
              <a:extLst>
                <a:ext uri="{FF2B5EF4-FFF2-40B4-BE49-F238E27FC236}">
                  <a16:creationId xmlns:a16="http://schemas.microsoft.com/office/drawing/2014/main" id="{96CEE4A2-B0AB-4081-8540-04883B3FE711}"/>
                </a:ext>
              </a:extLst>
            </p:cNvPr>
            <p:cNvSpPr txBox="1"/>
            <p:nvPr/>
          </p:nvSpPr>
          <p:spPr>
            <a:xfrm>
              <a:off x="2117128" y="1969385"/>
              <a:ext cx="17283114" cy="1569659"/>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TƯƠNG ĐƯƠNG VÀ PHƯƠNG TRÌNH HỆ QUẢ </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132" name="Group 131">
            <a:extLst>
              <a:ext uri="{FF2B5EF4-FFF2-40B4-BE49-F238E27FC236}">
                <a16:creationId xmlns:a16="http://schemas.microsoft.com/office/drawing/2014/main" id="{85392188-C7C7-496D-BE7E-7719F7E02190}"/>
              </a:ext>
            </a:extLst>
          </p:cNvPr>
          <p:cNvGrpSpPr/>
          <p:nvPr/>
        </p:nvGrpSpPr>
        <p:grpSpPr>
          <a:xfrm>
            <a:off x="974568" y="2701829"/>
            <a:ext cx="11816818" cy="1569660"/>
            <a:chOff x="644526" y="2772416"/>
            <a:chExt cx="11816818" cy="1569660"/>
          </a:xfrm>
        </p:grpSpPr>
        <p:sp>
          <p:nvSpPr>
            <p:cNvPr id="133" name="TextBox 132">
              <a:extLst>
                <a:ext uri="{FF2B5EF4-FFF2-40B4-BE49-F238E27FC236}">
                  <a16:creationId xmlns:a16="http://schemas.microsoft.com/office/drawing/2014/main" id="{1CCD63B9-EFFE-417C-AAAD-AF8ED873E018}"/>
                </a:ext>
              </a:extLst>
            </p:cNvPr>
            <p:cNvSpPr txBox="1"/>
            <p:nvPr/>
          </p:nvSpPr>
          <p:spPr>
            <a:xfrm>
              <a:off x="2048773" y="2772416"/>
              <a:ext cx="10412571" cy="1569660"/>
            </a:xfrm>
            <a:prstGeom prst="rect">
              <a:avLst/>
            </a:prstGeom>
            <a:noFill/>
          </p:spPr>
          <p:txBody>
            <a:bodyPr wrap="square" rtlCol="0">
              <a:spAutoFit/>
            </a:bodyPr>
            <a:lstStyle/>
            <a:p>
              <a:r>
                <a:rPr lang="en-US" sz="1800" b="1">
                  <a:solidFill>
                    <a:srgbClr val="0000FF"/>
                  </a:solidFill>
                  <a:effectLst/>
                  <a:latin typeface="Times New Roman" panose="02020603050405020304" pitchFamily="18" charset="0"/>
                  <a:ea typeface="Calibri" panose="020F0502020204030204" pitchFamily="34" charset="0"/>
                </a:rPr>
                <a:t> </a:t>
              </a:r>
              <a:r>
                <a:rPr lang="en-US" sz="4800" b="1">
                  <a:solidFill>
                    <a:srgbClr val="145F82"/>
                  </a:solidFill>
                  <a:latin typeface="Tahoma" pitchFamily="34" charset="0"/>
                  <a:ea typeface="Tahoma" pitchFamily="34" charset="0"/>
                  <a:cs typeface="Tahoma" pitchFamily="34" charset="0"/>
                </a:rPr>
                <a:t>phép biến đổi tương đương</a:t>
              </a:r>
            </a:p>
            <a:p>
              <a:endParaRPr lang="en-US" sz="4800" b="1" dirty="0">
                <a:solidFill>
                  <a:srgbClr val="145F82"/>
                </a:solidFill>
                <a:latin typeface="Tahoma" pitchFamily="34" charset="0"/>
                <a:ea typeface="Tahoma" pitchFamily="34" charset="0"/>
                <a:cs typeface="Tahoma" pitchFamily="34" charset="0"/>
              </a:endParaRPr>
            </a:p>
          </p:txBody>
        </p:sp>
        <p:sp>
          <p:nvSpPr>
            <p:cNvPr id="134" name="Rounded Rectangle 7">
              <a:extLst>
                <a:ext uri="{FF2B5EF4-FFF2-40B4-BE49-F238E27FC236}">
                  <a16:creationId xmlns:a16="http://schemas.microsoft.com/office/drawing/2014/main" id="{FDA59810-2D00-4778-99DF-CD935CA2E79B}"/>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6DEF4FA3-B3D1-4C80-B0F4-B8864C7BB8AF}"/>
                </a:ext>
              </a:extLst>
            </p:cNvPr>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2</a:t>
              </a:r>
            </a:p>
          </p:txBody>
        </p:sp>
      </p:grpSp>
    </p:spTree>
    <p:extLst>
      <p:ext uri="{BB962C8B-B14F-4D97-AF65-F5344CB8AC3E}">
        <p14:creationId xmlns:p14="http://schemas.microsoft.com/office/powerpoint/2010/main" val="133205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191195" y="7875617"/>
            <a:ext cx="21723766" cy="5459383"/>
            <a:chOff x="1270511" y="5846884"/>
            <a:chExt cx="21847472" cy="6039886"/>
          </a:xfrm>
        </p:grpSpPr>
        <mc:AlternateContent xmlns:mc="http://schemas.openxmlformats.org/markup-compatibility/2006" xmlns:a14="http://schemas.microsoft.com/office/drawing/2010/main">
          <mc:Choice Requires="a14">
            <p:sp>
              <p:nvSpPr>
                <p:cNvPr id="53" name="Rounded Rectangle 52"/>
                <p:cNvSpPr/>
                <p:nvPr/>
              </p:nvSpPr>
              <p:spPr>
                <a:xfrm>
                  <a:off x="1300006" y="5846884"/>
                  <a:ext cx="21817977" cy="60398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a:t>
                  </a:r>
                  <a:endParaRPr lang="en-US" sz="4400" b="1" dirty="0">
                    <a:solidFill>
                      <a:schemeClr val="tx1"/>
                    </a:solidFill>
                  </a:endParaRPr>
                </a:p>
                <a:p>
                  <a:r>
                    <a:rPr lang="en-US" sz="4400" b="1" dirty="0">
                      <a:solidFill>
                        <a:schemeClr val="tx1"/>
                      </a:solidFill>
                      <a:latin typeface="Tahoma" pitchFamily="34" charset="0"/>
                      <a:ea typeface="Tahoma" pitchFamily="34" charset="0"/>
                      <a:cs typeface="Tahoma" pitchFamily="34" charset="0"/>
                    </a:rPr>
                    <a:t>                       * </a:t>
                  </a:r>
                  <a:r>
                    <a:rPr lang="vi-VN" sz="4400" b="1" dirty="0">
                      <a:solidFill>
                        <a:schemeClr val="tx1"/>
                      </a:solidFill>
                      <a:latin typeface="Tahoma" pitchFamily="34" charset="0"/>
                      <a:ea typeface="Tahoma" pitchFamily="34" charset="0"/>
                      <a:cs typeface="Tahoma" pitchFamily="34" charset="0"/>
                    </a:rPr>
                    <a:t>Xét phương án C:</a:t>
                  </a:r>
                  <a:endParaRPr lang="en-US" sz="4400" b="1" dirty="0">
                    <a:solidFill>
                      <a:schemeClr val="tx1"/>
                    </a:solidFill>
                    <a:latin typeface="Tahoma" pitchFamily="34" charset="0"/>
                    <a:ea typeface="Tahoma" pitchFamily="34" charset="0"/>
                    <a:cs typeface="Tahoma" pitchFamily="34" charset="0"/>
                  </a:endParaRPr>
                </a:p>
                <a:p>
                  <a:pPr/>
                  <a14:m>
                    <m:oMathPara xmlns:m="http://schemas.openxmlformats.org/officeDocument/2006/math">
                      <m:oMathParaPr>
                        <m:jc m:val="centerGroup"/>
                      </m:oMathParaPr>
                      <m:oMath xmlns:m="http://schemas.openxmlformats.org/officeDocument/2006/math">
                        <m:r>
                          <a:rPr lang="vi-VN" sz="4400" b="1" smtClean="0">
                            <a:solidFill>
                              <a:schemeClr val="tx1"/>
                            </a:solidFill>
                            <a:latin typeface="Cambria Math" panose="02040503050406030204" pitchFamily="18" charset="0"/>
                          </a:rPr>
                          <m:t>𝒙</m:t>
                        </m:r>
                        <m:r>
                          <a:rPr lang="vi-VN" sz="4400" b="1" smtClean="0">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𝟐</m:t>
                            </m:r>
                          </m:e>
                        </m:rad>
                        <m:r>
                          <a:rPr lang="vi-VN"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r>
                          <a:rPr lang="vi-VN"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𝟐</m:t>
                            </m:r>
                          </m:e>
                        </m:rad>
                        <m:r>
                          <a:rPr lang="vi-VN" sz="4400" b="1">
                            <a:solidFill>
                              <a:schemeClr val="tx1"/>
                            </a:solidFill>
                            <a:latin typeface="Cambria Math" panose="02040503050406030204" pitchFamily="18" charset="0"/>
                          </a:rPr>
                          <m:t>⇔</m:t>
                        </m:r>
                        <m:d>
                          <m:dPr>
                            <m:begChr m:val="{"/>
                            <m:endChr m:val=""/>
                            <m:ctrlPr>
                              <a:rPr lang="en-US" sz="4400" b="1" i="1">
                                <a:solidFill>
                                  <a:schemeClr val="tx1"/>
                                </a:solidFill>
                                <a:latin typeface="Cambria Math" panose="02040503050406030204" pitchFamily="18" charset="0"/>
                              </a:rPr>
                            </m:ctrlPr>
                          </m:dPr>
                          <m:e>
                            <m:eqArr>
                              <m:eqArrPr>
                                <m:ctrlPr>
                                  <a:rPr lang="en-US" sz="4400" b="1" i="1">
                                    <a:solidFill>
                                      <a:schemeClr val="tx1"/>
                                    </a:solidFill>
                                    <a:latin typeface="Cambria Math" panose="02040503050406030204" pitchFamily="18" charset="0"/>
                                  </a:rPr>
                                </m:ctrlPr>
                              </m:eqArrPr>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𝟐</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𝟎</m:t>
                                </m:r>
                              </m:e>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e>
                            </m:eqArr>
                          </m:e>
                        </m:d>
                        <m:r>
                          <a:rPr lang="vi-VN" sz="4400" b="1">
                            <a:solidFill>
                              <a:schemeClr val="tx1"/>
                            </a:solidFill>
                            <a:latin typeface="Cambria Math" panose="02040503050406030204" pitchFamily="18" charset="0"/>
                          </a:rPr>
                          <m:t>⇔</m:t>
                        </m:r>
                        <m:d>
                          <m:dPr>
                            <m:begChr m:val="{"/>
                            <m:endChr m:val=""/>
                            <m:ctrlPr>
                              <a:rPr lang="en-US" sz="4400" b="1" i="1">
                                <a:solidFill>
                                  <a:schemeClr val="tx1"/>
                                </a:solidFill>
                                <a:latin typeface="Cambria Math" panose="02040503050406030204" pitchFamily="18" charset="0"/>
                              </a:rPr>
                            </m:ctrlPr>
                          </m:dPr>
                          <m:e>
                            <m:eqArr>
                              <m:eqArrPr>
                                <m:ctrlPr>
                                  <a:rPr lang="en-US" sz="4400" b="1" i="1">
                                    <a:solidFill>
                                      <a:schemeClr val="tx1"/>
                                    </a:solidFill>
                                    <a:latin typeface="Cambria Math" panose="02040503050406030204" pitchFamily="18" charset="0"/>
                                  </a:rPr>
                                </m:ctrlPr>
                              </m:eqArrPr>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𝟐</m:t>
                                </m:r>
                              </m:e>
                              <m:e>
                                <m:d>
                                  <m:dPr>
                                    <m:begChr m:val="["/>
                                    <m:endChr m:val=""/>
                                    <m:ctrlPr>
                                      <a:rPr lang="en-US" sz="4400" b="1" i="1">
                                        <a:solidFill>
                                          <a:schemeClr val="tx1"/>
                                        </a:solidFill>
                                        <a:latin typeface="Cambria Math" panose="02040503050406030204" pitchFamily="18" charset="0"/>
                                      </a:rPr>
                                    </m:ctrlPr>
                                  </m:dPr>
                                  <m:e>
                                    <m:eqArr>
                                      <m:eqArrPr>
                                        <m:ctrlPr>
                                          <a:rPr lang="en-US" sz="4400" b="1" i="1">
                                            <a:solidFill>
                                              <a:schemeClr val="tx1"/>
                                            </a:solidFill>
                                            <a:latin typeface="Cambria Math" panose="02040503050406030204" pitchFamily="18" charset="0"/>
                                          </a:rPr>
                                        </m:ctrlPr>
                                      </m:eqArrPr>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𝟎</m:t>
                                        </m:r>
                                      </m:e>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𝟏</m:t>
                                        </m:r>
                                      </m:e>
                                    </m:eqArr>
                                  </m:e>
                                </m:d>
                              </m:e>
                            </m:eqArr>
                          </m:e>
                        </m:d>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oMath>
                    </m:oMathPara>
                  </a14:m>
                  <a:br>
                    <a:rPr lang="vi-VN" sz="4400" b="1" dirty="0">
                      <a:solidFill>
                        <a:schemeClr val="tx1"/>
                      </a:solidFill>
                      <a:latin typeface="Cambria Math" panose="02040503050406030204" pitchFamily="18" charset="0"/>
                    </a:rPr>
                  </a:br>
                  <a:endParaRPr lang="en-US" sz="4400" b="1" dirty="0">
                    <a:solidFill>
                      <a:schemeClr val="tx1"/>
                    </a:solidFill>
                    <a:latin typeface="Tahoma" pitchFamily="34" charset="0"/>
                    <a:ea typeface="Tahoma" pitchFamily="34" charset="0"/>
                    <a:cs typeface="Tahoma" pitchFamily="34" charset="0"/>
                  </a:endParaRPr>
                </a:p>
                <a:p>
                  <a:r>
                    <a:rPr lang="en-US" sz="4400" b="1" dirty="0">
                      <a:solidFill>
                        <a:schemeClr val="tx1"/>
                      </a:solidFill>
                      <a:latin typeface="Tahoma" pitchFamily="34" charset="0"/>
                      <a:ea typeface="Tahoma" pitchFamily="34" charset="0"/>
                      <a:cs typeface="Tahoma" pitchFamily="34" charset="0"/>
                    </a:rPr>
                    <a:t>          Hai</a:t>
                  </a:r>
                  <a:r>
                    <a:rPr lang="vi-VN" sz="4400" b="1" dirty="0">
                      <a:solidFill>
                        <a:schemeClr val="tx1"/>
                      </a:solidFill>
                      <a:latin typeface="Tahoma" pitchFamily="34" charset="0"/>
                      <a:ea typeface="Tahoma" pitchFamily="34" charset="0"/>
                      <a:cs typeface="Tahoma" pitchFamily="34" charset="0"/>
                    </a:rPr>
                    <a:t> phương trình không có cùng tập nghiệm nên phép biến đổi không </a:t>
                  </a:r>
                  <a:r>
                    <a:rPr lang="en-US" sz="4400" b="1" dirty="0">
                      <a:solidFill>
                        <a:schemeClr val="tx1"/>
                      </a:solidFill>
                      <a:latin typeface="Tahoma" pitchFamily="34" charset="0"/>
                      <a:ea typeface="Tahoma" pitchFamily="34" charset="0"/>
                      <a:cs typeface="Tahoma" pitchFamily="34" charset="0"/>
                    </a:rPr>
                    <a:t>  </a:t>
                  </a:r>
                </a:p>
                <a:p>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tương đương.</a:t>
                  </a:r>
                  <a:endParaRPr lang="en-US" sz="4400" b="1" dirty="0">
                    <a:solidFill>
                      <a:schemeClr val="tx1"/>
                    </a:solidFill>
                    <a:latin typeface="Tahoma" pitchFamily="34" charset="0"/>
                    <a:ea typeface="Tahoma" pitchFamily="34" charset="0"/>
                    <a:cs typeface="Tahoma" pitchFamily="34" charset="0"/>
                  </a:endParaRPr>
                </a:p>
                <a:p>
                  <a:pPr algn="ctr"/>
                  <a:endParaRPr lang="en-US" dirty="0"/>
                </a:p>
              </p:txBody>
            </p:sp>
          </mc:Choice>
          <mc:Fallback xmlns="">
            <p:sp>
              <p:nvSpPr>
                <p:cNvPr id="53" name="Rounded Rectangle 52"/>
                <p:cNvSpPr>
                  <a:spLocks noRot="1" noChangeAspect="1" noMove="1" noResize="1" noEditPoints="1" noAdjustHandles="1" noChangeArrowheads="1" noChangeShapeType="1" noTextEdit="1"/>
                </p:cNvSpPr>
                <p:nvPr/>
              </p:nvSpPr>
              <p:spPr>
                <a:xfrm>
                  <a:off x="1300006" y="5846884"/>
                  <a:ext cx="21817977" cy="6039886"/>
                </a:xfrm>
                <a:prstGeom prst="roundRect">
                  <a:avLst>
                    <a:gd name="adj" fmla="val 3132"/>
                  </a:avLst>
                </a:prstGeom>
                <a:blipFill>
                  <a:blip r:embed="rId3"/>
                  <a:stretch>
                    <a:fillRect l="-757" t="-5967"/>
                  </a:stretch>
                </a:blipFill>
                <a:ln w="57150">
                  <a:solidFill>
                    <a:srgbClr val="0999C8"/>
                  </a:solidFill>
                </a:ln>
                <a:effectLst>
                  <a:innerShdw blurRad="114300">
                    <a:prstClr val="black"/>
                  </a:innerShdw>
                </a:effectLst>
              </p:spPr>
              <p:txBody>
                <a:bodyPr/>
                <a:lstStyle/>
                <a:p>
                  <a:r>
                    <a:rPr lang="en-US">
                      <a:noFill/>
                    </a:rPr>
                    <a:t> </a:t>
                  </a:r>
                </a:p>
              </p:txBody>
            </p:sp>
          </mc:Fallback>
        </mc:AlternateContent>
        <p:grpSp>
          <p:nvGrpSpPr>
            <p:cNvPr id="54" name="Group 60"/>
            <p:cNvGrpSpPr/>
            <p:nvPr/>
          </p:nvGrpSpPr>
          <p:grpSpPr>
            <a:xfrm>
              <a:off x="1270511" y="5867400"/>
              <a:ext cx="3568119" cy="885308"/>
              <a:chOff x="1224541" y="6305967"/>
              <a:chExt cx="3568119" cy="88530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096984" y="3500293"/>
            <a:ext cx="21817977" cy="3886417"/>
            <a:chOff x="1268078" y="3405486"/>
            <a:chExt cx="21817977" cy="4065986"/>
          </a:xfrm>
        </p:grpSpPr>
        <mc:AlternateContent xmlns:mc="http://schemas.openxmlformats.org/markup-compatibility/2006" xmlns:a14="http://schemas.microsoft.com/office/drawing/2010/main">
          <mc:Choice Requires="a14">
            <p:sp>
              <p:nvSpPr>
                <p:cNvPr id="62" name="Rounded Rectangle 61"/>
                <p:cNvSpPr/>
                <p:nvPr/>
              </p:nvSpPr>
              <p:spPr>
                <a:xfrm>
                  <a:off x="1304566" y="4131731"/>
                  <a:ext cx="21781489" cy="3339741"/>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600"/>
                    </a:spcBef>
                    <a:spcAft>
                      <a:spcPts val="800"/>
                    </a:spcAft>
                  </a:pPr>
                  <a:r>
                    <a:rPr lang="vi-VN" sz="4400" b="1" dirty="0">
                      <a:solidFill>
                        <a:schemeClr val="tx1"/>
                      </a:solidFill>
                      <a:latin typeface="Tahoma" pitchFamily="34" charset="0"/>
                      <a:ea typeface="Tahoma" pitchFamily="34" charset="0"/>
                      <a:cs typeface="Tahoma" pitchFamily="34" charset="0"/>
                    </a:rPr>
                    <a:t>Phép biến đổi nào sau đây là phép biến đổi tương đương? </a:t>
                  </a:r>
                  <a:endParaRPr lang="en-US" sz="4400" b="1" dirty="0">
                    <a:solidFill>
                      <a:schemeClr val="tx1"/>
                    </a:solidFill>
                    <a:latin typeface="Tahoma" pitchFamily="34" charset="0"/>
                    <a:ea typeface="Tahoma" pitchFamily="34" charset="0"/>
                    <a:cs typeface="Tahoma" pitchFamily="34" charset="0"/>
                  </a:endParaRPr>
                </a:p>
                <a:p>
                  <a:pPr marL="629920" algn="just">
                    <a:lnSpc>
                      <a:spcPct val="115000"/>
                    </a:lnSpc>
                    <a:spcAft>
                      <a:spcPts val="800"/>
                    </a:spcAft>
                    <a:tabLst>
                      <a:tab pos="3599815" algn="l"/>
                      <a:tab pos="5039995" algn="l"/>
                    </a:tabLst>
                  </a:pPr>
                  <a:r>
                    <a:rPr lang="en-US" sz="4400" b="1" dirty="0">
                      <a:solidFill>
                        <a:schemeClr val="tx1"/>
                      </a:solidFill>
                      <a:latin typeface="Tahoma" pitchFamily="34" charset="0"/>
                      <a:ea typeface="Tahoma" pitchFamily="34" charset="0"/>
                      <a:cs typeface="Tahoma" pitchFamily="34" charset="0"/>
                    </a:rPr>
                    <a:t>A</a:t>
                  </a:r>
                  <a:r>
                    <a:rPr lang="vi-VN"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	B.</a:t>
                  </a:r>
                  <a14:m>
                    <m:oMath xmlns:m="http://schemas.openxmlformats.org/officeDocument/2006/math">
                      <m:rad>
                        <m:radPr>
                          <m:degHide m:val="on"/>
                          <m:ctrlPr>
                            <a:rPr lang="en-US" sz="4400" b="1" i="1">
                              <a:solidFill>
                                <a:schemeClr val="tx1"/>
                              </a:solidFill>
                              <a:latin typeface="Cambria Math" panose="02040503050406030204" pitchFamily="18" charset="0"/>
                            </a:rPr>
                          </m:ctrlPr>
                        </m:radPr>
                        <m:deg/>
                        <m:e>
                          <m:r>
                            <a:rPr lang="en-US" sz="4400" b="1">
                              <a:solidFill>
                                <a:schemeClr val="tx1"/>
                              </a:solidFill>
                              <a:latin typeface="Cambria Math" panose="02040503050406030204" pitchFamily="18" charset="0"/>
                            </a:rPr>
                            <m:t>2−</m:t>
                          </m:r>
                          <m:r>
                            <a:rPr lang="en-US" sz="4400" b="1">
                              <a:solidFill>
                                <a:schemeClr val="tx1"/>
                              </a:solidFill>
                              <a:latin typeface="Cambria Math" panose="02040503050406030204" pitchFamily="18" charset="0"/>
                            </a:rPr>
                            <m:t>𝑥</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⇔2−</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a:p>
                  <a:pPr marL="629920" algn="just">
                    <a:lnSpc>
                      <a:spcPct val="115000"/>
                    </a:lnSpc>
                    <a:spcAft>
                      <a:spcPts val="800"/>
                    </a:spcAft>
                    <a:tabLst>
                      <a:tab pos="3599815" algn="l"/>
                      <a:tab pos="5039995" algn="l"/>
                    </a:tabLst>
                  </a:pPr>
                  <a:r>
                    <a:rPr lang="vi-VN" sz="4400" b="1" dirty="0">
                      <a:solidFill>
                        <a:schemeClr val="tx1"/>
                      </a:solidFill>
                      <a:latin typeface="Tahoma" pitchFamily="34" charset="0"/>
                      <a:ea typeface="Tahoma" pitchFamily="34" charset="0"/>
                      <a:cs typeface="Tahoma" pitchFamily="34" charset="0"/>
                    </a:rPr>
                    <a:t>C. </a:t>
                  </a:r>
                  <a14:m>
                    <m:oMath xmlns:m="http://schemas.openxmlformats.org/officeDocument/2006/math">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a:t>
                  </a:r>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D. </a:t>
                  </a:r>
                  <a14:m>
                    <m:oMath xmlns:m="http://schemas.openxmlformats.org/officeDocument/2006/math">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+3</m:t>
                          </m:r>
                        </m:e>
                      </m:rad>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+3</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p:txBody>
            </p:sp>
          </mc:Choice>
          <mc:Fallback xmlns="">
            <p:sp>
              <p:nvSpPr>
                <p:cNvPr id="62" name="Rounded Rectangle 61"/>
                <p:cNvSpPr>
                  <a:spLocks noRot="1" noChangeAspect="1" noMove="1" noResize="1" noEditPoints="1" noAdjustHandles="1" noChangeArrowheads="1" noChangeShapeType="1" noTextEdit="1"/>
                </p:cNvSpPr>
                <p:nvPr/>
              </p:nvSpPr>
              <p:spPr>
                <a:xfrm>
                  <a:off x="1304566" y="4131731"/>
                  <a:ext cx="21781489" cy="3339741"/>
                </a:xfrm>
                <a:prstGeom prst="roundRect">
                  <a:avLst>
                    <a:gd name="adj" fmla="val 5347"/>
                  </a:avLst>
                </a:prstGeom>
                <a:blipFill>
                  <a:blip r:embed="rId4"/>
                  <a:stretch>
                    <a:fillRect l="-838" b="-756"/>
                  </a:stretch>
                </a:blipFill>
                <a:ln w="28575">
                  <a:solidFill>
                    <a:schemeClr val="accent6">
                      <a:lumMod val="75000"/>
                    </a:schemeClr>
                  </a:solidFill>
                </a:ln>
              </p:spPr>
              <p:txBody>
                <a:bodyPr/>
                <a:lstStyle/>
                <a:p>
                  <a:r>
                    <a:rPr lang="en-US">
                      <a:noFill/>
                    </a:rPr>
                    <a:t> </a:t>
                  </a:r>
                </a:p>
              </p:txBody>
            </p:sp>
          </mc:Fallback>
        </mc:AlternateContent>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231701" cy="715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Ví</a:t>
                </a:r>
                <a:r>
                  <a:rPr lang="en-US" sz="4600" b="1">
                    <a:solidFill>
                      <a:schemeClr val="bg1"/>
                    </a:solidFill>
                    <a:latin typeface="Tahoma" pitchFamily="34" charset="0"/>
                    <a:ea typeface="Tahoma" pitchFamily="34" charset="0"/>
                    <a:cs typeface="Tahoma" pitchFamily="34" charset="0"/>
                  </a:rPr>
                  <a:t> dụ 2</a:t>
                </a:r>
                <a:endParaRPr lang="en-US" sz="4600" b="1" dirty="0">
                  <a:solidFill>
                    <a:schemeClr val="bg1"/>
                  </a:solidFill>
                  <a:latin typeface="Tahoma" pitchFamily="34" charset="0"/>
                  <a:ea typeface="Tahoma" pitchFamily="34" charset="0"/>
                  <a:cs typeface="Tahoma"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6" name="Rectangle 5">
            <a:extLst>
              <a:ext uri="{FF2B5EF4-FFF2-40B4-BE49-F238E27FC236}">
                <a16:creationId xmlns:a16="http://schemas.microsoft.com/office/drawing/2014/main" id="{C380877E-740C-4558-AF60-A9025E7E4C22}"/>
              </a:ext>
            </a:extLst>
          </p:cNvPr>
          <p:cNvSpPr>
            <a:spLocks noChangeArrowheads="1"/>
          </p:cNvSpPr>
          <p:nvPr/>
        </p:nvSpPr>
        <p:spPr bwMode="auto">
          <a:xfrm>
            <a:off x="630238" y="135255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600450" algn="l"/>
                <a:tab pos="5040313" algn="l"/>
              </a:tabLst>
            </a:pPr>
            <a:r>
              <a:rPr kumimoji="0" lang="vi-VN" altLang="en-US" sz="1200" b="1" i="0" u="none" strike="noStrike" cap="none" normalizeH="0" baseline="0">
                <a:ln>
                  <a:noFill/>
                </a:ln>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28" name="Group 127">
            <a:extLst>
              <a:ext uri="{FF2B5EF4-FFF2-40B4-BE49-F238E27FC236}">
                <a16:creationId xmlns:a16="http://schemas.microsoft.com/office/drawing/2014/main" id="{164CACD1-7639-4870-9B2F-075EA8249A2A}"/>
              </a:ext>
            </a:extLst>
          </p:cNvPr>
          <p:cNvGrpSpPr/>
          <p:nvPr/>
        </p:nvGrpSpPr>
        <p:grpSpPr>
          <a:xfrm>
            <a:off x="198783" y="1697421"/>
            <a:ext cx="22838192" cy="1634046"/>
            <a:chOff x="166070" y="1904999"/>
            <a:chExt cx="19234172" cy="1634045"/>
          </a:xfrm>
        </p:grpSpPr>
        <p:sp>
          <p:nvSpPr>
            <p:cNvPr id="129" name="Rounded Rectangle 2">
              <a:extLst>
                <a:ext uri="{FF2B5EF4-FFF2-40B4-BE49-F238E27FC236}">
                  <a16:creationId xmlns:a16="http://schemas.microsoft.com/office/drawing/2014/main" id="{9CC2E057-C61C-4480-9742-6E3A6D4A7CCE}"/>
                </a:ext>
              </a:extLst>
            </p:cNvPr>
            <p:cNvSpPr/>
            <p:nvPr/>
          </p:nvSpPr>
          <p:spPr>
            <a:xfrm>
              <a:off x="166070" y="1904999"/>
              <a:ext cx="1633598" cy="964200"/>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F245CA54-6DC5-48D0-9985-971CD5385AD5}"/>
                </a:ext>
              </a:extLst>
            </p:cNvPr>
            <p:cNvSpPr txBox="1"/>
            <p:nvPr/>
          </p:nvSpPr>
          <p:spPr>
            <a:xfrm>
              <a:off x="1082675" y="1922269"/>
              <a:ext cx="716993" cy="754052"/>
            </a:xfrm>
            <a:prstGeom prst="rect">
              <a:avLst/>
            </a:prstGeom>
            <a:noFill/>
          </p:spPr>
          <p:txBody>
            <a:bodyPr wrap="none" rtlCol="0">
              <a:spAutoFit/>
            </a:bodyPr>
            <a:lstStyle/>
            <a:p>
              <a:r>
                <a:rPr lang="vi-VN" b="1">
                  <a:solidFill>
                    <a:schemeClr val="bg1"/>
                  </a:solidFill>
                  <a:latin typeface="Tahoma" pitchFamily="34" charset="0"/>
                  <a:ea typeface="Tahoma" pitchFamily="34" charset="0"/>
                  <a:cs typeface="Tahoma" pitchFamily="34" charset="0"/>
                </a:rPr>
                <a:t>I</a:t>
              </a:r>
              <a:r>
                <a:rPr lang="en-US" b="1">
                  <a:solidFill>
                    <a:schemeClr val="bg1"/>
                  </a:solidFill>
                  <a:latin typeface="Tahoma" pitchFamily="34" charset="0"/>
                  <a:ea typeface="Tahoma" pitchFamily="34" charset="0"/>
                  <a:cs typeface="Tahoma" pitchFamily="34" charset="0"/>
                </a:rPr>
                <a:t>I</a:t>
              </a:r>
            </a:p>
          </p:txBody>
        </p:sp>
        <p:sp>
          <p:nvSpPr>
            <p:cNvPr id="131" name="TextBox 130">
              <a:extLst>
                <a:ext uri="{FF2B5EF4-FFF2-40B4-BE49-F238E27FC236}">
                  <a16:creationId xmlns:a16="http://schemas.microsoft.com/office/drawing/2014/main" id="{96CEE4A2-B0AB-4081-8540-04883B3FE711}"/>
                </a:ext>
              </a:extLst>
            </p:cNvPr>
            <p:cNvSpPr txBox="1"/>
            <p:nvPr/>
          </p:nvSpPr>
          <p:spPr>
            <a:xfrm>
              <a:off x="2117128" y="1969385"/>
              <a:ext cx="17283114" cy="1569659"/>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TƯƠNG ĐƯƠNG VÀ PHƯƠNG TRÌNH HỆ QUẢ </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132" name="Group 131">
            <a:extLst>
              <a:ext uri="{FF2B5EF4-FFF2-40B4-BE49-F238E27FC236}">
                <a16:creationId xmlns:a16="http://schemas.microsoft.com/office/drawing/2014/main" id="{85392188-C7C7-496D-BE7E-7719F7E02190}"/>
              </a:ext>
            </a:extLst>
          </p:cNvPr>
          <p:cNvGrpSpPr/>
          <p:nvPr/>
        </p:nvGrpSpPr>
        <p:grpSpPr>
          <a:xfrm>
            <a:off x="974568" y="2701829"/>
            <a:ext cx="11816818" cy="1569660"/>
            <a:chOff x="644526" y="2772416"/>
            <a:chExt cx="11816818" cy="1569660"/>
          </a:xfrm>
        </p:grpSpPr>
        <p:sp>
          <p:nvSpPr>
            <p:cNvPr id="133" name="TextBox 132">
              <a:extLst>
                <a:ext uri="{FF2B5EF4-FFF2-40B4-BE49-F238E27FC236}">
                  <a16:creationId xmlns:a16="http://schemas.microsoft.com/office/drawing/2014/main" id="{1CCD63B9-EFFE-417C-AAAD-AF8ED873E018}"/>
                </a:ext>
              </a:extLst>
            </p:cNvPr>
            <p:cNvSpPr txBox="1"/>
            <p:nvPr/>
          </p:nvSpPr>
          <p:spPr>
            <a:xfrm>
              <a:off x="2048773" y="2772416"/>
              <a:ext cx="10412571" cy="1569660"/>
            </a:xfrm>
            <a:prstGeom prst="rect">
              <a:avLst/>
            </a:prstGeom>
            <a:noFill/>
          </p:spPr>
          <p:txBody>
            <a:bodyPr wrap="square" rtlCol="0">
              <a:spAutoFit/>
            </a:bodyPr>
            <a:lstStyle/>
            <a:p>
              <a:r>
                <a:rPr lang="en-US" sz="1800" b="1">
                  <a:solidFill>
                    <a:srgbClr val="0000FF"/>
                  </a:solidFill>
                  <a:effectLst/>
                  <a:latin typeface="Times New Roman" panose="02020603050405020304" pitchFamily="18" charset="0"/>
                  <a:ea typeface="Calibri" panose="020F0502020204030204" pitchFamily="34" charset="0"/>
                </a:rPr>
                <a:t> </a:t>
              </a:r>
              <a:r>
                <a:rPr lang="en-US" sz="4800" b="1">
                  <a:solidFill>
                    <a:srgbClr val="145F82"/>
                  </a:solidFill>
                  <a:latin typeface="Tahoma" pitchFamily="34" charset="0"/>
                  <a:ea typeface="Tahoma" pitchFamily="34" charset="0"/>
                  <a:cs typeface="Tahoma" pitchFamily="34" charset="0"/>
                </a:rPr>
                <a:t>phép biến đổi tương đương</a:t>
              </a:r>
            </a:p>
            <a:p>
              <a:endParaRPr lang="en-US" sz="4800" b="1" dirty="0">
                <a:solidFill>
                  <a:srgbClr val="145F82"/>
                </a:solidFill>
                <a:latin typeface="Tahoma" pitchFamily="34" charset="0"/>
                <a:ea typeface="Tahoma" pitchFamily="34" charset="0"/>
                <a:cs typeface="Tahoma" pitchFamily="34" charset="0"/>
              </a:endParaRPr>
            </a:p>
          </p:txBody>
        </p:sp>
        <p:sp>
          <p:nvSpPr>
            <p:cNvPr id="134" name="Rounded Rectangle 7">
              <a:extLst>
                <a:ext uri="{FF2B5EF4-FFF2-40B4-BE49-F238E27FC236}">
                  <a16:creationId xmlns:a16="http://schemas.microsoft.com/office/drawing/2014/main" id="{FDA59810-2D00-4778-99DF-CD935CA2E79B}"/>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6DEF4FA3-B3D1-4C80-B0F4-B8864C7BB8AF}"/>
                </a:ext>
              </a:extLst>
            </p:cNvPr>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2</a:t>
              </a:r>
            </a:p>
          </p:txBody>
        </p:sp>
      </p:grpSp>
    </p:spTree>
    <p:extLst>
      <p:ext uri="{BB962C8B-B14F-4D97-AF65-F5344CB8AC3E}">
        <p14:creationId xmlns:p14="http://schemas.microsoft.com/office/powerpoint/2010/main" val="22900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168630" y="7488504"/>
            <a:ext cx="21848314" cy="6126803"/>
            <a:chOff x="1270511" y="5867400"/>
            <a:chExt cx="21848314" cy="6778273"/>
          </a:xfrm>
        </p:grpSpPr>
        <mc:AlternateContent xmlns:mc="http://schemas.openxmlformats.org/markup-compatibility/2006" xmlns:a14="http://schemas.microsoft.com/office/drawing/2010/main">
          <mc:Choice Requires="a14">
            <p:sp>
              <p:nvSpPr>
                <p:cNvPr id="53" name="Rounded Rectangle 52"/>
                <p:cNvSpPr/>
                <p:nvPr/>
              </p:nvSpPr>
              <p:spPr>
                <a:xfrm>
                  <a:off x="1300848" y="5986452"/>
                  <a:ext cx="21817977" cy="66592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a:t>
                  </a:r>
                  <a:endParaRPr lang="en-US" sz="4400" b="1" dirty="0">
                    <a:solidFill>
                      <a:schemeClr val="tx1"/>
                    </a:solidFill>
                    <a:latin typeface="Tahoma" pitchFamily="34" charset="0"/>
                    <a:ea typeface="Tahoma" pitchFamily="34" charset="0"/>
                    <a:cs typeface="Tahoma" pitchFamily="34" charset="0"/>
                  </a:endParaRPr>
                </a:p>
                <a:p>
                  <a:pPr marL="629920">
                    <a:lnSpc>
                      <a:spcPct val="107000"/>
                    </a:lnSpc>
                    <a:spcAft>
                      <a:spcPts val="800"/>
                    </a:spcAft>
                  </a:pPr>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 Xét phương án D:</a:t>
                  </a:r>
                  <a:endParaRPr lang="en-US" sz="4400" b="1" dirty="0">
                    <a:solidFill>
                      <a:schemeClr val="tx1"/>
                    </a:solidFill>
                    <a:latin typeface="Tahoma" pitchFamily="34" charset="0"/>
                    <a:ea typeface="Tahoma" pitchFamily="34" charset="0"/>
                    <a:cs typeface="Tahoma" pitchFamily="34" charset="0"/>
                  </a:endParaRPr>
                </a:p>
                <a:p>
                  <a:pPr marL="629920">
                    <a:lnSpc>
                      <a:spcPct val="107000"/>
                    </a:lnSpc>
                    <a:spcAft>
                      <a:spcPts val="800"/>
                    </a:spcAft>
                  </a:pPr>
                  <a14:m>
                    <m:oMathPara xmlns:m="http://schemas.openxmlformats.org/officeDocument/2006/math">
                      <m:oMathParaPr>
                        <m:jc m:val="centerGroup"/>
                      </m:oMathParaPr>
                      <m:oMath xmlns:m="http://schemas.openxmlformats.org/officeDocument/2006/math">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𝟑</m:t>
                            </m:r>
                          </m:e>
                        </m:rad>
                        <m:r>
                          <a:rPr lang="vi-VN"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r>
                          <a:rPr lang="vi-VN"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𝟑</m:t>
                            </m:r>
                          </m:e>
                        </m:rad>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r>
                          <a:rPr lang="vi-VN" sz="4400" b="1">
                            <a:solidFill>
                              <a:schemeClr val="tx1"/>
                            </a:solidFill>
                            <a:latin typeface="Cambria Math" panose="02040503050406030204" pitchFamily="18" charset="0"/>
                          </a:rPr>
                          <m:t>⇔</m:t>
                        </m:r>
                        <m:d>
                          <m:dPr>
                            <m:begChr m:val="{"/>
                            <m:endChr m:val=""/>
                            <m:ctrlPr>
                              <a:rPr lang="en-US" sz="4400" b="1" i="1">
                                <a:solidFill>
                                  <a:schemeClr val="tx1"/>
                                </a:solidFill>
                                <a:latin typeface="Cambria Math" panose="02040503050406030204" pitchFamily="18" charset="0"/>
                              </a:rPr>
                            </m:ctrlPr>
                          </m:dPr>
                          <m:e>
                            <m:eqArr>
                              <m:eqArrPr>
                                <m:ctrlPr>
                                  <a:rPr lang="en-US" sz="4400" b="1" i="1">
                                    <a:solidFill>
                                      <a:schemeClr val="tx1"/>
                                    </a:solidFill>
                                    <a:latin typeface="Cambria Math" panose="02040503050406030204" pitchFamily="18" charset="0"/>
                                  </a:rPr>
                                </m:ctrlPr>
                              </m:eqArrPr>
                              <m:e>
                                <m:sSup>
                                  <m:sSupPr>
                                    <m:ctrlPr>
                                      <a:rPr lang="en-US" sz="4400" b="1" i="1">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𝟑</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𝟎</m:t>
                                </m:r>
                              </m:e>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e>
                            </m:eqArr>
                          </m:e>
                        </m:d>
                        <m:r>
                          <a:rPr lang="vi-VN" sz="4400" b="1">
                            <a:solidFill>
                              <a:schemeClr val="tx1"/>
                            </a:solidFill>
                            <a:latin typeface="Cambria Math" panose="02040503050406030204" pitchFamily="18" charset="0"/>
                          </a:rPr>
                          <m:t>⇔</m:t>
                        </m:r>
                        <m:d>
                          <m:dPr>
                            <m:begChr m:val="["/>
                            <m:endChr m:val=""/>
                            <m:ctrlPr>
                              <a:rPr lang="en-US" sz="4400" b="1" i="1">
                                <a:solidFill>
                                  <a:schemeClr val="tx1"/>
                                </a:solidFill>
                                <a:latin typeface="Cambria Math" panose="02040503050406030204" pitchFamily="18" charset="0"/>
                              </a:rPr>
                            </m:ctrlPr>
                          </m:dPr>
                          <m:e>
                            <m:eqArr>
                              <m:eqArrPr>
                                <m:ctrlPr>
                                  <a:rPr lang="en-US" sz="4400" b="1" i="1">
                                    <a:solidFill>
                                      <a:schemeClr val="tx1"/>
                                    </a:solidFill>
                                    <a:latin typeface="Cambria Math" panose="02040503050406030204" pitchFamily="18" charset="0"/>
                                  </a:rPr>
                                </m:ctrlPr>
                              </m:eqArrPr>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𝟎</m:t>
                                </m:r>
                              </m:e>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𝟏</m:t>
                                </m:r>
                              </m:e>
                            </m:eqArr>
                          </m:e>
                        </m:d>
                      </m:oMath>
                      <m:oMath xmlns:m="http://schemas.openxmlformats.org/officeDocument/2006/math">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vi-VN" sz="4400" b="1">
                                <a:solidFill>
                                  <a:schemeClr val="tx1"/>
                                </a:solidFill>
                                <a:latin typeface="Cambria Math" panose="02040503050406030204" pitchFamily="18" charset="0"/>
                              </a:rPr>
                              <m:t>𝒙</m:t>
                            </m:r>
                          </m:e>
                          <m:sup>
                            <m:r>
                              <a:rPr lang="vi-VN" sz="4400" b="1">
                                <a:solidFill>
                                  <a:schemeClr val="tx1"/>
                                </a:solidFill>
                                <a:latin typeface="Cambria Math" panose="02040503050406030204" pitchFamily="18" charset="0"/>
                              </a:rPr>
                              <m:t>𝟐</m:t>
                            </m:r>
                          </m:sup>
                        </m:sSup>
                        <m:r>
                          <a:rPr lang="vi-VN" sz="4400" b="1">
                            <a:solidFill>
                              <a:schemeClr val="tx1"/>
                            </a:solidFill>
                            <a:latin typeface="Cambria Math" panose="02040503050406030204" pitchFamily="18" charset="0"/>
                          </a:rPr>
                          <m:t>⇔</m:t>
                        </m:r>
                        <m:d>
                          <m:dPr>
                            <m:begChr m:val="["/>
                            <m:endChr m:val=""/>
                            <m:ctrlPr>
                              <a:rPr lang="en-US" sz="4400" b="1" i="1">
                                <a:solidFill>
                                  <a:schemeClr val="tx1"/>
                                </a:solidFill>
                                <a:latin typeface="Cambria Math" panose="02040503050406030204" pitchFamily="18" charset="0"/>
                              </a:rPr>
                            </m:ctrlPr>
                          </m:dPr>
                          <m:e>
                            <m:eqArr>
                              <m:eqArrPr>
                                <m:ctrlPr>
                                  <a:rPr lang="en-US" sz="4400" b="1" i="1">
                                    <a:solidFill>
                                      <a:schemeClr val="tx1"/>
                                    </a:solidFill>
                                    <a:latin typeface="Cambria Math" panose="02040503050406030204" pitchFamily="18" charset="0"/>
                                  </a:rPr>
                                </m:ctrlPr>
                              </m:eqArrPr>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𝟎</m:t>
                                </m:r>
                              </m:e>
                              <m:e>
                                <m:r>
                                  <a:rPr lang="vi-VN" sz="4400" b="1">
                                    <a:solidFill>
                                      <a:schemeClr val="tx1"/>
                                    </a:solidFill>
                                    <a:latin typeface="Cambria Math" panose="02040503050406030204" pitchFamily="18" charset="0"/>
                                  </a:rPr>
                                  <m:t>𝒙</m:t>
                                </m:r>
                                <m:r>
                                  <a:rPr lang="vi-VN" sz="4400" b="1">
                                    <a:solidFill>
                                      <a:schemeClr val="tx1"/>
                                    </a:solidFill>
                                    <a:latin typeface="Cambria Math" panose="02040503050406030204" pitchFamily="18" charset="0"/>
                                  </a:rPr>
                                  <m:t>=</m:t>
                                </m:r>
                                <m:r>
                                  <a:rPr lang="vi-VN" sz="4400" b="1">
                                    <a:solidFill>
                                      <a:schemeClr val="tx1"/>
                                    </a:solidFill>
                                    <a:latin typeface="Cambria Math" panose="02040503050406030204" pitchFamily="18" charset="0"/>
                                  </a:rPr>
                                  <m:t>𝟏</m:t>
                                </m:r>
                              </m:e>
                            </m:eqArr>
                          </m:e>
                        </m:d>
                      </m:oMath>
                    </m:oMathPara>
                  </a14:m>
                  <a:endParaRPr lang="en-US" sz="4400" b="1" dirty="0">
                    <a:solidFill>
                      <a:schemeClr val="tx1"/>
                    </a:solidFill>
                    <a:latin typeface="Tahoma" pitchFamily="34" charset="0"/>
                    <a:ea typeface="Tahoma" pitchFamily="34" charset="0"/>
                    <a:cs typeface="Tahoma" pitchFamily="34" charset="0"/>
                  </a:endParaRPr>
                </a:p>
                <a:p>
                  <a:pPr marL="629920">
                    <a:lnSpc>
                      <a:spcPct val="107000"/>
                    </a:lnSpc>
                    <a:spcAft>
                      <a:spcPts val="800"/>
                    </a:spcAft>
                  </a:pPr>
                  <a:r>
                    <a:rPr lang="en-US" sz="4400" b="1" dirty="0">
                      <a:solidFill>
                        <a:schemeClr val="tx1"/>
                      </a:solidFill>
                      <a:latin typeface="Tahoma" pitchFamily="34" charset="0"/>
                      <a:ea typeface="Tahoma" pitchFamily="34" charset="0"/>
                      <a:cs typeface="Tahoma" pitchFamily="34" charset="0"/>
                    </a:rPr>
                    <a:t>Hai</a:t>
                  </a:r>
                  <a:r>
                    <a:rPr lang="vi-VN" sz="4400" b="1" dirty="0">
                      <a:solidFill>
                        <a:schemeClr val="tx1"/>
                      </a:solidFill>
                      <a:latin typeface="Tahoma" pitchFamily="34" charset="0"/>
                      <a:ea typeface="Tahoma" pitchFamily="34" charset="0"/>
                      <a:cs typeface="Tahoma" pitchFamily="34" charset="0"/>
                    </a:rPr>
                    <a:t> phương trình có cùng tập nghiệm nên phép biến đổi là tương đương.</a:t>
                  </a:r>
                  <a:endParaRPr lang="en-US" sz="4400" b="1" dirty="0">
                    <a:solidFill>
                      <a:schemeClr val="tx1"/>
                    </a:solidFill>
                    <a:latin typeface="Tahoma" pitchFamily="34" charset="0"/>
                    <a:ea typeface="Tahoma" pitchFamily="34" charset="0"/>
                    <a:cs typeface="Tahoma" pitchFamily="34" charset="0"/>
                  </a:endParaRPr>
                </a:p>
                <a:p>
                  <a:pPr algn="ctr"/>
                  <a:endParaRPr lang="en-US" dirty="0"/>
                </a:p>
              </p:txBody>
            </p:sp>
          </mc:Choice>
          <mc:Fallback xmlns="">
            <p:sp>
              <p:nvSpPr>
                <p:cNvPr id="53" name="Rounded Rectangle 52"/>
                <p:cNvSpPr>
                  <a:spLocks noRot="1" noChangeAspect="1" noMove="1" noResize="1" noEditPoints="1" noAdjustHandles="1" noChangeArrowheads="1" noChangeShapeType="1" noTextEdit="1"/>
                </p:cNvSpPr>
                <p:nvPr/>
              </p:nvSpPr>
              <p:spPr>
                <a:xfrm>
                  <a:off x="1300848" y="5986452"/>
                  <a:ext cx="21817977" cy="6659221"/>
                </a:xfrm>
                <a:prstGeom prst="roundRect">
                  <a:avLst>
                    <a:gd name="adj" fmla="val 3132"/>
                  </a:avLst>
                </a:prstGeom>
                <a:blipFill>
                  <a:blip r:embed="rId3"/>
                  <a:stretch>
                    <a:fillRect l="-753" t="-4217"/>
                  </a:stretch>
                </a:blipFill>
                <a:ln w="57150">
                  <a:solidFill>
                    <a:srgbClr val="0999C8"/>
                  </a:solidFill>
                </a:ln>
                <a:effectLst>
                  <a:innerShdw blurRad="114300">
                    <a:prstClr val="black"/>
                  </a:innerShdw>
                </a:effectLst>
              </p:spPr>
              <p:txBody>
                <a:bodyPr/>
                <a:lstStyle/>
                <a:p>
                  <a:r>
                    <a:rPr lang="en-US">
                      <a:noFill/>
                    </a:rPr>
                    <a:t> </a:t>
                  </a:r>
                </a:p>
              </p:txBody>
            </p:sp>
          </mc:Fallback>
        </mc:AlternateContent>
        <p:grpSp>
          <p:nvGrpSpPr>
            <p:cNvPr id="54" name="Group 60"/>
            <p:cNvGrpSpPr/>
            <p:nvPr/>
          </p:nvGrpSpPr>
          <p:grpSpPr>
            <a:xfrm>
              <a:off x="1270511" y="5867400"/>
              <a:ext cx="3568119" cy="885308"/>
              <a:chOff x="1224541" y="6305967"/>
              <a:chExt cx="3568119" cy="88530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096984" y="3500293"/>
            <a:ext cx="21938800" cy="3886417"/>
            <a:chOff x="1268078" y="3405486"/>
            <a:chExt cx="21938800" cy="4065986"/>
          </a:xfrm>
        </p:grpSpPr>
        <mc:AlternateContent xmlns:mc="http://schemas.openxmlformats.org/markup-compatibility/2006" xmlns:a14="http://schemas.microsoft.com/office/drawing/2010/main">
          <mc:Choice Requires="a14">
            <p:sp>
              <p:nvSpPr>
                <p:cNvPr id="62" name="Rounded Rectangle 61"/>
                <p:cNvSpPr/>
                <p:nvPr/>
              </p:nvSpPr>
              <p:spPr>
                <a:xfrm>
                  <a:off x="1304566" y="4131731"/>
                  <a:ext cx="21902312" cy="3339741"/>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600"/>
                    </a:spcBef>
                    <a:spcAft>
                      <a:spcPts val="800"/>
                    </a:spcAft>
                  </a:pPr>
                  <a:r>
                    <a:rPr lang="vi-VN" sz="4400" b="1" dirty="0">
                      <a:solidFill>
                        <a:schemeClr val="tx1"/>
                      </a:solidFill>
                      <a:latin typeface="Tahoma" pitchFamily="34" charset="0"/>
                      <a:ea typeface="Tahoma" pitchFamily="34" charset="0"/>
                      <a:cs typeface="Tahoma" pitchFamily="34" charset="0"/>
                    </a:rPr>
                    <a:t>Phép biến đổi nào sau đây là phép biến đổi tương đương? </a:t>
                  </a:r>
                  <a:endParaRPr lang="en-US" sz="4400" b="1" dirty="0">
                    <a:solidFill>
                      <a:schemeClr val="tx1"/>
                    </a:solidFill>
                    <a:latin typeface="Tahoma" pitchFamily="34" charset="0"/>
                    <a:ea typeface="Tahoma" pitchFamily="34" charset="0"/>
                    <a:cs typeface="Tahoma" pitchFamily="34" charset="0"/>
                  </a:endParaRPr>
                </a:p>
                <a:p>
                  <a:pPr marL="629920" algn="just">
                    <a:lnSpc>
                      <a:spcPct val="115000"/>
                    </a:lnSpc>
                    <a:spcAft>
                      <a:spcPts val="800"/>
                    </a:spcAft>
                    <a:tabLst>
                      <a:tab pos="3599815" algn="l"/>
                      <a:tab pos="5039995" algn="l"/>
                    </a:tabLst>
                  </a:pPr>
                  <a:r>
                    <a:rPr lang="en-US" sz="4400" b="1" dirty="0">
                      <a:solidFill>
                        <a:schemeClr val="tx1"/>
                      </a:solidFill>
                      <a:latin typeface="Tahoma" pitchFamily="34" charset="0"/>
                      <a:ea typeface="Tahoma" pitchFamily="34" charset="0"/>
                      <a:cs typeface="Tahoma" pitchFamily="34" charset="0"/>
                    </a:rPr>
                    <a:t>A</a:t>
                  </a:r>
                  <a:r>
                    <a:rPr lang="vi-VN"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	B.</a:t>
                  </a:r>
                  <a14:m>
                    <m:oMath xmlns:m="http://schemas.openxmlformats.org/officeDocument/2006/math">
                      <m:rad>
                        <m:radPr>
                          <m:degHide m:val="on"/>
                          <m:ctrlPr>
                            <a:rPr lang="en-US" sz="4400" b="1" i="1">
                              <a:solidFill>
                                <a:schemeClr val="tx1"/>
                              </a:solidFill>
                              <a:latin typeface="Cambria Math" panose="02040503050406030204" pitchFamily="18" charset="0"/>
                            </a:rPr>
                          </m:ctrlPr>
                        </m:radPr>
                        <m:deg/>
                        <m:e>
                          <m:r>
                            <a:rPr lang="en-US" sz="4400" b="1">
                              <a:solidFill>
                                <a:schemeClr val="tx1"/>
                              </a:solidFill>
                              <a:latin typeface="Cambria Math" panose="02040503050406030204" pitchFamily="18" charset="0"/>
                            </a:rPr>
                            <m:t>2−</m:t>
                          </m:r>
                          <m:r>
                            <a:rPr lang="en-US" sz="4400" b="1">
                              <a:solidFill>
                                <a:schemeClr val="tx1"/>
                              </a:solidFill>
                              <a:latin typeface="Cambria Math" panose="02040503050406030204" pitchFamily="18" charset="0"/>
                            </a:rPr>
                            <m:t>𝑥</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⇔2−</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a:p>
                  <a:pPr marL="629920" algn="just">
                    <a:lnSpc>
                      <a:spcPct val="115000"/>
                    </a:lnSpc>
                    <a:spcAft>
                      <a:spcPts val="800"/>
                    </a:spcAft>
                    <a:tabLst>
                      <a:tab pos="3599815" algn="l"/>
                      <a:tab pos="5039995" algn="l"/>
                    </a:tabLst>
                  </a:pPr>
                  <a:r>
                    <a:rPr lang="vi-VN" sz="4400" b="1" dirty="0">
                      <a:solidFill>
                        <a:schemeClr val="tx1"/>
                      </a:solidFill>
                      <a:latin typeface="Tahoma" pitchFamily="34" charset="0"/>
                      <a:ea typeface="Tahoma" pitchFamily="34" charset="0"/>
                      <a:cs typeface="Tahoma" pitchFamily="34" charset="0"/>
                    </a:rPr>
                    <a:t>C. </a:t>
                  </a:r>
                  <a14:m>
                    <m:oMath xmlns:m="http://schemas.openxmlformats.org/officeDocument/2006/math">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−2</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a:t>
                  </a:r>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D. </a:t>
                  </a:r>
                  <a14:m>
                    <m:oMath xmlns:m="http://schemas.openxmlformats.org/officeDocument/2006/math">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+3</m:t>
                          </m:r>
                        </m:e>
                      </m:rad>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m:t>
                      </m:r>
                      <m:rad>
                        <m:radPr>
                          <m:degHide m:val="on"/>
                          <m:ctrlPr>
                            <a:rPr lang="en-US" sz="4400" b="1" i="1">
                              <a:solidFill>
                                <a:schemeClr val="tx1"/>
                              </a:solidFill>
                              <a:latin typeface="Cambria Math" panose="02040503050406030204" pitchFamily="18" charset="0"/>
                            </a:rPr>
                          </m:ctrlPr>
                        </m:radPr>
                        <m:deg/>
                        <m:e>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r>
                            <a:rPr lang="en-US" sz="4400" b="1">
                              <a:solidFill>
                                <a:schemeClr val="tx1"/>
                              </a:solidFill>
                              <a:latin typeface="Cambria Math" panose="02040503050406030204" pitchFamily="18" charset="0"/>
                            </a:rPr>
                            <m:t>+3</m:t>
                          </m:r>
                        </m:e>
                      </m:rad>
                      <m:r>
                        <a:rPr lang="en-US" sz="4400" b="1">
                          <a:solidFill>
                            <a:schemeClr val="tx1"/>
                          </a:solidFill>
                          <a:latin typeface="Cambria Math" panose="02040503050406030204" pitchFamily="18" charset="0"/>
                        </a:rPr>
                        <m:t>⇔</m:t>
                      </m:r>
                      <m:r>
                        <a:rPr lang="en-US" sz="4400" b="1">
                          <a:solidFill>
                            <a:schemeClr val="tx1"/>
                          </a:solidFill>
                          <a:latin typeface="Cambria Math" panose="02040503050406030204" pitchFamily="18" charset="0"/>
                        </a:rPr>
                        <m:t>𝑥</m:t>
                      </m:r>
                      <m:r>
                        <a:rPr lang="en-US" sz="4400" b="1">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a:solidFill>
                                <a:schemeClr val="tx1"/>
                              </a:solidFill>
                              <a:latin typeface="Cambria Math" panose="02040503050406030204" pitchFamily="18" charset="0"/>
                            </a:rPr>
                            <m:t>𝑥</m:t>
                          </m:r>
                        </m:e>
                        <m:sup>
                          <m:r>
                            <a:rPr lang="en-US" sz="4400" b="1">
                              <a:solidFill>
                                <a:schemeClr val="tx1"/>
                              </a:solidFill>
                              <a:latin typeface="Cambria Math" panose="02040503050406030204" pitchFamily="18" charset="0"/>
                            </a:rPr>
                            <m:t>2</m:t>
                          </m:r>
                        </m:sup>
                      </m:sSup>
                    </m:oMath>
                  </a14:m>
                  <a:r>
                    <a:rPr lang="vi-VN"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p:txBody>
            </p:sp>
          </mc:Choice>
          <mc:Fallback xmlns="">
            <p:sp>
              <p:nvSpPr>
                <p:cNvPr id="62" name="Rounded Rectangle 61"/>
                <p:cNvSpPr>
                  <a:spLocks noRot="1" noChangeAspect="1" noMove="1" noResize="1" noEditPoints="1" noAdjustHandles="1" noChangeArrowheads="1" noChangeShapeType="1" noTextEdit="1"/>
                </p:cNvSpPr>
                <p:nvPr/>
              </p:nvSpPr>
              <p:spPr>
                <a:xfrm>
                  <a:off x="1304566" y="4131731"/>
                  <a:ext cx="21902312" cy="3339741"/>
                </a:xfrm>
                <a:prstGeom prst="roundRect">
                  <a:avLst>
                    <a:gd name="adj" fmla="val 5347"/>
                  </a:avLst>
                </a:prstGeom>
                <a:blipFill>
                  <a:blip r:embed="rId4"/>
                  <a:stretch>
                    <a:fillRect l="-834" b="-756"/>
                  </a:stretch>
                </a:blipFill>
                <a:ln w="28575">
                  <a:solidFill>
                    <a:schemeClr val="accent6">
                      <a:lumMod val="75000"/>
                    </a:schemeClr>
                  </a:solidFill>
                </a:ln>
              </p:spPr>
              <p:txBody>
                <a:bodyPr/>
                <a:lstStyle/>
                <a:p>
                  <a:r>
                    <a:rPr lang="en-US">
                      <a:noFill/>
                    </a:rPr>
                    <a:t> </a:t>
                  </a:r>
                </a:p>
              </p:txBody>
            </p:sp>
          </mc:Fallback>
        </mc:AlternateContent>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231701" cy="715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Ví</a:t>
                </a:r>
                <a:r>
                  <a:rPr lang="en-US" sz="4600" b="1">
                    <a:solidFill>
                      <a:schemeClr val="bg1"/>
                    </a:solidFill>
                    <a:latin typeface="Tahoma" pitchFamily="34" charset="0"/>
                    <a:ea typeface="Tahoma" pitchFamily="34" charset="0"/>
                    <a:cs typeface="Tahoma" pitchFamily="34" charset="0"/>
                  </a:rPr>
                  <a:t> dụ 2</a:t>
                </a:r>
                <a:endParaRPr lang="en-US" sz="4600" b="1" dirty="0">
                  <a:solidFill>
                    <a:schemeClr val="bg1"/>
                  </a:solidFill>
                  <a:latin typeface="Tahoma" pitchFamily="34" charset="0"/>
                  <a:ea typeface="Tahoma" pitchFamily="34" charset="0"/>
                  <a:cs typeface="Tahoma"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6" name="Rectangle 5">
            <a:extLst>
              <a:ext uri="{FF2B5EF4-FFF2-40B4-BE49-F238E27FC236}">
                <a16:creationId xmlns:a16="http://schemas.microsoft.com/office/drawing/2014/main" id="{C380877E-740C-4558-AF60-A9025E7E4C22}"/>
              </a:ext>
            </a:extLst>
          </p:cNvPr>
          <p:cNvSpPr>
            <a:spLocks noChangeArrowheads="1"/>
          </p:cNvSpPr>
          <p:nvPr/>
        </p:nvSpPr>
        <p:spPr bwMode="auto">
          <a:xfrm>
            <a:off x="630238" y="135255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600450" algn="l"/>
                <a:tab pos="5040313" algn="l"/>
              </a:tabLst>
            </a:pPr>
            <a:r>
              <a:rPr kumimoji="0" lang="vi-VN" altLang="en-US" sz="1200" b="1" i="0" u="none" strike="noStrike" cap="none" normalizeH="0" baseline="0">
                <a:ln>
                  <a:noFill/>
                </a:ln>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28" name="Group 127">
            <a:extLst>
              <a:ext uri="{FF2B5EF4-FFF2-40B4-BE49-F238E27FC236}">
                <a16:creationId xmlns:a16="http://schemas.microsoft.com/office/drawing/2014/main" id="{164CACD1-7639-4870-9B2F-075EA8249A2A}"/>
              </a:ext>
            </a:extLst>
          </p:cNvPr>
          <p:cNvGrpSpPr/>
          <p:nvPr/>
        </p:nvGrpSpPr>
        <p:grpSpPr>
          <a:xfrm>
            <a:off x="198783" y="1697421"/>
            <a:ext cx="22838192" cy="1634046"/>
            <a:chOff x="166070" y="1904999"/>
            <a:chExt cx="19234172" cy="1634045"/>
          </a:xfrm>
        </p:grpSpPr>
        <p:sp>
          <p:nvSpPr>
            <p:cNvPr id="129" name="Rounded Rectangle 2">
              <a:extLst>
                <a:ext uri="{FF2B5EF4-FFF2-40B4-BE49-F238E27FC236}">
                  <a16:creationId xmlns:a16="http://schemas.microsoft.com/office/drawing/2014/main" id="{9CC2E057-C61C-4480-9742-6E3A6D4A7CCE}"/>
                </a:ext>
              </a:extLst>
            </p:cNvPr>
            <p:cNvSpPr/>
            <p:nvPr/>
          </p:nvSpPr>
          <p:spPr>
            <a:xfrm>
              <a:off x="166070" y="1904999"/>
              <a:ext cx="1633598" cy="964200"/>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F245CA54-6DC5-48D0-9985-971CD5385AD5}"/>
                </a:ext>
              </a:extLst>
            </p:cNvPr>
            <p:cNvSpPr txBox="1"/>
            <p:nvPr/>
          </p:nvSpPr>
          <p:spPr>
            <a:xfrm>
              <a:off x="1082675" y="1922269"/>
              <a:ext cx="716993" cy="754052"/>
            </a:xfrm>
            <a:prstGeom prst="rect">
              <a:avLst/>
            </a:prstGeom>
            <a:noFill/>
          </p:spPr>
          <p:txBody>
            <a:bodyPr wrap="none" rtlCol="0">
              <a:spAutoFit/>
            </a:bodyPr>
            <a:lstStyle/>
            <a:p>
              <a:r>
                <a:rPr lang="vi-VN" b="1">
                  <a:solidFill>
                    <a:schemeClr val="bg1"/>
                  </a:solidFill>
                  <a:latin typeface="Tahoma" pitchFamily="34" charset="0"/>
                  <a:ea typeface="Tahoma" pitchFamily="34" charset="0"/>
                  <a:cs typeface="Tahoma" pitchFamily="34" charset="0"/>
                </a:rPr>
                <a:t>I</a:t>
              </a:r>
              <a:r>
                <a:rPr lang="en-US" b="1">
                  <a:solidFill>
                    <a:schemeClr val="bg1"/>
                  </a:solidFill>
                  <a:latin typeface="Tahoma" pitchFamily="34" charset="0"/>
                  <a:ea typeface="Tahoma" pitchFamily="34" charset="0"/>
                  <a:cs typeface="Tahoma" pitchFamily="34" charset="0"/>
                </a:rPr>
                <a:t>I</a:t>
              </a:r>
            </a:p>
          </p:txBody>
        </p:sp>
        <p:sp>
          <p:nvSpPr>
            <p:cNvPr id="131" name="TextBox 130">
              <a:extLst>
                <a:ext uri="{FF2B5EF4-FFF2-40B4-BE49-F238E27FC236}">
                  <a16:creationId xmlns:a16="http://schemas.microsoft.com/office/drawing/2014/main" id="{96CEE4A2-B0AB-4081-8540-04883B3FE711}"/>
                </a:ext>
              </a:extLst>
            </p:cNvPr>
            <p:cNvSpPr txBox="1"/>
            <p:nvPr/>
          </p:nvSpPr>
          <p:spPr>
            <a:xfrm>
              <a:off x="2117128" y="1969385"/>
              <a:ext cx="17283114" cy="1569659"/>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TƯƠNG ĐƯƠNG VÀ PHƯƠNG TRÌNH HỆ QUẢ </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132" name="Group 131">
            <a:extLst>
              <a:ext uri="{FF2B5EF4-FFF2-40B4-BE49-F238E27FC236}">
                <a16:creationId xmlns:a16="http://schemas.microsoft.com/office/drawing/2014/main" id="{85392188-C7C7-496D-BE7E-7719F7E02190}"/>
              </a:ext>
            </a:extLst>
          </p:cNvPr>
          <p:cNvGrpSpPr/>
          <p:nvPr/>
        </p:nvGrpSpPr>
        <p:grpSpPr>
          <a:xfrm>
            <a:off x="974568" y="2701829"/>
            <a:ext cx="11816818" cy="1569660"/>
            <a:chOff x="644526" y="2772416"/>
            <a:chExt cx="11816818" cy="1569660"/>
          </a:xfrm>
        </p:grpSpPr>
        <p:sp>
          <p:nvSpPr>
            <p:cNvPr id="133" name="TextBox 132">
              <a:extLst>
                <a:ext uri="{FF2B5EF4-FFF2-40B4-BE49-F238E27FC236}">
                  <a16:creationId xmlns:a16="http://schemas.microsoft.com/office/drawing/2014/main" id="{1CCD63B9-EFFE-417C-AAAD-AF8ED873E018}"/>
                </a:ext>
              </a:extLst>
            </p:cNvPr>
            <p:cNvSpPr txBox="1"/>
            <p:nvPr/>
          </p:nvSpPr>
          <p:spPr>
            <a:xfrm>
              <a:off x="2048773" y="2772416"/>
              <a:ext cx="10412571" cy="1569660"/>
            </a:xfrm>
            <a:prstGeom prst="rect">
              <a:avLst/>
            </a:prstGeom>
            <a:noFill/>
          </p:spPr>
          <p:txBody>
            <a:bodyPr wrap="square" rtlCol="0">
              <a:spAutoFit/>
            </a:bodyPr>
            <a:lstStyle/>
            <a:p>
              <a:r>
                <a:rPr lang="en-US" sz="1800" b="1">
                  <a:solidFill>
                    <a:srgbClr val="0000FF"/>
                  </a:solidFill>
                  <a:effectLst/>
                  <a:latin typeface="Times New Roman" panose="02020603050405020304" pitchFamily="18" charset="0"/>
                  <a:ea typeface="Calibri" panose="020F0502020204030204" pitchFamily="34" charset="0"/>
                </a:rPr>
                <a:t> </a:t>
              </a:r>
              <a:r>
                <a:rPr lang="en-US" sz="4800" b="1">
                  <a:solidFill>
                    <a:srgbClr val="145F82"/>
                  </a:solidFill>
                  <a:effectLst/>
                  <a:latin typeface="Tahoma" pitchFamily="34" charset="0"/>
                  <a:ea typeface="Tahoma" pitchFamily="34" charset="0"/>
                  <a:cs typeface="Tahoma" pitchFamily="34" charset="0"/>
                </a:rPr>
                <a:t>P</a:t>
              </a:r>
              <a:r>
                <a:rPr lang="en-US" sz="4800" b="1">
                  <a:solidFill>
                    <a:srgbClr val="145F82"/>
                  </a:solidFill>
                  <a:latin typeface="Tahoma" pitchFamily="34" charset="0"/>
                  <a:ea typeface="Tahoma" pitchFamily="34" charset="0"/>
                  <a:cs typeface="Tahoma" pitchFamily="34" charset="0"/>
                </a:rPr>
                <a:t>hép biến đổi tương đương</a:t>
              </a:r>
            </a:p>
            <a:p>
              <a:endParaRPr lang="en-US" sz="4800" b="1" dirty="0">
                <a:solidFill>
                  <a:srgbClr val="145F82"/>
                </a:solidFill>
                <a:latin typeface="Tahoma" pitchFamily="34" charset="0"/>
                <a:ea typeface="Tahoma" pitchFamily="34" charset="0"/>
                <a:cs typeface="Tahoma" pitchFamily="34" charset="0"/>
              </a:endParaRPr>
            </a:p>
          </p:txBody>
        </p:sp>
        <p:sp>
          <p:nvSpPr>
            <p:cNvPr id="134" name="Rounded Rectangle 7">
              <a:extLst>
                <a:ext uri="{FF2B5EF4-FFF2-40B4-BE49-F238E27FC236}">
                  <a16:creationId xmlns:a16="http://schemas.microsoft.com/office/drawing/2014/main" id="{FDA59810-2D00-4778-99DF-CD935CA2E79B}"/>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6DEF4FA3-B3D1-4C80-B0F4-B8864C7BB8AF}"/>
                </a:ext>
              </a:extLst>
            </p:cNvPr>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2</a:t>
              </a:r>
            </a:p>
          </p:txBody>
        </p:sp>
      </p:grpSp>
      <p:pic>
        <p:nvPicPr>
          <p:cNvPr id="51" name="Picture 50">
            <a:extLst>
              <a:ext uri="{FF2B5EF4-FFF2-40B4-BE49-F238E27FC236}">
                <a16:creationId xmlns:a16="http://schemas.microsoft.com/office/drawing/2014/main" id="{13FCDCDE-4928-4ABD-8235-F99C3C260C62}"/>
              </a:ext>
            </a:extLst>
          </p:cNvPr>
          <p:cNvPicPr>
            <a:picLocks noChangeAspect="1"/>
          </p:cNvPicPr>
          <p:nvPr/>
        </p:nvPicPr>
        <p:blipFill>
          <a:blip r:embed="rId5"/>
          <a:stretch>
            <a:fillRect/>
          </a:stretch>
        </p:blipFill>
        <p:spPr>
          <a:xfrm>
            <a:off x="11680626" y="6344480"/>
            <a:ext cx="1022747" cy="1011750"/>
          </a:xfrm>
          <a:prstGeom prst="rect">
            <a:avLst/>
          </a:prstGeom>
        </p:spPr>
      </p:pic>
    </p:spTree>
    <p:extLst>
      <p:ext uri="{BB962C8B-B14F-4D97-AF65-F5344CB8AC3E}">
        <p14:creationId xmlns:p14="http://schemas.microsoft.com/office/powerpoint/2010/main" val="52703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986750" y="3480928"/>
            <a:ext cx="22086180" cy="3713310"/>
            <a:chOff x="1076414" y="3099768"/>
            <a:chExt cx="22088736" cy="4291165"/>
          </a:xfrm>
        </p:grpSpPr>
        <p:sp>
          <p:nvSpPr>
            <p:cNvPr id="7" name="Rounded Rectangle 6"/>
            <p:cNvSpPr/>
            <p:nvPr/>
          </p:nvSpPr>
          <p:spPr>
            <a:xfrm>
              <a:off x="1312551" y="3442479"/>
              <a:ext cx="21852599" cy="3948454"/>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8" name="Group 65"/>
            <p:cNvGrpSpPr/>
            <p:nvPr/>
          </p:nvGrpSpPr>
          <p:grpSpPr>
            <a:xfrm>
              <a:off x="1076414" y="3099768"/>
              <a:ext cx="4867186" cy="924747"/>
              <a:chOff x="166396" y="8705567"/>
              <a:chExt cx="4867186" cy="924747"/>
            </a:xfrm>
          </p:grpSpPr>
          <p:sp>
            <p:nvSpPr>
              <p:cNvPr id="9" name="Freeform 20"/>
              <p:cNvSpPr>
                <a:spLocks/>
              </p:cNvSpPr>
              <p:nvPr/>
            </p:nvSpPr>
            <p:spPr bwMode="auto">
              <a:xfrm>
                <a:off x="384522" y="8755081"/>
                <a:ext cx="4649060"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0" name="Group 11"/>
              <p:cNvGrpSpPr/>
              <p:nvPr/>
            </p:nvGrpSpPr>
            <p:grpSpPr>
              <a:xfrm>
                <a:off x="166396" y="8780573"/>
                <a:ext cx="702538" cy="572235"/>
                <a:chOff x="-145995" y="8633545"/>
                <a:chExt cx="787401" cy="641359"/>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2"/>
                <p:cNvSpPr>
                  <a:spLocks noEditPoints="1"/>
                </p:cNvSpPr>
                <p:nvPr/>
              </p:nvSpPr>
              <p:spPr bwMode="auto">
                <a:xfrm>
                  <a:off x="-145995" y="8701814"/>
                  <a:ext cx="787400" cy="573090"/>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1" name="TextBox 10"/>
              <p:cNvSpPr txBox="1"/>
              <p:nvPr/>
            </p:nvSpPr>
            <p:spPr>
              <a:xfrm>
                <a:off x="932118" y="8705567"/>
                <a:ext cx="3581844" cy="924747"/>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Định </a:t>
                </a:r>
                <a:r>
                  <a:rPr lang="en-US" sz="4600" b="1">
                    <a:solidFill>
                      <a:schemeClr val="bg1"/>
                    </a:solidFill>
                    <a:latin typeface="Tahoma" pitchFamily="34" charset="0"/>
                    <a:ea typeface="Tahoma" pitchFamily="34" charset="0"/>
                    <a:cs typeface="Tahoma" pitchFamily="34" charset="0"/>
                  </a:rPr>
                  <a:t>nghĩa </a:t>
                </a:r>
                <a:endParaRPr lang="en-US" sz="4600" b="1" dirty="0">
                  <a:solidFill>
                    <a:schemeClr val="bg1"/>
                  </a:solidFill>
                  <a:latin typeface="Tahoma" pitchFamily="34" charset="0"/>
                  <a:ea typeface="Tahoma" pitchFamily="34" charset="0"/>
                  <a:cs typeface="Tahoma" pitchFamily="34" charset="0"/>
                </a:endParaRPr>
              </a:p>
            </p:txBody>
          </p:sp>
        </p:grpSp>
      </p:grpSp>
      <p:grpSp>
        <p:nvGrpSpPr>
          <p:cNvPr id="2" name="Group 1"/>
          <p:cNvGrpSpPr/>
          <p:nvPr/>
        </p:nvGrpSpPr>
        <p:grpSpPr>
          <a:xfrm>
            <a:off x="173297" y="1619985"/>
            <a:ext cx="22838192" cy="1634046"/>
            <a:chOff x="166070" y="1904999"/>
            <a:chExt cx="19234172" cy="1634045"/>
          </a:xfrm>
        </p:grpSpPr>
        <p:sp>
          <p:nvSpPr>
            <p:cNvPr id="3" name="Rounded Rectangle 2"/>
            <p:cNvSpPr/>
            <p:nvPr/>
          </p:nvSpPr>
          <p:spPr>
            <a:xfrm>
              <a:off x="166070" y="1904999"/>
              <a:ext cx="1633598" cy="964200"/>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082675" y="1922269"/>
              <a:ext cx="716993" cy="754052"/>
            </a:xfrm>
            <a:prstGeom prst="rect">
              <a:avLst/>
            </a:prstGeom>
            <a:noFill/>
          </p:spPr>
          <p:txBody>
            <a:bodyPr wrap="none" rtlCol="0">
              <a:spAutoFit/>
            </a:bodyPr>
            <a:lstStyle/>
            <a:p>
              <a:r>
                <a:rPr lang="vi-VN" b="1">
                  <a:solidFill>
                    <a:schemeClr val="bg1"/>
                  </a:solidFill>
                  <a:latin typeface="Tahoma" pitchFamily="34" charset="0"/>
                  <a:ea typeface="Tahoma" pitchFamily="34" charset="0"/>
                  <a:cs typeface="Tahoma" pitchFamily="34" charset="0"/>
                </a:rPr>
                <a:t>I</a:t>
              </a:r>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117128" y="1969385"/>
              <a:ext cx="17283114" cy="1569659"/>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TƯƠNG ĐƯƠNG VÀ PHƯƠNG TRÌNH HỆ QUẢ </a:t>
              </a:r>
            </a:p>
            <a:p>
              <a:endParaRPr lang="en-US" sz="4800" b="1" dirty="0">
                <a:solidFill>
                  <a:srgbClr val="145F82"/>
                </a:solidFill>
                <a:latin typeface="Tahoma" pitchFamily="34" charset="0"/>
                <a:ea typeface="Tahoma" pitchFamily="34" charset="0"/>
                <a:cs typeface="Tahoma" pitchFamily="34" charset="0"/>
              </a:endParaRPr>
            </a:p>
          </p:txBody>
        </p:sp>
      </p:grpSp>
      <p:sp>
        <p:nvSpPr>
          <p:cNvPr id="25" name="Rectangle 24"/>
          <p:cNvSpPr/>
          <p:nvPr/>
        </p:nvSpPr>
        <p:spPr>
          <a:xfrm>
            <a:off x="1311070" y="4520366"/>
            <a:ext cx="20615344" cy="2205219"/>
          </a:xfrm>
          <a:prstGeom prst="rect">
            <a:avLst/>
          </a:prstGeom>
        </p:spPr>
        <p:txBody>
          <a:bodyPr wrap="square">
            <a:spAutoFit/>
          </a:bodyPr>
          <a:lstStyle/>
          <a:p>
            <a:pPr indent="457200" algn="just">
              <a:lnSpc>
                <a:spcPct val="107000"/>
              </a:lnSpc>
              <a:spcAft>
                <a:spcPts val="800"/>
              </a:spcAft>
            </a:pPr>
            <a:r>
              <a:rPr lang="en-US" sz="4400" b="1" dirty="0" err="1">
                <a:latin typeface="Tahoma" pitchFamily="34" charset="0"/>
                <a:ea typeface="Tahoma" pitchFamily="34" charset="0"/>
                <a:cs typeface="Tahoma" pitchFamily="34" charset="0"/>
              </a:rPr>
              <a:t>Nếu</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mọi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của</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pt</a:t>
            </a:r>
            <a:r>
              <a:rPr lang="en-US" sz="4400" b="1" dirty="0">
                <a:latin typeface="Tahoma" pitchFamily="34" charset="0"/>
                <a:ea typeface="Tahoma" pitchFamily="34" charset="0"/>
                <a:cs typeface="Tahoma" pitchFamily="34" charset="0"/>
              </a:rPr>
              <a:t> f(x) = g(x) </a:t>
            </a:r>
            <a:r>
              <a:rPr lang="en-US" sz="4400" b="1" dirty="0" err="1">
                <a:latin typeface="Tahoma" pitchFamily="34" charset="0"/>
                <a:ea typeface="Tahoma" pitchFamily="34" charset="0"/>
                <a:cs typeface="Tahoma" pitchFamily="34" charset="0"/>
              </a:rPr>
              <a:t>đều</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nghiệm</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của</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pt</a:t>
            </a:r>
            <a:r>
              <a:rPr lang="en-US" sz="4400" b="1" dirty="0">
                <a:latin typeface="Tahoma" pitchFamily="34" charset="0"/>
                <a:ea typeface="Tahoma" pitchFamily="34" charset="0"/>
                <a:cs typeface="Tahoma" pitchFamily="34" charset="0"/>
              </a:rPr>
              <a:t>   f1(x) =g1(x) </a:t>
            </a:r>
            <a:r>
              <a:rPr lang="en-US" sz="4400" b="1" dirty="0" err="1">
                <a:latin typeface="Tahoma" pitchFamily="34" charset="0"/>
                <a:ea typeface="Tahoma" pitchFamily="34" charset="0"/>
                <a:cs typeface="Tahoma" pitchFamily="34" charset="0"/>
              </a:rPr>
              <a:t>thì</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pt</a:t>
            </a:r>
            <a:r>
              <a:rPr lang="en-US" sz="4400" b="1" dirty="0">
                <a:latin typeface="Tahoma" pitchFamily="34" charset="0"/>
                <a:ea typeface="Tahoma" pitchFamily="34" charset="0"/>
                <a:cs typeface="Tahoma" pitchFamily="34" charset="0"/>
              </a:rPr>
              <a:t> f1(x) =g1(x) </a:t>
            </a:r>
            <a:r>
              <a:rPr lang="en-US" sz="4400" b="1" dirty="0" err="1">
                <a:latin typeface="Tahoma" pitchFamily="34" charset="0"/>
                <a:ea typeface="Tahoma" pitchFamily="34" charset="0"/>
                <a:cs typeface="Tahoma" pitchFamily="34" charset="0"/>
              </a:rPr>
              <a:t>được</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gọi</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pt</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hệ</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quả</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của</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pt</a:t>
            </a:r>
            <a:r>
              <a:rPr lang="en-US" sz="4400" b="1" dirty="0">
                <a:latin typeface="Tahoma" pitchFamily="34" charset="0"/>
                <a:ea typeface="Tahoma" pitchFamily="34" charset="0"/>
                <a:cs typeface="Tahoma" pitchFamily="34" charset="0"/>
              </a:rPr>
              <a:t> f(x) = g(x). Ta </a:t>
            </a:r>
            <a:r>
              <a:rPr lang="en-US" sz="4400" b="1" dirty="0" err="1">
                <a:latin typeface="Tahoma" pitchFamily="34" charset="0"/>
                <a:ea typeface="Tahoma" pitchFamily="34" charset="0"/>
                <a:cs typeface="Tahoma" pitchFamily="34" charset="0"/>
              </a:rPr>
              <a:t>viết</a:t>
            </a:r>
            <a:r>
              <a:rPr lang="en-US" sz="4400" b="1" dirty="0">
                <a:latin typeface="Tahoma" pitchFamily="34" charset="0"/>
                <a:ea typeface="Tahoma" pitchFamily="34" charset="0"/>
                <a:cs typeface="Tahoma" pitchFamily="34" charset="0"/>
              </a:rPr>
              <a:t> f(x)=g(x)</a:t>
            </a:r>
            <a:r>
              <a:rPr lang="en-US" sz="4400" b="1" dirty="0">
                <a:latin typeface="Tahoma" pitchFamily="34" charset="0"/>
                <a:ea typeface="Tahoma" pitchFamily="34" charset="0"/>
                <a:cs typeface="Tahoma" pitchFamily="34" charset="0"/>
                <a:sym typeface="Symbol" panose="05050102010706020507" pitchFamily="18" charset="2"/>
              </a:rPr>
              <a:t></a:t>
            </a:r>
            <a:r>
              <a:rPr lang="en-US" sz="4400" b="1" dirty="0">
                <a:latin typeface="Tahoma" pitchFamily="34" charset="0"/>
                <a:ea typeface="Tahoma" pitchFamily="34" charset="0"/>
                <a:cs typeface="Tahoma" pitchFamily="34" charset="0"/>
              </a:rPr>
              <a:t> f1(x)=g1(x)</a:t>
            </a:r>
          </a:p>
        </p:txBody>
      </p:sp>
      <p:grpSp>
        <p:nvGrpSpPr>
          <p:cNvPr id="82" name="Group 81">
            <a:extLst>
              <a:ext uri="{FF2B5EF4-FFF2-40B4-BE49-F238E27FC236}">
                <a16:creationId xmlns:a16="http://schemas.microsoft.com/office/drawing/2014/main" id="{C586BE5A-F9A7-4729-93CC-B72CC08A5963}"/>
              </a:ext>
            </a:extLst>
          </p:cNvPr>
          <p:cNvGrpSpPr/>
          <p:nvPr/>
        </p:nvGrpSpPr>
        <p:grpSpPr>
          <a:xfrm>
            <a:off x="986750" y="2584186"/>
            <a:ext cx="11745084" cy="1569660"/>
            <a:chOff x="644526" y="2730299"/>
            <a:chExt cx="11745084" cy="1569660"/>
          </a:xfrm>
        </p:grpSpPr>
        <p:sp>
          <p:nvSpPr>
            <p:cNvPr id="103" name="TextBox 102">
              <a:extLst>
                <a:ext uri="{FF2B5EF4-FFF2-40B4-BE49-F238E27FC236}">
                  <a16:creationId xmlns:a16="http://schemas.microsoft.com/office/drawing/2014/main" id="{6B9BC3BF-EF7E-4B8C-B612-F9FC74C60114}"/>
                </a:ext>
              </a:extLst>
            </p:cNvPr>
            <p:cNvSpPr txBox="1"/>
            <p:nvPr/>
          </p:nvSpPr>
          <p:spPr>
            <a:xfrm>
              <a:off x="1977039" y="2730299"/>
              <a:ext cx="10412571" cy="1569660"/>
            </a:xfrm>
            <a:prstGeom prst="rect">
              <a:avLst/>
            </a:prstGeom>
            <a:noFill/>
          </p:spPr>
          <p:txBody>
            <a:bodyPr wrap="square" rtlCol="0">
              <a:spAutoFit/>
            </a:bodyPr>
            <a:lstStyle/>
            <a:p>
              <a:r>
                <a:rPr lang="en-US" sz="1800" b="1">
                  <a:solidFill>
                    <a:srgbClr val="0000FF"/>
                  </a:solidFill>
                  <a:effectLst/>
                  <a:latin typeface="Times New Roman" panose="02020603050405020304" pitchFamily="18" charset="0"/>
                  <a:ea typeface="Calibri" panose="020F0502020204030204" pitchFamily="34" charset="0"/>
                </a:rPr>
                <a:t> </a:t>
              </a:r>
              <a:r>
                <a:rPr lang="en-US" sz="4800" b="1">
                  <a:solidFill>
                    <a:srgbClr val="145F82"/>
                  </a:solidFill>
                  <a:effectLst/>
                  <a:latin typeface="Tahoma" pitchFamily="34" charset="0"/>
                  <a:ea typeface="Tahoma" pitchFamily="34" charset="0"/>
                  <a:cs typeface="Tahoma" pitchFamily="34" charset="0"/>
                </a:rPr>
                <a:t>P</a:t>
              </a:r>
              <a:r>
                <a:rPr lang="en-US" sz="4800" b="1">
                  <a:solidFill>
                    <a:srgbClr val="145F82"/>
                  </a:solidFill>
                  <a:latin typeface="Tahoma" pitchFamily="34" charset="0"/>
                  <a:ea typeface="Tahoma" pitchFamily="34" charset="0"/>
                  <a:cs typeface="Tahoma" pitchFamily="34" charset="0"/>
                </a:rPr>
                <a:t>hương trình hệ quả </a:t>
              </a:r>
            </a:p>
            <a:p>
              <a:endParaRPr lang="en-US" sz="4800" b="1" dirty="0">
                <a:solidFill>
                  <a:srgbClr val="145F82"/>
                </a:solidFill>
                <a:latin typeface="Tahoma" pitchFamily="34" charset="0"/>
                <a:ea typeface="Tahoma" pitchFamily="34" charset="0"/>
                <a:cs typeface="Tahoma" pitchFamily="34" charset="0"/>
              </a:endParaRPr>
            </a:p>
          </p:txBody>
        </p:sp>
        <p:sp>
          <p:nvSpPr>
            <p:cNvPr id="104" name="Rounded Rectangle 7">
              <a:extLst>
                <a:ext uri="{FF2B5EF4-FFF2-40B4-BE49-F238E27FC236}">
                  <a16:creationId xmlns:a16="http://schemas.microsoft.com/office/drawing/2014/main" id="{94BD2A28-F813-49DC-B94A-C65C446B7BD7}"/>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B245353A-7020-4367-84B0-66987F246750}"/>
                </a:ext>
              </a:extLst>
            </p:cNvPr>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3</a:t>
              </a:r>
            </a:p>
          </p:txBody>
        </p:sp>
      </p:grpSp>
      <p:grpSp>
        <p:nvGrpSpPr>
          <p:cNvPr id="107" name="Group 106">
            <a:extLst>
              <a:ext uri="{FF2B5EF4-FFF2-40B4-BE49-F238E27FC236}">
                <a16:creationId xmlns:a16="http://schemas.microsoft.com/office/drawing/2014/main" id="{AADDD484-A89E-4856-B3B5-BD1096463188}"/>
              </a:ext>
            </a:extLst>
          </p:cNvPr>
          <p:cNvGrpSpPr/>
          <p:nvPr/>
        </p:nvGrpSpPr>
        <p:grpSpPr>
          <a:xfrm>
            <a:off x="1217587" y="7562967"/>
            <a:ext cx="21948825" cy="3055872"/>
            <a:chOff x="1289767" y="4038600"/>
            <a:chExt cx="21948825" cy="2663561"/>
          </a:xfrm>
        </p:grpSpPr>
        <p:grpSp>
          <p:nvGrpSpPr>
            <p:cNvPr id="108" name="Group 107">
              <a:extLst>
                <a:ext uri="{FF2B5EF4-FFF2-40B4-BE49-F238E27FC236}">
                  <a16:creationId xmlns:a16="http://schemas.microsoft.com/office/drawing/2014/main" id="{2E74304A-C36E-4226-BD28-65EA4DECBE99}"/>
                </a:ext>
              </a:extLst>
            </p:cNvPr>
            <p:cNvGrpSpPr/>
            <p:nvPr/>
          </p:nvGrpSpPr>
          <p:grpSpPr>
            <a:xfrm>
              <a:off x="1289767" y="4076041"/>
              <a:ext cx="21948825" cy="2626120"/>
              <a:chOff x="1132112" y="2495616"/>
              <a:chExt cx="21948825" cy="2626120"/>
            </a:xfrm>
          </p:grpSpPr>
          <p:sp>
            <p:nvSpPr>
              <p:cNvPr id="110" name="Rounded Rectangle 47">
                <a:extLst>
                  <a:ext uri="{FF2B5EF4-FFF2-40B4-BE49-F238E27FC236}">
                    <a16:creationId xmlns:a16="http://schemas.microsoft.com/office/drawing/2014/main" id="{D1F851AF-E508-4721-9228-C2CFEC787341}"/>
                  </a:ext>
                </a:extLst>
              </p:cNvPr>
              <p:cNvSpPr/>
              <p:nvPr/>
            </p:nvSpPr>
            <p:spPr>
              <a:xfrm>
                <a:off x="1132112" y="2780880"/>
                <a:ext cx="21948825" cy="2340856"/>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15000"/>
                  </a:lnSpc>
                  <a:spcBef>
                    <a:spcPts val="100"/>
                  </a:spcBef>
                  <a:spcAft>
                    <a:spcPts val="800"/>
                  </a:spcAft>
                </a:pPr>
                <a:endParaRPr lang="en-US" sz="4400" b="1">
                  <a:solidFill>
                    <a:schemeClr val="tx1"/>
                  </a:solidFill>
                  <a:latin typeface="Tahoma" pitchFamily="34" charset="0"/>
                  <a:ea typeface="Tahoma" pitchFamily="34" charset="0"/>
                  <a:cs typeface="Tahoma" pitchFamily="34" charset="0"/>
                </a:endParaRPr>
              </a:p>
              <a:p>
                <a:pPr indent="457200" algn="just">
                  <a:lnSpc>
                    <a:spcPct val="107000"/>
                  </a:lnSpc>
                  <a:spcAft>
                    <a:spcPts val="800"/>
                  </a:spcAft>
                </a:pPr>
                <a:r>
                  <a:rPr lang="en-US" sz="4400" b="1">
                    <a:solidFill>
                      <a:schemeClr val="tx1"/>
                    </a:solidFill>
                    <a:latin typeface="Tahoma" pitchFamily="34" charset="0"/>
                    <a:ea typeface="Tahoma" pitchFamily="34" charset="0"/>
                    <a:cs typeface="Tahoma" pitchFamily="34" charset="0"/>
                  </a:rPr>
                  <a:t>Pt hệ quả có thể thêm nghiệm không phải là nghiệm của pt ban đầu. Ta gọi đó là nghiệm ngoại lai.</a:t>
                </a:r>
              </a:p>
              <a:p>
                <a:pPr marL="450850" algn="just"/>
                <a:r>
                  <a:rPr lang="en-US" sz="1800">
                    <a:effectLst/>
                    <a:latin typeface="Times New Roman" panose="02020603050405020304" pitchFamily="18" charset="0"/>
                    <a:ea typeface="Times New Roman" panose="02020603050405020304" pitchFamily="18" charset="0"/>
                  </a:rPr>
                  <a:t> </a:t>
                </a:r>
              </a:p>
              <a:p>
                <a:pPr algn="ctr"/>
                <a:endParaRPr lang="en-US">
                  <a:latin typeface="Tahoma" pitchFamily="34" charset="0"/>
                  <a:ea typeface="Tahoma" pitchFamily="34" charset="0"/>
                  <a:cs typeface="Tahoma" pitchFamily="34" charset="0"/>
                </a:endParaRPr>
              </a:p>
            </p:txBody>
          </p:sp>
          <p:sp>
            <p:nvSpPr>
              <p:cNvPr id="111" name="Freeform 20">
                <a:extLst>
                  <a:ext uri="{FF2B5EF4-FFF2-40B4-BE49-F238E27FC236}">
                    <a16:creationId xmlns:a16="http://schemas.microsoft.com/office/drawing/2014/main" id="{2EC6F3E0-90EE-4431-A101-9FD2D663384B}"/>
                  </a:ext>
                </a:extLst>
              </p:cNvPr>
              <p:cNvSpPr>
                <a:spLocks/>
              </p:cNvSpPr>
              <p:nvPr/>
            </p:nvSpPr>
            <p:spPr bwMode="auto">
              <a:xfrm>
                <a:off x="1247578" y="2495616"/>
                <a:ext cx="3478409" cy="762778"/>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109" name="TextBox 108">
              <a:extLst>
                <a:ext uri="{FF2B5EF4-FFF2-40B4-BE49-F238E27FC236}">
                  <a16:creationId xmlns:a16="http://schemas.microsoft.com/office/drawing/2014/main" id="{D25C1A07-7540-4356-B7D9-F80B0B1E3531}"/>
                </a:ext>
              </a:extLst>
            </p:cNvPr>
            <p:cNvSpPr txBox="1"/>
            <p:nvPr/>
          </p:nvSpPr>
          <p:spPr>
            <a:xfrm>
              <a:off x="1661194" y="4038600"/>
              <a:ext cx="2021707"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Chú ý </a:t>
              </a:r>
              <a:endParaRPr lang="en-US" sz="4600" b="1" dirty="0">
                <a:solidFill>
                  <a:schemeClr val="bg1"/>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9368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fade">
                                      <p:cBhvr>
                                        <p:cTn id="1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284293" y="4865914"/>
            <a:ext cx="19877574" cy="8392886"/>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11062663" y="1907684"/>
            <a:ext cx="2425603"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ĐẠI SỐ</a:t>
            </a:r>
          </a:p>
        </p:txBody>
      </p:sp>
      <p:sp>
        <p:nvSpPr>
          <p:cNvPr id="22" name="TextBox 21"/>
          <p:cNvSpPr txBox="1"/>
          <p:nvPr/>
        </p:nvSpPr>
        <p:spPr>
          <a:xfrm>
            <a:off x="75216" y="3346883"/>
            <a:ext cx="24400495"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800" b="1" err="1">
                <a:solidFill>
                  <a:srgbClr val="776249"/>
                </a:solidFill>
                <a:latin typeface="Tahoma" panose="020B0604030504040204" pitchFamily="34" charset="0"/>
                <a:ea typeface="Tahoma" panose="020B0604030504040204" pitchFamily="34" charset="0"/>
                <a:cs typeface="Tahoma" panose="020B0604030504040204" pitchFamily="34" charset="0"/>
              </a:rPr>
              <a:t>Chương</a:t>
            </a:r>
            <a:r>
              <a:rPr lang="en-US" sz="4800" b="1">
                <a:solidFill>
                  <a:srgbClr val="776249"/>
                </a:solidFill>
                <a:latin typeface="Tahoma" panose="020B0604030504040204" pitchFamily="34" charset="0"/>
                <a:ea typeface="Tahoma" panose="020B0604030504040204" pitchFamily="34" charset="0"/>
                <a:cs typeface="Tahoma" panose="020B0604030504040204" pitchFamily="34" charset="0"/>
              </a:rPr>
              <a:t> 3: PHƯƠNG TRÌNH – HỆ PHƯƠNG TRÌNH</a:t>
            </a:r>
            <a:endPar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p:cNvGrpSpPr/>
          <p:nvPr/>
        </p:nvGrpSpPr>
        <p:grpSpPr>
          <a:xfrm>
            <a:off x="4280914" y="4446052"/>
            <a:ext cx="16482337" cy="861744"/>
            <a:chOff x="4391218" y="4446051"/>
            <a:chExt cx="16482337" cy="861744"/>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4391218" y="4446051"/>
              <a:ext cx="16482337" cy="861744"/>
            </a:xfrm>
            <a:prstGeom prst="rect">
              <a:avLst/>
            </a:prstGeom>
            <a:solidFill>
              <a:schemeClr val="bg1"/>
            </a:solidFill>
          </p:spPr>
          <p:txBody>
            <a:bodyPr wrap="none" lIns="91410" tIns="45705" rIns="91410" bIns="45705" rtlCol="0">
              <a:spAutoFit/>
            </a:bodyPr>
            <a:lstStyle/>
            <a:p>
              <a:pPr algn="ctr">
                <a:lnSpc>
                  <a:spcPts val="5999"/>
                </a:lnSpc>
                <a:spcBef>
                  <a:spcPts val="1800"/>
                </a:spcBef>
              </a:pPr>
              <a:r>
                <a:rPr lang="en-US" sz="6599" b="1" err="1">
                  <a:solidFill>
                    <a:srgbClr val="135F82"/>
                  </a:solidFill>
                  <a:latin typeface="Tahoma" panose="020B0604030504040204" pitchFamily="34" charset="0"/>
                  <a:ea typeface="Tahoma" panose="020B0604030504040204" pitchFamily="34" charset="0"/>
                  <a:cs typeface="Tahoma" panose="020B0604030504040204" pitchFamily="34" charset="0"/>
                </a:rPr>
                <a:t>Bài</a:t>
              </a:r>
              <a:r>
                <a:rPr lang="en-US" sz="6599" b="1">
                  <a:solidFill>
                    <a:srgbClr val="135F82"/>
                  </a:solidFill>
                  <a:latin typeface="Tahoma" panose="020B0604030504040204" pitchFamily="34" charset="0"/>
                  <a:ea typeface="Tahoma" panose="020B0604030504040204" pitchFamily="34" charset="0"/>
                  <a:cs typeface="Tahoma" panose="020B0604030504040204" pitchFamily="34" charset="0"/>
                </a:rPr>
                <a:t> 1. ĐẠI CƯƠNG VỀ PHƯƠNG TRÌNH</a:t>
              </a:r>
              <a:endPar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 name="Group 4"/>
          <p:cNvGrpSpPr/>
          <p:nvPr/>
        </p:nvGrpSpPr>
        <p:grpSpPr>
          <a:xfrm>
            <a:off x="13406969" y="1463905"/>
            <a:ext cx="1814128" cy="1828784"/>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algn="ctr"/>
              <a:r>
                <a:rPr lang="en-US" b="1" dirty="0">
                  <a:solidFill>
                    <a:srgbClr val="135F82"/>
                  </a:solidFill>
                  <a:latin typeface="Tahoma" panose="020B0604030504040204" pitchFamily="34" charset="0"/>
                  <a:ea typeface="Tahoma" panose="020B0604030504040204" pitchFamily="34" charset="0"/>
                  <a:cs typeface="Tahoma" panose="020B0604030504040204" pitchFamily="34" charset="0"/>
                </a:rPr>
                <a:t>LỚP</a:t>
              </a:r>
            </a:p>
          </p:txBody>
        </p:sp>
        <p:sp>
          <p:nvSpPr>
            <p:cNvPr id="25" name="TextBox 24"/>
            <p:cNvSpPr txBox="1"/>
            <p:nvPr/>
          </p:nvSpPr>
          <p:spPr>
            <a:xfrm>
              <a:off x="13020903" y="1556787"/>
              <a:ext cx="1319531" cy="1338798"/>
            </a:xfrm>
            <a:prstGeom prst="rect">
              <a:avLst/>
            </a:prstGeom>
            <a:noFill/>
          </p:spPr>
          <p:txBody>
            <a:bodyPr wrap="none" lIns="91410" tIns="45705" rIns="91410" bIns="45705" rtlCol="0">
              <a:spAutoFit/>
            </a:bodyPr>
            <a:lstStyle/>
            <a:p>
              <a:r>
                <a:rPr lang="en-US" sz="8100" dirty="0">
                  <a:solidFill>
                    <a:srgbClr val="135F82"/>
                  </a:solidFill>
                  <a:latin typeface="Tahoma" panose="020B0604030504040204" pitchFamily="34" charset="0"/>
                  <a:ea typeface="Tahoma" panose="020B0604030504040204" pitchFamily="34" charset="0"/>
                  <a:cs typeface="Tahoma" panose="020B0604030504040204" pitchFamily="34" charset="0"/>
                </a:rPr>
                <a:t>10</a:t>
              </a:r>
            </a:p>
          </p:txBody>
        </p:sp>
      </p:grpSp>
      <p:grpSp>
        <p:nvGrpSpPr>
          <p:cNvPr id="9" name="Group 8"/>
          <p:cNvGrpSpPr/>
          <p:nvPr/>
        </p:nvGrpSpPr>
        <p:grpSpPr>
          <a:xfrm>
            <a:off x="8911506" y="1618739"/>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60"/>
          <p:cNvGrpSpPr/>
          <p:nvPr/>
        </p:nvGrpSpPr>
        <p:grpSpPr>
          <a:xfrm>
            <a:off x="2109096" y="5796146"/>
            <a:ext cx="10369284" cy="907184"/>
            <a:chOff x="7459670" y="7086600"/>
            <a:chExt cx="10370485" cy="907289"/>
          </a:xfrm>
        </p:grpSpPr>
        <p:sp>
          <p:nvSpPr>
            <p:cNvPr id="57" name="Rectangle 56"/>
            <p:cNvSpPr/>
            <p:nvPr/>
          </p:nvSpPr>
          <p:spPr>
            <a:xfrm>
              <a:off x="9092456" y="7178187"/>
              <a:ext cx="8737699" cy="815702"/>
            </a:xfrm>
            <a:prstGeom prst="rect">
              <a:avLst/>
            </a:prstGeom>
          </p:spPr>
          <p:txBody>
            <a:bodyPr wrap="none">
              <a:spAutoFit/>
            </a:bodyPr>
            <a:lstStyle/>
            <a:p>
              <a:pPr>
                <a:lnSpc>
                  <a:spcPct val="100000"/>
                </a:lnSpc>
                <a:spcBef>
                  <a:spcPct val="0"/>
                </a:spcBef>
                <a:buFontTx/>
                <a:buNone/>
                <a:defRPr/>
              </a:pPr>
              <a:r>
                <a:rPr lang="en-US" sz="4700" b="1">
                  <a:solidFill>
                    <a:srgbClr val="135F82"/>
                  </a:solidFill>
                  <a:latin typeface="Tahoma" panose="020B0604030504040204" pitchFamily="34" charset="0"/>
                  <a:ea typeface="Tahoma" panose="020B0604030504040204" pitchFamily="34" charset="0"/>
                  <a:cs typeface="Tahoma" panose="020B0604030504040204" pitchFamily="34" charset="0"/>
                </a:rPr>
                <a:t>KHÁI NIỆM PHƯƠNG TRÌNH</a:t>
              </a:r>
              <a:endParaRPr lang="en-US" sz="47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81" name="Group 74"/>
          <p:cNvGrpSpPr/>
          <p:nvPr/>
        </p:nvGrpSpPr>
        <p:grpSpPr>
          <a:xfrm>
            <a:off x="2109096" y="6713273"/>
            <a:ext cx="19988904" cy="926719"/>
            <a:chOff x="7459670" y="9982200"/>
            <a:chExt cx="19991221" cy="926826"/>
          </a:xfrm>
        </p:grpSpPr>
        <p:sp>
          <p:nvSpPr>
            <p:cNvPr id="82" name="Rectangle 81"/>
            <p:cNvSpPr/>
            <p:nvPr/>
          </p:nvSpPr>
          <p:spPr>
            <a:xfrm>
              <a:off x="9092456" y="10108715"/>
              <a:ext cx="18358435" cy="800311"/>
            </a:xfrm>
            <a:prstGeom prst="rect">
              <a:avLst/>
            </a:prstGeom>
          </p:spPr>
          <p:txBody>
            <a:bodyPr wrap="none">
              <a:spAutoFit/>
            </a:bodyPr>
            <a:lstStyle/>
            <a:p>
              <a:pPr>
                <a:lnSpc>
                  <a:spcPct val="100000"/>
                </a:lnSpc>
                <a:spcBef>
                  <a:spcPct val="0"/>
                </a:spcBef>
                <a:buFontTx/>
                <a:buNone/>
                <a:defRPr/>
              </a:pPr>
              <a:r>
                <a:rPr lang="en-US" sz="4600" b="1">
                  <a:solidFill>
                    <a:srgbClr val="135F82"/>
                  </a:solidFill>
                  <a:latin typeface="Tahoma" panose="020B0604030504040204" pitchFamily="34" charset="0"/>
                  <a:ea typeface="Tahoma" panose="020B0604030504040204" pitchFamily="34" charset="0"/>
                  <a:cs typeface="Tahoma" panose="020B0604030504040204" pitchFamily="34" charset="0"/>
                </a:rPr>
                <a:t>PHƯƠNG TRÌNH TƯƠNG ĐƯƠNG VÀ PHƯƠNG TRÌNH HỆ QUẢ</a:t>
              </a:r>
              <a:endParaRPr lang="en-US" sz="46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83" name="Group 44"/>
            <p:cNvGrpSpPr/>
            <p:nvPr/>
          </p:nvGrpSpPr>
          <p:grpSpPr>
            <a:xfrm>
              <a:off x="7459670" y="9982200"/>
              <a:ext cx="1392616" cy="872845"/>
              <a:chOff x="7459669" y="7543800"/>
              <a:chExt cx="1381119" cy="872845"/>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8" y="7685125"/>
                <a:ext cx="1371600" cy="731520"/>
                <a:chOff x="7469188" y="7685125"/>
                <a:chExt cx="1371600" cy="731520"/>
              </a:xfrm>
            </p:grpSpPr>
            <p:sp>
              <p:nvSpPr>
                <p:cNvPr id="86" name="Round Same Side Corner Rectangle 85"/>
                <p:cNvSpPr/>
                <p:nvPr/>
              </p:nvSpPr>
              <p:spPr>
                <a:xfrm rot="5400000">
                  <a:off x="7789228" y="736508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874541" y="7688759"/>
                  <a:ext cx="676048"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680532" y="7906100"/>
            <a:ext cx="10253661" cy="861774"/>
            <a:chOff x="644526" y="2766774"/>
            <a:chExt cx="10253661" cy="861774"/>
          </a:xfrm>
        </p:grpSpPr>
        <p:sp>
          <p:nvSpPr>
            <p:cNvPr id="89" name="TextBox 88"/>
            <p:cNvSpPr txBox="1"/>
            <p:nvPr/>
          </p:nvSpPr>
          <p:spPr>
            <a:xfrm>
              <a:off x="1906587" y="2766774"/>
              <a:ext cx="8991600" cy="830997"/>
            </a:xfrm>
            <a:prstGeom prst="rect">
              <a:avLst/>
            </a:prstGeom>
            <a:noFill/>
          </p:spPr>
          <p:txBody>
            <a:bodyPr wrap="square" rtlCol="0">
              <a:spAutoFit/>
            </a:bodyPr>
            <a:lstStyle/>
            <a:p>
              <a:r>
                <a:rPr lang="en-US" sz="4800" b="1" i="1">
                  <a:solidFill>
                    <a:srgbClr val="145F82"/>
                  </a:solidFill>
                  <a:latin typeface="Tahoma" panose="020B0604030504040204" pitchFamily="34" charset="0"/>
                  <a:ea typeface="Tahoma" panose="020B0604030504040204" pitchFamily="34" charset="0"/>
                  <a:cs typeface="Tahoma" panose="020B0604030504040204" pitchFamily="34" charset="0"/>
                </a:rPr>
                <a:t>Phương trình đương</a:t>
              </a:r>
              <a:endPar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3680532" y="9046249"/>
            <a:ext cx="12104773" cy="861774"/>
            <a:chOff x="644526" y="2766774"/>
            <a:chExt cx="12104773" cy="861774"/>
          </a:xfrm>
        </p:grpSpPr>
        <p:sp>
          <p:nvSpPr>
            <p:cNvPr id="93" name="TextBox 92"/>
            <p:cNvSpPr txBox="1"/>
            <p:nvPr/>
          </p:nvSpPr>
          <p:spPr>
            <a:xfrm>
              <a:off x="1906587" y="2766774"/>
              <a:ext cx="10842712" cy="830997"/>
            </a:xfrm>
            <a:prstGeom prst="rect">
              <a:avLst/>
            </a:prstGeom>
            <a:noFill/>
          </p:spPr>
          <p:txBody>
            <a:bodyPr wrap="square" rtlCol="0">
              <a:spAutoFit/>
            </a:bodyPr>
            <a:lstStyle/>
            <a:p>
              <a:r>
                <a:rPr lang="en-US" sz="4800" b="1" i="1">
                  <a:solidFill>
                    <a:srgbClr val="145F82"/>
                  </a:solidFill>
                  <a:latin typeface="Tahoma" panose="020B0604030504040204" pitchFamily="34" charset="0"/>
                  <a:ea typeface="Tahoma" panose="020B0604030504040204" pitchFamily="34" charset="0"/>
                  <a:cs typeface="Tahoma" panose="020B0604030504040204" pitchFamily="34" charset="0"/>
                </a:rPr>
                <a:t>Các phép biến đổi tương đương</a:t>
              </a:r>
              <a:endPar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96" name="Group 95"/>
          <p:cNvGrpSpPr/>
          <p:nvPr/>
        </p:nvGrpSpPr>
        <p:grpSpPr>
          <a:xfrm>
            <a:off x="3680532" y="10186398"/>
            <a:ext cx="10253661" cy="861774"/>
            <a:chOff x="644526" y="2766774"/>
            <a:chExt cx="10253661" cy="861774"/>
          </a:xfrm>
        </p:grpSpPr>
        <p:sp>
          <p:nvSpPr>
            <p:cNvPr id="97" name="TextBox 96"/>
            <p:cNvSpPr txBox="1"/>
            <p:nvPr/>
          </p:nvSpPr>
          <p:spPr>
            <a:xfrm>
              <a:off x="1906587" y="2766774"/>
              <a:ext cx="8991600" cy="830997"/>
            </a:xfrm>
            <a:prstGeom prst="rect">
              <a:avLst/>
            </a:prstGeom>
            <a:noFill/>
          </p:spPr>
          <p:txBody>
            <a:bodyPr wrap="square" rtlCol="0">
              <a:spAutoFit/>
            </a:bodyPr>
            <a:lstStyle/>
            <a:p>
              <a:r>
                <a:rPr lang="en-US" sz="4800" b="1" i="1">
                  <a:solidFill>
                    <a:srgbClr val="145F82"/>
                  </a:solidFill>
                  <a:latin typeface="Tahoma" pitchFamily="34" charset="0"/>
                  <a:ea typeface="Tahoma" pitchFamily="34" charset="0"/>
                  <a:cs typeface="Tahoma" pitchFamily="34" charset="0"/>
                </a:rPr>
                <a:t>Phương trình hệ quả</a:t>
              </a:r>
              <a:endParaRPr lang="en-US" sz="4800" b="1" i="1" dirty="0">
                <a:solidFill>
                  <a:srgbClr val="145F82"/>
                </a:solidFill>
                <a:latin typeface="Tahoma" pitchFamily="34" charset="0"/>
                <a:ea typeface="Tahoma" pitchFamily="34" charset="0"/>
                <a:cs typeface="Tahoma" pitchFamily="34" charset="0"/>
              </a:endParaRPr>
            </a:p>
          </p:txBody>
        </p:sp>
        <p:sp>
          <p:nvSpPr>
            <p:cNvPr id="98" name="Rounded Rectangle 9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9" name="TextBox 98"/>
            <p:cNvSpPr txBox="1"/>
            <p:nvPr/>
          </p:nvSpPr>
          <p:spPr>
            <a:xfrm>
              <a:off x="992187" y="2795826"/>
              <a:ext cx="543740" cy="769441"/>
            </a:xfrm>
            <a:prstGeom prst="rect">
              <a:avLst/>
            </a:prstGeom>
            <a:noFill/>
          </p:spPr>
          <p:txBody>
            <a:bodyPr wrap="none" rtlCol="0">
              <a:spAutoFit/>
            </a:bodyPr>
            <a:lstStyle/>
            <a:p>
              <a:pPr algn="ctr"/>
              <a:r>
                <a:rPr lang="vi-VN" sz="4400" b="1" dirty="0">
                  <a:solidFill>
                    <a:schemeClr val="bg1"/>
                  </a:solidFill>
                  <a:latin typeface="Tahoma" pitchFamily="34" charset="0"/>
                  <a:ea typeface="Tahoma" pitchFamily="34" charset="0"/>
                  <a:cs typeface="Tahoma" pitchFamily="34" charset="0"/>
                </a:rPr>
                <a:t>3</a:t>
              </a:r>
              <a:endParaRPr lang="en-US" sz="4400" b="1" dirty="0">
                <a:solidFill>
                  <a:schemeClr val="bg1"/>
                </a:solidFill>
                <a:latin typeface="Tahoma" pitchFamily="34" charset="0"/>
                <a:ea typeface="Tahoma" pitchFamily="34" charset="0"/>
                <a:cs typeface="Tahoma" pitchFamily="34" charset="0"/>
              </a:endParaRPr>
            </a:p>
          </p:txBody>
        </p:sp>
      </p:grpSp>
      <p:sp>
        <p:nvSpPr>
          <p:cNvPr id="55" name="TextBox 54">
            <a:extLst>
              <a:ext uri="{FF2B5EF4-FFF2-40B4-BE49-F238E27FC236}">
                <a16:creationId xmlns:a16="http://schemas.microsoft.com/office/drawing/2014/main" id="{5D6CC98F-A6DB-441D-B5B3-9B7C5A064DDB}"/>
              </a:ext>
            </a:extLst>
          </p:cNvPr>
          <p:cNvSpPr txBox="1"/>
          <p:nvPr/>
        </p:nvSpPr>
        <p:spPr>
          <a:xfrm>
            <a:off x="4264811" y="1085004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4</a:t>
            </a:r>
          </a:p>
        </p:txBody>
      </p:sp>
    </p:spTree>
    <p:extLst>
      <p:ext uri="{BB962C8B-B14F-4D97-AF65-F5344CB8AC3E}">
        <p14:creationId xmlns:p14="http://schemas.microsoft.com/office/powerpoint/2010/main" val="168639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left)">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wipe(left)">
                                      <p:cBhvr>
                                        <p:cTn id="17" dur="500"/>
                                        <p:tgtEl>
                                          <p:spTgt spid="9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123044" y="9545200"/>
            <a:ext cx="21976376" cy="3104000"/>
            <a:chOff x="1214332" y="5867400"/>
            <a:chExt cx="21817977" cy="3054976"/>
          </a:xfrm>
        </p:grpSpPr>
        <p:sp>
          <p:nvSpPr>
            <p:cNvPr id="53" name="Rounded Rectangle 52"/>
            <p:cNvSpPr/>
            <p:nvPr/>
          </p:nvSpPr>
          <p:spPr>
            <a:xfrm>
              <a:off x="1214332" y="6236798"/>
              <a:ext cx="21817977" cy="268557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schemeClr val="tx1"/>
                  </a:solidFill>
                  <a:latin typeface="Tahoma" pitchFamily="34" charset="0"/>
                  <a:ea typeface="Tahoma" pitchFamily="34" charset="0"/>
                  <a:cs typeface="Tahoma" pitchFamily="34" charset="0"/>
                </a:rPr>
                <a:t>               x = –1 không là nghiệm của (1).</a:t>
              </a:r>
            </a:p>
            <a:p>
              <a:pPr algn="ctr"/>
              <a:endParaRPr lang="en-US"/>
            </a:p>
          </p:txBody>
        </p:sp>
        <p:grpSp>
          <p:nvGrpSpPr>
            <p:cNvPr id="54" name="Group 60"/>
            <p:cNvGrpSpPr/>
            <p:nvPr/>
          </p:nvGrpSpPr>
          <p:grpSpPr>
            <a:xfrm>
              <a:off x="1270511" y="5867400"/>
              <a:ext cx="3568119" cy="885308"/>
              <a:chOff x="1224541" y="6305967"/>
              <a:chExt cx="3568119" cy="88530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096984" y="3500293"/>
            <a:ext cx="22095015" cy="5918755"/>
            <a:chOff x="1268078" y="3405486"/>
            <a:chExt cx="22095015" cy="6192227"/>
          </a:xfrm>
        </p:grpSpPr>
        <mc:AlternateContent xmlns:mc="http://schemas.openxmlformats.org/markup-compatibility/2006" xmlns:a14="http://schemas.microsoft.com/office/drawing/2010/main">
          <mc:Choice Requires="a14">
            <p:sp>
              <p:nvSpPr>
                <p:cNvPr id="62" name="Rounded Rectangle 61"/>
                <p:cNvSpPr/>
                <p:nvPr/>
              </p:nvSpPr>
              <p:spPr>
                <a:xfrm>
                  <a:off x="1304566" y="4131731"/>
                  <a:ext cx="22058527" cy="546598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indent="457200">
                    <a:lnSpc>
                      <a:spcPct val="107000"/>
                    </a:lnSpc>
                    <a:spcAft>
                      <a:spcPts val="800"/>
                    </a:spcAft>
                  </a:pPr>
                  <a:r>
                    <a:rPr lang="en-US" sz="4400" b="1" dirty="0" err="1">
                      <a:solidFill>
                        <a:schemeClr val="tx1"/>
                      </a:solidFill>
                      <a:latin typeface="Tahoma" pitchFamily="34" charset="0"/>
                      <a:ea typeface="Tahoma" pitchFamily="34" charset="0"/>
                      <a:cs typeface="Tahoma" pitchFamily="34" charset="0"/>
                    </a:rPr>
                    <a:t>Xét</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phép</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biến</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đổi</a:t>
                  </a:r>
                  <a:r>
                    <a:rPr lang="en-US" sz="4400" b="1" dirty="0">
                      <a:solidFill>
                        <a:schemeClr val="tx1"/>
                      </a:solidFill>
                      <a:latin typeface="Tahoma" pitchFamily="34" charset="0"/>
                      <a:ea typeface="Tahoma" pitchFamily="34" charset="0"/>
                      <a:cs typeface="Tahoma" pitchFamily="34" charset="0"/>
                    </a:rPr>
                    <a:t>:</a:t>
                  </a:r>
                </a:p>
                <a:p>
                  <a:pPr marL="629920">
                    <a:lnSpc>
                      <a:spcPct val="107000"/>
                    </a:lnSpc>
                    <a:spcAft>
                      <a:spcPts val="800"/>
                    </a:spcAft>
                  </a:pPr>
                  <a:r>
                    <a:rPr lang="en-US" sz="4400" b="1" dirty="0">
                      <a:solidFill>
                        <a:schemeClr val="tx1"/>
                      </a:solidFill>
                      <a:latin typeface="Tahoma" pitchFamily="34" charset="0"/>
                      <a:ea typeface="Tahoma" pitchFamily="34" charset="0"/>
                      <a:cs typeface="Tahoma" pitchFamily="34" charset="0"/>
                    </a:rPr>
                    <a:t>   </a:t>
                  </a:r>
                  <a14:m>
                    <m:oMath xmlns:m="http://schemas.openxmlformats.org/officeDocument/2006/math">
                      <m:rad>
                        <m:radPr>
                          <m:degHide m:val="on"/>
                          <m:ctrlPr>
                            <a:rPr lang="en-US" sz="4400" b="1" i="1">
                              <a:solidFill>
                                <a:schemeClr val="tx1"/>
                              </a:solidFill>
                              <a:latin typeface="Cambria Math" panose="02040503050406030204" pitchFamily="18" charset="0"/>
                            </a:rPr>
                          </m:ctrlPr>
                        </m:radPr>
                        <m:deg/>
                        <m:e>
                          <m:r>
                            <a:rPr lang="en-US" sz="4400" b="1">
                              <a:solidFill>
                                <a:schemeClr val="tx1"/>
                              </a:solidFill>
                              <a:latin typeface="Cambria Math" panose="02040503050406030204" pitchFamily="18" charset="0"/>
                            </a:rPr>
                            <m:t>8−</m:t>
                          </m:r>
                          <m:r>
                            <a:rPr lang="en-US" sz="4400" b="1">
                              <a:solidFill>
                                <a:schemeClr val="tx1"/>
                              </a:solidFill>
                              <a:latin typeface="Cambria Math" panose="02040503050406030204" pitchFamily="18" charset="0"/>
                            </a:rPr>
                            <m:t>𝑥</m:t>
                          </m:r>
                        </m:e>
                      </m:rad>
                    </m:oMath>
                  </a14:m>
                  <a:r>
                    <a:rPr lang="en-US" sz="4400" b="1" dirty="0">
                      <a:solidFill>
                        <a:schemeClr val="tx1"/>
                      </a:solidFill>
                      <a:latin typeface="Tahoma" pitchFamily="34" charset="0"/>
                      <a:ea typeface="Tahoma" pitchFamily="34" charset="0"/>
                      <a:cs typeface="Tahoma" pitchFamily="34" charset="0"/>
                    </a:rPr>
                    <a:t>= x – 2 		(1)</a:t>
                  </a:r>
                </a:p>
                <a:p>
                  <a:pPr marL="629920">
                    <a:lnSpc>
                      <a:spcPct val="107000"/>
                    </a:lnSpc>
                    <a:spcAft>
                      <a:spcPts val="800"/>
                    </a:spcAft>
                  </a:pPr>
                  <a:r>
                    <a:rPr lang="en-US" sz="4400" b="1" dirty="0">
                      <a:solidFill>
                        <a:schemeClr val="tx1"/>
                      </a:solidFill>
                      <a:latin typeface="Tahoma" pitchFamily="34" charset="0"/>
                      <a:ea typeface="Tahoma" pitchFamily="34" charset="0"/>
                      <a:cs typeface="Tahoma" pitchFamily="34" charset="0"/>
                      <a:sym typeface="Symbol" panose="05050102010706020507" pitchFamily="18" charset="2"/>
                    </a:rPr>
                    <a:t></a:t>
                  </a:r>
                  <a:r>
                    <a:rPr lang="en-US" sz="4400" b="1" dirty="0">
                      <a:solidFill>
                        <a:schemeClr val="tx1"/>
                      </a:solidFill>
                      <a:latin typeface="Tahoma" pitchFamily="34" charset="0"/>
                      <a:ea typeface="Tahoma" pitchFamily="34" charset="0"/>
                      <a:cs typeface="Tahoma" pitchFamily="34" charset="0"/>
                    </a:rPr>
                    <a:t> 8 – x = (x–2)2</a:t>
                  </a:r>
                </a:p>
                <a:p>
                  <a:pPr marL="629920">
                    <a:lnSpc>
                      <a:spcPct val="107000"/>
                    </a:lnSpc>
                    <a:spcAft>
                      <a:spcPts val="800"/>
                    </a:spcAft>
                  </a:pPr>
                  <a:r>
                    <a:rPr lang="en-US" sz="4400" b="1" dirty="0">
                      <a:solidFill>
                        <a:schemeClr val="tx1"/>
                      </a:solidFill>
                      <a:latin typeface="Tahoma" pitchFamily="34" charset="0"/>
                      <a:ea typeface="Tahoma" pitchFamily="34" charset="0"/>
                      <a:cs typeface="Tahoma" pitchFamily="34" charset="0"/>
                      <a:sym typeface="Symbol" panose="05050102010706020507" pitchFamily="18" charset="2"/>
                    </a:rPr>
                    <a:t></a:t>
                  </a:r>
                  <a:r>
                    <a:rPr lang="en-US" sz="4400" b="1" dirty="0">
                      <a:solidFill>
                        <a:schemeClr val="tx1"/>
                      </a:solidFill>
                      <a:latin typeface="Tahoma" pitchFamily="34" charset="0"/>
                      <a:ea typeface="Tahoma" pitchFamily="34" charset="0"/>
                      <a:cs typeface="Tahoma" pitchFamily="34" charset="0"/>
                    </a:rPr>
                    <a:t> x2 –3x – 4 = 0		(2)</a:t>
                  </a:r>
                </a:p>
                <a:p>
                  <a:pPr marL="629920">
                    <a:lnSpc>
                      <a:spcPct val="107000"/>
                    </a:lnSpc>
                    <a:spcAft>
                      <a:spcPts val="800"/>
                    </a:spcAft>
                  </a:pPr>
                  <a:r>
                    <a:rPr lang="en-US" sz="4400" b="1" dirty="0">
                      <a:solidFill>
                        <a:schemeClr val="tx1"/>
                      </a:solidFill>
                      <a:latin typeface="Tahoma" pitchFamily="34" charset="0"/>
                      <a:ea typeface="Tahoma" pitchFamily="34" charset="0"/>
                      <a:cs typeface="Tahoma" pitchFamily="34" charset="0"/>
                    </a:rPr>
                    <a:t>(</a:t>
                  </a:r>
                  <a:r>
                    <a:rPr lang="en-US" sz="4400" b="1" dirty="0">
                      <a:solidFill>
                        <a:schemeClr val="tx1"/>
                      </a:solidFill>
                      <a:latin typeface="Tahoma" pitchFamily="34" charset="0"/>
                      <a:ea typeface="Tahoma" pitchFamily="34" charset="0"/>
                      <a:cs typeface="Tahoma" pitchFamily="34" charset="0"/>
                      <a:sym typeface="Symbol" panose="05050102010706020507" pitchFamily="18" charset="2"/>
                    </a:rPr>
                    <a:t></a:t>
                  </a:r>
                  <a:r>
                    <a:rPr lang="en-US" sz="4400" b="1" dirty="0">
                      <a:solidFill>
                        <a:schemeClr val="tx1"/>
                      </a:solidFill>
                      <a:latin typeface="Tahoma" pitchFamily="34" charset="0"/>
                      <a:ea typeface="Tahoma" pitchFamily="34" charset="0"/>
                      <a:cs typeface="Tahoma" pitchFamily="34" charset="0"/>
                    </a:rPr>
                    <a:t> x = –1; x = 4)</a:t>
                  </a:r>
                </a:p>
                <a:p>
                  <a:pPr marL="629920">
                    <a:lnSpc>
                      <a:spcPct val="107000"/>
                    </a:lnSpc>
                    <a:spcAft>
                      <a:spcPts val="800"/>
                    </a:spcAft>
                  </a:pPr>
                  <a:r>
                    <a:rPr lang="en-US" sz="4400" b="1" dirty="0" err="1">
                      <a:solidFill>
                        <a:schemeClr val="tx1"/>
                      </a:solidFill>
                      <a:latin typeface="Tahoma" pitchFamily="34" charset="0"/>
                      <a:ea typeface="Tahoma" pitchFamily="34" charset="0"/>
                      <a:cs typeface="Tahoma" pitchFamily="34" charset="0"/>
                    </a:rPr>
                    <a:t>Các</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nghiệm</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của</a:t>
                  </a:r>
                  <a:r>
                    <a:rPr lang="en-US" sz="4400" b="1" dirty="0">
                      <a:solidFill>
                        <a:schemeClr val="tx1"/>
                      </a:solidFill>
                      <a:latin typeface="Tahoma" pitchFamily="34" charset="0"/>
                      <a:ea typeface="Tahoma" pitchFamily="34" charset="0"/>
                      <a:cs typeface="Tahoma" pitchFamily="34" charset="0"/>
                    </a:rPr>
                    <a:t> (2) </a:t>
                  </a:r>
                  <a:r>
                    <a:rPr lang="en-US" sz="4400" b="1" dirty="0" err="1">
                      <a:solidFill>
                        <a:schemeClr val="tx1"/>
                      </a:solidFill>
                      <a:latin typeface="Tahoma" pitchFamily="34" charset="0"/>
                      <a:ea typeface="Tahoma" pitchFamily="34" charset="0"/>
                      <a:cs typeface="Tahoma" pitchFamily="34" charset="0"/>
                    </a:rPr>
                    <a:t>có</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đều</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là</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nghiệm</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của</a:t>
                  </a:r>
                  <a:r>
                    <a:rPr lang="en-US" sz="4400" b="1" dirty="0">
                      <a:solidFill>
                        <a:schemeClr val="tx1"/>
                      </a:solidFill>
                      <a:latin typeface="Tahoma" pitchFamily="34" charset="0"/>
                      <a:ea typeface="Tahoma" pitchFamily="34" charset="0"/>
                      <a:cs typeface="Tahoma" pitchFamily="34" charset="0"/>
                    </a:rPr>
                    <a:t> (1) </a:t>
                  </a:r>
                  <a:r>
                    <a:rPr lang="en-US" sz="4400" b="1" dirty="0" err="1">
                      <a:solidFill>
                        <a:schemeClr val="tx1"/>
                      </a:solidFill>
                      <a:latin typeface="Tahoma" pitchFamily="34" charset="0"/>
                      <a:ea typeface="Tahoma" pitchFamily="34" charset="0"/>
                      <a:cs typeface="Tahoma" pitchFamily="34" charset="0"/>
                    </a:rPr>
                    <a:t>không</a:t>
                  </a:r>
                  <a:r>
                    <a:rPr lang="en-US" sz="4400" b="1" dirty="0">
                      <a:solidFill>
                        <a:schemeClr val="tx1"/>
                      </a:solidFill>
                      <a:latin typeface="Tahoma" pitchFamily="34" charset="0"/>
                      <a:ea typeface="Tahoma" pitchFamily="34" charset="0"/>
                      <a:cs typeface="Tahoma" pitchFamily="34" charset="0"/>
                    </a:rPr>
                    <a:t>?</a:t>
                  </a:r>
                </a:p>
              </p:txBody>
            </p:sp>
          </mc:Choice>
          <mc:Fallback xmlns="">
            <p:sp>
              <p:nvSpPr>
                <p:cNvPr id="62" name="Rounded Rectangle 61"/>
                <p:cNvSpPr>
                  <a:spLocks noRot="1" noChangeAspect="1" noMove="1" noResize="1" noEditPoints="1" noAdjustHandles="1" noChangeArrowheads="1" noChangeShapeType="1" noTextEdit="1"/>
                </p:cNvSpPr>
                <p:nvPr/>
              </p:nvSpPr>
              <p:spPr>
                <a:xfrm>
                  <a:off x="1304566" y="4131731"/>
                  <a:ext cx="22058527" cy="5465982"/>
                </a:xfrm>
                <a:prstGeom prst="roundRect">
                  <a:avLst>
                    <a:gd name="adj" fmla="val 5347"/>
                  </a:avLst>
                </a:prstGeom>
                <a:blipFill>
                  <a:blip r:embed="rId3"/>
                  <a:stretch>
                    <a:fillRect b="-2204"/>
                  </a:stretch>
                </a:blipFill>
                <a:ln w="28575">
                  <a:solidFill>
                    <a:schemeClr val="accent6">
                      <a:lumMod val="75000"/>
                    </a:schemeClr>
                  </a:solidFill>
                </a:ln>
              </p:spPr>
              <p:txBody>
                <a:bodyPr/>
                <a:lstStyle/>
                <a:p>
                  <a:r>
                    <a:rPr lang="en-US">
                      <a:noFill/>
                    </a:rPr>
                    <a:t> </a:t>
                  </a:r>
                </a:p>
              </p:txBody>
            </p:sp>
          </mc:Fallback>
        </mc:AlternateContent>
        <p:grpSp>
          <p:nvGrpSpPr>
            <p:cNvPr id="63" name="Group 67"/>
            <p:cNvGrpSpPr/>
            <p:nvPr/>
          </p:nvGrpSpPr>
          <p:grpSpPr>
            <a:xfrm>
              <a:off x="1268078" y="3405486"/>
              <a:ext cx="3251532" cy="958872"/>
              <a:chOff x="1311958" y="3405486"/>
              <a:chExt cx="3251532" cy="958872"/>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231701" cy="837192"/>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Ví</a:t>
                </a:r>
                <a:r>
                  <a:rPr lang="en-US" sz="4600" b="1">
                    <a:solidFill>
                      <a:schemeClr val="bg1"/>
                    </a:solidFill>
                    <a:latin typeface="Tahoma" pitchFamily="34" charset="0"/>
                    <a:ea typeface="Tahoma" pitchFamily="34" charset="0"/>
                    <a:cs typeface="Tahoma" pitchFamily="34" charset="0"/>
                  </a:rPr>
                  <a:t> dụ 1</a:t>
                </a:r>
                <a:endParaRPr lang="en-US" sz="4600" b="1" dirty="0">
                  <a:solidFill>
                    <a:schemeClr val="bg1"/>
                  </a:solidFill>
                  <a:latin typeface="Tahoma" pitchFamily="34" charset="0"/>
                  <a:ea typeface="Tahoma" pitchFamily="34" charset="0"/>
                  <a:cs typeface="Tahoma"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6" name="Rectangle 5">
            <a:extLst>
              <a:ext uri="{FF2B5EF4-FFF2-40B4-BE49-F238E27FC236}">
                <a16:creationId xmlns:a16="http://schemas.microsoft.com/office/drawing/2014/main" id="{C380877E-740C-4558-AF60-A9025E7E4C22}"/>
              </a:ext>
            </a:extLst>
          </p:cNvPr>
          <p:cNvSpPr>
            <a:spLocks noChangeArrowheads="1"/>
          </p:cNvSpPr>
          <p:nvPr/>
        </p:nvSpPr>
        <p:spPr bwMode="auto">
          <a:xfrm>
            <a:off x="630238" y="135255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600450" algn="l"/>
                <a:tab pos="5040313" algn="l"/>
              </a:tabLst>
            </a:pPr>
            <a:r>
              <a:rPr kumimoji="0" lang="vi-VN" altLang="en-US" sz="1200" b="1" i="0" u="none" strike="noStrike" cap="none" normalizeH="0" baseline="0">
                <a:ln>
                  <a:noFill/>
                </a:ln>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28" name="Group 127">
            <a:extLst>
              <a:ext uri="{FF2B5EF4-FFF2-40B4-BE49-F238E27FC236}">
                <a16:creationId xmlns:a16="http://schemas.microsoft.com/office/drawing/2014/main" id="{164CACD1-7639-4870-9B2F-075EA8249A2A}"/>
              </a:ext>
            </a:extLst>
          </p:cNvPr>
          <p:cNvGrpSpPr/>
          <p:nvPr/>
        </p:nvGrpSpPr>
        <p:grpSpPr>
          <a:xfrm>
            <a:off x="198783" y="1697421"/>
            <a:ext cx="22838192" cy="1634046"/>
            <a:chOff x="166070" y="1904999"/>
            <a:chExt cx="19234172" cy="1634045"/>
          </a:xfrm>
        </p:grpSpPr>
        <p:sp>
          <p:nvSpPr>
            <p:cNvPr id="129" name="Rounded Rectangle 2">
              <a:extLst>
                <a:ext uri="{FF2B5EF4-FFF2-40B4-BE49-F238E27FC236}">
                  <a16:creationId xmlns:a16="http://schemas.microsoft.com/office/drawing/2014/main" id="{9CC2E057-C61C-4480-9742-6E3A6D4A7CCE}"/>
                </a:ext>
              </a:extLst>
            </p:cNvPr>
            <p:cNvSpPr/>
            <p:nvPr/>
          </p:nvSpPr>
          <p:spPr>
            <a:xfrm>
              <a:off x="166070" y="1904999"/>
              <a:ext cx="1633598" cy="964200"/>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F245CA54-6DC5-48D0-9985-971CD5385AD5}"/>
                </a:ext>
              </a:extLst>
            </p:cNvPr>
            <p:cNvSpPr txBox="1"/>
            <p:nvPr/>
          </p:nvSpPr>
          <p:spPr>
            <a:xfrm>
              <a:off x="1082675" y="1922269"/>
              <a:ext cx="716993" cy="754052"/>
            </a:xfrm>
            <a:prstGeom prst="rect">
              <a:avLst/>
            </a:prstGeom>
            <a:noFill/>
          </p:spPr>
          <p:txBody>
            <a:bodyPr wrap="none" rtlCol="0">
              <a:spAutoFit/>
            </a:bodyPr>
            <a:lstStyle/>
            <a:p>
              <a:r>
                <a:rPr lang="vi-VN" b="1">
                  <a:solidFill>
                    <a:schemeClr val="bg1"/>
                  </a:solidFill>
                  <a:latin typeface="Tahoma" pitchFamily="34" charset="0"/>
                  <a:ea typeface="Tahoma" pitchFamily="34" charset="0"/>
                  <a:cs typeface="Tahoma" pitchFamily="34" charset="0"/>
                </a:rPr>
                <a:t>I</a:t>
              </a:r>
              <a:r>
                <a:rPr lang="en-US" b="1">
                  <a:solidFill>
                    <a:schemeClr val="bg1"/>
                  </a:solidFill>
                  <a:latin typeface="Tahoma" pitchFamily="34" charset="0"/>
                  <a:ea typeface="Tahoma" pitchFamily="34" charset="0"/>
                  <a:cs typeface="Tahoma" pitchFamily="34" charset="0"/>
                </a:rPr>
                <a:t>I</a:t>
              </a:r>
            </a:p>
          </p:txBody>
        </p:sp>
        <p:sp>
          <p:nvSpPr>
            <p:cNvPr id="131" name="TextBox 130">
              <a:extLst>
                <a:ext uri="{FF2B5EF4-FFF2-40B4-BE49-F238E27FC236}">
                  <a16:creationId xmlns:a16="http://schemas.microsoft.com/office/drawing/2014/main" id="{96CEE4A2-B0AB-4081-8540-04883B3FE711}"/>
                </a:ext>
              </a:extLst>
            </p:cNvPr>
            <p:cNvSpPr txBox="1"/>
            <p:nvPr/>
          </p:nvSpPr>
          <p:spPr>
            <a:xfrm>
              <a:off x="2117128" y="1969385"/>
              <a:ext cx="17283114" cy="1569659"/>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TƯƠNG ĐƯƠNG VÀ PHƯƠNG TRÌNH HỆ QUẢ </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132" name="Group 131">
            <a:extLst>
              <a:ext uri="{FF2B5EF4-FFF2-40B4-BE49-F238E27FC236}">
                <a16:creationId xmlns:a16="http://schemas.microsoft.com/office/drawing/2014/main" id="{85392188-C7C7-496D-BE7E-7719F7E02190}"/>
              </a:ext>
            </a:extLst>
          </p:cNvPr>
          <p:cNvGrpSpPr/>
          <p:nvPr/>
        </p:nvGrpSpPr>
        <p:grpSpPr>
          <a:xfrm>
            <a:off x="974568" y="2701829"/>
            <a:ext cx="11816818" cy="2308324"/>
            <a:chOff x="644526" y="2772416"/>
            <a:chExt cx="11816818" cy="2308324"/>
          </a:xfrm>
        </p:grpSpPr>
        <p:sp>
          <p:nvSpPr>
            <p:cNvPr id="133" name="TextBox 132">
              <a:extLst>
                <a:ext uri="{FF2B5EF4-FFF2-40B4-BE49-F238E27FC236}">
                  <a16:creationId xmlns:a16="http://schemas.microsoft.com/office/drawing/2014/main" id="{1CCD63B9-EFFE-417C-AAAD-AF8ED873E018}"/>
                </a:ext>
              </a:extLst>
            </p:cNvPr>
            <p:cNvSpPr txBox="1"/>
            <p:nvPr/>
          </p:nvSpPr>
          <p:spPr>
            <a:xfrm>
              <a:off x="2048773" y="2772416"/>
              <a:ext cx="10412571" cy="2308324"/>
            </a:xfrm>
            <a:prstGeom prst="rect">
              <a:avLst/>
            </a:prstGeom>
            <a:noFill/>
          </p:spPr>
          <p:txBody>
            <a:bodyPr wrap="square" rtlCol="0">
              <a:spAutoFit/>
            </a:bodyPr>
            <a:lstStyle/>
            <a:p>
              <a:r>
                <a:rPr lang="en-US" sz="1800" b="1">
                  <a:solidFill>
                    <a:srgbClr val="0000FF"/>
                  </a:solidFill>
                  <a:effectLst/>
                  <a:latin typeface="Times New Roman" panose="02020603050405020304" pitchFamily="18" charset="0"/>
                  <a:ea typeface="Calibri" panose="020F0502020204030204" pitchFamily="34" charset="0"/>
                </a:rPr>
                <a:t>  </a:t>
              </a:r>
              <a:r>
                <a:rPr lang="en-US" sz="4800" b="1">
                  <a:solidFill>
                    <a:srgbClr val="145F82"/>
                  </a:solidFill>
                  <a:effectLst/>
                  <a:latin typeface="Tahoma" pitchFamily="34" charset="0"/>
                  <a:ea typeface="Tahoma" pitchFamily="34" charset="0"/>
                  <a:cs typeface="Tahoma" pitchFamily="34" charset="0"/>
                </a:rPr>
                <a:t>P</a:t>
              </a:r>
              <a:r>
                <a:rPr lang="en-US" sz="4800" b="1">
                  <a:solidFill>
                    <a:srgbClr val="145F82"/>
                  </a:solidFill>
                  <a:latin typeface="Tahoma" pitchFamily="34" charset="0"/>
                  <a:ea typeface="Tahoma" pitchFamily="34" charset="0"/>
                  <a:cs typeface="Tahoma" pitchFamily="34" charset="0"/>
                </a:rPr>
                <a:t>hương trình hệ quả </a:t>
              </a:r>
            </a:p>
            <a:p>
              <a:endParaRPr lang="en-US" sz="4800" b="1">
                <a:solidFill>
                  <a:srgbClr val="145F82"/>
                </a:solidFill>
                <a:latin typeface="Tahoma" pitchFamily="34" charset="0"/>
                <a:ea typeface="Tahoma" pitchFamily="34" charset="0"/>
                <a:cs typeface="Tahoma" pitchFamily="34" charset="0"/>
              </a:endParaRPr>
            </a:p>
            <a:p>
              <a:endParaRPr lang="en-US" sz="4800" b="1" dirty="0">
                <a:solidFill>
                  <a:srgbClr val="145F82"/>
                </a:solidFill>
                <a:latin typeface="Tahoma" pitchFamily="34" charset="0"/>
                <a:ea typeface="Tahoma" pitchFamily="34" charset="0"/>
                <a:cs typeface="Tahoma" pitchFamily="34" charset="0"/>
              </a:endParaRPr>
            </a:p>
          </p:txBody>
        </p:sp>
        <p:sp>
          <p:nvSpPr>
            <p:cNvPr id="134" name="Rounded Rectangle 7">
              <a:extLst>
                <a:ext uri="{FF2B5EF4-FFF2-40B4-BE49-F238E27FC236}">
                  <a16:creationId xmlns:a16="http://schemas.microsoft.com/office/drawing/2014/main" id="{FDA59810-2D00-4778-99DF-CD935CA2E79B}"/>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6DEF4FA3-B3D1-4C80-B0F4-B8864C7BB8AF}"/>
                </a:ext>
              </a:extLst>
            </p:cNvPr>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3</a:t>
              </a:r>
            </a:p>
          </p:txBody>
        </p:sp>
      </p:grpSp>
    </p:spTree>
    <p:extLst>
      <p:ext uri="{BB962C8B-B14F-4D97-AF65-F5344CB8AC3E}">
        <p14:creationId xmlns:p14="http://schemas.microsoft.com/office/powerpoint/2010/main" val="99517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353954" y="8258050"/>
            <a:ext cx="21976376" cy="5315409"/>
            <a:chOff x="1253675" y="5867400"/>
            <a:chExt cx="21817977" cy="5231459"/>
          </a:xfrm>
        </p:grpSpPr>
        <p:sp>
          <p:nvSpPr>
            <p:cNvPr id="53" name="Rounded Rectangle 52"/>
            <p:cNvSpPr/>
            <p:nvPr/>
          </p:nvSpPr>
          <p:spPr>
            <a:xfrm>
              <a:off x="1253675" y="5897449"/>
              <a:ext cx="21817977" cy="520141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Bef>
                  <a:spcPts val="600"/>
                </a:spcBef>
                <a:spcAft>
                  <a:spcPts val="800"/>
                </a:spcAft>
                <a:tabLst>
                  <a:tab pos="629920" algn="l"/>
                </a:tabLst>
              </a:pP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grpSp>
          <p:nvGrpSpPr>
            <p:cNvPr id="54" name="Group 60"/>
            <p:cNvGrpSpPr/>
            <p:nvPr/>
          </p:nvGrpSpPr>
          <p:grpSpPr>
            <a:xfrm>
              <a:off x="1270511" y="5867400"/>
              <a:ext cx="3568119" cy="885308"/>
              <a:chOff x="1224541" y="6305967"/>
              <a:chExt cx="3568119" cy="88530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123044" y="3646605"/>
            <a:ext cx="22225998" cy="4499449"/>
            <a:chOff x="1268078" y="3405486"/>
            <a:chExt cx="22225998" cy="6151234"/>
          </a:xfrm>
        </p:grpSpPr>
        <mc:AlternateContent xmlns:mc="http://schemas.openxmlformats.org/markup-compatibility/2006" xmlns:a14="http://schemas.microsoft.com/office/drawing/2010/main">
          <mc:Choice Requires="a14">
            <p:sp>
              <p:nvSpPr>
                <p:cNvPr id="62" name="Rounded Rectangle 61"/>
                <p:cNvSpPr/>
                <p:nvPr/>
              </p:nvSpPr>
              <p:spPr>
                <a:xfrm>
                  <a:off x="1517700" y="4090738"/>
                  <a:ext cx="21976376" cy="546598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15000"/>
                    </a:lnSpc>
                    <a:spcBef>
                      <a:spcPts val="600"/>
                    </a:spcBef>
                    <a:spcAft>
                      <a:spcPts val="800"/>
                    </a:spcAft>
                  </a:pPr>
                  <a:r>
                    <a:rPr lang="en-US" sz="4400" b="1" dirty="0">
                      <a:solidFill>
                        <a:schemeClr val="tx1"/>
                      </a:solidFill>
                      <a:latin typeface="Tahoma" pitchFamily="34" charset="0"/>
                      <a:ea typeface="Tahoma" pitchFamily="34" charset="0"/>
                      <a:cs typeface="Tahoma" pitchFamily="34" charset="0"/>
                    </a:rPr>
                    <a:t>Cho </a:t>
                  </a:r>
                  <a:r>
                    <a:rPr lang="en-US" sz="4400" b="1" dirty="0" err="1">
                      <a:solidFill>
                        <a:schemeClr val="tx1"/>
                      </a:solidFill>
                      <a:latin typeface="Tahoma" pitchFamily="34" charset="0"/>
                      <a:ea typeface="Tahoma" pitchFamily="34" charset="0"/>
                      <a:cs typeface="Tahoma" pitchFamily="34" charset="0"/>
                    </a:rPr>
                    <a:t>phương</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trình</a:t>
                  </a:r>
                  <a:r>
                    <a:rPr lang="en-US"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𝑓</m:t>
                      </m:r>
                      <m:d>
                        <m:dPr>
                          <m:ctrlPr>
                            <a:rPr lang="en-US" sz="4400" b="1" i="1">
                              <a:solidFill>
                                <a:schemeClr val="tx1"/>
                              </a:solidFill>
                              <a:latin typeface="Cambria Math" panose="02040503050406030204" pitchFamily="18" charset="0"/>
                              <a:ea typeface="Tahoma" pitchFamily="34" charset="0"/>
                              <a:cs typeface="Tahoma" pitchFamily="34" charset="0"/>
                            </a:rPr>
                          </m:ctrlPr>
                        </m:dPr>
                        <m:e>
                          <m:r>
                            <a:rPr lang="en-US" sz="4400" b="1">
                              <a:solidFill>
                                <a:schemeClr val="tx1"/>
                              </a:solidFill>
                              <a:latin typeface="Cambria Math" panose="02040503050406030204" pitchFamily="18" charset="0"/>
                              <a:ea typeface="Tahoma" pitchFamily="34" charset="0"/>
                              <a:cs typeface="Tahoma" pitchFamily="34" charset="0"/>
                            </a:rPr>
                            <m:t>𝑥</m:t>
                          </m:r>
                        </m:e>
                      </m:d>
                      <m:r>
                        <a:rPr lang="en-US" sz="4400" b="1">
                          <a:solidFill>
                            <a:schemeClr val="tx1"/>
                          </a:solidFill>
                          <a:latin typeface="Cambria Math" panose="02040503050406030204" pitchFamily="18" charset="0"/>
                          <a:ea typeface="Tahoma" pitchFamily="34" charset="0"/>
                          <a:cs typeface="Tahoma" pitchFamily="34" charset="0"/>
                        </a:rPr>
                        <m:t>=0</m:t>
                      </m:r>
                    </m:oMath>
                  </a14:m>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có</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tập</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nghiệm</a:t>
                  </a:r>
                  <a:r>
                    <a:rPr lang="en-US" sz="4400" b="1" dirty="0">
                      <a:solidFill>
                        <a:schemeClr val="tx1"/>
                      </a:solidFill>
                      <a:latin typeface="Tahoma" pitchFamily="34" charset="0"/>
                      <a:ea typeface="Tahoma" pitchFamily="34" charset="0"/>
                      <a:cs typeface="Tahoma" pitchFamily="34" charset="0"/>
                    </a:rPr>
                    <a:t> </a:t>
                  </a:r>
                  <a14:m>
                    <m:oMath xmlns:m="http://schemas.openxmlformats.org/officeDocument/2006/math">
                      <m:sSub>
                        <m:sSubPr>
                          <m:ctrlPr>
                            <a:rPr lang="en-US" sz="4400" b="1" i="1">
                              <a:solidFill>
                                <a:schemeClr val="tx1"/>
                              </a:solidFill>
                              <a:latin typeface="Cambria Math" panose="02040503050406030204" pitchFamily="18" charset="0"/>
                              <a:ea typeface="Tahoma" pitchFamily="34" charset="0"/>
                              <a:cs typeface="Tahoma" pitchFamily="34" charset="0"/>
                            </a:rPr>
                          </m:ctrlPr>
                        </m:sSubPr>
                        <m:e>
                          <m:r>
                            <a:rPr lang="vi-VN" sz="4400" b="1">
                              <a:solidFill>
                                <a:schemeClr val="tx1"/>
                              </a:solidFill>
                              <a:latin typeface="Cambria Math" panose="02040503050406030204" pitchFamily="18" charset="0"/>
                              <a:ea typeface="Tahoma" pitchFamily="34" charset="0"/>
                              <a:cs typeface="Tahoma" pitchFamily="34" charset="0"/>
                            </a:rPr>
                            <m:t>𝑆</m:t>
                          </m:r>
                        </m:e>
                        <m:sub>
                          <m:r>
                            <a:rPr lang="vi-VN" sz="4400" b="1">
                              <a:solidFill>
                                <a:schemeClr val="tx1"/>
                              </a:solidFill>
                              <a:latin typeface="Cambria Math" panose="02040503050406030204" pitchFamily="18" charset="0"/>
                              <a:ea typeface="Tahoma" pitchFamily="34" charset="0"/>
                              <a:cs typeface="Tahoma" pitchFamily="34" charset="0"/>
                            </a:rPr>
                            <m:t>1</m:t>
                          </m:r>
                        </m:sub>
                      </m:sSub>
                      <m:r>
                        <a:rPr lang="vi-VN" sz="4400" b="1">
                          <a:solidFill>
                            <a:schemeClr val="tx1"/>
                          </a:solidFill>
                          <a:latin typeface="Cambria Math" panose="02040503050406030204" pitchFamily="18" charset="0"/>
                          <a:ea typeface="Tahoma" pitchFamily="34" charset="0"/>
                          <a:cs typeface="Tahoma" pitchFamily="34" charset="0"/>
                        </a:rPr>
                        <m:t>=</m:t>
                      </m:r>
                      <m:d>
                        <m:dPr>
                          <m:begChr m:val="{"/>
                          <m:endChr m:val="}"/>
                          <m:ctrlPr>
                            <a:rPr lang="en-US" sz="4400" b="1" i="1">
                              <a:solidFill>
                                <a:schemeClr val="tx1"/>
                              </a:solidFill>
                              <a:latin typeface="Cambria Math" panose="02040503050406030204" pitchFamily="18" charset="0"/>
                              <a:ea typeface="Tahoma" pitchFamily="34" charset="0"/>
                              <a:cs typeface="Tahoma" pitchFamily="34" charset="0"/>
                            </a:rPr>
                          </m:ctrlPr>
                        </m:dPr>
                        <m:e>
                          <m:r>
                            <a:rPr lang="vi-VN" sz="4400" b="1">
                              <a:solidFill>
                                <a:schemeClr val="tx1"/>
                              </a:solidFill>
                              <a:latin typeface="Cambria Math" panose="02040503050406030204" pitchFamily="18" charset="0"/>
                              <a:ea typeface="Tahoma" pitchFamily="34" charset="0"/>
                              <a:cs typeface="Tahoma" pitchFamily="34" charset="0"/>
                            </a:rPr>
                            <m:t>𝑚</m:t>
                          </m:r>
                          <m:r>
                            <a:rPr lang="vi-VN" sz="4400" b="1">
                              <a:solidFill>
                                <a:schemeClr val="tx1"/>
                              </a:solidFill>
                              <a:latin typeface="Cambria Math" panose="02040503050406030204" pitchFamily="18" charset="0"/>
                              <a:ea typeface="Tahoma" pitchFamily="34" charset="0"/>
                              <a:cs typeface="Tahoma" pitchFamily="34" charset="0"/>
                            </a:rPr>
                            <m:t>;2</m:t>
                          </m:r>
                          <m:r>
                            <a:rPr lang="vi-VN" sz="4400" b="1">
                              <a:solidFill>
                                <a:schemeClr val="tx1"/>
                              </a:solidFill>
                              <a:latin typeface="Cambria Math" panose="02040503050406030204" pitchFamily="18" charset="0"/>
                              <a:ea typeface="Tahoma" pitchFamily="34" charset="0"/>
                              <a:cs typeface="Tahoma" pitchFamily="34" charset="0"/>
                            </a:rPr>
                            <m:t>𝑚</m:t>
                          </m:r>
                          <m:r>
                            <a:rPr lang="vi-VN" sz="4400" b="1">
                              <a:solidFill>
                                <a:schemeClr val="tx1"/>
                              </a:solidFill>
                              <a:latin typeface="Cambria Math" panose="02040503050406030204" pitchFamily="18" charset="0"/>
                              <a:ea typeface="Tahoma" pitchFamily="34" charset="0"/>
                              <a:cs typeface="Tahoma" pitchFamily="34" charset="0"/>
                            </a:rPr>
                            <m:t>−1</m:t>
                          </m:r>
                        </m:e>
                      </m:d>
                    </m:oMath>
                  </a14:m>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và</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phương</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trình</a:t>
                  </a:r>
                  <a:r>
                    <a:rPr lang="en-US"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𝑔</m:t>
                      </m:r>
                      <m:d>
                        <m:dPr>
                          <m:ctrlPr>
                            <a:rPr lang="en-US" sz="4400" b="1" i="1">
                              <a:solidFill>
                                <a:schemeClr val="tx1"/>
                              </a:solidFill>
                              <a:latin typeface="Cambria Math" panose="02040503050406030204" pitchFamily="18" charset="0"/>
                              <a:ea typeface="Tahoma" pitchFamily="34" charset="0"/>
                              <a:cs typeface="Tahoma" pitchFamily="34" charset="0"/>
                            </a:rPr>
                          </m:ctrlPr>
                        </m:dPr>
                        <m:e>
                          <m:r>
                            <a:rPr lang="en-US" sz="4400" b="1">
                              <a:solidFill>
                                <a:schemeClr val="tx1"/>
                              </a:solidFill>
                              <a:latin typeface="Cambria Math" panose="02040503050406030204" pitchFamily="18" charset="0"/>
                              <a:ea typeface="Tahoma" pitchFamily="34" charset="0"/>
                              <a:cs typeface="Tahoma" pitchFamily="34" charset="0"/>
                            </a:rPr>
                            <m:t>𝑥</m:t>
                          </m:r>
                        </m:e>
                      </m:d>
                      <m:r>
                        <a:rPr lang="en-US" sz="4400" b="1">
                          <a:solidFill>
                            <a:schemeClr val="tx1"/>
                          </a:solidFill>
                          <a:latin typeface="Cambria Math" panose="02040503050406030204" pitchFamily="18" charset="0"/>
                          <a:ea typeface="Tahoma" pitchFamily="34" charset="0"/>
                          <a:cs typeface="Tahoma" pitchFamily="34" charset="0"/>
                        </a:rPr>
                        <m:t>=0</m:t>
                      </m:r>
                    </m:oMath>
                  </a14:m>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có</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tập</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nghiệm</a:t>
                  </a:r>
                  <a:r>
                    <a:rPr lang="en-US" sz="4400" b="1" dirty="0">
                      <a:solidFill>
                        <a:schemeClr val="tx1"/>
                      </a:solidFill>
                      <a:latin typeface="Tahoma" pitchFamily="34" charset="0"/>
                      <a:ea typeface="Tahoma" pitchFamily="34" charset="0"/>
                      <a:cs typeface="Tahoma" pitchFamily="34" charset="0"/>
                    </a:rPr>
                    <a:t> </a:t>
                  </a:r>
                  <a14:m>
                    <m:oMath xmlns:m="http://schemas.openxmlformats.org/officeDocument/2006/math">
                      <m:sSub>
                        <m:sSubPr>
                          <m:ctrlPr>
                            <a:rPr lang="en-US" sz="4400" b="1" i="1">
                              <a:solidFill>
                                <a:schemeClr val="tx1"/>
                              </a:solidFill>
                              <a:latin typeface="Cambria Math" panose="02040503050406030204" pitchFamily="18" charset="0"/>
                              <a:ea typeface="Tahoma" pitchFamily="34" charset="0"/>
                              <a:cs typeface="Tahoma" pitchFamily="34" charset="0"/>
                            </a:rPr>
                          </m:ctrlPr>
                        </m:sSubPr>
                        <m:e>
                          <m:r>
                            <a:rPr lang="vi-VN" sz="4400" b="1">
                              <a:solidFill>
                                <a:schemeClr val="tx1"/>
                              </a:solidFill>
                              <a:latin typeface="Cambria Math" panose="02040503050406030204" pitchFamily="18" charset="0"/>
                              <a:ea typeface="Tahoma" pitchFamily="34" charset="0"/>
                              <a:cs typeface="Tahoma" pitchFamily="34" charset="0"/>
                            </a:rPr>
                            <m:t>𝑆</m:t>
                          </m:r>
                        </m:e>
                        <m:sub>
                          <m:r>
                            <a:rPr lang="vi-VN" sz="4400" b="1">
                              <a:solidFill>
                                <a:schemeClr val="tx1"/>
                              </a:solidFill>
                              <a:latin typeface="Cambria Math" panose="02040503050406030204" pitchFamily="18" charset="0"/>
                              <a:ea typeface="Tahoma" pitchFamily="34" charset="0"/>
                              <a:cs typeface="Tahoma" pitchFamily="34" charset="0"/>
                            </a:rPr>
                            <m:t>2</m:t>
                          </m:r>
                        </m:sub>
                      </m:sSub>
                      <m:r>
                        <a:rPr lang="vi-VN" sz="4400" b="1">
                          <a:solidFill>
                            <a:schemeClr val="tx1"/>
                          </a:solidFill>
                          <a:latin typeface="Cambria Math" panose="02040503050406030204" pitchFamily="18" charset="0"/>
                          <a:ea typeface="Tahoma" pitchFamily="34" charset="0"/>
                          <a:cs typeface="Tahoma" pitchFamily="34" charset="0"/>
                        </a:rPr>
                        <m:t>=</m:t>
                      </m:r>
                      <m:d>
                        <m:dPr>
                          <m:begChr m:val="["/>
                          <m:endChr m:val="]"/>
                          <m:ctrlPr>
                            <a:rPr lang="en-US" sz="4400" b="1" i="1">
                              <a:solidFill>
                                <a:schemeClr val="tx1"/>
                              </a:solidFill>
                              <a:latin typeface="Cambria Math" panose="02040503050406030204" pitchFamily="18" charset="0"/>
                              <a:ea typeface="Tahoma" pitchFamily="34" charset="0"/>
                              <a:cs typeface="Tahoma" pitchFamily="34" charset="0"/>
                            </a:rPr>
                          </m:ctrlPr>
                        </m:dPr>
                        <m:e>
                          <m:r>
                            <a:rPr lang="vi-VN" sz="4400" b="1">
                              <a:solidFill>
                                <a:schemeClr val="tx1"/>
                              </a:solidFill>
                              <a:latin typeface="Cambria Math" panose="02040503050406030204" pitchFamily="18" charset="0"/>
                              <a:ea typeface="Tahoma" pitchFamily="34" charset="0"/>
                              <a:cs typeface="Tahoma" pitchFamily="34" charset="0"/>
                            </a:rPr>
                            <m:t>1;2</m:t>
                          </m:r>
                        </m:e>
                      </m:d>
                    </m:oMath>
                  </a14:m>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Tìm</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tất</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cả</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các</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giá</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trị</a:t>
                  </a:r>
                  <a:r>
                    <a:rPr lang="en-US"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𝑚</m:t>
                      </m:r>
                    </m:oMath>
                  </a14:m>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để</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phương</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trình</a:t>
                  </a:r>
                  <a:r>
                    <a:rPr lang="en-US"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𝑔</m:t>
                      </m:r>
                      <m:d>
                        <m:dPr>
                          <m:ctrlPr>
                            <a:rPr lang="en-US" sz="4400" b="1" i="1">
                              <a:solidFill>
                                <a:schemeClr val="tx1"/>
                              </a:solidFill>
                              <a:latin typeface="Cambria Math" panose="02040503050406030204" pitchFamily="18" charset="0"/>
                              <a:ea typeface="Tahoma" pitchFamily="34" charset="0"/>
                              <a:cs typeface="Tahoma" pitchFamily="34" charset="0"/>
                            </a:rPr>
                          </m:ctrlPr>
                        </m:dPr>
                        <m:e>
                          <m:r>
                            <a:rPr lang="en-US" sz="4400" b="1">
                              <a:solidFill>
                                <a:schemeClr val="tx1"/>
                              </a:solidFill>
                              <a:latin typeface="Cambria Math" panose="02040503050406030204" pitchFamily="18" charset="0"/>
                              <a:ea typeface="Tahoma" pitchFamily="34" charset="0"/>
                              <a:cs typeface="Tahoma" pitchFamily="34" charset="0"/>
                            </a:rPr>
                            <m:t>𝑥</m:t>
                          </m:r>
                        </m:e>
                      </m:d>
                      <m:r>
                        <a:rPr lang="en-US" sz="4400" b="1">
                          <a:solidFill>
                            <a:schemeClr val="tx1"/>
                          </a:solidFill>
                          <a:latin typeface="Cambria Math" panose="02040503050406030204" pitchFamily="18" charset="0"/>
                          <a:ea typeface="Tahoma" pitchFamily="34" charset="0"/>
                          <a:cs typeface="Tahoma" pitchFamily="34" charset="0"/>
                        </a:rPr>
                        <m:t>=0</m:t>
                      </m:r>
                      <m:r>
                        <a:rPr lang="en-US" sz="4400" b="1" i="0" smtClean="0">
                          <a:solidFill>
                            <a:schemeClr val="tx1"/>
                          </a:solidFill>
                          <a:latin typeface="Cambria Math" panose="02040503050406030204" pitchFamily="18" charset="0"/>
                          <a:ea typeface="Tahoma" pitchFamily="34" charset="0"/>
                          <a:cs typeface="Tahoma" pitchFamily="34" charset="0"/>
                        </a:rPr>
                        <m:t> </m:t>
                      </m:r>
                    </m:oMath>
                  </a14:m>
                  <a:r>
                    <a:rPr lang="en-US" sz="4400" b="1" dirty="0" err="1">
                      <a:solidFill>
                        <a:schemeClr val="tx1"/>
                      </a:solidFill>
                      <a:latin typeface="Tahoma" pitchFamily="34" charset="0"/>
                      <a:ea typeface="Tahoma" pitchFamily="34" charset="0"/>
                      <a:cs typeface="Tahoma" pitchFamily="34" charset="0"/>
                    </a:rPr>
                    <a:t>là</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phương</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trình</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hệ</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quả</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của</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phương</a:t>
                  </a:r>
                  <a:r>
                    <a:rPr lang="en-US" sz="4400" b="1" dirty="0">
                      <a:solidFill>
                        <a:schemeClr val="tx1"/>
                      </a:solidFill>
                      <a:latin typeface="Tahoma" pitchFamily="34" charset="0"/>
                      <a:ea typeface="Tahoma" pitchFamily="34" charset="0"/>
                      <a:cs typeface="Tahoma" pitchFamily="34" charset="0"/>
                    </a:rPr>
                    <a:t> </a:t>
                  </a:r>
                  <a:r>
                    <a:rPr lang="en-US" sz="4400" b="1" dirty="0" err="1">
                      <a:solidFill>
                        <a:schemeClr val="tx1"/>
                      </a:solidFill>
                      <a:latin typeface="Tahoma" pitchFamily="34" charset="0"/>
                      <a:ea typeface="Tahoma" pitchFamily="34" charset="0"/>
                      <a:cs typeface="Tahoma" pitchFamily="34" charset="0"/>
                    </a:rPr>
                    <a:t>trình</a:t>
                  </a:r>
                  <a:r>
                    <a:rPr lang="en-US"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𝑓</m:t>
                      </m:r>
                      <m:d>
                        <m:dPr>
                          <m:ctrlPr>
                            <a:rPr lang="en-US" sz="4400" b="1" i="1">
                              <a:solidFill>
                                <a:schemeClr val="tx1"/>
                              </a:solidFill>
                              <a:latin typeface="Cambria Math" panose="02040503050406030204" pitchFamily="18" charset="0"/>
                              <a:ea typeface="Tahoma" pitchFamily="34" charset="0"/>
                              <a:cs typeface="Tahoma" pitchFamily="34" charset="0"/>
                            </a:rPr>
                          </m:ctrlPr>
                        </m:dPr>
                        <m:e>
                          <m:r>
                            <a:rPr lang="en-US" sz="4400" b="1">
                              <a:solidFill>
                                <a:schemeClr val="tx1"/>
                              </a:solidFill>
                              <a:latin typeface="Cambria Math" panose="02040503050406030204" pitchFamily="18" charset="0"/>
                              <a:ea typeface="Tahoma" pitchFamily="34" charset="0"/>
                              <a:cs typeface="Tahoma" pitchFamily="34" charset="0"/>
                            </a:rPr>
                            <m:t>𝑥</m:t>
                          </m:r>
                        </m:e>
                      </m:d>
                      <m:r>
                        <a:rPr lang="en-US" sz="4400" b="1">
                          <a:solidFill>
                            <a:schemeClr val="tx1"/>
                          </a:solidFill>
                          <a:latin typeface="Cambria Math" panose="02040503050406030204" pitchFamily="18" charset="0"/>
                          <a:ea typeface="Tahoma" pitchFamily="34" charset="0"/>
                          <a:cs typeface="Tahoma" pitchFamily="34" charset="0"/>
                        </a:rPr>
                        <m:t>=0</m:t>
                      </m:r>
                    </m:oMath>
                  </a14:m>
                  <a:r>
                    <a:rPr lang="en-US" sz="4400" b="1" dirty="0">
                      <a:solidFill>
                        <a:schemeClr val="tx1"/>
                      </a:solidFill>
                      <a:latin typeface="Tahoma" pitchFamily="34" charset="0"/>
                      <a:ea typeface="Tahoma" pitchFamily="34" charset="0"/>
                      <a:cs typeface="Tahoma" pitchFamily="34" charset="0"/>
                    </a:rPr>
                    <a:t>.</a:t>
                  </a:r>
                </a:p>
                <a:p>
                  <a:pPr marL="629920" algn="just">
                    <a:lnSpc>
                      <a:spcPct val="115000"/>
                    </a:lnSpc>
                    <a:spcAft>
                      <a:spcPts val="800"/>
                    </a:spcAft>
                    <a:tabLst>
                      <a:tab pos="3599815" algn="l"/>
                      <a:tab pos="5039995" algn="l"/>
                    </a:tabLst>
                  </a:pPr>
                  <a:r>
                    <a:rPr lang="vi-VN" sz="4400" b="1" dirty="0">
                      <a:solidFill>
                        <a:schemeClr val="tx1"/>
                      </a:solidFill>
                      <a:latin typeface="Tahoma" pitchFamily="34" charset="0"/>
                      <a:ea typeface="Tahoma" pitchFamily="34" charset="0"/>
                      <a:cs typeface="Tahoma" pitchFamily="34" charset="0"/>
                    </a:rPr>
                    <a:t>A</a:t>
                  </a:r>
                  <a:r>
                    <a:rPr lang="en-US"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1&lt;</m:t>
                      </m:r>
                      <m:r>
                        <a:rPr lang="en-US" sz="4400" b="1">
                          <a:solidFill>
                            <a:schemeClr val="tx1"/>
                          </a:solidFill>
                          <a:latin typeface="Cambria Math" panose="02040503050406030204" pitchFamily="18" charset="0"/>
                          <a:ea typeface="Tahoma" pitchFamily="34" charset="0"/>
                          <a:cs typeface="Tahoma" pitchFamily="34" charset="0"/>
                        </a:rPr>
                        <m:t>𝑚</m:t>
                      </m:r>
                      <m:r>
                        <a:rPr lang="en-US" sz="4400" b="1">
                          <a:solidFill>
                            <a:schemeClr val="tx1"/>
                          </a:solidFill>
                          <a:latin typeface="Cambria Math" panose="02040503050406030204" pitchFamily="18" charset="0"/>
                          <a:ea typeface="Tahoma" pitchFamily="34" charset="0"/>
                          <a:cs typeface="Tahoma" pitchFamily="34" charset="0"/>
                        </a:rPr>
                        <m:t>&lt;</m:t>
                      </m:r>
                      <m:f>
                        <m:fPr>
                          <m:ctrlPr>
                            <a:rPr lang="en-US" sz="4400" b="1" i="1">
                              <a:solidFill>
                                <a:schemeClr val="tx1"/>
                              </a:solidFill>
                              <a:latin typeface="Cambria Math" panose="02040503050406030204" pitchFamily="18" charset="0"/>
                              <a:ea typeface="Tahoma" pitchFamily="34" charset="0"/>
                              <a:cs typeface="Tahoma" pitchFamily="34" charset="0"/>
                            </a:rPr>
                          </m:ctrlPr>
                        </m:fPr>
                        <m:num>
                          <m:r>
                            <a:rPr lang="en-US" sz="4400" b="1">
                              <a:solidFill>
                                <a:schemeClr val="tx1"/>
                              </a:solidFill>
                              <a:latin typeface="Cambria Math" panose="02040503050406030204" pitchFamily="18" charset="0"/>
                              <a:ea typeface="Tahoma" pitchFamily="34" charset="0"/>
                              <a:cs typeface="Tahoma" pitchFamily="34" charset="0"/>
                            </a:rPr>
                            <m:t>3</m:t>
                          </m:r>
                        </m:num>
                        <m:den>
                          <m:r>
                            <a:rPr lang="en-US" sz="4400" b="1">
                              <a:solidFill>
                                <a:schemeClr val="tx1"/>
                              </a:solidFill>
                              <a:latin typeface="Cambria Math" panose="02040503050406030204" pitchFamily="18" charset="0"/>
                              <a:ea typeface="Tahoma" pitchFamily="34" charset="0"/>
                              <a:cs typeface="Tahoma" pitchFamily="34" charset="0"/>
                            </a:rPr>
                            <m:t>2</m:t>
                          </m:r>
                        </m:den>
                      </m:f>
                    </m:oMath>
                  </a14:m>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B</a:t>
                  </a:r>
                  <a:r>
                    <a:rPr lang="en-US"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1≤</m:t>
                      </m:r>
                      <m:r>
                        <a:rPr lang="en-US" sz="4400" b="1">
                          <a:solidFill>
                            <a:schemeClr val="tx1"/>
                          </a:solidFill>
                          <a:latin typeface="Cambria Math" panose="02040503050406030204" pitchFamily="18" charset="0"/>
                          <a:ea typeface="Tahoma" pitchFamily="34" charset="0"/>
                          <a:cs typeface="Tahoma" pitchFamily="34" charset="0"/>
                        </a:rPr>
                        <m:t>𝑚</m:t>
                      </m:r>
                      <m:r>
                        <a:rPr lang="en-US" sz="4400" b="1">
                          <a:solidFill>
                            <a:schemeClr val="tx1"/>
                          </a:solidFill>
                          <a:latin typeface="Cambria Math" panose="02040503050406030204" pitchFamily="18" charset="0"/>
                          <a:ea typeface="Tahoma" pitchFamily="34" charset="0"/>
                          <a:cs typeface="Tahoma" pitchFamily="34" charset="0"/>
                        </a:rPr>
                        <m:t>≤2</m:t>
                      </m:r>
                    </m:oMath>
                  </a14:m>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C</a:t>
                  </a:r>
                  <a:r>
                    <a:rPr lang="en-US"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𝑚</m:t>
                      </m:r>
                      <m:r>
                        <a:rPr lang="en-US" sz="4400" b="1">
                          <a:solidFill>
                            <a:schemeClr val="tx1"/>
                          </a:solidFill>
                          <a:latin typeface="Cambria Math" panose="02040503050406030204" pitchFamily="18" charset="0"/>
                          <a:ea typeface="Tahoma" pitchFamily="34" charset="0"/>
                          <a:cs typeface="Tahoma" pitchFamily="34" charset="0"/>
                        </a:rPr>
                        <m:t>∈∅</m:t>
                      </m:r>
                    </m:oMath>
                  </a14:m>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D</a:t>
                  </a:r>
                  <a:r>
                    <a:rPr lang="en-US" sz="44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400" b="1">
                          <a:solidFill>
                            <a:schemeClr val="tx1"/>
                          </a:solidFill>
                          <a:latin typeface="Cambria Math" panose="02040503050406030204" pitchFamily="18" charset="0"/>
                          <a:ea typeface="Tahoma" pitchFamily="34" charset="0"/>
                          <a:cs typeface="Tahoma" pitchFamily="34" charset="0"/>
                        </a:rPr>
                        <m:t>1≤</m:t>
                      </m:r>
                      <m:r>
                        <a:rPr lang="en-US" sz="4400" b="1">
                          <a:solidFill>
                            <a:schemeClr val="tx1"/>
                          </a:solidFill>
                          <a:latin typeface="Cambria Math" panose="02040503050406030204" pitchFamily="18" charset="0"/>
                          <a:ea typeface="Tahoma" pitchFamily="34" charset="0"/>
                          <a:cs typeface="Tahoma" pitchFamily="34" charset="0"/>
                        </a:rPr>
                        <m:t>𝑚</m:t>
                      </m:r>
                      <m:r>
                        <a:rPr lang="en-US" sz="4400" b="1">
                          <a:solidFill>
                            <a:schemeClr val="tx1"/>
                          </a:solidFill>
                          <a:latin typeface="Cambria Math" panose="02040503050406030204" pitchFamily="18" charset="0"/>
                          <a:ea typeface="Tahoma" pitchFamily="34" charset="0"/>
                          <a:cs typeface="Tahoma" pitchFamily="34" charset="0"/>
                        </a:rPr>
                        <m:t>≤</m:t>
                      </m:r>
                      <m:f>
                        <m:fPr>
                          <m:ctrlPr>
                            <a:rPr lang="en-US" sz="4400" b="1" i="1">
                              <a:solidFill>
                                <a:schemeClr val="tx1"/>
                              </a:solidFill>
                              <a:latin typeface="Cambria Math" panose="02040503050406030204" pitchFamily="18" charset="0"/>
                              <a:ea typeface="Tahoma" pitchFamily="34" charset="0"/>
                              <a:cs typeface="Tahoma" pitchFamily="34" charset="0"/>
                            </a:rPr>
                          </m:ctrlPr>
                        </m:fPr>
                        <m:num>
                          <m:r>
                            <a:rPr lang="en-US" sz="4400" b="1">
                              <a:solidFill>
                                <a:schemeClr val="tx1"/>
                              </a:solidFill>
                              <a:latin typeface="Cambria Math" panose="02040503050406030204" pitchFamily="18" charset="0"/>
                              <a:ea typeface="Tahoma" pitchFamily="34" charset="0"/>
                              <a:cs typeface="Tahoma" pitchFamily="34" charset="0"/>
                            </a:rPr>
                            <m:t>3</m:t>
                          </m:r>
                        </m:num>
                        <m:den>
                          <m:r>
                            <a:rPr lang="en-US" sz="4400" b="1">
                              <a:solidFill>
                                <a:schemeClr val="tx1"/>
                              </a:solidFill>
                              <a:latin typeface="Cambria Math" panose="02040503050406030204" pitchFamily="18" charset="0"/>
                              <a:ea typeface="Tahoma" pitchFamily="34" charset="0"/>
                              <a:cs typeface="Tahoma" pitchFamily="34" charset="0"/>
                            </a:rPr>
                            <m:t>2</m:t>
                          </m:r>
                        </m:den>
                      </m:f>
                    </m:oMath>
                  </a14:m>
                  <a:r>
                    <a:rPr lang="en-US" sz="4400" b="1" dirty="0">
                      <a:solidFill>
                        <a:schemeClr val="tx1"/>
                      </a:solidFill>
                      <a:latin typeface="Tahoma" pitchFamily="34" charset="0"/>
                      <a:ea typeface="Tahoma" pitchFamily="34" charset="0"/>
                      <a:cs typeface="Tahoma" pitchFamily="34" charset="0"/>
                    </a:rPr>
                    <a:t>.</a:t>
                  </a:r>
                </a:p>
              </p:txBody>
            </p:sp>
          </mc:Choice>
          <mc:Fallback xmlns="">
            <p:sp>
              <p:nvSpPr>
                <p:cNvPr id="62" name="Rounded Rectangle 61"/>
                <p:cNvSpPr>
                  <a:spLocks noRot="1" noChangeAspect="1" noMove="1" noResize="1" noEditPoints="1" noAdjustHandles="1" noChangeArrowheads="1" noChangeShapeType="1" noTextEdit="1"/>
                </p:cNvSpPr>
                <p:nvPr/>
              </p:nvSpPr>
              <p:spPr>
                <a:xfrm>
                  <a:off x="1517700" y="4090738"/>
                  <a:ext cx="21976376" cy="5465982"/>
                </a:xfrm>
                <a:prstGeom prst="roundRect">
                  <a:avLst>
                    <a:gd name="adj" fmla="val 5347"/>
                  </a:avLst>
                </a:prstGeom>
                <a:blipFill>
                  <a:blip r:embed="rId3"/>
                  <a:stretch>
                    <a:fillRect r="-748"/>
                  </a:stretch>
                </a:blipFill>
                <a:ln w="28575">
                  <a:solidFill>
                    <a:schemeClr val="accent6">
                      <a:lumMod val="75000"/>
                    </a:schemeClr>
                  </a:solidFill>
                </a:ln>
              </p:spPr>
              <p:txBody>
                <a:bodyPr/>
                <a:lstStyle/>
                <a:p>
                  <a:r>
                    <a:rPr lang="en-US">
                      <a:noFill/>
                    </a:rPr>
                    <a:t> </a:t>
                  </a:r>
                </a:p>
              </p:txBody>
            </p:sp>
          </mc:Fallback>
        </mc:AlternateContent>
        <p:grpSp>
          <p:nvGrpSpPr>
            <p:cNvPr id="63" name="Group 67"/>
            <p:cNvGrpSpPr/>
            <p:nvPr/>
          </p:nvGrpSpPr>
          <p:grpSpPr>
            <a:xfrm>
              <a:off x="1268078" y="3405486"/>
              <a:ext cx="3251532" cy="958872"/>
              <a:chOff x="1311958" y="3405486"/>
              <a:chExt cx="3251532" cy="958872"/>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231701" cy="837192"/>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Ví</a:t>
                </a:r>
                <a:r>
                  <a:rPr lang="en-US" sz="4600" b="1">
                    <a:solidFill>
                      <a:schemeClr val="bg1"/>
                    </a:solidFill>
                    <a:latin typeface="Tahoma" pitchFamily="34" charset="0"/>
                    <a:ea typeface="Tahoma" pitchFamily="34" charset="0"/>
                    <a:cs typeface="Tahoma" pitchFamily="34" charset="0"/>
                  </a:rPr>
                  <a:t> dụ 2</a:t>
                </a:r>
                <a:endParaRPr lang="en-US" sz="4600" b="1" dirty="0">
                  <a:solidFill>
                    <a:schemeClr val="bg1"/>
                  </a:solidFill>
                  <a:latin typeface="Tahoma" pitchFamily="34" charset="0"/>
                  <a:ea typeface="Tahoma" pitchFamily="34" charset="0"/>
                  <a:cs typeface="Tahoma"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6" name="Rectangle 5">
            <a:extLst>
              <a:ext uri="{FF2B5EF4-FFF2-40B4-BE49-F238E27FC236}">
                <a16:creationId xmlns:a16="http://schemas.microsoft.com/office/drawing/2014/main" id="{C380877E-740C-4558-AF60-A9025E7E4C22}"/>
              </a:ext>
            </a:extLst>
          </p:cNvPr>
          <p:cNvSpPr>
            <a:spLocks noChangeArrowheads="1"/>
          </p:cNvSpPr>
          <p:nvPr/>
        </p:nvSpPr>
        <p:spPr bwMode="auto">
          <a:xfrm>
            <a:off x="630238" y="135255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600450"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600450" algn="l"/>
                <a:tab pos="5040313" algn="l"/>
              </a:tabLst>
            </a:pPr>
            <a:r>
              <a:rPr kumimoji="0" lang="vi-VN" altLang="en-US" sz="1200" b="1" i="0" u="none" strike="noStrike" cap="none" normalizeH="0" baseline="0">
                <a:ln>
                  <a:noFill/>
                </a:ln>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28" name="Group 127">
            <a:extLst>
              <a:ext uri="{FF2B5EF4-FFF2-40B4-BE49-F238E27FC236}">
                <a16:creationId xmlns:a16="http://schemas.microsoft.com/office/drawing/2014/main" id="{164CACD1-7639-4870-9B2F-075EA8249A2A}"/>
              </a:ext>
            </a:extLst>
          </p:cNvPr>
          <p:cNvGrpSpPr/>
          <p:nvPr/>
        </p:nvGrpSpPr>
        <p:grpSpPr>
          <a:xfrm>
            <a:off x="198783" y="1697421"/>
            <a:ext cx="22838192" cy="1634046"/>
            <a:chOff x="166070" y="1904999"/>
            <a:chExt cx="19234172" cy="1634045"/>
          </a:xfrm>
        </p:grpSpPr>
        <p:sp>
          <p:nvSpPr>
            <p:cNvPr id="129" name="Rounded Rectangle 2">
              <a:extLst>
                <a:ext uri="{FF2B5EF4-FFF2-40B4-BE49-F238E27FC236}">
                  <a16:creationId xmlns:a16="http://schemas.microsoft.com/office/drawing/2014/main" id="{9CC2E057-C61C-4480-9742-6E3A6D4A7CCE}"/>
                </a:ext>
              </a:extLst>
            </p:cNvPr>
            <p:cNvSpPr/>
            <p:nvPr/>
          </p:nvSpPr>
          <p:spPr>
            <a:xfrm>
              <a:off x="166070" y="1904999"/>
              <a:ext cx="1633598" cy="964200"/>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F245CA54-6DC5-48D0-9985-971CD5385AD5}"/>
                </a:ext>
              </a:extLst>
            </p:cNvPr>
            <p:cNvSpPr txBox="1"/>
            <p:nvPr/>
          </p:nvSpPr>
          <p:spPr>
            <a:xfrm>
              <a:off x="1082675" y="1922269"/>
              <a:ext cx="716993" cy="754052"/>
            </a:xfrm>
            <a:prstGeom prst="rect">
              <a:avLst/>
            </a:prstGeom>
            <a:noFill/>
          </p:spPr>
          <p:txBody>
            <a:bodyPr wrap="none" rtlCol="0">
              <a:spAutoFit/>
            </a:bodyPr>
            <a:lstStyle/>
            <a:p>
              <a:r>
                <a:rPr lang="vi-VN" b="1">
                  <a:solidFill>
                    <a:schemeClr val="bg1"/>
                  </a:solidFill>
                  <a:latin typeface="Tahoma" pitchFamily="34" charset="0"/>
                  <a:ea typeface="Tahoma" pitchFamily="34" charset="0"/>
                  <a:cs typeface="Tahoma" pitchFamily="34" charset="0"/>
                </a:rPr>
                <a:t>I</a:t>
              </a:r>
              <a:r>
                <a:rPr lang="en-US" b="1">
                  <a:solidFill>
                    <a:schemeClr val="bg1"/>
                  </a:solidFill>
                  <a:latin typeface="Tahoma" pitchFamily="34" charset="0"/>
                  <a:ea typeface="Tahoma" pitchFamily="34" charset="0"/>
                  <a:cs typeface="Tahoma" pitchFamily="34" charset="0"/>
                </a:rPr>
                <a:t>I</a:t>
              </a:r>
            </a:p>
          </p:txBody>
        </p:sp>
        <p:sp>
          <p:nvSpPr>
            <p:cNvPr id="131" name="TextBox 130">
              <a:extLst>
                <a:ext uri="{FF2B5EF4-FFF2-40B4-BE49-F238E27FC236}">
                  <a16:creationId xmlns:a16="http://schemas.microsoft.com/office/drawing/2014/main" id="{96CEE4A2-B0AB-4081-8540-04883B3FE711}"/>
                </a:ext>
              </a:extLst>
            </p:cNvPr>
            <p:cNvSpPr txBox="1"/>
            <p:nvPr/>
          </p:nvSpPr>
          <p:spPr>
            <a:xfrm>
              <a:off x="2117128" y="1969385"/>
              <a:ext cx="17283114" cy="1569659"/>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TƯƠNG ĐƯƠNG VÀ PHƯƠNG TRÌNH HỆ QUẢ </a:t>
              </a:r>
            </a:p>
            <a:p>
              <a:endParaRPr lang="en-US" sz="4800" b="1" dirty="0">
                <a:solidFill>
                  <a:srgbClr val="145F82"/>
                </a:solidFill>
                <a:latin typeface="Tahoma" pitchFamily="34" charset="0"/>
                <a:ea typeface="Tahoma" pitchFamily="34" charset="0"/>
                <a:cs typeface="Tahoma" pitchFamily="34" charset="0"/>
              </a:endParaRPr>
            </a:p>
          </p:txBody>
        </p:sp>
      </p:grpSp>
      <p:grpSp>
        <p:nvGrpSpPr>
          <p:cNvPr id="132" name="Group 131">
            <a:extLst>
              <a:ext uri="{FF2B5EF4-FFF2-40B4-BE49-F238E27FC236}">
                <a16:creationId xmlns:a16="http://schemas.microsoft.com/office/drawing/2014/main" id="{85392188-C7C7-496D-BE7E-7719F7E02190}"/>
              </a:ext>
            </a:extLst>
          </p:cNvPr>
          <p:cNvGrpSpPr/>
          <p:nvPr/>
        </p:nvGrpSpPr>
        <p:grpSpPr>
          <a:xfrm>
            <a:off x="959380" y="2732255"/>
            <a:ext cx="11816818" cy="2308324"/>
            <a:chOff x="644526" y="2772416"/>
            <a:chExt cx="11816818" cy="2308324"/>
          </a:xfrm>
        </p:grpSpPr>
        <p:sp>
          <p:nvSpPr>
            <p:cNvPr id="133" name="TextBox 132">
              <a:extLst>
                <a:ext uri="{FF2B5EF4-FFF2-40B4-BE49-F238E27FC236}">
                  <a16:creationId xmlns:a16="http://schemas.microsoft.com/office/drawing/2014/main" id="{1CCD63B9-EFFE-417C-AAAD-AF8ED873E018}"/>
                </a:ext>
              </a:extLst>
            </p:cNvPr>
            <p:cNvSpPr txBox="1"/>
            <p:nvPr/>
          </p:nvSpPr>
          <p:spPr>
            <a:xfrm>
              <a:off x="2048773" y="2772416"/>
              <a:ext cx="10412571" cy="2308324"/>
            </a:xfrm>
            <a:prstGeom prst="rect">
              <a:avLst/>
            </a:prstGeom>
            <a:noFill/>
          </p:spPr>
          <p:txBody>
            <a:bodyPr wrap="square" rtlCol="0">
              <a:spAutoFit/>
            </a:bodyPr>
            <a:lstStyle/>
            <a:p>
              <a:r>
                <a:rPr lang="en-US" sz="1800" b="1">
                  <a:solidFill>
                    <a:srgbClr val="0000FF"/>
                  </a:solidFill>
                  <a:effectLst/>
                  <a:latin typeface="Times New Roman" panose="02020603050405020304" pitchFamily="18" charset="0"/>
                  <a:ea typeface="Calibri" panose="020F0502020204030204" pitchFamily="34" charset="0"/>
                </a:rPr>
                <a:t>  </a:t>
              </a:r>
              <a:r>
                <a:rPr lang="en-US" sz="4800" b="1">
                  <a:solidFill>
                    <a:srgbClr val="145F82"/>
                  </a:solidFill>
                  <a:effectLst/>
                  <a:latin typeface="Tahoma" pitchFamily="34" charset="0"/>
                  <a:ea typeface="Tahoma" pitchFamily="34" charset="0"/>
                  <a:cs typeface="Tahoma" pitchFamily="34" charset="0"/>
                </a:rPr>
                <a:t>P</a:t>
              </a:r>
              <a:r>
                <a:rPr lang="en-US" sz="4800" b="1">
                  <a:solidFill>
                    <a:srgbClr val="145F82"/>
                  </a:solidFill>
                  <a:latin typeface="Tahoma" pitchFamily="34" charset="0"/>
                  <a:ea typeface="Tahoma" pitchFamily="34" charset="0"/>
                  <a:cs typeface="Tahoma" pitchFamily="34" charset="0"/>
                </a:rPr>
                <a:t>hương trình hệ quả </a:t>
              </a:r>
            </a:p>
            <a:p>
              <a:endParaRPr lang="en-US" sz="4800" b="1">
                <a:solidFill>
                  <a:srgbClr val="145F82"/>
                </a:solidFill>
                <a:latin typeface="Tahoma" pitchFamily="34" charset="0"/>
                <a:ea typeface="Tahoma" pitchFamily="34" charset="0"/>
                <a:cs typeface="Tahoma" pitchFamily="34" charset="0"/>
              </a:endParaRPr>
            </a:p>
            <a:p>
              <a:endParaRPr lang="en-US" sz="4800" b="1" dirty="0">
                <a:solidFill>
                  <a:srgbClr val="145F82"/>
                </a:solidFill>
                <a:latin typeface="Tahoma" pitchFamily="34" charset="0"/>
                <a:ea typeface="Tahoma" pitchFamily="34" charset="0"/>
                <a:cs typeface="Tahoma" pitchFamily="34" charset="0"/>
              </a:endParaRPr>
            </a:p>
          </p:txBody>
        </p:sp>
        <p:sp>
          <p:nvSpPr>
            <p:cNvPr id="134" name="Rounded Rectangle 7">
              <a:extLst>
                <a:ext uri="{FF2B5EF4-FFF2-40B4-BE49-F238E27FC236}">
                  <a16:creationId xmlns:a16="http://schemas.microsoft.com/office/drawing/2014/main" id="{FDA59810-2D00-4778-99DF-CD935CA2E79B}"/>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6DEF4FA3-B3D1-4C80-B0F4-B8864C7BB8AF}"/>
                </a:ext>
              </a:extLst>
            </p:cNvPr>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3</a:t>
              </a:r>
            </a:p>
          </p:txBody>
        </p:sp>
      </p:grpSp>
      <p:pic>
        <p:nvPicPr>
          <p:cNvPr id="51" name="Picture 50">
            <a:extLst>
              <a:ext uri="{FF2B5EF4-FFF2-40B4-BE49-F238E27FC236}">
                <a16:creationId xmlns:a16="http://schemas.microsoft.com/office/drawing/2014/main" id="{BFF801D3-4F43-41DD-A368-531AEAE4498F}"/>
              </a:ext>
            </a:extLst>
          </p:cNvPr>
          <p:cNvPicPr>
            <a:picLocks noChangeAspect="1"/>
          </p:cNvPicPr>
          <p:nvPr/>
        </p:nvPicPr>
        <p:blipFill>
          <a:blip r:embed="rId4"/>
          <a:stretch>
            <a:fillRect/>
          </a:stretch>
        </p:blipFill>
        <p:spPr>
          <a:xfrm>
            <a:off x="14325600" y="6858000"/>
            <a:ext cx="1022747" cy="101175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CAC1D6-51FE-4D43-B2C9-F2571C813C39}"/>
                  </a:ext>
                </a:extLst>
              </p:cNvPr>
              <p:cNvSpPr txBox="1"/>
              <p:nvPr/>
            </p:nvSpPr>
            <p:spPr>
              <a:xfrm>
                <a:off x="5009967" y="8485096"/>
                <a:ext cx="21028061" cy="698653"/>
              </a:xfrm>
              <a:prstGeom prst="rect">
                <a:avLst/>
              </a:prstGeom>
              <a:noFill/>
            </p:spPr>
            <p:txBody>
              <a:bodyPr wrap="square" rtlCol="0">
                <a:spAutoFit/>
              </a:bodyPr>
              <a:lstStyle/>
              <a:p>
                <a:pPr algn="just">
                  <a:lnSpc>
                    <a:spcPct val="107000"/>
                  </a:lnSpc>
                  <a:spcBef>
                    <a:spcPts val="600"/>
                  </a:spcBef>
                  <a:spcAft>
                    <a:spcPts val="800"/>
                  </a:spcAft>
                  <a:tabLst>
                    <a:tab pos="629920" algn="l"/>
                  </a:tabLst>
                </a:pPr>
                <a:r>
                  <a:rPr lang="vi-VN" sz="4000" b="1" dirty="0">
                    <a:solidFill>
                      <a:schemeClr val="tx1"/>
                    </a:solidFill>
                    <a:latin typeface="Tahoma" pitchFamily="34" charset="0"/>
                    <a:ea typeface="Tahoma" pitchFamily="34" charset="0"/>
                    <a:cs typeface="Tahoma" pitchFamily="34" charset="0"/>
                  </a:rPr>
                  <a:t>Gọi </a:t>
                </a:r>
                <a14:m>
                  <m:oMath xmlns:m="http://schemas.openxmlformats.org/officeDocument/2006/math">
                    <m:sSub>
                      <m:sSubPr>
                        <m:ctrlPr>
                          <a:rPr lang="en-US" sz="4000" b="1" i="1">
                            <a:solidFill>
                              <a:schemeClr val="tx1"/>
                            </a:solidFill>
                            <a:latin typeface="Cambria Math" panose="02040503050406030204" pitchFamily="18" charset="0"/>
                          </a:rPr>
                        </m:ctrlPr>
                      </m:sSubPr>
                      <m:e>
                        <m:r>
                          <a:rPr lang="vi-VN" sz="4000" b="1">
                            <a:solidFill>
                              <a:schemeClr val="tx1"/>
                            </a:solidFill>
                            <a:latin typeface="Cambria Math" panose="02040503050406030204" pitchFamily="18" charset="0"/>
                          </a:rPr>
                          <m:t>𝑆</m:t>
                        </m:r>
                      </m:e>
                      <m:sub>
                        <m:r>
                          <a:rPr lang="vi-VN" sz="4000" b="1">
                            <a:solidFill>
                              <a:schemeClr val="tx1"/>
                            </a:solidFill>
                            <a:latin typeface="Cambria Math" panose="02040503050406030204" pitchFamily="18" charset="0"/>
                          </a:rPr>
                          <m:t>1</m:t>
                        </m:r>
                      </m:sub>
                    </m:sSub>
                  </m:oMath>
                </a14:m>
                <a:r>
                  <a:rPr lang="vi-VN" sz="4000" b="1" dirty="0">
                    <a:solidFill>
                      <a:schemeClr val="tx1"/>
                    </a:solidFill>
                    <a:latin typeface="Tahoma" pitchFamily="34" charset="0"/>
                    <a:ea typeface="Tahoma" pitchFamily="34" charset="0"/>
                    <a:cs typeface="Tahoma" pitchFamily="34" charset="0"/>
                  </a:rPr>
                  <a:t>, </a:t>
                </a:r>
                <a14:m>
                  <m:oMath xmlns:m="http://schemas.openxmlformats.org/officeDocument/2006/math">
                    <m:sSub>
                      <m:sSubPr>
                        <m:ctrlPr>
                          <a:rPr lang="en-US" sz="4000" b="1" i="1">
                            <a:solidFill>
                              <a:schemeClr val="tx1"/>
                            </a:solidFill>
                            <a:latin typeface="Cambria Math" panose="02040503050406030204" pitchFamily="18" charset="0"/>
                          </a:rPr>
                        </m:ctrlPr>
                      </m:sSubPr>
                      <m:e>
                        <m:r>
                          <a:rPr lang="vi-VN" sz="4000" b="1">
                            <a:solidFill>
                              <a:schemeClr val="tx1"/>
                            </a:solidFill>
                            <a:latin typeface="Cambria Math" panose="02040503050406030204" pitchFamily="18" charset="0"/>
                          </a:rPr>
                          <m:t>𝑆</m:t>
                        </m:r>
                      </m:e>
                      <m:sub>
                        <m:r>
                          <a:rPr lang="vi-VN" sz="4000" b="1">
                            <a:solidFill>
                              <a:schemeClr val="tx1"/>
                            </a:solidFill>
                            <a:latin typeface="Cambria Math" panose="02040503050406030204" pitchFamily="18" charset="0"/>
                          </a:rPr>
                          <m:t>2</m:t>
                        </m:r>
                      </m:sub>
                    </m:sSub>
                  </m:oMath>
                </a14:m>
                <a:r>
                  <a:rPr lang="vi-VN" sz="4000" b="1" dirty="0">
                    <a:solidFill>
                      <a:schemeClr val="tx1"/>
                    </a:solidFill>
                    <a:latin typeface="Tahoma" pitchFamily="34" charset="0"/>
                    <a:ea typeface="Tahoma" pitchFamily="34" charset="0"/>
                    <a:cs typeface="Tahoma" pitchFamily="34" charset="0"/>
                  </a:rPr>
                  <a:t> lần lượt là tập nghiệm của hai</a:t>
                </a:r>
                <a:r>
                  <a:rPr lang="en-US" sz="4000" b="1" dirty="0">
                    <a:solidFill>
                      <a:schemeClr val="tx1"/>
                    </a:solidFill>
                    <a:latin typeface="Tahoma" pitchFamily="34" charset="0"/>
                    <a:ea typeface="Tahoma" pitchFamily="34" charset="0"/>
                    <a:cs typeface="Tahoma" pitchFamily="34" charset="0"/>
                  </a:rPr>
                  <a:t> PT </a:t>
                </a:r>
                <a:r>
                  <a:rPr lang="vi-VN" sz="4000" b="1" dirty="0">
                    <a:solidFill>
                      <a:schemeClr val="tx1"/>
                    </a:solidFill>
                    <a:latin typeface="Tahoma" pitchFamily="34" charset="0"/>
                    <a:ea typeface="Tahoma" pitchFamily="34" charset="0"/>
                    <a:cs typeface="Tahoma" pitchFamily="34" charset="0"/>
                  </a:rPr>
                  <a:t> </a:t>
                </a:r>
                <a14:m>
                  <m:oMath xmlns:m="http://schemas.openxmlformats.org/officeDocument/2006/math">
                    <m:r>
                      <a:rPr lang="en-US" sz="4000" b="1">
                        <a:solidFill>
                          <a:schemeClr val="tx1"/>
                        </a:solidFill>
                        <a:latin typeface="Cambria Math" panose="02040503050406030204" pitchFamily="18" charset="0"/>
                      </a:rPr>
                      <m:t>𝑓</m:t>
                    </m:r>
                    <m:d>
                      <m:dPr>
                        <m:ctrlPr>
                          <a:rPr lang="en-US" sz="4000" b="1" i="1">
                            <a:solidFill>
                              <a:schemeClr val="tx1"/>
                            </a:solidFill>
                            <a:latin typeface="Cambria Math" panose="02040503050406030204" pitchFamily="18" charset="0"/>
                          </a:rPr>
                        </m:ctrlPr>
                      </m:dPr>
                      <m:e>
                        <m:r>
                          <a:rPr lang="en-US" sz="4000" b="1">
                            <a:solidFill>
                              <a:schemeClr val="tx1"/>
                            </a:solidFill>
                            <a:latin typeface="Cambria Math" panose="02040503050406030204" pitchFamily="18" charset="0"/>
                          </a:rPr>
                          <m:t>𝑥</m:t>
                        </m:r>
                      </m:e>
                    </m:d>
                    <m:r>
                      <a:rPr lang="en-US" sz="4000" b="1">
                        <a:solidFill>
                          <a:schemeClr val="tx1"/>
                        </a:solidFill>
                        <a:latin typeface="Cambria Math" panose="02040503050406030204" pitchFamily="18" charset="0"/>
                      </a:rPr>
                      <m:t>=0</m:t>
                    </m:r>
                  </m:oMath>
                </a14:m>
                <a:r>
                  <a:rPr lang="en-US" sz="4000" b="1" dirty="0">
                    <a:solidFill>
                      <a:schemeClr val="tx1"/>
                    </a:solidFill>
                    <a:latin typeface="Tahoma" pitchFamily="34" charset="0"/>
                    <a:ea typeface="Tahoma" pitchFamily="34" charset="0"/>
                    <a:cs typeface="Tahoma" pitchFamily="34" charset="0"/>
                  </a:rPr>
                  <a:t> </a:t>
                </a:r>
                <a:r>
                  <a:rPr lang="vi-VN" sz="4000" b="1" dirty="0">
                    <a:solidFill>
                      <a:schemeClr val="tx1"/>
                    </a:solidFill>
                    <a:latin typeface="Tahoma" pitchFamily="34" charset="0"/>
                    <a:ea typeface="Tahoma" pitchFamily="34" charset="0"/>
                    <a:cs typeface="Tahoma" pitchFamily="34" charset="0"/>
                  </a:rPr>
                  <a:t>và </a:t>
                </a:r>
                <a14:m>
                  <m:oMath xmlns:m="http://schemas.openxmlformats.org/officeDocument/2006/math">
                    <m:r>
                      <a:rPr lang="en-US" sz="4000" b="1">
                        <a:solidFill>
                          <a:schemeClr val="tx1"/>
                        </a:solidFill>
                        <a:latin typeface="Cambria Math" panose="02040503050406030204" pitchFamily="18" charset="0"/>
                      </a:rPr>
                      <m:t>𝑔</m:t>
                    </m:r>
                    <m:d>
                      <m:dPr>
                        <m:ctrlPr>
                          <a:rPr lang="en-US" sz="4000" b="1" i="1">
                            <a:solidFill>
                              <a:schemeClr val="tx1"/>
                            </a:solidFill>
                            <a:latin typeface="Cambria Math" panose="02040503050406030204" pitchFamily="18" charset="0"/>
                          </a:rPr>
                        </m:ctrlPr>
                      </m:dPr>
                      <m:e>
                        <m:r>
                          <a:rPr lang="en-US" sz="4000" b="1">
                            <a:solidFill>
                              <a:schemeClr val="tx1"/>
                            </a:solidFill>
                            <a:latin typeface="Cambria Math" panose="02040503050406030204" pitchFamily="18" charset="0"/>
                          </a:rPr>
                          <m:t>𝑥</m:t>
                        </m:r>
                      </m:e>
                    </m:d>
                    <m:r>
                      <a:rPr lang="en-US" sz="4000" b="1">
                        <a:solidFill>
                          <a:schemeClr val="tx1"/>
                        </a:solidFill>
                        <a:latin typeface="Cambria Math" panose="02040503050406030204" pitchFamily="18" charset="0"/>
                      </a:rPr>
                      <m:t>=0</m:t>
                    </m:r>
                  </m:oMath>
                </a14:m>
                <a:r>
                  <a:rPr lang="vi-VN" sz="4000" b="1" dirty="0">
                    <a:solidFill>
                      <a:schemeClr val="tx1"/>
                    </a:solidFill>
                    <a:latin typeface="Tahoma" pitchFamily="34" charset="0"/>
                    <a:ea typeface="Tahoma" pitchFamily="34" charset="0"/>
                    <a:cs typeface="Tahoma" pitchFamily="34" charset="0"/>
                  </a:rPr>
                  <a:t>.</a:t>
                </a:r>
                <a:endParaRPr lang="en-US" sz="4000" b="1" dirty="0">
                  <a:solidFill>
                    <a:schemeClr val="tx1"/>
                  </a:solidFill>
                  <a:latin typeface="Tahoma" pitchFamily="34" charset="0"/>
                  <a:ea typeface="Tahoma" pitchFamily="34" charset="0"/>
                  <a:cs typeface="Tahoma" pitchFamily="34" charset="0"/>
                </a:endParaRPr>
              </a:p>
            </p:txBody>
          </p:sp>
        </mc:Choice>
        <mc:Fallback xmlns="">
          <p:sp>
            <p:nvSpPr>
              <p:cNvPr id="2" name="TextBox 1">
                <a:extLst>
                  <a:ext uri="{FF2B5EF4-FFF2-40B4-BE49-F238E27FC236}">
                    <a16:creationId xmlns:a16="http://schemas.microsoft.com/office/drawing/2014/main" id="{C8CAC1D6-51FE-4D43-B2C9-F2571C813C39}"/>
                  </a:ext>
                </a:extLst>
              </p:cNvPr>
              <p:cNvSpPr txBox="1">
                <a:spLocks noRot="1" noChangeAspect="1" noMove="1" noResize="1" noEditPoints="1" noAdjustHandles="1" noChangeArrowheads="1" noChangeShapeType="1" noTextEdit="1"/>
              </p:cNvSpPr>
              <p:nvPr/>
            </p:nvSpPr>
            <p:spPr>
              <a:xfrm>
                <a:off x="5009967" y="8485096"/>
                <a:ext cx="21028061" cy="698653"/>
              </a:xfrm>
              <a:prstGeom prst="rect">
                <a:avLst/>
              </a:prstGeom>
              <a:blipFill>
                <a:blip r:embed="rId5"/>
                <a:stretch>
                  <a:fillRect l="-1044" t="-1826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D5A3EB0-750E-4BFA-A215-166AF4E02F47}"/>
                  </a:ext>
                </a:extLst>
              </p:cNvPr>
              <p:cNvSpPr txBox="1"/>
              <p:nvPr/>
            </p:nvSpPr>
            <p:spPr>
              <a:xfrm>
                <a:off x="1796311" y="9518759"/>
                <a:ext cx="21028061" cy="1483868"/>
              </a:xfrm>
              <a:prstGeom prst="rect">
                <a:avLst/>
              </a:prstGeom>
              <a:noFill/>
            </p:spPr>
            <p:txBody>
              <a:bodyPr wrap="square" rtlCol="0">
                <a:spAutoFit/>
              </a:bodyPr>
              <a:lstStyle/>
              <a:p>
                <a:pPr marL="629920" algn="just">
                  <a:lnSpc>
                    <a:spcPct val="107000"/>
                  </a:lnSpc>
                  <a:spcAft>
                    <a:spcPts val="800"/>
                  </a:spcAft>
                </a:pPr>
                <a:r>
                  <a:rPr lang="vi-VN" sz="4400" b="1" dirty="0">
                    <a:solidFill>
                      <a:schemeClr val="tx1"/>
                    </a:solidFill>
                    <a:latin typeface="Tahoma" pitchFamily="34" charset="0"/>
                    <a:ea typeface="Tahoma" pitchFamily="34" charset="0"/>
                    <a:cs typeface="Tahoma" pitchFamily="34" charset="0"/>
                  </a:rPr>
                  <a:t>Ta nói phương trình </a:t>
                </a:r>
                <a14:m>
                  <m:oMath xmlns:m="http://schemas.openxmlformats.org/officeDocument/2006/math">
                    <m:r>
                      <a:rPr lang="en-US" sz="4400" b="1">
                        <a:solidFill>
                          <a:schemeClr val="tx1"/>
                        </a:solidFill>
                        <a:latin typeface="Cambria Math" panose="02040503050406030204" pitchFamily="18" charset="0"/>
                      </a:rPr>
                      <m:t>𝑔</m:t>
                    </m:r>
                    <m:d>
                      <m:dPr>
                        <m:ctrlPr>
                          <a:rPr lang="en-US" sz="4400" b="1" i="1">
                            <a:solidFill>
                              <a:schemeClr val="tx1"/>
                            </a:solidFill>
                            <a:latin typeface="Cambria Math" panose="02040503050406030204" pitchFamily="18" charset="0"/>
                          </a:rPr>
                        </m:ctrlPr>
                      </m:dPr>
                      <m:e>
                        <m:r>
                          <a:rPr lang="en-US" sz="4400" b="1">
                            <a:solidFill>
                              <a:schemeClr val="tx1"/>
                            </a:solidFill>
                            <a:latin typeface="Cambria Math" panose="02040503050406030204" pitchFamily="18" charset="0"/>
                          </a:rPr>
                          <m:t>𝑥</m:t>
                        </m:r>
                      </m:e>
                    </m:d>
                    <m:r>
                      <a:rPr lang="en-US" sz="4400" b="1">
                        <a:solidFill>
                          <a:schemeClr val="tx1"/>
                        </a:solidFill>
                        <a:latin typeface="Cambria Math" panose="02040503050406030204" pitchFamily="18" charset="0"/>
                      </a:rPr>
                      <m:t>=0</m:t>
                    </m:r>
                  </m:oMath>
                </a14:m>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là phương trình hệ quả của phương trình </a:t>
                </a:r>
                <a14:m>
                  <m:oMath xmlns:m="http://schemas.openxmlformats.org/officeDocument/2006/math">
                    <m:r>
                      <a:rPr lang="en-US" sz="4400" b="1">
                        <a:solidFill>
                          <a:schemeClr val="tx1"/>
                        </a:solidFill>
                        <a:latin typeface="Cambria Math" panose="02040503050406030204" pitchFamily="18" charset="0"/>
                      </a:rPr>
                      <m:t>𝑓</m:t>
                    </m:r>
                    <m:d>
                      <m:dPr>
                        <m:ctrlPr>
                          <a:rPr lang="en-US" sz="4400" b="1" i="1">
                            <a:solidFill>
                              <a:schemeClr val="tx1"/>
                            </a:solidFill>
                            <a:latin typeface="Cambria Math" panose="02040503050406030204" pitchFamily="18" charset="0"/>
                          </a:rPr>
                        </m:ctrlPr>
                      </m:dPr>
                      <m:e>
                        <m:r>
                          <a:rPr lang="en-US" sz="4400" b="1">
                            <a:solidFill>
                              <a:schemeClr val="tx1"/>
                            </a:solidFill>
                            <a:latin typeface="Cambria Math" panose="02040503050406030204" pitchFamily="18" charset="0"/>
                          </a:rPr>
                          <m:t>𝑥</m:t>
                        </m:r>
                      </m:e>
                    </m:d>
                    <m:r>
                      <a:rPr lang="en-US" sz="4400" b="1">
                        <a:solidFill>
                          <a:schemeClr val="tx1"/>
                        </a:solidFill>
                        <a:latin typeface="Cambria Math" panose="02040503050406030204" pitchFamily="18" charset="0"/>
                      </a:rPr>
                      <m:t>=0</m:t>
                    </m:r>
                  </m:oMath>
                </a14:m>
                <a:r>
                  <a:rPr lang="en-US" sz="4400" b="1" dirty="0">
                    <a:solidFill>
                      <a:schemeClr val="tx1"/>
                    </a:solidFill>
                    <a:latin typeface="Tahoma" pitchFamily="34" charset="0"/>
                    <a:ea typeface="Tahoma" pitchFamily="34" charset="0"/>
                    <a:cs typeface="Tahoma" pitchFamily="34" charset="0"/>
                  </a:rPr>
                  <a:t> </a:t>
                </a:r>
                <a:r>
                  <a:rPr lang="vi-VN" sz="4400" b="1" dirty="0">
                    <a:solidFill>
                      <a:schemeClr val="tx1"/>
                    </a:solidFill>
                    <a:latin typeface="Tahoma" pitchFamily="34" charset="0"/>
                    <a:ea typeface="Tahoma" pitchFamily="34" charset="0"/>
                    <a:cs typeface="Tahoma" pitchFamily="34" charset="0"/>
                  </a:rPr>
                  <a:t>khi </a:t>
                </a:r>
                <a14:m>
                  <m:oMath xmlns:m="http://schemas.openxmlformats.org/officeDocument/2006/math">
                    <m:sSub>
                      <m:sSubPr>
                        <m:ctrlPr>
                          <a:rPr lang="en-US" sz="4400" b="1" i="1">
                            <a:solidFill>
                              <a:schemeClr val="tx1"/>
                            </a:solidFill>
                            <a:latin typeface="Cambria Math" panose="02040503050406030204" pitchFamily="18" charset="0"/>
                          </a:rPr>
                        </m:ctrlPr>
                      </m:sSubPr>
                      <m:e>
                        <m:r>
                          <a:rPr lang="vi-VN" sz="4400" b="1">
                            <a:solidFill>
                              <a:schemeClr val="tx1"/>
                            </a:solidFill>
                            <a:latin typeface="Cambria Math" panose="02040503050406030204" pitchFamily="18" charset="0"/>
                          </a:rPr>
                          <m:t>𝑆</m:t>
                        </m:r>
                      </m:e>
                      <m:sub>
                        <m:r>
                          <a:rPr lang="vi-VN" sz="4400" b="1">
                            <a:solidFill>
                              <a:schemeClr val="tx1"/>
                            </a:solidFill>
                            <a:latin typeface="Cambria Math" panose="02040503050406030204" pitchFamily="18" charset="0"/>
                          </a:rPr>
                          <m:t>1</m:t>
                        </m:r>
                      </m:sub>
                    </m:sSub>
                    <m:r>
                      <a:rPr lang="vi-VN" sz="4400" b="1">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a:solidFill>
                              <a:schemeClr val="tx1"/>
                            </a:solidFill>
                            <a:latin typeface="Cambria Math" panose="02040503050406030204" pitchFamily="18" charset="0"/>
                          </a:rPr>
                          <m:t>𝑆</m:t>
                        </m:r>
                      </m:e>
                      <m:sub>
                        <m:r>
                          <a:rPr lang="vi-VN" sz="4400" b="1">
                            <a:solidFill>
                              <a:schemeClr val="tx1"/>
                            </a:solidFill>
                            <a:latin typeface="Cambria Math" panose="02040503050406030204" pitchFamily="18" charset="0"/>
                          </a:rPr>
                          <m:t>2</m:t>
                        </m:r>
                      </m:sub>
                    </m:sSub>
                  </m:oMath>
                </a14:m>
                <a:r>
                  <a:rPr lang="vi-VN"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p:txBody>
          </p:sp>
        </mc:Choice>
        <mc:Fallback xmlns="">
          <p:sp>
            <p:nvSpPr>
              <p:cNvPr id="3" name="TextBox 2">
                <a:extLst>
                  <a:ext uri="{FF2B5EF4-FFF2-40B4-BE49-F238E27FC236}">
                    <a16:creationId xmlns:a16="http://schemas.microsoft.com/office/drawing/2014/main" id="{0D5A3EB0-750E-4BFA-A215-166AF4E02F47}"/>
                  </a:ext>
                </a:extLst>
              </p:cNvPr>
              <p:cNvSpPr txBox="1">
                <a:spLocks noRot="1" noChangeAspect="1" noMove="1" noResize="1" noEditPoints="1" noAdjustHandles="1" noChangeArrowheads="1" noChangeShapeType="1" noTextEdit="1"/>
              </p:cNvSpPr>
              <p:nvPr/>
            </p:nvSpPr>
            <p:spPr>
              <a:xfrm>
                <a:off x="1796311" y="9518759"/>
                <a:ext cx="21028061" cy="1483868"/>
              </a:xfrm>
              <a:prstGeom prst="rect">
                <a:avLst/>
              </a:prstGeom>
              <a:blipFill>
                <a:blip r:embed="rId6"/>
                <a:stretch>
                  <a:fillRect t="-9426" r="-1160"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A36E696-3E01-4EE2-83FC-E01C0E651F1A}"/>
                  </a:ext>
                </a:extLst>
              </p:cNvPr>
              <p:cNvSpPr txBox="1"/>
              <p:nvPr/>
            </p:nvSpPr>
            <p:spPr>
              <a:xfrm>
                <a:off x="2332518" y="11061509"/>
                <a:ext cx="7557863" cy="1465401"/>
              </a:xfrm>
              <a:prstGeom prst="rect">
                <a:avLst/>
              </a:prstGeom>
              <a:noFill/>
            </p:spPr>
            <p:txBody>
              <a:bodyPr wrap="square" rtlCol="0">
                <a:spAutoFit/>
              </a:bodyPr>
              <a:lstStyle/>
              <a:p>
                <a:r>
                  <a:rPr lang="vi-VN" sz="4000" b="1" dirty="0">
                    <a:solidFill>
                      <a:schemeClr val="tx1"/>
                    </a:solidFill>
                    <a:latin typeface="Tahoma" pitchFamily="34" charset="0"/>
                    <a:ea typeface="Tahoma" pitchFamily="34" charset="0"/>
                    <a:cs typeface="Tahoma" pitchFamily="34" charset="0"/>
                  </a:rPr>
                  <a:t>Khi đó ta có </a:t>
                </a:r>
                <a14:m>
                  <m:oMath xmlns:m="http://schemas.openxmlformats.org/officeDocument/2006/math">
                    <m:d>
                      <m:dPr>
                        <m:begChr m:val="{"/>
                        <m:endChr m:val=""/>
                        <m:ctrlPr>
                          <a:rPr lang="en-US" sz="4000" b="1" i="1">
                            <a:solidFill>
                              <a:schemeClr val="tx1"/>
                            </a:solidFill>
                            <a:latin typeface="Cambria Math" panose="02040503050406030204" pitchFamily="18" charset="0"/>
                          </a:rPr>
                        </m:ctrlPr>
                      </m:dPr>
                      <m:e>
                        <m:eqArr>
                          <m:eqArrPr>
                            <m:ctrlPr>
                              <a:rPr lang="en-US" sz="4000" b="1" i="1">
                                <a:solidFill>
                                  <a:schemeClr val="tx1"/>
                                </a:solidFill>
                                <a:latin typeface="Cambria Math" panose="02040503050406030204" pitchFamily="18" charset="0"/>
                              </a:rPr>
                            </m:ctrlPr>
                          </m:eqArrPr>
                          <m:e>
                            <m:r>
                              <a:rPr lang="en-US" sz="4000" b="1">
                                <a:solidFill>
                                  <a:schemeClr val="tx1"/>
                                </a:solidFill>
                                <a:latin typeface="Cambria Math" panose="02040503050406030204" pitchFamily="18" charset="0"/>
                              </a:rPr>
                              <m:t>1≤</m:t>
                            </m:r>
                            <m:r>
                              <a:rPr lang="en-US" sz="4000" b="1">
                                <a:solidFill>
                                  <a:schemeClr val="tx1"/>
                                </a:solidFill>
                                <a:latin typeface="Cambria Math" panose="02040503050406030204" pitchFamily="18" charset="0"/>
                              </a:rPr>
                              <m:t>𝑚</m:t>
                            </m:r>
                            <m:r>
                              <a:rPr lang="en-US" sz="4000" b="1">
                                <a:solidFill>
                                  <a:schemeClr val="tx1"/>
                                </a:solidFill>
                                <a:latin typeface="Cambria Math" panose="02040503050406030204" pitchFamily="18" charset="0"/>
                              </a:rPr>
                              <m:t>≤2</m:t>
                            </m:r>
                          </m:e>
                          <m:e>
                            <m:r>
                              <a:rPr lang="en-US" sz="4000" b="1">
                                <a:solidFill>
                                  <a:schemeClr val="tx1"/>
                                </a:solidFill>
                                <a:latin typeface="Cambria Math" panose="02040503050406030204" pitchFamily="18" charset="0"/>
                              </a:rPr>
                              <m:t>1≤2</m:t>
                            </m:r>
                            <m:r>
                              <a:rPr lang="en-US" sz="4000" b="1">
                                <a:solidFill>
                                  <a:schemeClr val="tx1"/>
                                </a:solidFill>
                                <a:latin typeface="Cambria Math" panose="02040503050406030204" pitchFamily="18" charset="0"/>
                              </a:rPr>
                              <m:t>𝑚</m:t>
                            </m:r>
                            <m:r>
                              <a:rPr lang="en-US" sz="4000" b="1">
                                <a:solidFill>
                                  <a:schemeClr val="tx1"/>
                                </a:solidFill>
                                <a:latin typeface="Cambria Math" panose="02040503050406030204" pitchFamily="18" charset="0"/>
                              </a:rPr>
                              <m:t>−1≤2</m:t>
                            </m:r>
                          </m:e>
                        </m:eqArr>
                      </m:e>
                    </m:d>
                  </m:oMath>
                </a14:m>
                <a:endParaRPr lang="en-US" sz="4000" b="1" dirty="0">
                  <a:solidFill>
                    <a:schemeClr val="tx1"/>
                  </a:solidFill>
                  <a:latin typeface="Tahoma" pitchFamily="34" charset="0"/>
                  <a:ea typeface="Tahoma" pitchFamily="34" charset="0"/>
                  <a:cs typeface="Tahoma" pitchFamily="34" charset="0"/>
                </a:endParaRPr>
              </a:p>
            </p:txBody>
          </p:sp>
        </mc:Choice>
        <mc:Fallback xmlns="">
          <p:sp>
            <p:nvSpPr>
              <p:cNvPr id="4" name="TextBox 3">
                <a:extLst>
                  <a:ext uri="{FF2B5EF4-FFF2-40B4-BE49-F238E27FC236}">
                    <a16:creationId xmlns:a16="http://schemas.microsoft.com/office/drawing/2014/main" id="{7A36E696-3E01-4EE2-83FC-E01C0E651F1A}"/>
                  </a:ext>
                </a:extLst>
              </p:cNvPr>
              <p:cNvSpPr txBox="1">
                <a:spLocks noRot="1" noChangeAspect="1" noMove="1" noResize="1" noEditPoints="1" noAdjustHandles="1" noChangeArrowheads="1" noChangeShapeType="1" noTextEdit="1"/>
              </p:cNvSpPr>
              <p:nvPr/>
            </p:nvSpPr>
            <p:spPr>
              <a:xfrm>
                <a:off x="2332518" y="11061509"/>
                <a:ext cx="7557863" cy="1465401"/>
              </a:xfrm>
              <a:prstGeom prst="rect">
                <a:avLst/>
              </a:prstGeom>
              <a:blipFill>
                <a:blip r:embed="rId7"/>
                <a:stretch>
                  <a:fillRect l="-2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CC3633B-62F9-490C-8478-70621A25352D}"/>
                  </a:ext>
                </a:extLst>
              </p:cNvPr>
              <p:cNvSpPr txBox="1"/>
              <p:nvPr/>
            </p:nvSpPr>
            <p:spPr>
              <a:xfrm>
                <a:off x="9561087" y="10832758"/>
                <a:ext cx="3732892" cy="20575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smtClean="0">
                          <a:solidFill>
                            <a:schemeClr val="tx1"/>
                          </a:solidFill>
                          <a:latin typeface="Cambria Math" panose="02040503050406030204" pitchFamily="18" charset="0"/>
                        </a:rPr>
                        <m:t>⇔</m:t>
                      </m:r>
                      <m:d>
                        <m:dPr>
                          <m:begChr m:val="{"/>
                          <m:endChr m:val=""/>
                          <m:ctrlPr>
                            <a:rPr lang="en-US" sz="4000" b="1" i="1">
                              <a:solidFill>
                                <a:schemeClr val="tx1"/>
                              </a:solidFill>
                              <a:latin typeface="Cambria Math" panose="02040503050406030204" pitchFamily="18" charset="0"/>
                            </a:rPr>
                          </m:ctrlPr>
                        </m:dPr>
                        <m:e>
                          <m:eqArr>
                            <m:eqArrPr>
                              <m:ctrlPr>
                                <a:rPr lang="en-US" sz="4000" b="1" i="1">
                                  <a:solidFill>
                                    <a:schemeClr val="tx1"/>
                                  </a:solidFill>
                                  <a:latin typeface="Cambria Math" panose="02040503050406030204" pitchFamily="18" charset="0"/>
                                </a:rPr>
                              </m:ctrlPr>
                            </m:eqArrPr>
                            <m:e>
                              <m:r>
                                <a:rPr lang="en-US" sz="4000" b="1">
                                  <a:solidFill>
                                    <a:schemeClr val="tx1"/>
                                  </a:solidFill>
                                  <a:latin typeface="Cambria Math" panose="02040503050406030204" pitchFamily="18" charset="0"/>
                                </a:rPr>
                                <m:t>1≤</m:t>
                              </m:r>
                              <m:r>
                                <a:rPr lang="en-US" sz="4000" b="1">
                                  <a:solidFill>
                                    <a:schemeClr val="tx1"/>
                                  </a:solidFill>
                                  <a:latin typeface="Cambria Math" panose="02040503050406030204" pitchFamily="18" charset="0"/>
                                </a:rPr>
                                <m:t>𝑚</m:t>
                              </m:r>
                              <m:r>
                                <a:rPr lang="en-US" sz="4000" b="1">
                                  <a:solidFill>
                                    <a:schemeClr val="tx1"/>
                                  </a:solidFill>
                                  <a:latin typeface="Cambria Math" panose="02040503050406030204" pitchFamily="18" charset="0"/>
                                </a:rPr>
                                <m:t>≤2</m:t>
                              </m:r>
                            </m:e>
                            <m:e>
                              <m:r>
                                <a:rPr lang="en-US" sz="4000" b="1">
                                  <a:solidFill>
                                    <a:schemeClr val="tx1"/>
                                  </a:solidFill>
                                  <a:latin typeface="Cambria Math" panose="02040503050406030204" pitchFamily="18" charset="0"/>
                                </a:rPr>
                                <m:t>1≤</m:t>
                              </m:r>
                              <m:r>
                                <a:rPr lang="en-US" sz="4000" b="1">
                                  <a:solidFill>
                                    <a:schemeClr val="tx1"/>
                                  </a:solidFill>
                                  <a:latin typeface="Cambria Math" panose="02040503050406030204" pitchFamily="18" charset="0"/>
                                </a:rPr>
                                <m:t>𝑚</m:t>
                              </m:r>
                              <m:r>
                                <a:rPr lang="en-US" sz="4000" b="1">
                                  <a:solidFill>
                                    <a:schemeClr val="tx1"/>
                                  </a:solidFill>
                                  <a:latin typeface="Cambria Math" panose="02040503050406030204" pitchFamily="18" charset="0"/>
                                </a:rPr>
                                <m:t>≤</m:t>
                              </m:r>
                              <m:f>
                                <m:fPr>
                                  <m:ctrlPr>
                                    <a:rPr lang="en-US" sz="4000" b="1" i="1">
                                      <a:solidFill>
                                        <a:schemeClr val="tx1"/>
                                      </a:solidFill>
                                      <a:latin typeface="Cambria Math" panose="02040503050406030204" pitchFamily="18" charset="0"/>
                                    </a:rPr>
                                  </m:ctrlPr>
                                </m:fPr>
                                <m:num>
                                  <m:r>
                                    <a:rPr lang="en-US" sz="4000" b="1">
                                      <a:solidFill>
                                        <a:schemeClr val="tx1"/>
                                      </a:solidFill>
                                      <a:latin typeface="Cambria Math" panose="02040503050406030204" pitchFamily="18" charset="0"/>
                                    </a:rPr>
                                    <m:t>3</m:t>
                                  </m:r>
                                </m:num>
                                <m:den>
                                  <m:r>
                                    <a:rPr lang="en-US" sz="4000" b="1">
                                      <a:solidFill>
                                        <a:schemeClr val="tx1"/>
                                      </a:solidFill>
                                      <a:latin typeface="Cambria Math" panose="02040503050406030204" pitchFamily="18" charset="0"/>
                                    </a:rPr>
                                    <m:t>2</m:t>
                                  </m:r>
                                </m:den>
                              </m:f>
                            </m:e>
                          </m:eqArr>
                        </m:e>
                      </m:d>
                    </m:oMath>
                  </m:oMathPara>
                </a14:m>
                <a:endParaRPr lang="en-US" sz="4000" b="1">
                  <a:solidFill>
                    <a:schemeClr val="tx1"/>
                  </a:solidFill>
                  <a:latin typeface="Tahoma" pitchFamily="34" charset="0"/>
                  <a:ea typeface="Tahoma" pitchFamily="34" charset="0"/>
                  <a:cs typeface="Tahoma" pitchFamily="34" charset="0"/>
                </a:endParaRPr>
              </a:p>
            </p:txBody>
          </p:sp>
        </mc:Choice>
        <mc:Fallback xmlns="">
          <p:sp>
            <p:nvSpPr>
              <p:cNvPr id="56" name="TextBox 55">
                <a:extLst>
                  <a:ext uri="{FF2B5EF4-FFF2-40B4-BE49-F238E27FC236}">
                    <a16:creationId xmlns:a16="http://schemas.microsoft.com/office/drawing/2014/main" id="{ECC3633B-62F9-490C-8478-70621A25352D}"/>
                  </a:ext>
                </a:extLst>
              </p:cNvPr>
              <p:cNvSpPr txBox="1">
                <a:spLocks noRot="1" noChangeAspect="1" noMove="1" noResize="1" noEditPoints="1" noAdjustHandles="1" noChangeArrowheads="1" noChangeShapeType="1" noTextEdit="1"/>
              </p:cNvSpPr>
              <p:nvPr/>
            </p:nvSpPr>
            <p:spPr>
              <a:xfrm>
                <a:off x="9561087" y="10832758"/>
                <a:ext cx="3732892" cy="205755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C6EC3D8-B4D0-450E-BF0C-2005E6EB354D}"/>
                  </a:ext>
                </a:extLst>
              </p:cNvPr>
              <p:cNvSpPr txBox="1"/>
              <p:nvPr/>
            </p:nvSpPr>
            <p:spPr>
              <a:xfrm>
                <a:off x="13488308" y="11312795"/>
                <a:ext cx="3732892" cy="962828"/>
              </a:xfrm>
              <a:prstGeom prst="rect">
                <a:avLst/>
              </a:prstGeom>
              <a:noFill/>
            </p:spPr>
            <p:txBody>
              <a:bodyPr wrap="square" rtlCol="0">
                <a:spAutoFit/>
              </a:bodyPr>
              <a:lstStyle/>
              <a:p>
                <a14:m>
                  <m:oMath xmlns:m="http://schemas.openxmlformats.org/officeDocument/2006/math">
                    <m:r>
                      <a:rPr lang="en-US" sz="4000" b="1" smtClean="0">
                        <a:solidFill>
                          <a:schemeClr val="tx1"/>
                        </a:solidFill>
                        <a:latin typeface="Cambria Math" panose="02040503050406030204" pitchFamily="18" charset="0"/>
                      </a:rPr>
                      <m:t>⇔1≤</m:t>
                    </m:r>
                    <m:r>
                      <a:rPr lang="en-US" sz="4000" b="1" smtClean="0">
                        <a:solidFill>
                          <a:schemeClr val="tx1"/>
                        </a:solidFill>
                        <a:latin typeface="Cambria Math" panose="02040503050406030204" pitchFamily="18" charset="0"/>
                      </a:rPr>
                      <m:t>𝑚</m:t>
                    </m:r>
                    <m:r>
                      <a:rPr lang="en-US" sz="4000" b="1" smtClean="0">
                        <a:solidFill>
                          <a:schemeClr val="tx1"/>
                        </a:solidFill>
                        <a:latin typeface="Cambria Math" panose="02040503050406030204" pitchFamily="18" charset="0"/>
                      </a:rPr>
                      <m:t>≤</m:t>
                    </m:r>
                    <m:f>
                      <m:fPr>
                        <m:ctrlPr>
                          <a:rPr lang="en-US" sz="4000" b="1" i="1">
                            <a:solidFill>
                              <a:schemeClr val="tx1"/>
                            </a:solidFill>
                            <a:latin typeface="Cambria Math" panose="02040503050406030204" pitchFamily="18" charset="0"/>
                          </a:rPr>
                        </m:ctrlPr>
                      </m:fPr>
                      <m:num>
                        <m:r>
                          <a:rPr lang="en-US" sz="4000" b="1">
                            <a:solidFill>
                              <a:schemeClr val="tx1"/>
                            </a:solidFill>
                            <a:latin typeface="Cambria Math" panose="02040503050406030204" pitchFamily="18" charset="0"/>
                          </a:rPr>
                          <m:t>3</m:t>
                        </m:r>
                      </m:num>
                      <m:den>
                        <m:r>
                          <a:rPr lang="en-US" sz="4000" b="1">
                            <a:solidFill>
                              <a:schemeClr val="tx1"/>
                            </a:solidFill>
                            <a:latin typeface="Cambria Math" panose="02040503050406030204" pitchFamily="18" charset="0"/>
                          </a:rPr>
                          <m:t>2</m:t>
                        </m:r>
                      </m:den>
                    </m:f>
                  </m:oMath>
                </a14:m>
                <a:r>
                  <a:rPr lang="en-US" sz="4000" b="1">
                    <a:solidFill>
                      <a:schemeClr val="tx1"/>
                    </a:solidFill>
                    <a:latin typeface="Tahoma" pitchFamily="34" charset="0"/>
                    <a:ea typeface="Tahoma" pitchFamily="34" charset="0"/>
                    <a:cs typeface="Tahoma" pitchFamily="34" charset="0"/>
                  </a:rPr>
                  <a:t>.</a:t>
                </a:r>
              </a:p>
            </p:txBody>
          </p:sp>
        </mc:Choice>
        <mc:Fallback xmlns="">
          <p:sp>
            <p:nvSpPr>
              <p:cNvPr id="57" name="TextBox 56">
                <a:extLst>
                  <a:ext uri="{FF2B5EF4-FFF2-40B4-BE49-F238E27FC236}">
                    <a16:creationId xmlns:a16="http://schemas.microsoft.com/office/drawing/2014/main" id="{4C6EC3D8-B4D0-450E-BF0C-2005E6EB354D}"/>
                  </a:ext>
                </a:extLst>
              </p:cNvPr>
              <p:cNvSpPr txBox="1">
                <a:spLocks noRot="1" noChangeAspect="1" noMove="1" noResize="1" noEditPoints="1" noAdjustHandles="1" noChangeArrowheads="1" noChangeShapeType="1" noTextEdit="1"/>
              </p:cNvSpPr>
              <p:nvPr/>
            </p:nvSpPr>
            <p:spPr>
              <a:xfrm>
                <a:off x="13488308" y="11312795"/>
                <a:ext cx="3732892" cy="962828"/>
              </a:xfrm>
              <a:prstGeom prst="rect">
                <a:avLst/>
              </a:prstGeom>
              <a:blipFill>
                <a:blip r:embed="rId9"/>
                <a:stretch>
                  <a:fillRect t="-633" b="-10759"/>
                </a:stretch>
              </a:blipFill>
            </p:spPr>
            <p:txBody>
              <a:bodyPr/>
              <a:lstStyle/>
              <a:p>
                <a:r>
                  <a:rPr lang="en-US">
                    <a:noFill/>
                  </a:rPr>
                  <a:t> </a:t>
                </a:r>
              </a:p>
            </p:txBody>
          </p:sp>
        </mc:Fallback>
      </mc:AlternateContent>
    </p:spTree>
    <p:extLst>
      <p:ext uri="{BB962C8B-B14F-4D97-AF65-F5344CB8AC3E}">
        <p14:creationId xmlns:p14="http://schemas.microsoft.com/office/powerpoint/2010/main" val="340095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down)">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down)">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down)">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6"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02786" y="6127454"/>
            <a:ext cx="22122427" cy="6864033"/>
            <a:chOff x="1220788" y="7162800"/>
            <a:chExt cx="22124987" cy="7406092"/>
          </a:xfrm>
        </p:grpSpPr>
        <p:sp>
          <p:nvSpPr>
            <p:cNvPr id="31" name="Rounded Rectangle 30"/>
            <p:cNvSpPr/>
            <p:nvPr/>
          </p:nvSpPr>
          <p:spPr>
            <a:xfrm>
              <a:off x="1222486" y="7418548"/>
              <a:ext cx="22123289" cy="715034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 name="Group 1"/>
          <p:cNvGrpSpPr/>
          <p:nvPr/>
        </p:nvGrpSpPr>
        <p:grpSpPr>
          <a:xfrm>
            <a:off x="-454912" y="1572056"/>
            <a:ext cx="19656043" cy="830901"/>
            <a:chOff x="-288924" y="1892299"/>
            <a:chExt cx="19659599" cy="830900"/>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BÀI TẬP SGK</a:t>
              </a:r>
            </a:p>
          </p:txBody>
        </p:sp>
      </p:grpSp>
      <p:grpSp>
        <p:nvGrpSpPr>
          <p:cNvPr id="6" name="Group 49"/>
          <p:cNvGrpSpPr/>
          <p:nvPr/>
        </p:nvGrpSpPr>
        <p:grpSpPr>
          <a:xfrm>
            <a:off x="1202786" y="2740609"/>
            <a:ext cx="22175897" cy="2815707"/>
            <a:chOff x="1175570" y="2468560"/>
            <a:chExt cx="22178464" cy="2816033"/>
          </a:xfrm>
        </p:grpSpPr>
        <p:sp>
          <p:nvSpPr>
            <p:cNvPr id="7" name="Rounded Rectangle 6"/>
            <p:cNvSpPr/>
            <p:nvPr/>
          </p:nvSpPr>
          <p:spPr>
            <a:xfrm>
              <a:off x="1175570" y="2872596"/>
              <a:ext cx="22178464" cy="2411997"/>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672407" cy="896427"/>
              <a:chOff x="1175570" y="1834705"/>
              <a:chExt cx="4005918" cy="977837"/>
            </a:xfrm>
          </p:grpSpPr>
          <p:sp>
            <p:nvSpPr>
              <p:cNvPr id="9"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2941803" cy="839416"/>
              </a:xfrm>
              <a:prstGeom prst="rect">
                <a:avLst/>
              </a:prstGeom>
              <a:noFill/>
            </p:spPr>
            <p:txBody>
              <a:bodyPr wrap="none" rtlCol="0">
                <a:spAutoFit/>
              </a:bodyPr>
              <a:lstStyle/>
              <a:p>
                <a:r>
                  <a:rPr lang="vi-VN" sz="4400" b="1">
                    <a:solidFill>
                      <a:schemeClr val="bg1"/>
                    </a:solidFill>
                    <a:latin typeface="Tahoma" pitchFamily="34" charset="0"/>
                    <a:ea typeface="Tahoma" pitchFamily="34" charset="0"/>
                    <a:cs typeface="Tahoma" pitchFamily="34" charset="0"/>
                  </a:rPr>
                  <a:t>Bài tập </a:t>
                </a:r>
                <a:r>
                  <a:rPr lang="en-US" sz="4400" b="1">
                    <a:solidFill>
                      <a:schemeClr val="bg1"/>
                    </a:solidFill>
                    <a:latin typeface="Tahoma" pitchFamily="34" charset="0"/>
                    <a:ea typeface="Tahoma" pitchFamily="34" charset="0"/>
                    <a:cs typeface="Tahoma" pitchFamily="34" charset="0"/>
                  </a:rPr>
                  <a:t>1</a:t>
                </a:r>
                <a:endParaRPr lang="en-US" sz="4400" b="1" dirty="0">
                  <a:solidFill>
                    <a:schemeClr val="bg1"/>
                  </a:solidFill>
                  <a:latin typeface="Tahoma" pitchFamily="34" charset="0"/>
                  <a:ea typeface="Tahoma" pitchFamily="34" charset="0"/>
                  <a:cs typeface="Tahoma" pitchFamily="34" charset="0"/>
                </a:endParaRP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1" name="Rectangle 20"/>
          <p:cNvSpPr/>
          <p:nvPr/>
        </p:nvSpPr>
        <p:spPr>
          <a:xfrm>
            <a:off x="8382000" y="3730976"/>
            <a:ext cx="6614311" cy="769441"/>
          </a:xfrm>
          <a:prstGeom prst="rect">
            <a:avLst/>
          </a:prstGeom>
        </p:spPr>
        <p:txBody>
          <a:bodyPr wrap="none">
            <a:spAutoFit/>
          </a:bodyPr>
          <a:lstStyle/>
          <a:p>
            <a:r>
              <a:rPr lang="en-US" sz="4400" b="1">
                <a:latin typeface="Tahoma" pitchFamily="34" charset="0"/>
                <a:ea typeface="Tahoma" pitchFamily="34" charset="0"/>
                <a:cs typeface="Tahoma" pitchFamily="34" charset="0"/>
              </a:rPr>
              <a:t>Bài tập 1 trang 57 SGK</a:t>
            </a:r>
          </a:p>
        </p:txBody>
      </p:sp>
      <p:sp>
        <p:nvSpPr>
          <p:cNvPr id="24" name="TextBox 23"/>
          <p:cNvSpPr txBox="1"/>
          <p:nvPr/>
        </p:nvSpPr>
        <p:spPr>
          <a:xfrm>
            <a:off x="4736958" y="8647530"/>
            <a:ext cx="12380749" cy="1446550"/>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a) Phương trình (*) không tương đương với hai pt đã cho vì khác tập nghiệm.</a:t>
            </a:r>
          </a:p>
        </p:txBody>
      </p:sp>
      <mc:AlternateContent xmlns:mc="http://schemas.openxmlformats.org/markup-compatibility/2006" xmlns:a14="http://schemas.microsoft.com/office/drawing/2010/main">
        <mc:Choice Requires="a14">
          <p:sp>
            <p:nvSpPr>
              <p:cNvPr id="27" name="Rectangle 26"/>
              <p:cNvSpPr/>
              <p:nvPr/>
            </p:nvSpPr>
            <p:spPr>
              <a:xfrm>
                <a:off x="5148634" y="7349174"/>
                <a:ext cx="14510966" cy="769441"/>
              </a:xfrm>
              <a:prstGeom prst="rect">
                <a:avLst/>
              </a:prstGeom>
            </p:spPr>
            <p:txBody>
              <a:bodyPr wrap="square">
                <a:spAutoFit/>
              </a:bodyPr>
              <a:lstStyle/>
              <a:p>
                <a:r>
                  <a:rPr lang="en-US" sz="4400" b="1">
                    <a:latin typeface="Tahoma" panose="020B0604030504040204" pitchFamily="34" charset="0"/>
                    <a:ea typeface="Tahoma" panose="020B0604030504040204" pitchFamily="34" charset="0"/>
                    <a:cs typeface="Tahoma" panose="020B0604030504040204" pitchFamily="34" charset="0"/>
                  </a:rPr>
                  <a:t>Cộng vế theo về hai pt đã cho ta được: </a:t>
                </a:r>
                <a14:m>
                  <m:oMath xmlns:m="http://schemas.openxmlformats.org/officeDocument/2006/math">
                    <m:r>
                      <a:rPr lang="en-US" sz="4400" b="1" i="1">
                        <a:latin typeface="Cambria Math" panose="02040503050406030204" pitchFamily="18" charset="0"/>
                      </a:rPr>
                      <m:t>𝟓</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𝟓</m:t>
                    </m:r>
                  </m:oMath>
                </a14:m>
                <a:r>
                  <a:rPr lang="en-US" sz="44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7" name="Rectangle 26"/>
              <p:cNvSpPr>
                <a:spLocks noRot="1" noChangeAspect="1" noMove="1" noResize="1" noEditPoints="1" noAdjustHandles="1" noChangeArrowheads="1" noChangeShapeType="1" noTextEdit="1"/>
              </p:cNvSpPr>
              <p:nvPr/>
            </p:nvSpPr>
            <p:spPr>
              <a:xfrm>
                <a:off x="5148634" y="7349174"/>
                <a:ext cx="14510966" cy="769441"/>
              </a:xfrm>
              <a:prstGeom prst="rect">
                <a:avLst/>
              </a:prstGeom>
              <a:blipFill>
                <a:blip r:embed="rId2"/>
                <a:stretch>
                  <a:fillRect l="-1723" t="-17460" b="-36508"/>
                </a:stretch>
              </a:blipFill>
            </p:spPr>
            <p:txBody>
              <a:bodyPr/>
              <a:lstStyle/>
              <a:p>
                <a:r>
                  <a:rPr lang="en-US">
                    <a:noFill/>
                  </a:rPr>
                  <a:t> </a:t>
                </a:r>
              </a:p>
            </p:txBody>
          </p:sp>
        </mc:Fallback>
      </mc:AlternateContent>
      <p:sp>
        <p:nvSpPr>
          <p:cNvPr id="38" name="TextBox 37"/>
          <p:cNvSpPr txBox="1"/>
          <p:nvPr/>
        </p:nvSpPr>
        <p:spPr>
          <a:xfrm>
            <a:off x="4843821" y="10820877"/>
            <a:ext cx="14206166" cy="2123658"/>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b) Phương trình (*) không phải là pt hệ quả của hai pt đã cho.</a:t>
            </a:r>
          </a:p>
          <a:p>
            <a:pPr lvl="0"/>
            <a:endParaRPr lang="en-US"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168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02786" y="5165535"/>
            <a:ext cx="22122427" cy="6416866"/>
            <a:chOff x="1220788" y="7162800"/>
            <a:chExt cx="22124987" cy="6109256"/>
          </a:xfrm>
        </p:grpSpPr>
        <p:sp>
          <p:nvSpPr>
            <p:cNvPr id="31" name="Rounded Rectangle 30"/>
            <p:cNvSpPr/>
            <p:nvPr/>
          </p:nvSpPr>
          <p:spPr>
            <a:xfrm>
              <a:off x="1222486" y="7418549"/>
              <a:ext cx="22123289" cy="585350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 name="Group 1"/>
          <p:cNvGrpSpPr/>
          <p:nvPr/>
        </p:nvGrpSpPr>
        <p:grpSpPr>
          <a:xfrm>
            <a:off x="-454912" y="1572056"/>
            <a:ext cx="19656043" cy="830901"/>
            <a:chOff x="-288924" y="1892299"/>
            <a:chExt cx="19659599" cy="830900"/>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BÀI TẬP SGK</a:t>
              </a:r>
            </a:p>
          </p:txBody>
        </p:sp>
      </p:grpSp>
      <p:grpSp>
        <p:nvGrpSpPr>
          <p:cNvPr id="6" name="Group 49"/>
          <p:cNvGrpSpPr/>
          <p:nvPr/>
        </p:nvGrpSpPr>
        <p:grpSpPr>
          <a:xfrm>
            <a:off x="1202786" y="2748082"/>
            <a:ext cx="22175897" cy="2155779"/>
            <a:chOff x="1175570" y="2468560"/>
            <a:chExt cx="22178464" cy="2023514"/>
          </a:xfrm>
        </p:grpSpPr>
        <p:sp>
          <p:nvSpPr>
            <p:cNvPr id="7" name="Rounded Rectangle 6"/>
            <p:cNvSpPr/>
            <p:nvPr/>
          </p:nvSpPr>
          <p:spPr>
            <a:xfrm>
              <a:off x="1175570" y="2872596"/>
              <a:ext cx="22178464" cy="161947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672407" cy="896427"/>
              <a:chOff x="1175570" y="1834705"/>
              <a:chExt cx="4005918" cy="977837"/>
            </a:xfrm>
          </p:grpSpPr>
          <p:sp>
            <p:nvSpPr>
              <p:cNvPr id="9"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2941803" cy="839416"/>
              </a:xfrm>
              <a:prstGeom prst="rect">
                <a:avLst/>
              </a:prstGeom>
              <a:noFill/>
            </p:spPr>
            <p:txBody>
              <a:bodyPr wrap="none" rtlCol="0">
                <a:spAutoFit/>
              </a:bodyPr>
              <a:lstStyle/>
              <a:p>
                <a:r>
                  <a:rPr lang="vi-VN" sz="4400" b="1">
                    <a:solidFill>
                      <a:schemeClr val="bg1"/>
                    </a:solidFill>
                    <a:latin typeface="Tahoma" pitchFamily="34" charset="0"/>
                    <a:ea typeface="Tahoma" pitchFamily="34" charset="0"/>
                    <a:cs typeface="Tahoma" pitchFamily="34" charset="0"/>
                  </a:rPr>
                  <a:t>Bài tập </a:t>
                </a:r>
                <a:r>
                  <a:rPr lang="en-US" sz="4400" b="1">
                    <a:solidFill>
                      <a:schemeClr val="bg1"/>
                    </a:solidFill>
                    <a:latin typeface="Tahoma" pitchFamily="34" charset="0"/>
                    <a:ea typeface="Tahoma" pitchFamily="34" charset="0"/>
                    <a:cs typeface="Tahoma" pitchFamily="34" charset="0"/>
                  </a:rPr>
                  <a:t>2</a:t>
                </a:r>
                <a:endParaRPr lang="en-US" sz="4400" b="1" dirty="0">
                  <a:solidFill>
                    <a:schemeClr val="bg1"/>
                  </a:solidFill>
                  <a:latin typeface="Tahoma" pitchFamily="34" charset="0"/>
                  <a:ea typeface="Tahoma" pitchFamily="34" charset="0"/>
                  <a:cs typeface="Tahoma" pitchFamily="34" charset="0"/>
                </a:endParaRP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1" name="Rectangle 20"/>
          <p:cNvSpPr/>
          <p:nvPr/>
        </p:nvSpPr>
        <p:spPr>
          <a:xfrm>
            <a:off x="8382000" y="3432117"/>
            <a:ext cx="6614311" cy="769441"/>
          </a:xfrm>
          <a:prstGeom prst="rect">
            <a:avLst/>
          </a:prstGeom>
        </p:spPr>
        <p:txBody>
          <a:bodyPr wrap="none">
            <a:spAutoFit/>
          </a:bodyPr>
          <a:lstStyle/>
          <a:p>
            <a:r>
              <a:rPr lang="en-US" sz="4400" b="1">
                <a:latin typeface="Tahoma" pitchFamily="34" charset="0"/>
                <a:ea typeface="Tahoma" pitchFamily="34" charset="0"/>
                <a:cs typeface="Tahoma" pitchFamily="34" charset="0"/>
              </a:rPr>
              <a:t>Bài tập 2 trang 57 SGK</a:t>
            </a:r>
          </a:p>
        </p:txBody>
      </p:sp>
      <mc:AlternateContent xmlns:mc="http://schemas.openxmlformats.org/markup-compatibility/2006" xmlns:a14="http://schemas.microsoft.com/office/drawing/2010/main">
        <mc:Choice Requires="a14">
          <p:sp>
            <p:nvSpPr>
              <p:cNvPr id="24" name="TextBox 23"/>
              <p:cNvSpPr txBox="1"/>
              <p:nvPr/>
            </p:nvSpPr>
            <p:spPr>
              <a:xfrm>
                <a:off x="6844891" y="6853765"/>
                <a:ext cx="11615366" cy="1068562"/>
              </a:xfrm>
              <a:prstGeom prst="rect">
                <a:avLst/>
              </a:prstGeom>
              <a:noFill/>
            </p:spPr>
            <p:txBody>
              <a:bodyPr wrap="square" rtlCol="0">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𝟑</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𝟒</m:t>
                        </m:r>
                      </m:num>
                      <m:den>
                        <m:r>
                          <a:rPr lang="en-US" sz="4400" b="1" i="1">
                            <a:latin typeface="Cambria Math" panose="02040503050406030204" pitchFamily="18" charset="0"/>
                          </a:rPr>
                          <m:t>𝟑</m:t>
                        </m:r>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844891" y="6853765"/>
                <a:ext cx="11615366" cy="1068562"/>
              </a:xfrm>
              <a:prstGeom prst="rect">
                <a:avLst/>
              </a:prstGeom>
              <a:blipFill>
                <a:blip r:embed="rId2"/>
                <a:stretch>
                  <a:fillRect l="-2152" b="-10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6844891" y="5607235"/>
                <a:ext cx="11615366" cy="1077218"/>
              </a:xfrm>
              <a:prstGeom prst="rect">
                <a:avLst/>
              </a:prstGeom>
            </p:spPr>
            <p:txBody>
              <a:bodyPr wrap="square">
                <a:spAutoFit/>
              </a:bodyPr>
              <a:lstStyle/>
              <a:p>
                <a:r>
                  <a:rPr lang="en-US" sz="4400" b="1">
                    <a:latin typeface="Tahoma" panose="020B0604030504040204" pitchFamily="34" charset="0"/>
                    <a:ea typeface="Tahoma" panose="020B0604030504040204" pitchFamily="34" charset="0"/>
                    <a:cs typeface="Tahoma" panose="020B0604030504040204" pitchFamily="34" charset="0"/>
                  </a:rPr>
                  <a:t>Phương trình </a:t>
                </a:r>
                <a14:m>
                  <m:oMath xmlns:m="http://schemas.openxmlformats.org/officeDocument/2006/math">
                    <m:r>
                      <a:rPr lang="en-US" sz="4400" b="1" i="1">
                        <a:latin typeface="Cambria Math" panose="02040503050406030204" pitchFamily="18" charset="0"/>
                      </a:rPr>
                      <m:t>𝟒</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𝟓</m:t>
                    </m:r>
                  </m:oMath>
                </a14:m>
                <a:r>
                  <a:rPr lang="en-US" sz="4400" b="1">
                    <a:latin typeface="Tahoma" panose="020B0604030504040204" pitchFamily="34" charset="0"/>
                    <a:ea typeface="Tahoma" panose="020B0604030504040204" pitchFamily="34" charset="0"/>
                    <a:cs typeface="Tahoma" panose="020B0604030504040204" pitchFamily="34" charset="0"/>
                  </a:rPr>
                  <a:t> (1) có nghiệm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𝟓</m:t>
                        </m:r>
                      </m:num>
                      <m:den>
                        <m:r>
                          <a:rPr lang="en-US" sz="4400" b="1" i="1">
                            <a:latin typeface="Cambria Math" panose="02040503050406030204" pitchFamily="18" charset="0"/>
                          </a:rPr>
                          <m:t>𝟒</m:t>
                        </m:r>
                      </m:den>
                    </m:f>
                  </m:oMath>
                </a14:m>
                <a:r>
                  <a:rPr lang="en-US" sz="44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7" name="Rectangle 26"/>
              <p:cNvSpPr>
                <a:spLocks noRot="1" noChangeAspect="1" noMove="1" noResize="1" noEditPoints="1" noAdjustHandles="1" noChangeArrowheads="1" noChangeShapeType="1" noTextEdit="1"/>
              </p:cNvSpPr>
              <p:nvPr/>
            </p:nvSpPr>
            <p:spPr>
              <a:xfrm>
                <a:off x="6844891" y="5607235"/>
                <a:ext cx="11615366" cy="1077218"/>
              </a:xfrm>
              <a:prstGeom prst="rect">
                <a:avLst/>
              </a:prstGeom>
              <a:blipFill>
                <a:blip r:embed="rId3"/>
                <a:stretch>
                  <a:fillRect l="-2152" r="-1312" b="-10734"/>
                </a:stretch>
              </a:blipFill>
            </p:spPr>
            <p:txBody>
              <a:bodyPr/>
              <a:lstStyle/>
              <a:p>
                <a:r>
                  <a:rPr lang="en-US">
                    <a:noFill/>
                  </a:rPr>
                  <a:t> </a:t>
                </a:r>
              </a:p>
            </p:txBody>
          </p:sp>
        </mc:Fallback>
      </mc:AlternateContent>
      <p:sp>
        <p:nvSpPr>
          <p:cNvPr id="38" name="TextBox 37"/>
          <p:cNvSpPr txBox="1"/>
          <p:nvPr/>
        </p:nvSpPr>
        <p:spPr>
          <a:xfrm>
            <a:off x="3507061" y="8240612"/>
            <a:ext cx="20876939" cy="769441"/>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Nhân các vế tương ứng của hai phương trình đã cho ta được pt</a:t>
            </a: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DC2C7685-CC9B-43CF-A8AF-B7A4C528ABF7}"/>
                  </a:ext>
                </a:extLst>
              </p:cNvPr>
              <p:cNvSpPr txBox="1"/>
              <p:nvPr/>
            </p:nvSpPr>
            <p:spPr>
              <a:xfrm>
                <a:off x="3635138" y="9485154"/>
                <a:ext cx="18592800" cy="1470146"/>
              </a:xfrm>
              <a:prstGeom prst="rect">
                <a:avLst/>
              </a:prstGeom>
              <a:noFill/>
            </p:spPr>
            <p:txBody>
              <a:bodyPr wrap="square" rtlCol="0">
                <a:spAutoFit/>
              </a:bodyPr>
              <a:lstStyle/>
              <a:p>
                <a:r>
                  <a:rPr lang="en-US" sz="4400" b="1" dirty="0">
                    <a:solidFill>
                      <a:srgbClr val="000000"/>
                    </a:solidFill>
                    <a:effectLst/>
                    <a:ea typeface="Times New Roman" panose="02020603050405020304" pitchFamily="18" charset="0"/>
                  </a:rPr>
                  <a:t>3</a:t>
                </a:r>
                <a14:m>
                  <m:oMath xmlns:m="http://schemas.openxmlformats.org/officeDocument/2006/math">
                    <m:r>
                      <a:rPr lang="en-US" sz="4400" b="1" i="1" smtClean="0">
                        <a:solidFill>
                          <a:srgbClr val="000000"/>
                        </a:solidFill>
                        <a:effectLst/>
                        <a:latin typeface="Cambria Math" panose="02040503050406030204" pitchFamily="18" charset="0"/>
                        <a:ea typeface="Times New Roman" panose="02020603050405020304" pitchFamily="18" charset="0"/>
                      </a:rPr>
                      <m:t>𝒙</m:t>
                    </m:r>
                    <m:r>
                      <a:rPr lang="en-US" sz="4400" b="1" i="1" smtClean="0">
                        <a:solidFill>
                          <a:srgbClr val="000000"/>
                        </a:solidFill>
                        <a:effectLst/>
                        <a:latin typeface="Cambria Math" panose="02040503050406030204" pitchFamily="18" charset="0"/>
                        <a:ea typeface="Times New Roman" panose="02020603050405020304" pitchFamily="18" charset="0"/>
                      </a:rPr>
                      <m:t>.</m:t>
                    </m:r>
                    <m:r>
                      <a:rPr lang="en-US" sz="4400" b="1" i="1" smtClean="0">
                        <a:solidFill>
                          <a:srgbClr val="000000"/>
                        </a:solidFill>
                        <a:effectLst/>
                        <a:latin typeface="Cambria Math" panose="02040503050406030204" pitchFamily="18" charset="0"/>
                        <a:ea typeface="Times New Roman" panose="02020603050405020304" pitchFamily="18" charset="0"/>
                      </a:rPr>
                      <m:t>𝟒</m:t>
                    </m:r>
                    <m:r>
                      <a:rPr lang="en-US" sz="4400" b="1" i="1" smtClean="0">
                        <a:solidFill>
                          <a:srgbClr val="000000"/>
                        </a:solidFill>
                        <a:effectLst/>
                        <a:latin typeface="Cambria Math" panose="02040503050406030204" pitchFamily="18" charset="0"/>
                        <a:ea typeface="Times New Roman" panose="02020603050405020304" pitchFamily="18" charset="0"/>
                      </a:rPr>
                      <m:t>𝒙</m:t>
                    </m:r>
                    <m:r>
                      <a:rPr lang="en-US" sz="4400" b="1" i="1" smtClean="0">
                        <a:solidFill>
                          <a:srgbClr val="000000"/>
                        </a:solidFill>
                        <a:effectLst/>
                        <a:latin typeface="Cambria Math" panose="02040503050406030204" pitchFamily="18" charset="0"/>
                        <a:ea typeface="Times New Roman" panose="02020603050405020304" pitchFamily="18" charset="0"/>
                      </a:rPr>
                      <m:t>=</m:t>
                    </m:r>
                    <m:r>
                      <a:rPr lang="en-US" sz="4400" b="1" i="1" smtClean="0">
                        <a:solidFill>
                          <a:srgbClr val="000000"/>
                        </a:solidFill>
                        <a:effectLst/>
                        <a:latin typeface="Cambria Math" panose="02040503050406030204" pitchFamily="18" charset="0"/>
                        <a:ea typeface="Times New Roman" panose="02020603050405020304" pitchFamily="18" charset="0"/>
                      </a:rPr>
                      <m:t>𝟓</m:t>
                    </m:r>
                    <m:r>
                      <a:rPr lang="en-US" sz="4400" b="1" i="1" smtClean="0">
                        <a:solidFill>
                          <a:srgbClr val="000000"/>
                        </a:solidFill>
                        <a:effectLst/>
                        <a:latin typeface="Cambria Math" panose="02040503050406030204" pitchFamily="18" charset="0"/>
                        <a:ea typeface="Times New Roman" panose="02020603050405020304" pitchFamily="18" charset="0"/>
                      </a:rPr>
                      <m:t>.</m:t>
                    </m:r>
                    <m:r>
                      <a:rPr lang="en-US" sz="4400" b="1" i="1" smtClean="0">
                        <a:solidFill>
                          <a:srgbClr val="000000"/>
                        </a:solidFill>
                        <a:effectLst/>
                        <a:latin typeface="Cambria Math" panose="02040503050406030204" pitchFamily="18" charset="0"/>
                        <a:ea typeface="Times New Roman" panose="02020603050405020304" pitchFamily="18" charset="0"/>
                      </a:rPr>
                      <m:t>𝟒</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𝟏𝟐</m:t>
                    </m:r>
                    <m:sSup>
                      <m:sSupPr>
                        <m:ctrlPr>
                          <a:rPr lang="en-US" sz="4400" b="1" i="1">
                            <a:solidFill>
                              <a:srgbClr val="000000"/>
                            </a:solidFill>
                            <a:effectLst/>
                            <a:latin typeface="Cambria Math" panose="02040503050406030204" pitchFamily="18" charset="0"/>
                            <a:ea typeface="Times New Roman" panose="02020603050405020304" pitchFamily="18" charset="0"/>
                          </a:rPr>
                        </m:ctrlPr>
                      </m:sSupPr>
                      <m:e>
                        <m:r>
                          <a:rPr lang="en-US" sz="4400" b="1" i="1">
                            <a:solidFill>
                              <a:srgbClr val="000000"/>
                            </a:solidFill>
                            <a:effectLst/>
                            <a:latin typeface="Cambria Math" panose="02040503050406030204" pitchFamily="18" charset="0"/>
                            <a:ea typeface="Times New Roman" panose="02020603050405020304" pitchFamily="18" charset="0"/>
                          </a:rPr>
                          <m:t>𝒙</m:t>
                        </m:r>
                      </m:e>
                      <m:sup>
                        <m:r>
                          <a:rPr lang="en-US" sz="4400" b="1" i="1">
                            <a:solidFill>
                              <a:srgbClr val="000000"/>
                            </a:solidFill>
                            <a:effectLst/>
                            <a:latin typeface="Cambria Math" panose="02040503050406030204" pitchFamily="18" charset="0"/>
                            <a:ea typeface="Times New Roman" panose="02020603050405020304" pitchFamily="18" charset="0"/>
                          </a:rPr>
                          <m:t>𝟐</m:t>
                        </m:r>
                      </m:sup>
                    </m:sSup>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𝟐𝟎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(3)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nghiệm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ad>
                      <m:radPr>
                        <m:degHide m:val="on"/>
                        <m:ctrlPr>
                          <a:rPr lang="en-US" sz="4400" b="1" i="1">
                            <a:solidFill>
                              <a:srgbClr val="000000"/>
                            </a:solidFill>
                            <a:effectLst/>
                            <a:latin typeface="Cambria Math" panose="02040503050406030204" pitchFamily="18" charset="0"/>
                            <a:ea typeface="Times New Roman" panose="02020603050405020304" pitchFamily="18" charset="0"/>
                          </a:rPr>
                        </m:ctrlPr>
                      </m:radPr>
                      <m:deg/>
                      <m:e>
                        <m:f>
                          <m:fPr>
                            <m:ctrlPr>
                              <a:rPr lang="en-US" sz="4400" b="1" i="1">
                                <a:solidFill>
                                  <a:srgbClr val="000000"/>
                                </a:solidFill>
                                <a:effectLst/>
                                <a:latin typeface="Cambria Math" panose="02040503050406030204" pitchFamily="18" charset="0"/>
                                <a:ea typeface="Times New Roman" panose="02020603050405020304" pitchFamily="18" charset="0"/>
                              </a:rPr>
                            </m:ctrlPr>
                          </m:fPr>
                          <m:num>
                            <m:r>
                              <a:rPr lang="en-US" sz="4400" b="1" i="1">
                                <a:solidFill>
                                  <a:srgbClr val="000000"/>
                                </a:solidFill>
                                <a:effectLst/>
                                <a:latin typeface="Cambria Math" panose="02040503050406030204" pitchFamily="18" charset="0"/>
                                <a:ea typeface="Times New Roman" panose="02020603050405020304" pitchFamily="18" charset="0"/>
                              </a:rPr>
                              <m:t>𝟓</m:t>
                            </m:r>
                          </m:num>
                          <m:den>
                            <m:r>
                              <a:rPr lang="en-US" sz="4400" b="1" i="1">
                                <a:solidFill>
                                  <a:srgbClr val="000000"/>
                                </a:solidFill>
                                <a:effectLst/>
                                <a:latin typeface="Cambria Math" panose="02040503050406030204" pitchFamily="18" charset="0"/>
                                <a:ea typeface="Times New Roman" panose="02020603050405020304" pitchFamily="18" charset="0"/>
                              </a:rPr>
                              <m:t>𝟑</m:t>
                            </m:r>
                          </m:den>
                        </m:f>
                      </m:e>
                    </m:rad>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ad>
                      <m:radPr>
                        <m:degHide m:val="on"/>
                        <m:ctrlPr>
                          <a:rPr lang="en-US" sz="4400" b="1" i="1">
                            <a:solidFill>
                              <a:srgbClr val="000000"/>
                            </a:solidFill>
                            <a:effectLst/>
                            <a:latin typeface="Cambria Math" panose="02040503050406030204" pitchFamily="18" charset="0"/>
                            <a:ea typeface="Times New Roman" panose="02020603050405020304" pitchFamily="18" charset="0"/>
                          </a:rPr>
                        </m:ctrlPr>
                      </m:radPr>
                      <m:deg/>
                      <m:e>
                        <m:f>
                          <m:fPr>
                            <m:ctrlPr>
                              <a:rPr lang="en-US" sz="4400" b="1" i="1">
                                <a:solidFill>
                                  <a:srgbClr val="000000"/>
                                </a:solidFill>
                                <a:effectLst/>
                                <a:latin typeface="Cambria Math" panose="02040503050406030204" pitchFamily="18" charset="0"/>
                                <a:ea typeface="Times New Roman" panose="02020603050405020304" pitchFamily="18" charset="0"/>
                              </a:rPr>
                            </m:ctrlPr>
                          </m:fPr>
                          <m:num>
                            <m:r>
                              <a:rPr lang="en-US" sz="4400" b="1" i="1">
                                <a:solidFill>
                                  <a:srgbClr val="000000"/>
                                </a:solidFill>
                                <a:effectLst/>
                                <a:latin typeface="Cambria Math" panose="02040503050406030204" pitchFamily="18" charset="0"/>
                                <a:ea typeface="Times New Roman" panose="02020603050405020304" pitchFamily="18" charset="0"/>
                              </a:rPr>
                              <m:t>𝟓</m:t>
                            </m:r>
                          </m:num>
                          <m:den>
                            <m:r>
                              <a:rPr lang="en-US" sz="4400" b="1" i="1">
                                <a:solidFill>
                                  <a:srgbClr val="000000"/>
                                </a:solidFill>
                                <a:effectLst/>
                                <a:latin typeface="Cambria Math" panose="02040503050406030204" pitchFamily="18" charset="0"/>
                                <a:ea typeface="Times New Roman" panose="02020603050405020304" pitchFamily="18" charset="0"/>
                              </a:rPr>
                              <m:t>𝟑</m:t>
                            </m:r>
                          </m:den>
                        </m:f>
                      </m:e>
                    </m:ra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5" name="TextBox 24">
                <a:extLst>
                  <a:ext uri="{FF2B5EF4-FFF2-40B4-BE49-F238E27FC236}">
                    <a16:creationId xmlns:a16="http://schemas.microsoft.com/office/drawing/2014/main" id="{DC2C7685-CC9B-43CF-A8AF-B7A4C528ABF7}"/>
                  </a:ext>
                </a:extLst>
              </p:cNvPr>
              <p:cNvSpPr txBox="1">
                <a:spLocks noRot="1" noChangeAspect="1" noMove="1" noResize="1" noEditPoints="1" noAdjustHandles="1" noChangeArrowheads="1" noChangeShapeType="1" noTextEdit="1"/>
              </p:cNvSpPr>
              <p:nvPr/>
            </p:nvSpPr>
            <p:spPr>
              <a:xfrm>
                <a:off x="3635138" y="9485154"/>
                <a:ext cx="18592800" cy="1470146"/>
              </a:xfrm>
              <a:prstGeom prst="rect">
                <a:avLst/>
              </a:prstGeom>
              <a:blipFill>
                <a:blip r:embed="rId4"/>
                <a:stretch>
                  <a:fillRect l="-1311"/>
                </a:stretch>
              </a:blipFill>
            </p:spPr>
            <p:txBody>
              <a:bodyPr/>
              <a:lstStyle/>
              <a:p>
                <a:r>
                  <a:rPr lang="en-US">
                    <a:noFill/>
                  </a:rPr>
                  <a:t> </a:t>
                </a:r>
              </a:p>
            </p:txBody>
          </p:sp>
        </mc:Fallback>
      </mc:AlternateContent>
    </p:spTree>
    <p:extLst>
      <p:ext uri="{BB962C8B-B14F-4D97-AF65-F5344CB8AC3E}">
        <p14:creationId xmlns:p14="http://schemas.microsoft.com/office/powerpoint/2010/main" val="413977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8"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02786" y="5165536"/>
            <a:ext cx="22122427" cy="5921751"/>
            <a:chOff x="1220788" y="7162800"/>
            <a:chExt cx="22124987" cy="5637875"/>
          </a:xfrm>
        </p:grpSpPr>
        <p:sp>
          <p:nvSpPr>
            <p:cNvPr id="31" name="Rounded Rectangle 30"/>
            <p:cNvSpPr/>
            <p:nvPr/>
          </p:nvSpPr>
          <p:spPr>
            <a:xfrm>
              <a:off x="1222486" y="7418549"/>
              <a:ext cx="22123289" cy="538212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 name="Group 1"/>
          <p:cNvGrpSpPr/>
          <p:nvPr/>
        </p:nvGrpSpPr>
        <p:grpSpPr>
          <a:xfrm>
            <a:off x="-454912" y="1572056"/>
            <a:ext cx="19656043" cy="830901"/>
            <a:chOff x="-288924" y="1892299"/>
            <a:chExt cx="19659599" cy="830900"/>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BÀI TẬP SGK</a:t>
              </a:r>
            </a:p>
          </p:txBody>
        </p:sp>
      </p:grpSp>
      <p:grpSp>
        <p:nvGrpSpPr>
          <p:cNvPr id="6" name="Group 49"/>
          <p:cNvGrpSpPr/>
          <p:nvPr/>
        </p:nvGrpSpPr>
        <p:grpSpPr>
          <a:xfrm>
            <a:off x="1176052" y="2491134"/>
            <a:ext cx="22175897" cy="2155779"/>
            <a:chOff x="1175570" y="2468560"/>
            <a:chExt cx="22178464" cy="2023514"/>
          </a:xfrm>
        </p:grpSpPr>
        <p:sp>
          <p:nvSpPr>
            <p:cNvPr id="7" name="Rounded Rectangle 6"/>
            <p:cNvSpPr/>
            <p:nvPr/>
          </p:nvSpPr>
          <p:spPr>
            <a:xfrm>
              <a:off x="1175570" y="2872596"/>
              <a:ext cx="22178464" cy="161947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672407" cy="896427"/>
              <a:chOff x="1175570" y="1834705"/>
              <a:chExt cx="4005918" cy="977837"/>
            </a:xfrm>
          </p:grpSpPr>
          <p:sp>
            <p:nvSpPr>
              <p:cNvPr id="9"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2941803" cy="839416"/>
              </a:xfrm>
              <a:prstGeom prst="rect">
                <a:avLst/>
              </a:prstGeom>
              <a:noFill/>
            </p:spPr>
            <p:txBody>
              <a:bodyPr wrap="none" rtlCol="0">
                <a:spAutoFit/>
              </a:bodyPr>
              <a:lstStyle/>
              <a:p>
                <a:r>
                  <a:rPr lang="vi-VN" sz="4400" b="1">
                    <a:solidFill>
                      <a:schemeClr val="bg1"/>
                    </a:solidFill>
                    <a:latin typeface="Tahoma" pitchFamily="34" charset="0"/>
                    <a:ea typeface="Tahoma" pitchFamily="34" charset="0"/>
                    <a:cs typeface="Tahoma" pitchFamily="34" charset="0"/>
                  </a:rPr>
                  <a:t>Bài tập </a:t>
                </a:r>
                <a:r>
                  <a:rPr lang="en-US" sz="4400" b="1">
                    <a:solidFill>
                      <a:schemeClr val="bg1"/>
                    </a:solidFill>
                    <a:latin typeface="Tahoma" pitchFamily="34" charset="0"/>
                    <a:ea typeface="Tahoma" pitchFamily="34" charset="0"/>
                    <a:cs typeface="Tahoma" pitchFamily="34" charset="0"/>
                  </a:rPr>
                  <a:t>2</a:t>
                </a:r>
                <a:endParaRPr lang="en-US" sz="4400" b="1" dirty="0">
                  <a:solidFill>
                    <a:schemeClr val="bg1"/>
                  </a:solidFill>
                  <a:latin typeface="Tahoma" pitchFamily="34" charset="0"/>
                  <a:ea typeface="Tahoma" pitchFamily="34" charset="0"/>
                  <a:cs typeface="Tahoma" pitchFamily="34" charset="0"/>
                </a:endParaRP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1" name="Rectangle 20"/>
          <p:cNvSpPr/>
          <p:nvPr/>
        </p:nvSpPr>
        <p:spPr>
          <a:xfrm>
            <a:off x="8382000" y="3432117"/>
            <a:ext cx="6614311" cy="769441"/>
          </a:xfrm>
          <a:prstGeom prst="rect">
            <a:avLst/>
          </a:prstGeom>
        </p:spPr>
        <p:txBody>
          <a:bodyPr wrap="none">
            <a:spAutoFit/>
          </a:bodyPr>
          <a:lstStyle/>
          <a:p>
            <a:r>
              <a:rPr lang="en-US" sz="4400" b="1">
                <a:latin typeface="Tahoma" pitchFamily="34" charset="0"/>
                <a:ea typeface="Tahoma" pitchFamily="34" charset="0"/>
                <a:cs typeface="Tahoma" pitchFamily="34" charset="0"/>
              </a:rPr>
              <a:t>Bài tập 2 trang 57 SGK</a:t>
            </a:r>
          </a:p>
        </p:txBody>
      </p:sp>
      <p:sp>
        <p:nvSpPr>
          <p:cNvPr id="27" name="Rectangle 26"/>
          <p:cNvSpPr/>
          <p:nvPr/>
        </p:nvSpPr>
        <p:spPr>
          <a:xfrm>
            <a:off x="3263665" y="6413252"/>
            <a:ext cx="18964273" cy="1446550"/>
          </a:xfrm>
          <a:prstGeom prst="rect">
            <a:avLst/>
          </a:prstGeom>
        </p:spPr>
        <p:txBody>
          <a:bodyPr wrap="square">
            <a:spAutoFit/>
          </a:bodyPr>
          <a:lstStyle/>
          <a:p>
            <a:r>
              <a:rPr lang="en-US" sz="4400" b="1">
                <a:latin typeface="Tahoma" panose="020B0604030504040204" pitchFamily="34" charset="0"/>
                <a:ea typeface="Tahoma" panose="020B0604030504040204" pitchFamily="34" charset="0"/>
                <a:cs typeface="Tahoma" panose="020B0604030504040204" pitchFamily="34" charset="0"/>
              </a:rPr>
              <a:t>a) Phương trình (3) không tương đương với phương trình nào trong hai phương trình (1) và (2) vì không có cùng tập nghiệm.</a:t>
            </a:r>
          </a:p>
        </p:txBody>
      </p:sp>
      <p:sp>
        <p:nvSpPr>
          <p:cNvPr id="38" name="TextBox 37"/>
          <p:cNvSpPr txBox="1"/>
          <p:nvPr/>
        </p:nvSpPr>
        <p:spPr>
          <a:xfrm>
            <a:off x="3278905" y="8271344"/>
            <a:ext cx="18720877" cy="2800767"/>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b) Phương trình (3) không phải phương trình hệ quả của phương trình nào trong các phương trình (1) và (2) vì nghiệm của (1) và (2) đều không phải nghiệm của (3).</a:t>
            </a:r>
          </a:p>
          <a:p>
            <a:endParaRPr lang="en-US"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3364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29522" y="4566228"/>
            <a:ext cx="22122427" cy="7577717"/>
            <a:chOff x="1220788" y="7162800"/>
            <a:chExt cx="22124987" cy="7024727"/>
          </a:xfrm>
        </p:grpSpPr>
        <p:sp>
          <p:nvSpPr>
            <p:cNvPr id="3" name="Rounded Rectangle 2"/>
            <p:cNvSpPr/>
            <p:nvPr/>
          </p:nvSpPr>
          <p:spPr>
            <a:xfrm>
              <a:off x="1222486" y="7418547"/>
              <a:ext cx="22123289" cy="676898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9" name="Group 8"/>
          <p:cNvGrpSpPr/>
          <p:nvPr/>
        </p:nvGrpSpPr>
        <p:grpSpPr>
          <a:xfrm>
            <a:off x="-454912" y="1572056"/>
            <a:ext cx="19656043" cy="830901"/>
            <a:chOff x="-288924" y="1892299"/>
            <a:chExt cx="19659599" cy="830900"/>
          </a:xfrm>
        </p:grpSpPr>
        <p:sp>
          <p:nvSpPr>
            <p:cNvPr id="10" name="Rounded Rectangle 9"/>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3"/>
            <p:cNvSpPr txBox="1"/>
            <p:nvPr/>
          </p:nvSpPr>
          <p:spPr>
            <a:xfrm>
              <a:off x="1082675" y="1922269"/>
              <a:ext cx="184764" cy="754052"/>
            </a:xfrm>
            <a:prstGeom prst="rect">
              <a:avLst/>
            </a:prstGeom>
            <a:noFill/>
          </p:spPr>
          <p:txBody>
            <a:bodyPr wrap="none" rtlCol="0">
              <a:spAutoFit/>
            </a:bodyPr>
            <a:lstStyle/>
            <a:p>
              <a:endParaRPr lang="en-US" b="1">
                <a:solidFill>
                  <a:schemeClr val="bg1"/>
                </a:solidFill>
                <a:latin typeface="Tahoma" pitchFamily="34" charset="0"/>
                <a:ea typeface="Tahoma" pitchFamily="34" charset="0"/>
                <a:cs typeface="Tahoma" pitchFamily="34" charset="0"/>
              </a:endParaRPr>
            </a:p>
          </p:txBody>
        </p:sp>
        <p:sp>
          <p:nvSpPr>
            <p:cNvPr id="12" name="TextBox 4"/>
            <p:cNvSpPr txBox="1"/>
            <p:nvPr/>
          </p:nvSpPr>
          <p:spPr>
            <a:xfrm>
              <a:off x="2087561" y="1892299"/>
              <a:ext cx="17283114" cy="830900"/>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BÀI TẬP SGK</a:t>
              </a:r>
            </a:p>
          </p:txBody>
        </p:sp>
      </p:grpSp>
      <p:grpSp>
        <p:nvGrpSpPr>
          <p:cNvPr id="13" name="Group 49"/>
          <p:cNvGrpSpPr/>
          <p:nvPr/>
        </p:nvGrpSpPr>
        <p:grpSpPr>
          <a:xfrm>
            <a:off x="1176052" y="2491135"/>
            <a:ext cx="22175897" cy="1809892"/>
            <a:chOff x="1175570" y="2468560"/>
            <a:chExt cx="22178464" cy="1810102"/>
          </a:xfrm>
        </p:grpSpPr>
        <p:sp>
          <p:nvSpPr>
            <p:cNvPr id="14" name="Rounded Rectangle 6"/>
            <p:cNvSpPr/>
            <p:nvPr/>
          </p:nvSpPr>
          <p:spPr>
            <a:xfrm>
              <a:off x="1175570" y="2872596"/>
              <a:ext cx="22178464" cy="1406066"/>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7" name="TextBox 16"/>
              <p:cNvSpPr txBox="1"/>
              <p:nvPr/>
            </p:nvSpPr>
            <p:spPr>
              <a:xfrm>
                <a:off x="2235430" y="1958752"/>
                <a:ext cx="2941803" cy="839416"/>
              </a:xfrm>
              <a:prstGeom prst="rect">
                <a:avLst/>
              </a:prstGeom>
              <a:noFill/>
            </p:spPr>
            <p:txBody>
              <a:bodyPr wrap="none" rtlCol="0">
                <a:spAutoFit/>
              </a:bodyPr>
              <a:lstStyle/>
              <a:p>
                <a:r>
                  <a:rPr lang="vi-VN" sz="4400" b="1">
                    <a:solidFill>
                      <a:schemeClr val="bg1"/>
                    </a:solidFill>
                    <a:latin typeface="Tahoma" pitchFamily="34" charset="0"/>
                    <a:ea typeface="Tahoma" pitchFamily="34" charset="0"/>
                    <a:cs typeface="Tahoma" pitchFamily="34" charset="0"/>
                  </a:rPr>
                  <a:t>Bài tập </a:t>
                </a:r>
                <a:r>
                  <a:rPr lang="en-US" sz="4400" b="1">
                    <a:solidFill>
                      <a:schemeClr val="bg1"/>
                    </a:solidFill>
                    <a:latin typeface="Tahoma" pitchFamily="34" charset="0"/>
                    <a:ea typeface="Tahoma" pitchFamily="34" charset="0"/>
                    <a:cs typeface="Tahoma" pitchFamily="34" charset="0"/>
                  </a:rPr>
                  <a:t>3</a:t>
                </a:r>
                <a:endParaRPr lang="en-US" sz="4400" b="1" dirty="0">
                  <a:solidFill>
                    <a:schemeClr val="bg1"/>
                  </a:solidFill>
                  <a:latin typeface="Tahoma" pitchFamily="34" charset="0"/>
                  <a:ea typeface="Tahoma" pitchFamily="34" charset="0"/>
                  <a:cs typeface="Tahoma" pitchFamily="34" charset="0"/>
                </a:endParaRP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7" name="Rectangle 26"/>
          <p:cNvSpPr/>
          <p:nvPr/>
        </p:nvSpPr>
        <p:spPr>
          <a:xfrm>
            <a:off x="1373646" y="3392563"/>
            <a:ext cx="22175897" cy="1323439"/>
          </a:xfrm>
          <a:prstGeom prst="rect">
            <a:avLst/>
          </a:prstGeom>
        </p:spPr>
        <p:txBody>
          <a:bodyPr wrap="square">
            <a:spAutoFit/>
          </a:bodyPr>
          <a:lstStyle/>
          <a:p>
            <a:pPr algn="ctr"/>
            <a:r>
              <a:rPr lang="en-US" sz="4000" b="1">
                <a:latin typeface="Tahoma" pitchFamily="34" charset="0"/>
                <a:ea typeface="Tahoma" pitchFamily="34" charset="0"/>
                <a:cs typeface="Tahoma" pitchFamily="34" charset="0"/>
              </a:rPr>
              <a:t>Bài tập 3 trang 57 SGK</a:t>
            </a:r>
          </a:p>
          <a:p>
            <a:pPr algn="ctr"/>
            <a:endParaRPr lang="en-US" sz="4000" b="1" spc="-150">
              <a:solidFill>
                <a:srgbClr val="FF0000"/>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801167" y="6974783"/>
                <a:ext cx="7571432" cy="769441"/>
              </a:xfrm>
              <a:prstGeom prst="rect">
                <a:avLst/>
              </a:prstGeom>
            </p:spPr>
            <p:txBody>
              <a:bodyPr wrap="square">
                <a:spAutoFit/>
              </a:bodyPr>
              <a:lstStyle/>
              <a:p>
                <a:r>
                  <a:rPr lang="en-US" sz="4400" b="1">
                    <a:latin typeface="Tahoma" panose="020B0604030504040204" pitchFamily="34" charset="0"/>
                    <a:ea typeface="Tahoma" panose="020B0604030504040204" pitchFamily="34" charset="0"/>
                    <a:cs typeface="Tahoma" panose="020B0604030504040204" pitchFamily="34" charset="0"/>
                  </a:rPr>
                  <a:t>Tập xác định: </a:t>
                </a:r>
                <a14:m>
                  <m:oMath xmlns:m="http://schemas.openxmlformats.org/officeDocument/2006/math">
                    <m:r>
                      <a:rPr lang="en-US" sz="4400" b="1" i="1">
                        <a:latin typeface="Cambria Math" panose="02040503050406030204" pitchFamily="18" charset="0"/>
                      </a:rPr>
                      <m:t>𝑫</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1801167" y="6974783"/>
                <a:ext cx="7571432" cy="769441"/>
              </a:xfrm>
              <a:prstGeom prst="rect">
                <a:avLst/>
              </a:prstGeom>
              <a:blipFill>
                <a:blip r:embed="rId2"/>
                <a:stretch>
                  <a:fillRect l="-3221"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690891" y="8033801"/>
                <a:ext cx="7919963" cy="769441"/>
              </a:xfrm>
              <a:prstGeom prst="rect">
                <a:avLst/>
              </a:prstGeom>
              <a:noFill/>
            </p:spPr>
            <p:txBody>
              <a:bodyPr wrap="square" rtlCol="0">
                <a:spAutoFit/>
              </a:bodyPr>
              <a:lstStyle/>
              <a:p>
                <a:pPr>
                  <a:spcBef>
                    <a:spcPts val="1200"/>
                  </a:spcBef>
                </a:pPr>
                <a:r>
                  <a:rPr lang="en-US" sz="4400" b="1">
                    <a:latin typeface="Tahoma" panose="020B0604030504040204" pitchFamily="34" charset="0"/>
                    <a:ea typeface="Tahoma" panose="020B0604030504040204" pitchFamily="34" charset="0"/>
                    <a:cs typeface="Tahoma" panose="020B0604030504040204" pitchFamily="34" charset="0"/>
                  </a:rPr>
                  <a:t>Phương trình ⇔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TextBox 36"/>
              <p:cNvSpPr txBox="1">
                <a:spLocks noRot="1" noChangeAspect="1" noMove="1" noResize="1" noEditPoints="1" noAdjustHandles="1" noChangeArrowheads="1" noChangeShapeType="1" noTextEdit="1"/>
              </p:cNvSpPr>
              <p:nvPr/>
            </p:nvSpPr>
            <p:spPr>
              <a:xfrm>
                <a:off x="1690891" y="8033801"/>
                <a:ext cx="7919963" cy="769441"/>
              </a:xfrm>
              <a:prstGeom prst="rect">
                <a:avLst/>
              </a:prstGeom>
              <a:blipFill>
                <a:blip r:embed="rId3"/>
                <a:stretch>
                  <a:fillRect l="-3077" t="-17460"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2585665" y="6545622"/>
                <a:ext cx="4864136" cy="1602683"/>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ĐKXĐ: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𝟎</m:t>
                            </m:r>
                          </m:e>
                          <m:e>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e>
                        </m:eqArr>
                      </m:e>
                    </m:d>
                  </m:oMath>
                </a14:m>
                <a:endParaRPr lang="en-US" sz="4400" b="1">
                  <a:latin typeface="Tahoma" pitchFamily="34" charset="0"/>
                  <a:ea typeface="Tahoma" pitchFamily="34" charset="0"/>
                  <a:cs typeface="Tahoma"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2585665" y="6545622"/>
                <a:ext cx="4864136" cy="1602683"/>
              </a:xfrm>
              <a:prstGeom prst="rect">
                <a:avLst/>
              </a:prstGeom>
              <a:blipFill>
                <a:blip r:embed="rId4"/>
                <a:stretch>
                  <a:fillRect l="-5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2264000" y="5775932"/>
                <a:ext cx="11231948" cy="831959"/>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e>
                    </m:rad>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𝒙</m:t>
                        </m:r>
                      </m:e>
                    </m:rad>
                    <m:r>
                      <a:rPr lang="en-US" sz="4400" b="1" i="1">
                        <a:latin typeface="Cambria Math" panose="02040503050406030204" pitchFamily="18" charset="0"/>
                      </a:rPr>
                      <m:t>+</m:t>
                    </m:r>
                    <m:r>
                      <a:rPr lang="en-US" sz="4400" b="1" i="1">
                        <a:latin typeface="Cambria Math" panose="02040503050406030204" pitchFamily="18" charset="0"/>
                      </a:rPr>
                      <m:t>𝟐</m:t>
                    </m:r>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2264000" y="5775932"/>
                <a:ext cx="11231948" cy="831959"/>
              </a:xfrm>
              <a:prstGeom prst="rect">
                <a:avLst/>
              </a:prstGeom>
              <a:blipFill>
                <a:blip r:embed="rId5"/>
                <a:stretch>
                  <a:fillRect l="-2226" t="-8029" b="-32847"/>
                </a:stretch>
              </a:blipFill>
            </p:spPr>
            <p:txBody>
              <a:bodyPr/>
              <a:lstStyle/>
              <a:p>
                <a:r>
                  <a:rPr lang="en-US">
                    <a:noFill/>
                  </a:rPr>
                  <a:t> </a:t>
                </a:r>
              </a:p>
            </p:txBody>
          </p:sp>
        </mc:Fallback>
      </mc:AlternateContent>
      <p:cxnSp>
        <p:nvCxnSpPr>
          <p:cNvPr id="53" name="Straight Connector 52"/>
          <p:cNvCxnSpPr>
            <a:cxnSpLocks/>
          </p:cNvCxnSpPr>
          <p:nvPr/>
        </p:nvCxnSpPr>
        <p:spPr>
          <a:xfrm>
            <a:off x="11920832" y="5922005"/>
            <a:ext cx="0" cy="6221940"/>
          </a:xfrm>
          <a:prstGeom prst="line">
            <a:avLst/>
          </a:prstGeom>
          <a:ln>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17188932" y="6544562"/>
                <a:ext cx="5517527" cy="1602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e>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e>
                          </m:eqArr>
                        </m:e>
                      </m:d>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oMath>
                  </m:oMathPara>
                </a14:m>
                <a:endParaRPr lang="en-US" sz="4400" b="1">
                  <a:latin typeface="Tahoma" pitchFamily="34" charset="0"/>
                  <a:ea typeface="Tahoma" pitchFamily="34" charset="0"/>
                  <a:cs typeface="Tahoma" pitchFamily="34"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17188932" y="6544562"/>
                <a:ext cx="5517527" cy="1602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9F6ACF9-AA8D-4F46-B34B-FCB88078241D}"/>
                  </a:ext>
                </a:extLst>
              </p:cNvPr>
              <p:cNvSpPr txBox="1"/>
              <p:nvPr/>
            </p:nvSpPr>
            <p:spPr>
              <a:xfrm>
                <a:off x="1677541" y="5754848"/>
                <a:ext cx="9176654" cy="833113"/>
              </a:xfrm>
              <a:prstGeom prst="rect">
                <a:avLst/>
              </a:prstGeom>
              <a:noFill/>
            </p:spPr>
            <p:txBody>
              <a:bodyPr wrap="square" rtlCol="0">
                <a:spAutoFit/>
              </a:bodyPr>
              <a:lstStyle/>
              <a:p>
                <a14:m>
                  <m:oMath xmlns:m="http://schemas.openxmlformats.org/officeDocument/2006/math">
                    <m:r>
                      <a:rPr lang="en-US" sz="4400" b="1" i="1" smtClean="0">
                        <a:solidFill>
                          <a:srgbClr val="000000"/>
                        </a:solidFill>
                        <a:effectLst/>
                        <a:latin typeface="Cambria Math" panose="02040503050406030204" pitchFamily="18" charset="0"/>
                        <a:ea typeface="Times New Roman" panose="02020603050405020304" pitchFamily="18" charset="0"/>
                      </a:rPr>
                      <m:t>𝒂</m:t>
                    </m:r>
                    <m:r>
                      <a:rPr lang="en-US" sz="4400" b="1" i="1" smtClean="0">
                        <a:solidFill>
                          <a:srgbClr val="000000"/>
                        </a:solidFill>
                        <a:effectLst/>
                        <a:latin typeface="Cambria Math" panose="02040503050406030204" pitchFamily="18" charset="0"/>
                        <a:ea typeface="Times New Roman" panose="02020603050405020304" pitchFamily="18" charset="0"/>
                      </a:rPr>
                      <m:t>) </m:t>
                    </m:r>
                    <m:rad>
                      <m:radPr>
                        <m:degHide m:val="on"/>
                        <m:ctrlPr>
                          <a:rPr lang="en-US" sz="4400" b="1" i="1" smtClean="0">
                            <a:solidFill>
                              <a:srgbClr val="000000"/>
                            </a:solidFill>
                            <a:effectLst/>
                            <a:latin typeface="Cambria Math" panose="02040503050406030204" pitchFamily="18" charset="0"/>
                            <a:ea typeface="Times New Roman" panose="02020603050405020304" pitchFamily="18" charset="0"/>
                          </a:rPr>
                        </m:ctrlPr>
                      </m:radPr>
                      <m:deg/>
                      <m:e>
                        <m:r>
                          <a:rPr lang="en-US" sz="4400" b="1" i="1">
                            <a:solidFill>
                              <a:srgbClr val="000000"/>
                            </a:solidFill>
                            <a:effectLst/>
                            <a:latin typeface="Cambria Math" panose="02040503050406030204" pitchFamily="18" charset="0"/>
                            <a:ea typeface="Times New Roman" panose="02020603050405020304" pitchFamily="18" charset="0"/>
                          </a:rPr>
                          <m:t>𝟑</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e>
                    </m:rad>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ad>
                      <m:radPr>
                        <m:degHide m:val="on"/>
                        <m:ctrlPr>
                          <a:rPr lang="en-US" sz="4400" b="1" i="1">
                            <a:solidFill>
                              <a:srgbClr val="000000"/>
                            </a:solidFill>
                            <a:effectLst/>
                            <a:latin typeface="Cambria Math" panose="02040503050406030204" pitchFamily="18" charset="0"/>
                            <a:ea typeface="Times New Roman" panose="02020603050405020304" pitchFamily="18" charset="0"/>
                          </a:rPr>
                        </m:ctrlPr>
                      </m:radPr>
                      <m:deg/>
                      <m:e>
                        <m:r>
                          <a:rPr lang="en-US" sz="4400" b="1" i="1">
                            <a:solidFill>
                              <a:srgbClr val="000000"/>
                            </a:solidFill>
                            <a:effectLst/>
                            <a:latin typeface="Cambria Math" panose="02040503050406030204" pitchFamily="18" charset="0"/>
                            <a:ea typeface="Times New Roman" panose="02020603050405020304" pitchFamily="18" charset="0"/>
                          </a:rPr>
                          <m:t>𝟑</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e>
                    </m:rad>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𝟏</m:t>
                    </m:r>
                  </m:oMath>
                </a14:m>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C9F6ACF9-AA8D-4F46-B34B-FCB88078241D}"/>
                  </a:ext>
                </a:extLst>
              </p:cNvPr>
              <p:cNvSpPr txBox="1">
                <a:spLocks noRot="1" noChangeAspect="1" noMove="1" noResize="1" noEditPoints="1" noAdjustHandles="1" noChangeArrowheads="1" noChangeShapeType="1" noTextEdit="1"/>
              </p:cNvSpPr>
              <p:nvPr/>
            </p:nvSpPr>
            <p:spPr>
              <a:xfrm>
                <a:off x="1677541" y="5754848"/>
                <a:ext cx="9176654" cy="83311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F744CB8-3CFC-4A22-8999-D315B7F7AC21}"/>
                  </a:ext>
                </a:extLst>
              </p:cNvPr>
              <p:cNvSpPr txBox="1"/>
              <p:nvPr/>
            </p:nvSpPr>
            <p:spPr>
              <a:xfrm>
                <a:off x="1690891" y="8953801"/>
                <a:ext cx="9565110" cy="833113"/>
              </a:xfrm>
              <a:prstGeom prst="rect">
                <a:avLst/>
              </a:prstGeom>
              <a:noFill/>
            </p:spPr>
            <p:txBody>
              <a:bodyPr wrap="square" rtlCol="0">
                <a:spAutoFit/>
              </a:bodyPr>
              <a:lstStyle/>
              <a:p>
                <a:pPr>
                  <a:spcBef>
                    <a:spcPts val="1200"/>
                  </a:spcBef>
                </a:pPr>
                <a:r>
                  <a:rPr lang="en-US" sz="4400" b="1">
                    <a:latin typeface="Tahoma" panose="020B0604030504040204" pitchFamily="34" charset="0"/>
                    <a:ea typeface="Tahoma" panose="020B0604030504040204" pitchFamily="34" charset="0"/>
                    <a:cs typeface="Tahoma" panose="020B0604030504040204" pitchFamily="34" charset="0"/>
                  </a:rPr>
                  <a:t>(trừ cả hai vế của pt cho </a:t>
                </a:r>
                <a14:m>
                  <m:oMath xmlns:m="http://schemas.openxmlformats.org/officeDocument/2006/math">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𝒙</m:t>
                        </m:r>
                      </m:e>
                    </m:rad>
                  </m:oMath>
                </a14:m>
                <a:r>
                  <a:rPr lang="en-US" sz="44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2" name="TextBox 51">
                <a:extLst>
                  <a:ext uri="{FF2B5EF4-FFF2-40B4-BE49-F238E27FC236}">
                    <a16:creationId xmlns:a16="http://schemas.microsoft.com/office/drawing/2014/main" id="{BF744CB8-3CFC-4A22-8999-D315B7F7AC21}"/>
                  </a:ext>
                </a:extLst>
              </p:cNvPr>
              <p:cNvSpPr txBox="1">
                <a:spLocks noRot="1" noChangeAspect="1" noMove="1" noResize="1" noEditPoints="1" noAdjustHandles="1" noChangeArrowheads="1" noChangeShapeType="1" noTextEdit="1"/>
              </p:cNvSpPr>
              <p:nvPr/>
            </p:nvSpPr>
            <p:spPr>
              <a:xfrm>
                <a:off x="1690891" y="8953801"/>
                <a:ext cx="9565110" cy="833113"/>
              </a:xfrm>
              <a:prstGeom prst="rect">
                <a:avLst/>
              </a:prstGeom>
              <a:blipFill>
                <a:blip r:embed="rId8"/>
                <a:stretch>
                  <a:fillRect l="-2549" t="-8824" b="-33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B9CCBB4F-64F9-4845-AA7B-C951F80F6195}"/>
                  </a:ext>
                </a:extLst>
              </p:cNvPr>
              <p:cNvSpPr txBox="1"/>
              <p:nvPr/>
            </p:nvSpPr>
            <p:spPr>
              <a:xfrm>
                <a:off x="1770687" y="10105231"/>
                <a:ext cx="9565110" cy="769441"/>
              </a:xfrm>
              <a:prstGeom prst="rect">
                <a:avLst/>
              </a:prstGeom>
              <a:noFill/>
            </p:spPr>
            <p:txBody>
              <a:bodyPr wrap="square" rtlCol="0">
                <a:spAutoFit/>
              </a:bodyPr>
              <a:lstStyle/>
              <a:p>
                <a:pPr>
                  <a:spcBef>
                    <a:spcPts val="1200"/>
                  </a:spcBef>
                </a:pP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a:latin typeface="Tahoma" panose="020B0604030504040204" pitchFamily="34" charset="0"/>
                    <a:ea typeface="Tahoma" panose="020B0604030504040204" pitchFamily="34" charset="0"/>
                    <a:cs typeface="Tahoma" panose="020B0604030504040204" pitchFamily="34" charset="0"/>
                  </a:rPr>
                  <a:t> thuộc tập xác định.</a:t>
                </a:r>
              </a:p>
            </p:txBody>
          </p:sp>
        </mc:Choice>
        <mc:Fallback xmlns="">
          <p:sp>
            <p:nvSpPr>
              <p:cNvPr id="56" name="TextBox 55">
                <a:extLst>
                  <a:ext uri="{FF2B5EF4-FFF2-40B4-BE49-F238E27FC236}">
                    <a16:creationId xmlns:a16="http://schemas.microsoft.com/office/drawing/2014/main" id="{B9CCBB4F-64F9-4845-AA7B-C951F80F6195}"/>
                  </a:ext>
                </a:extLst>
              </p:cNvPr>
              <p:cNvSpPr txBox="1">
                <a:spLocks noRot="1" noChangeAspect="1" noMove="1" noResize="1" noEditPoints="1" noAdjustHandles="1" noChangeArrowheads="1" noChangeShapeType="1" noTextEdit="1"/>
              </p:cNvSpPr>
              <p:nvPr/>
            </p:nvSpPr>
            <p:spPr>
              <a:xfrm>
                <a:off x="1770687" y="10105231"/>
                <a:ext cx="9565110" cy="769441"/>
              </a:xfrm>
              <a:prstGeom prst="rect">
                <a:avLst/>
              </a:prstGeom>
              <a:blipFill>
                <a:blip r:embed="rId9"/>
                <a:stretch>
                  <a:fillRect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49EB83B-ACE3-4DB5-874E-BE85F5E0A886}"/>
                  </a:ext>
                </a:extLst>
              </p:cNvPr>
              <p:cNvSpPr txBox="1"/>
              <p:nvPr/>
            </p:nvSpPr>
            <p:spPr>
              <a:xfrm>
                <a:off x="1770687" y="11088903"/>
                <a:ext cx="9565110" cy="769441"/>
              </a:xfrm>
              <a:prstGeom prst="rect">
                <a:avLst/>
              </a:prstGeom>
              <a:noFill/>
            </p:spPr>
            <p:txBody>
              <a:bodyPr wrap="square" rtlCol="0">
                <a:spAutoFit/>
              </a:bodyPr>
              <a:lstStyle/>
              <a:p>
                <a:pPr>
                  <a:spcBef>
                    <a:spcPts val="1200"/>
                  </a:spcBef>
                </a:pPr>
                <a:r>
                  <a:rPr lang="en-US" sz="4400" b="1">
                    <a:latin typeface="Tahoma" panose="020B0604030504040204" pitchFamily="34" charset="0"/>
                    <a:ea typeface="Tahoma" panose="020B0604030504040204" pitchFamily="34" charset="0"/>
                    <a:cs typeface="Tahoma" panose="020B0604030504040204" pitchFamily="34" charset="0"/>
                  </a:rPr>
                  <a:t>Vậy pt có nghiệm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oMath>
                </a14:m>
                <a:r>
                  <a:rPr lang="en-US" sz="44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7" name="TextBox 56">
                <a:extLst>
                  <a:ext uri="{FF2B5EF4-FFF2-40B4-BE49-F238E27FC236}">
                    <a16:creationId xmlns:a16="http://schemas.microsoft.com/office/drawing/2014/main" id="{549EB83B-ACE3-4DB5-874E-BE85F5E0A886}"/>
                  </a:ext>
                </a:extLst>
              </p:cNvPr>
              <p:cNvSpPr txBox="1">
                <a:spLocks noRot="1" noChangeAspect="1" noMove="1" noResize="1" noEditPoints="1" noAdjustHandles="1" noChangeArrowheads="1" noChangeShapeType="1" noTextEdit="1"/>
              </p:cNvSpPr>
              <p:nvPr/>
            </p:nvSpPr>
            <p:spPr>
              <a:xfrm>
                <a:off x="1770687" y="11088903"/>
                <a:ext cx="9565110" cy="769441"/>
              </a:xfrm>
              <a:prstGeom prst="rect">
                <a:avLst/>
              </a:prstGeom>
              <a:blipFill>
                <a:blip r:embed="rId10"/>
                <a:stretch>
                  <a:fillRect l="-2548"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5724803F-38A6-43D5-BD25-01CF030643F9}"/>
                  </a:ext>
                </a:extLst>
              </p:cNvPr>
              <p:cNvSpPr txBox="1"/>
              <p:nvPr/>
            </p:nvSpPr>
            <p:spPr>
              <a:xfrm>
                <a:off x="12353118" y="8175640"/>
                <a:ext cx="11231948" cy="8490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𝑽𝑻</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e>
                      </m:rad>
                      <m:r>
                        <a:rPr lang="en-US" sz="4400" b="1" i="1">
                          <a:latin typeface="Cambria Math" panose="02040503050406030204" pitchFamily="18" charset="0"/>
                        </a:rPr>
                        <m:t>=</m:t>
                      </m:r>
                      <m:r>
                        <a:rPr lang="en-US" sz="4400" b="1" i="1">
                          <a:latin typeface="Cambria Math" panose="02040503050406030204" pitchFamily="18" charset="0"/>
                        </a:rPr>
                        <m:t>𝟐</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1" name="TextBox 60">
                <a:extLst>
                  <a:ext uri="{FF2B5EF4-FFF2-40B4-BE49-F238E27FC236}">
                    <a16:creationId xmlns:a16="http://schemas.microsoft.com/office/drawing/2014/main" id="{5724803F-38A6-43D5-BD25-01CF030643F9}"/>
                  </a:ext>
                </a:extLst>
              </p:cNvPr>
              <p:cNvSpPr txBox="1">
                <a:spLocks noRot="1" noChangeAspect="1" noMove="1" noResize="1" noEditPoints="1" noAdjustHandles="1" noChangeArrowheads="1" noChangeShapeType="1" noTextEdit="1"/>
              </p:cNvSpPr>
              <p:nvPr/>
            </p:nvSpPr>
            <p:spPr>
              <a:xfrm>
                <a:off x="12353118" y="8175640"/>
                <a:ext cx="11231948" cy="84907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D987AC71-87DB-464C-B09F-E5632242BAD3}"/>
                  </a:ext>
                </a:extLst>
              </p:cNvPr>
              <p:cNvSpPr txBox="1"/>
              <p:nvPr/>
            </p:nvSpPr>
            <p:spPr>
              <a:xfrm>
                <a:off x="11767725" y="9323109"/>
                <a:ext cx="11231948" cy="8490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𝑽𝑷</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𝒙</m:t>
                          </m:r>
                        </m:e>
                      </m:rad>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𝟐</m:t>
                      </m:r>
                    </m:oMath>
                  </m:oMathPara>
                </a14:m>
                <a:endParaRPr lang="en-US" sz="4400" b="1"/>
              </a:p>
            </p:txBody>
          </p:sp>
        </mc:Choice>
        <mc:Fallback xmlns="">
          <p:sp>
            <p:nvSpPr>
              <p:cNvPr id="63" name="TextBox 62">
                <a:extLst>
                  <a:ext uri="{FF2B5EF4-FFF2-40B4-BE49-F238E27FC236}">
                    <a16:creationId xmlns:a16="http://schemas.microsoft.com/office/drawing/2014/main" id="{D987AC71-87DB-464C-B09F-E5632242BAD3}"/>
                  </a:ext>
                </a:extLst>
              </p:cNvPr>
              <p:cNvSpPr txBox="1">
                <a:spLocks noRot="1" noChangeAspect="1" noMove="1" noResize="1" noEditPoints="1" noAdjustHandles="1" noChangeArrowheads="1" noChangeShapeType="1" noTextEdit="1"/>
              </p:cNvSpPr>
              <p:nvPr/>
            </p:nvSpPr>
            <p:spPr>
              <a:xfrm>
                <a:off x="11767725" y="9323109"/>
                <a:ext cx="11231948" cy="849079"/>
              </a:xfrm>
              <a:prstGeom prst="rect">
                <a:avLst/>
              </a:prstGeom>
              <a:blipFill>
                <a:blip r:embed="rId12"/>
                <a:stretch>
                  <a:fillRect/>
                </a:stretch>
              </a:blipFill>
            </p:spPr>
            <p:txBody>
              <a:bodyPr/>
              <a:lstStyle/>
              <a:p>
                <a:r>
                  <a:rPr lang="en-US">
                    <a:noFill/>
                  </a:rPr>
                  <a:t> </a:t>
                </a:r>
              </a:p>
            </p:txBody>
          </p:sp>
        </mc:Fallback>
      </mc:AlternateContent>
      <p:sp>
        <p:nvSpPr>
          <p:cNvPr id="65" name="TextBox 64">
            <a:extLst>
              <a:ext uri="{FF2B5EF4-FFF2-40B4-BE49-F238E27FC236}">
                <a16:creationId xmlns:a16="http://schemas.microsoft.com/office/drawing/2014/main" id="{85DFFD18-AD5D-4D7F-AE88-2BB38408F918}"/>
              </a:ext>
            </a:extLst>
          </p:cNvPr>
          <p:cNvSpPr txBox="1"/>
          <p:nvPr/>
        </p:nvSpPr>
        <p:spPr>
          <a:xfrm>
            <a:off x="11782965" y="10430969"/>
            <a:ext cx="11231948" cy="1446550"/>
          </a:xfrm>
          <a:prstGeom prst="rect">
            <a:avLst/>
          </a:prstGeom>
          <a:noFill/>
        </p:spPr>
        <p:txBody>
          <a:bodyPr wrap="square" rtlCol="0">
            <a:spAutoFit/>
          </a:bodyPr>
          <a:lstStyle/>
          <a:p>
            <a:pPr algn="ctr"/>
            <a:r>
              <a:rPr lang="en-US" sz="4400" b="1"/>
              <a:t>Vậy x = 2 là nghiệm của pt</a:t>
            </a:r>
          </a:p>
          <a:p>
            <a:pPr algn="ctr"/>
            <a:endParaRPr lang="en-US" sz="4400" b="1"/>
          </a:p>
        </p:txBody>
      </p:sp>
    </p:spTree>
    <p:extLst>
      <p:ext uri="{BB962C8B-B14F-4D97-AF65-F5344CB8AC3E}">
        <p14:creationId xmlns:p14="http://schemas.microsoft.com/office/powerpoint/2010/main" val="106736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left)">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left)">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left)">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left)">
                                      <p:cBhvr>
                                        <p:cTn id="72" dur="500"/>
                                        <p:tgtEl>
                                          <p:spTgt spid="6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wipe(left)">
                                      <p:cBhvr>
                                        <p:cTn id="7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37" grpId="0"/>
      <p:bldP spid="42" grpId="0"/>
      <p:bldP spid="43" grpId="0"/>
      <p:bldP spid="54" grpId="0"/>
      <p:bldP spid="33" grpId="0"/>
      <p:bldP spid="52" grpId="0"/>
      <p:bldP spid="56" grpId="0"/>
      <p:bldP spid="57" grpId="0"/>
      <p:bldP spid="61" grpId="0"/>
      <p:bldP spid="63" grpId="0"/>
      <p:bldP spid="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29522" y="4566229"/>
            <a:ext cx="22122427" cy="7146080"/>
            <a:chOff x="1220788" y="7162800"/>
            <a:chExt cx="22124987" cy="7881427"/>
          </a:xfrm>
        </p:grpSpPr>
        <p:sp>
          <p:nvSpPr>
            <p:cNvPr id="3" name="Rounded Rectangle 2"/>
            <p:cNvSpPr/>
            <p:nvPr/>
          </p:nvSpPr>
          <p:spPr>
            <a:xfrm>
              <a:off x="1222486" y="7418546"/>
              <a:ext cx="22123289" cy="762568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9" name="Group 8"/>
          <p:cNvGrpSpPr/>
          <p:nvPr/>
        </p:nvGrpSpPr>
        <p:grpSpPr>
          <a:xfrm>
            <a:off x="-454912" y="1572056"/>
            <a:ext cx="19656043" cy="830901"/>
            <a:chOff x="-288924" y="1892299"/>
            <a:chExt cx="19659599" cy="830900"/>
          </a:xfrm>
        </p:grpSpPr>
        <p:sp>
          <p:nvSpPr>
            <p:cNvPr id="10" name="Rounded Rectangle 9"/>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3"/>
            <p:cNvSpPr txBox="1"/>
            <p:nvPr/>
          </p:nvSpPr>
          <p:spPr>
            <a:xfrm>
              <a:off x="1082675" y="1922269"/>
              <a:ext cx="184764" cy="754052"/>
            </a:xfrm>
            <a:prstGeom prst="rect">
              <a:avLst/>
            </a:prstGeom>
            <a:noFill/>
          </p:spPr>
          <p:txBody>
            <a:bodyPr wrap="none" rtlCol="0">
              <a:spAutoFit/>
            </a:bodyPr>
            <a:lstStyle/>
            <a:p>
              <a:endParaRPr lang="en-US" b="1">
                <a:solidFill>
                  <a:schemeClr val="bg1"/>
                </a:solidFill>
                <a:latin typeface="Tahoma" pitchFamily="34" charset="0"/>
                <a:ea typeface="Tahoma" pitchFamily="34" charset="0"/>
                <a:cs typeface="Tahoma" pitchFamily="34" charset="0"/>
              </a:endParaRPr>
            </a:p>
          </p:txBody>
        </p:sp>
        <p:sp>
          <p:nvSpPr>
            <p:cNvPr id="12" name="TextBox 4"/>
            <p:cNvSpPr txBox="1"/>
            <p:nvPr/>
          </p:nvSpPr>
          <p:spPr>
            <a:xfrm>
              <a:off x="2087561" y="1892299"/>
              <a:ext cx="17283114" cy="830900"/>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BÀI TẬP SGK</a:t>
              </a:r>
            </a:p>
          </p:txBody>
        </p:sp>
      </p:grpSp>
      <p:grpSp>
        <p:nvGrpSpPr>
          <p:cNvPr id="13" name="Group 49"/>
          <p:cNvGrpSpPr/>
          <p:nvPr/>
        </p:nvGrpSpPr>
        <p:grpSpPr>
          <a:xfrm>
            <a:off x="1176052" y="2491135"/>
            <a:ext cx="22175897" cy="1809892"/>
            <a:chOff x="1175570" y="2468560"/>
            <a:chExt cx="22178464" cy="1810102"/>
          </a:xfrm>
        </p:grpSpPr>
        <p:sp>
          <p:nvSpPr>
            <p:cNvPr id="14" name="Rounded Rectangle 6"/>
            <p:cNvSpPr/>
            <p:nvPr/>
          </p:nvSpPr>
          <p:spPr>
            <a:xfrm>
              <a:off x="1175570" y="2872596"/>
              <a:ext cx="22178464" cy="1406066"/>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7" name="TextBox 16"/>
              <p:cNvSpPr txBox="1"/>
              <p:nvPr/>
            </p:nvSpPr>
            <p:spPr>
              <a:xfrm>
                <a:off x="2235430" y="1958752"/>
                <a:ext cx="2941803" cy="839416"/>
              </a:xfrm>
              <a:prstGeom prst="rect">
                <a:avLst/>
              </a:prstGeom>
              <a:noFill/>
            </p:spPr>
            <p:txBody>
              <a:bodyPr wrap="none" rtlCol="0">
                <a:spAutoFit/>
              </a:bodyPr>
              <a:lstStyle/>
              <a:p>
                <a:r>
                  <a:rPr lang="vi-VN" sz="4400" b="1">
                    <a:solidFill>
                      <a:schemeClr val="bg1"/>
                    </a:solidFill>
                    <a:latin typeface="Tahoma" pitchFamily="34" charset="0"/>
                    <a:ea typeface="Tahoma" pitchFamily="34" charset="0"/>
                    <a:cs typeface="Tahoma" pitchFamily="34" charset="0"/>
                  </a:rPr>
                  <a:t>Bài tập </a:t>
                </a:r>
                <a:r>
                  <a:rPr lang="en-US" sz="4400" b="1">
                    <a:solidFill>
                      <a:schemeClr val="bg1"/>
                    </a:solidFill>
                    <a:latin typeface="Tahoma" pitchFamily="34" charset="0"/>
                    <a:ea typeface="Tahoma" pitchFamily="34" charset="0"/>
                    <a:cs typeface="Tahoma" pitchFamily="34" charset="0"/>
                  </a:rPr>
                  <a:t>3</a:t>
                </a:r>
                <a:endParaRPr lang="en-US" sz="4400" b="1" dirty="0">
                  <a:solidFill>
                    <a:schemeClr val="bg1"/>
                  </a:solidFill>
                  <a:latin typeface="Tahoma" pitchFamily="34" charset="0"/>
                  <a:ea typeface="Tahoma" pitchFamily="34" charset="0"/>
                  <a:cs typeface="Tahoma" pitchFamily="34" charset="0"/>
                </a:endParaRP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7" name="Rectangle 26"/>
          <p:cNvSpPr/>
          <p:nvPr/>
        </p:nvSpPr>
        <p:spPr>
          <a:xfrm>
            <a:off x="1373646" y="3392563"/>
            <a:ext cx="22175897" cy="1323439"/>
          </a:xfrm>
          <a:prstGeom prst="rect">
            <a:avLst/>
          </a:prstGeom>
        </p:spPr>
        <p:txBody>
          <a:bodyPr wrap="square">
            <a:spAutoFit/>
          </a:bodyPr>
          <a:lstStyle/>
          <a:p>
            <a:pPr algn="ctr"/>
            <a:r>
              <a:rPr lang="en-US" sz="4000" b="1">
                <a:latin typeface="Tahoma" pitchFamily="34" charset="0"/>
                <a:ea typeface="Tahoma" pitchFamily="34" charset="0"/>
                <a:cs typeface="Tahoma" pitchFamily="34" charset="0"/>
              </a:rPr>
              <a:t>Bài tập 3 trang 57 SGK</a:t>
            </a:r>
          </a:p>
          <a:p>
            <a:pPr algn="ctr"/>
            <a:endParaRPr lang="en-US" sz="4000" b="1" spc="-150">
              <a:solidFill>
                <a:srgbClr val="FF0000"/>
              </a:solidFill>
              <a:latin typeface="Tahoma" pitchFamily="34" charset="0"/>
              <a:ea typeface="Tahoma" pitchFamily="34" charset="0"/>
              <a:cs typeface="Tahoma" pitchFamily="34" charset="0"/>
            </a:endParaRPr>
          </a:p>
        </p:txBody>
      </p:sp>
      <p:sp>
        <p:nvSpPr>
          <p:cNvPr id="32" name="Rectangle 31"/>
          <p:cNvSpPr/>
          <p:nvPr/>
        </p:nvSpPr>
        <p:spPr>
          <a:xfrm>
            <a:off x="1801167" y="7096656"/>
            <a:ext cx="7571432" cy="769441"/>
          </a:xfrm>
          <a:prstGeom prst="rect">
            <a:avLst/>
          </a:prstGeom>
        </p:spPr>
        <p:txBody>
          <a:bodyPr wrap="square">
            <a:spAutoFit/>
          </a:bodyPr>
          <a:lstStyle/>
          <a:p>
            <a:r>
              <a:rPr lang="en-US" sz="4400" b="1"/>
              <a:t>ĐKXĐ: x &gt; 1</a:t>
            </a:r>
          </a:p>
        </p:txBody>
      </p:sp>
      <mc:AlternateContent xmlns:mc="http://schemas.openxmlformats.org/markup-compatibility/2006" xmlns:a14="http://schemas.microsoft.com/office/drawing/2010/main">
        <mc:Choice Requires="a14">
          <p:sp>
            <p:nvSpPr>
              <p:cNvPr id="37" name="TextBox 36"/>
              <p:cNvSpPr txBox="1"/>
              <p:nvPr/>
            </p:nvSpPr>
            <p:spPr>
              <a:xfrm>
                <a:off x="1632118" y="8382000"/>
                <a:ext cx="4327792" cy="784767"/>
              </a:xfrm>
              <a:prstGeom prst="rect">
                <a:avLst/>
              </a:prstGeom>
              <a:noFill/>
            </p:spPr>
            <p:txBody>
              <a:bodyPr wrap="square" rtlCol="0">
                <a:spAutoFit/>
              </a:bodyPr>
              <a:lstStyle/>
              <a:p>
                <a:pPr>
                  <a:spcBef>
                    <a:spcPts val="1200"/>
                  </a:spcBef>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𝑷𝑻</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𝟗</m:t>
                      </m:r>
                    </m:oMath>
                  </m:oMathPara>
                </a14:m>
                <a:endParaRPr lang="en-US" sz="4400" b="1">
                  <a:latin typeface="Tahoma" pitchFamily="34" charset="0"/>
                  <a:ea typeface="Tahoma" pitchFamily="34" charset="0"/>
                  <a:cs typeface="Tahoma" pitchFamily="34"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632118" y="8382000"/>
                <a:ext cx="4327792" cy="78476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2585665" y="6545622"/>
                <a:ext cx="4864136" cy="1602683"/>
              </a:xfrm>
              <a:prstGeom prst="rect">
                <a:avLst/>
              </a:prstGeom>
              <a:noFill/>
            </p:spPr>
            <p:txBody>
              <a:bodyPr wrap="square" rtlCol="0">
                <a:spAutoFit/>
              </a:bodyPr>
              <a:lstStyle/>
              <a:p>
                <a:r>
                  <a:rPr lang="en-US" sz="4400" b="1"/>
                  <a:t>ĐKXĐ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e>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𝟎</m:t>
                            </m:r>
                          </m:e>
                        </m:eqArr>
                      </m:e>
                    </m:d>
                  </m:oMath>
                </a14:m>
                <a:endParaRPr lang="en-US" sz="4400" b="1">
                  <a:latin typeface="Tahoma" pitchFamily="34" charset="0"/>
                  <a:ea typeface="Tahoma" pitchFamily="34" charset="0"/>
                  <a:cs typeface="Tahoma"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2585665" y="6545622"/>
                <a:ext cx="4864136" cy="1602683"/>
              </a:xfrm>
              <a:prstGeom prst="rect">
                <a:avLst/>
              </a:prstGeom>
              <a:blipFill>
                <a:blip r:embed="rId3"/>
                <a:stretch>
                  <a:fillRect l="-5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2264000" y="5775932"/>
                <a:ext cx="11231948" cy="833113"/>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d)</a:t>
                </a:r>
                <a:r>
                  <a:rPr lang="en-US" sz="4400" b="1"/>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𝒙</m:t>
                        </m:r>
                      </m:e>
                    </m:rad>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e>
                    </m:rad>
                    <m:r>
                      <a:rPr lang="en-US" sz="4400" b="1" i="1">
                        <a:latin typeface="Cambria Math" panose="02040503050406030204" pitchFamily="18" charset="0"/>
                      </a:rPr>
                      <m:t>+</m:t>
                    </m:r>
                    <m:r>
                      <a:rPr lang="en-US" sz="4400" b="1" i="1">
                        <a:latin typeface="Cambria Math" panose="02040503050406030204" pitchFamily="18" charset="0"/>
                      </a:rPr>
                      <m:t>𝟑</m:t>
                    </m:r>
                  </m:oMath>
                </a14:m>
                <a:endParaRPr lang="en-US" sz="4400" b="1"/>
              </a:p>
            </p:txBody>
          </p:sp>
        </mc:Choice>
        <mc:Fallback xmlns="">
          <p:sp>
            <p:nvSpPr>
              <p:cNvPr id="43" name="TextBox 42"/>
              <p:cNvSpPr txBox="1">
                <a:spLocks noRot="1" noChangeAspect="1" noMove="1" noResize="1" noEditPoints="1" noAdjustHandles="1" noChangeArrowheads="1" noChangeShapeType="1" noTextEdit="1"/>
              </p:cNvSpPr>
              <p:nvPr/>
            </p:nvSpPr>
            <p:spPr>
              <a:xfrm>
                <a:off x="12264000" y="5775932"/>
                <a:ext cx="11231948" cy="833113"/>
              </a:xfrm>
              <a:prstGeom prst="rect">
                <a:avLst/>
              </a:prstGeom>
              <a:blipFill>
                <a:blip r:embed="rId4"/>
                <a:stretch>
                  <a:fillRect l="-2226" t="-10219" b="-30657"/>
                </a:stretch>
              </a:blipFill>
            </p:spPr>
            <p:txBody>
              <a:bodyPr/>
              <a:lstStyle/>
              <a:p>
                <a:r>
                  <a:rPr lang="en-US">
                    <a:noFill/>
                  </a:rPr>
                  <a:t> </a:t>
                </a:r>
              </a:p>
            </p:txBody>
          </p:sp>
        </mc:Fallback>
      </mc:AlternateContent>
      <p:cxnSp>
        <p:nvCxnSpPr>
          <p:cNvPr id="53" name="Straight Connector 52"/>
          <p:cNvCxnSpPr>
            <a:cxnSpLocks/>
          </p:cNvCxnSpPr>
          <p:nvPr/>
        </p:nvCxnSpPr>
        <p:spPr>
          <a:xfrm>
            <a:off x="11887200" y="5922005"/>
            <a:ext cx="0" cy="5790304"/>
          </a:xfrm>
          <a:prstGeom prst="line">
            <a:avLst/>
          </a:prstGeom>
          <a:ln>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17336176" y="6579927"/>
                <a:ext cx="3046859" cy="15683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e>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qArr>
                        </m:e>
                      </m:d>
                    </m:oMath>
                  </m:oMathPara>
                </a14:m>
                <a:endParaRPr lang="en-US" sz="4400" b="1">
                  <a:latin typeface="Tahoma" pitchFamily="34" charset="0"/>
                  <a:ea typeface="Tahoma" pitchFamily="34" charset="0"/>
                  <a:cs typeface="Tahoma" pitchFamily="34"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17336176" y="6579927"/>
                <a:ext cx="3046859" cy="156837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9F6ACF9-AA8D-4F46-B34B-FCB88078241D}"/>
                  </a:ext>
                </a:extLst>
              </p:cNvPr>
              <p:cNvSpPr txBox="1"/>
              <p:nvPr/>
            </p:nvSpPr>
            <p:spPr>
              <a:xfrm>
                <a:off x="1677541" y="5638800"/>
                <a:ext cx="9176654" cy="1202573"/>
              </a:xfrm>
              <a:prstGeom prst="rect">
                <a:avLst/>
              </a:prstGeom>
              <a:noFill/>
            </p:spPr>
            <p:txBody>
              <a:bodyPr wrap="square" rtlCol="0">
                <a:spAutoFit/>
              </a:bodyPr>
              <a:lstStyle/>
              <a:p>
                <a:r>
                  <a:rPr lang="en-US" sz="4400" b="1">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f>
                      <m:fPr>
                        <m:ctrlPr>
                          <a:rPr lang="en-US" sz="4400" b="1" i="1">
                            <a:effectLst/>
                            <a:latin typeface="Cambria Math" panose="02040503050406030204" pitchFamily="18" charset="0"/>
                            <a:ea typeface="Calibri" panose="020F0502020204030204" pitchFamily="34" charset="0"/>
                          </a:rPr>
                        </m:ctrlPr>
                      </m:fPr>
                      <m:num>
                        <m:sSup>
                          <m:sSupPr>
                            <m:ctrlPr>
                              <a:rPr lang="en-US" sz="4400" b="1" i="1">
                                <a:effectLst/>
                                <a:latin typeface="Cambria Math" panose="02040503050406030204" pitchFamily="18" charset="0"/>
                                <a:ea typeface="Calibri" panose="020F0502020204030204" pitchFamily="34" charset="0"/>
                              </a:rPr>
                            </m:ctrlPr>
                          </m:sSupPr>
                          <m:e>
                            <m:r>
                              <a:rPr lang="en-US" sz="4400" b="1" i="1">
                                <a:effectLst/>
                                <a:latin typeface="Cambria Math" panose="02040503050406030204" pitchFamily="18" charset="0"/>
                                <a:ea typeface="Calibri" panose="020F0502020204030204" pitchFamily="34" charset="0"/>
                              </a:rPr>
                              <m:t>𝒙</m:t>
                            </m:r>
                          </m:e>
                          <m:sup>
                            <m:r>
                              <a:rPr lang="en-US" sz="4400" b="1" i="1">
                                <a:effectLst/>
                                <a:latin typeface="Cambria Math" panose="02040503050406030204" pitchFamily="18" charset="0"/>
                                <a:ea typeface="Calibri" panose="020F0502020204030204" pitchFamily="34" charset="0"/>
                              </a:rPr>
                              <m:t>𝟐</m:t>
                            </m:r>
                          </m:sup>
                        </m:sSup>
                      </m:num>
                      <m:den>
                        <m:rad>
                          <m:radPr>
                            <m:degHide m:val="on"/>
                            <m:ctrlPr>
                              <a:rPr lang="en-US" sz="4400" b="1" i="1">
                                <a:effectLst/>
                                <a:latin typeface="Cambria Math" panose="02040503050406030204" pitchFamily="18" charset="0"/>
                                <a:ea typeface="Calibri" panose="020F0502020204030204" pitchFamily="34" charset="0"/>
                              </a:rPr>
                            </m:ctrlPr>
                          </m:radPr>
                          <m:deg/>
                          <m:e>
                            <m:r>
                              <a:rPr lang="en-US" sz="4400" b="1" i="1">
                                <a:effectLst/>
                                <a:latin typeface="Cambria Math" panose="02040503050406030204" pitchFamily="18" charset="0"/>
                                <a:ea typeface="Calibri" panose="020F0502020204030204" pitchFamily="34" charset="0"/>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𝟏</m:t>
                            </m:r>
                          </m:e>
                        </m:rad>
                      </m:den>
                    </m:f>
                    <m:r>
                      <a:rPr lang="en-US" sz="4400" b="1" i="1">
                        <a:effectLst/>
                        <a:latin typeface="Cambria Math" panose="02040503050406030204" pitchFamily="18" charset="0"/>
                        <a:ea typeface="Calibri" panose="020F0502020204030204" pitchFamily="34" charset="0"/>
                      </a:rPr>
                      <m:t>=</m:t>
                    </m:r>
                    <m:f>
                      <m:fPr>
                        <m:ctrlPr>
                          <a:rPr lang="en-US" sz="4400" b="1" i="1">
                            <a:effectLst/>
                            <a:latin typeface="Cambria Math" panose="02040503050406030204" pitchFamily="18" charset="0"/>
                            <a:ea typeface="Calibri" panose="020F0502020204030204" pitchFamily="34" charset="0"/>
                          </a:rPr>
                        </m:ctrlPr>
                      </m:fPr>
                      <m:num>
                        <m:r>
                          <a:rPr lang="en-US" sz="4400" b="1" i="1">
                            <a:effectLst/>
                            <a:latin typeface="Cambria Math" panose="02040503050406030204" pitchFamily="18" charset="0"/>
                            <a:ea typeface="Calibri" panose="020F0502020204030204" pitchFamily="34" charset="0"/>
                          </a:rPr>
                          <m:t>𝟗</m:t>
                        </m:r>
                      </m:num>
                      <m:den>
                        <m:rad>
                          <m:radPr>
                            <m:degHide m:val="on"/>
                            <m:ctrlPr>
                              <a:rPr lang="en-US" sz="4400" b="1" i="1">
                                <a:effectLst/>
                                <a:latin typeface="Cambria Math" panose="02040503050406030204" pitchFamily="18" charset="0"/>
                                <a:ea typeface="Calibri" panose="020F0502020204030204" pitchFamily="34" charset="0"/>
                              </a:rPr>
                            </m:ctrlPr>
                          </m:radPr>
                          <m:deg/>
                          <m:e>
                            <m:r>
                              <a:rPr lang="en-US" sz="4400" b="1" i="1">
                                <a:effectLst/>
                                <a:latin typeface="Cambria Math" panose="02040503050406030204" pitchFamily="18" charset="0"/>
                                <a:ea typeface="Calibri" panose="020F0502020204030204" pitchFamily="34" charset="0"/>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𝟏</m:t>
                            </m:r>
                          </m:e>
                        </m:rad>
                      </m:den>
                    </m:f>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C9F6ACF9-AA8D-4F46-B34B-FCB88078241D}"/>
                  </a:ext>
                </a:extLst>
              </p:cNvPr>
              <p:cNvSpPr txBox="1">
                <a:spLocks noRot="1" noChangeAspect="1" noMove="1" noResize="1" noEditPoints="1" noAdjustHandles="1" noChangeArrowheads="1" noChangeShapeType="1" noTextEdit="1"/>
              </p:cNvSpPr>
              <p:nvPr/>
            </p:nvSpPr>
            <p:spPr>
              <a:xfrm>
                <a:off x="1677541" y="5638800"/>
                <a:ext cx="9176654" cy="1202573"/>
              </a:xfrm>
              <a:prstGeom prst="rect">
                <a:avLst/>
              </a:prstGeom>
              <a:blipFill>
                <a:blip r:embed="rId6"/>
                <a:stretch>
                  <a:fillRect l="-2656" b="-7107"/>
                </a:stretch>
              </a:blipFill>
            </p:spPr>
            <p:txBody>
              <a:bodyPr/>
              <a:lstStyle/>
              <a:p>
                <a:r>
                  <a:rPr lang="en-US">
                    <a:noFill/>
                  </a:rPr>
                  <a:t> </a:t>
                </a:r>
              </a:p>
            </p:txBody>
          </p:sp>
        </mc:Fallback>
      </mc:AlternateContent>
      <p:sp>
        <p:nvSpPr>
          <p:cNvPr id="57" name="TextBox 56">
            <a:extLst>
              <a:ext uri="{FF2B5EF4-FFF2-40B4-BE49-F238E27FC236}">
                <a16:creationId xmlns:a16="http://schemas.microsoft.com/office/drawing/2014/main" id="{549EB83B-ACE3-4DB5-874E-BE85F5E0A886}"/>
              </a:ext>
            </a:extLst>
          </p:cNvPr>
          <p:cNvSpPr txBox="1"/>
          <p:nvPr/>
        </p:nvSpPr>
        <p:spPr>
          <a:xfrm>
            <a:off x="1923437" y="10477804"/>
            <a:ext cx="9565110" cy="769441"/>
          </a:xfrm>
          <a:prstGeom prst="rect">
            <a:avLst/>
          </a:prstGeom>
          <a:noFill/>
        </p:spPr>
        <p:txBody>
          <a:bodyPr wrap="square" rtlCol="0">
            <a:spAutoFit/>
          </a:bodyPr>
          <a:lstStyle/>
          <a:p>
            <a:pPr>
              <a:spcBef>
                <a:spcPts val="1200"/>
              </a:spcBef>
            </a:pPr>
            <a:r>
              <a:rPr lang="en-US" sz="4400" b="1"/>
              <a:t>Vậy x = 3 là nghiệm của PT</a:t>
            </a: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5724803F-38A6-43D5-BD25-01CF030643F9}"/>
                  </a:ext>
                </a:extLst>
              </p:cNvPr>
              <p:cNvSpPr txBox="1"/>
              <p:nvPr/>
            </p:nvSpPr>
            <p:spPr>
              <a:xfrm>
                <a:off x="12353118" y="8329210"/>
                <a:ext cx="11231948" cy="1446550"/>
              </a:xfrm>
              <a:prstGeom prst="rect">
                <a:avLst/>
              </a:prstGeom>
              <a:noFill/>
            </p:spPr>
            <p:txBody>
              <a:bodyPr wrap="square" rtlCol="0">
                <a:spAutoFit/>
              </a:bodyPr>
              <a:lstStyle/>
              <a:p>
                <a:r>
                  <a:rPr lang="en-US" sz="4400" b="1"/>
                  <a:t>Vậy phương trình có tập xác định </a:t>
                </a:r>
                <a14:m>
                  <m:oMath xmlns:m="http://schemas.openxmlformats.org/officeDocument/2006/math">
                    <m:r>
                      <a:rPr lang="en-US" sz="4400" b="1" i="1">
                        <a:latin typeface="Cambria Math" panose="02040503050406030204" pitchFamily="18" charset="0"/>
                      </a:rPr>
                      <m:t>𝑫</m:t>
                    </m:r>
                    <m:r>
                      <a:rPr lang="en-US" sz="4400" b="1" i="1">
                        <a:latin typeface="Cambria Math" panose="02040503050406030204" pitchFamily="18" charset="0"/>
                      </a:rPr>
                      <m:t>=∅</m:t>
                    </m:r>
                  </m:oMath>
                </a14:m>
                <a:r>
                  <a:rPr lang="en-US" sz="4400" b="1"/>
                  <a:t> nên phương trình vô nghiệm.</a:t>
                </a:r>
              </a:p>
            </p:txBody>
          </p:sp>
        </mc:Choice>
        <mc:Fallback xmlns="">
          <p:sp>
            <p:nvSpPr>
              <p:cNvPr id="61" name="TextBox 60">
                <a:extLst>
                  <a:ext uri="{FF2B5EF4-FFF2-40B4-BE49-F238E27FC236}">
                    <a16:creationId xmlns:a16="http://schemas.microsoft.com/office/drawing/2014/main" id="{5724803F-38A6-43D5-BD25-01CF030643F9}"/>
                  </a:ext>
                </a:extLst>
              </p:cNvPr>
              <p:cNvSpPr txBox="1">
                <a:spLocks noRot="1" noChangeAspect="1" noMove="1" noResize="1" noEditPoints="1" noAdjustHandles="1" noChangeArrowheads="1" noChangeShapeType="1" noTextEdit="1"/>
              </p:cNvSpPr>
              <p:nvPr/>
            </p:nvSpPr>
            <p:spPr>
              <a:xfrm>
                <a:off x="12353118" y="8329210"/>
                <a:ext cx="11231948" cy="1446550"/>
              </a:xfrm>
              <a:prstGeom prst="rect">
                <a:avLst/>
              </a:prstGeom>
              <a:blipFill>
                <a:blip r:embed="rId7"/>
                <a:stretch>
                  <a:fillRect l="-2170" t="-8403" b="-189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2BD80A5-C85D-467A-AA32-44B869E060FA}"/>
                  </a:ext>
                </a:extLst>
              </p:cNvPr>
              <p:cNvSpPr txBox="1"/>
              <p:nvPr/>
            </p:nvSpPr>
            <p:spPr>
              <a:xfrm>
                <a:off x="5467448" y="8080328"/>
                <a:ext cx="4327792" cy="1564916"/>
              </a:xfrm>
              <a:prstGeom prst="rect">
                <a:avLst/>
              </a:prstGeom>
              <a:noFill/>
            </p:spPr>
            <p:txBody>
              <a:bodyPr wrap="square" rtlCol="0">
                <a:spAutoFit/>
              </a:bodyPr>
              <a:lstStyle/>
              <a:p>
                <a:pPr>
                  <a:spcBef>
                    <a:spcPts val="1200"/>
                  </a:spcBef>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𝒕𝒉𝒐𝒂</m:t>
                              </m:r>
                              <m:r>
                                <a:rPr lang="en-US" b="1" i="1">
                                  <a:latin typeface="Cambria Math" panose="02040503050406030204" pitchFamily="18" charset="0"/>
                                </a:rPr>
                                <m:t>)</m:t>
                              </m:r>
                            </m:e>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eqArr>
                        </m:e>
                      </m:d>
                    </m:oMath>
                  </m:oMathPara>
                </a14:m>
                <a:endParaRPr lang="en-US" sz="4400" b="1">
                  <a:latin typeface="Tahoma" pitchFamily="34" charset="0"/>
                  <a:ea typeface="Tahoma" pitchFamily="34" charset="0"/>
                  <a:cs typeface="Tahoma" pitchFamily="34" charset="0"/>
                </a:endParaRPr>
              </a:p>
            </p:txBody>
          </p:sp>
        </mc:Choice>
        <mc:Fallback xmlns="">
          <p:sp>
            <p:nvSpPr>
              <p:cNvPr id="44" name="TextBox 43">
                <a:extLst>
                  <a:ext uri="{FF2B5EF4-FFF2-40B4-BE49-F238E27FC236}">
                    <a16:creationId xmlns:a16="http://schemas.microsoft.com/office/drawing/2014/main" id="{02BD80A5-C85D-467A-AA32-44B869E060FA}"/>
                  </a:ext>
                </a:extLst>
              </p:cNvPr>
              <p:cNvSpPr txBox="1">
                <a:spLocks noRot="1" noChangeAspect="1" noMove="1" noResize="1" noEditPoints="1" noAdjustHandles="1" noChangeArrowheads="1" noChangeShapeType="1" noTextEdit="1"/>
              </p:cNvSpPr>
              <p:nvPr/>
            </p:nvSpPr>
            <p:spPr>
              <a:xfrm>
                <a:off x="5467448" y="8080328"/>
                <a:ext cx="4327792" cy="156491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658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left)">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37" grpId="0"/>
      <p:bldP spid="42" grpId="0"/>
      <p:bldP spid="43" grpId="0"/>
      <p:bldP spid="54" grpId="0"/>
      <p:bldP spid="33" grpId="0"/>
      <p:bldP spid="57" grpId="0"/>
      <p:bldP spid="61"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29522" y="4566228"/>
            <a:ext cx="21565607" cy="8082971"/>
            <a:chOff x="1220788" y="7162800"/>
            <a:chExt cx="22124987" cy="7613298"/>
          </a:xfrm>
        </p:grpSpPr>
        <p:sp>
          <p:nvSpPr>
            <p:cNvPr id="3" name="Rounded Rectangle 2"/>
            <p:cNvSpPr/>
            <p:nvPr/>
          </p:nvSpPr>
          <p:spPr>
            <a:xfrm>
              <a:off x="1222486" y="7418545"/>
              <a:ext cx="22123289" cy="735755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9" name="Group 8"/>
          <p:cNvGrpSpPr/>
          <p:nvPr/>
        </p:nvGrpSpPr>
        <p:grpSpPr>
          <a:xfrm>
            <a:off x="-454911" y="1572057"/>
            <a:ext cx="19161302" cy="817784"/>
            <a:chOff x="-288924" y="1892299"/>
            <a:chExt cx="19659599" cy="830900"/>
          </a:xfrm>
        </p:grpSpPr>
        <p:sp>
          <p:nvSpPr>
            <p:cNvPr id="10" name="Rounded Rectangle 9"/>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3"/>
            <p:cNvSpPr txBox="1"/>
            <p:nvPr/>
          </p:nvSpPr>
          <p:spPr>
            <a:xfrm>
              <a:off x="1082675" y="1922269"/>
              <a:ext cx="184764" cy="754052"/>
            </a:xfrm>
            <a:prstGeom prst="rect">
              <a:avLst/>
            </a:prstGeom>
            <a:noFill/>
          </p:spPr>
          <p:txBody>
            <a:bodyPr wrap="none" rtlCol="0">
              <a:spAutoFit/>
            </a:bodyPr>
            <a:lstStyle/>
            <a:p>
              <a:endParaRPr lang="en-US" b="1">
                <a:solidFill>
                  <a:schemeClr val="bg1"/>
                </a:solidFill>
                <a:latin typeface="Tahoma" pitchFamily="34" charset="0"/>
                <a:ea typeface="Tahoma" pitchFamily="34" charset="0"/>
                <a:cs typeface="Tahoma" pitchFamily="34" charset="0"/>
              </a:endParaRPr>
            </a:p>
          </p:txBody>
        </p:sp>
        <p:sp>
          <p:nvSpPr>
            <p:cNvPr id="12" name="TextBox 4"/>
            <p:cNvSpPr txBox="1"/>
            <p:nvPr/>
          </p:nvSpPr>
          <p:spPr>
            <a:xfrm>
              <a:off x="2087561" y="1892299"/>
              <a:ext cx="17283114" cy="830900"/>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BÀI TẬP SGK</a:t>
              </a:r>
            </a:p>
          </p:txBody>
        </p:sp>
      </p:grpSp>
      <p:grpSp>
        <p:nvGrpSpPr>
          <p:cNvPr id="13" name="Group 49"/>
          <p:cNvGrpSpPr/>
          <p:nvPr/>
        </p:nvGrpSpPr>
        <p:grpSpPr>
          <a:xfrm>
            <a:off x="1176052" y="2491135"/>
            <a:ext cx="21617731" cy="1781320"/>
            <a:chOff x="1175570" y="2468560"/>
            <a:chExt cx="22178464" cy="1810102"/>
          </a:xfrm>
        </p:grpSpPr>
        <p:sp>
          <p:nvSpPr>
            <p:cNvPr id="14" name="Rounded Rectangle 6"/>
            <p:cNvSpPr/>
            <p:nvPr/>
          </p:nvSpPr>
          <p:spPr>
            <a:xfrm>
              <a:off x="1175570" y="2872596"/>
              <a:ext cx="22178464" cy="1406066"/>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7" name="TextBox 16"/>
              <p:cNvSpPr txBox="1"/>
              <p:nvPr/>
            </p:nvSpPr>
            <p:spPr>
              <a:xfrm>
                <a:off x="2235430" y="1958752"/>
                <a:ext cx="2941803" cy="839416"/>
              </a:xfrm>
              <a:prstGeom prst="rect">
                <a:avLst/>
              </a:prstGeom>
              <a:noFill/>
            </p:spPr>
            <p:txBody>
              <a:bodyPr wrap="none" rtlCol="0">
                <a:spAutoFit/>
              </a:bodyPr>
              <a:lstStyle/>
              <a:p>
                <a:r>
                  <a:rPr lang="vi-VN" sz="4400" b="1">
                    <a:solidFill>
                      <a:schemeClr val="bg1"/>
                    </a:solidFill>
                    <a:latin typeface="Tahoma" pitchFamily="34" charset="0"/>
                    <a:ea typeface="Tahoma" pitchFamily="34" charset="0"/>
                    <a:cs typeface="Tahoma" pitchFamily="34" charset="0"/>
                  </a:rPr>
                  <a:t>Bài tập </a:t>
                </a:r>
                <a:r>
                  <a:rPr lang="en-US" sz="4400" b="1">
                    <a:solidFill>
                      <a:schemeClr val="bg1"/>
                    </a:solidFill>
                    <a:latin typeface="Tahoma" pitchFamily="34" charset="0"/>
                    <a:ea typeface="Tahoma" pitchFamily="34" charset="0"/>
                    <a:cs typeface="Tahoma" pitchFamily="34" charset="0"/>
                  </a:rPr>
                  <a:t>4</a:t>
                </a:r>
                <a:endParaRPr lang="en-US" sz="4400" b="1" dirty="0">
                  <a:solidFill>
                    <a:schemeClr val="bg1"/>
                  </a:solidFill>
                  <a:latin typeface="Tahoma" pitchFamily="34" charset="0"/>
                  <a:ea typeface="Tahoma" pitchFamily="34" charset="0"/>
                  <a:cs typeface="Tahoma" pitchFamily="34" charset="0"/>
                </a:endParaRP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7" name="Rectangle 26"/>
          <p:cNvSpPr/>
          <p:nvPr/>
        </p:nvSpPr>
        <p:spPr>
          <a:xfrm>
            <a:off x="1373646" y="3392564"/>
            <a:ext cx="21617731" cy="1323439"/>
          </a:xfrm>
          <a:prstGeom prst="rect">
            <a:avLst/>
          </a:prstGeom>
        </p:spPr>
        <p:txBody>
          <a:bodyPr wrap="square">
            <a:spAutoFit/>
          </a:bodyPr>
          <a:lstStyle/>
          <a:p>
            <a:pPr algn="ctr"/>
            <a:r>
              <a:rPr lang="en-US" sz="4000" b="1">
                <a:latin typeface="Tahoma" pitchFamily="34" charset="0"/>
                <a:ea typeface="Tahoma" pitchFamily="34" charset="0"/>
                <a:cs typeface="Tahoma" pitchFamily="34" charset="0"/>
              </a:rPr>
              <a:t>Bài tập 4 trang 57 SGK</a:t>
            </a:r>
          </a:p>
          <a:p>
            <a:pPr algn="ctr"/>
            <a:endParaRPr lang="en-US" sz="4000" b="1" spc="-150">
              <a:solidFill>
                <a:srgbClr val="FF0000"/>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801167" y="6974783"/>
                <a:ext cx="7380860" cy="754053"/>
              </a:xfrm>
              <a:prstGeom prst="rect">
                <a:avLst/>
              </a:prstGeom>
            </p:spPr>
            <p:txBody>
              <a:bodyPr wrap="square">
                <a:spAutoFit/>
              </a:bodyPr>
              <a:lstStyle/>
              <a:p>
                <a:r>
                  <a:rPr lang="en-US" b="1"/>
                  <a:t>ĐKXĐ: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oMath>
                </a14:m>
                <a:r>
                  <a:rPr lang="en-US" b="1"/>
                  <a:t>.</a:t>
                </a:r>
              </a:p>
            </p:txBody>
          </p:sp>
        </mc:Choice>
        <mc:Fallback xmlns="">
          <p:sp>
            <p:nvSpPr>
              <p:cNvPr id="32" name="Rectangle 31"/>
              <p:cNvSpPr>
                <a:spLocks noRot="1" noChangeAspect="1" noMove="1" noResize="1" noEditPoints="1" noAdjustHandles="1" noChangeArrowheads="1" noChangeShapeType="1" noTextEdit="1"/>
              </p:cNvSpPr>
              <p:nvPr/>
            </p:nvSpPr>
            <p:spPr>
              <a:xfrm>
                <a:off x="1801167" y="6974783"/>
                <a:ext cx="7380860" cy="754053"/>
              </a:xfrm>
              <a:prstGeom prst="rect">
                <a:avLst/>
              </a:prstGeom>
              <a:blipFill>
                <a:blip r:embed="rId2"/>
                <a:stretch>
                  <a:fillRect l="-3220" t="-16129" b="-3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690892" y="8033801"/>
                <a:ext cx="7720618" cy="1078629"/>
              </a:xfrm>
              <a:prstGeom prst="rect">
                <a:avLst/>
              </a:prstGeom>
              <a:noFill/>
            </p:spPr>
            <p:txBody>
              <a:bodyPr wrap="square" rtlCol="0">
                <a:spAutoFit/>
              </a:bodyPr>
              <a:lstStyle/>
              <a:p>
                <a:pPr>
                  <a:spcBef>
                    <a:spcPts val="1200"/>
                  </a:spcBef>
                </a:pPr>
                <a:r>
                  <a:rPr lang="en-US" sz="4400" b="1"/>
                  <a:t>Phương trình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num>
                      <m:den>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den>
                    </m:f>
                  </m:oMath>
                </a14:m>
                <a:endParaRPr lang="en-US" sz="4400" b="1">
                  <a:latin typeface="Tahoma" pitchFamily="34" charset="0"/>
                  <a:ea typeface="Tahoma" pitchFamily="34" charset="0"/>
                  <a:cs typeface="Tahoma" pitchFamily="34"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690892" y="8033801"/>
                <a:ext cx="7720618" cy="1078629"/>
              </a:xfrm>
              <a:prstGeom prst="rect">
                <a:avLst/>
              </a:prstGeom>
              <a:blipFill>
                <a:blip r:embed="rId3"/>
                <a:stretch>
                  <a:fillRect l="-3157" b="-12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2616275" y="6473942"/>
                <a:ext cx="4741706" cy="769441"/>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ĐKXĐ: </a:t>
                </a:r>
                <a:r>
                  <a:rPr lang="en-US" sz="4400" b="1"/>
                  <a:t>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endParaRPr lang="en-US" sz="4400" b="1">
                  <a:latin typeface="Tahoma" pitchFamily="34" charset="0"/>
                  <a:ea typeface="Tahoma" pitchFamily="34" charset="0"/>
                  <a:cs typeface="Tahoma"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2616275" y="6473942"/>
                <a:ext cx="4741706" cy="769441"/>
              </a:xfrm>
              <a:prstGeom prst="rect">
                <a:avLst/>
              </a:prstGeom>
              <a:blipFill>
                <a:blip r:embed="rId4"/>
                <a:stretch>
                  <a:fillRect l="-5277" t="-19841" b="-34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2546863" y="5194745"/>
                <a:ext cx="10949241" cy="1070358"/>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b)</a:t>
                </a:r>
                <a:r>
                  <a:rPr lang="en-US"/>
                  <a:t> </a:t>
                </a:r>
                <a14:m>
                  <m:oMath xmlns:m="http://schemas.openxmlformats.org/officeDocument/2006/math">
                    <m:r>
                      <a:rPr lang="en-US" sz="4400" b="1" i="1">
                        <a:latin typeface="Cambria Math" panose="02040503050406030204" pitchFamily="18" charset="0"/>
                      </a:rPr>
                      <m:t>𝟐</m:t>
                    </m:r>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𝟑</m:t>
                        </m:r>
                      </m:num>
                      <m:den>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𝟑</m:t>
                        </m:r>
                        <m:r>
                          <a:rPr lang="en-US" sz="4400" b="1" i="1">
                            <a:latin typeface="Cambria Math" panose="02040503050406030204" pitchFamily="18" charset="0"/>
                          </a:rPr>
                          <m:t>𝒙</m:t>
                        </m:r>
                      </m:num>
                      <m:den>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den>
                    </m:f>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2546863" y="5194745"/>
                <a:ext cx="10949241" cy="1070358"/>
              </a:xfrm>
              <a:prstGeom prst="rect">
                <a:avLst/>
              </a:prstGeom>
              <a:blipFill>
                <a:blip r:embed="rId5"/>
                <a:stretch>
                  <a:fillRect l="-2227" b="-10227"/>
                </a:stretch>
              </a:blipFill>
            </p:spPr>
            <p:txBody>
              <a:bodyPr/>
              <a:lstStyle/>
              <a:p>
                <a:r>
                  <a:rPr lang="en-US">
                    <a:noFill/>
                  </a:rPr>
                  <a:t> </a:t>
                </a:r>
              </a:p>
            </p:txBody>
          </p:sp>
        </mc:Fallback>
      </mc:AlternateContent>
      <p:cxnSp>
        <p:nvCxnSpPr>
          <p:cNvPr id="53" name="Straight Connector 52"/>
          <p:cNvCxnSpPr>
            <a:cxnSpLocks/>
          </p:cNvCxnSpPr>
          <p:nvPr/>
        </p:nvCxnSpPr>
        <p:spPr>
          <a:xfrm>
            <a:off x="11920832" y="5922005"/>
            <a:ext cx="0" cy="6491381"/>
          </a:xfrm>
          <a:prstGeom prst="line">
            <a:avLst/>
          </a:prstGeom>
          <a:ln>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9F6ACF9-AA8D-4F46-B34B-FCB88078241D}"/>
                  </a:ext>
                </a:extLst>
              </p:cNvPr>
              <p:cNvSpPr txBox="1"/>
              <p:nvPr/>
            </p:nvSpPr>
            <p:spPr>
              <a:xfrm>
                <a:off x="1677541" y="5754848"/>
                <a:ext cx="8945678" cy="1088696"/>
              </a:xfrm>
              <a:prstGeom prst="rect">
                <a:avLst/>
              </a:prstGeom>
              <a:noFill/>
            </p:spPr>
            <p:txBody>
              <a:bodyPr wrap="square" rtlCol="0">
                <a:spAutoFit/>
              </a:bodyPr>
              <a:lstStyle/>
              <a:p>
                <a14:m>
                  <m:oMath xmlns:m="http://schemas.openxmlformats.org/officeDocument/2006/math">
                    <m:r>
                      <a:rPr lang="en-US" sz="4400" b="1" i="1" smtClean="0">
                        <a:solidFill>
                          <a:srgbClr val="000000"/>
                        </a:solidFill>
                        <a:effectLst/>
                        <a:latin typeface="Cambria Math" panose="02040503050406030204" pitchFamily="18" charset="0"/>
                        <a:ea typeface="Times New Roman" panose="02020603050405020304" pitchFamily="18" charset="0"/>
                      </a:rPr>
                      <m:t>𝒂</m:t>
                    </m:r>
                    <m:r>
                      <a:rPr lang="en-US" sz="4400" b="1" i="1" smtClean="0">
                        <a:solidFill>
                          <a:srgbClr val="000000"/>
                        </a:solidFill>
                        <a:effectLst/>
                        <a:latin typeface="Cambria Math" panose="02040503050406030204" pitchFamily="18" charset="0"/>
                        <a:ea typeface="Times New Roman" panose="020206030504050203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𝟐</m:t>
                        </m:r>
                      </m:num>
                      <m:den>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𝟓</m:t>
                        </m:r>
                      </m:num>
                      <m:den>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den>
                    </m:f>
                  </m:oMath>
                </a14:m>
                <a:r>
                  <a:rPr lang="en-US" sz="44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3" name="TextBox 32">
                <a:extLst>
                  <a:ext uri="{FF2B5EF4-FFF2-40B4-BE49-F238E27FC236}">
                    <a16:creationId xmlns:a16="http://schemas.microsoft.com/office/drawing/2014/main" id="{C9F6ACF9-AA8D-4F46-B34B-FCB88078241D}"/>
                  </a:ext>
                </a:extLst>
              </p:cNvPr>
              <p:cNvSpPr txBox="1">
                <a:spLocks noRot="1" noChangeAspect="1" noMove="1" noResize="1" noEditPoints="1" noAdjustHandles="1" noChangeArrowheads="1" noChangeShapeType="1" noTextEdit="1"/>
              </p:cNvSpPr>
              <p:nvPr/>
            </p:nvSpPr>
            <p:spPr>
              <a:xfrm>
                <a:off x="1677541" y="5754848"/>
                <a:ext cx="8945678" cy="10886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F744CB8-3CFC-4A22-8999-D315B7F7AC21}"/>
                  </a:ext>
                </a:extLst>
              </p:cNvPr>
              <p:cNvSpPr txBox="1"/>
              <p:nvPr/>
            </p:nvSpPr>
            <p:spPr>
              <a:xfrm>
                <a:off x="1670268" y="9417396"/>
                <a:ext cx="5620607" cy="769441"/>
              </a:xfrm>
              <a:prstGeom prst="rect">
                <a:avLst/>
              </a:prstGeom>
              <a:noFill/>
            </p:spPr>
            <p:txBody>
              <a:bodyPr wrap="square" rtlCol="0">
                <a:spAutoFit/>
              </a:bodyPr>
              <a:lstStyle/>
              <a:p>
                <a:pPr>
                  <a:spcBef>
                    <a:spcPts val="1200"/>
                  </a:spcBef>
                </a:pP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a:t> </a:t>
                </a:r>
                <a:endParaRPr lang="en-US" sz="4400" b="1">
                  <a:latin typeface="Tahoma" pitchFamily="34" charset="0"/>
                  <a:ea typeface="Tahoma" pitchFamily="34" charset="0"/>
                  <a:cs typeface="Tahoma" pitchFamily="34" charset="0"/>
                </a:endParaRPr>
              </a:p>
            </p:txBody>
          </p:sp>
        </mc:Choice>
        <mc:Fallback xmlns="">
          <p:sp>
            <p:nvSpPr>
              <p:cNvPr id="52" name="TextBox 51">
                <a:extLst>
                  <a:ext uri="{FF2B5EF4-FFF2-40B4-BE49-F238E27FC236}">
                    <a16:creationId xmlns:a16="http://schemas.microsoft.com/office/drawing/2014/main" id="{BF744CB8-3CFC-4A22-8999-D315B7F7AC21}"/>
                  </a:ext>
                </a:extLst>
              </p:cNvPr>
              <p:cNvSpPr txBox="1">
                <a:spLocks noRot="1" noChangeAspect="1" noMove="1" noResize="1" noEditPoints="1" noAdjustHandles="1" noChangeArrowheads="1" noChangeShapeType="1" noTextEdit="1"/>
              </p:cNvSpPr>
              <p:nvPr/>
            </p:nvSpPr>
            <p:spPr>
              <a:xfrm>
                <a:off x="1670268" y="9417396"/>
                <a:ext cx="5620607"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49EB83B-ACE3-4DB5-874E-BE85F5E0A886}"/>
                  </a:ext>
                </a:extLst>
              </p:cNvPr>
              <p:cNvSpPr txBox="1"/>
              <p:nvPr/>
            </p:nvSpPr>
            <p:spPr>
              <a:xfrm>
                <a:off x="1589640" y="11088904"/>
                <a:ext cx="9500847" cy="769441"/>
              </a:xfrm>
              <a:prstGeom prst="rect">
                <a:avLst/>
              </a:prstGeom>
              <a:noFill/>
            </p:spPr>
            <p:txBody>
              <a:bodyPr wrap="square" rtlCol="0">
                <a:spAutoFit/>
              </a:bodyPr>
              <a:lstStyle/>
              <a:p>
                <a:pPr>
                  <a:spcBef>
                    <a:spcPts val="1200"/>
                  </a:spcBef>
                </a:pPr>
                <a:r>
                  <a:rPr lang="en-US" sz="4400" b="1"/>
                  <a:t>Vậy pt có nghiệm duy nhất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oMath>
                </a14:m>
                <a:endParaRPr lang="en-US" sz="4400" b="1"/>
              </a:p>
            </p:txBody>
          </p:sp>
        </mc:Choice>
        <mc:Fallback xmlns="">
          <p:sp>
            <p:nvSpPr>
              <p:cNvPr id="57" name="TextBox 56">
                <a:extLst>
                  <a:ext uri="{FF2B5EF4-FFF2-40B4-BE49-F238E27FC236}">
                    <a16:creationId xmlns:a16="http://schemas.microsoft.com/office/drawing/2014/main" id="{549EB83B-ACE3-4DB5-874E-BE85F5E0A886}"/>
                  </a:ext>
                </a:extLst>
              </p:cNvPr>
              <p:cNvSpPr txBox="1">
                <a:spLocks noRot="1" noChangeAspect="1" noMove="1" noResize="1" noEditPoints="1" noAdjustHandles="1" noChangeArrowheads="1" noChangeShapeType="1" noTextEdit="1"/>
              </p:cNvSpPr>
              <p:nvPr/>
            </p:nvSpPr>
            <p:spPr>
              <a:xfrm>
                <a:off x="1589640" y="11088904"/>
                <a:ext cx="9500847" cy="769441"/>
              </a:xfrm>
              <a:prstGeom prst="rect">
                <a:avLst/>
              </a:prstGeom>
              <a:blipFill>
                <a:blip r:embed="rId8"/>
                <a:stretch>
                  <a:fillRect l="-2632" t="-15873"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5724803F-38A6-43D5-BD25-01CF030643F9}"/>
                  </a:ext>
                </a:extLst>
              </p:cNvPr>
              <p:cNvSpPr txBox="1"/>
              <p:nvPr/>
            </p:nvSpPr>
            <p:spPr>
              <a:xfrm>
                <a:off x="12616275" y="7657606"/>
                <a:ext cx="5225119" cy="1070358"/>
              </a:xfrm>
              <a:prstGeom prst="rect">
                <a:avLst/>
              </a:prstGeom>
              <a:noFill/>
            </p:spPr>
            <p:txBody>
              <a:bodyPr wrap="square" rtlCol="0">
                <a:spAutoFit/>
              </a:bodyPr>
              <a:lstStyle/>
              <a:p>
                <a:r>
                  <a:rPr lang="en-US" sz="4400" b="1"/>
                  <a:t>Pt</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𝟑</m:t>
                        </m:r>
                        <m:r>
                          <a:rPr lang="en-US" sz="4400" b="1" i="1">
                            <a:latin typeface="Cambria Math" panose="02040503050406030204" pitchFamily="18" charset="0"/>
                          </a:rPr>
                          <m:t>𝒙</m:t>
                        </m:r>
                      </m:num>
                      <m:den>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𝟑</m:t>
                        </m:r>
                      </m:num>
                      <m:den>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den>
                    </m:f>
                  </m:oMath>
                </a14:m>
                <a:r>
                  <a:rPr lang="en-US" sz="4400" b="1"/>
                  <a:t> </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1" name="TextBox 60">
                <a:extLst>
                  <a:ext uri="{FF2B5EF4-FFF2-40B4-BE49-F238E27FC236}">
                    <a16:creationId xmlns:a16="http://schemas.microsoft.com/office/drawing/2014/main" id="{5724803F-38A6-43D5-BD25-01CF030643F9}"/>
                  </a:ext>
                </a:extLst>
              </p:cNvPr>
              <p:cNvSpPr txBox="1">
                <a:spLocks noRot="1" noChangeAspect="1" noMove="1" noResize="1" noEditPoints="1" noAdjustHandles="1" noChangeArrowheads="1" noChangeShapeType="1" noTextEdit="1"/>
              </p:cNvSpPr>
              <p:nvPr/>
            </p:nvSpPr>
            <p:spPr>
              <a:xfrm>
                <a:off x="12616275" y="7657606"/>
                <a:ext cx="5225119" cy="1070358"/>
              </a:xfrm>
              <a:prstGeom prst="rect">
                <a:avLst/>
              </a:prstGeom>
              <a:blipFill>
                <a:blip r:embed="rId9"/>
                <a:stretch>
                  <a:fillRect l="-4784" b="-130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D987AC71-87DB-464C-B09F-E5632242BAD3}"/>
                  </a:ext>
                </a:extLst>
              </p:cNvPr>
              <p:cNvSpPr txBox="1"/>
              <p:nvPr/>
            </p:nvSpPr>
            <p:spPr>
              <a:xfrm>
                <a:off x="12746844" y="8727964"/>
                <a:ext cx="4721955"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𝟑</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num>
                        <m:den>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den>
                      </m:f>
                    </m:oMath>
                  </m:oMathPara>
                </a14:m>
                <a:endParaRPr lang="en-US" sz="4400" b="1"/>
              </a:p>
            </p:txBody>
          </p:sp>
        </mc:Choice>
        <mc:Fallback xmlns="">
          <p:sp>
            <p:nvSpPr>
              <p:cNvPr id="63" name="TextBox 62">
                <a:extLst>
                  <a:ext uri="{FF2B5EF4-FFF2-40B4-BE49-F238E27FC236}">
                    <a16:creationId xmlns:a16="http://schemas.microsoft.com/office/drawing/2014/main" id="{D987AC71-87DB-464C-B09F-E5632242BAD3}"/>
                  </a:ext>
                </a:extLst>
              </p:cNvPr>
              <p:cNvSpPr txBox="1">
                <a:spLocks noRot="1" noChangeAspect="1" noMove="1" noResize="1" noEditPoints="1" noAdjustHandles="1" noChangeArrowheads="1" noChangeShapeType="1" noTextEdit="1"/>
              </p:cNvSpPr>
              <p:nvPr/>
            </p:nvSpPr>
            <p:spPr>
              <a:xfrm>
                <a:off x="12746844" y="8727964"/>
                <a:ext cx="4721955" cy="136441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85DFFD18-AD5D-4D7F-AE88-2BB38408F918}"/>
                  </a:ext>
                </a:extLst>
              </p:cNvPr>
              <p:cNvSpPr txBox="1"/>
              <p:nvPr/>
            </p:nvSpPr>
            <p:spPr>
              <a:xfrm>
                <a:off x="12193609" y="10147762"/>
                <a:ext cx="10949241" cy="1067152"/>
              </a:xfrm>
              <a:prstGeom prst="rect">
                <a:avLst/>
              </a:prstGeom>
              <a:noFill/>
            </p:spPr>
            <p:txBody>
              <a:bodyPr wrap="square" rtlCol="0">
                <a:spAutoFit/>
              </a:bodyPr>
              <a:lstStyle/>
              <a:p>
                <a:pPr algn="ct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𝟑</m:t>
                        </m:r>
                      </m:num>
                      <m:den>
                        <m:r>
                          <a:rPr lang="en-US" sz="4400" b="1" i="1">
                            <a:latin typeface="Cambria Math" panose="02040503050406030204" pitchFamily="18" charset="0"/>
                          </a:rPr>
                          <m:t>𝟐</m:t>
                        </m:r>
                      </m:den>
                    </m:f>
                  </m:oMath>
                </a14:m>
                <a:r>
                  <a:rPr lang="en-US" sz="4400" b="1"/>
                  <a:t> (thoả mãn đkxđ)</a:t>
                </a:r>
              </a:p>
            </p:txBody>
          </p:sp>
        </mc:Choice>
        <mc:Fallback xmlns="">
          <p:sp>
            <p:nvSpPr>
              <p:cNvPr id="65" name="TextBox 64">
                <a:extLst>
                  <a:ext uri="{FF2B5EF4-FFF2-40B4-BE49-F238E27FC236}">
                    <a16:creationId xmlns:a16="http://schemas.microsoft.com/office/drawing/2014/main" id="{85DFFD18-AD5D-4D7F-AE88-2BB38408F918}"/>
                  </a:ext>
                </a:extLst>
              </p:cNvPr>
              <p:cNvSpPr txBox="1">
                <a:spLocks noRot="1" noChangeAspect="1" noMove="1" noResize="1" noEditPoints="1" noAdjustHandles="1" noChangeArrowheads="1" noChangeShapeType="1" noTextEdit="1"/>
              </p:cNvSpPr>
              <p:nvPr/>
            </p:nvSpPr>
            <p:spPr>
              <a:xfrm>
                <a:off x="12193609" y="10147762"/>
                <a:ext cx="10949241" cy="1067152"/>
              </a:xfrm>
              <a:prstGeom prst="rect">
                <a:avLst/>
              </a:prstGeom>
              <a:blipFill>
                <a:blip r:embed="rId11"/>
                <a:stretch>
                  <a:fillRect b="-13714"/>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E5BFC762-6027-403C-8C1F-059DAAB64CBD}"/>
              </a:ext>
            </a:extLst>
          </p:cNvPr>
          <p:cNvSpPr txBox="1"/>
          <p:nvPr/>
        </p:nvSpPr>
        <p:spPr>
          <a:xfrm>
            <a:off x="7264098" y="9384137"/>
            <a:ext cx="5482746" cy="769441"/>
          </a:xfrm>
          <a:prstGeom prst="rect">
            <a:avLst/>
          </a:prstGeom>
          <a:noFill/>
        </p:spPr>
        <p:txBody>
          <a:bodyPr wrap="square" rtlCol="0">
            <a:spAutoFit/>
          </a:bodyPr>
          <a:lstStyle/>
          <a:p>
            <a:pPr>
              <a:spcBef>
                <a:spcPts val="1200"/>
              </a:spcBef>
            </a:pPr>
            <a:r>
              <a:rPr lang="en-US" sz="4400" b="1"/>
              <a:t>(thoả mãn đkxđ)</a:t>
            </a:r>
            <a:endParaRPr lang="en-US" sz="4400" b="1">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1D6D274-1A4E-404C-A3FB-BD22F5247E71}"/>
                  </a:ext>
                </a:extLst>
              </p:cNvPr>
              <p:cNvSpPr txBox="1"/>
              <p:nvPr/>
            </p:nvSpPr>
            <p:spPr>
              <a:xfrm>
                <a:off x="17640711" y="7694777"/>
                <a:ext cx="5496872" cy="1070358"/>
              </a:xfrm>
              <a:prstGeom prst="rect">
                <a:avLst/>
              </a:prstGeom>
              <a:noFill/>
            </p:spPr>
            <p:txBody>
              <a:bodyPr wrap="square" rtlCol="0">
                <a:spAutoFit/>
              </a:bodyPr>
              <a:lstStyle/>
              <a:p>
                <a:r>
                  <a:rPr lang="en-US" sz="4400" b="1"/>
                  <a:t>(chuyển vế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𝟑</m:t>
                        </m:r>
                      </m:num>
                      <m:den>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den>
                    </m:f>
                  </m:oMath>
                </a14:m>
                <a:r>
                  <a:rPr lang="en-US" sz="4400" b="1"/>
                  <a:t>)</a:t>
                </a:r>
              </a:p>
            </p:txBody>
          </p:sp>
        </mc:Choice>
        <mc:Fallback xmlns="">
          <p:sp>
            <p:nvSpPr>
              <p:cNvPr id="55" name="TextBox 54">
                <a:extLst>
                  <a:ext uri="{FF2B5EF4-FFF2-40B4-BE49-F238E27FC236}">
                    <a16:creationId xmlns:a16="http://schemas.microsoft.com/office/drawing/2014/main" id="{D1D6D274-1A4E-404C-A3FB-BD22F5247E71}"/>
                  </a:ext>
                </a:extLst>
              </p:cNvPr>
              <p:cNvSpPr txBox="1">
                <a:spLocks noRot="1" noChangeAspect="1" noMove="1" noResize="1" noEditPoints="1" noAdjustHandles="1" noChangeArrowheads="1" noChangeShapeType="1" noTextEdit="1"/>
              </p:cNvSpPr>
              <p:nvPr/>
            </p:nvSpPr>
            <p:spPr>
              <a:xfrm>
                <a:off x="17640711" y="7694777"/>
                <a:ext cx="5496872" cy="1070358"/>
              </a:xfrm>
              <a:prstGeom prst="rect">
                <a:avLst/>
              </a:prstGeom>
              <a:blipFill>
                <a:blip r:embed="rId12"/>
                <a:stretch>
                  <a:fillRect l="-4545" b="-130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9B90E9D-8F08-4C58-9F81-2CAAFB993A27}"/>
                  </a:ext>
                </a:extLst>
              </p:cNvPr>
              <p:cNvSpPr txBox="1"/>
              <p:nvPr/>
            </p:nvSpPr>
            <p:spPr>
              <a:xfrm>
                <a:off x="16916400" y="8836325"/>
                <a:ext cx="4721955" cy="13527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num>
                        <m:den>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den>
                      </m:f>
                    </m:oMath>
                  </m:oMathPara>
                </a14:m>
                <a:endParaRPr lang="en-US" sz="4400" b="1"/>
              </a:p>
            </p:txBody>
          </p:sp>
        </mc:Choice>
        <mc:Fallback xmlns="">
          <p:sp>
            <p:nvSpPr>
              <p:cNvPr id="58" name="TextBox 57">
                <a:extLst>
                  <a:ext uri="{FF2B5EF4-FFF2-40B4-BE49-F238E27FC236}">
                    <a16:creationId xmlns:a16="http://schemas.microsoft.com/office/drawing/2014/main" id="{C9B90E9D-8F08-4C58-9F81-2CAAFB993A27}"/>
                  </a:ext>
                </a:extLst>
              </p:cNvPr>
              <p:cNvSpPr txBox="1">
                <a:spLocks noRot="1" noChangeAspect="1" noMove="1" noResize="1" noEditPoints="1" noAdjustHandles="1" noChangeArrowheads="1" noChangeShapeType="1" noTextEdit="1"/>
              </p:cNvSpPr>
              <p:nvPr/>
            </p:nvSpPr>
            <p:spPr>
              <a:xfrm>
                <a:off x="16916400" y="8836325"/>
                <a:ext cx="4721955" cy="135274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5599AB3-A35E-418E-BDC0-C992880D4195}"/>
                  </a:ext>
                </a:extLst>
              </p:cNvPr>
              <p:cNvSpPr txBox="1"/>
              <p:nvPr/>
            </p:nvSpPr>
            <p:spPr>
              <a:xfrm>
                <a:off x="12042136" y="11368420"/>
                <a:ext cx="10949241" cy="1044966"/>
              </a:xfrm>
              <a:prstGeom prst="rect">
                <a:avLst/>
              </a:prstGeom>
              <a:noFill/>
            </p:spPr>
            <p:txBody>
              <a:bodyPr wrap="square" rtlCol="0">
                <a:spAutoFit/>
              </a:bodyPr>
              <a:lstStyle/>
              <a:p>
                <a:pPr algn="ctr"/>
                <a:r>
                  <a:rPr lang="en-US" b="1"/>
                  <a:t>Vậy phương trình có nghiệm duy nhất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𝟐</m:t>
                        </m:r>
                      </m:den>
                    </m:f>
                  </m:oMath>
                </a14:m>
                <a:r>
                  <a:rPr lang="en-US" b="1"/>
                  <a:t>.</a:t>
                </a:r>
              </a:p>
            </p:txBody>
          </p:sp>
        </mc:Choice>
        <mc:Fallback xmlns="">
          <p:sp>
            <p:nvSpPr>
              <p:cNvPr id="62" name="TextBox 61">
                <a:extLst>
                  <a:ext uri="{FF2B5EF4-FFF2-40B4-BE49-F238E27FC236}">
                    <a16:creationId xmlns:a16="http://schemas.microsoft.com/office/drawing/2014/main" id="{65599AB3-A35E-418E-BDC0-C992880D4195}"/>
                  </a:ext>
                </a:extLst>
              </p:cNvPr>
              <p:cNvSpPr txBox="1">
                <a:spLocks noRot="1" noChangeAspect="1" noMove="1" noResize="1" noEditPoints="1" noAdjustHandles="1" noChangeArrowheads="1" noChangeShapeType="1" noTextEdit="1"/>
              </p:cNvSpPr>
              <p:nvPr/>
            </p:nvSpPr>
            <p:spPr>
              <a:xfrm>
                <a:off x="12042136" y="11368420"/>
                <a:ext cx="10949241" cy="1044966"/>
              </a:xfrm>
              <a:prstGeom prst="rect">
                <a:avLst/>
              </a:prstGeom>
              <a:blipFill>
                <a:blip r:embed="rId14"/>
                <a:stretch>
                  <a:fillRect b="-14620"/>
                </a:stretch>
              </a:blipFill>
            </p:spPr>
            <p:txBody>
              <a:bodyPr/>
              <a:lstStyle/>
              <a:p>
                <a:r>
                  <a:rPr lang="en-US">
                    <a:noFill/>
                  </a:rPr>
                  <a:t> </a:t>
                </a:r>
              </a:p>
            </p:txBody>
          </p:sp>
        </mc:Fallback>
      </mc:AlternateContent>
    </p:spTree>
    <p:extLst>
      <p:ext uri="{BB962C8B-B14F-4D97-AF65-F5344CB8AC3E}">
        <p14:creationId xmlns:p14="http://schemas.microsoft.com/office/powerpoint/2010/main" val="156637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left)">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500"/>
                                        <p:tgtEl>
                                          <p:spTgt spid="6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left)">
                                      <p:cBhvr>
                                        <p:cTn id="72" dur="500"/>
                                        <p:tgtEl>
                                          <p:spTgt spid="6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wipe(left)">
                                      <p:cBhvr>
                                        <p:cTn id="77" dur="500"/>
                                        <p:tgtEl>
                                          <p:spTgt spid="5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wipe(left)">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wipe(left)">
                                      <p:cBhvr>
                                        <p:cTn id="8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37" grpId="0"/>
      <p:bldP spid="42" grpId="0"/>
      <p:bldP spid="43" grpId="0"/>
      <p:bldP spid="33" grpId="0"/>
      <p:bldP spid="52" grpId="0"/>
      <p:bldP spid="57" grpId="0"/>
      <p:bldP spid="61" grpId="0"/>
      <p:bldP spid="63" grpId="0"/>
      <p:bldP spid="65" grpId="0"/>
      <p:bldP spid="46" grpId="0"/>
      <p:bldP spid="55" grpId="0"/>
      <p:bldP spid="58" grpId="0"/>
      <p:bldP spid="6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29522" y="4566228"/>
            <a:ext cx="21565607" cy="8367641"/>
            <a:chOff x="1220788" y="7162800"/>
            <a:chExt cx="22124987" cy="7881427"/>
          </a:xfrm>
        </p:grpSpPr>
        <p:sp>
          <p:nvSpPr>
            <p:cNvPr id="3" name="Rounded Rectangle 2"/>
            <p:cNvSpPr/>
            <p:nvPr/>
          </p:nvSpPr>
          <p:spPr>
            <a:xfrm>
              <a:off x="1222486" y="7418546"/>
              <a:ext cx="22123289" cy="762568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9" name="Group 8"/>
          <p:cNvGrpSpPr/>
          <p:nvPr/>
        </p:nvGrpSpPr>
        <p:grpSpPr>
          <a:xfrm>
            <a:off x="-454911" y="1572057"/>
            <a:ext cx="19161302" cy="817784"/>
            <a:chOff x="-288924" y="1892299"/>
            <a:chExt cx="19659599" cy="830900"/>
          </a:xfrm>
        </p:grpSpPr>
        <p:sp>
          <p:nvSpPr>
            <p:cNvPr id="10" name="Rounded Rectangle 9"/>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3"/>
            <p:cNvSpPr txBox="1"/>
            <p:nvPr/>
          </p:nvSpPr>
          <p:spPr>
            <a:xfrm>
              <a:off x="1082675" y="1922269"/>
              <a:ext cx="184764" cy="754052"/>
            </a:xfrm>
            <a:prstGeom prst="rect">
              <a:avLst/>
            </a:prstGeom>
            <a:noFill/>
          </p:spPr>
          <p:txBody>
            <a:bodyPr wrap="none" rtlCol="0">
              <a:spAutoFit/>
            </a:bodyPr>
            <a:lstStyle/>
            <a:p>
              <a:endParaRPr lang="en-US" b="1">
                <a:solidFill>
                  <a:schemeClr val="bg1"/>
                </a:solidFill>
                <a:latin typeface="Tahoma" pitchFamily="34" charset="0"/>
                <a:ea typeface="Tahoma" pitchFamily="34" charset="0"/>
                <a:cs typeface="Tahoma" pitchFamily="34" charset="0"/>
              </a:endParaRPr>
            </a:p>
          </p:txBody>
        </p:sp>
        <p:sp>
          <p:nvSpPr>
            <p:cNvPr id="12" name="TextBox 4"/>
            <p:cNvSpPr txBox="1"/>
            <p:nvPr/>
          </p:nvSpPr>
          <p:spPr>
            <a:xfrm>
              <a:off x="2087561" y="1892299"/>
              <a:ext cx="17283114" cy="830900"/>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BÀI TẬP SGK</a:t>
              </a:r>
            </a:p>
          </p:txBody>
        </p:sp>
      </p:grpSp>
      <p:grpSp>
        <p:nvGrpSpPr>
          <p:cNvPr id="13" name="Group 49"/>
          <p:cNvGrpSpPr/>
          <p:nvPr/>
        </p:nvGrpSpPr>
        <p:grpSpPr>
          <a:xfrm>
            <a:off x="1176052" y="2491135"/>
            <a:ext cx="21617731" cy="1781320"/>
            <a:chOff x="1175570" y="2468560"/>
            <a:chExt cx="22178464" cy="1810102"/>
          </a:xfrm>
        </p:grpSpPr>
        <p:sp>
          <p:nvSpPr>
            <p:cNvPr id="14" name="Rounded Rectangle 6"/>
            <p:cNvSpPr/>
            <p:nvPr/>
          </p:nvSpPr>
          <p:spPr>
            <a:xfrm>
              <a:off x="1175570" y="2872596"/>
              <a:ext cx="22178464" cy="1406066"/>
            </a:xfrm>
            <a:prstGeom prst="roundRect">
              <a:avLst>
                <a:gd name="adj" fmla="val 6715"/>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p:cNvGrpSpPr/>
            <p:nvPr/>
          </p:nvGrpSpPr>
          <p:grpSpPr>
            <a:xfrm>
              <a:off x="1175570" y="2468560"/>
              <a:ext cx="3672407" cy="896427"/>
              <a:chOff x="1175570" y="1834705"/>
              <a:chExt cx="4005918" cy="977837"/>
            </a:xfrm>
          </p:grpSpPr>
          <p:sp>
            <p:nvSpPr>
              <p:cNvPr id="16" name="Freeform 20"/>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7" name="TextBox 16"/>
              <p:cNvSpPr txBox="1"/>
              <p:nvPr/>
            </p:nvSpPr>
            <p:spPr>
              <a:xfrm>
                <a:off x="2235430" y="1958752"/>
                <a:ext cx="2941803" cy="839416"/>
              </a:xfrm>
              <a:prstGeom prst="rect">
                <a:avLst/>
              </a:prstGeom>
              <a:noFill/>
            </p:spPr>
            <p:txBody>
              <a:bodyPr wrap="none" rtlCol="0">
                <a:spAutoFit/>
              </a:bodyPr>
              <a:lstStyle/>
              <a:p>
                <a:r>
                  <a:rPr lang="vi-VN" sz="4400" b="1">
                    <a:solidFill>
                      <a:schemeClr val="bg1"/>
                    </a:solidFill>
                    <a:latin typeface="Tahoma" pitchFamily="34" charset="0"/>
                    <a:ea typeface="Tahoma" pitchFamily="34" charset="0"/>
                    <a:cs typeface="Tahoma" pitchFamily="34" charset="0"/>
                  </a:rPr>
                  <a:t>Bài tập </a:t>
                </a:r>
                <a:r>
                  <a:rPr lang="en-US" sz="4400" b="1">
                    <a:solidFill>
                      <a:schemeClr val="bg1"/>
                    </a:solidFill>
                    <a:latin typeface="Tahoma" pitchFamily="34" charset="0"/>
                    <a:ea typeface="Tahoma" pitchFamily="34" charset="0"/>
                    <a:cs typeface="Tahoma" pitchFamily="34" charset="0"/>
                  </a:rPr>
                  <a:t>4</a:t>
                </a:r>
                <a:endParaRPr lang="en-US" sz="4400" b="1" dirty="0">
                  <a:solidFill>
                    <a:schemeClr val="bg1"/>
                  </a:solidFill>
                  <a:latin typeface="Tahoma" pitchFamily="34" charset="0"/>
                  <a:ea typeface="Tahoma" pitchFamily="34" charset="0"/>
                  <a:cs typeface="Tahoma" pitchFamily="34" charset="0"/>
                </a:endParaRPr>
              </a:p>
            </p:txBody>
          </p:sp>
          <p:sp>
            <p:nvSpPr>
              <p:cNvPr id="18" name="Round Diagonal Corner Rectangle 1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
              <p:cNvGrpSpPr/>
              <p:nvPr/>
            </p:nvGrpSpPr>
            <p:grpSpPr>
              <a:xfrm>
                <a:off x="1314846" y="1951291"/>
                <a:ext cx="756925" cy="699372"/>
                <a:chOff x="7440266" y="3398551"/>
                <a:chExt cx="757238" cy="765175"/>
              </a:xfrm>
              <a:solidFill>
                <a:srgbClr val="999158"/>
              </a:solidFill>
            </p:grpSpPr>
            <p:sp>
              <p:nvSpPr>
                <p:cNvPr id="2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7" name="Rectangle 26"/>
          <p:cNvSpPr/>
          <p:nvPr/>
        </p:nvSpPr>
        <p:spPr>
          <a:xfrm>
            <a:off x="1373646" y="3392564"/>
            <a:ext cx="21617731" cy="1323439"/>
          </a:xfrm>
          <a:prstGeom prst="rect">
            <a:avLst/>
          </a:prstGeom>
        </p:spPr>
        <p:txBody>
          <a:bodyPr wrap="square">
            <a:spAutoFit/>
          </a:bodyPr>
          <a:lstStyle/>
          <a:p>
            <a:pPr algn="ctr"/>
            <a:r>
              <a:rPr lang="en-US" sz="4000" b="1">
                <a:latin typeface="Tahoma" pitchFamily="34" charset="0"/>
                <a:ea typeface="Tahoma" pitchFamily="34" charset="0"/>
                <a:cs typeface="Tahoma" pitchFamily="34" charset="0"/>
              </a:rPr>
              <a:t>Bài tập 4 trang 57 SGK</a:t>
            </a:r>
          </a:p>
          <a:p>
            <a:pPr algn="ctr"/>
            <a:endParaRPr lang="en-US" sz="4000" b="1" spc="-150">
              <a:solidFill>
                <a:srgbClr val="FF0000"/>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801167" y="6974783"/>
                <a:ext cx="7380860" cy="754053"/>
              </a:xfrm>
              <a:prstGeom prst="rect">
                <a:avLst/>
              </a:prstGeom>
            </p:spPr>
            <p:txBody>
              <a:bodyPr wrap="square">
                <a:spAutoFit/>
              </a:bodyPr>
              <a:lstStyle/>
              <a:p>
                <a:r>
                  <a:rPr lang="en-US" b="1"/>
                  <a:t>ĐKXĐ: </a:t>
                </a:r>
                <a14:m>
                  <m:oMath xmlns:m="http://schemas.openxmlformats.org/officeDocument/2006/math">
                    <m:r>
                      <a:rPr lang="en-US" b="1" i="1">
                        <a:latin typeface="Cambria Math" panose="02040503050406030204" pitchFamily="18" charset="0"/>
                      </a:rPr>
                      <m:t>𝒙</m:t>
                    </m:r>
                    <m:r>
                      <a:rPr lang="en-US" b="1" i="1" smtClean="0">
                        <a:latin typeface="Cambria Math" panose="02040503050406030204" pitchFamily="18" charset="0"/>
                      </a:rPr>
                      <m:t>&gt;</m:t>
                    </m:r>
                    <m:r>
                      <a:rPr lang="en-US" b="1" i="1" smtClean="0">
                        <a:latin typeface="Cambria Math" panose="02040503050406030204" pitchFamily="18" charset="0"/>
                      </a:rPr>
                      <m:t>𝟐</m:t>
                    </m:r>
                  </m:oMath>
                </a14:m>
                <a:r>
                  <a:rPr lang="en-US" b="1"/>
                  <a:t>.</a:t>
                </a:r>
              </a:p>
            </p:txBody>
          </p:sp>
        </mc:Choice>
        <mc:Fallback xmlns="">
          <p:sp>
            <p:nvSpPr>
              <p:cNvPr id="32" name="Rectangle 31"/>
              <p:cNvSpPr>
                <a:spLocks noRot="1" noChangeAspect="1" noMove="1" noResize="1" noEditPoints="1" noAdjustHandles="1" noChangeArrowheads="1" noChangeShapeType="1" noTextEdit="1"/>
              </p:cNvSpPr>
              <p:nvPr/>
            </p:nvSpPr>
            <p:spPr>
              <a:xfrm>
                <a:off x="1801167" y="6974783"/>
                <a:ext cx="7380860" cy="754053"/>
              </a:xfrm>
              <a:prstGeom prst="rect">
                <a:avLst/>
              </a:prstGeom>
              <a:blipFill>
                <a:blip r:embed="rId2"/>
                <a:stretch>
                  <a:fillRect l="-3220" t="-16129" b="-3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690891" y="8033801"/>
                <a:ext cx="9399595" cy="768993"/>
              </a:xfrm>
              <a:prstGeom prst="rect">
                <a:avLst/>
              </a:prstGeom>
              <a:noFill/>
            </p:spPr>
            <p:txBody>
              <a:bodyPr wrap="square" rtlCol="0">
                <a:spAutoFit/>
              </a:bodyPr>
              <a:lstStyle/>
              <a:p>
                <a:pPr>
                  <a:spcBef>
                    <a:spcPts val="1200"/>
                  </a:spcBef>
                </a:pPr>
                <a:r>
                  <a:rPr lang="en-US" b="1"/>
                  <a:t>Phương trình</a:t>
                </a:r>
                <a14:m>
                  <m:oMath xmlns:m="http://schemas.openxmlformats.org/officeDocument/2006/math">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r>
                  <a:rPr lang="en-US" b="1"/>
                  <a:t> </a:t>
                </a:r>
                <a:endParaRPr lang="en-US" sz="4400" b="1">
                  <a:latin typeface="Tahoma" pitchFamily="34" charset="0"/>
                  <a:ea typeface="Tahoma" pitchFamily="34" charset="0"/>
                  <a:cs typeface="Tahoma" pitchFamily="34"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690891" y="8033801"/>
                <a:ext cx="9399595" cy="768993"/>
              </a:xfrm>
              <a:prstGeom prst="rect">
                <a:avLst/>
              </a:prstGeom>
              <a:blipFill>
                <a:blip r:embed="rId3"/>
                <a:stretch>
                  <a:fillRect l="-2529" t="-13492"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2616275" y="6473942"/>
                <a:ext cx="4741706" cy="1060803"/>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ĐKXĐ: </a:t>
                </a:r>
                <a:r>
                  <a:rPr lang="en-US" sz="4400" b="1"/>
                  <a:t> </a:t>
                </a:r>
                <a14:m>
                  <m:oMath xmlns:m="http://schemas.openxmlformats.org/officeDocument/2006/math">
                    <m:r>
                      <a:rPr lang="en-US" sz="4400" b="1" i="1">
                        <a:latin typeface="Cambria Math" panose="02040503050406030204" pitchFamily="18" charset="0"/>
                      </a:rPr>
                      <m:t>𝒙</m:t>
                    </m:r>
                    <m:r>
                      <a:rPr lang="en-US" sz="4400" b="1" i="1" smtClean="0">
                        <a:latin typeface="Cambria Math" panose="02040503050406030204" pitchFamily="18" charset="0"/>
                      </a:rPr>
                      <m:t>&gt;</m:t>
                    </m:r>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𝟐</m:t>
                        </m:r>
                      </m:den>
                    </m:f>
                    <m:r>
                      <a:rPr lang="en-US" sz="4400" b="1" i="1">
                        <a:latin typeface="Cambria Math" panose="02040503050406030204" pitchFamily="18" charset="0"/>
                      </a:rPr>
                      <m:t>.</m:t>
                    </m:r>
                  </m:oMath>
                </a14:m>
                <a:endParaRPr lang="en-US" sz="4400" b="1">
                  <a:latin typeface="Tahoma" pitchFamily="34" charset="0"/>
                  <a:ea typeface="Tahoma" pitchFamily="34" charset="0"/>
                  <a:cs typeface="Tahoma"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2616275" y="6473942"/>
                <a:ext cx="4741706" cy="1060803"/>
              </a:xfrm>
              <a:prstGeom prst="rect">
                <a:avLst/>
              </a:prstGeom>
              <a:blipFill>
                <a:blip r:embed="rId4"/>
                <a:stretch>
                  <a:fillRect l="-5277" t="-575" b="-109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2546863" y="5194745"/>
                <a:ext cx="10949241" cy="1177310"/>
              </a:xfrm>
              <a:prstGeom prst="rect">
                <a:avLst/>
              </a:prstGeom>
              <a:noFill/>
            </p:spPr>
            <p:txBody>
              <a:bodyPr wrap="square" rtlCol="0">
                <a:spAutoFit/>
              </a:bodyPr>
              <a:lstStyle/>
              <a:p>
                <a:r>
                  <a:rPr lang="en-US" b="1"/>
                  <a:t>d)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𝟐</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num>
                      <m:den>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rad>
                      </m:den>
                    </m:f>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rad>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2546863" y="5194745"/>
                <a:ext cx="10949241" cy="1177310"/>
              </a:xfrm>
              <a:prstGeom prst="rect">
                <a:avLst/>
              </a:prstGeom>
              <a:blipFill>
                <a:blip r:embed="rId5"/>
                <a:stretch>
                  <a:fillRect l="-2171" b="-9845"/>
                </a:stretch>
              </a:blipFill>
            </p:spPr>
            <p:txBody>
              <a:bodyPr/>
              <a:lstStyle/>
              <a:p>
                <a:r>
                  <a:rPr lang="en-US">
                    <a:noFill/>
                  </a:rPr>
                  <a:t> </a:t>
                </a:r>
              </a:p>
            </p:txBody>
          </p:sp>
        </mc:Fallback>
      </mc:AlternateContent>
      <p:cxnSp>
        <p:nvCxnSpPr>
          <p:cNvPr id="53" name="Straight Connector 52"/>
          <p:cNvCxnSpPr>
            <a:cxnSpLocks/>
          </p:cNvCxnSpPr>
          <p:nvPr/>
        </p:nvCxnSpPr>
        <p:spPr>
          <a:xfrm>
            <a:off x="11920832" y="5922005"/>
            <a:ext cx="0" cy="7033267"/>
          </a:xfrm>
          <a:prstGeom prst="line">
            <a:avLst/>
          </a:prstGeom>
          <a:ln>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9F6ACF9-AA8D-4F46-B34B-FCB88078241D}"/>
                  </a:ext>
                </a:extLst>
              </p:cNvPr>
              <p:cNvSpPr txBox="1"/>
              <p:nvPr/>
            </p:nvSpPr>
            <p:spPr>
              <a:xfrm>
                <a:off x="1679207" y="5602275"/>
                <a:ext cx="8945678" cy="1202573"/>
              </a:xfrm>
              <a:prstGeom prst="rect">
                <a:avLst/>
              </a:prstGeom>
              <a:noFill/>
            </p:spPr>
            <p:txBody>
              <a:bodyPr wrap="square" rtlCol="0">
                <a:spAutoFit/>
              </a:bodyPr>
              <a:lstStyle/>
              <a:p>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f>
                      <m:fPr>
                        <m:ctrlPr>
                          <a:rPr lang="en-US" sz="4400" b="1" i="1" smtClean="0">
                            <a:solidFill>
                              <a:srgbClr val="000000"/>
                            </a:solidFill>
                            <a:effectLst/>
                            <a:latin typeface="Cambria Math" panose="02040503050406030204" pitchFamily="18" charset="0"/>
                            <a:ea typeface="Times New Roman" panose="02020603050405020304" pitchFamily="18" charset="0"/>
                          </a:rPr>
                        </m:ctrlPr>
                      </m:fPr>
                      <m:num>
                        <m:sSup>
                          <m:sSupPr>
                            <m:ctrlPr>
                              <a:rPr lang="en-US" sz="4400" b="1" i="1">
                                <a:solidFill>
                                  <a:srgbClr val="000000"/>
                                </a:solidFill>
                                <a:effectLst/>
                                <a:latin typeface="Cambria Math" panose="02040503050406030204" pitchFamily="18" charset="0"/>
                                <a:ea typeface="Times New Roman" panose="02020603050405020304" pitchFamily="18" charset="0"/>
                              </a:rPr>
                            </m:ctrlPr>
                          </m:sSupPr>
                          <m:e>
                            <m:r>
                              <a:rPr lang="en-U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𝒙</m:t>
                            </m:r>
                          </m:e>
                          <m:sup>
                            <m:r>
                              <a:rPr lang="en-U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𝟒</m:t>
                        </m:r>
                        <m:r>
                          <a:rPr lang="en-U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num>
                      <m:den>
                        <m:rad>
                          <m:radPr>
                            <m:degHide m:val="on"/>
                            <m:ctrlPr>
                              <a:rPr lang="en-US" sz="4400" b="1" i="1">
                                <a:solidFill>
                                  <a:srgbClr val="000000"/>
                                </a:solidFill>
                                <a:effectLst/>
                                <a:latin typeface="Cambria Math" panose="02040503050406030204" pitchFamily="18" charset="0"/>
                                <a:ea typeface="Times New Roman" panose="02020603050405020304" pitchFamily="18" charset="0"/>
                              </a:rPr>
                            </m:ctrlPr>
                          </m:radPr>
                          <m:deg/>
                          <m:e>
                            <m:r>
                              <a:rPr lang="en-U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e>
                        </m:rad>
                      </m:den>
                    </m:f>
                    <m:r>
                      <a:rPr lang="en-U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400" b="1" i="1">
                            <a:solidFill>
                              <a:srgbClr val="000000"/>
                            </a:solidFill>
                            <a:effectLst/>
                            <a:latin typeface="Cambria Math" panose="02040503050406030204" pitchFamily="18" charset="0"/>
                            <a:ea typeface="Times New Roman" panose="02020603050405020304" pitchFamily="18" charset="0"/>
                          </a:rPr>
                        </m:ctrlPr>
                      </m:radPr>
                      <m:deg/>
                      <m:e>
                        <m:r>
                          <a:rPr lang="en-U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e>
                    </m:rad>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C9F6ACF9-AA8D-4F46-B34B-FCB88078241D}"/>
                  </a:ext>
                </a:extLst>
              </p:cNvPr>
              <p:cNvSpPr txBox="1">
                <a:spLocks noRot="1" noChangeAspect="1" noMove="1" noResize="1" noEditPoints="1" noAdjustHandles="1" noChangeArrowheads="1" noChangeShapeType="1" noTextEdit="1"/>
              </p:cNvSpPr>
              <p:nvPr/>
            </p:nvSpPr>
            <p:spPr>
              <a:xfrm>
                <a:off x="1679207" y="5602275"/>
                <a:ext cx="8945678" cy="1202573"/>
              </a:xfrm>
              <a:prstGeom prst="rect">
                <a:avLst/>
              </a:prstGeom>
              <a:blipFill>
                <a:blip r:embed="rId6"/>
                <a:stretch>
                  <a:fillRect l="-2725"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F744CB8-3CFC-4A22-8999-D315B7F7AC21}"/>
                  </a:ext>
                </a:extLst>
              </p:cNvPr>
              <p:cNvSpPr txBox="1"/>
              <p:nvPr/>
            </p:nvSpPr>
            <p:spPr>
              <a:xfrm>
                <a:off x="1668377" y="9180436"/>
                <a:ext cx="8464331" cy="816314"/>
              </a:xfrm>
              <a:prstGeom prst="rect">
                <a:avLst/>
              </a:prstGeom>
              <a:noFill/>
            </p:spPr>
            <p:txBody>
              <a:bodyPr wrap="square" rtlCol="0">
                <a:spAutoFit/>
              </a:bodyPr>
              <a:lstStyle/>
              <a:p>
                <a:pPr>
                  <a:spcBef>
                    <a:spcPts val="1200"/>
                  </a:spcBef>
                </a:pPr>
                <a:r>
                  <a:rPr lang="en-US" b="1"/>
                  <a:t>(Nhân cả hai vế với </a:t>
                </a:r>
                <a14:m>
                  <m:oMath xmlns:m="http://schemas.openxmlformats.org/officeDocument/2006/math">
                    <m:rad>
                      <m:radPr>
                        <m:degHide m:val="on"/>
                        <m:ctrlPr>
                          <a:rPr lang="en-US" b="1" i="1">
                            <a:latin typeface="Cambria Math" panose="02040503050406030204" pitchFamily="18" charset="0"/>
                          </a:rPr>
                        </m:ctrlPr>
                      </m:radPr>
                      <m:deg/>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rad>
                    <m:r>
                      <a:rPr lang="en-US" b="1" i="1">
                        <a:latin typeface="Cambria Math" panose="02040503050406030204" pitchFamily="18" charset="0"/>
                      </a:rPr>
                      <m:t>≠</m:t>
                    </m:r>
                    <m:r>
                      <a:rPr lang="en-US" b="1" i="1">
                        <a:latin typeface="Cambria Math" panose="02040503050406030204" pitchFamily="18" charset="0"/>
                      </a:rPr>
                      <m:t>𝟎</m:t>
                    </m:r>
                  </m:oMath>
                </a14:m>
                <a:r>
                  <a:rPr lang="en-US" b="1"/>
                  <a:t>)</a:t>
                </a:r>
              </a:p>
            </p:txBody>
          </p:sp>
        </mc:Choice>
        <mc:Fallback xmlns="">
          <p:sp>
            <p:nvSpPr>
              <p:cNvPr id="52" name="TextBox 51">
                <a:extLst>
                  <a:ext uri="{FF2B5EF4-FFF2-40B4-BE49-F238E27FC236}">
                    <a16:creationId xmlns:a16="http://schemas.microsoft.com/office/drawing/2014/main" id="{BF744CB8-3CFC-4A22-8999-D315B7F7AC21}"/>
                  </a:ext>
                </a:extLst>
              </p:cNvPr>
              <p:cNvSpPr txBox="1">
                <a:spLocks noRot="1" noChangeAspect="1" noMove="1" noResize="1" noEditPoints="1" noAdjustHandles="1" noChangeArrowheads="1" noChangeShapeType="1" noTextEdit="1"/>
              </p:cNvSpPr>
              <p:nvPr/>
            </p:nvSpPr>
            <p:spPr>
              <a:xfrm>
                <a:off x="1668377" y="9180436"/>
                <a:ext cx="8464331" cy="816314"/>
              </a:xfrm>
              <a:prstGeom prst="rect">
                <a:avLst/>
              </a:prstGeom>
              <a:blipFill>
                <a:blip r:embed="rId7"/>
                <a:stretch>
                  <a:fillRect l="-2882" t="-6716" b="-35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49EB83B-ACE3-4DB5-874E-BE85F5E0A886}"/>
                  </a:ext>
                </a:extLst>
              </p:cNvPr>
              <p:cNvSpPr txBox="1"/>
              <p:nvPr/>
            </p:nvSpPr>
            <p:spPr>
              <a:xfrm>
                <a:off x="1620639" y="11396184"/>
                <a:ext cx="10421497" cy="1415772"/>
              </a:xfrm>
              <a:prstGeom prst="rect">
                <a:avLst/>
              </a:prstGeom>
              <a:noFill/>
            </p:spPr>
            <p:txBody>
              <a:bodyPr wrap="square" rtlCol="0">
                <a:spAutoFit/>
              </a:bodyPr>
              <a:lstStyle/>
              <a:p>
                <a:pPr>
                  <a:spcBef>
                    <a:spcPts val="1200"/>
                  </a:spcBef>
                </a:pPr>
                <a:r>
                  <a:rPr lang="en-US" b="1"/>
                  <a:t>So sánh với điều kiện xác định thấy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𝟓</m:t>
                    </m:r>
                  </m:oMath>
                </a14:m>
                <a:r>
                  <a:rPr lang="en-US" b="1"/>
                  <a:t> thỏa mãn.</a:t>
                </a:r>
              </a:p>
            </p:txBody>
          </p:sp>
        </mc:Choice>
        <mc:Fallback xmlns="">
          <p:sp>
            <p:nvSpPr>
              <p:cNvPr id="57" name="TextBox 56">
                <a:extLst>
                  <a:ext uri="{FF2B5EF4-FFF2-40B4-BE49-F238E27FC236}">
                    <a16:creationId xmlns:a16="http://schemas.microsoft.com/office/drawing/2014/main" id="{549EB83B-ACE3-4DB5-874E-BE85F5E0A886}"/>
                  </a:ext>
                </a:extLst>
              </p:cNvPr>
              <p:cNvSpPr txBox="1">
                <a:spLocks noRot="1" noChangeAspect="1" noMove="1" noResize="1" noEditPoints="1" noAdjustHandles="1" noChangeArrowheads="1" noChangeShapeType="1" noTextEdit="1"/>
              </p:cNvSpPr>
              <p:nvPr/>
            </p:nvSpPr>
            <p:spPr>
              <a:xfrm>
                <a:off x="1620639" y="11396184"/>
                <a:ext cx="10421497" cy="1415772"/>
              </a:xfrm>
              <a:prstGeom prst="rect">
                <a:avLst/>
              </a:prstGeom>
              <a:blipFill>
                <a:blip r:embed="rId8"/>
                <a:stretch>
                  <a:fillRect l="-2341" t="-8584" b="-18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5724803F-38A6-43D5-BD25-01CF030643F9}"/>
                  </a:ext>
                </a:extLst>
              </p:cNvPr>
              <p:cNvSpPr txBox="1"/>
              <p:nvPr/>
            </p:nvSpPr>
            <p:spPr>
              <a:xfrm>
                <a:off x="12616275" y="7657606"/>
                <a:ext cx="7255404" cy="768993"/>
              </a:xfrm>
              <a:prstGeom prst="rect">
                <a:avLst/>
              </a:prstGeom>
              <a:noFill/>
            </p:spPr>
            <p:txBody>
              <a:bodyPr wrap="square" rtlCol="0">
                <a:spAutoFit/>
              </a:bodyPr>
              <a:lstStyle/>
              <a:p>
                <a:r>
                  <a:rPr lang="en-US" b="1"/>
                  <a:t>Pt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oMath>
                </a14:m>
                <a:r>
                  <a:rPr lang="en-US" b="1"/>
                  <a:t> </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1" name="TextBox 60">
                <a:extLst>
                  <a:ext uri="{FF2B5EF4-FFF2-40B4-BE49-F238E27FC236}">
                    <a16:creationId xmlns:a16="http://schemas.microsoft.com/office/drawing/2014/main" id="{5724803F-38A6-43D5-BD25-01CF030643F9}"/>
                  </a:ext>
                </a:extLst>
              </p:cNvPr>
              <p:cNvSpPr txBox="1">
                <a:spLocks noRot="1" noChangeAspect="1" noMove="1" noResize="1" noEditPoints="1" noAdjustHandles="1" noChangeArrowheads="1" noChangeShapeType="1" noTextEdit="1"/>
              </p:cNvSpPr>
              <p:nvPr/>
            </p:nvSpPr>
            <p:spPr>
              <a:xfrm>
                <a:off x="12616275" y="7657606"/>
                <a:ext cx="7255404" cy="768993"/>
              </a:xfrm>
              <a:prstGeom prst="rect">
                <a:avLst/>
              </a:prstGeom>
              <a:blipFill>
                <a:blip r:embed="rId9"/>
                <a:stretch>
                  <a:fillRect l="-3361" t="-13492"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D987AC71-87DB-464C-B09F-E5632242BAD3}"/>
                  </a:ext>
                </a:extLst>
              </p:cNvPr>
              <p:cNvSpPr txBox="1"/>
              <p:nvPr/>
            </p:nvSpPr>
            <p:spPr>
              <a:xfrm>
                <a:off x="12637511" y="8543375"/>
                <a:ext cx="8360555" cy="816314"/>
              </a:xfrm>
              <a:prstGeom prst="rect">
                <a:avLst/>
              </a:prstGeom>
              <a:noFill/>
            </p:spPr>
            <p:txBody>
              <a:bodyPr wrap="square" rtlCol="0">
                <a:spAutoFit/>
              </a:bodyPr>
              <a:lstStyle/>
              <a:p>
                <a:r>
                  <a:rPr lang="en-US" b="1"/>
                  <a:t>(nhân cả hai vế với </a:t>
                </a:r>
                <a14:m>
                  <m:oMath xmlns:m="http://schemas.openxmlformats.org/officeDocument/2006/math">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𝟑</m:t>
                        </m:r>
                      </m:e>
                    </m:rad>
                    <m:r>
                      <a:rPr lang="en-US" b="1" i="1">
                        <a:latin typeface="Cambria Math" panose="02040503050406030204" pitchFamily="18" charset="0"/>
                      </a:rPr>
                      <m:t>≠</m:t>
                    </m:r>
                    <m:r>
                      <a:rPr lang="en-US" b="1" i="1">
                        <a:latin typeface="Cambria Math" panose="02040503050406030204" pitchFamily="18" charset="0"/>
                      </a:rPr>
                      <m:t>𝟎</m:t>
                    </m:r>
                  </m:oMath>
                </a14:m>
                <a:r>
                  <a:rPr lang="en-US" b="1"/>
                  <a:t>)</a:t>
                </a:r>
                <a:endParaRPr lang="en-US" sz="4400" b="1"/>
              </a:p>
            </p:txBody>
          </p:sp>
        </mc:Choice>
        <mc:Fallback xmlns="">
          <p:sp>
            <p:nvSpPr>
              <p:cNvPr id="63" name="TextBox 62">
                <a:extLst>
                  <a:ext uri="{FF2B5EF4-FFF2-40B4-BE49-F238E27FC236}">
                    <a16:creationId xmlns:a16="http://schemas.microsoft.com/office/drawing/2014/main" id="{D987AC71-87DB-464C-B09F-E5632242BAD3}"/>
                  </a:ext>
                </a:extLst>
              </p:cNvPr>
              <p:cNvSpPr txBox="1">
                <a:spLocks noRot="1" noChangeAspect="1" noMove="1" noResize="1" noEditPoints="1" noAdjustHandles="1" noChangeArrowheads="1" noChangeShapeType="1" noTextEdit="1"/>
              </p:cNvSpPr>
              <p:nvPr/>
            </p:nvSpPr>
            <p:spPr>
              <a:xfrm>
                <a:off x="12637511" y="8543375"/>
                <a:ext cx="8360555" cy="816314"/>
              </a:xfrm>
              <a:prstGeom prst="rect">
                <a:avLst/>
              </a:prstGeom>
              <a:blipFill>
                <a:blip r:embed="rId10"/>
                <a:stretch>
                  <a:fillRect l="-2843" t="-6716" b="-35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85DFFD18-AD5D-4D7F-AE88-2BB38408F918}"/>
                  </a:ext>
                </a:extLst>
              </p:cNvPr>
              <p:cNvSpPr txBox="1"/>
              <p:nvPr/>
            </p:nvSpPr>
            <p:spPr>
              <a:xfrm>
                <a:off x="11264590" y="9386597"/>
                <a:ext cx="10949241" cy="287258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e>
                            <m:e>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𝟐</m:t>
                                  </m:r>
                                </m:den>
                              </m:f>
                            </m:e>
                          </m:eqArr>
                        </m:e>
                      </m:d>
                    </m:oMath>
                  </m:oMathPara>
                </a14:m>
                <a:endParaRPr lang="en-US" b="1"/>
              </a:p>
              <a:p>
                <a:pPr algn="ctr"/>
                <a:endParaRPr lang="en-US" sz="4400" b="1"/>
              </a:p>
            </p:txBody>
          </p:sp>
        </mc:Choice>
        <mc:Fallback xmlns="">
          <p:sp>
            <p:nvSpPr>
              <p:cNvPr id="65" name="TextBox 64">
                <a:extLst>
                  <a:ext uri="{FF2B5EF4-FFF2-40B4-BE49-F238E27FC236}">
                    <a16:creationId xmlns:a16="http://schemas.microsoft.com/office/drawing/2014/main" id="{85DFFD18-AD5D-4D7F-AE88-2BB38408F918}"/>
                  </a:ext>
                </a:extLst>
              </p:cNvPr>
              <p:cNvSpPr txBox="1">
                <a:spLocks noRot="1" noChangeAspect="1" noMove="1" noResize="1" noEditPoints="1" noAdjustHandles="1" noChangeArrowheads="1" noChangeShapeType="1" noTextEdit="1"/>
              </p:cNvSpPr>
              <p:nvPr/>
            </p:nvSpPr>
            <p:spPr>
              <a:xfrm>
                <a:off x="11264590" y="9386597"/>
                <a:ext cx="10949241" cy="2872581"/>
              </a:xfrm>
              <a:prstGeom prst="rect">
                <a:avLst/>
              </a:prstGeom>
              <a:blipFill>
                <a:blip r:embed="rId11"/>
                <a:stretch>
                  <a:fillRect/>
                </a:stretch>
              </a:blipFill>
            </p:spPr>
            <p:txBody>
              <a:bodyPr/>
              <a:lstStyle/>
              <a:p>
                <a:r>
                  <a:rPr lang="en-US">
                    <a:noFill/>
                  </a:rPr>
                  <a:t> </a:t>
                </a:r>
              </a:p>
            </p:txBody>
          </p:sp>
        </mc:Fallback>
      </mc:AlternateContent>
      <p:sp>
        <p:nvSpPr>
          <p:cNvPr id="62" name="TextBox 61">
            <a:extLst>
              <a:ext uri="{FF2B5EF4-FFF2-40B4-BE49-F238E27FC236}">
                <a16:creationId xmlns:a16="http://schemas.microsoft.com/office/drawing/2014/main" id="{65599AB3-A35E-418E-BDC0-C992880D4195}"/>
              </a:ext>
            </a:extLst>
          </p:cNvPr>
          <p:cNvSpPr txBox="1"/>
          <p:nvPr/>
        </p:nvSpPr>
        <p:spPr>
          <a:xfrm>
            <a:off x="12013153" y="11586369"/>
            <a:ext cx="10949241" cy="754053"/>
          </a:xfrm>
          <a:prstGeom prst="rect">
            <a:avLst/>
          </a:prstGeom>
          <a:noFill/>
        </p:spPr>
        <p:txBody>
          <a:bodyPr wrap="square" rtlCol="0">
            <a:spAutoFit/>
          </a:bodyPr>
          <a:lstStyle/>
          <a:p>
            <a:pPr algn="ctr"/>
            <a:r>
              <a:rPr lang="en-US" b="1"/>
              <a:t>So với đkxđ không có giá trị nào thoả mãn.</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B149C81-890E-4245-8B51-25C06EFF9676}"/>
                  </a:ext>
                </a:extLst>
              </p:cNvPr>
              <p:cNvSpPr txBox="1"/>
              <p:nvPr/>
            </p:nvSpPr>
            <p:spPr>
              <a:xfrm>
                <a:off x="1713279" y="10311970"/>
                <a:ext cx="4678680" cy="768993"/>
              </a:xfrm>
              <a:prstGeom prst="rect">
                <a:avLst/>
              </a:prstGeom>
              <a:noFill/>
            </p:spPr>
            <p:txBody>
              <a:bodyPr wrap="square" rtlCol="0">
                <a:spAutoFit/>
              </a:bodyPr>
              <a:lstStyle/>
              <a:p>
                <a:pPr>
                  <a:spcBef>
                    <a:spcPts val="1200"/>
                  </a:spcBef>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𝟎</m:t>
                      </m:r>
                    </m:oMath>
                  </m:oMathPara>
                </a14:m>
                <a:endParaRPr lang="en-US" b="1"/>
              </a:p>
            </p:txBody>
          </p:sp>
        </mc:Choice>
        <mc:Fallback xmlns="">
          <p:sp>
            <p:nvSpPr>
              <p:cNvPr id="47" name="TextBox 46">
                <a:extLst>
                  <a:ext uri="{FF2B5EF4-FFF2-40B4-BE49-F238E27FC236}">
                    <a16:creationId xmlns:a16="http://schemas.microsoft.com/office/drawing/2014/main" id="{AB149C81-890E-4245-8B51-25C06EFF9676}"/>
                  </a:ext>
                </a:extLst>
              </p:cNvPr>
              <p:cNvSpPr txBox="1">
                <a:spLocks noRot="1" noChangeAspect="1" noMove="1" noResize="1" noEditPoints="1" noAdjustHandles="1" noChangeArrowheads="1" noChangeShapeType="1" noTextEdit="1"/>
              </p:cNvSpPr>
              <p:nvPr/>
            </p:nvSpPr>
            <p:spPr>
              <a:xfrm>
                <a:off x="1713279" y="10311970"/>
                <a:ext cx="4678680" cy="76899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424FA79-EE9A-452F-BC4B-809AA098B873}"/>
                  </a:ext>
                </a:extLst>
              </p:cNvPr>
              <p:cNvSpPr txBox="1"/>
              <p:nvPr/>
            </p:nvSpPr>
            <p:spPr>
              <a:xfrm>
                <a:off x="4837528" y="9898880"/>
                <a:ext cx="4678680" cy="1564916"/>
              </a:xfrm>
              <a:prstGeom prst="rect">
                <a:avLst/>
              </a:prstGeom>
              <a:noFill/>
            </p:spPr>
            <p:txBody>
              <a:bodyPr wrap="square" rtlCol="0">
                <a:spAutoFit/>
              </a:bodyPr>
              <a:lstStyle/>
              <a:p>
                <a:pPr>
                  <a:spcBef>
                    <a:spcPts val="1200"/>
                  </a:spcBef>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𝑥</m:t>
                              </m:r>
                              <m:r>
                                <a:rPr lang="en-US" i="1">
                                  <a:latin typeface="Cambria Math" panose="02040503050406030204" pitchFamily="18" charset="0"/>
                                </a:rPr>
                                <m:t>=0</m:t>
                              </m:r>
                            </m:e>
                            <m:e>
                              <m:r>
                                <a:rPr lang="en-US" i="1">
                                  <a:latin typeface="Cambria Math" panose="02040503050406030204" pitchFamily="18" charset="0"/>
                                </a:rPr>
                                <m:t>𝑥</m:t>
                              </m:r>
                              <m:r>
                                <a:rPr lang="en-US" i="1">
                                  <a:latin typeface="Cambria Math" panose="02040503050406030204" pitchFamily="18" charset="0"/>
                                </a:rPr>
                                <m:t>=5</m:t>
                              </m:r>
                            </m:e>
                          </m:eqArr>
                        </m:e>
                      </m:d>
                    </m:oMath>
                  </m:oMathPara>
                </a14:m>
                <a:endParaRPr lang="en-US"/>
              </a:p>
            </p:txBody>
          </p:sp>
        </mc:Choice>
        <mc:Fallback xmlns="">
          <p:sp>
            <p:nvSpPr>
              <p:cNvPr id="48" name="TextBox 47">
                <a:extLst>
                  <a:ext uri="{FF2B5EF4-FFF2-40B4-BE49-F238E27FC236}">
                    <a16:creationId xmlns:a16="http://schemas.microsoft.com/office/drawing/2014/main" id="{3424FA79-EE9A-452F-BC4B-809AA098B873}"/>
                  </a:ext>
                </a:extLst>
              </p:cNvPr>
              <p:cNvSpPr txBox="1">
                <a:spLocks noRot="1" noChangeAspect="1" noMove="1" noResize="1" noEditPoints="1" noAdjustHandles="1" noChangeArrowheads="1" noChangeShapeType="1" noTextEdit="1"/>
              </p:cNvSpPr>
              <p:nvPr/>
            </p:nvSpPr>
            <p:spPr>
              <a:xfrm>
                <a:off x="4837528" y="9898880"/>
                <a:ext cx="4678680" cy="1564916"/>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9465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left)">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left)">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left)">
                                      <p:cBhvr>
                                        <p:cTn id="72" dur="500"/>
                                        <p:tgtEl>
                                          <p:spTgt spid="6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wipe(left)">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37" grpId="0"/>
      <p:bldP spid="42" grpId="0"/>
      <p:bldP spid="43" grpId="0"/>
      <p:bldP spid="33" grpId="0"/>
      <p:bldP spid="52" grpId="0"/>
      <p:bldP spid="57" grpId="0"/>
      <p:bldP spid="61" grpId="0"/>
      <p:bldP spid="63" grpId="0"/>
      <p:bldP spid="65" grpId="0"/>
      <p:bldP spid="62" grpId="0"/>
      <p:bldP spid="47" grpId="0"/>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32647" y="6426223"/>
            <a:ext cx="22117849" cy="5255920"/>
            <a:chOff x="1277661" y="6130975"/>
            <a:chExt cx="22123289" cy="7016131"/>
          </a:xfrm>
        </p:grpSpPr>
        <p:sp>
          <p:nvSpPr>
            <p:cNvPr id="31" name="Rounded Rectangle 30"/>
            <p:cNvSpPr/>
            <p:nvPr/>
          </p:nvSpPr>
          <p:spPr>
            <a:xfrm>
              <a:off x="1277661" y="6130975"/>
              <a:ext cx="22123289" cy="701613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nvGrpSpPr>
            <p:cNvPr id="32" name="Group 60"/>
            <p:cNvGrpSpPr/>
            <p:nvPr/>
          </p:nvGrpSpPr>
          <p:grpSpPr>
            <a:xfrm>
              <a:off x="1280653" y="6143342"/>
              <a:ext cx="3245626" cy="1027000"/>
              <a:chOff x="1284407" y="5223290"/>
              <a:chExt cx="3245626" cy="1090689"/>
            </a:xfrm>
          </p:grpSpPr>
          <p:sp>
            <p:nvSpPr>
              <p:cNvPr id="33" name="Freeform 20"/>
              <p:cNvSpPr>
                <a:spLocks/>
              </p:cNvSpPr>
              <p:nvPr/>
            </p:nvSpPr>
            <p:spPr bwMode="auto">
              <a:xfrm rot="16200000" flipV="1">
                <a:off x="2617800" y="4401748"/>
                <a:ext cx="1090683"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4" name="TextBox 33"/>
              <p:cNvSpPr txBox="1"/>
              <p:nvPr/>
            </p:nvSpPr>
            <p:spPr>
              <a:xfrm>
                <a:off x="2091562" y="5223290"/>
                <a:ext cx="2438471" cy="1090682"/>
              </a:xfrm>
              <a:prstGeom prst="rect">
                <a:avLst/>
              </a:prstGeom>
              <a:noFill/>
            </p:spPr>
            <p:txBody>
              <a:bodyPr wrap="squar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34"/>
              <p:cNvSpPr/>
              <p:nvPr/>
            </p:nvSpPr>
            <p:spPr>
              <a:xfrm flipV="1">
                <a:off x="1284407" y="5223291"/>
                <a:ext cx="821586" cy="109068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Freeform 15"/>
              <p:cNvSpPr>
                <a:spLocks noEditPoints="1"/>
              </p:cNvSpPr>
              <p:nvPr/>
            </p:nvSpPr>
            <p:spPr bwMode="auto">
              <a:xfrm>
                <a:off x="1534263" y="5336793"/>
                <a:ext cx="419313" cy="93896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5399">
                  <a:latin typeface="Times New Roman" panose="02020603050405020304" pitchFamily="18" charset="0"/>
                  <a:cs typeface="Times New Roman" panose="02020603050405020304" pitchFamily="18" charset="0"/>
                </a:endParaRPr>
              </a:p>
            </p:txBody>
          </p:sp>
        </p:grpSp>
      </p:grpSp>
      <p:grpSp>
        <p:nvGrpSpPr>
          <p:cNvPr id="2" name="Group 1"/>
          <p:cNvGrpSpPr/>
          <p:nvPr/>
        </p:nvGrpSpPr>
        <p:grpSpPr>
          <a:xfrm>
            <a:off x="917907" y="1572744"/>
            <a:ext cx="18282311" cy="830793"/>
            <a:chOff x="1082675" y="1892299"/>
            <a:chExt cx="18288000" cy="830900"/>
          </a:xfrm>
        </p:grpSpPr>
        <p:sp>
          <p:nvSpPr>
            <p:cNvPr id="3" name="Rounded Rectangle 2"/>
            <p:cNvSpPr/>
            <p:nvPr/>
          </p:nvSpPr>
          <p:spPr>
            <a:xfrm>
              <a:off x="1160979" y="1905000"/>
              <a:ext cx="912297"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imes New Roman" panose="02020603050405020304" pitchFamily="18" charset="0"/>
                  <a:ea typeface="Tahoma" pitchFamily="34" charset="0"/>
                  <a:cs typeface="Times New Roman" panose="02020603050405020304" pitchFamily="18" charset="0"/>
                </a:rPr>
                <a:t>VẬN DỤNG VÀ TÌM TÒI MỞ RỘNG </a:t>
              </a:r>
            </a:p>
          </p:txBody>
        </p:sp>
      </p:grpSp>
      <p:grpSp>
        <p:nvGrpSpPr>
          <p:cNvPr id="6" name="Group 49"/>
          <p:cNvGrpSpPr/>
          <p:nvPr/>
        </p:nvGrpSpPr>
        <p:grpSpPr>
          <a:xfrm>
            <a:off x="1177486" y="2692207"/>
            <a:ext cx="22173010" cy="3331187"/>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2"/>
            <p:cNvGrpSpPr/>
            <p:nvPr/>
          </p:nvGrpSpPr>
          <p:grpSpPr>
            <a:xfrm>
              <a:off x="1175570" y="2468560"/>
              <a:ext cx="2722965" cy="899962"/>
              <a:chOff x="1175570" y="1834705"/>
              <a:chExt cx="2970252" cy="981693"/>
            </a:xfrm>
          </p:grpSpPr>
          <p:sp>
            <p:nvSpPr>
              <p:cNvPr id="9" name="Freeform 20"/>
              <p:cNvSpPr>
                <a:spLocks/>
              </p:cNvSpPr>
              <p:nvPr/>
            </p:nvSpPr>
            <p:spPr bwMode="auto">
              <a:xfrm rot="16200000" flipV="1">
                <a:off x="2620045" y="1304259"/>
                <a:ext cx="963863" cy="2060416"/>
              </a:xfrm>
              <a:prstGeom prst="round1Rect">
                <a:avLst>
                  <a:gd name="adj" fmla="val 16667"/>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237301" y="1943436"/>
                <a:ext cx="1908521" cy="656384"/>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Câu 1</a:t>
                </a:r>
                <a:r>
                  <a:rPr lang="nl-NL" b="1">
                    <a:latin typeface="Times New Roman" panose="02020603050405020304" pitchFamily="18" charset="0"/>
                    <a:cs typeface="Times New Roman" panose="02020603050405020304" pitchFamily="18" charset="0"/>
                  </a:rPr>
                  <a:t> </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D17D590C-8491-4316-AA10-40C4839DCECA}"/>
                  </a:ext>
                </a:extLst>
              </p:cNvPr>
              <p:cNvSpPr/>
              <p:nvPr/>
            </p:nvSpPr>
            <p:spPr>
              <a:xfrm>
                <a:off x="3960867" y="3048497"/>
                <a:ext cx="18424264" cy="3080010"/>
              </a:xfrm>
              <a:prstGeom prst="rect">
                <a:avLst/>
              </a:prstGeom>
            </p:spPr>
            <p:txBody>
              <a:bodyPr wrap="square">
                <a:spAutoFit/>
              </a:bodyPr>
              <a:lstStyle/>
              <a:p>
                <a:pPr algn="just">
                  <a:lnSpc>
                    <a:spcPct val="115000"/>
                  </a:lnSpc>
                  <a:spcBef>
                    <a:spcPts val="600"/>
                  </a:spcBef>
                  <a:spcAft>
                    <a:spcPts val="1200"/>
                  </a:spcAft>
                </a:pPr>
                <a:r>
                  <a:rPr lang="en-US" sz="4400" b="1">
                    <a:latin typeface="Tahoma" panose="020B0604030504040204" pitchFamily="34" charset="0"/>
                    <a:ea typeface="Tahoma" panose="020B0604030504040204" pitchFamily="34" charset="0"/>
                    <a:cs typeface="Tahoma" panose="020B0604030504040204" pitchFamily="34" charset="0"/>
                  </a:rPr>
                  <a:t>Điều kiện xác định của phương trình </a:t>
                </a:r>
                <a14:m>
                  <m:oMath xmlns:m="http://schemas.openxmlformats.org/officeDocument/2006/math">
                    <m:r>
                      <a:rPr lang="nl-NL" sz="4400" b="1" i="1">
                        <a:latin typeface="Cambria Math" panose="02040503050406030204" pitchFamily="18" charset="0"/>
                      </a:rPr>
                      <m:t>𝒙</m:t>
                    </m:r>
                    <m:r>
                      <a:rPr lang="nl-NL" sz="4400" b="1" i="1">
                        <a:latin typeface="Cambria Math" panose="02040503050406030204" pitchFamily="18" charset="0"/>
                      </a:rPr>
                      <m:t>+</m:t>
                    </m:r>
                    <m:f>
                      <m:fPr>
                        <m:ctrlPr>
                          <a:rPr lang="en-US" sz="4400" b="1" i="1">
                            <a:latin typeface="Cambria Math" panose="02040503050406030204" pitchFamily="18" charset="0"/>
                          </a:rPr>
                        </m:ctrlPr>
                      </m:fPr>
                      <m:num>
                        <m:r>
                          <a:rPr lang="nl-NL" sz="4400" b="1" i="1">
                            <a:latin typeface="Cambria Math" panose="02040503050406030204" pitchFamily="18" charset="0"/>
                          </a:rPr>
                          <m:t>𝟓</m:t>
                        </m:r>
                      </m:num>
                      <m:den>
                        <m:sSup>
                          <m:sSupPr>
                            <m:ctrlPr>
                              <a:rPr lang="en-US" sz="4400" b="1" i="1">
                                <a:latin typeface="Cambria Math" panose="02040503050406030204" pitchFamily="18" charset="0"/>
                              </a:rPr>
                            </m:ctrlPr>
                          </m:sSupPr>
                          <m:e>
                            <m:r>
                              <a:rPr lang="nl-NL" sz="4400" b="1" i="1">
                                <a:latin typeface="Cambria Math" panose="02040503050406030204" pitchFamily="18" charset="0"/>
                              </a:rPr>
                              <m:t>𝒙</m:t>
                            </m:r>
                          </m:e>
                          <m:sup>
                            <m:r>
                              <a:rPr lang="nl-NL" sz="4400" b="1" i="1">
                                <a:latin typeface="Cambria Math" panose="02040503050406030204" pitchFamily="18" charset="0"/>
                              </a:rPr>
                              <m:t>𝟐</m:t>
                            </m:r>
                          </m:sup>
                        </m:sSup>
                        <m:r>
                          <a:rPr lang="nl-NL" sz="4400" b="1" i="1">
                            <a:latin typeface="Cambria Math" panose="02040503050406030204" pitchFamily="18" charset="0"/>
                          </a:rPr>
                          <m:t>−</m:t>
                        </m:r>
                        <m:r>
                          <a:rPr lang="nl-NL" sz="4400" b="1" i="1">
                            <a:latin typeface="Cambria Math" panose="02040503050406030204" pitchFamily="18" charset="0"/>
                          </a:rPr>
                          <m:t>𝟒</m:t>
                        </m:r>
                      </m:den>
                    </m:f>
                    <m:r>
                      <a:rPr lang="nl-NL" sz="4400" b="1" i="1">
                        <a:latin typeface="Cambria Math" panose="02040503050406030204" pitchFamily="18" charset="0"/>
                      </a:rPr>
                      <m:t>=</m:t>
                    </m:r>
                    <m:r>
                      <a:rPr lang="nl-NL" sz="4400" b="1" i="1">
                        <a:latin typeface="Cambria Math" panose="02040503050406030204" pitchFamily="18" charset="0"/>
                      </a:rPr>
                      <m:t>𝟏</m:t>
                    </m:r>
                  </m:oMath>
                </a14:m>
                <a:r>
                  <a:rPr lang="en-US" sz="4400" b="1">
                    <a:latin typeface="Tahoma" panose="020B0604030504040204" pitchFamily="34" charset="0"/>
                    <a:ea typeface="Tahoma" panose="020B0604030504040204" pitchFamily="34" charset="0"/>
                    <a:cs typeface="Tahoma" panose="020B0604030504040204" pitchFamily="34" charset="0"/>
                  </a:rPr>
                  <a:t> là:</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000"/>
                  </a:spcAft>
                </a:pPr>
                <a:r>
                  <a:rPr lang="en-US" sz="5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a:t>
                </a:r>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eqArr>
                      </m:e>
                    </m:d>
                  </m:oMath>
                </a14:m>
                <a:r>
                  <a:rPr lang="en-US" b="1"/>
                  <a:t>.</a:t>
                </a:r>
                <a:r>
                  <a:rPr lang="en-US" sz="5000">
                    <a:latin typeface="Times New Roman" panose="02020603050405020304" pitchFamily="18" charset="0"/>
                    <a:ea typeface="Tahoma" panose="020B0604030504040204" pitchFamily="34" charset="0"/>
                    <a:cs typeface="Times New Roman" panose="02020603050405020304" pitchFamily="18" charset="0"/>
                  </a:rPr>
                  <a:t>	</a:t>
                </a:r>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B. </a:t>
                </a:r>
                <a14:m>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oMath>
                </a14:m>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C. </a:t>
                </a:r>
                <a:r>
                  <a:rPr lang="en-US" b="1"/>
                  <a:t>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ℝ</m:t>
                    </m:r>
                  </m:oMath>
                </a14:m>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D</a:t>
                </a:r>
                <a:r>
                  <a:rPr lang="en-US" sz="5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4400" i="1">
                        <a:solidFill>
                          <a:srgbClr val="000000"/>
                        </a:solidFill>
                        <a:latin typeface="Cambria Math" panose="02040503050406030204" pitchFamily="18" charset="0"/>
                        <a:ea typeface="MS Mincho" panose="02020609040205080304" pitchFamily="49" charset="-128"/>
                        <a:cs typeface="Times New Roman" panose="02020603050405020304" pitchFamily="18" charset="0"/>
                      </a:rPr>
                      <m:t> </m:t>
                    </m:r>
                    <m:r>
                      <a:rPr lang="en-US" sz="4400" b="1" i="1">
                        <a:solidFill>
                          <a:srgbClr val="000000"/>
                        </a:solidFill>
                        <a:latin typeface="Cambria Math" panose="02040503050406030204" pitchFamily="18" charset="0"/>
                        <a:ea typeface="MS Mincho" panose="02020609040205080304" pitchFamily="49" charset="-128"/>
                        <a:cs typeface="Times New Roman" panose="02020603050405020304" pitchFamily="18" charset="0"/>
                      </a:rPr>
                      <m:t>𝒙</m:t>
                    </m:r>
                    <m:r>
                      <a:rPr lang="en-US" sz="4400" b="1" i="1">
                        <a:solidFill>
                          <a:srgbClr val="000000"/>
                        </a:solidFill>
                        <a:latin typeface="Cambria Math" panose="02040503050406030204" pitchFamily="18" charset="0"/>
                        <a:ea typeface="MS Mincho" panose="02020609040205080304" pitchFamily="49" charset="-128"/>
                      </a:rPr>
                      <m:t>≠</m:t>
                    </m:r>
                    <m:r>
                      <a:rPr lang="en-US" sz="4400" b="1" i="1">
                        <a:solidFill>
                          <a:srgbClr val="000000"/>
                        </a:solidFill>
                        <a:latin typeface="Cambria Math" panose="02040503050406030204" pitchFamily="18" charset="0"/>
                        <a:ea typeface="MS Mincho" panose="02020609040205080304" pitchFamily="49" charset="-128"/>
                        <a:cs typeface="Times New Roman" panose="02020603050405020304" pitchFamily="18" charset="0"/>
                      </a:rPr>
                      <m:t>𝟐</m:t>
                    </m:r>
                  </m:oMath>
                </a14:m>
                <a:r>
                  <a:rPr lang="en-US" sz="44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a:t>
                </a:r>
              </a:p>
            </p:txBody>
          </p:sp>
        </mc:Choice>
        <mc:Fallback xmlns="">
          <p:sp>
            <p:nvSpPr>
              <p:cNvPr id="23" name="Rectangle 22">
                <a:extLst>
                  <a:ext uri="{FF2B5EF4-FFF2-40B4-BE49-F238E27FC236}">
                    <a16:creationId xmlns:a16="http://schemas.microsoft.com/office/drawing/2014/main" id="{D17D590C-8491-4316-AA10-40C4839DCECA}"/>
                  </a:ext>
                </a:extLst>
              </p:cNvPr>
              <p:cNvSpPr>
                <a:spLocks noRot="1" noChangeAspect="1" noMove="1" noResize="1" noEditPoints="1" noAdjustHandles="1" noChangeArrowheads="1" noChangeShapeType="1" noTextEdit="1"/>
              </p:cNvSpPr>
              <p:nvPr/>
            </p:nvSpPr>
            <p:spPr>
              <a:xfrm>
                <a:off x="3960867" y="3048497"/>
                <a:ext cx="18424264" cy="3080010"/>
              </a:xfrm>
              <a:prstGeom prst="rect">
                <a:avLst/>
              </a:prstGeom>
              <a:blipFill>
                <a:blip r:embed="rId4"/>
                <a:stretch>
                  <a:fillRect l="-1588"/>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91857D6C-0C72-4E79-9067-C9C23278603A}"/>
              </a:ext>
            </a:extLst>
          </p:cNvPr>
          <p:cNvSpPr/>
          <p:nvPr/>
        </p:nvSpPr>
        <p:spPr>
          <a:xfrm>
            <a:off x="4276193" y="7453489"/>
            <a:ext cx="14369617" cy="1699119"/>
          </a:xfrm>
          <a:prstGeom prst="rect">
            <a:avLst/>
          </a:prstGeom>
        </p:spPr>
        <p:txBody>
          <a:bodyPr wrap="square">
            <a:spAutoFit/>
          </a:bodyPr>
          <a:lstStyle/>
          <a:p>
            <a:pPr>
              <a:lnSpc>
                <a:spcPct val="115000"/>
              </a:lnSpc>
              <a:spcAft>
                <a:spcPts val="1000"/>
              </a:spcAft>
            </a:pP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Chọn </a:t>
            </a:r>
            <a:r>
              <a:rPr lang="fr-FR"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4400" b="1" err="1">
                <a:solidFill>
                  <a:srgbClr val="FF0000"/>
                </a:solidFill>
                <a:latin typeface="Tahoma" panose="020B0604030504040204" pitchFamily="34" charset="0"/>
                <a:ea typeface="Tahoma" panose="020B0604030504040204" pitchFamily="34" charset="0"/>
                <a:cs typeface="Tahoma" panose="020B0604030504040204" pitchFamily="34" charset="0"/>
              </a:rPr>
              <a:t>án</a:t>
            </a:r>
            <a:r>
              <a:rPr lang="en-US" sz="4400">
                <a:latin typeface="Tahoma" panose="020B0604030504040204" pitchFamily="34" charset="0"/>
                <a:ea typeface="Tahoma" panose="020B0604030504040204" pitchFamily="34" charset="0"/>
                <a:cs typeface="Tahoma" panose="020B0604030504040204" pitchFamily="34" charset="0"/>
              </a:rPr>
              <a:t> </a:t>
            </a:r>
            <a:r>
              <a:rPr lang="fr-FR" sz="4400" b="1">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4400">
                <a:latin typeface="Tahoma" panose="020B0604030504040204" pitchFamily="34" charset="0"/>
                <a:ea typeface="Tahoma" panose="020B0604030504040204" pitchFamily="34" charset="0"/>
                <a:cs typeface="Tahoma" panose="020B0604030504040204" pitchFamily="34" charset="0"/>
              </a:rPr>
              <a:t> </a:t>
            </a:r>
          </a:p>
          <a:p>
            <a:pPr algn="ctr">
              <a:lnSpc>
                <a:spcPct val="115000"/>
              </a:lnSpc>
              <a:spcAft>
                <a:spcPts val="1000"/>
              </a:spcAft>
            </a:pPr>
            <a:r>
              <a:rPr lang="en-US" sz="4400" b="1">
                <a:latin typeface="Tahoma" panose="020B0604030504040204" pitchFamily="34" charset="0"/>
                <a:ea typeface="Tahoma" panose="020B0604030504040204" pitchFamily="34" charset="0"/>
                <a:cs typeface="Tahoma" panose="020B0604030504040204" pitchFamily="34" charset="0"/>
              </a:rPr>
              <a:t>Điều kiện xác định của phương trình là </a:t>
            </a:r>
          </a:p>
        </p:txBody>
      </p:sp>
      <p:pic>
        <p:nvPicPr>
          <p:cNvPr id="37" name="Picture 36">
            <a:extLst>
              <a:ext uri="{FF2B5EF4-FFF2-40B4-BE49-F238E27FC236}">
                <a16:creationId xmlns:a16="http://schemas.microsoft.com/office/drawing/2014/main" id="{E030DC3D-53DA-4A1D-BA10-FB83B4650A1C}"/>
              </a:ext>
            </a:extLst>
          </p:cNvPr>
          <p:cNvPicPr>
            <a:picLocks noChangeAspect="1"/>
          </p:cNvPicPr>
          <p:nvPr/>
        </p:nvPicPr>
        <p:blipFill>
          <a:blip r:embed="rId5"/>
          <a:stretch>
            <a:fillRect/>
          </a:stretch>
        </p:blipFill>
        <p:spPr>
          <a:xfrm>
            <a:off x="3887282" y="4811139"/>
            <a:ext cx="1022747" cy="1011750"/>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A0A070F-2A93-4897-ACF7-8594FAE966B2}"/>
                  </a:ext>
                </a:extLst>
              </p:cNvPr>
              <p:cNvSpPr txBox="1"/>
              <p:nvPr/>
            </p:nvSpPr>
            <p:spPr>
              <a:xfrm>
                <a:off x="7597633" y="9902087"/>
                <a:ext cx="3810000" cy="7218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000" b="1" i="1" smtClean="0">
                              <a:latin typeface="Cambria Math" panose="02040503050406030204" pitchFamily="18" charset="0"/>
                            </a:rPr>
                          </m:ctrlPr>
                        </m:sSupPr>
                        <m:e>
                          <m:r>
                            <a:rPr lang="nl-NL" sz="4000" b="1" i="1">
                              <a:latin typeface="Cambria Math" panose="02040503050406030204" pitchFamily="18" charset="0"/>
                            </a:rPr>
                            <m:t>𝒙</m:t>
                          </m:r>
                        </m:e>
                        <m:sup>
                          <m:r>
                            <a:rPr lang="nl-NL" sz="4000" b="1" i="1">
                              <a:latin typeface="Cambria Math" panose="02040503050406030204" pitchFamily="18" charset="0"/>
                            </a:rPr>
                            <m:t>𝟐</m:t>
                          </m:r>
                        </m:sup>
                      </m:sSup>
                      <m:r>
                        <a:rPr lang="nl-NL" sz="4000" b="1" i="1">
                          <a:latin typeface="Cambria Math" panose="02040503050406030204" pitchFamily="18" charset="0"/>
                        </a:rPr>
                        <m:t>−</m:t>
                      </m:r>
                      <m:r>
                        <a:rPr lang="nl-NL" sz="4000" b="1" i="1">
                          <a:latin typeface="Cambria Math" panose="02040503050406030204" pitchFamily="18" charset="0"/>
                        </a:rPr>
                        <m:t>𝟒</m:t>
                      </m:r>
                      <m:r>
                        <a:rPr lang="nl-NL" sz="4000" b="1" i="1">
                          <a:latin typeface="Cambria Math" panose="02040503050406030204" pitchFamily="18" charset="0"/>
                        </a:rPr>
                        <m:t>≠</m:t>
                      </m:r>
                      <m:r>
                        <a:rPr lang="nl-NL" sz="4000" b="1" i="1">
                          <a:latin typeface="Cambria Math" panose="02040503050406030204" pitchFamily="18" charset="0"/>
                        </a:rPr>
                        <m:t>𝟎</m:t>
                      </m:r>
                    </m:oMath>
                  </m:oMathPara>
                </a14:m>
                <a:endParaRPr lang="en-US"/>
              </a:p>
            </p:txBody>
          </p:sp>
        </mc:Choice>
        <mc:Fallback xmlns="">
          <p:sp>
            <p:nvSpPr>
              <p:cNvPr id="28" name="TextBox 27">
                <a:extLst>
                  <a:ext uri="{FF2B5EF4-FFF2-40B4-BE49-F238E27FC236}">
                    <a16:creationId xmlns:a16="http://schemas.microsoft.com/office/drawing/2014/main" id="{2A0A070F-2A93-4897-ACF7-8594FAE966B2}"/>
                  </a:ext>
                </a:extLst>
              </p:cNvPr>
              <p:cNvSpPr txBox="1">
                <a:spLocks noRot="1" noChangeAspect="1" noMove="1" noResize="1" noEditPoints="1" noAdjustHandles="1" noChangeArrowheads="1" noChangeShapeType="1" noTextEdit="1"/>
              </p:cNvSpPr>
              <p:nvPr/>
            </p:nvSpPr>
            <p:spPr>
              <a:xfrm>
                <a:off x="7597633" y="9902087"/>
                <a:ext cx="3810000" cy="7218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2E8E3A1-A270-4928-9530-6D81D46D1A50}"/>
                  </a:ext>
                </a:extLst>
              </p:cNvPr>
              <p:cNvSpPr txBox="1"/>
              <p:nvPr/>
            </p:nvSpPr>
            <p:spPr>
              <a:xfrm>
                <a:off x="10188433" y="9919695"/>
                <a:ext cx="3810000" cy="7847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sz="4400" b="1" i="1">
                          <a:latin typeface="Cambria Math" panose="02040503050406030204" pitchFamily="18" charset="0"/>
                        </a:rPr>
                        <m:t>⇔</m:t>
                      </m:r>
                      <m:sSup>
                        <m:sSupPr>
                          <m:ctrlPr>
                            <a:rPr lang="en-US" sz="4400" b="1" i="1">
                              <a:latin typeface="Cambria Math" panose="02040503050406030204" pitchFamily="18" charset="0"/>
                            </a:rPr>
                          </m:ctrlPr>
                        </m:sSupPr>
                        <m:e>
                          <m:r>
                            <a:rPr lang="nl-NL" sz="4400" b="1" i="1">
                              <a:latin typeface="Cambria Math" panose="02040503050406030204" pitchFamily="18" charset="0"/>
                            </a:rPr>
                            <m:t>𝒙</m:t>
                          </m:r>
                        </m:e>
                        <m:sup>
                          <m:r>
                            <a:rPr lang="nl-NL" sz="4400" b="1" i="1">
                              <a:latin typeface="Cambria Math" panose="02040503050406030204" pitchFamily="18" charset="0"/>
                            </a:rPr>
                            <m:t>𝟐</m:t>
                          </m:r>
                        </m:sup>
                      </m:sSup>
                      <m:r>
                        <a:rPr lang="nl-NL" sz="4400" b="1" i="1">
                          <a:latin typeface="Cambria Math" panose="02040503050406030204" pitchFamily="18" charset="0"/>
                        </a:rPr>
                        <m:t>≠</m:t>
                      </m:r>
                      <m:r>
                        <a:rPr lang="nl-NL" sz="4400" b="1" i="1">
                          <a:latin typeface="Cambria Math" panose="02040503050406030204" pitchFamily="18" charset="0"/>
                        </a:rPr>
                        <m:t>𝟒</m:t>
                      </m:r>
                    </m:oMath>
                  </m:oMathPara>
                </a14:m>
                <a:endParaRPr lang="en-US"/>
              </a:p>
            </p:txBody>
          </p:sp>
        </mc:Choice>
        <mc:Fallback xmlns="">
          <p:sp>
            <p:nvSpPr>
              <p:cNvPr id="38" name="TextBox 37">
                <a:extLst>
                  <a:ext uri="{FF2B5EF4-FFF2-40B4-BE49-F238E27FC236}">
                    <a16:creationId xmlns:a16="http://schemas.microsoft.com/office/drawing/2014/main" id="{E2E8E3A1-A270-4928-9530-6D81D46D1A50}"/>
                  </a:ext>
                </a:extLst>
              </p:cNvPr>
              <p:cNvSpPr txBox="1">
                <a:spLocks noRot="1" noChangeAspect="1" noMove="1" noResize="1" noEditPoints="1" noAdjustHandles="1" noChangeArrowheads="1" noChangeShapeType="1" noTextEdit="1"/>
              </p:cNvSpPr>
              <p:nvPr/>
            </p:nvSpPr>
            <p:spPr>
              <a:xfrm>
                <a:off x="10188433" y="9919695"/>
                <a:ext cx="3810000" cy="78476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B296F2E-9877-40E8-A83C-65CB7224104E}"/>
                  </a:ext>
                </a:extLst>
              </p:cNvPr>
              <p:cNvSpPr txBox="1"/>
              <p:nvPr/>
            </p:nvSpPr>
            <p:spPr>
              <a:xfrm>
                <a:off x="12997749" y="9579377"/>
                <a:ext cx="3810000" cy="14654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sz="4000" b="1" i="1">
                          <a:latin typeface="Cambria Math" panose="02040503050406030204" pitchFamily="18" charset="0"/>
                        </a:rPr>
                        <m:t>⇔</m:t>
                      </m:r>
                      <m:d>
                        <m:dPr>
                          <m:begChr m:val="{"/>
                          <m:endChr m:val=""/>
                          <m:ctrlPr>
                            <a:rPr lang="en-US" sz="4000" b="1" i="1">
                              <a:latin typeface="Cambria Math" panose="02040503050406030204" pitchFamily="18" charset="0"/>
                            </a:rPr>
                          </m:ctrlPr>
                        </m:dPr>
                        <m:e>
                          <m:eqArr>
                            <m:eqArrPr>
                              <m:ctrlPr>
                                <a:rPr lang="en-US" sz="4000" b="1" i="1">
                                  <a:latin typeface="Cambria Math" panose="02040503050406030204" pitchFamily="18" charset="0"/>
                                </a:rPr>
                              </m:ctrlPr>
                            </m:eqArrPr>
                            <m:e>
                              <m:r>
                                <a:rPr lang="nl-NL" sz="4000" b="1" i="1">
                                  <a:latin typeface="Cambria Math" panose="02040503050406030204" pitchFamily="18" charset="0"/>
                                </a:rPr>
                                <m:t>&amp;</m:t>
                              </m:r>
                              <m:r>
                                <a:rPr lang="nl-NL" sz="4000" b="1" i="1">
                                  <a:latin typeface="Cambria Math" panose="02040503050406030204" pitchFamily="18" charset="0"/>
                                </a:rPr>
                                <m:t>𝒙</m:t>
                              </m:r>
                              <m:r>
                                <a:rPr lang="nl-NL" sz="4000" b="1" i="1">
                                  <a:latin typeface="Cambria Math" panose="02040503050406030204" pitchFamily="18" charset="0"/>
                                </a:rPr>
                                <m:t>≠</m:t>
                              </m:r>
                              <m:r>
                                <a:rPr lang="nl-NL" sz="4000" b="1" i="1">
                                  <a:latin typeface="Cambria Math" panose="02040503050406030204" pitchFamily="18" charset="0"/>
                                </a:rPr>
                                <m:t>𝟐</m:t>
                              </m:r>
                            </m:e>
                            <m:e>
                              <m:r>
                                <a:rPr lang="nl-NL" sz="4000" b="1" i="1">
                                  <a:latin typeface="Cambria Math" panose="02040503050406030204" pitchFamily="18" charset="0"/>
                                </a:rPr>
                                <m:t>&amp;</m:t>
                              </m:r>
                              <m:r>
                                <a:rPr lang="nl-NL" sz="4000" b="1" i="1">
                                  <a:latin typeface="Cambria Math" panose="02040503050406030204" pitchFamily="18" charset="0"/>
                                </a:rPr>
                                <m:t>𝒙</m:t>
                              </m:r>
                              <m:r>
                                <a:rPr lang="nl-NL" sz="4000" b="1" i="1">
                                  <a:latin typeface="Cambria Math" panose="02040503050406030204" pitchFamily="18" charset="0"/>
                                </a:rPr>
                                <m:t>≠−</m:t>
                              </m:r>
                              <m:r>
                                <a:rPr lang="nl-NL" sz="4000" b="1" i="1">
                                  <a:latin typeface="Cambria Math" panose="02040503050406030204" pitchFamily="18" charset="0"/>
                                </a:rPr>
                                <m:t>𝟐</m:t>
                              </m:r>
                            </m:e>
                          </m:eqArr>
                        </m:e>
                      </m:d>
                    </m:oMath>
                  </m:oMathPara>
                </a14:m>
                <a:endParaRPr lang="en-US"/>
              </a:p>
            </p:txBody>
          </p:sp>
        </mc:Choice>
        <mc:Fallback xmlns="">
          <p:sp>
            <p:nvSpPr>
              <p:cNvPr id="39" name="TextBox 38">
                <a:extLst>
                  <a:ext uri="{FF2B5EF4-FFF2-40B4-BE49-F238E27FC236}">
                    <a16:creationId xmlns:a16="http://schemas.microsoft.com/office/drawing/2014/main" id="{6B296F2E-9877-40E8-A83C-65CB7224104E}"/>
                  </a:ext>
                </a:extLst>
              </p:cNvPr>
              <p:cNvSpPr txBox="1">
                <a:spLocks noRot="1" noChangeAspect="1" noMove="1" noResize="1" noEditPoints="1" noAdjustHandles="1" noChangeArrowheads="1" noChangeShapeType="1" noTextEdit="1"/>
              </p:cNvSpPr>
              <p:nvPr/>
            </p:nvSpPr>
            <p:spPr>
              <a:xfrm>
                <a:off x="12997749" y="9579377"/>
                <a:ext cx="3810000" cy="1465401"/>
              </a:xfrm>
              <a:prstGeom prst="rect">
                <a:avLst/>
              </a:prstGeom>
              <a:blipFill>
                <a:blip r:embed="rId8"/>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72012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arn(inVertical)">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barn(inVertical)">
                                      <p:cBhvr>
                                        <p:cTn id="27" dur="500"/>
                                        <p:tgtEl>
                                          <p:spTgt spid="2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572062"/>
            <a:ext cx="19202401" cy="830997"/>
            <a:chOff x="168274" y="1892299"/>
            <a:chExt cx="19202401" cy="830995"/>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KHÁI NIỆM PHƯƠNG TRÌNH</a:t>
              </a:r>
            </a:p>
          </p:txBody>
        </p:sp>
      </p:grpSp>
      <p:grpSp>
        <p:nvGrpSpPr>
          <p:cNvPr id="6" name="Group 5"/>
          <p:cNvGrpSpPr/>
          <p:nvPr/>
        </p:nvGrpSpPr>
        <p:grpSpPr>
          <a:xfrm>
            <a:off x="642940"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một ẩn</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grpSp>
        <p:nvGrpSpPr>
          <p:cNvPr id="43" name="Group 42"/>
          <p:cNvGrpSpPr/>
          <p:nvPr/>
        </p:nvGrpSpPr>
        <p:grpSpPr>
          <a:xfrm>
            <a:off x="1088512" y="3990904"/>
            <a:ext cx="22325581" cy="6565885"/>
            <a:chOff x="1076414" y="4334859"/>
            <a:chExt cx="22325581" cy="6565885"/>
          </a:xfrm>
        </p:grpSpPr>
        <p:grpSp>
          <p:nvGrpSpPr>
            <p:cNvPr id="22" name="Group 5"/>
            <p:cNvGrpSpPr/>
            <p:nvPr/>
          </p:nvGrpSpPr>
          <p:grpSpPr>
            <a:xfrm>
              <a:off x="1533269" y="4671091"/>
              <a:ext cx="21868726" cy="6229653"/>
              <a:chOff x="637542" y="1083939"/>
              <a:chExt cx="8611674" cy="2452642"/>
            </a:xfrm>
          </p:grpSpPr>
          <p:sp>
            <p:nvSpPr>
              <p:cNvPr id="39" name="Rounded Rectangle 38"/>
              <p:cNvSpPr/>
              <p:nvPr/>
            </p:nvSpPr>
            <p:spPr>
              <a:xfrm>
                <a:off x="637542" y="1083939"/>
                <a:ext cx="8611674" cy="2452642"/>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3581430"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Định nghĩa</a:t>
                </a:r>
                <a:r>
                  <a:rPr lang="en-US" sz="4600" b="1">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grpSp>
      <p:sp>
        <p:nvSpPr>
          <p:cNvPr id="11" name="TextBox 10">
            <a:extLst>
              <a:ext uri="{FF2B5EF4-FFF2-40B4-BE49-F238E27FC236}">
                <a16:creationId xmlns:a16="http://schemas.microsoft.com/office/drawing/2014/main" id="{1DDBB595-D231-487B-8484-7E271732FAD2}"/>
              </a:ext>
            </a:extLst>
          </p:cNvPr>
          <p:cNvSpPr txBox="1"/>
          <p:nvPr/>
        </p:nvSpPr>
        <p:spPr>
          <a:xfrm>
            <a:off x="3810000" y="5073885"/>
            <a:ext cx="18878401" cy="769441"/>
          </a:xfrm>
          <a:prstGeom prst="rect">
            <a:avLst/>
          </a:prstGeom>
          <a:noFill/>
        </p:spPr>
        <p:txBody>
          <a:bodyPr wrap="square" rtlCol="0">
            <a:spAutoFit/>
          </a:bodyPr>
          <a:lstStyle/>
          <a:p>
            <a:r>
              <a:rPr lang="en-US" sz="4400" b="1" i="1">
                <a:effectLst/>
                <a:latin typeface="Tahoma" panose="020B0604030504040204" pitchFamily="34" charset="0"/>
                <a:ea typeface="Tahoma" panose="020B0604030504040204" pitchFamily="34" charset="0"/>
                <a:cs typeface="Tahoma" panose="020B0604030504040204" pitchFamily="34" charset="0"/>
              </a:rPr>
              <a:t>Phương trình ẩn x là mệnh đề chứa biến có dạng: f(x) = g(x)	(1)</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4AF7AD43-C7EB-49DF-AD9E-6795B3174C7D}"/>
              </a:ext>
            </a:extLst>
          </p:cNvPr>
          <p:cNvSpPr txBox="1"/>
          <p:nvPr/>
        </p:nvSpPr>
        <p:spPr>
          <a:xfrm>
            <a:off x="3810000" y="6065368"/>
            <a:ext cx="18102249" cy="769441"/>
          </a:xfrm>
          <a:prstGeom prst="rect">
            <a:avLst/>
          </a:prstGeom>
          <a:noFill/>
        </p:spPr>
        <p:txBody>
          <a:bodyPr wrap="square" rtlCol="0">
            <a:spAutoFit/>
          </a:bodyPr>
          <a:lstStyle/>
          <a:p>
            <a:r>
              <a:rPr lang="en-US" sz="4400" b="1" i="1">
                <a:effectLst/>
                <a:latin typeface="Tahoma" panose="020B0604030504040204" pitchFamily="34" charset="0"/>
                <a:ea typeface="Tahoma" panose="020B0604030504040204" pitchFamily="34" charset="0"/>
                <a:cs typeface="Tahoma" panose="020B0604030504040204" pitchFamily="34" charset="0"/>
              </a:rPr>
              <a:t>Trong đó f(x), g(x) là những biểu thức của x.</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3D6BFE3-C616-4D6E-8389-B61ABAD58CCD}"/>
              </a:ext>
            </a:extLst>
          </p:cNvPr>
          <p:cNvSpPr txBox="1"/>
          <p:nvPr/>
        </p:nvSpPr>
        <p:spPr>
          <a:xfrm>
            <a:off x="6416041" y="6975609"/>
            <a:ext cx="18102249" cy="769441"/>
          </a:xfrm>
          <a:prstGeom prst="rect">
            <a:avLst/>
          </a:prstGeom>
          <a:noFill/>
        </p:spPr>
        <p:txBody>
          <a:bodyPr wrap="square" rtlCol="0">
            <a:spAutoFit/>
          </a:bodyPr>
          <a:lstStyle/>
          <a:p>
            <a:r>
              <a:rPr lang="en-US" sz="4400" b="1" i="1">
                <a:effectLst/>
                <a:latin typeface="Tahoma" panose="020B0604030504040204" pitchFamily="34" charset="0"/>
                <a:ea typeface="Tahoma" panose="020B0604030504040204" pitchFamily="34" charset="0"/>
                <a:cs typeface="Tahoma" panose="020B0604030504040204" pitchFamily="34" charset="0"/>
              </a:rPr>
              <a:t>x</a:t>
            </a:r>
            <a:r>
              <a:rPr lang="en-US" sz="4400" b="1" i="1" baseline="-25000">
                <a:effectLst/>
                <a:latin typeface="Tahoma" panose="020B0604030504040204" pitchFamily="34" charset="0"/>
                <a:ea typeface="Tahoma" panose="020B0604030504040204" pitchFamily="34" charset="0"/>
                <a:cs typeface="Tahoma" panose="020B0604030504040204" pitchFamily="34" charset="0"/>
              </a:rPr>
              <a:t>0</a:t>
            </a:r>
            <a:r>
              <a:rPr lang="en-US" sz="4400" b="1" i="1">
                <a:effectLst/>
                <a:latin typeface="Tahoma" panose="020B0604030504040204" pitchFamily="34" charset="0"/>
                <a:ea typeface="Tahoma" panose="020B0604030504040204" pitchFamily="34" charset="0"/>
                <a:cs typeface="Tahoma" panose="020B0604030504040204" pitchFamily="34" charset="0"/>
              </a:rPr>
              <a:t> </a:t>
            </a:r>
            <a:r>
              <a:rPr lang="en-US" sz="4400" b="1">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4400" b="1" i="1">
                <a:effectLst/>
                <a:latin typeface="Tahoma" panose="020B0604030504040204" pitchFamily="34" charset="0"/>
                <a:ea typeface="Tahoma" panose="020B0604030504040204" pitchFamily="34" charset="0"/>
                <a:cs typeface="Tahoma" panose="020B0604030504040204" pitchFamily="34" charset="0"/>
              </a:rPr>
              <a:t> R được gọi là nghiệm của (1) nếu f(x</a:t>
            </a:r>
            <a:r>
              <a:rPr lang="en-US" sz="4400" b="1" i="1" baseline="-25000">
                <a:effectLst/>
                <a:latin typeface="Tahoma" panose="020B0604030504040204" pitchFamily="34" charset="0"/>
                <a:ea typeface="Tahoma" panose="020B0604030504040204" pitchFamily="34" charset="0"/>
                <a:cs typeface="Tahoma" panose="020B0604030504040204" pitchFamily="34" charset="0"/>
              </a:rPr>
              <a:t>0</a:t>
            </a:r>
            <a:r>
              <a:rPr lang="en-US" sz="4400" b="1" i="1">
                <a:effectLst/>
                <a:latin typeface="Tahoma" panose="020B0604030504040204" pitchFamily="34" charset="0"/>
                <a:ea typeface="Tahoma" panose="020B0604030504040204" pitchFamily="34" charset="0"/>
                <a:cs typeface="Tahoma" panose="020B0604030504040204" pitchFamily="34" charset="0"/>
              </a:rPr>
              <a:t>) = g(x</a:t>
            </a:r>
            <a:r>
              <a:rPr lang="en-US" sz="4400" b="1" i="1" baseline="-25000">
                <a:effectLst/>
                <a:latin typeface="Tahoma" panose="020B0604030504040204" pitchFamily="34" charset="0"/>
                <a:ea typeface="Tahoma" panose="020B0604030504040204" pitchFamily="34" charset="0"/>
                <a:cs typeface="Tahoma" panose="020B0604030504040204" pitchFamily="34" charset="0"/>
              </a:rPr>
              <a:t>0</a:t>
            </a:r>
            <a:r>
              <a:rPr lang="en-US" sz="4400" b="1" i="1">
                <a:effectLst/>
                <a:latin typeface="Tahoma" panose="020B0604030504040204" pitchFamily="34" charset="0"/>
                <a:ea typeface="Tahoma" panose="020B0604030504040204" pitchFamily="34" charset="0"/>
                <a:cs typeface="Tahoma" panose="020B0604030504040204" pitchFamily="34" charset="0"/>
              </a:rPr>
              <a:t>) đúng.</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83B12AF8-EFAF-4715-8C12-AC363B4AB846}"/>
              </a:ext>
            </a:extLst>
          </p:cNvPr>
          <p:cNvSpPr txBox="1"/>
          <p:nvPr/>
        </p:nvSpPr>
        <p:spPr>
          <a:xfrm>
            <a:off x="3810000" y="8422159"/>
            <a:ext cx="18878401" cy="1446550"/>
          </a:xfrm>
          <a:prstGeom prst="rect">
            <a:avLst/>
          </a:prstGeom>
          <a:noFill/>
        </p:spPr>
        <p:txBody>
          <a:bodyPr wrap="square" rtlCol="0">
            <a:spAutoFit/>
          </a:bodyPr>
          <a:lstStyle/>
          <a:p>
            <a:r>
              <a:rPr lang="en-US" sz="4400" b="1" i="1">
                <a:effectLst/>
                <a:latin typeface="Tahoma" panose="020B0604030504040204" pitchFamily="34" charset="0"/>
                <a:ea typeface="Tahoma" panose="020B0604030504040204" pitchFamily="34" charset="0"/>
                <a:cs typeface="Tahoma" panose="020B0604030504040204" pitchFamily="34" charset="0"/>
              </a:rPr>
              <a:t>Giải (1) là tìm tập nghiệm S của (1).</a:t>
            </a:r>
            <a:endParaRPr lang="en-US" sz="4400" b="1">
              <a:effectLst/>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E7161A6-CF1A-4995-A469-95CF6F0EE5BF}"/>
                  </a:ext>
                </a:extLst>
              </p:cNvPr>
              <p:cNvSpPr txBox="1"/>
              <p:nvPr/>
            </p:nvSpPr>
            <p:spPr>
              <a:xfrm>
                <a:off x="3810000" y="9680989"/>
                <a:ext cx="12420600" cy="1446550"/>
              </a:xfrm>
              <a:prstGeom prst="rect">
                <a:avLst/>
              </a:prstGeom>
              <a:noFill/>
            </p:spPr>
            <p:txBody>
              <a:bodyPr wrap="square" rtlCol="0">
                <a:spAutoFit/>
              </a:bodyPr>
              <a:lstStyle/>
              <a:p>
                <a:r>
                  <a:rPr lang="en-US" sz="4400" b="1" i="1">
                    <a:effectLst/>
                    <a:latin typeface="Tahoma" panose="020B0604030504040204" pitchFamily="34" charset="0"/>
                    <a:ea typeface="Tahoma" panose="020B0604030504040204" pitchFamily="34" charset="0"/>
                    <a:cs typeface="Tahoma" panose="020B0604030504040204" pitchFamily="34" charset="0"/>
                  </a:rPr>
                  <a:t>Nếu (1) vô nghiệm thì </a:t>
                </a:r>
                <a14:m>
                  <m:oMath xmlns:m="http://schemas.openxmlformats.org/officeDocument/2006/math">
                    <m:r>
                      <a:rPr lang="en-US" sz="4400" b="1" i="1">
                        <a:effectLst/>
                        <a:latin typeface="Cambria Math" panose="02040503050406030204" pitchFamily="18" charset="0"/>
                        <a:ea typeface="Calibri" panose="020F0502020204030204" pitchFamily="34" charset="0"/>
                        <a:cs typeface="Chu Van An"/>
                      </a:rPr>
                      <m:t>𝑺</m:t>
                    </m:r>
                    <m:r>
                      <a:rPr lang="en-US" sz="4400" b="1" i="1">
                        <a:effectLst/>
                        <a:latin typeface="Cambria Math" panose="02040503050406030204" pitchFamily="18" charset="0"/>
                        <a:ea typeface="Calibri" panose="020F0502020204030204" pitchFamily="34" charset="0"/>
                        <a:cs typeface="Chu Van An"/>
                      </a:rPr>
                      <m:t>=∅</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9E7161A6-CF1A-4995-A469-95CF6F0EE5BF}"/>
                  </a:ext>
                </a:extLst>
              </p:cNvPr>
              <p:cNvSpPr txBox="1">
                <a:spLocks noRot="1" noChangeAspect="1" noMove="1" noResize="1" noEditPoints="1" noAdjustHandles="1" noChangeArrowheads="1" noChangeShapeType="1" noTextEdit="1"/>
              </p:cNvSpPr>
              <p:nvPr/>
            </p:nvSpPr>
            <p:spPr>
              <a:xfrm>
                <a:off x="3810000" y="9680989"/>
                <a:ext cx="12420600" cy="1446550"/>
              </a:xfrm>
              <a:prstGeom prst="rect">
                <a:avLst/>
              </a:prstGeom>
              <a:blipFill>
                <a:blip r:embed="rId3"/>
                <a:stretch>
                  <a:fillRect l="-1963" t="-886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19"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79183" y="5633211"/>
            <a:ext cx="22117849" cy="5268619"/>
            <a:chOff x="1222486" y="6063849"/>
            <a:chExt cx="22123289" cy="7033083"/>
          </a:xfrm>
        </p:grpSpPr>
        <p:sp>
          <p:nvSpPr>
            <p:cNvPr id="31" name="Rounded Rectangle 30"/>
            <p:cNvSpPr/>
            <p:nvPr/>
          </p:nvSpPr>
          <p:spPr>
            <a:xfrm>
              <a:off x="1222486" y="6063849"/>
              <a:ext cx="22123289" cy="703308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2" name="Group 60"/>
            <p:cNvGrpSpPr/>
            <p:nvPr/>
          </p:nvGrpSpPr>
          <p:grpSpPr>
            <a:xfrm>
              <a:off x="1280653" y="6143342"/>
              <a:ext cx="3245626" cy="1027000"/>
              <a:chOff x="1284407" y="5223290"/>
              <a:chExt cx="3245626" cy="1090689"/>
            </a:xfrm>
          </p:grpSpPr>
          <p:sp>
            <p:nvSpPr>
              <p:cNvPr id="33" name="Freeform 20"/>
              <p:cNvSpPr>
                <a:spLocks/>
              </p:cNvSpPr>
              <p:nvPr/>
            </p:nvSpPr>
            <p:spPr bwMode="auto">
              <a:xfrm rot="16200000" flipV="1">
                <a:off x="2617800" y="4401748"/>
                <a:ext cx="1090683"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4" name="TextBox 33"/>
              <p:cNvSpPr txBox="1"/>
              <p:nvPr/>
            </p:nvSpPr>
            <p:spPr>
              <a:xfrm>
                <a:off x="2091562" y="5223290"/>
                <a:ext cx="2438471" cy="1090682"/>
              </a:xfrm>
              <a:prstGeom prst="rect">
                <a:avLst/>
              </a:prstGeom>
              <a:noFill/>
            </p:spPr>
            <p:txBody>
              <a:bodyPr wrap="squar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34"/>
              <p:cNvSpPr/>
              <p:nvPr/>
            </p:nvSpPr>
            <p:spPr>
              <a:xfrm flipV="1">
                <a:off x="1284407" y="5223291"/>
                <a:ext cx="821586" cy="109068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Freeform 15"/>
              <p:cNvSpPr>
                <a:spLocks noEditPoints="1"/>
              </p:cNvSpPr>
              <p:nvPr/>
            </p:nvSpPr>
            <p:spPr bwMode="auto">
              <a:xfrm>
                <a:off x="1534263" y="5336793"/>
                <a:ext cx="419313" cy="93896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5399">
                  <a:latin typeface="Times New Roman" panose="02020603050405020304" pitchFamily="18" charset="0"/>
                  <a:cs typeface="Times New Roman" panose="02020603050405020304" pitchFamily="18" charset="0"/>
                </a:endParaRPr>
              </a:p>
            </p:txBody>
          </p:sp>
        </p:grpSp>
      </p:grpSp>
      <p:grpSp>
        <p:nvGrpSpPr>
          <p:cNvPr id="2" name="Group 1"/>
          <p:cNvGrpSpPr/>
          <p:nvPr/>
        </p:nvGrpSpPr>
        <p:grpSpPr>
          <a:xfrm>
            <a:off x="917907" y="1572744"/>
            <a:ext cx="18282311" cy="830793"/>
            <a:chOff x="1082675" y="1892299"/>
            <a:chExt cx="18288000" cy="830900"/>
          </a:xfrm>
        </p:grpSpPr>
        <p:sp>
          <p:nvSpPr>
            <p:cNvPr id="3" name="Rounded Rectangle 2"/>
            <p:cNvSpPr/>
            <p:nvPr/>
          </p:nvSpPr>
          <p:spPr>
            <a:xfrm>
              <a:off x="1160979" y="1905000"/>
              <a:ext cx="912297"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imes New Roman" panose="02020603050405020304" pitchFamily="18" charset="0"/>
                  <a:ea typeface="Tahoma" pitchFamily="34" charset="0"/>
                  <a:cs typeface="Times New Roman" panose="02020603050405020304" pitchFamily="18" charset="0"/>
                </a:rPr>
                <a:t>VẬN DỤNG VÀ TÌM TÒI MỞ RỘNG </a:t>
              </a:r>
            </a:p>
          </p:txBody>
        </p:sp>
      </p:grpSp>
      <p:grpSp>
        <p:nvGrpSpPr>
          <p:cNvPr id="6" name="Group 49"/>
          <p:cNvGrpSpPr/>
          <p:nvPr/>
        </p:nvGrpSpPr>
        <p:grpSpPr>
          <a:xfrm>
            <a:off x="1179183" y="2617028"/>
            <a:ext cx="22173010" cy="2579817"/>
            <a:chOff x="1175570" y="2468560"/>
            <a:chExt cx="22178464" cy="2388682"/>
          </a:xfrm>
        </p:grpSpPr>
        <p:sp>
          <p:nvSpPr>
            <p:cNvPr id="7" name="Rounded Rectangle 6"/>
            <p:cNvSpPr/>
            <p:nvPr/>
          </p:nvSpPr>
          <p:spPr>
            <a:xfrm>
              <a:off x="1175570" y="2872596"/>
              <a:ext cx="22178464" cy="198464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2"/>
            <p:cNvGrpSpPr/>
            <p:nvPr/>
          </p:nvGrpSpPr>
          <p:grpSpPr>
            <a:xfrm>
              <a:off x="1175570" y="2468560"/>
              <a:ext cx="2722965" cy="899962"/>
              <a:chOff x="1175570" y="1834705"/>
              <a:chExt cx="2970252" cy="981693"/>
            </a:xfrm>
          </p:grpSpPr>
          <p:sp>
            <p:nvSpPr>
              <p:cNvPr id="9" name="Freeform 20"/>
              <p:cNvSpPr>
                <a:spLocks/>
              </p:cNvSpPr>
              <p:nvPr/>
            </p:nvSpPr>
            <p:spPr bwMode="auto">
              <a:xfrm rot="16200000" flipV="1">
                <a:off x="2620045" y="1304259"/>
                <a:ext cx="963863" cy="2060416"/>
              </a:xfrm>
              <a:prstGeom prst="round1Rect">
                <a:avLst>
                  <a:gd name="adj" fmla="val 16667"/>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237301" y="1943436"/>
                <a:ext cx="1908521" cy="656384"/>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Câu 2</a:t>
                </a:r>
                <a:r>
                  <a:rPr lang="nl-NL" b="1">
                    <a:latin typeface="Times New Roman" panose="02020603050405020304" pitchFamily="18" charset="0"/>
                    <a:cs typeface="Times New Roman" panose="02020603050405020304" pitchFamily="18" charset="0"/>
                  </a:rPr>
                  <a:t> </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D17D590C-8491-4316-AA10-40C4839DCECA}"/>
                  </a:ext>
                </a:extLst>
              </p:cNvPr>
              <p:cNvSpPr/>
              <p:nvPr/>
            </p:nvSpPr>
            <p:spPr>
              <a:xfrm>
                <a:off x="3960867" y="3048497"/>
                <a:ext cx="18424264" cy="1922514"/>
              </a:xfrm>
              <a:prstGeom prst="rect">
                <a:avLst/>
              </a:prstGeom>
            </p:spPr>
            <p:txBody>
              <a:bodyPr wrap="square">
                <a:spAutoFit/>
              </a:bodyPr>
              <a:lstStyle/>
              <a:p>
                <a:pPr algn="just">
                  <a:lnSpc>
                    <a:spcPct val="115000"/>
                  </a:lnSpc>
                  <a:spcAft>
                    <a:spcPts val="1000"/>
                  </a:spcAft>
                </a:pPr>
                <a:r>
                  <a:rPr lang="en-US" sz="4400" b="1" dirty="0" err="1">
                    <a:latin typeface="Tahoma" panose="020B0604030504040204" pitchFamily="34" charset="0"/>
                    <a:ea typeface="Tahoma" panose="020B0604030504040204" pitchFamily="34" charset="0"/>
                    <a:cs typeface="Tahoma" panose="020B0604030504040204" pitchFamily="34" charset="0"/>
                  </a:rPr>
                  <a:t>Điều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nl-NL" sz="4400" b="1" i="1">
                        <a:latin typeface="Cambria Math" panose="02040503050406030204" pitchFamily="18" charset="0"/>
                      </a:rPr>
                      <m:t>𝟏</m:t>
                    </m:r>
                    <m:r>
                      <a:rPr lang="nl-NL"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smtClean="0">
                            <a:latin typeface="Cambria Math" panose="02040503050406030204" pitchFamily="18" charset="0"/>
                          </a:rPr>
                          <m:t>𝟑</m:t>
                        </m:r>
                        <m:r>
                          <a:rPr lang="en-US" sz="4400" b="1" i="1" smtClean="0">
                            <a:latin typeface="Cambria Math" panose="02040503050406030204" pitchFamily="18" charset="0"/>
                          </a:rPr>
                          <m:t>−</m:t>
                        </m:r>
                        <m:r>
                          <a:rPr lang="en-US" sz="4400" b="1" i="1" smtClean="0">
                            <a:latin typeface="Cambria Math" panose="02040503050406030204" pitchFamily="18" charset="0"/>
                          </a:rPr>
                          <m:t>𝒙</m:t>
                        </m:r>
                      </m:e>
                    </m:rad>
                    <m:r>
                      <a:rPr lang="nl-NL"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nl-NL" sz="4400" b="1" i="1">
                            <a:latin typeface="Cambria Math" panose="02040503050406030204" pitchFamily="18" charset="0"/>
                          </a:rPr>
                          <m:t>𝒙</m:t>
                        </m:r>
                        <m:r>
                          <a:rPr lang="nl-NL" sz="4400" b="1" i="1">
                            <a:latin typeface="Cambria Math" panose="02040503050406030204" pitchFamily="18" charset="0"/>
                          </a:rPr>
                          <m:t>−</m:t>
                        </m:r>
                        <m:r>
                          <a:rPr lang="nl-NL" sz="4400" b="1" i="1">
                            <a:latin typeface="Cambria Math" panose="02040503050406030204" pitchFamily="18" charset="0"/>
                          </a:rPr>
                          <m:t>𝟐</m:t>
                        </m:r>
                      </m:e>
                    </m:ra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a:t>
                </a:r>
              </a:p>
              <a:p>
                <a:pPr algn="just">
                  <a:lnSpc>
                    <a:spcPct val="115000"/>
                  </a:lnSpc>
                  <a:spcAft>
                    <a:spcPts val="1000"/>
                  </a:spcAft>
                </a:pPr>
                <a:r>
                  <a:rPr lang="en-US" sz="5000" b="1" dirty="0">
                    <a:solidFill>
                      <a:srgbClr val="0000FF"/>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a:latin typeface="Cambria Math" panose="02040503050406030204" pitchFamily="18" charset="0"/>
                        <a:ea typeface="Tahoma" panose="020B0604030504040204" pitchFamily="34" charset="0"/>
                        <a:cs typeface="Times New Roman" panose="02020603050405020304" pitchFamily="18" charset="0"/>
                      </a:rPr>
                      <m:t>−</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𝟐</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&lt;</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𝒙</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&lt;</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a:t>
                </a:r>
                <a:r>
                  <a:rPr lang="en-US" sz="5000" dirty="0">
                    <a:latin typeface="Tahoma" panose="020B0604030504040204" pitchFamily="34" charset="0"/>
                    <a:ea typeface="Tahoma" panose="020B0604030504040204" pitchFamily="34" charset="0"/>
                    <a:cs typeface="Tahoma" panose="020B0604030504040204" pitchFamily="34" charset="0"/>
                  </a:rPr>
                  <a:t>	</a:t>
                </a:r>
                <a:r>
                  <a:rPr lang="en-US" sz="5000" b="1" dirty="0">
                    <a:solidFill>
                      <a:srgbClr val="0000FF"/>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𝟐</m:t>
                    </m:r>
                    <m:r>
                      <a:rPr lang="en-US" sz="4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4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𝒙</m:t>
                    </m:r>
                    <m:r>
                      <a:rPr lang="en-US" sz="4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4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𝟑</m:t>
                    </m:r>
                  </m:oMath>
                </a14:m>
                <a:r>
                  <a:rPr lang="en-US" sz="5000" b="1" dirty="0">
                    <a:solidFill>
                      <a:srgbClr val="0000FF"/>
                    </a:solidFill>
                    <a:latin typeface="Tahoma" panose="020B0604030504040204" pitchFamily="34" charset="0"/>
                    <a:ea typeface="Tahoma" panose="020B0604030504040204" pitchFamily="34" charset="0"/>
                    <a:cs typeface="Tahoma" panose="020B0604030504040204" pitchFamily="34" charset="0"/>
                  </a:rPr>
                  <a:t>		C. </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𝒙</m:t>
                    </m:r>
                    <m:r>
                      <a:rPr lang="en-US" sz="4400" b="1" i="1" smtClean="0">
                        <a:latin typeface="Cambria Math" panose="02040503050406030204" pitchFamily="18" charset="0"/>
                      </a:rPr>
                      <m:t>&lt;</m:t>
                    </m:r>
                    <m:r>
                      <a:rPr lang="en-US" sz="4400" b="1" i="1" smtClean="0">
                        <a:latin typeface="Cambria Math" panose="02040503050406030204" pitchFamily="18" charset="0"/>
                      </a:rPr>
                      <m:t>𝟑</m:t>
                    </m:r>
                  </m:oMath>
                </a14:m>
                <a:r>
                  <a:rPr lang="en-US" sz="5000" b="1" dirty="0">
                    <a:solidFill>
                      <a:srgbClr val="0000FF"/>
                    </a:solidFill>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r>
                      <a:rPr lang="en-US" sz="4400" i="1">
                        <a:solidFill>
                          <a:srgbClr val="000000"/>
                        </a:solidFill>
                        <a:latin typeface="Cambria Math" panose="02040503050406030204" pitchFamily="18" charset="0"/>
                        <a:ea typeface="MS Mincho" panose="02020609040205080304" pitchFamily="49" charset="-128"/>
                        <a:cs typeface="Times New Roman" panose="02020603050405020304" pitchFamily="18" charset="0"/>
                      </a:rPr>
                      <m:t> </m:t>
                    </m:r>
                    <m:r>
                      <a:rPr lang="en-US" sz="4400" b="1" i="1">
                        <a:solidFill>
                          <a:srgbClr val="000000"/>
                        </a:solidFill>
                        <a:latin typeface="Cambria Math" panose="02040503050406030204" pitchFamily="18" charset="0"/>
                        <a:ea typeface="MS Mincho" panose="02020609040205080304" pitchFamily="49" charset="-128"/>
                        <a:cs typeface="Times New Roman" panose="02020603050405020304" pitchFamily="18" charset="0"/>
                      </a:rPr>
                      <m:t>𝒙</m:t>
                    </m:r>
                    <m:r>
                      <a:rPr lang="en-US" sz="4400" b="1" i="1" smtClean="0">
                        <a:solidFill>
                          <a:srgbClr val="000000"/>
                        </a:solidFill>
                        <a:latin typeface="Cambria Math" panose="02040503050406030204" pitchFamily="18" charset="0"/>
                        <a:ea typeface="MS Mincho" panose="02020609040205080304" pitchFamily="49" charset="-128"/>
                        <a:cs typeface="Times New Roman" panose="02020603050405020304" pitchFamily="18" charset="0"/>
                      </a:rPr>
                      <m:t>&gt;</m:t>
                    </m:r>
                    <m:r>
                      <a:rPr lang="en-US" sz="4400" b="1" i="1">
                        <a:solidFill>
                          <a:srgbClr val="000000"/>
                        </a:solidFill>
                        <a:latin typeface="Cambria Math" panose="02040503050406030204" pitchFamily="18" charset="0"/>
                        <a:ea typeface="MS Mincho" panose="02020609040205080304" pitchFamily="49" charset="-128"/>
                        <a:cs typeface="Times New Roman" panose="02020603050405020304" pitchFamily="18" charset="0"/>
                      </a:rPr>
                      <m:t>𝟐</m:t>
                    </m:r>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Rectangle 22">
                <a:extLst>
                  <a:ext uri="{FF2B5EF4-FFF2-40B4-BE49-F238E27FC236}">
                    <a16:creationId xmlns:a16="http://schemas.microsoft.com/office/drawing/2014/main" id="{D17D590C-8491-4316-AA10-40C4839DCECA}"/>
                  </a:ext>
                </a:extLst>
              </p:cNvPr>
              <p:cNvSpPr>
                <a:spLocks noRot="1" noChangeAspect="1" noMove="1" noResize="1" noEditPoints="1" noAdjustHandles="1" noChangeArrowheads="1" noChangeShapeType="1" noTextEdit="1"/>
              </p:cNvSpPr>
              <p:nvPr/>
            </p:nvSpPr>
            <p:spPr>
              <a:xfrm>
                <a:off x="3960867" y="3048497"/>
                <a:ext cx="18424264" cy="1922514"/>
              </a:xfrm>
              <a:prstGeom prst="rect">
                <a:avLst/>
              </a:prstGeom>
              <a:blipFill>
                <a:blip r:embed="rId4"/>
                <a:stretch>
                  <a:fillRect l="-1588" t="-2222" b="-13968"/>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91857D6C-0C72-4E79-9067-C9C23278603A}"/>
              </a:ext>
            </a:extLst>
          </p:cNvPr>
          <p:cNvSpPr/>
          <p:nvPr/>
        </p:nvSpPr>
        <p:spPr>
          <a:xfrm>
            <a:off x="4146160" y="6673176"/>
            <a:ext cx="14369617" cy="1699119"/>
          </a:xfrm>
          <a:prstGeom prst="rect">
            <a:avLst/>
          </a:prstGeom>
        </p:spPr>
        <p:txBody>
          <a:bodyPr wrap="square">
            <a:spAutoFit/>
          </a:bodyPr>
          <a:lstStyle/>
          <a:p>
            <a:pPr>
              <a:lnSpc>
                <a:spcPct val="115000"/>
              </a:lnSpc>
              <a:spcAft>
                <a:spcPts val="1000"/>
              </a:spcAft>
            </a:pP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Chọn </a:t>
            </a:r>
            <a:r>
              <a:rPr lang="fr-FR"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4400" b="1" err="1">
                <a:solidFill>
                  <a:srgbClr val="FF0000"/>
                </a:solidFill>
                <a:latin typeface="Tahoma" panose="020B0604030504040204" pitchFamily="34" charset="0"/>
                <a:ea typeface="Tahoma" panose="020B0604030504040204" pitchFamily="34" charset="0"/>
                <a:cs typeface="Tahoma" panose="020B0604030504040204" pitchFamily="34" charset="0"/>
              </a:rPr>
              <a:t>án</a:t>
            </a:r>
            <a:r>
              <a:rPr lang="en-US" sz="4400">
                <a:latin typeface="Tahoma" panose="020B0604030504040204" pitchFamily="34" charset="0"/>
                <a:ea typeface="Tahoma" panose="020B0604030504040204" pitchFamily="34" charset="0"/>
                <a:cs typeface="Tahoma" panose="020B0604030504040204" pitchFamily="34" charset="0"/>
              </a:rPr>
              <a:t> </a:t>
            </a:r>
            <a:r>
              <a:rPr lang="fr-FR" sz="4400" b="1">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400">
                <a:latin typeface="Tahoma" panose="020B0604030504040204" pitchFamily="34" charset="0"/>
                <a:ea typeface="Tahoma" panose="020B0604030504040204" pitchFamily="34" charset="0"/>
                <a:cs typeface="Tahoma" panose="020B0604030504040204" pitchFamily="34" charset="0"/>
              </a:rPr>
              <a:t> </a:t>
            </a:r>
          </a:p>
          <a:p>
            <a:pPr algn="ctr">
              <a:lnSpc>
                <a:spcPct val="115000"/>
              </a:lnSpc>
              <a:spcAft>
                <a:spcPts val="1000"/>
              </a:spcAft>
            </a:pPr>
            <a:r>
              <a:rPr lang="en-US" sz="4400" b="1">
                <a:latin typeface="Tahoma" panose="020B0604030504040204" pitchFamily="34" charset="0"/>
                <a:ea typeface="Tahoma" panose="020B0604030504040204" pitchFamily="34" charset="0"/>
                <a:cs typeface="Tahoma" panose="020B0604030504040204" pitchFamily="34" charset="0"/>
              </a:rPr>
              <a:t>Điều kiện xác định của phương trình là </a:t>
            </a:r>
          </a:p>
        </p:txBody>
      </p:sp>
      <p:pic>
        <p:nvPicPr>
          <p:cNvPr id="37" name="Picture 36">
            <a:extLst>
              <a:ext uri="{FF2B5EF4-FFF2-40B4-BE49-F238E27FC236}">
                <a16:creationId xmlns:a16="http://schemas.microsoft.com/office/drawing/2014/main" id="{E030DC3D-53DA-4A1D-BA10-FB83B4650A1C}"/>
              </a:ext>
            </a:extLst>
          </p:cNvPr>
          <p:cNvPicPr>
            <a:picLocks noChangeAspect="1"/>
          </p:cNvPicPr>
          <p:nvPr/>
        </p:nvPicPr>
        <p:blipFill>
          <a:blip r:embed="rId5"/>
          <a:stretch>
            <a:fillRect/>
          </a:stretch>
        </p:blipFill>
        <p:spPr>
          <a:xfrm>
            <a:off x="8077200" y="4059770"/>
            <a:ext cx="1022747" cy="1011750"/>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A0A070F-2A93-4897-ACF7-8594FAE966B2}"/>
                  </a:ext>
                </a:extLst>
              </p:cNvPr>
              <p:cNvSpPr txBox="1"/>
              <p:nvPr/>
            </p:nvSpPr>
            <p:spPr>
              <a:xfrm>
                <a:off x="6477000" y="9031720"/>
                <a:ext cx="4038600" cy="1602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b="1" i="1" smtClean="0">
                              <a:effectLst/>
                              <a:latin typeface="Cambria Math" panose="02040503050406030204" pitchFamily="18" charset="0"/>
                              <a:cs typeface="Chu Van An"/>
                            </a:rPr>
                          </m:ctrlPr>
                        </m:dPr>
                        <m:e>
                          <m:m>
                            <m:mPr>
                              <m:mcs>
                                <m:mc>
                                  <m:mcPr>
                                    <m:count m:val="1"/>
                                    <m:mcJc m:val="center"/>
                                  </m:mcPr>
                                </m:mc>
                              </m:mcs>
                              <m:ctrlPr>
                                <a:rPr lang="en-US" sz="4400" b="1" i="1">
                                  <a:effectLst/>
                                  <a:latin typeface="Cambria Math" panose="02040503050406030204" pitchFamily="18" charset="0"/>
                                  <a:cs typeface="Chu Van An"/>
                                </a:rPr>
                              </m:ctrlPr>
                            </m:mPr>
                            <m:mr>
                              <m:e>
                                <m:r>
                                  <a:rPr lang="nl-NL" sz="4400" b="1" i="1">
                                    <a:effectLst/>
                                    <a:latin typeface="Cambria Math" panose="02040503050406030204" pitchFamily="18" charset="0"/>
                                    <a:ea typeface="Calibri" panose="020F0502020204030204" pitchFamily="34" charset="0"/>
                                    <a:cs typeface="Chu Van An"/>
                                  </a:rPr>
                                  <m:t>𝟑</m:t>
                                </m:r>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cs typeface="Chu Van An"/>
                                  </a:rPr>
                                  <m:t>𝒙</m:t>
                                </m:r>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cs typeface="Chu Van An"/>
                                  </a:rPr>
                                  <m:t>𝟎</m:t>
                                </m:r>
                              </m:e>
                            </m:mr>
                            <m:mr>
                              <m:e>
                                <m:r>
                                  <a:rPr lang="nl-NL" sz="4400" b="1" i="1">
                                    <a:effectLst/>
                                    <a:latin typeface="Cambria Math" panose="02040503050406030204" pitchFamily="18" charset="0"/>
                                    <a:ea typeface="Calibri" panose="020F0502020204030204" pitchFamily="34" charset="0"/>
                                    <a:cs typeface="Chu Van An"/>
                                  </a:rPr>
                                  <m:t>𝒙</m:t>
                                </m:r>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cs typeface="Chu Van An"/>
                                  </a:rPr>
                                  <m:t>𝟐</m:t>
                                </m:r>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cs typeface="Chu Van An"/>
                                  </a:rPr>
                                  <m:t>𝟎</m:t>
                                </m:r>
                              </m:e>
                            </m:mr>
                          </m:m>
                        </m:e>
                      </m:d>
                    </m:oMath>
                  </m:oMathPara>
                </a14:m>
                <a:endParaRPr lang="en-US" sz="4400" b="1"/>
              </a:p>
            </p:txBody>
          </p:sp>
        </mc:Choice>
        <mc:Fallback xmlns="">
          <p:sp>
            <p:nvSpPr>
              <p:cNvPr id="28" name="TextBox 27">
                <a:extLst>
                  <a:ext uri="{FF2B5EF4-FFF2-40B4-BE49-F238E27FC236}">
                    <a16:creationId xmlns:a16="http://schemas.microsoft.com/office/drawing/2014/main" id="{2A0A070F-2A93-4897-ACF7-8594FAE966B2}"/>
                  </a:ext>
                </a:extLst>
              </p:cNvPr>
              <p:cNvSpPr txBox="1">
                <a:spLocks noRot="1" noChangeAspect="1" noMove="1" noResize="1" noEditPoints="1" noAdjustHandles="1" noChangeArrowheads="1" noChangeShapeType="1" noTextEdit="1"/>
              </p:cNvSpPr>
              <p:nvPr/>
            </p:nvSpPr>
            <p:spPr>
              <a:xfrm>
                <a:off x="6477000" y="9031720"/>
                <a:ext cx="4038600" cy="1602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CD99136-CD84-4BEE-8BDA-D225857E4F00}"/>
                  </a:ext>
                </a:extLst>
              </p:cNvPr>
              <p:cNvSpPr txBox="1"/>
              <p:nvPr/>
            </p:nvSpPr>
            <p:spPr>
              <a:xfrm>
                <a:off x="9455167" y="9031719"/>
                <a:ext cx="4038600" cy="1602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sz="4400" b="1" i="1" smtClean="0">
                          <a:effectLst/>
                          <a:latin typeface="Cambria Math" panose="02040503050406030204" pitchFamily="18" charset="0"/>
                          <a:ea typeface="Calibri" panose="020F0502020204030204" pitchFamily="34" charset="0"/>
                        </a:rPr>
                        <m:t>⇔</m:t>
                      </m:r>
                      <m:d>
                        <m:dPr>
                          <m:begChr m:val="{"/>
                          <m:endChr m:val=""/>
                          <m:ctrlPr>
                            <a:rPr lang="en-US" sz="4400" b="1" i="1">
                              <a:effectLst/>
                              <a:latin typeface="Cambria Math" panose="02040503050406030204" pitchFamily="18" charset="0"/>
                              <a:cs typeface="Chu Van An"/>
                            </a:rPr>
                          </m:ctrlPr>
                        </m:dPr>
                        <m:e>
                          <m:m>
                            <m:mPr>
                              <m:mcs>
                                <m:mc>
                                  <m:mcPr>
                                    <m:count m:val="1"/>
                                    <m:mcJc m:val="center"/>
                                  </m:mcPr>
                                </m:mc>
                              </m:mcs>
                              <m:ctrlPr>
                                <a:rPr lang="en-US" sz="4400" b="1" i="1" smtClean="0">
                                  <a:effectLst/>
                                  <a:latin typeface="Cambria Math" panose="02040503050406030204" pitchFamily="18" charset="0"/>
                                  <a:cs typeface="Chu Van An"/>
                                </a:rPr>
                              </m:ctrlPr>
                            </m:mPr>
                            <m:mr>
                              <m:e>
                                <m:r>
                                  <a:rPr lang="nl-NL" sz="4400" b="1" i="1">
                                    <a:effectLst/>
                                    <a:latin typeface="Cambria Math" panose="02040503050406030204" pitchFamily="18" charset="0"/>
                                    <a:ea typeface="Calibri" panose="020F0502020204030204" pitchFamily="34" charset="0"/>
                                    <a:cs typeface="Chu Van An"/>
                                  </a:rPr>
                                  <m:t>𝒙</m:t>
                                </m:r>
                                <m:r>
                                  <a:rPr lang="nl-NL" sz="4400" b="1" i="1" smtClean="0">
                                    <a:effectLst/>
                                    <a:latin typeface="Cambria Math" panose="02040503050406030204" pitchFamily="18" charset="0"/>
                                    <a:ea typeface="Cambria Math" panose="02040503050406030204" pitchFamily="18" charset="0"/>
                                    <a:cs typeface="Chu Van An"/>
                                  </a:rPr>
                                  <m:t>≤</m:t>
                                </m:r>
                                <m:r>
                                  <a:rPr lang="en-US" sz="4400" b="1" i="1" smtClean="0">
                                    <a:effectLst/>
                                    <a:latin typeface="Cambria Math" panose="02040503050406030204" pitchFamily="18" charset="0"/>
                                    <a:ea typeface="Cambria Math" panose="02040503050406030204" pitchFamily="18" charset="0"/>
                                    <a:cs typeface="Chu Van An"/>
                                  </a:rPr>
                                  <m:t>𝟑</m:t>
                                </m:r>
                              </m:e>
                            </m:mr>
                            <m:mr>
                              <m:e>
                                <m:r>
                                  <a:rPr lang="nl-NL" sz="4400" b="1" i="1">
                                    <a:effectLst/>
                                    <a:latin typeface="Cambria Math" panose="02040503050406030204" pitchFamily="18" charset="0"/>
                                    <a:ea typeface="Calibri" panose="020F0502020204030204" pitchFamily="34" charset="0"/>
                                    <a:cs typeface="Chu Van An"/>
                                  </a:rPr>
                                  <m:t>𝒙</m:t>
                                </m:r>
                                <m:r>
                                  <a:rPr lang="nl-NL" sz="4400" b="1" i="1">
                                    <a:effectLst/>
                                    <a:latin typeface="Cambria Math" panose="02040503050406030204" pitchFamily="18" charset="0"/>
                                    <a:ea typeface="Calibri" panose="020F0502020204030204" pitchFamily="34" charset="0"/>
                                  </a:rPr>
                                  <m:t>≥</m:t>
                                </m:r>
                                <m:r>
                                  <a:rPr lang="en-US" sz="4400" b="1" i="1" smtClean="0">
                                    <a:effectLst/>
                                    <a:latin typeface="Cambria Math" panose="02040503050406030204" pitchFamily="18" charset="0"/>
                                    <a:ea typeface="Calibri" panose="020F0502020204030204" pitchFamily="34" charset="0"/>
                                  </a:rPr>
                                  <m:t>𝟐</m:t>
                                </m:r>
                              </m:e>
                            </m:mr>
                          </m:m>
                        </m:e>
                      </m:d>
                    </m:oMath>
                  </m:oMathPara>
                </a14:m>
                <a:endParaRPr lang="en-US" sz="4400" b="1"/>
              </a:p>
            </p:txBody>
          </p:sp>
        </mc:Choice>
        <mc:Fallback xmlns="">
          <p:sp>
            <p:nvSpPr>
              <p:cNvPr id="38" name="TextBox 37">
                <a:extLst>
                  <a:ext uri="{FF2B5EF4-FFF2-40B4-BE49-F238E27FC236}">
                    <a16:creationId xmlns:a16="http://schemas.microsoft.com/office/drawing/2014/main" id="{3CD99136-CD84-4BEE-8BDA-D225857E4F00}"/>
                  </a:ext>
                </a:extLst>
              </p:cNvPr>
              <p:cNvSpPr txBox="1">
                <a:spLocks noRot="1" noChangeAspect="1" noMove="1" noResize="1" noEditPoints="1" noAdjustHandles="1" noChangeArrowheads="1" noChangeShapeType="1" noTextEdit="1"/>
              </p:cNvSpPr>
              <p:nvPr/>
            </p:nvSpPr>
            <p:spPr>
              <a:xfrm>
                <a:off x="9455167" y="9031719"/>
                <a:ext cx="4038600" cy="16026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CDE242D-740A-4BDE-B2CA-2D82F2A8A1D2}"/>
                  </a:ext>
                </a:extLst>
              </p:cNvPr>
              <p:cNvSpPr txBox="1"/>
              <p:nvPr/>
            </p:nvSpPr>
            <p:spPr>
              <a:xfrm>
                <a:off x="12763458" y="9405419"/>
                <a:ext cx="4142858"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sz="4400" b="1" i="1" smtClean="0">
                          <a:effectLst/>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Tahoma" panose="020B0604030504040204" pitchFamily="34" charset="0"/>
                          <a:cs typeface="Times New Roman" panose="02020603050405020304" pitchFamily="18" charset="0"/>
                        </a:rPr>
                        <m:t>𝟐</m:t>
                      </m:r>
                      <m:r>
                        <a:rPr lang="en-US" sz="4400" b="1" i="1">
                          <a:latin typeface="Cambria Math" panose="02040503050406030204" pitchFamily="18" charset="0"/>
                          <a:ea typeface="Cambria Math" panose="02040503050406030204" pitchFamily="18" charset="0"/>
                          <a:cs typeface="Times New Roman" panose="02020603050405020304" pitchFamily="18" charset="0"/>
                        </a:rPr>
                        <m:t>≤</m:t>
                      </m:r>
                      <m:r>
                        <a:rPr lang="en-US" sz="4400" b="1" i="1">
                          <a:latin typeface="Cambria Math" panose="02040503050406030204" pitchFamily="18" charset="0"/>
                          <a:ea typeface="Cambria Math" panose="02040503050406030204" pitchFamily="18" charset="0"/>
                          <a:cs typeface="Times New Roman" panose="02020603050405020304" pitchFamily="18" charset="0"/>
                        </a:rPr>
                        <m:t>𝒙</m:t>
                      </m:r>
                      <m:r>
                        <a:rPr lang="en-US" sz="4400" b="1" i="1">
                          <a:latin typeface="Cambria Math" panose="02040503050406030204" pitchFamily="18" charset="0"/>
                          <a:ea typeface="Cambria Math" panose="02040503050406030204" pitchFamily="18" charset="0"/>
                          <a:cs typeface="Times New Roman" panose="02020603050405020304" pitchFamily="18" charset="0"/>
                        </a:rPr>
                        <m:t>≤</m:t>
                      </m:r>
                      <m:r>
                        <a:rPr lang="en-US" sz="4400" b="1" i="1">
                          <a:latin typeface="Cambria Math" panose="02040503050406030204" pitchFamily="18" charset="0"/>
                          <a:ea typeface="Cambria Math" panose="02040503050406030204" pitchFamily="18" charset="0"/>
                          <a:cs typeface="Times New Roman" panose="02020603050405020304" pitchFamily="18" charset="0"/>
                        </a:rPr>
                        <m:t>𝟑</m:t>
                      </m:r>
                    </m:oMath>
                  </m:oMathPara>
                </a14:m>
                <a:endParaRPr lang="en-US" sz="4400" b="1"/>
              </a:p>
            </p:txBody>
          </p:sp>
        </mc:Choice>
        <mc:Fallback xmlns="">
          <p:sp>
            <p:nvSpPr>
              <p:cNvPr id="39" name="TextBox 38">
                <a:extLst>
                  <a:ext uri="{FF2B5EF4-FFF2-40B4-BE49-F238E27FC236}">
                    <a16:creationId xmlns:a16="http://schemas.microsoft.com/office/drawing/2014/main" id="{FCDE242D-740A-4BDE-B2CA-2D82F2A8A1D2}"/>
                  </a:ext>
                </a:extLst>
              </p:cNvPr>
              <p:cNvSpPr txBox="1">
                <a:spLocks noRot="1" noChangeAspect="1" noMove="1" noResize="1" noEditPoints="1" noAdjustHandles="1" noChangeArrowheads="1" noChangeShapeType="1" noTextEdit="1"/>
              </p:cNvSpPr>
              <p:nvPr/>
            </p:nvSpPr>
            <p:spPr>
              <a:xfrm>
                <a:off x="12763458" y="9405419"/>
                <a:ext cx="4142858" cy="769441"/>
              </a:xfrm>
              <a:prstGeom prst="rect">
                <a:avLst/>
              </a:prstGeom>
              <a:blipFill>
                <a:blip r:embed="rId8"/>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07292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arn(inVertical)">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barn(inVertical)">
                                      <p:cBhvr>
                                        <p:cTn id="27" dur="500"/>
                                        <p:tgtEl>
                                          <p:spTgt spid="2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8"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33075" y="6059226"/>
            <a:ext cx="22117849" cy="6371293"/>
            <a:chOff x="1222486" y="6063849"/>
            <a:chExt cx="22123289" cy="8505043"/>
          </a:xfrm>
        </p:grpSpPr>
        <p:sp>
          <p:nvSpPr>
            <p:cNvPr id="31" name="Rounded Rectangle 30"/>
            <p:cNvSpPr/>
            <p:nvPr/>
          </p:nvSpPr>
          <p:spPr>
            <a:xfrm>
              <a:off x="1222486" y="6063849"/>
              <a:ext cx="22123289" cy="850504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2" name="Group 60"/>
            <p:cNvGrpSpPr/>
            <p:nvPr/>
          </p:nvGrpSpPr>
          <p:grpSpPr>
            <a:xfrm>
              <a:off x="1280653" y="6143342"/>
              <a:ext cx="3245626" cy="1027000"/>
              <a:chOff x="1284407" y="5223290"/>
              <a:chExt cx="3245626" cy="1090689"/>
            </a:xfrm>
          </p:grpSpPr>
          <p:sp>
            <p:nvSpPr>
              <p:cNvPr id="33" name="Freeform 20"/>
              <p:cNvSpPr>
                <a:spLocks/>
              </p:cNvSpPr>
              <p:nvPr/>
            </p:nvSpPr>
            <p:spPr bwMode="auto">
              <a:xfrm rot="16200000" flipV="1">
                <a:off x="2617800" y="4401748"/>
                <a:ext cx="1090683"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4" name="TextBox 33"/>
              <p:cNvSpPr txBox="1"/>
              <p:nvPr/>
            </p:nvSpPr>
            <p:spPr>
              <a:xfrm>
                <a:off x="2091562" y="5223290"/>
                <a:ext cx="2438471" cy="1090682"/>
              </a:xfrm>
              <a:prstGeom prst="rect">
                <a:avLst/>
              </a:prstGeom>
              <a:noFill/>
            </p:spPr>
            <p:txBody>
              <a:bodyPr wrap="squar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34"/>
              <p:cNvSpPr/>
              <p:nvPr/>
            </p:nvSpPr>
            <p:spPr>
              <a:xfrm flipV="1">
                <a:off x="1284407" y="5223291"/>
                <a:ext cx="821586" cy="109068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Freeform 15"/>
              <p:cNvSpPr>
                <a:spLocks noEditPoints="1"/>
              </p:cNvSpPr>
              <p:nvPr/>
            </p:nvSpPr>
            <p:spPr bwMode="auto">
              <a:xfrm>
                <a:off x="1534263" y="5336793"/>
                <a:ext cx="419313" cy="93896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5399">
                  <a:latin typeface="Times New Roman" panose="02020603050405020304" pitchFamily="18" charset="0"/>
                  <a:cs typeface="Times New Roman" panose="02020603050405020304" pitchFamily="18" charset="0"/>
                </a:endParaRPr>
              </a:p>
            </p:txBody>
          </p:sp>
        </p:grpSp>
      </p:grpSp>
      <p:grpSp>
        <p:nvGrpSpPr>
          <p:cNvPr id="2" name="Group 1"/>
          <p:cNvGrpSpPr/>
          <p:nvPr/>
        </p:nvGrpSpPr>
        <p:grpSpPr>
          <a:xfrm>
            <a:off x="917907" y="1572744"/>
            <a:ext cx="18282311" cy="830793"/>
            <a:chOff x="1082675" y="1892299"/>
            <a:chExt cx="18288000" cy="830900"/>
          </a:xfrm>
        </p:grpSpPr>
        <p:sp>
          <p:nvSpPr>
            <p:cNvPr id="3" name="Rounded Rectangle 2"/>
            <p:cNvSpPr/>
            <p:nvPr/>
          </p:nvSpPr>
          <p:spPr>
            <a:xfrm>
              <a:off x="1160979" y="1905000"/>
              <a:ext cx="912297"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imes New Roman" panose="02020603050405020304" pitchFamily="18" charset="0"/>
                  <a:ea typeface="Tahoma" pitchFamily="34" charset="0"/>
                  <a:cs typeface="Times New Roman" panose="02020603050405020304" pitchFamily="18" charset="0"/>
                </a:rPr>
                <a:t>VẬN DỤNG VÀ TÌM TÒI MỞ RỘNG </a:t>
              </a:r>
            </a:p>
          </p:txBody>
        </p:sp>
      </p:grpSp>
      <p:grpSp>
        <p:nvGrpSpPr>
          <p:cNvPr id="6" name="Group 49"/>
          <p:cNvGrpSpPr/>
          <p:nvPr/>
        </p:nvGrpSpPr>
        <p:grpSpPr>
          <a:xfrm>
            <a:off x="1179183" y="2785182"/>
            <a:ext cx="22173010" cy="2891485"/>
            <a:chOff x="1175570" y="2468560"/>
            <a:chExt cx="22178464" cy="2763843"/>
          </a:xfrm>
        </p:grpSpPr>
        <p:sp>
          <p:nvSpPr>
            <p:cNvPr id="7" name="Rounded Rectangle 6"/>
            <p:cNvSpPr/>
            <p:nvPr/>
          </p:nvSpPr>
          <p:spPr>
            <a:xfrm>
              <a:off x="1175570" y="2872596"/>
              <a:ext cx="22178464" cy="2359807"/>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2"/>
            <p:cNvGrpSpPr/>
            <p:nvPr/>
          </p:nvGrpSpPr>
          <p:grpSpPr>
            <a:xfrm>
              <a:off x="1175570" y="2468560"/>
              <a:ext cx="2722965" cy="899962"/>
              <a:chOff x="1175570" y="1834705"/>
              <a:chExt cx="2970252" cy="981693"/>
            </a:xfrm>
          </p:grpSpPr>
          <p:sp>
            <p:nvSpPr>
              <p:cNvPr id="9" name="Freeform 20"/>
              <p:cNvSpPr>
                <a:spLocks/>
              </p:cNvSpPr>
              <p:nvPr/>
            </p:nvSpPr>
            <p:spPr bwMode="auto">
              <a:xfrm rot="16200000" flipV="1">
                <a:off x="2620045" y="1304259"/>
                <a:ext cx="963863" cy="2060416"/>
              </a:xfrm>
              <a:prstGeom prst="round1Rect">
                <a:avLst>
                  <a:gd name="adj" fmla="val 16667"/>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237301" y="1943436"/>
                <a:ext cx="1908521" cy="656384"/>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Câu 3</a:t>
                </a:r>
                <a:r>
                  <a:rPr lang="nl-NL" b="1">
                    <a:latin typeface="Times New Roman" panose="02020603050405020304" pitchFamily="18" charset="0"/>
                    <a:cs typeface="Times New Roman" panose="02020603050405020304" pitchFamily="18" charset="0"/>
                  </a:rPr>
                  <a:t> </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D17D590C-8491-4316-AA10-40C4839DCECA}"/>
                  </a:ext>
                </a:extLst>
              </p:cNvPr>
              <p:cNvSpPr/>
              <p:nvPr/>
            </p:nvSpPr>
            <p:spPr>
              <a:xfrm>
                <a:off x="3960867" y="3322941"/>
                <a:ext cx="18424264" cy="2197205"/>
              </a:xfrm>
              <a:prstGeom prst="rect">
                <a:avLst/>
              </a:prstGeom>
            </p:spPr>
            <p:txBody>
              <a:bodyPr wrap="square">
                <a:spAutoFit/>
              </a:bodyPr>
              <a:lstStyle/>
              <a:p>
                <a:pPr algn="just">
                  <a:lnSpc>
                    <a:spcPct val="115000"/>
                  </a:lnSpc>
                  <a:spcAft>
                    <a:spcPts val="1000"/>
                  </a:spcAft>
                </a:pPr>
                <a:r>
                  <a:rPr lang="en-US" sz="4400" b="1"/>
                  <a:t>Điều kiện xác định của phương trình </a:t>
                </a:r>
                <a14:m>
                  <m:oMath xmlns:m="http://schemas.openxmlformats.org/officeDocument/2006/math">
                    <m:r>
                      <a:rPr lang="nl-NL" sz="4400" b="1" i="1">
                        <a:latin typeface="Cambria Math" panose="02040503050406030204" pitchFamily="18" charset="0"/>
                      </a:rPr>
                      <m:t>𝟏</m:t>
                    </m:r>
                    <m:r>
                      <a:rPr lang="nl-NL"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smtClean="0">
                            <a:latin typeface="Cambria Math" panose="02040503050406030204" pitchFamily="18" charset="0"/>
                          </a:rPr>
                          <m:t>𝟐</m:t>
                        </m:r>
                        <m:r>
                          <a:rPr lang="en-US" sz="4400" b="1" i="1" smtClean="0">
                            <a:latin typeface="Cambria Math" panose="02040503050406030204" pitchFamily="18" charset="0"/>
                          </a:rPr>
                          <m:t>𝒙</m:t>
                        </m:r>
                        <m:r>
                          <a:rPr lang="en-US" sz="4400" b="1" i="1" smtClean="0">
                            <a:latin typeface="Cambria Math" panose="02040503050406030204" pitchFamily="18" charset="0"/>
                          </a:rPr>
                          <m:t>−</m:t>
                        </m:r>
                        <m:r>
                          <a:rPr lang="en-US" sz="4400" b="1" i="1" smtClean="0">
                            <a:latin typeface="Cambria Math" panose="02040503050406030204" pitchFamily="18" charset="0"/>
                          </a:rPr>
                          <m:t>𝟑</m:t>
                        </m:r>
                      </m:e>
                    </m:rad>
                    <m:r>
                      <a:rPr lang="nl-NL"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smtClean="0">
                            <a:latin typeface="Cambria Math" panose="02040503050406030204" pitchFamily="18" charset="0"/>
                          </a:rPr>
                          <m:t>𝟑</m:t>
                        </m:r>
                        <m:r>
                          <a:rPr lang="nl-NL" sz="4400" b="1" i="1">
                            <a:latin typeface="Cambria Math" panose="02040503050406030204" pitchFamily="18" charset="0"/>
                          </a:rPr>
                          <m:t>𝒙</m:t>
                        </m:r>
                        <m:r>
                          <a:rPr lang="nl-NL" sz="4400" b="1" i="1">
                            <a:latin typeface="Cambria Math" panose="02040503050406030204" pitchFamily="18" charset="0"/>
                          </a:rPr>
                          <m:t>−</m:t>
                        </m:r>
                        <m:r>
                          <a:rPr lang="nl-NL" sz="4400" b="1" i="1">
                            <a:latin typeface="Cambria Math" panose="02040503050406030204" pitchFamily="18" charset="0"/>
                          </a:rPr>
                          <m:t>𝟐</m:t>
                        </m:r>
                      </m:e>
                    </m:rad>
                  </m:oMath>
                </a14:m>
                <a:r>
                  <a:rPr lang="en-US" sz="4400" b="1"/>
                  <a:t> là:</a:t>
                </a:r>
              </a:p>
              <a:p>
                <a:pPr algn="just">
                  <a:lnSpc>
                    <a:spcPct val="115000"/>
                  </a:lnSpc>
                  <a:spcAft>
                    <a:spcPts val="1000"/>
                  </a:spcAft>
                </a:pPr>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A. </a:t>
                </a:r>
                <a14:m>
                  <m:oMath xmlns:m="http://schemas.openxmlformats.org/officeDocument/2006/math">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𝟐</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&lt;</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𝒙</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&lt;</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𝟑</m:t>
                    </m:r>
                  </m:oMath>
                </a14:m>
                <a:r>
                  <a:rPr lang="en-US" sz="4400" b="1"/>
                  <a:t>.</a:t>
                </a:r>
                <a:r>
                  <a:rPr lang="en-US" sz="5000">
                    <a:latin typeface="Times New Roman" panose="02020603050405020304" pitchFamily="18" charset="0"/>
                    <a:ea typeface="Tahoma" panose="020B0604030504040204" pitchFamily="34" charset="0"/>
                    <a:cs typeface="Times New Roman" panose="02020603050405020304" pitchFamily="18" charset="0"/>
                  </a:rPr>
                  <a:t>	      </a:t>
                </a:r>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B.  </a:t>
                </a:r>
                <a14:m>
                  <m:oMath xmlns:m="http://schemas.openxmlformats.org/officeDocument/2006/math">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𝒙</m:t>
                    </m:r>
                    <m:r>
                      <a:rPr lang="en-US" sz="4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m:t>
                        </m:r>
                      </m:num>
                      <m:den>
                        <m:r>
                          <a:rPr lang="en-US" sz="4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𝟑</m:t>
                        </m:r>
                      </m:den>
                    </m:f>
                  </m:oMath>
                </a14:m>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C. </a:t>
                </a:r>
                <a:r>
                  <a:rPr lang="en-US" b="1"/>
                  <a:t> </a:t>
                </a:r>
                <a14:m>
                  <m:oMath xmlns:m="http://schemas.openxmlformats.org/officeDocument/2006/math">
                    <m:r>
                      <a:rPr lang="en-US" sz="4400" b="1" i="1">
                        <a:latin typeface="Cambria Math" panose="02040503050406030204" pitchFamily="18" charset="0"/>
                      </a:rPr>
                      <m:t>𝒙</m:t>
                    </m:r>
                    <m:r>
                      <a:rPr lang="en-US" sz="4400" b="1" i="1" smtClean="0">
                        <a:latin typeface="Cambria Math" panose="02040503050406030204" pitchFamily="18" charset="0"/>
                      </a:rPr>
                      <m:t>&lt;</m:t>
                    </m:r>
                    <m:r>
                      <a:rPr lang="en-US" sz="4400" b="1" i="1" smtClean="0">
                        <a:latin typeface="Cambria Math" panose="02040503050406030204" pitchFamily="18" charset="0"/>
                      </a:rPr>
                      <m:t>𝟑</m:t>
                    </m:r>
                  </m:oMath>
                </a14:m>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D</a:t>
                </a:r>
                <a:r>
                  <a:rPr lang="en-US" sz="5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4400" b="1" i="0" smtClean="0">
                        <a:latin typeface="Cambria Math" panose="02040503050406030204" pitchFamily="18" charset="0"/>
                        <a:ea typeface="Tahoma" panose="020B0604030504040204" pitchFamily="34" charset="0"/>
                        <a:cs typeface="Times New Roman" panose="02020603050405020304" pitchFamily="18" charset="0"/>
                      </a:rPr>
                      <m:t> </m:t>
                    </m:r>
                    <m:r>
                      <a:rPr lang="en-US" sz="4400" b="1" i="1">
                        <a:latin typeface="Cambria Math" panose="02040503050406030204" pitchFamily="18" charset="0"/>
                        <a:ea typeface="Tahoma" panose="020B0604030504040204" pitchFamily="34" charset="0"/>
                        <a:cs typeface="Times New Roman" panose="02020603050405020304" pitchFamily="18" charset="0"/>
                      </a:rPr>
                      <m:t>𝒙</m:t>
                    </m:r>
                    <m:r>
                      <a:rPr lang="en-US" sz="4400" b="1"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4400" b="1" i="1">
                            <a:latin typeface="Cambria Math" panose="02040503050406030204" pitchFamily="18" charset="0"/>
                            <a:ea typeface="Cambria Math" panose="02040503050406030204" pitchFamily="18" charset="0"/>
                            <a:cs typeface="Times New Roman" panose="02020603050405020304" pitchFamily="18" charset="0"/>
                          </a:rPr>
                        </m:ctrlPr>
                      </m:fPr>
                      <m:num>
                        <m:r>
                          <a:rPr lang="en-US" sz="4400" b="1" i="1" smtClean="0">
                            <a:latin typeface="Cambria Math" panose="02040503050406030204" pitchFamily="18" charset="0"/>
                            <a:ea typeface="Cambria Math" panose="02040503050406030204" pitchFamily="18" charset="0"/>
                            <a:cs typeface="Times New Roman" panose="02020603050405020304" pitchFamily="18" charset="0"/>
                          </a:rPr>
                          <m:t>𝟑</m:t>
                        </m:r>
                      </m:num>
                      <m:den>
                        <m:r>
                          <a:rPr lang="en-US" sz="4400" b="1" i="1" smtClean="0">
                            <a:latin typeface="Cambria Math" panose="02040503050406030204" pitchFamily="18" charset="0"/>
                            <a:ea typeface="Cambria Math" panose="02040503050406030204" pitchFamily="18" charset="0"/>
                            <a:cs typeface="Times New Roman" panose="02020603050405020304" pitchFamily="18" charset="0"/>
                          </a:rPr>
                          <m:t>𝟐</m:t>
                        </m:r>
                      </m:den>
                    </m:f>
                  </m:oMath>
                </a14:m>
                <a:r>
                  <a:rPr lang="en-US" sz="44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a:t>
                </a:r>
              </a:p>
            </p:txBody>
          </p:sp>
        </mc:Choice>
        <mc:Fallback xmlns="">
          <p:sp>
            <p:nvSpPr>
              <p:cNvPr id="23" name="Rectangle 22">
                <a:extLst>
                  <a:ext uri="{FF2B5EF4-FFF2-40B4-BE49-F238E27FC236}">
                    <a16:creationId xmlns:a16="http://schemas.microsoft.com/office/drawing/2014/main" id="{D17D590C-8491-4316-AA10-40C4839DCECA}"/>
                  </a:ext>
                </a:extLst>
              </p:cNvPr>
              <p:cNvSpPr>
                <a:spLocks noRot="1" noChangeAspect="1" noMove="1" noResize="1" noEditPoints="1" noAdjustHandles="1" noChangeArrowheads="1" noChangeShapeType="1" noTextEdit="1"/>
              </p:cNvSpPr>
              <p:nvPr/>
            </p:nvSpPr>
            <p:spPr>
              <a:xfrm>
                <a:off x="3960867" y="3322941"/>
                <a:ext cx="18424264" cy="2197205"/>
              </a:xfrm>
              <a:prstGeom prst="rect">
                <a:avLst/>
              </a:prstGeom>
              <a:blipFill>
                <a:blip r:embed="rId4"/>
                <a:stretch>
                  <a:fillRect l="-1588" t="-554" b="-8033"/>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91857D6C-0C72-4E79-9067-C9C23278603A}"/>
              </a:ext>
            </a:extLst>
          </p:cNvPr>
          <p:cNvSpPr/>
          <p:nvPr/>
        </p:nvSpPr>
        <p:spPr>
          <a:xfrm>
            <a:off x="4100052" y="7099191"/>
            <a:ext cx="14369617" cy="1699119"/>
          </a:xfrm>
          <a:prstGeom prst="rect">
            <a:avLst/>
          </a:prstGeom>
        </p:spPr>
        <p:txBody>
          <a:bodyPr wrap="square">
            <a:spAutoFit/>
          </a:bodyPr>
          <a:lstStyle/>
          <a:p>
            <a:pPr>
              <a:lnSpc>
                <a:spcPct val="115000"/>
              </a:lnSpc>
              <a:spcAft>
                <a:spcPts val="1000"/>
              </a:spcAft>
            </a:pP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Chọn </a:t>
            </a:r>
            <a:r>
              <a:rPr lang="fr-FR"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4400" b="1" err="1">
                <a:solidFill>
                  <a:srgbClr val="FF0000"/>
                </a:solidFill>
                <a:latin typeface="Tahoma" panose="020B0604030504040204" pitchFamily="34" charset="0"/>
                <a:ea typeface="Tahoma" panose="020B0604030504040204" pitchFamily="34" charset="0"/>
                <a:cs typeface="Tahoma" panose="020B0604030504040204" pitchFamily="34" charset="0"/>
              </a:rPr>
              <a:t>án</a:t>
            </a:r>
            <a:r>
              <a:rPr lang="en-US" sz="4400">
                <a:latin typeface="Tahoma" panose="020B0604030504040204" pitchFamily="34" charset="0"/>
                <a:ea typeface="Tahoma" panose="020B0604030504040204" pitchFamily="34" charset="0"/>
                <a:cs typeface="Tahoma" panose="020B0604030504040204" pitchFamily="34" charset="0"/>
              </a:rPr>
              <a:t> </a:t>
            </a:r>
            <a:r>
              <a:rPr lang="fr-FR" sz="4400" b="1">
                <a:solidFill>
                  <a:srgbClr val="FF0000"/>
                </a:solidFill>
                <a:latin typeface="Tahoma" panose="020B0604030504040204" pitchFamily="34" charset="0"/>
                <a:ea typeface="Tahoma" panose="020B0604030504040204" pitchFamily="34" charset="0"/>
                <a:cs typeface="Tahoma" panose="020B0604030504040204" pitchFamily="34" charset="0"/>
              </a:rPr>
              <a:t>D.</a:t>
            </a:r>
            <a:r>
              <a:rPr lang="en-US" sz="4400">
                <a:latin typeface="Tahoma" panose="020B0604030504040204" pitchFamily="34" charset="0"/>
                <a:ea typeface="Tahoma" panose="020B0604030504040204" pitchFamily="34" charset="0"/>
                <a:cs typeface="Tahoma" panose="020B0604030504040204" pitchFamily="34" charset="0"/>
              </a:rPr>
              <a:t> </a:t>
            </a:r>
          </a:p>
          <a:p>
            <a:pPr algn="ctr">
              <a:lnSpc>
                <a:spcPct val="115000"/>
              </a:lnSpc>
              <a:spcAft>
                <a:spcPts val="1000"/>
              </a:spcAft>
            </a:pPr>
            <a:r>
              <a:rPr lang="en-US" sz="4400" b="1">
                <a:latin typeface="Tahoma" panose="020B0604030504040204" pitchFamily="34" charset="0"/>
                <a:ea typeface="Tahoma" panose="020B0604030504040204" pitchFamily="34" charset="0"/>
                <a:cs typeface="Tahoma" panose="020B0604030504040204" pitchFamily="34" charset="0"/>
              </a:rPr>
              <a:t>Điều kiện xác định của phương trình là </a:t>
            </a:r>
          </a:p>
        </p:txBody>
      </p:sp>
      <p:pic>
        <p:nvPicPr>
          <p:cNvPr id="37" name="Picture 36">
            <a:extLst>
              <a:ext uri="{FF2B5EF4-FFF2-40B4-BE49-F238E27FC236}">
                <a16:creationId xmlns:a16="http://schemas.microsoft.com/office/drawing/2014/main" id="{E030DC3D-53DA-4A1D-BA10-FB83B4650A1C}"/>
              </a:ext>
            </a:extLst>
          </p:cNvPr>
          <p:cNvPicPr>
            <a:picLocks noChangeAspect="1"/>
          </p:cNvPicPr>
          <p:nvPr/>
        </p:nvPicPr>
        <p:blipFill>
          <a:blip r:embed="rId5"/>
          <a:stretch>
            <a:fillRect/>
          </a:stretch>
        </p:blipFill>
        <p:spPr>
          <a:xfrm>
            <a:off x="18973800" y="4433230"/>
            <a:ext cx="1022747" cy="1011750"/>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A0A070F-2A93-4897-ACF7-8594FAE966B2}"/>
                  </a:ext>
                </a:extLst>
              </p:cNvPr>
              <p:cNvSpPr txBox="1"/>
              <p:nvPr/>
            </p:nvSpPr>
            <p:spPr>
              <a:xfrm>
                <a:off x="6430892" y="9457735"/>
                <a:ext cx="4038600" cy="1602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b="1" i="1" smtClean="0">
                              <a:effectLst/>
                              <a:latin typeface="Cambria Math" panose="02040503050406030204" pitchFamily="18" charset="0"/>
                              <a:cs typeface="Chu Van An"/>
                            </a:rPr>
                          </m:ctrlPr>
                        </m:dPr>
                        <m:e>
                          <m:m>
                            <m:mPr>
                              <m:mcs>
                                <m:mc>
                                  <m:mcPr>
                                    <m:count m:val="1"/>
                                    <m:mcJc m:val="center"/>
                                  </m:mcPr>
                                </m:mc>
                              </m:mcs>
                              <m:ctrlPr>
                                <a:rPr lang="en-US" sz="4400" b="1" i="1">
                                  <a:effectLst/>
                                  <a:latin typeface="Cambria Math" panose="02040503050406030204" pitchFamily="18" charset="0"/>
                                  <a:cs typeface="Chu Van An"/>
                                </a:rPr>
                              </m:ctrlPr>
                            </m:mPr>
                            <m:mr>
                              <m:e>
                                <m:r>
                                  <m:rPr>
                                    <m:brk m:alnAt="7"/>
                                  </m:rPr>
                                  <a:rPr lang="en-US" sz="4400" b="1" i="1" smtClean="0">
                                    <a:effectLst/>
                                    <a:latin typeface="Cambria Math" panose="02040503050406030204" pitchFamily="18" charset="0"/>
                                    <a:cs typeface="Chu Van An"/>
                                  </a:rPr>
                                  <m:t>𝟐</m:t>
                                </m:r>
                                <m:r>
                                  <a:rPr lang="en-US" sz="4400" b="1" i="1" smtClean="0">
                                    <a:effectLst/>
                                    <a:latin typeface="Cambria Math" panose="02040503050406030204" pitchFamily="18" charset="0"/>
                                    <a:cs typeface="Chu Van An"/>
                                  </a:rPr>
                                  <m:t>𝒙</m:t>
                                </m:r>
                                <m:r>
                                  <a:rPr lang="nl-NL" sz="4400" b="1" i="1">
                                    <a:effectLst/>
                                    <a:latin typeface="Cambria Math" panose="02040503050406030204" pitchFamily="18" charset="0"/>
                                    <a:ea typeface="Calibri" panose="020F0502020204030204" pitchFamily="34" charset="0"/>
                                  </a:rPr>
                                  <m:t>−</m:t>
                                </m:r>
                                <m:r>
                                  <a:rPr lang="en-US" sz="4400" b="1" i="1" smtClean="0">
                                    <a:effectLst/>
                                    <a:latin typeface="Cambria Math" panose="02040503050406030204" pitchFamily="18" charset="0"/>
                                    <a:ea typeface="Calibri" panose="020F0502020204030204" pitchFamily="34" charset="0"/>
                                  </a:rPr>
                                  <m:t>𝟑</m:t>
                                </m:r>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cs typeface="Chu Van An"/>
                                  </a:rPr>
                                  <m:t>𝟎</m:t>
                                </m:r>
                              </m:e>
                            </m:mr>
                            <m:mr>
                              <m:e>
                                <m:r>
                                  <a:rPr lang="en-US" sz="4400" b="1" i="1" smtClean="0">
                                    <a:effectLst/>
                                    <a:latin typeface="Cambria Math" panose="02040503050406030204" pitchFamily="18" charset="0"/>
                                    <a:ea typeface="Calibri" panose="020F0502020204030204" pitchFamily="34" charset="0"/>
                                    <a:cs typeface="Chu Van An"/>
                                  </a:rPr>
                                  <m:t>𝟑</m:t>
                                </m:r>
                                <m:r>
                                  <a:rPr lang="nl-NL" sz="4400" b="1" i="1">
                                    <a:effectLst/>
                                    <a:latin typeface="Cambria Math" panose="02040503050406030204" pitchFamily="18" charset="0"/>
                                    <a:ea typeface="Calibri" panose="020F0502020204030204" pitchFamily="34" charset="0"/>
                                    <a:cs typeface="Chu Van An"/>
                                  </a:rPr>
                                  <m:t>𝒙</m:t>
                                </m:r>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cs typeface="Chu Van An"/>
                                  </a:rPr>
                                  <m:t>𝟐</m:t>
                                </m:r>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cs typeface="Chu Van An"/>
                                  </a:rPr>
                                  <m:t>𝟎</m:t>
                                </m:r>
                              </m:e>
                            </m:mr>
                          </m:m>
                        </m:e>
                      </m:d>
                    </m:oMath>
                  </m:oMathPara>
                </a14:m>
                <a:endParaRPr lang="en-US" sz="4400" b="1"/>
              </a:p>
            </p:txBody>
          </p:sp>
        </mc:Choice>
        <mc:Fallback xmlns="">
          <p:sp>
            <p:nvSpPr>
              <p:cNvPr id="28" name="TextBox 27">
                <a:extLst>
                  <a:ext uri="{FF2B5EF4-FFF2-40B4-BE49-F238E27FC236}">
                    <a16:creationId xmlns:a16="http://schemas.microsoft.com/office/drawing/2014/main" id="{2A0A070F-2A93-4897-ACF7-8594FAE966B2}"/>
                  </a:ext>
                </a:extLst>
              </p:cNvPr>
              <p:cNvSpPr txBox="1">
                <a:spLocks noRot="1" noChangeAspect="1" noMove="1" noResize="1" noEditPoints="1" noAdjustHandles="1" noChangeArrowheads="1" noChangeShapeType="1" noTextEdit="1"/>
              </p:cNvSpPr>
              <p:nvPr/>
            </p:nvSpPr>
            <p:spPr>
              <a:xfrm>
                <a:off x="6430892" y="9457735"/>
                <a:ext cx="4038600" cy="1602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CD99136-CD84-4BEE-8BDA-D225857E4F00}"/>
                  </a:ext>
                </a:extLst>
              </p:cNvPr>
              <p:cNvSpPr txBox="1"/>
              <p:nvPr/>
            </p:nvSpPr>
            <p:spPr>
              <a:xfrm>
                <a:off x="9265560" y="8686818"/>
                <a:ext cx="4038600" cy="3144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sz="4400" b="1" i="1" smtClean="0">
                          <a:effectLst/>
                          <a:latin typeface="Cambria Math" panose="02040503050406030204" pitchFamily="18" charset="0"/>
                          <a:ea typeface="Calibri" panose="020F0502020204030204" pitchFamily="34" charset="0"/>
                        </a:rPr>
                        <m:t>⇔</m:t>
                      </m:r>
                      <m:d>
                        <m:dPr>
                          <m:begChr m:val="{"/>
                          <m:endChr m:val=""/>
                          <m:ctrlPr>
                            <a:rPr lang="en-US" sz="4400" b="1" i="1">
                              <a:effectLst/>
                              <a:latin typeface="Cambria Math" panose="02040503050406030204" pitchFamily="18" charset="0"/>
                              <a:cs typeface="Chu Van An"/>
                            </a:rPr>
                          </m:ctrlPr>
                        </m:dPr>
                        <m:e>
                          <m:m>
                            <m:mPr>
                              <m:mcs>
                                <m:mc>
                                  <m:mcPr>
                                    <m:count m:val="1"/>
                                    <m:mcJc m:val="center"/>
                                  </m:mcPr>
                                </m:mc>
                              </m:mcs>
                              <m:ctrlPr>
                                <a:rPr lang="en-US" sz="4400" b="1" i="1">
                                  <a:effectLst/>
                                  <a:latin typeface="Cambria Math" panose="02040503050406030204" pitchFamily="18" charset="0"/>
                                  <a:cs typeface="Chu Van An"/>
                                </a:rPr>
                              </m:ctrlPr>
                            </m:mPr>
                            <m:mr>
                              <m:e>
                                <m:r>
                                  <a:rPr lang="nl-NL" sz="4400" b="1" i="1">
                                    <a:effectLst/>
                                    <a:latin typeface="Cambria Math" panose="02040503050406030204" pitchFamily="18" charset="0"/>
                                    <a:ea typeface="Calibri" panose="020F0502020204030204" pitchFamily="34" charset="0"/>
                                    <a:cs typeface="Chu Van An"/>
                                  </a:rPr>
                                  <m:t>𝒙</m:t>
                                </m:r>
                                <m:r>
                                  <a:rPr lang="nl-NL" sz="4400" b="1" i="1">
                                    <a:effectLst/>
                                    <a:latin typeface="Cambria Math" panose="02040503050406030204" pitchFamily="18" charset="0"/>
                                    <a:ea typeface="Calibri" panose="020F0502020204030204" pitchFamily="34" charset="0"/>
                                  </a:rPr>
                                  <m:t>≥</m:t>
                                </m:r>
                                <m:f>
                                  <m:fPr>
                                    <m:ctrlPr>
                                      <a:rPr lang="en-US" sz="4400" b="1" i="1">
                                        <a:effectLst/>
                                        <a:latin typeface="Cambria Math" panose="02040503050406030204" pitchFamily="18" charset="0"/>
                                        <a:cs typeface="Chu Van An"/>
                                      </a:rPr>
                                    </m:ctrlPr>
                                  </m:fPr>
                                  <m:num>
                                    <m:r>
                                      <a:rPr lang="nl-NL" sz="4400" b="1" i="1">
                                        <a:effectLst/>
                                        <a:latin typeface="Cambria Math" panose="02040503050406030204" pitchFamily="18" charset="0"/>
                                        <a:ea typeface="Calibri" panose="020F0502020204030204" pitchFamily="34" charset="0"/>
                                        <a:cs typeface="Chu Van An"/>
                                      </a:rPr>
                                      <m:t>𝟑</m:t>
                                    </m:r>
                                  </m:num>
                                  <m:den>
                                    <m:r>
                                      <a:rPr lang="nl-NL" sz="4400" b="1" i="1">
                                        <a:effectLst/>
                                        <a:latin typeface="Cambria Math" panose="02040503050406030204" pitchFamily="18" charset="0"/>
                                        <a:ea typeface="Calibri" panose="020F0502020204030204" pitchFamily="34" charset="0"/>
                                        <a:cs typeface="Chu Van An"/>
                                      </a:rPr>
                                      <m:t>𝟐</m:t>
                                    </m:r>
                                  </m:den>
                                </m:f>
                              </m:e>
                            </m:mr>
                            <m:mr>
                              <m:e>
                                <m:r>
                                  <a:rPr lang="nl-NL" sz="4400" b="1" i="1">
                                    <a:effectLst/>
                                    <a:latin typeface="Cambria Math" panose="02040503050406030204" pitchFamily="18" charset="0"/>
                                    <a:ea typeface="Calibri" panose="020F0502020204030204" pitchFamily="34" charset="0"/>
                                    <a:cs typeface="Chu Van An"/>
                                  </a:rPr>
                                  <m:t>𝒙</m:t>
                                </m:r>
                                <m:r>
                                  <a:rPr lang="nl-NL" sz="4400" b="1" i="1">
                                    <a:effectLst/>
                                    <a:latin typeface="Cambria Math" panose="02040503050406030204" pitchFamily="18" charset="0"/>
                                    <a:ea typeface="Calibri" panose="020F0502020204030204" pitchFamily="34" charset="0"/>
                                  </a:rPr>
                                  <m:t>≥</m:t>
                                </m:r>
                                <m:f>
                                  <m:fPr>
                                    <m:ctrlPr>
                                      <a:rPr lang="en-US" sz="4400" b="1" i="1">
                                        <a:effectLst/>
                                        <a:latin typeface="Cambria Math" panose="02040503050406030204" pitchFamily="18" charset="0"/>
                                        <a:cs typeface="Chu Van An"/>
                                      </a:rPr>
                                    </m:ctrlPr>
                                  </m:fPr>
                                  <m:num>
                                    <m:r>
                                      <a:rPr lang="nl-NL" sz="4400" b="1" i="1">
                                        <a:effectLst/>
                                        <a:latin typeface="Cambria Math" panose="02040503050406030204" pitchFamily="18" charset="0"/>
                                        <a:ea typeface="Calibri" panose="020F0502020204030204" pitchFamily="34" charset="0"/>
                                        <a:cs typeface="Chu Van An"/>
                                      </a:rPr>
                                      <m:t>𝟐</m:t>
                                    </m:r>
                                  </m:num>
                                  <m:den>
                                    <m:r>
                                      <a:rPr lang="nl-NL" sz="4400" b="1" i="1">
                                        <a:effectLst/>
                                        <a:latin typeface="Cambria Math" panose="02040503050406030204" pitchFamily="18" charset="0"/>
                                        <a:ea typeface="Calibri" panose="020F0502020204030204" pitchFamily="34" charset="0"/>
                                        <a:cs typeface="Chu Van An"/>
                                      </a:rPr>
                                      <m:t>𝟑</m:t>
                                    </m:r>
                                  </m:den>
                                </m:f>
                              </m:e>
                            </m:mr>
                          </m:m>
                        </m:e>
                      </m:d>
                    </m:oMath>
                  </m:oMathPara>
                </a14:m>
                <a:endParaRPr lang="en-US" sz="4400" b="1"/>
              </a:p>
            </p:txBody>
          </p:sp>
        </mc:Choice>
        <mc:Fallback xmlns="">
          <p:sp>
            <p:nvSpPr>
              <p:cNvPr id="38" name="TextBox 37">
                <a:extLst>
                  <a:ext uri="{FF2B5EF4-FFF2-40B4-BE49-F238E27FC236}">
                    <a16:creationId xmlns:a16="http://schemas.microsoft.com/office/drawing/2014/main" id="{3CD99136-CD84-4BEE-8BDA-D225857E4F00}"/>
                  </a:ext>
                </a:extLst>
              </p:cNvPr>
              <p:cNvSpPr txBox="1">
                <a:spLocks noRot="1" noChangeAspect="1" noMove="1" noResize="1" noEditPoints="1" noAdjustHandles="1" noChangeArrowheads="1" noChangeShapeType="1" noTextEdit="1"/>
              </p:cNvSpPr>
              <p:nvPr/>
            </p:nvSpPr>
            <p:spPr>
              <a:xfrm>
                <a:off x="9265560" y="8686818"/>
                <a:ext cx="4038600" cy="31445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CDE242D-740A-4BDE-B2CA-2D82F2A8A1D2}"/>
                  </a:ext>
                </a:extLst>
              </p:cNvPr>
              <p:cNvSpPr txBox="1"/>
              <p:nvPr/>
            </p:nvSpPr>
            <p:spPr>
              <a:xfrm>
                <a:off x="12250150" y="9579081"/>
                <a:ext cx="4038600" cy="13599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sz="4400" b="1" i="1" smtClean="0">
                          <a:effectLst/>
                          <a:latin typeface="Cambria Math" panose="02040503050406030204" pitchFamily="18" charset="0"/>
                          <a:ea typeface="Calibri" panose="020F0502020204030204" pitchFamily="34" charset="0"/>
                        </a:rPr>
                        <m:t>⇔</m:t>
                      </m:r>
                      <m:r>
                        <a:rPr lang="en-US" sz="4400" b="1" i="1" smtClean="0">
                          <a:effectLst/>
                          <a:latin typeface="Cambria Math" panose="02040503050406030204" pitchFamily="18" charset="0"/>
                          <a:ea typeface="Calibri" panose="020F0502020204030204" pitchFamily="34" charset="0"/>
                        </a:rPr>
                        <m:t>𝒙</m:t>
                      </m:r>
                      <m:r>
                        <a:rPr lang="en-US" sz="4400" b="1" i="1" smtClean="0">
                          <a:effectLst/>
                          <a:latin typeface="Cambria Math" panose="02040503050406030204" pitchFamily="18" charset="0"/>
                          <a:ea typeface="Cambria Math" panose="02040503050406030204" pitchFamily="18" charset="0"/>
                        </a:rPr>
                        <m:t>≥</m:t>
                      </m:r>
                      <m:f>
                        <m:fPr>
                          <m:ctrlPr>
                            <a:rPr lang="en-US" sz="4400" b="1" i="1" smtClean="0">
                              <a:effectLst/>
                              <a:latin typeface="Cambria Math" panose="02040503050406030204" pitchFamily="18" charset="0"/>
                              <a:ea typeface="Cambria Math" panose="02040503050406030204" pitchFamily="18" charset="0"/>
                            </a:rPr>
                          </m:ctrlPr>
                        </m:fPr>
                        <m:num>
                          <m:r>
                            <a:rPr lang="en-US" sz="4400" b="1" i="1" smtClean="0">
                              <a:effectLst/>
                              <a:latin typeface="Cambria Math" panose="02040503050406030204" pitchFamily="18" charset="0"/>
                              <a:ea typeface="Cambria Math" panose="02040503050406030204" pitchFamily="18" charset="0"/>
                            </a:rPr>
                            <m:t>𝟑</m:t>
                          </m:r>
                        </m:num>
                        <m:den>
                          <m:r>
                            <a:rPr lang="en-US" sz="4400" b="1" i="1" smtClean="0">
                              <a:effectLst/>
                              <a:latin typeface="Cambria Math" panose="02040503050406030204" pitchFamily="18" charset="0"/>
                              <a:ea typeface="Cambria Math" panose="02040503050406030204" pitchFamily="18" charset="0"/>
                            </a:rPr>
                            <m:t>𝟐</m:t>
                          </m:r>
                        </m:den>
                      </m:f>
                    </m:oMath>
                  </m:oMathPara>
                </a14:m>
                <a:endParaRPr lang="en-US" sz="4400" b="1"/>
              </a:p>
            </p:txBody>
          </p:sp>
        </mc:Choice>
        <mc:Fallback xmlns="">
          <p:sp>
            <p:nvSpPr>
              <p:cNvPr id="39" name="TextBox 38">
                <a:extLst>
                  <a:ext uri="{FF2B5EF4-FFF2-40B4-BE49-F238E27FC236}">
                    <a16:creationId xmlns:a16="http://schemas.microsoft.com/office/drawing/2014/main" id="{FCDE242D-740A-4BDE-B2CA-2D82F2A8A1D2}"/>
                  </a:ext>
                </a:extLst>
              </p:cNvPr>
              <p:cNvSpPr txBox="1">
                <a:spLocks noRot="1" noChangeAspect="1" noMove="1" noResize="1" noEditPoints="1" noAdjustHandles="1" noChangeArrowheads="1" noChangeShapeType="1" noTextEdit="1"/>
              </p:cNvSpPr>
              <p:nvPr/>
            </p:nvSpPr>
            <p:spPr>
              <a:xfrm>
                <a:off x="12250150" y="9579081"/>
                <a:ext cx="4038600" cy="1359988"/>
              </a:xfrm>
              <a:prstGeom prst="rect">
                <a:avLst/>
              </a:prstGeom>
              <a:blipFill>
                <a:blip r:embed="rId8"/>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86465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arn(inVertical)">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barn(inVertical)">
                                      <p:cBhvr>
                                        <p:cTn id="27" dur="500"/>
                                        <p:tgtEl>
                                          <p:spTgt spid="2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61408" y="6858000"/>
            <a:ext cx="22255235" cy="5774563"/>
            <a:chOff x="1222486" y="6063849"/>
            <a:chExt cx="22260709" cy="7708468"/>
          </a:xfrm>
        </p:grpSpPr>
        <p:sp>
          <p:nvSpPr>
            <p:cNvPr id="31" name="Rounded Rectangle 30"/>
            <p:cNvSpPr/>
            <p:nvPr/>
          </p:nvSpPr>
          <p:spPr>
            <a:xfrm>
              <a:off x="1222486" y="6063849"/>
              <a:ext cx="22260709" cy="770846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2" name="Group 60"/>
            <p:cNvGrpSpPr/>
            <p:nvPr/>
          </p:nvGrpSpPr>
          <p:grpSpPr>
            <a:xfrm>
              <a:off x="1280653" y="6143342"/>
              <a:ext cx="3245626" cy="1027000"/>
              <a:chOff x="1284407" y="5223290"/>
              <a:chExt cx="3245626" cy="1090689"/>
            </a:xfrm>
          </p:grpSpPr>
          <p:sp>
            <p:nvSpPr>
              <p:cNvPr id="33" name="Freeform 20"/>
              <p:cNvSpPr>
                <a:spLocks/>
              </p:cNvSpPr>
              <p:nvPr/>
            </p:nvSpPr>
            <p:spPr bwMode="auto">
              <a:xfrm rot="16200000" flipV="1">
                <a:off x="2617800" y="4401748"/>
                <a:ext cx="1090683"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4" name="TextBox 33"/>
              <p:cNvSpPr txBox="1"/>
              <p:nvPr/>
            </p:nvSpPr>
            <p:spPr>
              <a:xfrm>
                <a:off x="2091562" y="5223290"/>
                <a:ext cx="2438471" cy="1090682"/>
              </a:xfrm>
              <a:prstGeom prst="rect">
                <a:avLst/>
              </a:prstGeom>
              <a:noFill/>
            </p:spPr>
            <p:txBody>
              <a:bodyPr wrap="squar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34"/>
              <p:cNvSpPr/>
              <p:nvPr/>
            </p:nvSpPr>
            <p:spPr>
              <a:xfrm flipV="1">
                <a:off x="1284407" y="5223291"/>
                <a:ext cx="821586" cy="109068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Freeform 15"/>
              <p:cNvSpPr>
                <a:spLocks noEditPoints="1"/>
              </p:cNvSpPr>
              <p:nvPr/>
            </p:nvSpPr>
            <p:spPr bwMode="auto">
              <a:xfrm>
                <a:off x="1534263" y="5336793"/>
                <a:ext cx="419313" cy="93896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5399">
                  <a:latin typeface="Times New Roman" panose="02020603050405020304" pitchFamily="18" charset="0"/>
                  <a:cs typeface="Times New Roman" panose="02020603050405020304" pitchFamily="18" charset="0"/>
                </a:endParaRPr>
              </a:p>
            </p:txBody>
          </p:sp>
        </p:grpSp>
      </p:grpSp>
      <p:grpSp>
        <p:nvGrpSpPr>
          <p:cNvPr id="2" name="Group 1"/>
          <p:cNvGrpSpPr/>
          <p:nvPr/>
        </p:nvGrpSpPr>
        <p:grpSpPr>
          <a:xfrm>
            <a:off x="917907" y="1572744"/>
            <a:ext cx="18282311" cy="830793"/>
            <a:chOff x="1082675" y="1892299"/>
            <a:chExt cx="18288000" cy="830900"/>
          </a:xfrm>
        </p:grpSpPr>
        <p:sp>
          <p:nvSpPr>
            <p:cNvPr id="3" name="Rounded Rectangle 2"/>
            <p:cNvSpPr/>
            <p:nvPr/>
          </p:nvSpPr>
          <p:spPr>
            <a:xfrm>
              <a:off x="1160979" y="1905000"/>
              <a:ext cx="912297"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imes New Roman" panose="02020603050405020304" pitchFamily="18" charset="0"/>
                  <a:ea typeface="Tahoma" pitchFamily="34" charset="0"/>
                  <a:cs typeface="Times New Roman" panose="02020603050405020304" pitchFamily="18" charset="0"/>
                </a:rPr>
                <a:t>VẬN DỤNG VÀ TÌM TÒI MỞ RỘNG </a:t>
              </a:r>
            </a:p>
          </p:txBody>
        </p:sp>
      </p:grpSp>
      <p:grpSp>
        <p:nvGrpSpPr>
          <p:cNvPr id="6" name="Group 49"/>
          <p:cNvGrpSpPr/>
          <p:nvPr/>
        </p:nvGrpSpPr>
        <p:grpSpPr>
          <a:xfrm>
            <a:off x="1261408" y="3132989"/>
            <a:ext cx="22173010" cy="2963792"/>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2"/>
            <p:cNvGrpSpPr/>
            <p:nvPr/>
          </p:nvGrpSpPr>
          <p:grpSpPr>
            <a:xfrm>
              <a:off x="1175570" y="2468560"/>
              <a:ext cx="2722965" cy="899962"/>
              <a:chOff x="1175570" y="1834705"/>
              <a:chExt cx="2970252" cy="981693"/>
            </a:xfrm>
          </p:grpSpPr>
          <p:sp>
            <p:nvSpPr>
              <p:cNvPr id="9" name="Freeform 20"/>
              <p:cNvSpPr>
                <a:spLocks/>
              </p:cNvSpPr>
              <p:nvPr/>
            </p:nvSpPr>
            <p:spPr bwMode="auto">
              <a:xfrm rot="16200000" flipV="1">
                <a:off x="2620045" y="1304259"/>
                <a:ext cx="963863" cy="2060416"/>
              </a:xfrm>
              <a:prstGeom prst="round1Rect">
                <a:avLst>
                  <a:gd name="adj" fmla="val 16667"/>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237301" y="1943436"/>
                <a:ext cx="1908521" cy="656384"/>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Câu 4</a:t>
                </a:r>
                <a:r>
                  <a:rPr lang="nl-NL" b="1">
                    <a:latin typeface="Times New Roman" panose="02020603050405020304" pitchFamily="18" charset="0"/>
                    <a:cs typeface="Times New Roman" panose="02020603050405020304" pitchFamily="18" charset="0"/>
                  </a:rPr>
                  <a:t> </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D17D590C-8491-4316-AA10-40C4839DCECA}"/>
                  </a:ext>
                </a:extLst>
              </p:cNvPr>
              <p:cNvSpPr/>
              <p:nvPr/>
            </p:nvSpPr>
            <p:spPr>
              <a:xfrm>
                <a:off x="4207241" y="3628199"/>
                <a:ext cx="18751496" cy="1827295"/>
              </a:xfrm>
              <a:prstGeom prst="rect">
                <a:avLst/>
              </a:prstGeom>
            </p:spPr>
            <p:txBody>
              <a:bodyPr wrap="square">
                <a:spAutoFit/>
              </a:bodyPr>
              <a:lstStyle/>
              <a:p>
                <a:pPr algn="just">
                  <a:lnSpc>
                    <a:spcPct val="115000"/>
                  </a:lnSpc>
                  <a:spcAft>
                    <a:spcPts val="1000"/>
                  </a:spcAft>
                </a:pPr>
                <a:r>
                  <a:rPr lang="en-US" sz="4400" b="1"/>
                  <a:t>Tập nghiệm của phương trình </a:t>
                </a:r>
                <a14:m>
                  <m:oMath xmlns:m="http://schemas.openxmlformats.org/officeDocument/2006/math">
                    <m:r>
                      <a:rPr lang="en-US" sz="4400" b="1" i="1" smtClean="0">
                        <a:latin typeface="Cambria Math" panose="02040503050406030204" pitchFamily="18" charset="0"/>
                      </a:rPr>
                      <m:t>𝒙</m:t>
                    </m:r>
                    <m:r>
                      <a:rPr lang="en-US" sz="4400" b="1" i="1" smtClean="0">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smtClean="0">
                            <a:latin typeface="Cambria Math" panose="02040503050406030204" pitchFamily="18" charset="0"/>
                          </a:rPr>
                          <m:t>𝒙</m:t>
                        </m:r>
                      </m:e>
                    </m:rad>
                    <m:r>
                      <a:rPr lang="nl-NL"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smtClean="0">
                            <a:latin typeface="Cambria Math" panose="02040503050406030204" pitchFamily="18" charset="0"/>
                          </a:rPr>
                          <m:t>𝒙</m:t>
                        </m:r>
                      </m:e>
                    </m:rad>
                    <m:r>
                      <a:rPr lang="en-US" sz="4400" b="1" i="0" smtClean="0">
                        <a:latin typeface="Cambria Math" panose="02040503050406030204" pitchFamily="18" charset="0"/>
                      </a:rPr>
                      <m:t>−</m:t>
                    </m:r>
                    <m:r>
                      <a:rPr lang="en-US" sz="4400" b="1" i="0" smtClean="0">
                        <a:latin typeface="Cambria Math" panose="02040503050406030204" pitchFamily="18" charset="0"/>
                      </a:rPr>
                      <m:t>𝟏</m:t>
                    </m:r>
                  </m:oMath>
                </a14:m>
                <a:r>
                  <a:rPr lang="en-US" sz="4400" b="1"/>
                  <a:t> là:</a:t>
                </a:r>
              </a:p>
              <a:p>
                <a:pPr algn="just">
                  <a:lnSpc>
                    <a:spcPct val="115000"/>
                  </a:lnSpc>
                  <a:spcAft>
                    <a:spcPts val="1000"/>
                  </a:spcAft>
                </a:pPr>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A. </a:t>
                </a:r>
                <a14:m>
                  <m:oMath xmlns:m="http://schemas.openxmlformats.org/officeDocument/2006/math">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𝑺</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𝑹</m:t>
                    </m:r>
                  </m:oMath>
                </a14:m>
                <a:r>
                  <a:rPr lang="en-US" sz="4400" b="1"/>
                  <a:t>.</a:t>
                </a:r>
                <a:r>
                  <a:rPr lang="en-US" sz="5000">
                    <a:latin typeface="Times New Roman" panose="02020603050405020304" pitchFamily="18" charset="0"/>
                    <a:ea typeface="Tahoma" panose="020B0604030504040204" pitchFamily="34" charset="0"/>
                    <a:cs typeface="Times New Roman" panose="02020603050405020304" pitchFamily="18" charset="0"/>
                  </a:rPr>
                  <a:t>	      </a:t>
                </a:r>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B.  </a:t>
                </a:r>
                <a14:m>
                  <m:oMath xmlns:m="http://schemas.openxmlformats.org/officeDocument/2006/math">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𝑺</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vi-VN" i="1">
                        <a:latin typeface="Cambria Math" panose="02040503050406030204" pitchFamily="18" charset="0"/>
                      </a:rPr>
                      <m:t>∅</m:t>
                    </m:r>
                  </m:oMath>
                </a14:m>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C. </a:t>
                </a:r>
                <a:r>
                  <a:rPr lang="en-US" b="1"/>
                  <a:t> </a:t>
                </a:r>
                <a14:m>
                  <m:oMath xmlns:m="http://schemas.openxmlformats.org/officeDocument/2006/math">
                    <m:r>
                      <a:rPr lang="en-US" sz="4400" b="1" i="1" smtClean="0">
                        <a:latin typeface="Cambria Math" panose="02040503050406030204" pitchFamily="18" charset="0"/>
                      </a:rPr>
                      <m:t>𝑺</m:t>
                    </m:r>
                    <m:r>
                      <a:rPr lang="en-US" sz="4400" b="1" i="1" smtClean="0">
                        <a:latin typeface="Cambria Math" panose="02040503050406030204" pitchFamily="18" charset="0"/>
                      </a:rPr>
                      <m:t>={</m:t>
                    </m:r>
                    <m:r>
                      <a:rPr lang="en-US" sz="4400" b="1" i="1" smtClean="0">
                        <a:latin typeface="Cambria Math" panose="02040503050406030204" pitchFamily="18" charset="0"/>
                      </a:rPr>
                      <m:t>𝟎</m:t>
                    </m:r>
                    <m:r>
                      <a:rPr lang="en-US" sz="4400" b="1" i="1" smtClean="0">
                        <a:latin typeface="Cambria Math" panose="02040503050406030204" pitchFamily="18" charset="0"/>
                      </a:rPr>
                      <m:t>}</m:t>
                    </m:r>
                  </m:oMath>
                </a14:m>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D</a:t>
                </a:r>
                <a:r>
                  <a:rPr lang="en-US" sz="5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4400" b="1" i="0" smtClean="0">
                        <a:latin typeface="Cambria Math" panose="02040503050406030204" pitchFamily="18" charset="0"/>
                        <a:ea typeface="Tahoma" panose="020B0604030504040204" pitchFamily="34" charset="0"/>
                        <a:cs typeface="Times New Roman" panose="02020603050405020304" pitchFamily="18" charset="0"/>
                      </a:rPr>
                      <m:t> </m:t>
                    </m:r>
                    <m:r>
                      <a:rPr lang="en-US" sz="4400" b="1" i="1">
                        <a:latin typeface="Cambria Math" panose="02040503050406030204" pitchFamily="18" charset="0"/>
                      </a:rPr>
                      <m:t>𝑺</m:t>
                    </m:r>
                    <m:r>
                      <a:rPr lang="en-US" sz="4400" b="1" i="1">
                        <a:latin typeface="Cambria Math" panose="02040503050406030204" pitchFamily="18" charset="0"/>
                      </a:rPr>
                      <m:t>={−</m:t>
                    </m:r>
                    <m:r>
                      <a:rPr lang="en-US" sz="4400" b="1" i="1" smtClean="0">
                        <a:latin typeface="Cambria Math" panose="02040503050406030204" pitchFamily="18" charset="0"/>
                      </a:rPr>
                      <m:t>𝟏</m:t>
                    </m:r>
                    <m:r>
                      <a:rPr lang="en-US" sz="4400" b="1" i="1">
                        <a:latin typeface="Cambria Math" panose="02040503050406030204" pitchFamily="18" charset="0"/>
                      </a:rPr>
                      <m:t>}</m:t>
                    </m:r>
                  </m:oMath>
                </a14:m>
                <a:r>
                  <a:rPr lang="en-US" sz="44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a:t>
                </a:r>
              </a:p>
            </p:txBody>
          </p:sp>
        </mc:Choice>
        <mc:Fallback xmlns="">
          <p:sp>
            <p:nvSpPr>
              <p:cNvPr id="23" name="Rectangle 22">
                <a:extLst>
                  <a:ext uri="{FF2B5EF4-FFF2-40B4-BE49-F238E27FC236}">
                    <a16:creationId xmlns:a16="http://schemas.microsoft.com/office/drawing/2014/main" id="{D17D590C-8491-4316-AA10-40C4839DCECA}"/>
                  </a:ext>
                </a:extLst>
              </p:cNvPr>
              <p:cNvSpPr>
                <a:spLocks noRot="1" noChangeAspect="1" noMove="1" noResize="1" noEditPoints="1" noAdjustHandles="1" noChangeArrowheads="1" noChangeShapeType="1" noTextEdit="1"/>
              </p:cNvSpPr>
              <p:nvPr/>
            </p:nvSpPr>
            <p:spPr>
              <a:xfrm>
                <a:off x="4207241" y="3628199"/>
                <a:ext cx="18751496" cy="1827295"/>
              </a:xfrm>
              <a:prstGeom prst="rect">
                <a:avLst/>
              </a:prstGeom>
              <a:blipFill>
                <a:blip r:embed="rId4"/>
                <a:stretch>
                  <a:fillRect l="-1560" t="-3000" r="-1008" b="-1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91857D6C-0C72-4E79-9067-C9C23278603A}"/>
                  </a:ext>
                </a:extLst>
              </p:cNvPr>
              <p:cNvSpPr/>
              <p:nvPr/>
            </p:nvSpPr>
            <p:spPr>
              <a:xfrm>
                <a:off x="4228385" y="7897965"/>
                <a:ext cx="14369617" cy="1699119"/>
              </a:xfrm>
              <a:prstGeom prst="rect">
                <a:avLst/>
              </a:prstGeom>
            </p:spPr>
            <p:txBody>
              <a:bodyPr wrap="square">
                <a:spAutoFit/>
              </a:bodyPr>
              <a:lstStyle/>
              <a:p>
                <a:pPr>
                  <a:lnSpc>
                    <a:spcPct val="115000"/>
                  </a:lnSpc>
                  <a:spcAft>
                    <a:spcPts val="1000"/>
                  </a:spcAft>
                </a:pP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Chọn </a:t>
                </a:r>
                <a:r>
                  <a:rPr lang="fr-FR"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4400" b="1" err="1">
                    <a:solidFill>
                      <a:srgbClr val="FF0000"/>
                    </a:solidFill>
                    <a:latin typeface="Tahoma" panose="020B0604030504040204" pitchFamily="34" charset="0"/>
                    <a:ea typeface="Tahoma" panose="020B0604030504040204" pitchFamily="34" charset="0"/>
                    <a:cs typeface="Tahoma" panose="020B0604030504040204" pitchFamily="34" charset="0"/>
                  </a:rPr>
                  <a:t>án</a:t>
                </a:r>
                <a:r>
                  <a:rPr lang="en-US" sz="4400">
                    <a:latin typeface="Tahoma" panose="020B0604030504040204" pitchFamily="34" charset="0"/>
                    <a:ea typeface="Tahoma" panose="020B0604030504040204" pitchFamily="34" charset="0"/>
                    <a:cs typeface="Tahoma" panose="020B0604030504040204" pitchFamily="34" charset="0"/>
                  </a:rPr>
                  <a:t> </a:t>
                </a:r>
                <a:r>
                  <a:rPr lang="fr-FR" sz="4400" b="1">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400">
                    <a:latin typeface="Tahoma" panose="020B0604030504040204" pitchFamily="34" charset="0"/>
                    <a:ea typeface="Tahoma" panose="020B0604030504040204" pitchFamily="34" charset="0"/>
                    <a:cs typeface="Tahoma" panose="020B0604030504040204" pitchFamily="34" charset="0"/>
                  </a:rPr>
                  <a:t> </a:t>
                </a:r>
              </a:p>
              <a:p>
                <a:pPr>
                  <a:lnSpc>
                    <a:spcPct val="115000"/>
                  </a:lnSpc>
                  <a:spcAft>
                    <a:spcPts val="1000"/>
                  </a:spcAft>
                </a:pPr>
                <a:r>
                  <a:rPr lang="en-US" sz="4400" b="1">
                    <a:latin typeface="Tahoma" panose="020B0604030504040204" pitchFamily="34" charset="0"/>
                    <a:ea typeface="Tahoma" panose="020B0604030504040204" pitchFamily="34" charset="0"/>
                    <a:cs typeface="Tahoma" panose="020B0604030504040204" pitchFamily="34" charset="0"/>
                  </a:rPr>
                  <a:t>Điều kiện: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𝟎</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oMath>
                </a14:m>
                <a:r>
                  <a:rPr lang="en-US" sz="44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Rectangle 24">
                <a:extLst>
                  <a:ext uri="{FF2B5EF4-FFF2-40B4-BE49-F238E27FC236}">
                    <a16:creationId xmlns:a16="http://schemas.microsoft.com/office/drawing/2014/main" id="{91857D6C-0C72-4E79-9067-C9C23278603A}"/>
                  </a:ext>
                </a:extLst>
              </p:cNvPr>
              <p:cNvSpPr>
                <a:spLocks noRot="1" noChangeAspect="1" noMove="1" noResize="1" noEditPoints="1" noAdjustHandles="1" noChangeArrowheads="1" noChangeShapeType="1" noTextEdit="1"/>
              </p:cNvSpPr>
              <p:nvPr/>
            </p:nvSpPr>
            <p:spPr>
              <a:xfrm>
                <a:off x="4228385" y="7897965"/>
                <a:ext cx="14369617" cy="1699119"/>
              </a:xfrm>
              <a:prstGeom prst="rect">
                <a:avLst/>
              </a:prstGeom>
              <a:blipFill>
                <a:blip r:embed="rId5"/>
                <a:stretch>
                  <a:fillRect l="-1739" t="-6115" b="-16547"/>
                </a:stretch>
              </a:blipFill>
            </p:spPr>
            <p:txBody>
              <a:bodyPr/>
              <a:lstStyle/>
              <a:p>
                <a:r>
                  <a:rPr lang="en-US">
                    <a:noFill/>
                  </a:rPr>
                  <a:t> </a:t>
                </a:r>
              </a:p>
            </p:txBody>
          </p:sp>
        </mc:Fallback>
      </mc:AlternateContent>
      <p:pic>
        <p:nvPicPr>
          <p:cNvPr id="37" name="Picture 36">
            <a:extLst>
              <a:ext uri="{FF2B5EF4-FFF2-40B4-BE49-F238E27FC236}">
                <a16:creationId xmlns:a16="http://schemas.microsoft.com/office/drawing/2014/main" id="{E030DC3D-53DA-4A1D-BA10-FB83B4650A1C}"/>
              </a:ext>
            </a:extLst>
          </p:cNvPr>
          <p:cNvPicPr>
            <a:picLocks noChangeAspect="1"/>
          </p:cNvPicPr>
          <p:nvPr/>
        </p:nvPicPr>
        <p:blipFill>
          <a:blip r:embed="rId6"/>
          <a:stretch>
            <a:fillRect/>
          </a:stretch>
        </p:blipFill>
        <p:spPr>
          <a:xfrm>
            <a:off x="9311668" y="4492786"/>
            <a:ext cx="1022747" cy="1011750"/>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A0A070F-2A93-4897-ACF7-8594FAE966B2}"/>
                  </a:ext>
                </a:extLst>
              </p:cNvPr>
              <p:cNvSpPr txBox="1"/>
              <p:nvPr/>
            </p:nvSpPr>
            <p:spPr>
              <a:xfrm>
                <a:off x="6505913" y="10043646"/>
                <a:ext cx="4876800" cy="781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4400" b="1" i="1" smtClean="0">
                          <a:effectLst/>
                          <a:latin typeface="Cambria Math" panose="02040503050406030204" pitchFamily="18" charset="0"/>
                          <a:ea typeface="Times New Roman" panose="02020603050405020304" pitchFamily="18" charset="0"/>
                          <a:cs typeface="Chu Van An"/>
                        </a:rPr>
                        <m:t>𝒙</m:t>
                      </m:r>
                      <m:r>
                        <a:rPr lang="vi-VN" sz="4400" b="1" i="1" smtClean="0">
                          <a:effectLst/>
                          <a:latin typeface="Cambria Math" panose="02040503050406030204" pitchFamily="18" charset="0"/>
                          <a:ea typeface="Times New Roman" panose="02020603050405020304" pitchFamily="18" charset="0"/>
                          <a:cs typeface="Chu Van An"/>
                        </a:rPr>
                        <m:t>+</m:t>
                      </m:r>
                      <m:rad>
                        <m:radPr>
                          <m:degHide m:val="on"/>
                          <m:ctrlPr>
                            <a:rPr lang="en-US" sz="4400" b="1" i="1">
                              <a:effectLst/>
                              <a:latin typeface="Cambria Math" panose="02040503050406030204" pitchFamily="18" charset="0"/>
                              <a:ea typeface="Times New Roman" panose="02020603050405020304" pitchFamily="18" charset="0"/>
                              <a:cs typeface="Chu Van An"/>
                            </a:rPr>
                          </m:ctrlPr>
                        </m:radPr>
                        <m:deg/>
                        <m:e>
                          <m:r>
                            <a:rPr lang="vi-VN" sz="4400" b="1" i="1">
                              <a:effectLst/>
                              <a:latin typeface="Cambria Math" panose="02040503050406030204" pitchFamily="18" charset="0"/>
                              <a:ea typeface="Times New Roman" panose="02020603050405020304" pitchFamily="18" charset="0"/>
                              <a:cs typeface="Chu Van An"/>
                            </a:rPr>
                            <m:t>𝒙</m:t>
                          </m:r>
                        </m:e>
                      </m:rad>
                      <m:r>
                        <a:rPr lang="vi-VN" sz="4400" b="1" i="1">
                          <a:effectLst/>
                          <a:latin typeface="Cambria Math" panose="02040503050406030204" pitchFamily="18" charset="0"/>
                          <a:ea typeface="Times New Roman" panose="02020603050405020304" pitchFamily="18" charset="0"/>
                          <a:cs typeface="Chu Van An"/>
                        </a:rPr>
                        <m:t>=</m:t>
                      </m:r>
                      <m:rad>
                        <m:radPr>
                          <m:degHide m:val="on"/>
                          <m:ctrlPr>
                            <a:rPr lang="en-US" sz="4400" b="1" i="1">
                              <a:effectLst/>
                              <a:latin typeface="Cambria Math" panose="02040503050406030204" pitchFamily="18" charset="0"/>
                              <a:ea typeface="Times New Roman" panose="02020603050405020304" pitchFamily="18" charset="0"/>
                              <a:cs typeface="Chu Van An"/>
                            </a:rPr>
                          </m:ctrlPr>
                        </m:radPr>
                        <m:deg/>
                        <m:e>
                          <m:r>
                            <a:rPr lang="vi-VN" sz="4400" b="1" i="1">
                              <a:effectLst/>
                              <a:latin typeface="Cambria Math" panose="02040503050406030204" pitchFamily="18" charset="0"/>
                              <a:ea typeface="Times New Roman" panose="02020603050405020304" pitchFamily="18" charset="0"/>
                              <a:cs typeface="Chu Van An"/>
                            </a:rPr>
                            <m:t>𝒙</m:t>
                          </m:r>
                        </m:e>
                      </m:rad>
                      <m:r>
                        <a:rPr lang="vi-VN" sz="4400" b="1" i="1">
                          <a:effectLst/>
                          <a:latin typeface="Cambria Math" panose="02040503050406030204" pitchFamily="18" charset="0"/>
                          <a:ea typeface="Times New Roman" panose="02020603050405020304" pitchFamily="18" charset="0"/>
                        </a:rPr>
                        <m:t>−</m:t>
                      </m:r>
                      <m:r>
                        <a:rPr lang="vi-VN" sz="4400" b="1" i="1">
                          <a:effectLst/>
                          <a:latin typeface="Cambria Math" panose="02040503050406030204" pitchFamily="18" charset="0"/>
                          <a:ea typeface="Times New Roman" panose="02020603050405020304" pitchFamily="18" charset="0"/>
                          <a:cs typeface="Chu Van An"/>
                        </a:rPr>
                        <m:t>𝟏</m:t>
                      </m:r>
                    </m:oMath>
                  </m:oMathPara>
                </a14:m>
                <a:endParaRPr lang="en-US" sz="4400" b="1"/>
              </a:p>
            </p:txBody>
          </p:sp>
        </mc:Choice>
        <mc:Fallback xmlns="">
          <p:sp>
            <p:nvSpPr>
              <p:cNvPr id="28" name="TextBox 27">
                <a:extLst>
                  <a:ext uri="{FF2B5EF4-FFF2-40B4-BE49-F238E27FC236}">
                    <a16:creationId xmlns:a16="http://schemas.microsoft.com/office/drawing/2014/main" id="{2A0A070F-2A93-4897-ACF7-8594FAE966B2}"/>
                  </a:ext>
                </a:extLst>
              </p:cNvPr>
              <p:cNvSpPr txBox="1">
                <a:spLocks noRot="1" noChangeAspect="1" noMove="1" noResize="1" noEditPoints="1" noAdjustHandles="1" noChangeArrowheads="1" noChangeShapeType="1" noTextEdit="1"/>
              </p:cNvSpPr>
              <p:nvPr/>
            </p:nvSpPr>
            <p:spPr>
              <a:xfrm>
                <a:off x="6505913" y="10043646"/>
                <a:ext cx="4876800" cy="78168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CDE242D-740A-4BDE-B2CA-2D82F2A8A1D2}"/>
                  </a:ext>
                </a:extLst>
              </p:cNvPr>
              <p:cNvSpPr txBox="1"/>
              <p:nvPr/>
            </p:nvSpPr>
            <p:spPr>
              <a:xfrm>
                <a:off x="11146439" y="10108510"/>
                <a:ext cx="4038600" cy="769441"/>
              </a:xfrm>
              <a:prstGeom prst="rect">
                <a:avLst/>
              </a:prstGeom>
              <a:noFill/>
            </p:spPr>
            <p:txBody>
              <a:bodyPr wrap="square" rtlCol="0">
                <a:spAutoFit/>
              </a:bodyPr>
              <a:lstStyle/>
              <a:p>
                <a14:m>
                  <m:oMath xmlns:m="http://schemas.openxmlformats.org/officeDocument/2006/math">
                    <m:r>
                      <a:rPr lang="vi-VN" sz="4400" b="1" i="1" smtClean="0">
                        <a:effectLst/>
                        <a:latin typeface="Cambria Math" panose="02040503050406030204" pitchFamily="18" charset="0"/>
                        <a:ea typeface="Times New Roman" panose="02020603050405020304" pitchFamily="18" charset="0"/>
                      </a:rPr>
                      <m:t>⇔</m:t>
                    </m:r>
                    <m:r>
                      <a:rPr lang="vi-VN" sz="4400" b="1" i="1">
                        <a:effectLst/>
                        <a:latin typeface="Cambria Math" panose="02040503050406030204" pitchFamily="18" charset="0"/>
                        <a:ea typeface="Times New Roman" panose="02020603050405020304" pitchFamily="18" charset="0"/>
                        <a:cs typeface="Chu Van An"/>
                      </a:rPr>
                      <m:t>𝒙</m:t>
                    </m:r>
                    <m:r>
                      <a:rPr lang="vi-VN" sz="4400" b="1" i="1">
                        <a:effectLst/>
                        <a:latin typeface="Cambria Math" panose="02040503050406030204" pitchFamily="18" charset="0"/>
                        <a:ea typeface="Times New Roman" panose="02020603050405020304" pitchFamily="18" charset="0"/>
                        <a:cs typeface="Chu Van An"/>
                      </a:rPr>
                      <m:t>=−</m:t>
                    </m:r>
                    <m:r>
                      <a:rPr lang="vi-VN" sz="4400" b="1" i="1">
                        <a:effectLst/>
                        <a:latin typeface="Cambria Math" panose="02040503050406030204" pitchFamily="18" charset="0"/>
                        <a:ea typeface="Times New Roman" panose="02020603050405020304" pitchFamily="18" charset="0"/>
                        <a:cs typeface="Chu Van An"/>
                      </a:rPr>
                      <m:t>𝟏</m:t>
                    </m:r>
                  </m:oMath>
                </a14:m>
                <a:r>
                  <a:rPr lang="vi-VN" sz="4400" b="1">
                    <a:effectLst/>
                    <a:latin typeface="Chu Van An"/>
                    <a:ea typeface="Calibri" panose="020F0502020204030204" pitchFamily="34" charset="0"/>
                  </a:rPr>
                  <a:t>.</a:t>
                </a:r>
                <a:endParaRPr lang="en-US" sz="4400" b="1"/>
              </a:p>
            </p:txBody>
          </p:sp>
        </mc:Choice>
        <mc:Fallback xmlns="">
          <p:sp>
            <p:nvSpPr>
              <p:cNvPr id="39" name="TextBox 38">
                <a:extLst>
                  <a:ext uri="{FF2B5EF4-FFF2-40B4-BE49-F238E27FC236}">
                    <a16:creationId xmlns:a16="http://schemas.microsoft.com/office/drawing/2014/main" id="{FCDE242D-740A-4BDE-B2CA-2D82F2A8A1D2}"/>
                  </a:ext>
                </a:extLst>
              </p:cNvPr>
              <p:cNvSpPr txBox="1">
                <a:spLocks noRot="1" noChangeAspect="1" noMove="1" noResize="1" noEditPoints="1" noAdjustHandles="1" noChangeArrowheads="1" noChangeShapeType="1" noTextEdit="1"/>
              </p:cNvSpPr>
              <p:nvPr/>
            </p:nvSpPr>
            <p:spPr>
              <a:xfrm>
                <a:off x="11146439" y="10108510"/>
                <a:ext cx="4038600" cy="769441"/>
              </a:xfrm>
              <a:prstGeom prst="rect">
                <a:avLst/>
              </a:prstGeom>
              <a:blipFill>
                <a:blip r:embed="rId8"/>
                <a:stretch>
                  <a:fillRect t="-17460"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21C3F80-5BE8-440D-B411-E6ED4331155E}"/>
                  </a:ext>
                </a:extLst>
              </p:cNvPr>
              <p:cNvSpPr txBox="1"/>
              <p:nvPr/>
            </p:nvSpPr>
            <p:spPr>
              <a:xfrm>
                <a:off x="4564388" y="11271897"/>
                <a:ext cx="14033614" cy="769441"/>
              </a:xfrm>
              <a:prstGeom prst="rect">
                <a:avLst/>
              </a:prstGeom>
              <a:noFill/>
            </p:spPr>
            <p:txBody>
              <a:bodyPr wrap="square" rtlCol="0">
                <a:spAutoFit/>
              </a:bodyPr>
              <a:lstStyle/>
              <a:p>
                <a:r>
                  <a:rPr lang="vi-VN" sz="4400" b="1">
                    <a:effectLst/>
                    <a:latin typeface="Tahoma" panose="020B0604030504040204" pitchFamily="34" charset="0"/>
                    <a:ea typeface="Tahoma" panose="020B0604030504040204" pitchFamily="34" charset="0"/>
                    <a:cs typeface="Tahoma" panose="020B0604030504040204" pitchFamily="34" charset="0"/>
                  </a:rPr>
                  <a:t>Vây tập nghiệm của phương trình đã cho là </a:t>
                </a:r>
                <a14:m>
                  <m:oMath xmlns:m="http://schemas.openxmlformats.org/officeDocument/2006/math">
                    <m:r>
                      <a:rPr lang="vi-VN" sz="4400" b="1" i="1">
                        <a:effectLst/>
                        <a:latin typeface="Cambria Math" panose="02040503050406030204" pitchFamily="18" charset="0"/>
                        <a:ea typeface="Times New Roman" panose="02020603050405020304" pitchFamily="18" charset="0"/>
                        <a:cs typeface="Chu Van An"/>
                      </a:rPr>
                      <m:t>𝑺</m:t>
                    </m:r>
                    <m:r>
                      <a:rPr lang="vi-VN" sz="4400" b="1" i="1">
                        <a:effectLst/>
                        <a:latin typeface="Cambria Math" panose="02040503050406030204" pitchFamily="18" charset="0"/>
                        <a:ea typeface="Times New Roman" panose="02020603050405020304" pitchFamily="18" charset="0"/>
                        <a:cs typeface="Chu Van An"/>
                      </a:rPr>
                      <m:t>=∅</m:t>
                    </m:r>
                  </m:oMath>
                </a14:m>
                <a:r>
                  <a:rPr lang="vi-VN" sz="4400" b="1">
                    <a:effectLst/>
                    <a:latin typeface="Tahoma" panose="020B0604030504040204" pitchFamily="34" charset="0"/>
                    <a:ea typeface="Tahoma" panose="020B0604030504040204" pitchFamily="34" charset="0"/>
                    <a:cs typeface="Tahoma" panose="020B0604030504040204" pitchFamily="34" charset="0"/>
                  </a:rPr>
                  <a:t>.</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C21C3F80-5BE8-440D-B411-E6ED4331155E}"/>
                  </a:ext>
                </a:extLst>
              </p:cNvPr>
              <p:cNvSpPr txBox="1">
                <a:spLocks noRot="1" noChangeAspect="1" noMove="1" noResize="1" noEditPoints="1" noAdjustHandles="1" noChangeArrowheads="1" noChangeShapeType="1" noTextEdit="1"/>
              </p:cNvSpPr>
              <p:nvPr/>
            </p:nvSpPr>
            <p:spPr>
              <a:xfrm>
                <a:off x="4564388" y="11271897"/>
                <a:ext cx="14033614" cy="769441"/>
              </a:xfrm>
              <a:prstGeom prst="rect">
                <a:avLst/>
              </a:prstGeom>
              <a:blipFill>
                <a:blip r:embed="rId9"/>
                <a:stretch>
                  <a:fillRect l="-1781" t="-16667" r="-1347" b="-3650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58892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arn(inVertical)">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barn(inVertical)">
                                      <p:cBhvr>
                                        <p:cTn id="27" dur="500"/>
                                        <p:tgtEl>
                                          <p:spTgt spid="2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9"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04180" y="6905905"/>
            <a:ext cx="22119622" cy="5996204"/>
            <a:chOff x="1280653" y="6143342"/>
            <a:chExt cx="22125062" cy="8004337"/>
          </a:xfrm>
        </p:grpSpPr>
        <p:sp>
          <p:nvSpPr>
            <p:cNvPr id="31" name="Rounded Rectangle 30"/>
            <p:cNvSpPr/>
            <p:nvPr/>
          </p:nvSpPr>
          <p:spPr>
            <a:xfrm>
              <a:off x="1282426" y="6235772"/>
              <a:ext cx="22123289" cy="791190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nvGrpSpPr>
            <p:cNvPr id="32" name="Group 60"/>
            <p:cNvGrpSpPr/>
            <p:nvPr/>
          </p:nvGrpSpPr>
          <p:grpSpPr>
            <a:xfrm>
              <a:off x="1280653" y="6143342"/>
              <a:ext cx="3245626" cy="1027000"/>
              <a:chOff x="1284407" y="5223290"/>
              <a:chExt cx="3245626" cy="1090689"/>
            </a:xfrm>
          </p:grpSpPr>
          <p:sp>
            <p:nvSpPr>
              <p:cNvPr id="33" name="Freeform 20"/>
              <p:cNvSpPr>
                <a:spLocks/>
              </p:cNvSpPr>
              <p:nvPr/>
            </p:nvSpPr>
            <p:spPr bwMode="auto">
              <a:xfrm rot="16200000" flipV="1">
                <a:off x="2617800" y="4401748"/>
                <a:ext cx="1090683"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4" name="TextBox 33"/>
              <p:cNvSpPr txBox="1"/>
              <p:nvPr/>
            </p:nvSpPr>
            <p:spPr>
              <a:xfrm>
                <a:off x="2091562" y="5223290"/>
                <a:ext cx="2438471" cy="1090682"/>
              </a:xfrm>
              <a:prstGeom prst="rect">
                <a:avLst/>
              </a:prstGeom>
              <a:noFill/>
            </p:spPr>
            <p:txBody>
              <a:bodyPr wrap="squar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34"/>
              <p:cNvSpPr/>
              <p:nvPr/>
            </p:nvSpPr>
            <p:spPr>
              <a:xfrm flipV="1">
                <a:off x="1284407" y="5223291"/>
                <a:ext cx="821586" cy="109068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Freeform 15"/>
              <p:cNvSpPr>
                <a:spLocks noEditPoints="1"/>
              </p:cNvSpPr>
              <p:nvPr/>
            </p:nvSpPr>
            <p:spPr bwMode="auto">
              <a:xfrm>
                <a:off x="1534263" y="5336793"/>
                <a:ext cx="419313" cy="93896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5399">
                  <a:latin typeface="Times New Roman" panose="02020603050405020304" pitchFamily="18" charset="0"/>
                  <a:cs typeface="Times New Roman" panose="02020603050405020304" pitchFamily="18" charset="0"/>
                </a:endParaRPr>
              </a:p>
            </p:txBody>
          </p:sp>
        </p:grpSp>
      </p:grpSp>
      <p:grpSp>
        <p:nvGrpSpPr>
          <p:cNvPr id="2" name="Group 1"/>
          <p:cNvGrpSpPr/>
          <p:nvPr/>
        </p:nvGrpSpPr>
        <p:grpSpPr>
          <a:xfrm>
            <a:off x="917907" y="1572744"/>
            <a:ext cx="18282311" cy="830793"/>
            <a:chOff x="1082675" y="1892299"/>
            <a:chExt cx="18288000" cy="830900"/>
          </a:xfrm>
        </p:grpSpPr>
        <p:sp>
          <p:nvSpPr>
            <p:cNvPr id="3" name="Rounded Rectangle 2"/>
            <p:cNvSpPr/>
            <p:nvPr/>
          </p:nvSpPr>
          <p:spPr>
            <a:xfrm>
              <a:off x="1160979" y="1905000"/>
              <a:ext cx="912297"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imes New Roman" panose="02020603050405020304" pitchFamily="18" charset="0"/>
                  <a:ea typeface="Tahoma" pitchFamily="34" charset="0"/>
                  <a:cs typeface="Times New Roman" panose="02020603050405020304" pitchFamily="18" charset="0"/>
                </a:rPr>
                <a:t>VẬN DỤNG VÀ TÌM TÒI MỞ RỘNG </a:t>
              </a:r>
            </a:p>
          </p:txBody>
        </p:sp>
      </p:grpSp>
      <p:grpSp>
        <p:nvGrpSpPr>
          <p:cNvPr id="6" name="Group 49"/>
          <p:cNvGrpSpPr/>
          <p:nvPr/>
        </p:nvGrpSpPr>
        <p:grpSpPr>
          <a:xfrm>
            <a:off x="1177486" y="2491702"/>
            <a:ext cx="22173010" cy="4099507"/>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2"/>
            <p:cNvGrpSpPr/>
            <p:nvPr/>
          </p:nvGrpSpPr>
          <p:grpSpPr>
            <a:xfrm>
              <a:off x="1175570" y="2468560"/>
              <a:ext cx="2722965" cy="899962"/>
              <a:chOff x="1175570" y="1834705"/>
              <a:chExt cx="2970252" cy="981693"/>
            </a:xfrm>
          </p:grpSpPr>
          <p:sp>
            <p:nvSpPr>
              <p:cNvPr id="9" name="Freeform 20"/>
              <p:cNvSpPr>
                <a:spLocks/>
              </p:cNvSpPr>
              <p:nvPr/>
            </p:nvSpPr>
            <p:spPr bwMode="auto">
              <a:xfrm rot="16200000" flipV="1">
                <a:off x="2620045" y="1304259"/>
                <a:ext cx="963863" cy="2060416"/>
              </a:xfrm>
              <a:prstGeom prst="round1Rect">
                <a:avLst>
                  <a:gd name="adj" fmla="val 16667"/>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237301" y="1943436"/>
                <a:ext cx="1908521" cy="656384"/>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Câu 5</a:t>
                </a:r>
                <a:r>
                  <a:rPr lang="nl-NL" b="1">
                    <a:latin typeface="Times New Roman" panose="02020603050405020304" pitchFamily="18" charset="0"/>
                    <a:cs typeface="Times New Roman" panose="02020603050405020304" pitchFamily="18" charset="0"/>
                  </a:rPr>
                  <a:t> </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D17D590C-8491-4316-AA10-40C4839DCECA}"/>
                  </a:ext>
                </a:extLst>
              </p:cNvPr>
              <p:cNvSpPr/>
              <p:nvPr/>
            </p:nvSpPr>
            <p:spPr>
              <a:xfrm>
                <a:off x="2771451" y="3628199"/>
                <a:ext cx="20187286" cy="2609497"/>
              </a:xfrm>
              <a:prstGeom prst="rect">
                <a:avLst/>
              </a:prstGeom>
            </p:spPr>
            <p:txBody>
              <a:bodyPr wrap="square">
                <a:spAutoFit/>
              </a:bodyPr>
              <a:lstStyle/>
              <a:p>
                <a:pPr algn="just">
                  <a:lnSpc>
                    <a:spcPct val="115000"/>
                  </a:lnSpc>
                  <a:spcAft>
                    <a:spcPts val="1000"/>
                  </a:spcAft>
                </a:pPr>
                <a:r>
                  <a:rPr lang="en-US" sz="4400" b="1">
                    <a:latin typeface="Tahoma" panose="020B0604030504040204" pitchFamily="34" charset="0"/>
                    <a:ea typeface="Tahoma" panose="020B0604030504040204" pitchFamily="34" charset="0"/>
                    <a:cs typeface="Tahoma" panose="020B0604030504040204" pitchFamily="34" charset="0"/>
                  </a:rPr>
                  <a:t>Cho phương trình: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oMath>
                </a14:m>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 Phương trình nào tương đương với phương trình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a:t>
                </a:r>
              </a:p>
              <a:p>
                <a:pPr algn="just">
                  <a:lnSpc>
                    <a:spcPct val="115000"/>
                  </a:lnSpc>
                  <a:spcAft>
                    <a:spcPts val="1000"/>
                  </a:spcAft>
                </a:pPr>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A. </a:t>
                </a:r>
                <a14:m>
                  <m:oMath xmlns:m="http://schemas.openxmlformats.org/officeDocument/2006/math">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𝒙</m:t>
                    </m:r>
                    <m:d>
                      <m:dPr>
                        <m:ctrlP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ctrlPr>
                      </m:dPr>
                      <m:e>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𝒙</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𝟏</m:t>
                        </m:r>
                      </m:e>
                    </m:d>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𝟎</m:t>
                    </m:r>
                  </m:oMath>
                </a14:m>
                <a:r>
                  <a:rPr lang="en-US" sz="4400" b="1"/>
                  <a:t>.</a:t>
                </a:r>
                <a:r>
                  <a:rPr lang="en-US" sz="5000">
                    <a:latin typeface="Times New Roman" panose="02020603050405020304" pitchFamily="18" charset="0"/>
                    <a:ea typeface="Tahoma" panose="020B0604030504040204" pitchFamily="34" charset="0"/>
                    <a:cs typeface="Times New Roman" panose="02020603050405020304" pitchFamily="18" charset="0"/>
                  </a:rPr>
                  <a:t>	      </a:t>
                </a:r>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B.  </a:t>
                </a:r>
                <a14:m>
                  <m:oMath xmlns:m="http://schemas.openxmlformats.org/officeDocument/2006/math">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𝒙</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𝟏</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4400" b="1"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𝟎</m:t>
                    </m:r>
                  </m:oMath>
                </a14:m>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C. </a:t>
                </a:r>
                <a:r>
                  <a:rPr lang="en-US" b="1"/>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sSup>
                      <m:sSupPr>
                        <m:ctrlPr>
                          <a:rPr lang="en-US" b="1" i="1">
                            <a:latin typeface="Cambria Math" panose="02040503050406030204" pitchFamily="18" charset="0"/>
                          </a:rPr>
                        </m:ctrlPr>
                      </m:sSupPr>
                      <m:e>
                        <m:r>
                          <a:rPr lang="en-US" b="1" i="1">
                            <a:latin typeface="Cambria Math" panose="02040503050406030204" pitchFamily="18" charset="0"/>
                          </a:rPr>
                          <m:t>)</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𝟎</m:t>
                    </m:r>
                  </m:oMath>
                </a14:m>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D</a:t>
                </a:r>
                <a:r>
                  <a:rPr lang="en-US" sz="5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4400" b="1" i="0" smtClean="0">
                        <a:latin typeface="Cambria Math" panose="02040503050406030204" pitchFamily="18" charset="0"/>
                        <a:ea typeface="Tahoma" panose="020B0604030504040204" pitchFamily="34" charset="0"/>
                        <a:cs typeface="Times New Roman" panose="02020603050405020304" pitchFamily="18" charset="0"/>
                      </a:rPr>
                      <m:t> </m:t>
                    </m:r>
                    <m:r>
                      <a:rPr lang="en-US" sz="4400" b="1" i="1" smtClean="0">
                        <a:latin typeface="Cambria Math" panose="02040503050406030204" pitchFamily="18" charset="0"/>
                        <a:ea typeface="Tahoma" panose="020B0604030504040204" pitchFamily="34" charset="0"/>
                        <a:cs typeface="Times New Roman" panose="02020603050405020304" pitchFamily="18" charset="0"/>
                      </a:rPr>
                      <m:t>𝒙</m:t>
                    </m:r>
                    <m:r>
                      <a:rPr lang="en-US" sz="4400" b="1" i="1">
                        <a:latin typeface="Cambria Math" panose="02040503050406030204" pitchFamily="18" charset="0"/>
                      </a:rPr>
                      <m:t>=</m:t>
                    </m:r>
                    <m:r>
                      <a:rPr lang="en-US" sz="4400" b="1" i="1" smtClean="0">
                        <a:latin typeface="Cambria Math" panose="02040503050406030204" pitchFamily="18" charset="0"/>
                      </a:rPr>
                      <m:t>𝟎</m:t>
                    </m:r>
                  </m:oMath>
                </a14:m>
                <a:r>
                  <a:rPr lang="en-US" sz="44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a:t>
                </a:r>
              </a:p>
            </p:txBody>
          </p:sp>
        </mc:Choice>
        <mc:Fallback xmlns="">
          <p:sp>
            <p:nvSpPr>
              <p:cNvPr id="23" name="Rectangle 22">
                <a:extLst>
                  <a:ext uri="{FF2B5EF4-FFF2-40B4-BE49-F238E27FC236}">
                    <a16:creationId xmlns:a16="http://schemas.microsoft.com/office/drawing/2014/main" id="{D17D590C-8491-4316-AA10-40C4839DCECA}"/>
                  </a:ext>
                </a:extLst>
              </p:cNvPr>
              <p:cNvSpPr>
                <a:spLocks noRot="1" noChangeAspect="1" noMove="1" noResize="1" noEditPoints="1" noAdjustHandles="1" noChangeArrowheads="1" noChangeShapeType="1" noTextEdit="1"/>
              </p:cNvSpPr>
              <p:nvPr/>
            </p:nvSpPr>
            <p:spPr>
              <a:xfrm>
                <a:off x="2771451" y="3628199"/>
                <a:ext cx="20187286" cy="2609497"/>
              </a:xfrm>
              <a:prstGeom prst="rect">
                <a:avLst/>
              </a:prstGeom>
              <a:blipFill>
                <a:blip r:embed="rId4"/>
                <a:stretch>
                  <a:fillRect l="-1450" t="-3271" r="-1238" b="-12150"/>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91857D6C-0C72-4E79-9067-C9C23278603A}"/>
              </a:ext>
            </a:extLst>
          </p:cNvPr>
          <p:cNvSpPr/>
          <p:nvPr/>
        </p:nvSpPr>
        <p:spPr>
          <a:xfrm>
            <a:off x="4146160" y="7914602"/>
            <a:ext cx="14369617" cy="792205"/>
          </a:xfrm>
          <a:prstGeom prst="rect">
            <a:avLst/>
          </a:prstGeom>
        </p:spPr>
        <p:txBody>
          <a:bodyPr wrap="square">
            <a:spAutoFit/>
          </a:bodyPr>
          <a:lstStyle/>
          <a:p>
            <a:pPr>
              <a:lnSpc>
                <a:spcPct val="115000"/>
              </a:lnSpc>
              <a:spcAft>
                <a:spcPts val="1000"/>
              </a:spcAft>
            </a:pP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Chọn </a:t>
            </a:r>
            <a:r>
              <a:rPr lang="fr-FR"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4400" b="1" err="1">
                <a:solidFill>
                  <a:srgbClr val="FF0000"/>
                </a:solidFill>
                <a:latin typeface="Tahoma" panose="020B0604030504040204" pitchFamily="34" charset="0"/>
                <a:ea typeface="Tahoma" panose="020B0604030504040204" pitchFamily="34" charset="0"/>
                <a:cs typeface="Tahoma" panose="020B0604030504040204" pitchFamily="34" charset="0"/>
              </a:rPr>
              <a:t>án</a:t>
            </a:r>
            <a:r>
              <a:rPr lang="en-US" sz="4400">
                <a:latin typeface="Tahoma" panose="020B0604030504040204" pitchFamily="34" charset="0"/>
                <a:ea typeface="Tahoma" panose="020B0604030504040204" pitchFamily="34" charset="0"/>
                <a:cs typeface="Tahoma" panose="020B0604030504040204" pitchFamily="34" charset="0"/>
              </a:rPr>
              <a:t> </a:t>
            </a:r>
            <a:r>
              <a:rPr lang="fr-FR" sz="4400" b="1">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4400">
                <a:latin typeface="Tahoma" panose="020B0604030504040204" pitchFamily="34" charset="0"/>
                <a:ea typeface="Tahoma" panose="020B0604030504040204" pitchFamily="34" charset="0"/>
                <a:cs typeface="Tahoma" panose="020B0604030504040204" pitchFamily="34" charset="0"/>
              </a:rPr>
              <a:t> </a:t>
            </a:r>
          </a:p>
        </p:txBody>
      </p:sp>
      <p:pic>
        <p:nvPicPr>
          <p:cNvPr id="37" name="Picture 36">
            <a:extLst>
              <a:ext uri="{FF2B5EF4-FFF2-40B4-BE49-F238E27FC236}">
                <a16:creationId xmlns:a16="http://schemas.microsoft.com/office/drawing/2014/main" id="{E030DC3D-53DA-4A1D-BA10-FB83B4650A1C}"/>
              </a:ext>
            </a:extLst>
          </p:cNvPr>
          <p:cNvPicPr>
            <a:picLocks noChangeAspect="1"/>
          </p:cNvPicPr>
          <p:nvPr/>
        </p:nvPicPr>
        <p:blipFill>
          <a:blip r:embed="rId5"/>
          <a:stretch>
            <a:fillRect/>
          </a:stretch>
        </p:blipFill>
        <p:spPr>
          <a:xfrm>
            <a:off x="2604235" y="5277253"/>
            <a:ext cx="1022747" cy="1011750"/>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A0A070F-2A93-4897-ACF7-8594FAE966B2}"/>
                  </a:ext>
                </a:extLst>
              </p:cNvPr>
              <p:cNvSpPr txBox="1"/>
              <p:nvPr/>
            </p:nvSpPr>
            <p:spPr>
              <a:xfrm>
                <a:off x="6172200" y="9266733"/>
                <a:ext cx="4876800" cy="14618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effectLst/>
                          <a:latin typeface="Cambria Math" panose="02040503050406030204" pitchFamily="18" charset="0"/>
                          <a:ea typeface="Calibri" panose="020F0502020204030204" pitchFamily="34" charset="0"/>
                          <a:cs typeface="Chu Van An"/>
                        </a:rPr>
                        <m:t>(</m:t>
                      </m:r>
                      <m:r>
                        <a:rPr lang="en-US" sz="4400" b="1" i="1" smtClean="0">
                          <a:effectLst/>
                          <a:latin typeface="Cambria Math" panose="02040503050406030204" pitchFamily="18" charset="0"/>
                          <a:ea typeface="Calibri" panose="020F0502020204030204" pitchFamily="34" charset="0"/>
                          <a:cs typeface="Chu Van An"/>
                        </a:rPr>
                        <m:t>𝟏</m:t>
                      </m:r>
                      <m:r>
                        <a:rPr lang="en-US" sz="4400" b="1" i="1" smtClean="0">
                          <a:effectLst/>
                          <a:latin typeface="Cambria Math" panose="02040503050406030204" pitchFamily="18" charset="0"/>
                          <a:ea typeface="Calibri" panose="020F0502020204030204" pitchFamily="34" charset="0"/>
                          <a:cs typeface="Chu Van An"/>
                        </a:rPr>
                        <m:t>)⇔</m:t>
                      </m:r>
                      <m:sSup>
                        <m:sSupPr>
                          <m:ctrlPr>
                            <a:rPr lang="en-US" sz="4400" b="1" i="1">
                              <a:effectLst/>
                              <a:latin typeface="Cambria Math" panose="02040503050406030204" pitchFamily="18" charset="0"/>
                              <a:ea typeface="Calibri" panose="020F0502020204030204" pitchFamily="34" charset="0"/>
                              <a:cs typeface="Chu Van An"/>
                            </a:rPr>
                          </m:ctrlPr>
                        </m:sSupPr>
                        <m:e>
                          <m:r>
                            <a:rPr lang="en-US" sz="4400" b="1" i="1">
                              <a:effectLst/>
                              <a:latin typeface="Cambria Math" panose="02040503050406030204" pitchFamily="18" charset="0"/>
                              <a:ea typeface="Calibri" panose="020F0502020204030204" pitchFamily="34" charset="0"/>
                              <a:cs typeface="Chu Van An"/>
                            </a:rPr>
                            <m:t>𝒙</m:t>
                          </m:r>
                        </m:e>
                        <m:sup>
                          <m:r>
                            <a:rPr lang="en-US" sz="4400" b="1" i="1">
                              <a:effectLst/>
                              <a:latin typeface="Cambria Math" panose="02040503050406030204" pitchFamily="18" charset="0"/>
                              <a:ea typeface="Calibri" panose="020F0502020204030204" pitchFamily="34" charset="0"/>
                              <a:cs typeface="Chu Van An"/>
                            </a:rPr>
                            <m:t>𝟐</m:t>
                          </m:r>
                        </m:sup>
                      </m:sSup>
                      <m:r>
                        <a:rPr lang="en-US" sz="4400" b="1" i="1">
                          <a:effectLst/>
                          <a:latin typeface="Cambria Math" panose="02040503050406030204" pitchFamily="18" charset="0"/>
                          <a:ea typeface="Calibri" panose="020F0502020204030204" pitchFamily="34" charset="0"/>
                          <a:cs typeface="Chu Van An"/>
                        </a:rPr>
                        <m:t>+</m:t>
                      </m:r>
                      <m:r>
                        <a:rPr lang="en-US" sz="4400" b="1" i="1">
                          <a:effectLst/>
                          <a:latin typeface="Cambria Math" panose="02040503050406030204" pitchFamily="18" charset="0"/>
                          <a:ea typeface="Calibri" panose="020F0502020204030204" pitchFamily="34" charset="0"/>
                          <a:cs typeface="Chu Van An"/>
                        </a:rPr>
                        <m:t>𝒙</m:t>
                      </m:r>
                      <m:r>
                        <a:rPr lang="en-US" sz="4400" b="1" i="1">
                          <a:effectLst/>
                          <a:latin typeface="Cambria Math" panose="02040503050406030204" pitchFamily="18" charset="0"/>
                          <a:ea typeface="Calibri" panose="020F0502020204030204" pitchFamily="34" charset="0"/>
                          <a:cs typeface="Chu Van An"/>
                        </a:rPr>
                        <m:t>=</m:t>
                      </m:r>
                      <m:r>
                        <a:rPr lang="en-US" sz="4400" b="1" i="1">
                          <a:effectLst/>
                          <a:latin typeface="Cambria Math" panose="02040503050406030204" pitchFamily="18" charset="0"/>
                          <a:ea typeface="Calibri" panose="020F0502020204030204" pitchFamily="34" charset="0"/>
                          <a:cs typeface="Chu Van An"/>
                        </a:rPr>
                        <m:t>𝟎</m:t>
                      </m:r>
                    </m:oMath>
                  </m:oMathPara>
                </a14:m>
                <a:endParaRPr lang="en-US" sz="4400" b="1">
                  <a:effectLst/>
                  <a:latin typeface="Times New Roman" panose="02020603050405020304" pitchFamily="18" charset="0"/>
                  <a:ea typeface="Calibri" panose="020F0502020204030204" pitchFamily="34" charset="0"/>
                </a:endParaRPr>
              </a:p>
              <a:p>
                <a:endParaRPr lang="en-US" sz="4400" b="1"/>
              </a:p>
            </p:txBody>
          </p:sp>
        </mc:Choice>
        <mc:Fallback xmlns="">
          <p:sp>
            <p:nvSpPr>
              <p:cNvPr id="28" name="TextBox 27">
                <a:extLst>
                  <a:ext uri="{FF2B5EF4-FFF2-40B4-BE49-F238E27FC236}">
                    <a16:creationId xmlns:a16="http://schemas.microsoft.com/office/drawing/2014/main" id="{2A0A070F-2A93-4897-ACF7-8594FAE966B2}"/>
                  </a:ext>
                </a:extLst>
              </p:cNvPr>
              <p:cNvSpPr txBox="1">
                <a:spLocks noRot="1" noChangeAspect="1" noMove="1" noResize="1" noEditPoints="1" noAdjustHandles="1" noChangeArrowheads="1" noChangeShapeType="1" noTextEdit="1"/>
              </p:cNvSpPr>
              <p:nvPr/>
            </p:nvSpPr>
            <p:spPr>
              <a:xfrm>
                <a:off x="6172200" y="9266733"/>
                <a:ext cx="4876800" cy="14618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CDE242D-740A-4BDE-B2CA-2D82F2A8A1D2}"/>
                  </a:ext>
                </a:extLst>
              </p:cNvPr>
              <p:cNvSpPr txBox="1"/>
              <p:nvPr/>
            </p:nvSpPr>
            <p:spPr>
              <a:xfrm>
                <a:off x="10561349" y="8947194"/>
                <a:ext cx="4038600" cy="15991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effectLst/>
                          <a:latin typeface="Cambria Math" panose="02040503050406030204" pitchFamily="18" charset="0"/>
                          <a:ea typeface="Calibri" panose="020F0502020204030204" pitchFamily="34" charset="0"/>
                          <a:cs typeface="Chu Van An"/>
                        </a:rPr>
                        <m:t>⇔</m:t>
                      </m:r>
                      <m:d>
                        <m:dPr>
                          <m:begChr m:val="["/>
                          <m:endChr m:val=""/>
                          <m:ctrlPr>
                            <a:rPr lang="en-US" sz="4400" b="1" i="1">
                              <a:effectLst/>
                              <a:latin typeface="Cambria Math" panose="02040503050406030204" pitchFamily="18" charset="0"/>
                              <a:ea typeface="Calibri" panose="020F0502020204030204" pitchFamily="34" charset="0"/>
                              <a:cs typeface="Chu Van An"/>
                            </a:rPr>
                          </m:ctrlPr>
                        </m:dPr>
                        <m:e>
                          <m:eqArr>
                            <m:eqArrPr>
                              <m:ctrlPr>
                                <a:rPr lang="en-US" sz="4400" b="1" i="1">
                                  <a:effectLst/>
                                  <a:latin typeface="Cambria Math" panose="02040503050406030204" pitchFamily="18" charset="0"/>
                                  <a:ea typeface="Calibri" panose="020F0502020204030204" pitchFamily="34" charset="0"/>
                                  <a:cs typeface="Chu Van An"/>
                                </a:rPr>
                              </m:ctrlPr>
                            </m:eqArrPr>
                            <m:e>
                              <m:r>
                                <a:rPr lang="en-US" sz="4400" b="1" i="1">
                                  <a:effectLst/>
                                  <a:latin typeface="Cambria Math" panose="02040503050406030204" pitchFamily="18" charset="0"/>
                                  <a:ea typeface="Calibri" panose="020F0502020204030204" pitchFamily="34" charset="0"/>
                                  <a:cs typeface="Chu Van An"/>
                                </a:rPr>
                                <m:t>&amp;</m:t>
                              </m:r>
                              <m:r>
                                <a:rPr lang="en-US" sz="4400" b="1" i="1">
                                  <a:effectLst/>
                                  <a:latin typeface="Cambria Math" panose="02040503050406030204" pitchFamily="18" charset="0"/>
                                  <a:ea typeface="Calibri" panose="020F0502020204030204" pitchFamily="34" charset="0"/>
                                  <a:cs typeface="Chu Van An"/>
                                </a:rPr>
                                <m:t>𝒙</m:t>
                              </m:r>
                              <m:r>
                                <a:rPr lang="en-US" sz="4400" b="1" i="1">
                                  <a:effectLst/>
                                  <a:latin typeface="Cambria Math" panose="02040503050406030204" pitchFamily="18" charset="0"/>
                                  <a:ea typeface="Calibri" panose="020F0502020204030204" pitchFamily="34" charset="0"/>
                                  <a:cs typeface="Chu Van An"/>
                                </a:rPr>
                                <m:t>=</m:t>
                              </m:r>
                              <m:r>
                                <a:rPr lang="en-US" sz="4400" b="1" i="1">
                                  <a:effectLst/>
                                  <a:latin typeface="Cambria Math" panose="02040503050406030204" pitchFamily="18" charset="0"/>
                                  <a:ea typeface="Calibri" panose="020F0502020204030204" pitchFamily="34" charset="0"/>
                                  <a:cs typeface="Chu Van An"/>
                                </a:rPr>
                                <m:t>𝟎</m:t>
                              </m:r>
                            </m:e>
                            <m:e>
                              <m:r>
                                <a:rPr lang="en-US" sz="4400" b="1" i="1">
                                  <a:effectLst/>
                                  <a:latin typeface="Cambria Math" panose="02040503050406030204" pitchFamily="18" charset="0"/>
                                  <a:ea typeface="Calibri" panose="020F0502020204030204" pitchFamily="34" charset="0"/>
                                  <a:cs typeface="Chu Van An"/>
                                </a:rPr>
                                <m:t>&amp;</m:t>
                              </m:r>
                              <m:r>
                                <a:rPr lang="en-US" sz="4400" b="1" i="1">
                                  <a:effectLst/>
                                  <a:latin typeface="Cambria Math" panose="02040503050406030204" pitchFamily="18" charset="0"/>
                                  <a:ea typeface="Calibri" panose="020F0502020204030204" pitchFamily="34" charset="0"/>
                                  <a:cs typeface="Chu Van An"/>
                                </a:rPr>
                                <m:t>𝒙</m:t>
                              </m:r>
                              <m:r>
                                <a:rPr lang="en-US" sz="4400" b="1" i="1">
                                  <a:effectLst/>
                                  <a:latin typeface="Cambria Math" panose="02040503050406030204" pitchFamily="18" charset="0"/>
                                  <a:ea typeface="Calibri" panose="020F0502020204030204" pitchFamily="34" charset="0"/>
                                  <a:cs typeface="Chu Van An"/>
                                </a:rPr>
                                <m:t>=−</m:t>
                              </m:r>
                              <m:r>
                                <a:rPr lang="en-US" sz="4400" b="1" i="1">
                                  <a:effectLst/>
                                  <a:latin typeface="Cambria Math" panose="02040503050406030204" pitchFamily="18" charset="0"/>
                                  <a:ea typeface="Calibri" panose="020F0502020204030204" pitchFamily="34" charset="0"/>
                                  <a:cs typeface="Chu Van An"/>
                                </a:rPr>
                                <m:t>𝟏</m:t>
                              </m:r>
                            </m:e>
                          </m:eqArr>
                        </m:e>
                      </m:d>
                    </m:oMath>
                  </m:oMathPara>
                </a14:m>
                <a:endParaRPr lang="en-US" sz="4400" b="1"/>
              </a:p>
            </p:txBody>
          </p:sp>
        </mc:Choice>
        <mc:Fallback xmlns="">
          <p:sp>
            <p:nvSpPr>
              <p:cNvPr id="39" name="TextBox 38">
                <a:extLst>
                  <a:ext uri="{FF2B5EF4-FFF2-40B4-BE49-F238E27FC236}">
                    <a16:creationId xmlns:a16="http://schemas.microsoft.com/office/drawing/2014/main" id="{FCDE242D-740A-4BDE-B2CA-2D82F2A8A1D2}"/>
                  </a:ext>
                </a:extLst>
              </p:cNvPr>
              <p:cNvSpPr txBox="1">
                <a:spLocks noRot="1" noChangeAspect="1" noMove="1" noResize="1" noEditPoints="1" noAdjustHandles="1" noChangeArrowheads="1" noChangeShapeType="1" noTextEdit="1"/>
              </p:cNvSpPr>
              <p:nvPr/>
            </p:nvSpPr>
            <p:spPr>
              <a:xfrm>
                <a:off x="10561349" y="8947194"/>
                <a:ext cx="4038600" cy="159915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21C3F80-5BE8-440D-B411-E6ED4331155E}"/>
                  </a:ext>
                </a:extLst>
              </p:cNvPr>
              <p:cNvSpPr txBox="1"/>
              <p:nvPr/>
            </p:nvSpPr>
            <p:spPr>
              <a:xfrm>
                <a:off x="6553200" y="10707657"/>
                <a:ext cx="14033614" cy="1599156"/>
              </a:xfrm>
              <a:prstGeom prst="rect">
                <a:avLst/>
              </a:prstGeom>
              <a:noFill/>
            </p:spPr>
            <p:txBody>
              <a:bodyPr wrap="square" rtlCol="0">
                <a:spAutoFit/>
              </a:bodyPr>
              <a:lstStyle/>
              <a:p>
                <a:r>
                  <a:rPr lang="en-US" sz="4400" b="1">
                    <a:effectLst/>
                    <a:latin typeface="Tahoma" panose="020B0604030504040204" pitchFamily="34" charset="0"/>
                    <a:ea typeface="Tahoma" panose="020B0604030504040204" pitchFamily="34" charset="0"/>
                    <a:cs typeface="Tahoma" panose="020B0604030504040204" pitchFamily="34" charset="0"/>
                  </a:rPr>
                  <a:t>Ý A: </a:t>
                </a:r>
                <a14:m>
                  <m:oMath xmlns:m="http://schemas.openxmlformats.org/officeDocument/2006/math">
                    <m:r>
                      <a:rPr lang="en-US" sz="4400" b="1" i="1">
                        <a:effectLst/>
                        <a:latin typeface="Cambria Math" panose="02040503050406030204" pitchFamily="18" charset="0"/>
                        <a:ea typeface="Calibri" panose="020F0502020204030204" pitchFamily="34" charset="0"/>
                        <a:cs typeface="Chu Van An"/>
                      </a:rPr>
                      <m:t>𝒙</m:t>
                    </m:r>
                    <m:d>
                      <m:dPr>
                        <m:ctrlPr>
                          <a:rPr lang="en-US" sz="4400" b="1" i="1">
                            <a:effectLst/>
                            <a:latin typeface="Cambria Math" panose="02040503050406030204" pitchFamily="18" charset="0"/>
                            <a:ea typeface="Calibri" panose="020F0502020204030204" pitchFamily="34" charset="0"/>
                            <a:cs typeface="Chu Van An"/>
                          </a:rPr>
                        </m:ctrlPr>
                      </m:dPr>
                      <m:e>
                        <m:r>
                          <a:rPr lang="en-US" sz="4400" b="1" i="1">
                            <a:effectLst/>
                            <a:latin typeface="Cambria Math" panose="02040503050406030204" pitchFamily="18" charset="0"/>
                            <a:ea typeface="Calibri" panose="020F0502020204030204" pitchFamily="34" charset="0"/>
                            <a:cs typeface="Chu Van An"/>
                          </a:rPr>
                          <m:t>𝒙</m:t>
                        </m:r>
                        <m:r>
                          <a:rPr lang="en-US" sz="4400" b="1" i="1">
                            <a:effectLst/>
                            <a:latin typeface="Cambria Math" panose="02040503050406030204" pitchFamily="18" charset="0"/>
                            <a:ea typeface="Calibri" panose="020F0502020204030204" pitchFamily="34" charset="0"/>
                            <a:cs typeface="Chu Van An"/>
                          </a:rPr>
                          <m:t>+</m:t>
                        </m:r>
                        <m:r>
                          <a:rPr lang="en-US" sz="4400" b="1" i="1">
                            <a:effectLst/>
                            <a:latin typeface="Cambria Math" panose="02040503050406030204" pitchFamily="18" charset="0"/>
                            <a:ea typeface="Calibri" panose="020F0502020204030204" pitchFamily="34" charset="0"/>
                            <a:cs typeface="Chu Van An"/>
                          </a:rPr>
                          <m:t>𝟏</m:t>
                        </m:r>
                      </m:e>
                    </m:d>
                    <m:r>
                      <a:rPr lang="en-US" sz="4400" b="1" i="1">
                        <a:effectLst/>
                        <a:latin typeface="Cambria Math" panose="02040503050406030204" pitchFamily="18" charset="0"/>
                        <a:ea typeface="Calibri" panose="020F0502020204030204" pitchFamily="34" charset="0"/>
                        <a:cs typeface="Chu Van An"/>
                      </a:rPr>
                      <m:t>=</m:t>
                    </m:r>
                    <m:r>
                      <a:rPr lang="en-US" sz="4400" b="1" i="1">
                        <a:effectLst/>
                        <a:latin typeface="Cambria Math" panose="02040503050406030204" pitchFamily="18" charset="0"/>
                        <a:ea typeface="Calibri" panose="020F0502020204030204" pitchFamily="34" charset="0"/>
                        <a:cs typeface="Chu Van An"/>
                      </a:rPr>
                      <m:t>𝟎</m:t>
                    </m:r>
                    <m:r>
                      <a:rPr lang="en-US" sz="4400" b="1" i="1">
                        <a:effectLst/>
                        <a:latin typeface="Cambria Math" panose="02040503050406030204" pitchFamily="18" charset="0"/>
                        <a:ea typeface="Calibri" panose="020F0502020204030204" pitchFamily="34" charset="0"/>
                      </a:rPr>
                      <m:t>⇔</m:t>
                    </m:r>
                    <m:d>
                      <m:dPr>
                        <m:begChr m:val="["/>
                        <m:endChr m:val=""/>
                        <m:ctrlPr>
                          <a:rPr lang="en-US" sz="4400" b="1" i="1">
                            <a:effectLst/>
                            <a:latin typeface="Cambria Math" panose="02040503050406030204" pitchFamily="18" charset="0"/>
                            <a:ea typeface="Calibri" panose="020F0502020204030204" pitchFamily="34" charset="0"/>
                            <a:cs typeface="Chu Van An"/>
                          </a:rPr>
                        </m:ctrlPr>
                      </m:dPr>
                      <m:e>
                        <m:eqArr>
                          <m:eqArrPr>
                            <m:ctrlPr>
                              <a:rPr lang="en-US" sz="4400" b="1" i="1">
                                <a:effectLst/>
                                <a:latin typeface="Cambria Math" panose="02040503050406030204" pitchFamily="18" charset="0"/>
                                <a:ea typeface="Calibri" panose="020F0502020204030204" pitchFamily="34" charset="0"/>
                                <a:cs typeface="Chu Van An"/>
                              </a:rPr>
                            </m:ctrlPr>
                          </m:eqArrPr>
                          <m:e>
                            <m:r>
                              <a:rPr lang="en-US" sz="4400" b="1" i="1">
                                <a:effectLst/>
                                <a:latin typeface="Cambria Math" panose="02040503050406030204" pitchFamily="18" charset="0"/>
                                <a:ea typeface="Calibri" panose="020F0502020204030204" pitchFamily="34" charset="0"/>
                                <a:cs typeface="Chu Van An"/>
                              </a:rPr>
                              <m:t>&amp;</m:t>
                            </m:r>
                            <m:r>
                              <a:rPr lang="en-US" sz="4400" b="1" i="1">
                                <a:effectLst/>
                                <a:latin typeface="Cambria Math" panose="02040503050406030204" pitchFamily="18" charset="0"/>
                                <a:ea typeface="Calibri" panose="020F0502020204030204" pitchFamily="34" charset="0"/>
                                <a:cs typeface="Chu Van An"/>
                              </a:rPr>
                              <m:t>𝒙</m:t>
                            </m:r>
                            <m:r>
                              <a:rPr lang="en-US" sz="4400" b="1" i="1">
                                <a:effectLst/>
                                <a:latin typeface="Cambria Math" panose="02040503050406030204" pitchFamily="18" charset="0"/>
                                <a:ea typeface="Calibri" panose="020F0502020204030204" pitchFamily="34" charset="0"/>
                                <a:cs typeface="Chu Van An"/>
                              </a:rPr>
                              <m:t>=</m:t>
                            </m:r>
                            <m:r>
                              <a:rPr lang="en-US" sz="4400" b="1" i="1">
                                <a:effectLst/>
                                <a:latin typeface="Cambria Math" panose="02040503050406030204" pitchFamily="18" charset="0"/>
                                <a:ea typeface="Calibri" panose="020F0502020204030204" pitchFamily="34" charset="0"/>
                                <a:cs typeface="Chu Van An"/>
                              </a:rPr>
                              <m:t>𝟎</m:t>
                            </m:r>
                          </m:e>
                          <m:e>
                            <m:r>
                              <a:rPr lang="en-US" sz="4400" b="1" i="1">
                                <a:effectLst/>
                                <a:latin typeface="Cambria Math" panose="02040503050406030204" pitchFamily="18" charset="0"/>
                                <a:ea typeface="Calibri" panose="020F0502020204030204" pitchFamily="34" charset="0"/>
                                <a:cs typeface="Chu Van An"/>
                              </a:rPr>
                              <m:t>&amp;</m:t>
                            </m:r>
                            <m:r>
                              <a:rPr lang="en-US" sz="4400" b="1" i="1">
                                <a:effectLst/>
                                <a:latin typeface="Cambria Math" panose="02040503050406030204" pitchFamily="18" charset="0"/>
                                <a:ea typeface="Calibri" panose="020F0502020204030204" pitchFamily="34" charset="0"/>
                                <a:cs typeface="Chu Van An"/>
                              </a:rPr>
                              <m:t>𝒙</m:t>
                            </m:r>
                            <m:r>
                              <a:rPr lang="en-US" sz="4400" b="1" i="1">
                                <a:effectLst/>
                                <a:latin typeface="Cambria Math" panose="02040503050406030204" pitchFamily="18" charset="0"/>
                                <a:ea typeface="Calibri" panose="020F0502020204030204" pitchFamily="34" charset="0"/>
                                <a:cs typeface="Chu Van An"/>
                              </a:rPr>
                              <m:t>=−</m:t>
                            </m:r>
                            <m:r>
                              <a:rPr lang="en-US" sz="4400" b="1" i="1">
                                <a:effectLst/>
                                <a:latin typeface="Cambria Math" panose="02040503050406030204" pitchFamily="18" charset="0"/>
                                <a:ea typeface="Calibri" panose="020F0502020204030204" pitchFamily="34" charset="0"/>
                                <a:cs typeface="Chu Van An"/>
                              </a:rPr>
                              <m:t>𝟏</m:t>
                            </m:r>
                          </m:e>
                        </m:eqArr>
                      </m:e>
                    </m:d>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C21C3F80-5BE8-440D-B411-E6ED4331155E}"/>
                  </a:ext>
                </a:extLst>
              </p:cNvPr>
              <p:cNvSpPr txBox="1">
                <a:spLocks noRot="1" noChangeAspect="1" noMove="1" noResize="1" noEditPoints="1" noAdjustHandles="1" noChangeArrowheads="1" noChangeShapeType="1" noTextEdit="1"/>
              </p:cNvSpPr>
              <p:nvPr/>
            </p:nvSpPr>
            <p:spPr>
              <a:xfrm>
                <a:off x="6553200" y="10707657"/>
                <a:ext cx="14033614" cy="1599156"/>
              </a:xfrm>
              <a:prstGeom prst="rect">
                <a:avLst/>
              </a:prstGeom>
              <a:blipFill>
                <a:blip r:embed="rId8"/>
                <a:stretch>
                  <a:fillRect l="-173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8799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arn(inVertical)">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9"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18900" y="6930361"/>
            <a:ext cx="22131596" cy="4631563"/>
            <a:chOff x="1280653" y="6082667"/>
            <a:chExt cx="22137039" cy="6182676"/>
          </a:xfrm>
        </p:grpSpPr>
        <p:sp>
          <p:nvSpPr>
            <p:cNvPr id="31" name="Rounded Rectangle 30"/>
            <p:cNvSpPr/>
            <p:nvPr/>
          </p:nvSpPr>
          <p:spPr>
            <a:xfrm>
              <a:off x="1294403" y="6082667"/>
              <a:ext cx="22123289" cy="618267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2" name="Group 60"/>
            <p:cNvGrpSpPr/>
            <p:nvPr/>
          </p:nvGrpSpPr>
          <p:grpSpPr>
            <a:xfrm>
              <a:off x="1280653" y="6143342"/>
              <a:ext cx="3245626" cy="1027000"/>
              <a:chOff x="1284407" y="5223290"/>
              <a:chExt cx="3245626" cy="1090689"/>
            </a:xfrm>
          </p:grpSpPr>
          <p:sp>
            <p:nvSpPr>
              <p:cNvPr id="33" name="Freeform 20"/>
              <p:cNvSpPr>
                <a:spLocks/>
              </p:cNvSpPr>
              <p:nvPr/>
            </p:nvSpPr>
            <p:spPr bwMode="auto">
              <a:xfrm rot="16200000" flipV="1">
                <a:off x="2617800" y="4401748"/>
                <a:ext cx="1090683"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4" name="TextBox 33"/>
              <p:cNvSpPr txBox="1"/>
              <p:nvPr/>
            </p:nvSpPr>
            <p:spPr>
              <a:xfrm>
                <a:off x="2091562" y="5223290"/>
                <a:ext cx="2438471" cy="1090682"/>
              </a:xfrm>
              <a:prstGeom prst="rect">
                <a:avLst/>
              </a:prstGeom>
              <a:noFill/>
            </p:spPr>
            <p:txBody>
              <a:bodyPr wrap="squar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34"/>
              <p:cNvSpPr/>
              <p:nvPr/>
            </p:nvSpPr>
            <p:spPr>
              <a:xfrm flipV="1">
                <a:off x="1284407" y="5223291"/>
                <a:ext cx="821586" cy="109068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Freeform 15"/>
              <p:cNvSpPr>
                <a:spLocks noEditPoints="1"/>
              </p:cNvSpPr>
              <p:nvPr/>
            </p:nvSpPr>
            <p:spPr bwMode="auto">
              <a:xfrm>
                <a:off x="1534263" y="5336793"/>
                <a:ext cx="419313" cy="93896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5399">
                  <a:latin typeface="Times New Roman" panose="02020603050405020304" pitchFamily="18" charset="0"/>
                  <a:cs typeface="Times New Roman" panose="02020603050405020304" pitchFamily="18" charset="0"/>
                </a:endParaRPr>
              </a:p>
            </p:txBody>
          </p:sp>
        </p:grpSp>
      </p:grpSp>
      <p:grpSp>
        <p:nvGrpSpPr>
          <p:cNvPr id="2" name="Group 1"/>
          <p:cNvGrpSpPr/>
          <p:nvPr/>
        </p:nvGrpSpPr>
        <p:grpSpPr>
          <a:xfrm>
            <a:off x="917907" y="1572744"/>
            <a:ext cx="18282311" cy="830793"/>
            <a:chOff x="1082675" y="1892299"/>
            <a:chExt cx="18288000" cy="830900"/>
          </a:xfrm>
        </p:grpSpPr>
        <p:sp>
          <p:nvSpPr>
            <p:cNvPr id="3" name="Rounded Rectangle 2"/>
            <p:cNvSpPr/>
            <p:nvPr/>
          </p:nvSpPr>
          <p:spPr>
            <a:xfrm>
              <a:off x="1160979" y="1905000"/>
              <a:ext cx="912297"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imes New Roman" panose="02020603050405020304" pitchFamily="18" charset="0"/>
                  <a:ea typeface="Tahoma" pitchFamily="34" charset="0"/>
                  <a:cs typeface="Times New Roman" panose="02020603050405020304" pitchFamily="18" charset="0"/>
                </a:rPr>
                <a:t>VẬN DỤNG VÀ TÌM TÒI MỞ RỘNG </a:t>
              </a:r>
            </a:p>
          </p:txBody>
        </p:sp>
      </p:grpSp>
      <p:grpSp>
        <p:nvGrpSpPr>
          <p:cNvPr id="6" name="Group 49"/>
          <p:cNvGrpSpPr/>
          <p:nvPr/>
        </p:nvGrpSpPr>
        <p:grpSpPr>
          <a:xfrm>
            <a:off x="1177486" y="2491702"/>
            <a:ext cx="22173010" cy="4099507"/>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2"/>
            <p:cNvGrpSpPr/>
            <p:nvPr/>
          </p:nvGrpSpPr>
          <p:grpSpPr>
            <a:xfrm>
              <a:off x="1175570" y="2468560"/>
              <a:ext cx="2722965" cy="899962"/>
              <a:chOff x="1175570" y="1834705"/>
              <a:chExt cx="2970252" cy="981693"/>
            </a:xfrm>
          </p:grpSpPr>
          <p:sp>
            <p:nvSpPr>
              <p:cNvPr id="9" name="Freeform 20"/>
              <p:cNvSpPr>
                <a:spLocks/>
              </p:cNvSpPr>
              <p:nvPr/>
            </p:nvSpPr>
            <p:spPr bwMode="auto">
              <a:xfrm rot="16200000" flipV="1">
                <a:off x="2620045" y="1304259"/>
                <a:ext cx="963863" cy="2060416"/>
              </a:xfrm>
              <a:prstGeom prst="round1Rect">
                <a:avLst>
                  <a:gd name="adj" fmla="val 16667"/>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237301" y="1943436"/>
                <a:ext cx="1908521" cy="656384"/>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Câu 6</a:t>
                </a:r>
                <a:r>
                  <a:rPr lang="nl-NL" b="1">
                    <a:latin typeface="Times New Roman" panose="02020603050405020304" pitchFamily="18" charset="0"/>
                    <a:cs typeface="Times New Roman" panose="02020603050405020304" pitchFamily="18" charset="0"/>
                  </a:rPr>
                  <a:t> </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D17D590C-8491-4316-AA10-40C4839DCECA}"/>
                  </a:ext>
                </a:extLst>
              </p:cNvPr>
              <p:cNvSpPr/>
              <p:nvPr/>
            </p:nvSpPr>
            <p:spPr>
              <a:xfrm>
                <a:off x="2089500" y="3758628"/>
                <a:ext cx="21007660" cy="1913409"/>
              </a:xfrm>
              <a:prstGeom prst="rect">
                <a:avLst/>
              </a:prstGeom>
            </p:spPr>
            <p:txBody>
              <a:bodyPr wrap="square">
                <a:spAutoFit/>
              </a:bodyPr>
              <a:lstStyle/>
              <a:p>
                <a:pPr algn="just">
                  <a:lnSpc>
                    <a:spcPct val="115000"/>
                  </a:lnSpc>
                  <a:spcAft>
                    <a:spcPts val="1000"/>
                  </a:spcAft>
                </a:pPr>
                <a:r>
                  <a:rPr lang="en-US" sz="4400" b="1">
                    <a:latin typeface="Tahoma" panose="020B0604030504040204" pitchFamily="34" charset="0"/>
                    <a:ea typeface="Tahoma" panose="020B0604030504040204" pitchFamily="34" charset="0"/>
                    <a:cs typeface="Tahoma" panose="020B0604030504040204" pitchFamily="34" charset="0"/>
                  </a:rPr>
                  <a:t>Phương trình </a:t>
                </a:r>
                <a14:m>
                  <m:oMath xmlns:m="http://schemas.openxmlformats.org/officeDocument/2006/math">
                    <m:d>
                      <m:dPr>
                        <m:ctrlPr>
                          <a:rPr lang="en-US" sz="4400" b="1" i="1">
                            <a:latin typeface="Cambria Math" panose="02040503050406030204" pitchFamily="18" charset="0"/>
                          </a:rPr>
                        </m:ctrlPr>
                      </m:dPr>
                      <m:e>
                        <m:sSup>
                          <m:sSupPr>
                            <m:ctrlPr>
                              <a:rPr lang="en-US" sz="4400" b="1" i="1">
                                <a:latin typeface="Cambria Math" panose="02040503050406030204" pitchFamily="18" charset="0"/>
                              </a:rPr>
                            </m:ctrlPr>
                          </m:sSupPr>
                          <m:e>
                            <m:r>
                              <a:rPr lang="fr-FR" sz="4400" b="1" i="1">
                                <a:latin typeface="Cambria Math" panose="02040503050406030204" pitchFamily="18" charset="0"/>
                              </a:rPr>
                              <m:t>𝒎</m:t>
                            </m:r>
                          </m:e>
                          <m:sup>
                            <m:r>
                              <a:rPr lang="fr-FR" sz="4400" b="1" i="1">
                                <a:latin typeface="Cambria Math" panose="02040503050406030204" pitchFamily="18" charset="0"/>
                              </a:rPr>
                              <m:t>𝟐</m:t>
                            </m:r>
                          </m:sup>
                        </m:sSup>
                        <m:r>
                          <a:rPr lang="fr-FR" sz="4400" b="1" i="1">
                            <a:latin typeface="Cambria Math" panose="02040503050406030204" pitchFamily="18" charset="0"/>
                          </a:rPr>
                          <m:t>−</m:t>
                        </m:r>
                        <m:r>
                          <a:rPr lang="fr-FR" sz="4400" b="1" i="1">
                            <a:latin typeface="Cambria Math" panose="02040503050406030204" pitchFamily="18" charset="0"/>
                          </a:rPr>
                          <m:t>𝟒</m:t>
                        </m:r>
                      </m:e>
                    </m:d>
                    <m:r>
                      <a:rPr lang="fr-FR" sz="4400" b="1" i="1">
                        <a:latin typeface="Cambria Math" panose="02040503050406030204" pitchFamily="18" charset="0"/>
                      </a:rPr>
                      <m:t>𝒙</m:t>
                    </m:r>
                    <m:r>
                      <a:rPr lang="fr-FR" sz="4400" b="1" i="1">
                        <a:latin typeface="Cambria Math" panose="02040503050406030204" pitchFamily="18" charset="0"/>
                      </a:rPr>
                      <m:t>=</m:t>
                    </m:r>
                    <m:r>
                      <a:rPr lang="fr-FR" sz="4400" b="1" i="1">
                        <a:latin typeface="Cambria Math" panose="02040503050406030204" pitchFamily="18" charset="0"/>
                      </a:rPr>
                      <m:t>𝟑</m:t>
                    </m:r>
                    <m:r>
                      <a:rPr lang="fr-FR" sz="4400" b="1" i="1">
                        <a:latin typeface="Cambria Math" panose="02040503050406030204" pitchFamily="18" charset="0"/>
                      </a:rPr>
                      <m:t>𝒎</m:t>
                    </m:r>
                    <m:r>
                      <a:rPr lang="fr-FR" sz="4400" b="1" i="1">
                        <a:latin typeface="Cambria Math" panose="02040503050406030204" pitchFamily="18" charset="0"/>
                      </a:rPr>
                      <m:t>+</m:t>
                    </m:r>
                    <m:r>
                      <a:rPr lang="fr-FR" sz="4400" b="1" i="1">
                        <a:latin typeface="Cambria Math" panose="02040503050406030204" pitchFamily="18" charset="0"/>
                      </a:rPr>
                      <m:t>𝟔</m:t>
                    </m:r>
                  </m:oMath>
                </a14:m>
                <a:r>
                  <a:rPr lang="en-US" sz="4400" b="1">
                    <a:latin typeface="Tahoma" panose="020B0604030504040204" pitchFamily="34" charset="0"/>
                    <a:ea typeface="Tahoma" panose="020B0604030504040204" pitchFamily="34" charset="0"/>
                    <a:cs typeface="Tahoma" panose="020B0604030504040204" pitchFamily="34" charset="0"/>
                  </a:rPr>
                  <a:t> có nghiệm duy nhất khi và chỉ khi</a:t>
                </a:r>
              </a:p>
              <a:p>
                <a:pPr algn="just">
                  <a:lnSpc>
                    <a:spcPct val="115000"/>
                  </a:lnSpc>
                  <a:spcAft>
                    <a:spcPts val="1000"/>
                  </a:spcAft>
                </a:pPr>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A.</a:t>
                </a:r>
                <a:r>
                  <a:rPr lang="en-US"/>
                  <a:t> </a:t>
                </a:r>
                <a14:m>
                  <m:oMath xmlns:m="http://schemas.openxmlformats.org/officeDocument/2006/math">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 </m:t>
                    </m:r>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𝟑</m:t>
                    </m:r>
                  </m:oMath>
                </a14:m>
                <a:r>
                  <a:rPr lang="en-US" sz="4400" b="1"/>
                  <a:t>.</a:t>
                </a:r>
                <a:r>
                  <a:rPr lang="en-US" sz="5000">
                    <a:latin typeface="Times New Roman" panose="02020603050405020304" pitchFamily="18" charset="0"/>
                    <a:ea typeface="Tahoma" panose="020B0604030504040204" pitchFamily="34" charset="0"/>
                    <a:cs typeface="Times New Roman" panose="02020603050405020304" pitchFamily="18" charset="0"/>
                  </a:rPr>
                  <a:t>	      </a:t>
                </a:r>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B.  </a:t>
                </a:r>
                <a14:m>
                  <m:oMath xmlns:m="http://schemas.openxmlformats.org/officeDocument/2006/math">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𝟐</m:t>
                    </m:r>
                    <m:r>
                      <m:rPr>
                        <m:nor/>
                      </m:rPr>
                      <a:rPr lang="en-US"/>
                      <m:t>.</m:t>
                    </m:r>
                  </m:oMath>
                </a14:m>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C.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𝟐</m:t>
                    </m:r>
                    <m:r>
                      <m:rPr>
                        <m:nor/>
                      </m:rPr>
                      <a:rPr lang="en-US" sz="4400"/>
                      <m:t>.</m:t>
                    </m:r>
                  </m:oMath>
                </a14:m>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D. </a:t>
                </a:r>
                <a14:m>
                  <m:oMath xmlns:m="http://schemas.openxmlformats.org/officeDocument/2006/math">
                    <m:r>
                      <a:rPr lang="en-US" sz="4400" b="1" i="1">
                        <a:latin typeface="Cambria Math" panose="02040503050406030204" pitchFamily="18" charset="0"/>
                      </a:rPr>
                      <m:t>𝒎</m:t>
                    </m:r>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3" name="Rectangle 22">
                <a:extLst>
                  <a:ext uri="{FF2B5EF4-FFF2-40B4-BE49-F238E27FC236}">
                    <a16:creationId xmlns:a16="http://schemas.microsoft.com/office/drawing/2014/main" id="{D17D590C-8491-4316-AA10-40C4839DCECA}"/>
                  </a:ext>
                </a:extLst>
              </p:cNvPr>
              <p:cNvSpPr>
                <a:spLocks noRot="1" noChangeAspect="1" noMove="1" noResize="1" noEditPoints="1" noAdjustHandles="1" noChangeArrowheads="1" noChangeShapeType="1" noTextEdit="1"/>
              </p:cNvSpPr>
              <p:nvPr/>
            </p:nvSpPr>
            <p:spPr>
              <a:xfrm>
                <a:off x="2089500" y="3758628"/>
                <a:ext cx="21007660" cy="1913409"/>
              </a:xfrm>
              <a:prstGeom prst="rect">
                <a:avLst/>
              </a:prstGeom>
              <a:blipFill>
                <a:blip r:embed="rId4"/>
                <a:stretch>
                  <a:fillRect l="-1393" t="-1597" b="-16613"/>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91857D6C-0C72-4E79-9067-C9C23278603A}"/>
              </a:ext>
            </a:extLst>
          </p:cNvPr>
          <p:cNvSpPr/>
          <p:nvPr/>
        </p:nvSpPr>
        <p:spPr>
          <a:xfrm>
            <a:off x="4146160" y="7914602"/>
            <a:ext cx="14369617" cy="792205"/>
          </a:xfrm>
          <a:prstGeom prst="rect">
            <a:avLst/>
          </a:prstGeom>
        </p:spPr>
        <p:txBody>
          <a:bodyPr wrap="square">
            <a:spAutoFit/>
          </a:bodyPr>
          <a:lstStyle/>
          <a:p>
            <a:pPr>
              <a:lnSpc>
                <a:spcPct val="115000"/>
              </a:lnSpc>
              <a:spcAft>
                <a:spcPts val="1000"/>
              </a:spcAft>
            </a:pP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Chọn </a:t>
            </a:r>
            <a:r>
              <a:rPr lang="fr-FR"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4400" b="1" err="1">
                <a:solidFill>
                  <a:srgbClr val="FF0000"/>
                </a:solidFill>
                <a:latin typeface="Tahoma" panose="020B0604030504040204" pitchFamily="34" charset="0"/>
                <a:ea typeface="Tahoma" panose="020B0604030504040204" pitchFamily="34" charset="0"/>
                <a:cs typeface="Tahoma" panose="020B0604030504040204" pitchFamily="34" charset="0"/>
              </a:rPr>
              <a:t>án</a:t>
            </a:r>
            <a:r>
              <a:rPr lang="en-US" sz="4400">
                <a:latin typeface="Tahoma" panose="020B0604030504040204" pitchFamily="34" charset="0"/>
                <a:ea typeface="Tahoma" panose="020B0604030504040204" pitchFamily="34" charset="0"/>
                <a:cs typeface="Tahoma" panose="020B0604030504040204" pitchFamily="34" charset="0"/>
              </a:rPr>
              <a:t> </a:t>
            </a:r>
            <a:r>
              <a:rPr lang="fr-FR" sz="4400" b="1">
                <a:solidFill>
                  <a:srgbClr val="FF0000"/>
                </a:solidFill>
                <a:latin typeface="Tahoma" panose="020B0604030504040204" pitchFamily="34" charset="0"/>
                <a:ea typeface="Tahoma" panose="020B0604030504040204" pitchFamily="34" charset="0"/>
                <a:cs typeface="Tahoma" panose="020B0604030504040204" pitchFamily="34" charset="0"/>
              </a:rPr>
              <a:t>D.</a:t>
            </a:r>
            <a:r>
              <a:rPr lang="en-US" sz="4400">
                <a:latin typeface="Tahoma" panose="020B0604030504040204" pitchFamily="34" charset="0"/>
                <a:ea typeface="Tahoma" panose="020B0604030504040204" pitchFamily="34" charset="0"/>
                <a:cs typeface="Tahoma" panose="020B0604030504040204" pitchFamily="34" charset="0"/>
              </a:rPr>
              <a:t> </a:t>
            </a:r>
          </a:p>
        </p:txBody>
      </p:sp>
      <p:pic>
        <p:nvPicPr>
          <p:cNvPr id="37" name="Picture 36">
            <a:extLst>
              <a:ext uri="{FF2B5EF4-FFF2-40B4-BE49-F238E27FC236}">
                <a16:creationId xmlns:a16="http://schemas.microsoft.com/office/drawing/2014/main" id="{E030DC3D-53DA-4A1D-BA10-FB83B4650A1C}"/>
              </a:ext>
            </a:extLst>
          </p:cNvPr>
          <p:cNvPicPr>
            <a:picLocks noChangeAspect="1"/>
          </p:cNvPicPr>
          <p:nvPr/>
        </p:nvPicPr>
        <p:blipFill>
          <a:blip r:embed="rId5"/>
          <a:stretch>
            <a:fillRect/>
          </a:stretch>
        </p:blipFill>
        <p:spPr>
          <a:xfrm>
            <a:off x="19234914" y="4766416"/>
            <a:ext cx="1022747" cy="1011750"/>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A0A070F-2A93-4897-ACF7-8594FAE966B2}"/>
                  </a:ext>
                </a:extLst>
              </p:cNvPr>
              <p:cNvSpPr txBox="1"/>
              <p:nvPr/>
            </p:nvSpPr>
            <p:spPr>
              <a:xfrm>
                <a:off x="5166604" y="9112030"/>
                <a:ext cx="15392400" cy="856581"/>
              </a:xfrm>
              <a:prstGeom prst="rect">
                <a:avLst/>
              </a:prstGeom>
              <a:noFill/>
            </p:spPr>
            <p:txBody>
              <a:bodyPr wrap="square" rtlCol="0">
                <a:spAutoFit/>
              </a:bodyPr>
              <a:lstStyle/>
              <a:p>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Phương trình </a:t>
                </a:r>
                <a14:m>
                  <m:oMath xmlns:m="http://schemas.openxmlformats.org/officeDocument/2006/math">
                    <m:d>
                      <m:dPr>
                        <m:ctrlPr>
                          <a:rPr lang="en-US" sz="4400" b="1" i="1">
                            <a:solidFill>
                              <a:srgbClr val="000000"/>
                            </a:solidFill>
                            <a:effectLst/>
                            <a:latin typeface="Cambria Math" panose="02040503050406030204" pitchFamily="18" charset="0"/>
                            <a:ea typeface="Calibri" panose="020F0502020204030204" pitchFamily="34" charset="0"/>
                            <a:cs typeface="Chu Van An"/>
                          </a:rPr>
                        </m:ctrlPr>
                      </m:dPr>
                      <m:e>
                        <m:sSup>
                          <m:sSupPr>
                            <m:ctrlPr>
                              <a:rPr lang="en-US" sz="4400" b="1" i="1">
                                <a:solidFill>
                                  <a:srgbClr val="000000"/>
                                </a:solidFill>
                                <a:effectLst/>
                                <a:latin typeface="Cambria Math" panose="02040503050406030204" pitchFamily="18" charset="0"/>
                                <a:ea typeface="Calibri" panose="020F0502020204030204" pitchFamily="34" charset="0"/>
                                <a:cs typeface="Chu Van An"/>
                              </a:rPr>
                            </m:ctrlPr>
                          </m:sSupPr>
                          <m:e>
                            <m:r>
                              <a:rPr lang="fr-FR" sz="4400" b="1" i="1">
                                <a:solidFill>
                                  <a:srgbClr val="000000"/>
                                </a:solidFill>
                                <a:effectLst/>
                                <a:latin typeface="Cambria Math" panose="02040503050406030204" pitchFamily="18" charset="0"/>
                                <a:ea typeface="Calibri" panose="020F0502020204030204" pitchFamily="34" charset="0"/>
                                <a:cs typeface="Chu Van An"/>
                              </a:rPr>
                              <m:t>𝒎</m:t>
                            </m:r>
                          </m:e>
                          <m:sup>
                            <m:r>
                              <a:rPr lang="fr-FR" sz="4400" b="1" i="1">
                                <a:solidFill>
                                  <a:srgbClr val="000000"/>
                                </a:solidFill>
                                <a:effectLst/>
                                <a:latin typeface="Cambria Math" panose="02040503050406030204" pitchFamily="18" charset="0"/>
                                <a:ea typeface="Calibri" panose="020F0502020204030204" pitchFamily="34" charset="0"/>
                                <a:cs typeface="Chu Van An"/>
                              </a:rPr>
                              <m:t>𝟐</m:t>
                            </m:r>
                          </m:sup>
                        </m:sSup>
                        <m:r>
                          <a:rPr lang="fr-FR" sz="4400" b="1" i="1">
                            <a:solidFill>
                              <a:srgbClr val="000000"/>
                            </a:solidFill>
                            <a:effectLst/>
                            <a:latin typeface="Cambria Math" panose="02040503050406030204" pitchFamily="18" charset="0"/>
                            <a:ea typeface="Calibri" panose="020F0502020204030204" pitchFamily="34" charset="0"/>
                            <a:cs typeface="Chu Van An"/>
                          </a:rPr>
                          <m:t>−</m:t>
                        </m:r>
                        <m:r>
                          <a:rPr lang="fr-FR" sz="4400" b="1" i="1">
                            <a:solidFill>
                              <a:srgbClr val="000000"/>
                            </a:solidFill>
                            <a:effectLst/>
                            <a:latin typeface="Cambria Math" panose="02040503050406030204" pitchFamily="18" charset="0"/>
                            <a:ea typeface="Calibri" panose="020F0502020204030204" pitchFamily="34" charset="0"/>
                            <a:cs typeface="Chu Van An"/>
                          </a:rPr>
                          <m:t>𝟒</m:t>
                        </m:r>
                      </m:e>
                    </m:d>
                    <m:r>
                      <a:rPr lang="fr-FR" sz="4400" b="1" i="1">
                        <a:solidFill>
                          <a:srgbClr val="000000"/>
                        </a:solidFill>
                        <a:effectLst/>
                        <a:latin typeface="Cambria Math" panose="02040503050406030204" pitchFamily="18" charset="0"/>
                        <a:ea typeface="Calibri" panose="020F0502020204030204" pitchFamily="34" charset="0"/>
                        <a:cs typeface="Chu Van An"/>
                      </a:rPr>
                      <m:t>𝒙</m:t>
                    </m:r>
                    <m:r>
                      <a:rPr lang="fr-FR" sz="4400" b="1" i="1">
                        <a:solidFill>
                          <a:srgbClr val="000000"/>
                        </a:solidFill>
                        <a:effectLst/>
                        <a:latin typeface="Cambria Math" panose="02040503050406030204" pitchFamily="18" charset="0"/>
                        <a:ea typeface="Calibri" panose="020F0502020204030204" pitchFamily="34" charset="0"/>
                        <a:cs typeface="Chu Van An"/>
                      </a:rPr>
                      <m:t>=</m:t>
                    </m:r>
                    <m:r>
                      <a:rPr lang="fr-FR" sz="4400" b="1" i="1">
                        <a:solidFill>
                          <a:srgbClr val="000000"/>
                        </a:solidFill>
                        <a:effectLst/>
                        <a:latin typeface="Cambria Math" panose="02040503050406030204" pitchFamily="18" charset="0"/>
                        <a:ea typeface="Calibri" panose="020F0502020204030204" pitchFamily="34" charset="0"/>
                        <a:cs typeface="Chu Van An"/>
                      </a:rPr>
                      <m:t>𝟑</m:t>
                    </m:r>
                    <m:r>
                      <a:rPr lang="fr-FR" sz="4400" b="1" i="1">
                        <a:solidFill>
                          <a:srgbClr val="000000"/>
                        </a:solidFill>
                        <a:effectLst/>
                        <a:latin typeface="Cambria Math" panose="02040503050406030204" pitchFamily="18" charset="0"/>
                        <a:ea typeface="Calibri" panose="020F0502020204030204" pitchFamily="34" charset="0"/>
                        <a:cs typeface="Chu Van An"/>
                      </a:rPr>
                      <m:t>𝒎</m:t>
                    </m:r>
                    <m:r>
                      <a:rPr lang="fr-FR" sz="4400" b="1" i="1">
                        <a:solidFill>
                          <a:srgbClr val="000000"/>
                        </a:solidFill>
                        <a:effectLst/>
                        <a:latin typeface="Cambria Math" panose="02040503050406030204" pitchFamily="18" charset="0"/>
                        <a:ea typeface="Calibri" panose="020F0502020204030204" pitchFamily="34" charset="0"/>
                        <a:cs typeface="Chu Van An"/>
                      </a:rPr>
                      <m:t>+</m:t>
                    </m:r>
                    <m:r>
                      <a:rPr lang="fr-FR" sz="4400" b="1" i="1">
                        <a:solidFill>
                          <a:srgbClr val="000000"/>
                        </a:solidFill>
                        <a:effectLst/>
                        <a:latin typeface="Cambria Math" panose="02040503050406030204" pitchFamily="18" charset="0"/>
                        <a:ea typeface="Calibri" panose="020F0502020204030204" pitchFamily="34" charset="0"/>
                        <a:cs typeface="Chu Van An"/>
                      </a:rPr>
                      <m:t>𝟔</m:t>
                    </m:r>
                  </m:oMath>
                </a14:m>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có nghiệm duy nhất</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TextBox 27">
                <a:extLst>
                  <a:ext uri="{FF2B5EF4-FFF2-40B4-BE49-F238E27FC236}">
                    <a16:creationId xmlns:a16="http://schemas.microsoft.com/office/drawing/2014/main" id="{2A0A070F-2A93-4897-ACF7-8594FAE966B2}"/>
                  </a:ext>
                </a:extLst>
              </p:cNvPr>
              <p:cNvSpPr txBox="1">
                <a:spLocks noRot="1" noChangeAspect="1" noMove="1" noResize="1" noEditPoints="1" noAdjustHandles="1" noChangeArrowheads="1" noChangeShapeType="1" noTextEdit="1"/>
              </p:cNvSpPr>
              <p:nvPr/>
            </p:nvSpPr>
            <p:spPr>
              <a:xfrm>
                <a:off x="5166604" y="9112030"/>
                <a:ext cx="15392400" cy="856581"/>
              </a:xfrm>
              <a:prstGeom prst="rect">
                <a:avLst/>
              </a:prstGeom>
              <a:blipFill>
                <a:blip r:embed="rId6"/>
                <a:stretch>
                  <a:fillRect l="-1624" t="-12143" b="-26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21C3F80-5BE8-440D-B411-E6ED4331155E}"/>
                  </a:ext>
                </a:extLst>
              </p:cNvPr>
              <p:cNvSpPr txBox="1"/>
              <p:nvPr/>
            </p:nvSpPr>
            <p:spPr>
              <a:xfrm>
                <a:off x="8305800" y="10252039"/>
                <a:ext cx="8153400" cy="784767"/>
              </a:xfrm>
              <a:prstGeom prst="rect">
                <a:avLst/>
              </a:prstGeom>
              <a:noFill/>
            </p:spPr>
            <p:txBody>
              <a:bodyPr wrap="square" rtlCol="0">
                <a:spAutoFit/>
              </a:bodyPr>
              <a:lstStyle/>
              <a:p>
                <a14:m>
                  <m:oMath xmlns:m="http://schemas.openxmlformats.org/officeDocument/2006/math">
                    <m:r>
                      <a:rPr lang="fr-FR" sz="4400" b="1" i="1" smtClean="0">
                        <a:solidFill>
                          <a:srgbClr val="000000"/>
                        </a:solidFill>
                        <a:effectLst/>
                        <a:latin typeface="Cambria Math" panose="02040503050406030204" pitchFamily="18" charset="0"/>
                        <a:ea typeface="Calibri" panose="020F0502020204030204" pitchFamily="34" charset="0"/>
                      </a:rPr>
                      <m:t>⇔</m:t>
                    </m:r>
                    <m:sSup>
                      <m:sSupPr>
                        <m:ctrlPr>
                          <a:rPr lang="en-US" sz="4400" b="1" i="1">
                            <a:solidFill>
                              <a:srgbClr val="000000"/>
                            </a:solidFill>
                            <a:effectLst/>
                            <a:latin typeface="Cambria Math" panose="02040503050406030204" pitchFamily="18" charset="0"/>
                            <a:ea typeface="Calibri" panose="020F0502020204030204" pitchFamily="34" charset="0"/>
                            <a:cs typeface="Chu Van An"/>
                          </a:rPr>
                        </m:ctrlPr>
                      </m:sSupPr>
                      <m:e>
                        <m:r>
                          <a:rPr lang="fr-FR" sz="4400" b="1" i="1">
                            <a:solidFill>
                              <a:srgbClr val="000000"/>
                            </a:solidFill>
                            <a:effectLst/>
                            <a:latin typeface="Cambria Math" panose="02040503050406030204" pitchFamily="18" charset="0"/>
                            <a:ea typeface="Calibri" panose="020F0502020204030204" pitchFamily="34" charset="0"/>
                            <a:cs typeface="Chu Van An"/>
                          </a:rPr>
                          <m:t>𝒎</m:t>
                        </m:r>
                      </m:e>
                      <m:sup>
                        <m:r>
                          <a:rPr lang="fr-FR" sz="4400" b="1" i="1">
                            <a:solidFill>
                              <a:srgbClr val="000000"/>
                            </a:solidFill>
                            <a:effectLst/>
                            <a:latin typeface="Cambria Math" panose="02040503050406030204" pitchFamily="18" charset="0"/>
                            <a:ea typeface="Calibri" panose="020F0502020204030204" pitchFamily="34" charset="0"/>
                            <a:cs typeface="Chu Van An"/>
                          </a:rPr>
                          <m:t>𝟐</m:t>
                        </m:r>
                      </m:sup>
                    </m:sSup>
                    <m:r>
                      <a:rPr lang="fr-FR" sz="4400" b="1" i="1">
                        <a:solidFill>
                          <a:srgbClr val="000000"/>
                        </a:solidFill>
                        <a:effectLst/>
                        <a:latin typeface="Cambria Math" panose="02040503050406030204" pitchFamily="18" charset="0"/>
                        <a:ea typeface="Calibri" panose="020F0502020204030204" pitchFamily="34" charset="0"/>
                      </a:rPr>
                      <m:t>−</m:t>
                    </m:r>
                    <m:r>
                      <a:rPr lang="fr-FR" sz="4400" b="1" i="1">
                        <a:solidFill>
                          <a:srgbClr val="000000"/>
                        </a:solidFill>
                        <a:effectLst/>
                        <a:latin typeface="Cambria Math" panose="02040503050406030204" pitchFamily="18" charset="0"/>
                        <a:ea typeface="Calibri" panose="020F0502020204030204" pitchFamily="34" charset="0"/>
                        <a:cs typeface="Chu Van An"/>
                      </a:rPr>
                      <m:t>𝟒</m:t>
                    </m:r>
                    <m:r>
                      <a:rPr lang="fr-FR" sz="4400" b="1" i="1">
                        <a:solidFill>
                          <a:srgbClr val="000000"/>
                        </a:solidFill>
                        <a:effectLst/>
                        <a:latin typeface="Cambria Math" panose="02040503050406030204" pitchFamily="18" charset="0"/>
                        <a:ea typeface="Calibri" panose="020F0502020204030204" pitchFamily="34" charset="0"/>
                      </a:rPr>
                      <m:t>≠</m:t>
                    </m:r>
                    <m:r>
                      <a:rPr lang="fr-FR" sz="4400" b="1" i="1">
                        <a:solidFill>
                          <a:srgbClr val="000000"/>
                        </a:solidFill>
                        <a:effectLst/>
                        <a:latin typeface="Cambria Math" panose="02040503050406030204" pitchFamily="18" charset="0"/>
                        <a:ea typeface="Calibri" panose="020F0502020204030204" pitchFamily="34" charset="0"/>
                        <a:cs typeface="Chu Van An"/>
                      </a:rPr>
                      <m:t>𝟎</m:t>
                    </m:r>
                    <m:r>
                      <a:rPr lang="fr-FR" sz="4400" b="1" i="1">
                        <a:solidFill>
                          <a:srgbClr val="000000"/>
                        </a:solidFill>
                        <a:effectLst/>
                        <a:latin typeface="Cambria Math" panose="02040503050406030204" pitchFamily="18" charset="0"/>
                        <a:ea typeface="Calibri" panose="020F0502020204030204" pitchFamily="34" charset="0"/>
                      </a:rPr>
                      <m:t>⇔</m:t>
                    </m:r>
                    <m:r>
                      <a:rPr lang="fr-FR" sz="4400" b="1" i="1">
                        <a:solidFill>
                          <a:srgbClr val="000000"/>
                        </a:solidFill>
                        <a:effectLst/>
                        <a:latin typeface="Cambria Math" panose="02040503050406030204" pitchFamily="18" charset="0"/>
                        <a:ea typeface="Calibri" panose="020F0502020204030204" pitchFamily="34" charset="0"/>
                        <a:cs typeface="Chu Van An"/>
                      </a:rPr>
                      <m:t>𝒎</m:t>
                    </m:r>
                    <m:r>
                      <a:rPr lang="fr-FR" sz="4400" b="1" i="1">
                        <a:solidFill>
                          <a:srgbClr val="000000"/>
                        </a:solidFill>
                        <a:effectLst/>
                        <a:latin typeface="Cambria Math" panose="02040503050406030204" pitchFamily="18" charset="0"/>
                        <a:ea typeface="Calibri" panose="020F0502020204030204" pitchFamily="34" charset="0"/>
                      </a:rPr>
                      <m:t>≠±</m:t>
                    </m:r>
                    <m:r>
                      <a:rPr lang="fr-FR" sz="4400" b="1" i="1">
                        <a:solidFill>
                          <a:srgbClr val="000000"/>
                        </a:solidFill>
                        <a:effectLst/>
                        <a:latin typeface="Cambria Math" panose="02040503050406030204" pitchFamily="18" charset="0"/>
                        <a:ea typeface="Calibri" panose="020F0502020204030204" pitchFamily="34" charset="0"/>
                        <a:cs typeface="Chu Van An"/>
                      </a:rPr>
                      <m:t>𝟐</m:t>
                    </m:r>
                  </m:oMath>
                </a14:m>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C21C3F80-5BE8-440D-B411-E6ED4331155E}"/>
                  </a:ext>
                </a:extLst>
              </p:cNvPr>
              <p:cNvSpPr txBox="1">
                <a:spLocks noRot="1" noChangeAspect="1" noMove="1" noResize="1" noEditPoints="1" noAdjustHandles="1" noChangeArrowheads="1" noChangeShapeType="1" noTextEdit="1"/>
              </p:cNvSpPr>
              <p:nvPr/>
            </p:nvSpPr>
            <p:spPr>
              <a:xfrm>
                <a:off x="8305800" y="10252039"/>
                <a:ext cx="8153400" cy="784767"/>
              </a:xfrm>
              <a:prstGeom prst="rect">
                <a:avLst/>
              </a:prstGeom>
              <a:blipFill>
                <a:blip r:embed="rId7"/>
                <a:stretch>
                  <a:fillRect t="-15625" b="-3593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24727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arn(inVertical)">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32647" y="9185743"/>
            <a:ext cx="22117849" cy="4346968"/>
            <a:chOff x="1222486" y="6063849"/>
            <a:chExt cx="22123289" cy="5587695"/>
          </a:xfrm>
        </p:grpSpPr>
        <p:sp>
          <p:nvSpPr>
            <p:cNvPr id="31" name="Rounded Rectangle 30"/>
            <p:cNvSpPr/>
            <p:nvPr/>
          </p:nvSpPr>
          <p:spPr>
            <a:xfrm>
              <a:off x="1222486" y="6063849"/>
              <a:ext cx="22123289" cy="558769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2" name="Group 60"/>
            <p:cNvGrpSpPr/>
            <p:nvPr/>
          </p:nvGrpSpPr>
          <p:grpSpPr>
            <a:xfrm>
              <a:off x="1280653" y="6143342"/>
              <a:ext cx="3245626" cy="1027000"/>
              <a:chOff x="1284407" y="5223290"/>
              <a:chExt cx="3245626" cy="1090689"/>
            </a:xfrm>
          </p:grpSpPr>
          <p:sp>
            <p:nvSpPr>
              <p:cNvPr id="33" name="Freeform 20"/>
              <p:cNvSpPr>
                <a:spLocks/>
              </p:cNvSpPr>
              <p:nvPr/>
            </p:nvSpPr>
            <p:spPr bwMode="auto">
              <a:xfrm rot="16200000" flipV="1">
                <a:off x="2617800" y="4401748"/>
                <a:ext cx="1090683"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4" name="TextBox 33"/>
              <p:cNvSpPr txBox="1"/>
              <p:nvPr/>
            </p:nvSpPr>
            <p:spPr>
              <a:xfrm>
                <a:off x="2091562" y="5223290"/>
                <a:ext cx="2438471" cy="1090682"/>
              </a:xfrm>
              <a:prstGeom prst="rect">
                <a:avLst/>
              </a:prstGeom>
              <a:noFill/>
            </p:spPr>
            <p:txBody>
              <a:bodyPr wrap="squar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34"/>
              <p:cNvSpPr/>
              <p:nvPr/>
            </p:nvSpPr>
            <p:spPr>
              <a:xfrm flipV="1">
                <a:off x="1284407" y="5223291"/>
                <a:ext cx="821586" cy="109068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Freeform 15"/>
              <p:cNvSpPr>
                <a:spLocks noEditPoints="1"/>
              </p:cNvSpPr>
              <p:nvPr/>
            </p:nvSpPr>
            <p:spPr bwMode="auto">
              <a:xfrm>
                <a:off x="1534263" y="5336793"/>
                <a:ext cx="419313" cy="93896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5399">
                  <a:latin typeface="Times New Roman" panose="02020603050405020304" pitchFamily="18" charset="0"/>
                  <a:cs typeface="Times New Roman" panose="02020603050405020304" pitchFamily="18" charset="0"/>
                </a:endParaRPr>
              </a:p>
            </p:txBody>
          </p:sp>
        </p:grpSp>
      </p:grpSp>
      <p:grpSp>
        <p:nvGrpSpPr>
          <p:cNvPr id="2" name="Group 1"/>
          <p:cNvGrpSpPr/>
          <p:nvPr/>
        </p:nvGrpSpPr>
        <p:grpSpPr>
          <a:xfrm>
            <a:off x="917907" y="1572744"/>
            <a:ext cx="18282311" cy="830793"/>
            <a:chOff x="1082675" y="1892299"/>
            <a:chExt cx="18288000" cy="830900"/>
          </a:xfrm>
        </p:grpSpPr>
        <p:sp>
          <p:nvSpPr>
            <p:cNvPr id="3" name="Rounded Rectangle 2"/>
            <p:cNvSpPr/>
            <p:nvPr/>
          </p:nvSpPr>
          <p:spPr>
            <a:xfrm>
              <a:off x="1160979" y="1905000"/>
              <a:ext cx="912297"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imes New Roman" panose="02020603050405020304" pitchFamily="18" charset="0"/>
                  <a:ea typeface="Tahoma" pitchFamily="34" charset="0"/>
                  <a:cs typeface="Times New Roman" panose="02020603050405020304" pitchFamily="18" charset="0"/>
                </a:rPr>
                <a:t>VẬN DỤNG VÀ TÌM TÒI MỞ RỘNG </a:t>
              </a:r>
            </a:p>
          </p:txBody>
        </p:sp>
      </p:grpSp>
      <p:grpSp>
        <p:nvGrpSpPr>
          <p:cNvPr id="6" name="Group 49"/>
          <p:cNvGrpSpPr/>
          <p:nvPr/>
        </p:nvGrpSpPr>
        <p:grpSpPr>
          <a:xfrm>
            <a:off x="1177486" y="2491702"/>
            <a:ext cx="22173010" cy="6587913"/>
            <a:chOff x="1175570" y="2468560"/>
            <a:chExt cx="22178464" cy="5152036"/>
          </a:xfrm>
        </p:grpSpPr>
        <p:sp>
          <p:nvSpPr>
            <p:cNvPr id="7" name="Rounded Rectangle 6"/>
            <p:cNvSpPr/>
            <p:nvPr/>
          </p:nvSpPr>
          <p:spPr>
            <a:xfrm>
              <a:off x="1175570" y="2872595"/>
              <a:ext cx="22178464" cy="4748001"/>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2"/>
            <p:cNvGrpSpPr/>
            <p:nvPr/>
          </p:nvGrpSpPr>
          <p:grpSpPr>
            <a:xfrm>
              <a:off x="1175570" y="2468560"/>
              <a:ext cx="2722965" cy="899962"/>
              <a:chOff x="1175570" y="1834705"/>
              <a:chExt cx="2970252" cy="981693"/>
            </a:xfrm>
          </p:grpSpPr>
          <p:sp>
            <p:nvSpPr>
              <p:cNvPr id="9" name="Freeform 20"/>
              <p:cNvSpPr>
                <a:spLocks/>
              </p:cNvSpPr>
              <p:nvPr/>
            </p:nvSpPr>
            <p:spPr bwMode="auto">
              <a:xfrm rot="16200000" flipV="1">
                <a:off x="2620045" y="1304259"/>
                <a:ext cx="963863" cy="2060416"/>
              </a:xfrm>
              <a:prstGeom prst="round1Rect">
                <a:avLst>
                  <a:gd name="adj" fmla="val 16667"/>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237301" y="1943436"/>
                <a:ext cx="1908521" cy="656384"/>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Câu 7</a:t>
                </a:r>
                <a:r>
                  <a:rPr lang="nl-NL" b="1">
                    <a:latin typeface="Times New Roman" panose="02020603050405020304" pitchFamily="18" charset="0"/>
                    <a:cs typeface="Times New Roman" panose="02020603050405020304" pitchFamily="18" charset="0"/>
                  </a:rPr>
                  <a:t> </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D17D590C-8491-4316-AA10-40C4839DCECA}"/>
                  </a:ext>
                </a:extLst>
              </p:cNvPr>
              <p:cNvSpPr/>
              <p:nvPr/>
            </p:nvSpPr>
            <p:spPr>
              <a:xfrm>
                <a:off x="2089500" y="3594667"/>
                <a:ext cx="21007660" cy="5362943"/>
              </a:xfrm>
              <a:prstGeom prst="rect">
                <a:avLst/>
              </a:prstGeom>
            </p:spPr>
            <p:txBody>
              <a:bodyPr wrap="square">
                <a:spAutoFit/>
              </a:bodyPr>
              <a:lstStyle/>
              <a:p>
                <a:r>
                  <a:rPr lang="en-US" sz="4400" b="1">
                    <a:latin typeface="Tahoma" panose="020B0604030504040204" pitchFamily="34" charset="0"/>
                    <a:ea typeface="Tahoma" panose="020B0604030504040204" pitchFamily="34" charset="0"/>
                    <a:cs typeface="Tahoma" panose="020B0604030504040204" pitchFamily="34" charset="0"/>
                  </a:rPr>
                  <a:t>Một học sinh giải phương trình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e>
                    </m:rad>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𝟑</m:t>
                        </m:r>
                      </m:e>
                    </m:rad>
                  </m:oMath>
                </a14:m>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m:t>
                        </m:r>
                      </m:e>
                    </m:d>
                  </m:oMath>
                </a14:m>
                <a:r>
                  <a:rPr lang="en-US" sz="4400" b="1">
                    <a:latin typeface="Tahoma" panose="020B0604030504040204" pitchFamily="34" charset="0"/>
                    <a:ea typeface="Tahoma" panose="020B0604030504040204" pitchFamily="34" charset="0"/>
                    <a:cs typeface="Tahoma" panose="020B0604030504040204" pitchFamily="34" charset="0"/>
                  </a:rPr>
                  <a:t> như sau:</a:t>
                </a:r>
              </a:p>
              <a:p>
                <a:r>
                  <a:rPr lang="en-US" sz="4400" b="1">
                    <a:latin typeface="Tahoma" panose="020B0604030504040204" pitchFamily="34" charset="0"/>
                    <a:ea typeface="Tahoma" panose="020B0604030504040204" pitchFamily="34" charset="0"/>
                    <a:cs typeface="Tahoma" panose="020B0604030504040204" pitchFamily="34" charset="0"/>
                  </a:rPr>
                  <a:t>Bước </a:t>
                </a:r>
                <a14:m>
                  <m:oMath xmlns:m="http://schemas.openxmlformats.org/officeDocument/2006/math">
                    <m:r>
                      <a:rPr lang="en-US" sz="4400" b="1" i="1">
                        <a:latin typeface="Cambria Math" panose="02040503050406030204" pitchFamily="18" charset="0"/>
                      </a:rPr>
                      <m:t>𝟏</m:t>
                    </m:r>
                  </m:oMath>
                </a14:m>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m:t>
                        </m:r>
                      </m:e>
                    </m:d>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𝟎</m:t>
                    </m:r>
                  </m:oMath>
                </a14:m>
                <a:endParaRPr lang="en-US" sz="4400" b="1">
                  <a:latin typeface="Tahoma" panose="020B0604030504040204" pitchFamily="34" charset="0"/>
                  <a:ea typeface="Tahoma" panose="020B0604030504040204" pitchFamily="34" charset="0"/>
                  <a:cs typeface="Tahoma" panose="020B0604030504040204" pitchFamily="34" charset="0"/>
                </a:endParaRPr>
              </a:p>
              <a:p>
                <a:r>
                  <a:rPr lang="en-US" sz="4400" b="1">
                    <a:latin typeface="Tahoma" panose="020B0604030504040204" pitchFamily="34" charset="0"/>
                    <a:ea typeface="Tahoma" panose="020B0604030504040204" pitchFamily="34" charset="0"/>
                    <a:cs typeface="Tahoma" panose="020B0604030504040204" pitchFamily="34" charset="0"/>
                  </a:rPr>
                  <a:t>Bước </a:t>
                </a:r>
                <a14:m>
                  <m:oMath xmlns:m="http://schemas.openxmlformats.org/officeDocument/2006/math">
                    <m:r>
                      <a:rPr lang="en-US" sz="4400" b="1" i="1">
                        <a:latin typeface="Cambria Math" panose="02040503050406030204" pitchFamily="18" charset="0"/>
                      </a:rPr>
                      <m:t>𝟐</m:t>
                    </m:r>
                  </m:oMath>
                </a14:m>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oMath>
                </a14:m>
                <a:endParaRPr lang="en-US" sz="4400" b="1">
                  <a:latin typeface="Tahoma" panose="020B0604030504040204" pitchFamily="34" charset="0"/>
                  <a:ea typeface="Tahoma" panose="020B0604030504040204" pitchFamily="34" charset="0"/>
                  <a:cs typeface="Tahoma" panose="020B0604030504040204" pitchFamily="34" charset="0"/>
                </a:endParaRPr>
              </a:p>
              <a:p>
                <a:r>
                  <a:rPr lang="en-US" sz="4400" b="1">
                    <a:latin typeface="Tahoma" panose="020B0604030504040204" pitchFamily="34" charset="0"/>
                    <a:ea typeface="Tahoma" panose="020B0604030504040204" pitchFamily="34" charset="0"/>
                    <a:cs typeface="Tahoma" panose="020B0604030504040204" pitchFamily="34" charset="0"/>
                  </a:rPr>
                  <a:t>Bước 3: Thử lại ta thấy phương trình có nghiệm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a:latin typeface="Tahoma" panose="020B0604030504040204" pitchFamily="34" charset="0"/>
                    <a:ea typeface="Tahoma" panose="020B0604030504040204" pitchFamily="34" charset="0"/>
                    <a:cs typeface="Tahoma" panose="020B0604030504040204" pitchFamily="34" charset="0"/>
                  </a:rPr>
                  <a:t>.</a:t>
                </a:r>
              </a:p>
              <a:p>
                <a:r>
                  <a:rPr lang="vi-VN" sz="4400" b="1">
                    <a:latin typeface="Tahoma" panose="020B0604030504040204" pitchFamily="34" charset="0"/>
                    <a:ea typeface="Tahoma" panose="020B0604030504040204" pitchFamily="34" charset="0"/>
                    <a:cs typeface="Tahoma" panose="020B0604030504040204" pitchFamily="34" charset="0"/>
                  </a:rPr>
                  <a:t>Bài làm t</a:t>
                </a:r>
                <a:r>
                  <a:rPr lang="en-US" sz="4400" b="1">
                    <a:latin typeface="Tahoma" panose="020B0604030504040204" pitchFamily="34" charset="0"/>
                    <a:ea typeface="Tahoma" panose="020B0604030504040204" pitchFamily="34" charset="0"/>
                    <a:cs typeface="Tahoma" panose="020B0604030504040204" pitchFamily="34" charset="0"/>
                  </a:rPr>
                  <a:t>rên đúng hay sai, nếu sai thì sai bắt đầu từ bước nào?</a:t>
                </a:r>
              </a:p>
              <a:p>
                <a:pPr>
                  <a:lnSpc>
                    <a:spcPct val="115000"/>
                  </a:lnSpc>
                  <a:spcAft>
                    <a:spcPts val="1000"/>
                  </a:spcAft>
                </a:pPr>
                <a:r>
                  <a:rPr lang="en-US" sz="48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A</a:t>
                </a:r>
                <a:r>
                  <a:rPr lang="en-US" sz="4000" b="1">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Bài làm sai từ bước 2</a:t>
                </a:r>
                <a:r>
                  <a:rPr lang="en-US" sz="5000">
                    <a:latin typeface="Times New Roman" panose="02020603050405020304" pitchFamily="18" charset="0"/>
                    <a:ea typeface="Tahoma" panose="020B0604030504040204" pitchFamily="34" charset="0"/>
                    <a:cs typeface="Times New Roman" panose="02020603050405020304" pitchFamily="18" charset="0"/>
                  </a:rPr>
                  <a:t>	      		</a:t>
                </a:r>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B. </a:t>
                </a:r>
                <a:r>
                  <a:rPr lang="en-US" sz="4400" b="1">
                    <a:latin typeface="Tahoma" panose="020B0604030504040204" pitchFamily="34" charset="0"/>
                    <a:ea typeface="Tahoma" panose="020B0604030504040204" pitchFamily="34" charset="0"/>
                    <a:cs typeface="Tahoma" panose="020B0604030504040204" pitchFamily="34" charset="0"/>
                  </a:rPr>
                  <a:t>Bài làm sai từ bước 1</a:t>
                </a:r>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p>
              <a:p>
                <a:pPr>
                  <a:lnSpc>
                    <a:spcPct val="115000"/>
                  </a:lnSpc>
                  <a:spcAft>
                    <a:spcPts val="1000"/>
                  </a:spcAft>
                </a:pPr>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C. </a:t>
                </a:r>
                <a:r>
                  <a:rPr lang="en-US" sz="4400" b="1">
                    <a:latin typeface="Tahoma" panose="020B0604030504040204" pitchFamily="34" charset="0"/>
                    <a:ea typeface="Tahoma" panose="020B0604030504040204" pitchFamily="34" charset="0"/>
                    <a:cs typeface="Tahoma" panose="020B0604030504040204" pitchFamily="34" charset="0"/>
                  </a:rPr>
                  <a:t>Bài làm sai từ bước 3</a:t>
                </a:r>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		D. </a:t>
                </a:r>
                <a:r>
                  <a:rPr lang="en-US" sz="4400" b="1">
                    <a:latin typeface="Tahoma" panose="020B0604030504040204" pitchFamily="34" charset="0"/>
                    <a:ea typeface="Tahoma" panose="020B0604030504040204" pitchFamily="34" charset="0"/>
                    <a:cs typeface="Tahoma" panose="020B0604030504040204" pitchFamily="34" charset="0"/>
                  </a:rPr>
                  <a:t>Bài làm đúng.</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a:extLst>
                  <a:ext uri="{FF2B5EF4-FFF2-40B4-BE49-F238E27FC236}">
                    <a16:creationId xmlns:a16="http://schemas.microsoft.com/office/drawing/2014/main" id="{D17D590C-8491-4316-AA10-40C4839DCECA}"/>
                  </a:ext>
                </a:extLst>
              </p:cNvPr>
              <p:cNvSpPr>
                <a:spLocks noRot="1" noChangeAspect="1" noMove="1" noResize="1" noEditPoints="1" noAdjustHandles="1" noChangeArrowheads="1" noChangeShapeType="1" noTextEdit="1"/>
              </p:cNvSpPr>
              <p:nvPr/>
            </p:nvSpPr>
            <p:spPr>
              <a:xfrm>
                <a:off x="2089500" y="3594667"/>
                <a:ext cx="21007660" cy="5362943"/>
              </a:xfrm>
              <a:prstGeom prst="rect">
                <a:avLst/>
              </a:prstGeom>
              <a:blipFill>
                <a:blip r:embed="rId4"/>
                <a:stretch>
                  <a:fillRect l="-1393" t="-1479" b="-5347"/>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91857D6C-0C72-4E79-9067-C9C23278603A}"/>
              </a:ext>
            </a:extLst>
          </p:cNvPr>
          <p:cNvSpPr/>
          <p:nvPr/>
        </p:nvSpPr>
        <p:spPr>
          <a:xfrm>
            <a:off x="3657600" y="10184163"/>
            <a:ext cx="14369617" cy="792205"/>
          </a:xfrm>
          <a:prstGeom prst="rect">
            <a:avLst/>
          </a:prstGeom>
        </p:spPr>
        <p:txBody>
          <a:bodyPr wrap="square">
            <a:spAutoFit/>
          </a:bodyPr>
          <a:lstStyle/>
          <a:p>
            <a:pPr>
              <a:lnSpc>
                <a:spcPct val="115000"/>
              </a:lnSpc>
              <a:spcAft>
                <a:spcPts val="1000"/>
              </a:spcAft>
            </a:pP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Chọn </a:t>
            </a:r>
            <a:r>
              <a:rPr lang="fr-FR"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4400" b="1" err="1">
                <a:solidFill>
                  <a:srgbClr val="FF0000"/>
                </a:solidFill>
                <a:latin typeface="Tahoma" panose="020B0604030504040204" pitchFamily="34" charset="0"/>
                <a:ea typeface="Tahoma" panose="020B0604030504040204" pitchFamily="34" charset="0"/>
                <a:cs typeface="Tahoma" panose="020B0604030504040204" pitchFamily="34" charset="0"/>
              </a:rPr>
              <a:t>án</a:t>
            </a:r>
            <a:r>
              <a:rPr lang="en-US" sz="4400">
                <a:latin typeface="Tahoma" panose="020B0604030504040204" pitchFamily="34" charset="0"/>
                <a:ea typeface="Tahoma" panose="020B0604030504040204" pitchFamily="34" charset="0"/>
                <a:cs typeface="Tahoma" panose="020B0604030504040204" pitchFamily="34" charset="0"/>
              </a:rPr>
              <a:t> </a:t>
            </a:r>
            <a:r>
              <a:rPr lang="fr-FR" sz="4400" b="1">
                <a:solidFill>
                  <a:srgbClr val="FF0000"/>
                </a:solidFill>
                <a:latin typeface="Tahoma" panose="020B0604030504040204" pitchFamily="34" charset="0"/>
                <a:ea typeface="Tahoma" panose="020B0604030504040204" pitchFamily="34" charset="0"/>
                <a:cs typeface="Tahoma" panose="020B0604030504040204" pitchFamily="34" charset="0"/>
              </a:rPr>
              <a:t>D.</a:t>
            </a:r>
            <a:r>
              <a:rPr lang="en-US" sz="4400">
                <a:latin typeface="Tahoma" panose="020B0604030504040204" pitchFamily="34" charset="0"/>
                <a:ea typeface="Tahoma" panose="020B0604030504040204" pitchFamily="34" charset="0"/>
                <a:cs typeface="Tahoma" panose="020B0604030504040204" pitchFamily="34" charset="0"/>
              </a:rPr>
              <a:t> </a:t>
            </a:r>
          </a:p>
        </p:txBody>
      </p:sp>
      <p:pic>
        <p:nvPicPr>
          <p:cNvPr id="37" name="Picture 36">
            <a:extLst>
              <a:ext uri="{FF2B5EF4-FFF2-40B4-BE49-F238E27FC236}">
                <a16:creationId xmlns:a16="http://schemas.microsoft.com/office/drawing/2014/main" id="{E030DC3D-53DA-4A1D-BA10-FB83B4650A1C}"/>
              </a:ext>
            </a:extLst>
          </p:cNvPr>
          <p:cNvPicPr>
            <a:picLocks noChangeAspect="1"/>
          </p:cNvPicPr>
          <p:nvPr/>
        </p:nvPicPr>
        <p:blipFill>
          <a:blip r:embed="rId5"/>
          <a:stretch>
            <a:fillRect/>
          </a:stretch>
        </p:blipFill>
        <p:spPr>
          <a:xfrm>
            <a:off x="12877800" y="7945814"/>
            <a:ext cx="1022747" cy="1011750"/>
          </a:xfrm>
          <a:prstGeom prst="rect">
            <a:avLst/>
          </a:prstGeom>
        </p:spPr>
      </p:pic>
      <p:sp>
        <p:nvSpPr>
          <p:cNvPr id="24" name="TextBox 23">
            <a:extLst>
              <a:ext uri="{FF2B5EF4-FFF2-40B4-BE49-F238E27FC236}">
                <a16:creationId xmlns:a16="http://schemas.microsoft.com/office/drawing/2014/main" id="{C21C3F80-5BE8-440D-B411-E6ED4331155E}"/>
              </a:ext>
            </a:extLst>
          </p:cNvPr>
          <p:cNvSpPr txBox="1"/>
          <p:nvPr/>
        </p:nvSpPr>
        <p:spPr>
          <a:xfrm>
            <a:off x="2667000" y="11299442"/>
            <a:ext cx="19126200" cy="1446550"/>
          </a:xfrm>
          <a:prstGeom prst="rect">
            <a:avLst/>
          </a:prstGeom>
          <a:noFill/>
        </p:spPr>
        <p:txBody>
          <a:bodyPr wrap="square" rtlCol="0">
            <a:spAutoFit/>
          </a:bodyPr>
          <a:lstStyle/>
          <a:p>
            <a:r>
              <a:rPr lang="en-US" sz="4400" b="1">
                <a:effectLst/>
                <a:latin typeface="Tahoma" panose="020B0604030504040204" pitchFamily="34" charset="0"/>
                <a:ea typeface="Tahoma" panose="020B0604030504040204" pitchFamily="34" charset="0"/>
                <a:cs typeface="Tahoma" panose="020B0604030504040204" pitchFamily="34" charset="0"/>
              </a:rPr>
              <a:t>Theo phương pháp giải phương trình bằng cách đưa về phương trình hệ quả ta khẳng định </a:t>
            </a:r>
            <a:r>
              <a:rPr lang="vi-VN" sz="4400" b="1">
                <a:effectLst/>
                <a:latin typeface="Tahoma" panose="020B0604030504040204" pitchFamily="34" charset="0"/>
                <a:ea typeface="Tahoma" panose="020B0604030504040204" pitchFamily="34" charset="0"/>
                <a:cs typeface="Tahoma" panose="020B0604030504040204" pitchFamily="34" charset="0"/>
              </a:rPr>
              <a:t>Bài làm </a:t>
            </a:r>
            <a:r>
              <a:rPr lang="en-US" sz="4400" b="1">
                <a:effectLst/>
                <a:latin typeface="Tahoma" panose="020B0604030504040204" pitchFamily="34" charset="0"/>
                <a:ea typeface="Tahoma" panose="020B0604030504040204" pitchFamily="34" charset="0"/>
                <a:cs typeface="Tahoma" panose="020B0604030504040204" pitchFamily="34" charset="0"/>
              </a:rPr>
              <a:t>trên là đúng.</a:t>
            </a:r>
          </a:p>
        </p:txBody>
      </p:sp>
    </p:spTree>
    <p:custDataLst>
      <p:tags r:id="rId1"/>
    </p:custDataLst>
    <p:extLst>
      <p:ext uri="{BB962C8B-B14F-4D97-AF65-F5344CB8AC3E}">
        <p14:creationId xmlns:p14="http://schemas.microsoft.com/office/powerpoint/2010/main" val="32759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arn(inVertical)">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79183" y="6874638"/>
            <a:ext cx="22117849" cy="4172172"/>
            <a:chOff x="1222486" y="6063850"/>
            <a:chExt cx="22123289" cy="5569435"/>
          </a:xfrm>
        </p:grpSpPr>
        <p:sp>
          <p:nvSpPr>
            <p:cNvPr id="31" name="Rounded Rectangle 30"/>
            <p:cNvSpPr/>
            <p:nvPr/>
          </p:nvSpPr>
          <p:spPr>
            <a:xfrm>
              <a:off x="1222486" y="6063850"/>
              <a:ext cx="22123289" cy="556943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2" name="Group 60"/>
            <p:cNvGrpSpPr/>
            <p:nvPr/>
          </p:nvGrpSpPr>
          <p:grpSpPr>
            <a:xfrm>
              <a:off x="1280653" y="6143342"/>
              <a:ext cx="3245626" cy="1027000"/>
              <a:chOff x="1284407" y="5223290"/>
              <a:chExt cx="3245626" cy="1090689"/>
            </a:xfrm>
          </p:grpSpPr>
          <p:sp>
            <p:nvSpPr>
              <p:cNvPr id="33" name="Freeform 20"/>
              <p:cNvSpPr>
                <a:spLocks/>
              </p:cNvSpPr>
              <p:nvPr/>
            </p:nvSpPr>
            <p:spPr bwMode="auto">
              <a:xfrm rot="16200000" flipV="1">
                <a:off x="2617800" y="4401748"/>
                <a:ext cx="1090683"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4" name="TextBox 33"/>
              <p:cNvSpPr txBox="1"/>
              <p:nvPr/>
            </p:nvSpPr>
            <p:spPr>
              <a:xfrm>
                <a:off x="2091562" y="5223290"/>
                <a:ext cx="2438471" cy="1090682"/>
              </a:xfrm>
              <a:prstGeom prst="rect">
                <a:avLst/>
              </a:prstGeom>
              <a:noFill/>
            </p:spPr>
            <p:txBody>
              <a:bodyPr wrap="squar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34"/>
              <p:cNvSpPr/>
              <p:nvPr/>
            </p:nvSpPr>
            <p:spPr>
              <a:xfrm flipV="1">
                <a:off x="1284407" y="5223291"/>
                <a:ext cx="821586" cy="109068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Freeform 15"/>
              <p:cNvSpPr>
                <a:spLocks noEditPoints="1"/>
              </p:cNvSpPr>
              <p:nvPr/>
            </p:nvSpPr>
            <p:spPr bwMode="auto">
              <a:xfrm>
                <a:off x="1534263" y="5336793"/>
                <a:ext cx="419313" cy="93896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5399">
                  <a:latin typeface="Times New Roman" panose="02020603050405020304" pitchFamily="18" charset="0"/>
                  <a:cs typeface="Times New Roman" panose="02020603050405020304" pitchFamily="18" charset="0"/>
                </a:endParaRPr>
              </a:p>
            </p:txBody>
          </p:sp>
        </p:grpSp>
      </p:grpSp>
      <p:grpSp>
        <p:nvGrpSpPr>
          <p:cNvPr id="2" name="Group 1"/>
          <p:cNvGrpSpPr/>
          <p:nvPr/>
        </p:nvGrpSpPr>
        <p:grpSpPr>
          <a:xfrm>
            <a:off x="917907" y="1572744"/>
            <a:ext cx="18282311" cy="830793"/>
            <a:chOff x="1082675" y="1892299"/>
            <a:chExt cx="18288000" cy="830900"/>
          </a:xfrm>
        </p:grpSpPr>
        <p:sp>
          <p:nvSpPr>
            <p:cNvPr id="3" name="Rounded Rectangle 2"/>
            <p:cNvSpPr/>
            <p:nvPr/>
          </p:nvSpPr>
          <p:spPr>
            <a:xfrm>
              <a:off x="1160979" y="1905000"/>
              <a:ext cx="912297"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imes New Roman" panose="02020603050405020304" pitchFamily="18" charset="0"/>
                  <a:ea typeface="Tahoma" pitchFamily="34" charset="0"/>
                  <a:cs typeface="Times New Roman" panose="02020603050405020304" pitchFamily="18" charset="0"/>
                </a:rPr>
                <a:t>VẬN DỤNG VÀ TÌM TÒI MỞ RỘNG </a:t>
              </a:r>
            </a:p>
          </p:txBody>
        </p:sp>
      </p:grpSp>
      <p:grpSp>
        <p:nvGrpSpPr>
          <p:cNvPr id="6" name="Group 49"/>
          <p:cNvGrpSpPr/>
          <p:nvPr/>
        </p:nvGrpSpPr>
        <p:grpSpPr>
          <a:xfrm>
            <a:off x="1105495" y="2951321"/>
            <a:ext cx="22173010" cy="3577643"/>
            <a:chOff x="1175570" y="2468560"/>
            <a:chExt cx="22178464" cy="3780469"/>
          </a:xfrm>
        </p:grpSpPr>
        <p:sp>
          <p:nvSpPr>
            <p:cNvPr id="7" name="Rounded Rectangle 6"/>
            <p:cNvSpPr/>
            <p:nvPr/>
          </p:nvSpPr>
          <p:spPr>
            <a:xfrm>
              <a:off x="1175570" y="2872596"/>
              <a:ext cx="22178464" cy="337643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nvGrpSpPr>
            <p:cNvPr id="8" name="Group 2"/>
            <p:cNvGrpSpPr/>
            <p:nvPr/>
          </p:nvGrpSpPr>
          <p:grpSpPr>
            <a:xfrm>
              <a:off x="1175570" y="2468560"/>
              <a:ext cx="2722965" cy="899962"/>
              <a:chOff x="1175570" y="1834705"/>
              <a:chExt cx="2970252" cy="981693"/>
            </a:xfrm>
          </p:grpSpPr>
          <p:sp>
            <p:nvSpPr>
              <p:cNvPr id="9" name="Freeform 20"/>
              <p:cNvSpPr>
                <a:spLocks/>
              </p:cNvSpPr>
              <p:nvPr/>
            </p:nvSpPr>
            <p:spPr bwMode="auto">
              <a:xfrm rot="16200000" flipV="1">
                <a:off x="2620045" y="1304259"/>
                <a:ext cx="963863" cy="2060416"/>
              </a:xfrm>
              <a:prstGeom prst="round1Rect">
                <a:avLst>
                  <a:gd name="adj" fmla="val 16667"/>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237301" y="1943436"/>
                <a:ext cx="1908521" cy="656384"/>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Câu 8</a:t>
                </a:r>
                <a:r>
                  <a:rPr lang="nl-NL" b="1">
                    <a:latin typeface="Times New Roman" panose="02020603050405020304" pitchFamily="18" charset="0"/>
                    <a:cs typeface="Times New Roman" panose="02020603050405020304" pitchFamily="18" charset="0"/>
                  </a:rPr>
                  <a:t> </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D17D590C-8491-4316-AA10-40C4839DCECA}"/>
                  </a:ext>
                </a:extLst>
              </p:cNvPr>
              <p:cNvSpPr/>
              <p:nvPr/>
            </p:nvSpPr>
            <p:spPr>
              <a:xfrm>
                <a:off x="2089500" y="3758628"/>
                <a:ext cx="21007660" cy="2808589"/>
              </a:xfrm>
              <a:prstGeom prst="rect">
                <a:avLst/>
              </a:prstGeom>
            </p:spPr>
            <p:txBody>
              <a:bodyPr wrap="square">
                <a:spAutoFit/>
              </a:bodyPr>
              <a:lstStyle/>
              <a:p>
                <a:pPr algn="just">
                  <a:lnSpc>
                    <a:spcPct val="115000"/>
                  </a:lnSpc>
                  <a:spcAft>
                    <a:spcPts val="1000"/>
                  </a:spcAft>
                </a:pPr>
                <a:r>
                  <a:rPr lang="en-US" sz="4400" b="1" dirty="0">
                    <a:latin typeface="Tahoma" panose="020B0604030504040204" pitchFamily="34" charset="0"/>
                    <a:ea typeface="Tahoma" panose="020B0604030504040204" pitchFamily="34" charset="0"/>
                    <a:cs typeface="Tahoma" panose="020B0604030504040204" pitchFamily="34" charset="0"/>
                  </a:rPr>
                  <a:t>Hai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000"/>
                  </a:spcAft>
                </a:pPr>
                <a:r>
                  <a:rPr lang="en-US" sz="50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tập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xác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B</a:t>
                </a:r>
                <a:r>
                  <a:rPr lang="en-US" sz="3600" b="1" dirty="0">
                    <a:latin typeface="Tahoma" panose="020B0604030504040204" pitchFamily="34" charset="0"/>
                    <a:ea typeface="Tahoma" panose="020B0604030504040204" pitchFamily="34" charset="0"/>
                    <a:cs typeface="Tahoma" panose="020B0604030504040204" pitchFamily="34" charset="0"/>
                  </a:rPr>
                  <a: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nghiệm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just">
                  <a:lnSpc>
                    <a:spcPct val="115000"/>
                  </a:lnSpc>
                  <a:spcAft>
                    <a:spcPts val="1000"/>
                  </a:spcAft>
                </a:pPr>
                <a:r>
                  <a:rPr lang="en-US" sz="4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C</a:t>
                </a:r>
                <a:r>
                  <a:rPr lang="en-US" sz="3600" b="1" dirty="0">
                    <a:latin typeface="Tahoma" panose="020B0604030504040204" pitchFamily="34" charset="0"/>
                    <a:ea typeface="Tahoma" panose="020B0604030504040204" pitchFamily="34" charset="0"/>
                    <a:cs typeface="Tahoma" panose="020B0604030504040204" pitchFamily="34" charset="0"/>
                  </a:rPr>
                  <a: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trình</a:t>
                </a:r>
                <a14:m>
                  <m:oMath xmlns:m="http://schemas.openxmlformats.org/officeDocument/2006/math">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D</a:t>
                </a:r>
                <a:r>
                  <a:rPr lang="en-US" sz="3600" b="1" dirty="0">
                    <a:latin typeface="Tahoma" panose="020B0604030504040204" pitchFamily="34" charset="0"/>
                    <a:ea typeface="Tahoma" panose="020B0604030504040204" pitchFamily="34" charset="0"/>
                    <a:cs typeface="Tahoma" panose="020B0604030504040204" pitchFamily="34" charset="0"/>
                  </a:rPr>
                  <a: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tập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hợp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nghiệm</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a:extLst>
                  <a:ext uri="{FF2B5EF4-FFF2-40B4-BE49-F238E27FC236}">
                    <a16:creationId xmlns:a16="http://schemas.microsoft.com/office/drawing/2014/main" id="{D17D590C-8491-4316-AA10-40C4839DCECA}"/>
                  </a:ext>
                </a:extLst>
              </p:cNvPr>
              <p:cNvSpPr>
                <a:spLocks noRot="1" noChangeAspect="1" noMove="1" noResize="1" noEditPoints="1" noAdjustHandles="1" noChangeArrowheads="1" noChangeShapeType="1" noTextEdit="1"/>
              </p:cNvSpPr>
              <p:nvPr/>
            </p:nvSpPr>
            <p:spPr>
              <a:xfrm>
                <a:off x="2089500" y="3758628"/>
                <a:ext cx="21007660" cy="2808589"/>
              </a:xfrm>
              <a:prstGeom prst="rect">
                <a:avLst/>
              </a:prstGeom>
              <a:blipFill>
                <a:blip r:embed="rId4"/>
                <a:stretch>
                  <a:fillRect l="-1393" t="-3696" b="-6957"/>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91857D6C-0C72-4E79-9067-C9C23278603A}"/>
              </a:ext>
            </a:extLst>
          </p:cNvPr>
          <p:cNvSpPr/>
          <p:nvPr/>
        </p:nvSpPr>
        <p:spPr>
          <a:xfrm>
            <a:off x="4146160" y="7914602"/>
            <a:ext cx="14369617" cy="792205"/>
          </a:xfrm>
          <a:prstGeom prst="rect">
            <a:avLst/>
          </a:prstGeom>
        </p:spPr>
        <p:txBody>
          <a:bodyPr wrap="square">
            <a:spAutoFit/>
          </a:bodyPr>
          <a:lstStyle/>
          <a:p>
            <a:pPr>
              <a:lnSpc>
                <a:spcPct val="115000"/>
              </a:lnSpc>
              <a:spcAft>
                <a:spcPts val="1000"/>
              </a:spcAft>
            </a:pP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Chọn </a:t>
            </a:r>
            <a:r>
              <a:rPr lang="fr-FR"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4400" b="1" err="1">
                <a:solidFill>
                  <a:srgbClr val="FF0000"/>
                </a:solidFill>
                <a:latin typeface="Tahoma" panose="020B0604030504040204" pitchFamily="34" charset="0"/>
                <a:ea typeface="Tahoma" panose="020B0604030504040204" pitchFamily="34" charset="0"/>
                <a:cs typeface="Tahoma" panose="020B0604030504040204" pitchFamily="34" charset="0"/>
              </a:rPr>
              <a:t>án</a:t>
            </a:r>
            <a:r>
              <a:rPr lang="en-US" sz="4400">
                <a:latin typeface="Tahoma" panose="020B0604030504040204" pitchFamily="34" charset="0"/>
                <a:ea typeface="Tahoma" panose="020B0604030504040204" pitchFamily="34" charset="0"/>
                <a:cs typeface="Tahoma" panose="020B0604030504040204" pitchFamily="34" charset="0"/>
              </a:rPr>
              <a:t> </a:t>
            </a:r>
            <a:r>
              <a:rPr lang="fr-FR" sz="4400" b="1">
                <a:solidFill>
                  <a:srgbClr val="FF0000"/>
                </a:solidFill>
                <a:latin typeface="Tahoma" panose="020B0604030504040204" pitchFamily="34" charset="0"/>
                <a:ea typeface="Tahoma" panose="020B0604030504040204" pitchFamily="34" charset="0"/>
                <a:cs typeface="Tahoma" panose="020B0604030504040204" pitchFamily="34" charset="0"/>
              </a:rPr>
              <a:t>D.</a:t>
            </a:r>
            <a:r>
              <a:rPr lang="en-US" sz="4400">
                <a:latin typeface="Tahoma" panose="020B0604030504040204" pitchFamily="34" charset="0"/>
                <a:ea typeface="Tahoma" panose="020B0604030504040204" pitchFamily="34" charset="0"/>
                <a:cs typeface="Tahoma" panose="020B0604030504040204" pitchFamily="34" charset="0"/>
              </a:rPr>
              <a:t> </a:t>
            </a:r>
          </a:p>
        </p:txBody>
      </p:sp>
      <p:pic>
        <p:nvPicPr>
          <p:cNvPr id="37" name="Picture 36">
            <a:extLst>
              <a:ext uri="{FF2B5EF4-FFF2-40B4-BE49-F238E27FC236}">
                <a16:creationId xmlns:a16="http://schemas.microsoft.com/office/drawing/2014/main" id="{E030DC3D-53DA-4A1D-BA10-FB83B4650A1C}"/>
              </a:ext>
            </a:extLst>
          </p:cNvPr>
          <p:cNvPicPr>
            <a:picLocks noChangeAspect="1"/>
          </p:cNvPicPr>
          <p:nvPr/>
        </p:nvPicPr>
        <p:blipFill>
          <a:blip r:embed="rId5"/>
          <a:stretch>
            <a:fillRect/>
          </a:stretch>
        </p:blipFill>
        <p:spPr>
          <a:xfrm>
            <a:off x="12954000" y="5479435"/>
            <a:ext cx="1022747" cy="1011750"/>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A0A070F-2A93-4897-ACF7-8594FAE966B2}"/>
                  </a:ext>
                </a:extLst>
              </p:cNvPr>
              <p:cNvSpPr txBox="1"/>
              <p:nvPr/>
            </p:nvSpPr>
            <p:spPr>
              <a:xfrm>
                <a:off x="3200400" y="9112030"/>
                <a:ext cx="18973800" cy="2800767"/>
              </a:xfrm>
              <a:prstGeom prst="rect">
                <a:avLst/>
              </a:prstGeom>
              <a:noFill/>
            </p:spPr>
            <p:txBody>
              <a:bodyPr wrap="square" rtlCol="0">
                <a:spAutoFit/>
              </a:bodyPr>
              <a:lstStyle/>
              <a:p>
                <a:r>
                  <a:rPr lang="en-US" sz="4400" b="1">
                    <a:effectLst/>
                    <a:latin typeface="Tahoma" panose="020B0604030504040204" pitchFamily="34" charset="0"/>
                    <a:ea typeface="Tahoma" panose="020B0604030504040204" pitchFamily="34" charset="0"/>
                    <a:cs typeface="Tahoma" panose="020B0604030504040204" pitchFamily="34" charset="0"/>
                  </a:rPr>
                  <a:t>Theo định nghĩa sách giáo khoa </a:t>
                </a:r>
                <a14:m>
                  <m:oMath xmlns:m="http://schemas.openxmlformats.org/officeDocument/2006/math">
                    <m:r>
                      <a:rPr lang="en-US" sz="4400" b="1" i="1">
                        <a:effectLst/>
                        <a:latin typeface="Cambria Math" panose="02040503050406030204" pitchFamily="18" charset="0"/>
                        <a:ea typeface="Calibri" panose="020F0502020204030204" pitchFamily="34" charset="0"/>
                        <a:cs typeface="Chu Van An"/>
                      </a:rPr>
                      <m:t>𝟏𝟎</m:t>
                    </m:r>
                  </m:oMath>
                </a14:m>
                <a:r>
                  <a:rPr lang="en-US" sz="4400" b="1">
                    <a:effectLst/>
                    <a:latin typeface="Tahoma" panose="020B0604030504040204" pitchFamily="34" charset="0"/>
                    <a:ea typeface="Tahoma" panose="020B0604030504040204" pitchFamily="34" charset="0"/>
                    <a:cs typeface="Tahoma" panose="020B0604030504040204" pitchFamily="34" charset="0"/>
                  </a:rPr>
                  <a:t> thì hai phương trình được gọi là tương đương nếu chúng có cùng tập hợp nghiệm.</a:t>
                </a:r>
              </a:p>
              <a:p>
                <a:endParaRPr lang="en-US" sz="4400" b="1">
                  <a:effectLst/>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TextBox 27">
                <a:extLst>
                  <a:ext uri="{FF2B5EF4-FFF2-40B4-BE49-F238E27FC236}">
                    <a16:creationId xmlns:a16="http://schemas.microsoft.com/office/drawing/2014/main" id="{2A0A070F-2A93-4897-ACF7-8594FAE966B2}"/>
                  </a:ext>
                </a:extLst>
              </p:cNvPr>
              <p:cNvSpPr txBox="1">
                <a:spLocks noRot="1" noChangeAspect="1" noMove="1" noResize="1" noEditPoints="1" noAdjustHandles="1" noChangeArrowheads="1" noChangeShapeType="1" noTextEdit="1"/>
              </p:cNvSpPr>
              <p:nvPr/>
            </p:nvSpPr>
            <p:spPr>
              <a:xfrm>
                <a:off x="3200400" y="9112030"/>
                <a:ext cx="18973800" cy="2800767"/>
              </a:xfrm>
              <a:prstGeom prst="rect">
                <a:avLst/>
              </a:prstGeom>
              <a:blipFill>
                <a:blip r:embed="rId6"/>
                <a:stretch>
                  <a:fillRect l="-1285" t="-4793" r="-179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01480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arn(inVertical)">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79183" y="6874637"/>
            <a:ext cx="22117849" cy="5268619"/>
            <a:chOff x="1222486" y="6063849"/>
            <a:chExt cx="22123289" cy="7033083"/>
          </a:xfrm>
        </p:grpSpPr>
        <p:sp>
          <p:nvSpPr>
            <p:cNvPr id="31" name="Rounded Rectangle 30"/>
            <p:cNvSpPr/>
            <p:nvPr/>
          </p:nvSpPr>
          <p:spPr>
            <a:xfrm>
              <a:off x="1222486" y="6063849"/>
              <a:ext cx="22123289" cy="703308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2" name="Group 60"/>
            <p:cNvGrpSpPr/>
            <p:nvPr/>
          </p:nvGrpSpPr>
          <p:grpSpPr>
            <a:xfrm>
              <a:off x="1280653" y="6143342"/>
              <a:ext cx="3245626" cy="1027000"/>
              <a:chOff x="1284407" y="5223290"/>
              <a:chExt cx="3245626" cy="1090689"/>
            </a:xfrm>
          </p:grpSpPr>
          <p:sp>
            <p:nvSpPr>
              <p:cNvPr id="33" name="Freeform 20"/>
              <p:cNvSpPr>
                <a:spLocks/>
              </p:cNvSpPr>
              <p:nvPr/>
            </p:nvSpPr>
            <p:spPr bwMode="auto">
              <a:xfrm rot="16200000" flipV="1">
                <a:off x="2617800" y="4401748"/>
                <a:ext cx="1090683"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4" name="TextBox 33"/>
              <p:cNvSpPr txBox="1"/>
              <p:nvPr/>
            </p:nvSpPr>
            <p:spPr>
              <a:xfrm>
                <a:off x="2091562" y="5223290"/>
                <a:ext cx="2438471" cy="1090682"/>
              </a:xfrm>
              <a:prstGeom prst="rect">
                <a:avLst/>
              </a:prstGeom>
              <a:noFill/>
            </p:spPr>
            <p:txBody>
              <a:bodyPr wrap="squar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35" name="Round Diagonal Corner Rectangle 34"/>
              <p:cNvSpPr/>
              <p:nvPr/>
            </p:nvSpPr>
            <p:spPr>
              <a:xfrm flipV="1">
                <a:off x="1284407" y="5223291"/>
                <a:ext cx="821586" cy="109068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Freeform 15"/>
              <p:cNvSpPr>
                <a:spLocks noEditPoints="1"/>
              </p:cNvSpPr>
              <p:nvPr/>
            </p:nvSpPr>
            <p:spPr bwMode="auto">
              <a:xfrm>
                <a:off x="1534263" y="5336793"/>
                <a:ext cx="419313" cy="93896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5399">
                  <a:latin typeface="Times New Roman" panose="02020603050405020304" pitchFamily="18" charset="0"/>
                  <a:cs typeface="Times New Roman" panose="02020603050405020304" pitchFamily="18" charset="0"/>
                </a:endParaRPr>
              </a:p>
            </p:txBody>
          </p:sp>
        </p:grpSp>
      </p:grpSp>
      <p:grpSp>
        <p:nvGrpSpPr>
          <p:cNvPr id="2" name="Group 1"/>
          <p:cNvGrpSpPr/>
          <p:nvPr/>
        </p:nvGrpSpPr>
        <p:grpSpPr>
          <a:xfrm>
            <a:off x="917907" y="1572744"/>
            <a:ext cx="18282311" cy="830793"/>
            <a:chOff x="1082675" y="1892299"/>
            <a:chExt cx="18288000" cy="830900"/>
          </a:xfrm>
        </p:grpSpPr>
        <p:sp>
          <p:nvSpPr>
            <p:cNvPr id="3" name="Rounded Rectangle 2"/>
            <p:cNvSpPr/>
            <p:nvPr/>
          </p:nvSpPr>
          <p:spPr>
            <a:xfrm>
              <a:off x="1160979" y="1905000"/>
              <a:ext cx="912297"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1082675" y="1922269"/>
              <a:ext cx="184764" cy="754052"/>
            </a:xfrm>
            <a:prstGeom prst="rect">
              <a:avLst/>
            </a:prstGeom>
            <a:noFill/>
          </p:spPr>
          <p:txBody>
            <a:bodyPr wrap="none" rtlCol="0">
              <a:spAutoFit/>
            </a:bodyPr>
            <a:lstStyle/>
            <a:p>
              <a:endParaRPr lang="en-US"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imes New Roman" panose="02020603050405020304" pitchFamily="18" charset="0"/>
                  <a:ea typeface="Tahoma" pitchFamily="34" charset="0"/>
                  <a:cs typeface="Times New Roman" panose="02020603050405020304" pitchFamily="18" charset="0"/>
                </a:rPr>
                <a:t>VẬN DỤNG VÀ TÌM TÒI MỞ RỘNG </a:t>
              </a:r>
            </a:p>
          </p:txBody>
        </p:sp>
      </p:grpSp>
      <p:grpSp>
        <p:nvGrpSpPr>
          <p:cNvPr id="6" name="Group 49"/>
          <p:cNvGrpSpPr/>
          <p:nvPr/>
        </p:nvGrpSpPr>
        <p:grpSpPr>
          <a:xfrm>
            <a:off x="1177486" y="2491702"/>
            <a:ext cx="22173010" cy="4117324"/>
            <a:chOff x="1175570" y="2468560"/>
            <a:chExt cx="22178464" cy="4051361"/>
          </a:xfrm>
        </p:grpSpPr>
        <p:sp>
          <p:nvSpPr>
            <p:cNvPr id="7" name="Rounded Rectangle 6"/>
            <p:cNvSpPr/>
            <p:nvPr/>
          </p:nvSpPr>
          <p:spPr>
            <a:xfrm>
              <a:off x="1175570" y="2872596"/>
              <a:ext cx="22178464" cy="3647325"/>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nvGrpSpPr>
            <p:cNvPr id="8" name="Group 2"/>
            <p:cNvGrpSpPr/>
            <p:nvPr/>
          </p:nvGrpSpPr>
          <p:grpSpPr>
            <a:xfrm>
              <a:off x="1175570" y="2468560"/>
              <a:ext cx="2722965" cy="899962"/>
              <a:chOff x="1175570" y="1834705"/>
              <a:chExt cx="2970252" cy="981693"/>
            </a:xfrm>
          </p:grpSpPr>
          <p:sp>
            <p:nvSpPr>
              <p:cNvPr id="9" name="Freeform 20"/>
              <p:cNvSpPr>
                <a:spLocks/>
              </p:cNvSpPr>
              <p:nvPr/>
            </p:nvSpPr>
            <p:spPr bwMode="auto">
              <a:xfrm rot="16200000" flipV="1">
                <a:off x="2620045" y="1304259"/>
                <a:ext cx="963863" cy="2060416"/>
              </a:xfrm>
              <a:prstGeom prst="round1Rect">
                <a:avLst>
                  <a:gd name="adj" fmla="val 16667"/>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2237301" y="1943436"/>
                <a:ext cx="1908521" cy="656384"/>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Câu 9</a:t>
                </a:r>
                <a:r>
                  <a:rPr lang="nl-NL" b="1">
                    <a:latin typeface="Times New Roman" panose="02020603050405020304" pitchFamily="18" charset="0"/>
                    <a:cs typeface="Times New Roman" panose="02020603050405020304" pitchFamily="18" charset="0"/>
                  </a:rPr>
                  <a:t> </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17" tIns="45709" rIns="91417" bIns="45709"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D17D590C-8491-4316-AA10-40C4839DCECA}"/>
                  </a:ext>
                </a:extLst>
              </p:cNvPr>
              <p:cNvSpPr/>
              <p:nvPr/>
            </p:nvSpPr>
            <p:spPr>
              <a:xfrm>
                <a:off x="2089500" y="3758628"/>
                <a:ext cx="21007660" cy="2725490"/>
              </a:xfrm>
              <a:prstGeom prst="rect">
                <a:avLst/>
              </a:prstGeom>
            </p:spPr>
            <p:txBody>
              <a:bodyPr wrap="square">
                <a:spAutoFit/>
              </a:bodyPr>
              <a:lstStyle/>
              <a:p>
                <a:pPr algn="just">
                  <a:lnSpc>
                    <a:spcPct val="115000"/>
                  </a:lnSpc>
                  <a:spcAft>
                    <a:spcPts val="1000"/>
                  </a:spcAft>
                </a:pPr>
                <a:r>
                  <a:rPr lang="en-US" sz="4400" b="1">
                    <a:latin typeface="Tahoma" panose="020B0604030504040204" pitchFamily="34" charset="0"/>
                    <a:ea typeface="Tahoma" panose="020B0604030504040204" pitchFamily="34" charset="0"/>
                    <a:cs typeface="Tahoma" panose="020B0604030504040204" pitchFamily="34" charset="0"/>
                  </a:rPr>
                  <a:t>Tìm khẳng định </a:t>
                </a:r>
                <a:r>
                  <a:rPr lang="en-US" sz="4400" b="1" i="1">
                    <a:latin typeface="Tahoma" panose="020B0604030504040204" pitchFamily="34" charset="0"/>
                    <a:ea typeface="Tahoma" panose="020B0604030504040204" pitchFamily="34" charset="0"/>
                    <a:cs typeface="Tahoma" panose="020B0604030504040204" pitchFamily="34" charset="0"/>
                  </a:rPr>
                  <a:t>sai </a:t>
                </a:r>
                <a:r>
                  <a:rPr lang="en-US" sz="4400" b="1">
                    <a:latin typeface="Tahoma" panose="020B0604030504040204" pitchFamily="34" charset="0"/>
                    <a:ea typeface="Tahoma" panose="020B0604030504040204" pitchFamily="34" charset="0"/>
                    <a:cs typeface="Tahoma" panose="020B0604030504040204" pitchFamily="34" charset="0"/>
                  </a:rPr>
                  <a:t> trong các khẳng định sau đây?</a:t>
                </a:r>
              </a:p>
              <a:p>
                <a:pPr algn="just">
                  <a:lnSpc>
                    <a:spcPct val="115000"/>
                  </a:lnSpc>
                  <a:spcAft>
                    <a:spcPts val="1000"/>
                  </a:spcAft>
                </a:pPr>
                <a:r>
                  <a:rPr lang="en-US" sz="50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A</a:t>
                </a: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e>
                    </m:rad>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𝟏</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e>
                    </m:rad>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B</a:t>
                </a:r>
                <a:r>
                  <a:rPr lang="en-US" sz="36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e>
                        </m:d>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𝟎</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𝟐</m:t>
                    </m:r>
                  </m:oMath>
                </a14:m>
                <a:r>
                  <a:rPr lang="vi-VN" sz="4400">
                    <a:latin typeface="Tahoma" panose="020B0604030504040204" pitchFamily="34" charset="0"/>
                    <a:ea typeface="Tahoma" panose="020B0604030504040204" pitchFamily="34" charset="0"/>
                    <a:cs typeface="Tahoma" panose="020B0604030504040204" pitchFamily="34" charset="0"/>
                  </a:rPr>
                  <a:t>.</a:t>
                </a: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000"/>
                  </a:spcAft>
                </a:pPr>
                <a:r>
                  <a:rPr lang="en-US" sz="44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C</a:t>
                </a:r>
                <a:r>
                  <a:rPr lang="en-US" sz="36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𝟏</m:t>
                    </m:r>
                  </m:oMath>
                </a14:m>
                <a:r>
                  <a:rPr lang="vi-VN" sz="4400">
                    <a:latin typeface="Tahoma" panose="020B0604030504040204" pitchFamily="34" charset="0"/>
                    <a:ea typeface="Tahoma" panose="020B0604030504040204" pitchFamily="34" charset="0"/>
                    <a:cs typeface="Tahoma" panose="020B0604030504040204" pitchFamily="34" charset="0"/>
                  </a:rPr>
                  <a:t>.</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D</a:t>
                </a:r>
                <a:r>
                  <a:rPr lang="en-US" sz="36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𝒙</m:t>
                        </m:r>
                      </m:e>
                    </m:rad>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m:t>
                        </m:r>
                        <m:r>
                          <a:rPr lang="en-US" sz="4400" b="1" i="1">
                            <a:latin typeface="Cambria Math" panose="02040503050406030204" pitchFamily="18" charset="0"/>
                          </a:rPr>
                          <m:t>𝒙</m:t>
                        </m:r>
                      </m:e>
                    </m:rad>
                    <m:r>
                      <a:rPr lang="en-US" sz="4400" b="1" i="1">
                        <a:latin typeface="Cambria Math" panose="02040503050406030204" pitchFamily="18" charset="0"/>
                      </a:rPr>
                      <m:t>⇔</m:t>
                    </m:r>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𝟎</m:t>
                    </m:r>
                  </m:oMath>
                </a14:m>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a:extLst>
                  <a:ext uri="{FF2B5EF4-FFF2-40B4-BE49-F238E27FC236}">
                    <a16:creationId xmlns:a16="http://schemas.microsoft.com/office/drawing/2014/main" id="{D17D590C-8491-4316-AA10-40C4839DCECA}"/>
                  </a:ext>
                </a:extLst>
              </p:cNvPr>
              <p:cNvSpPr>
                <a:spLocks noRot="1" noChangeAspect="1" noMove="1" noResize="1" noEditPoints="1" noAdjustHandles="1" noChangeArrowheads="1" noChangeShapeType="1" noTextEdit="1"/>
              </p:cNvSpPr>
              <p:nvPr/>
            </p:nvSpPr>
            <p:spPr>
              <a:xfrm>
                <a:off x="2089500" y="3758628"/>
                <a:ext cx="21007660" cy="2725490"/>
              </a:xfrm>
              <a:prstGeom prst="rect">
                <a:avLst/>
              </a:prstGeom>
              <a:blipFill>
                <a:blip r:embed="rId4"/>
                <a:stretch>
                  <a:fillRect l="-1393" t="-3803" b="-10738"/>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91857D6C-0C72-4E79-9067-C9C23278603A}"/>
              </a:ext>
            </a:extLst>
          </p:cNvPr>
          <p:cNvSpPr/>
          <p:nvPr/>
        </p:nvSpPr>
        <p:spPr>
          <a:xfrm>
            <a:off x="4146160" y="7914602"/>
            <a:ext cx="14369617" cy="792205"/>
          </a:xfrm>
          <a:prstGeom prst="rect">
            <a:avLst/>
          </a:prstGeom>
        </p:spPr>
        <p:txBody>
          <a:bodyPr wrap="square">
            <a:spAutoFit/>
          </a:bodyPr>
          <a:lstStyle/>
          <a:p>
            <a:pPr>
              <a:lnSpc>
                <a:spcPct val="115000"/>
              </a:lnSpc>
              <a:spcAft>
                <a:spcPts val="1000"/>
              </a:spcAft>
            </a:pP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Chọn </a:t>
            </a:r>
            <a:r>
              <a:rPr lang="fr-FR"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4400" b="1" err="1">
                <a:solidFill>
                  <a:srgbClr val="FF0000"/>
                </a:solidFill>
                <a:latin typeface="Tahoma" panose="020B0604030504040204" pitchFamily="34" charset="0"/>
                <a:ea typeface="Tahoma" panose="020B0604030504040204" pitchFamily="34" charset="0"/>
                <a:cs typeface="Tahoma" panose="020B0604030504040204" pitchFamily="34" charset="0"/>
              </a:rPr>
              <a:t>án</a:t>
            </a:r>
            <a:r>
              <a:rPr lang="en-US" sz="4400">
                <a:latin typeface="Tahoma" panose="020B0604030504040204" pitchFamily="34" charset="0"/>
                <a:ea typeface="Tahoma" panose="020B0604030504040204" pitchFamily="34" charset="0"/>
                <a:cs typeface="Tahoma" panose="020B0604030504040204" pitchFamily="34" charset="0"/>
              </a:rPr>
              <a:t> </a:t>
            </a:r>
            <a:r>
              <a:rPr lang="fr-FR" sz="4400" b="1">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4400">
                <a:latin typeface="Tahoma" panose="020B0604030504040204" pitchFamily="34" charset="0"/>
                <a:ea typeface="Tahoma" panose="020B0604030504040204" pitchFamily="34" charset="0"/>
                <a:cs typeface="Tahoma" panose="020B0604030504040204" pitchFamily="34" charset="0"/>
              </a:rPr>
              <a:t> </a:t>
            </a:r>
          </a:p>
        </p:txBody>
      </p:sp>
      <p:pic>
        <p:nvPicPr>
          <p:cNvPr id="37" name="Picture 36">
            <a:extLst>
              <a:ext uri="{FF2B5EF4-FFF2-40B4-BE49-F238E27FC236}">
                <a16:creationId xmlns:a16="http://schemas.microsoft.com/office/drawing/2014/main" id="{E030DC3D-53DA-4A1D-BA10-FB83B4650A1C}"/>
              </a:ext>
            </a:extLst>
          </p:cNvPr>
          <p:cNvPicPr>
            <a:picLocks noChangeAspect="1"/>
          </p:cNvPicPr>
          <p:nvPr/>
        </p:nvPicPr>
        <p:blipFill>
          <a:blip r:embed="rId5"/>
          <a:stretch>
            <a:fillRect/>
          </a:stretch>
        </p:blipFill>
        <p:spPr>
          <a:xfrm>
            <a:off x="1884570" y="4661662"/>
            <a:ext cx="1022747" cy="1011750"/>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A0A070F-2A93-4897-ACF7-8594FAE966B2}"/>
                  </a:ext>
                </a:extLst>
              </p:cNvPr>
              <p:cNvSpPr txBox="1"/>
              <p:nvPr/>
            </p:nvSpPr>
            <p:spPr>
              <a:xfrm>
                <a:off x="3200400" y="9112030"/>
                <a:ext cx="8991600" cy="866519"/>
              </a:xfrm>
              <a:prstGeom prst="rect">
                <a:avLst/>
              </a:prstGeom>
              <a:noFill/>
            </p:spPr>
            <p:txBody>
              <a:bodyPr wrap="square" rtlCol="0">
                <a:spAutoFit/>
              </a:bodyPr>
              <a:lstStyle/>
              <a:p>
                <a:r>
                  <a:rPr lang="en-US" sz="4400" b="1">
                    <a:effectLst/>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ad>
                      <m:radPr>
                        <m:degHide m:val="on"/>
                        <m:ctrlPr>
                          <a:rPr lang="en-US" sz="4400" b="1" i="1">
                            <a:effectLst/>
                            <a:latin typeface="Cambria Math" panose="02040503050406030204" pitchFamily="18" charset="0"/>
                            <a:ea typeface="Calibri" panose="020F0502020204030204" pitchFamily="34" charset="0"/>
                            <a:cs typeface="Chu Van An"/>
                          </a:rPr>
                        </m:ctrlPr>
                      </m:radPr>
                      <m:deg/>
                      <m:e>
                        <m:r>
                          <a:rPr lang="en-US" sz="4400" b="1" i="1">
                            <a:effectLst/>
                            <a:latin typeface="Cambria Math" panose="02040503050406030204" pitchFamily="18" charset="0"/>
                            <a:ea typeface="Calibri" panose="020F0502020204030204" pitchFamily="34" charset="0"/>
                            <a:cs typeface="Chu Van An"/>
                          </a:rPr>
                          <m:t>𝟏</m:t>
                        </m:r>
                        <m:r>
                          <a:rPr lang="en-US" sz="4400" b="1" i="1">
                            <a:effectLst/>
                            <a:latin typeface="Cambria Math" panose="02040503050406030204" pitchFamily="18" charset="0"/>
                            <a:ea typeface="Calibri" panose="020F0502020204030204" pitchFamily="34" charset="0"/>
                          </a:rPr>
                          <m:t>−</m:t>
                        </m:r>
                        <m:sSup>
                          <m:sSupPr>
                            <m:ctrlPr>
                              <a:rPr lang="en-US" sz="4400" b="1" i="1">
                                <a:effectLst/>
                                <a:latin typeface="Cambria Math" panose="02040503050406030204" pitchFamily="18" charset="0"/>
                                <a:ea typeface="Calibri" panose="020F0502020204030204" pitchFamily="34" charset="0"/>
                                <a:cs typeface="Chu Van An"/>
                              </a:rPr>
                            </m:ctrlPr>
                          </m:sSupPr>
                          <m:e>
                            <m:r>
                              <a:rPr lang="en-US" sz="4400" b="1" i="1">
                                <a:effectLst/>
                                <a:latin typeface="Cambria Math" panose="02040503050406030204" pitchFamily="18" charset="0"/>
                                <a:ea typeface="Calibri" panose="020F0502020204030204" pitchFamily="34" charset="0"/>
                                <a:cs typeface="Chu Van An"/>
                              </a:rPr>
                              <m:t>𝒙</m:t>
                            </m:r>
                          </m:e>
                          <m:sup>
                            <m:r>
                              <a:rPr lang="en-US" sz="4400" b="1" i="1">
                                <a:effectLst/>
                                <a:latin typeface="Cambria Math" panose="02040503050406030204" pitchFamily="18" charset="0"/>
                                <a:ea typeface="Calibri" panose="020F0502020204030204" pitchFamily="34" charset="0"/>
                                <a:cs typeface="Chu Van An"/>
                              </a:rPr>
                              <m:t>𝟐</m:t>
                            </m:r>
                          </m:sup>
                        </m:sSup>
                      </m:e>
                    </m:rad>
                    <m:r>
                      <a:rPr lang="en-US" sz="4400" b="1" i="1">
                        <a:effectLst/>
                        <a:latin typeface="Cambria Math" panose="02040503050406030204" pitchFamily="18" charset="0"/>
                        <a:ea typeface="Calibri" panose="020F0502020204030204" pitchFamily="34" charset="0"/>
                        <a:cs typeface="Chu Van An"/>
                      </a:rPr>
                      <m:t>+</m:t>
                    </m:r>
                    <m:r>
                      <a:rPr lang="en-US" sz="4400" b="1" i="1">
                        <a:effectLst/>
                        <a:latin typeface="Cambria Math" panose="02040503050406030204" pitchFamily="18" charset="0"/>
                        <a:ea typeface="Calibri" panose="020F0502020204030204" pitchFamily="34" charset="0"/>
                        <a:cs typeface="Chu Van An"/>
                      </a:rPr>
                      <m:t>𝒙</m:t>
                    </m:r>
                    <m:r>
                      <a:rPr lang="en-US" sz="4400" b="1" i="1">
                        <a:effectLst/>
                        <a:latin typeface="Cambria Math" panose="02040503050406030204" pitchFamily="18" charset="0"/>
                        <a:ea typeface="Calibri" panose="020F0502020204030204" pitchFamily="34" charset="0"/>
                        <a:cs typeface="Chu Van An"/>
                      </a:rPr>
                      <m:t>=</m:t>
                    </m:r>
                    <m:rad>
                      <m:radPr>
                        <m:degHide m:val="on"/>
                        <m:ctrlPr>
                          <a:rPr lang="en-US" sz="4400" b="1" i="1">
                            <a:effectLst/>
                            <a:latin typeface="Cambria Math" panose="02040503050406030204" pitchFamily="18" charset="0"/>
                            <a:ea typeface="Calibri" panose="020F0502020204030204" pitchFamily="34" charset="0"/>
                            <a:cs typeface="Chu Van An"/>
                          </a:rPr>
                        </m:ctrlPr>
                      </m:radPr>
                      <m:deg/>
                      <m:e>
                        <m:r>
                          <a:rPr lang="en-US" sz="4400" b="1" i="1">
                            <a:effectLst/>
                            <a:latin typeface="Cambria Math" panose="02040503050406030204" pitchFamily="18" charset="0"/>
                            <a:ea typeface="Calibri" panose="020F0502020204030204" pitchFamily="34" charset="0"/>
                            <a:cs typeface="Chu Van An"/>
                          </a:rPr>
                          <m:t>𝟏</m:t>
                        </m:r>
                        <m:r>
                          <a:rPr lang="en-US" sz="4400" b="1" i="1">
                            <a:effectLst/>
                            <a:latin typeface="Cambria Math" panose="02040503050406030204" pitchFamily="18" charset="0"/>
                            <a:ea typeface="Calibri" panose="020F0502020204030204" pitchFamily="34" charset="0"/>
                          </a:rPr>
                          <m:t>−</m:t>
                        </m:r>
                        <m:sSup>
                          <m:sSupPr>
                            <m:ctrlPr>
                              <a:rPr lang="en-US" sz="4400" b="1" i="1">
                                <a:effectLst/>
                                <a:latin typeface="Cambria Math" panose="02040503050406030204" pitchFamily="18" charset="0"/>
                                <a:ea typeface="Calibri" panose="020F0502020204030204" pitchFamily="34" charset="0"/>
                                <a:cs typeface="Chu Van An"/>
                              </a:rPr>
                            </m:ctrlPr>
                          </m:sSupPr>
                          <m:e>
                            <m:r>
                              <a:rPr lang="en-US" sz="4400" b="1" i="1">
                                <a:effectLst/>
                                <a:latin typeface="Cambria Math" panose="02040503050406030204" pitchFamily="18" charset="0"/>
                                <a:ea typeface="Calibri" panose="020F0502020204030204" pitchFamily="34" charset="0"/>
                                <a:cs typeface="Chu Van An"/>
                              </a:rPr>
                              <m:t>𝒙</m:t>
                            </m:r>
                          </m:e>
                          <m:sup>
                            <m:r>
                              <a:rPr lang="en-US" sz="4400" b="1" i="1">
                                <a:effectLst/>
                                <a:latin typeface="Cambria Math" panose="02040503050406030204" pitchFamily="18" charset="0"/>
                                <a:ea typeface="Calibri" panose="020F0502020204030204" pitchFamily="34" charset="0"/>
                                <a:cs typeface="Chu Van An"/>
                              </a:rPr>
                              <m:t>𝟐</m:t>
                            </m:r>
                          </m:sup>
                        </m:sSup>
                      </m:e>
                    </m:rad>
                    <m:r>
                      <a:rPr lang="en-US" sz="4400" b="1" i="1">
                        <a:effectLst/>
                        <a:latin typeface="Cambria Math" panose="02040503050406030204" pitchFamily="18" charset="0"/>
                        <a:ea typeface="Calibri" panose="020F0502020204030204" pitchFamily="34" charset="0"/>
                        <a:cs typeface="Chu Van An"/>
                      </a:rPr>
                      <m:t>+</m:t>
                    </m:r>
                    <m:r>
                      <a:rPr lang="en-US" sz="4400" b="1" i="1">
                        <a:effectLst/>
                        <a:latin typeface="Cambria Math" panose="02040503050406030204" pitchFamily="18" charset="0"/>
                        <a:ea typeface="Calibri" panose="020F0502020204030204" pitchFamily="34" charset="0"/>
                        <a:cs typeface="Chu Van An"/>
                      </a:rPr>
                      <m:t>𝟐</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TextBox 27">
                <a:extLst>
                  <a:ext uri="{FF2B5EF4-FFF2-40B4-BE49-F238E27FC236}">
                    <a16:creationId xmlns:a16="http://schemas.microsoft.com/office/drawing/2014/main" id="{2A0A070F-2A93-4897-ACF7-8594FAE966B2}"/>
                  </a:ext>
                </a:extLst>
              </p:cNvPr>
              <p:cNvSpPr txBox="1">
                <a:spLocks noRot="1" noChangeAspect="1" noMove="1" noResize="1" noEditPoints="1" noAdjustHandles="1" noChangeArrowheads="1" noChangeShapeType="1" noTextEdit="1"/>
              </p:cNvSpPr>
              <p:nvPr/>
            </p:nvSpPr>
            <p:spPr>
              <a:xfrm>
                <a:off x="3200400" y="9112030"/>
                <a:ext cx="8991600" cy="866519"/>
              </a:xfrm>
              <a:prstGeom prst="rect">
                <a:avLst/>
              </a:prstGeom>
              <a:blipFill>
                <a:blip r:embed="rId6"/>
                <a:stretch>
                  <a:fillRect l="-2712" t="-4930" b="-31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ADB242F-B24A-4C67-87A8-49A59D5621DF}"/>
                  </a:ext>
                </a:extLst>
              </p:cNvPr>
              <p:cNvSpPr txBox="1"/>
              <p:nvPr/>
            </p:nvSpPr>
            <p:spPr>
              <a:xfrm>
                <a:off x="11534801" y="8833686"/>
                <a:ext cx="5356832" cy="1602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effectLst/>
                          <a:latin typeface="Cambria Math" panose="02040503050406030204" pitchFamily="18" charset="0"/>
                          <a:ea typeface="Calibri" panose="020F0502020204030204" pitchFamily="34" charset="0"/>
                        </a:rPr>
                        <m:t>⇔</m:t>
                      </m:r>
                      <m:d>
                        <m:dPr>
                          <m:begChr m:val="{"/>
                          <m:endChr m:val=""/>
                          <m:ctrlPr>
                            <a:rPr lang="en-US" sz="4400" b="1" i="1">
                              <a:effectLst/>
                              <a:latin typeface="Cambria Math" panose="02040503050406030204" pitchFamily="18" charset="0"/>
                              <a:ea typeface="Calibri" panose="020F0502020204030204" pitchFamily="34" charset="0"/>
                              <a:cs typeface="Chu Van An"/>
                            </a:rPr>
                          </m:ctrlPr>
                        </m:dPr>
                        <m:e>
                          <m:eqArr>
                            <m:eqArrPr>
                              <m:ctrlPr>
                                <a:rPr lang="en-US" sz="4400" b="1" i="1">
                                  <a:effectLst/>
                                  <a:latin typeface="Cambria Math" panose="02040503050406030204" pitchFamily="18" charset="0"/>
                                  <a:ea typeface="Calibri" panose="020F0502020204030204" pitchFamily="34" charset="0"/>
                                  <a:cs typeface="Chu Van An"/>
                                </a:rPr>
                              </m:ctrlPr>
                            </m:eqArrPr>
                            <m:e>
                              <m:r>
                                <a:rPr lang="en-US" sz="4400" b="1" i="1">
                                  <a:effectLst/>
                                  <a:latin typeface="Cambria Math" panose="02040503050406030204" pitchFamily="18" charset="0"/>
                                  <a:ea typeface="Calibri" panose="020F0502020204030204" pitchFamily="34" charset="0"/>
                                  <a:cs typeface="Chu Van An"/>
                                </a:rPr>
                                <m:t>&amp;</m:t>
                              </m:r>
                              <m:r>
                                <a:rPr lang="en-US" sz="4400" b="1" i="1">
                                  <a:effectLst/>
                                  <a:latin typeface="Cambria Math" panose="02040503050406030204" pitchFamily="18" charset="0"/>
                                  <a:ea typeface="Calibri" panose="020F0502020204030204" pitchFamily="34" charset="0"/>
                                  <a:cs typeface="Chu Van An"/>
                                </a:rPr>
                                <m:t>𝟏</m:t>
                              </m:r>
                              <m:r>
                                <a:rPr lang="en-US" sz="4400" b="1" i="1">
                                  <a:effectLst/>
                                  <a:latin typeface="Cambria Math" panose="02040503050406030204" pitchFamily="18" charset="0"/>
                                  <a:ea typeface="Calibri" panose="020F0502020204030204" pitchFamily="34" charset="0"/>
                                </a:rPr>
                                <m:t>−</m:t>
                              </m:r>
                              <m:sSup>
                                <m:sSupPr>
                                  <m:ctrlPr>
                                    <a:rPr lang="en-US" sz="4400" b="1" i="1">
                                      <a:effectLst/>
                                      <a:latin typeface="Cambria Math" panose="02040503050406030204" pitchFamily="18" charset="0"/>
                                      <a:ea typeface="Calibri" panose="020F0502020204030204" pitchFamily="34" charset="0"/>
                                      <a:cs typeface="Chu Van An"/>
                                    </a:rPr>
                                  </m:ctrlPr>
                                </m:sSupPr>
                                <m:e>
                                  <m:r>
                                    <a:rPr lang="en-US" sz="4400" b="1" i="1">
                                      <a:effectLst/>
                                      <a:latin typeface="Cambria Math" panose="02040503050406030204" pitchFamily="18" charset="0"/>
                                      <a:ea typeface="Calibri" panose="020F0502020204030204" pitchFamily="34" charset="0"/>
                                      <a:cs typeface="Chu Van An"/>
                                    </a:rPr>
                                    <m:t>𝒙</m:t>
                                  </m:r>
                                </m:e>
                                <m:sup>
                                  <m:r>
                                    <a:rPr lang="en-US" sz="4400" b="1" i="1">
                                      <a:effectLst/>
                                      <a:latin typeface="Cambria Math" panose="02040503050406030204" pitchFamily="18" charset="0"/>
                                      <a:ea typeface="Calibri" panose="020F0502020204030204" pitchFamily="34" charset="0"/>
                                      <a:cs typeface="Chu Van An"/>
                                    </a:rPr>
                                    <m:t>𝟐</m:t>
                                  </m:r>
                                </m:sup>
                              </m:sSup>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Chu Van An"/>
                                </a:rPr>
                                <m:t>𝟎</m:t>
                              </m:r>
                            </m:e>
                            <m:e>
                              <m:r>
                                <a:rPr lang="en-US" sz="4400" b="1" i="1">
                                  <a:effectLst/>
                                  <a:latin typeface="Cambria Math" panose="02040503050406030204" pitchFamily="18" charset="0"/>
                                  <a:ea typeface="Calibri" panose="020F0502020204030204" pitchFamily="34" charset="0"/>
                                  <a:cs typeface="Chu Van An"/>
                                </a:rPr>
                                <m:t>&amp;</m:t>
                              </m:r>
                              <m:r>
                                <a:rPr lang="en-US" sz="4400" b="1" i="1">
                                  <a:effectLst/>
                                  <a:latin typeface="Cambria Math" panose="02040503050406030204" pitchFamily="18" charset="0"/>
                                  <a:ea typeface="Calibri" panose="020F0502020204030204" pitchFamily="34" charset="0"/>
                                  <a:cs typeface="Chu Van An"/>
                                </a:rPr>
                                <m:t>𝒙</m:t>
                              </m:r>
                              <m:r>
                                <a:rPr lang="en-US" sz="4400" b="1" i="1">
                                  <a:effectLst/>
                                  <a:latin typeface="Cambria Math" panose="02040503050406030204" pitchFamily="18" charset="0"/>
                                  <a:ea typeface="Calibri" panose="020F0502020204030204" pitchFamily="34" charset="0"/>
                                  <a:cs typeface="Chu Van An"/>
                                </a:rPr>
                                <m:t>=</m:t>
                              </m:r>
                              <m:r>
                                <a:rPr lang="en-US" sz="4400" b="1" i="1">
                                  <a:effectLst/>
                                  <a:latin typeface="Cambria Math" panose="02040503050406030204" pitchFamily="18" charset="0"/>
                                  <a:ea typeface="Calibri" panose="020F0502020204030204" pitchFamily="34" charset="0"/>
                                  <a:cs typeface="Chu Van An"/>
                                </a:rPr>
                                <m:t>𝟐</m:t>
                              </m:r>
                            </m:e>
                          </m:eqArr>
                        </m:e>
                      </m:d>
                    </m:oMath>
                  </m:oMathPara>
                </a14:m>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8" name="TextBox 37">
                <a:extLst>
                  <a:ext uri="{FF2B5EF4-FFF2-40B4-BE49-F238E27FC236}">
                    <a16:creationId xmlns:a16="http://schemas.microsoft.com/office/drawing/2014/main" id="{7ADB242F-B24A-4C67-87A8-49A59D5621DF}"/>
                  </a:ext>
                </a:extLst>
              </p:cNvPr>
              <p:cNvSpPr txBox="1">
                <a:spLocks noRot="1" noChangeAspect="1" noMove="1" noResize="1" noEditPoints="1" noAdjustHandles="1" noChangeArrowheads="1" noChangeShapeType="1" noTextEdit="1"/>
              </p:cNvSpPr>
              <p:nvPr/>
            </p:nvSpPr>
            <p:spPr>
              <a:xfrm>
                <a:off x="11534801" y="8833686"/>
                <a:ext cx="5356832" cy="16026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4553605-DC6C-4202-87B4-6C9C132D9C7B}"/>
                  </a:ext>
                </a:extLst>
              </p:cNvPr>
              <p:cNvSpPr txBox="1"/>
              <p:nvPr/>
            </p:nvSpPr>
            <p:spPr>
              <a:xfrm>
                <a:off x="12418418" y="10513117"/>
                <a:ext cx="8429599" cy="1602683"/>
              </a:xfrm>
              <a:prstGeom prst="rect">
                <a:avLst/>
              </a:prstGeom>
              <a:noFill/>
            </p:spPr>
            <p:txBody>
              <a:bodyPr wrap="square" rtlCol="0">
                <a:spAutoFit/>
              </a:bodyPr>
              <a:lstStyle/>
              <a:p>
                <a14:m>
                  <m:oMath xmlns:m="http://schemas.openxmlformats.org/officeDocument/2006/math">
                    <m:r>
                      <a:rPr lang="en-US" sz="4400" b="1" i="1" smtClean="0">
                        <a:effectLst/>
                        <a:latin typeface="Cambria Math" panose="02040503050406030204" pitchFamily="18" charset="0"/>
                        <a:ea typeface="Calibri" panose="020F0502020204030204" pitchFamily="34" charset="0"/>
                      </a:rPr>
                      <m:t>⇔</m:t>
                    </m:r>
                    <m:d>
                      <m:dPr>
                        <m:begChr m:val="{"/>
                        <m:endChr m:val=""/>
                        <m:ctrlPr>
                          <a:rPr lang="en-US" sz="4400" b="1" i="1">
                            <a:effectLst/>
                            <a:latin typeface="Cambria Math" panose="02040503050406030204" pitchFamily="18" charset="0"/>
                            <a:ea typeface="Calibri" panose="020F0502020204030204" pitchFamily="34" charset="0"/>
                            <a:cs typeface="Chu Van An"/>
                          </a:rPr>
                        </m:ctrlPr>
                      </m:dPr>
                      <m:e>
                        <m:eqArr>
                          <m:eqArrPr>
                            <m:ctrlPr>
                              <a:rPr lang="en-US" sz="4400" b="1" i="1">
                                <a:effectLst/>
                                <a:latin typeface="Cambria Math" panose="02040503050406030204" pitchFamily="18" charset="0"/>
                                <a:ea typeface="Calibri" panose="020F0502020204030204" pitchFamily="34" charset="0"/>
                                <a:cs typeface="Chu Van An"/>
                              </a:rPr>
                            </m:ctrlPr>
                          </m:eqArrPr>
                          <m:e>
                            <m:r>
                              <a:rPr lang="en-US" sz="4400" b="1" i="1">
                                <a:effectLst/>
                                <a:latin typeface="Cambria Math" panose="02040503050406030204" pitchFamily="18" charset="0"/>
                                <a:ea typeface="Calibri" panose="020F0502020204030204" pitchFamily="34" charset="0"/>
                                <a:cs typeface="Chu Van An"/>
                              </a:rPr>
                              <m:t>&amp;</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Chu Van An"/>
                              </a:rPr>
                              <m:t>𝟏</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Chu Van An"/>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Chu Van An"/>
                              </a:rPr>
                              <m:t>𝟏</m:t>
                            </m:r>
                          </m:e>
                          <m:e>
                            <m:r>
                              <a:rPr lang="en-US" sz="4400" b="1" i="1">
                                <a:effectLst/>
                                <a:latin typeface="Cambria Math" panose="02040503050406030204" pitchFamily="18" charset="0"/>
                                <a:ea typeface="Calibri" panose="020F0502020204030204" pitchFamily="34" charset="0"/>
                                <a:cs typeface="Chu Van An"/>
                              </a:rPr>
                              <m:t>&amp;</m:t>
                            </m:r>
                            <m:r>
                              <a:rPr lang="en-US" sz="4400" b="1" i="1">
                                <a:effectLst/>
                                <a:latin typeface="Cambria Math" panose="02040503050406030204" pitchFamily="18" charset="0"/>
                                <a:ea typeface="Calibri" panose="020F0502020204030204" pitchFamily="34" charset="0"/>
                                <a:cs typeface="Chu Van An"/>
                              </a:rPr>
                              <m:t>𝒙</m:t>
                            </m:r>
                            <m:r>
                              <a:rPr lang="en-US" sz="4400" b="1" i="1">
                                <a:effectLst/>
                                <a:latin typeface="Cambria Math" panose="02040503050406030204" pitchFamily="18" charset="0"/>
                                <a:ea typeface="Calibri" panose="020F0502020204030204" pitchFamily="34" charset="0"/>
                                <a:cs typeface="Chu Van An"/>
                              </a:rPr>
                              <m:t>=</m:t>
                            </m:r>
                            <m:r>
                              <a:rPr lang="en-US" sz="4400" b="1" i="1">
                                <a:effectLst/>
                                <a:latin typeface="Cambria Math" panose="02040503050406030204" pitchFamily="18" charset="0"/>
                                <a:ea typeface="Calibri" panose="020F0502020204030204" pitchFamily="34" charset="0"/>
                                <a:cs typeface="Chu Van An"/>
                              </a:rPr>
                              <m:t>𝟐</m:t>
                            </m:r>
                          </m:e>
                        </m:eqArr>
                      </m:e>
                    </m:d>
                  </m:oMath>
                </a14:m>
                <a:r>
                  <a:rPr lang="en-US" sz="4400" b="1">
                    <a:effectLst/>
                    <a:latin typeface="Tahoma" panose="020B0604030504040204" pitchFamily="34" charset="0"/>
                    <a:ea typeface="Tahoma" panose="020B0604030504040204" pitchFamily="34" charset="0"/>
                    <a:cs typeface="Tahoma" panose="020B0604030504040204" pitchFamily="34" charset="0"/>
                  </a:rPr>
                  <a:t> (vô nghiệm).</a:t>
                </a:r>
              </a:p>
            </p:txBody>
          </p:sp>
        </mc:Choice>
        <mc:Fallback xmlns="">
          <p:sp>
            <p:nvSpPr>
              <p:cNvPr id="39" name="TextBox 38">
                <a:extLst>
                  <a:ext uri="{FF2B5EF4-FFF2-40B4-BE49-F238E27FC236}">
                    <a16:creationId xmlns:a16="http://schemas.microsoft.com/office/drawing/2014/main" id="{C4553605-DC6C-4202-87B4-6C9C132D9C7B}"/>
                  </a:ext>
                </a:extLst>
              </p:cNvPr>
              <p:cNvSpPr txBox="1">
                <a:spLocks noRot="1" noChangeAspect="1" noMove="1" noResize="1" noEditPoints="1" noAdjustHandles="1" noChangeArrowheads="1" noChangeShapeType="1" noTextEdit="1"/>
              </p:cNvSpPr>
              <p:nvPr/>
            </p:nvSpPr>
            <p:spPr>
              <a:xfrm>
                <a:off x="12418418" y="10513117"/>
                <a:ext cx="8429599" cy="1602683"/>
              </a:xfrm>
              <a:prstGeom prst="rect">
                <a:avLst/>
              </a:prstGeom>
              <a:blipFill>
                <a:blip r:embed="rId8"/>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07899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150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arn(inVertical)">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199" y="1572062"/>
            <a:ext cx="18821399" cy="1569660"/>
            <a:chOff x="-288924" y="1892299"/>
            <a:chExt cx="18821399" cy="1569656"/>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6444914" cy="1569656"/>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KHÁI NIỆM PHƯƠNG TRÌNH</a:t>
              </a:r>
            </a:p>
            <a:p>
              <a:endParaRPr lang="en-US" sz="4800" b="1">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40" y="2504836"/>
            <a:ext cx="10253661" cy="1569660"/>
            <a:chOff x="644526" y="2766774"/>
            <a:chExt cx="10253661" cy="1569660"/>
          </a:xfrm>
        </p:grpSpPr>
        <p:sp>
          <p:nvSpPr>
            <p:cNvPr id="7" name="TextBox 6"/>
            <p:cNvSpPr txBox="1"/>
            <p:nvPr/>
          </p:nvSpPr>
          <p:spPr>
            <a:xfrm>
              <a:off x="1906587" y="2766774"/>
              <a:ext cx="8991600" cy="1569660"/>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một ẩn</a:t>
              </a:r>
            </a:p>
            <a:p>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282162" y="7343330"/>
            <a:ext cx="21819676" cy="5382070"/>
            <a:chOff x="1270511" y="5867400"/>
            <a:chExt cx="21819676" cy="4983795"/>
          </a:xfrm>
        </p:grpSpPr>
        <p:sp>
          <p:nvSpPr>
            <p:cNvPr id="53" name="Rounded Rectangle 52"/>
            <p:cNvSpPr/>
            <p:nvPr/>
          </p:nvSpPr>
          <p:spPr>
            <a:xfrm>
              <a:off x="1272210" y="6139008"/>
              <a:ext cx="21817977" cy="471218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60"/>
            <p:cNvGrpSpPr/>
            <p:nvPr/>
          </p:nvGrpSpPr>
          <p:grpSpPr>
            <a:xfrm>
              <a:off x="1270511" y="5867400"/>
              <a:ext cx="3568119" cy="885308"/>
              <a:chOff x="1224541" y="6305967"/>
              <a:chExt cx="3568119" cy="88530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6"/>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271088" y="3461658"/>
            <a:ext cx="21841827" cy="3274105"/>
            <a:chOff x="1268078" y="3405486"/>
            <a:chExt cx="21841827" cy="3274105"/>
          </a:xfrm>
        </p:grpSpPr>
        <p:sp>
          <p:nvSpPr>
            <p:cNvPr id="62" name="Rounded Rectangle 61"/>
            <p:cNvSpPr/>
            <p:nvPr/>
          </p:nvSpPr>
          <p:spPr>
            <a:xfrm>
              <a:off x="1268078" y="3790951"/>
              <a:ext cx="21841827" cy="288864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1856598"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Ví dụ </a:t>
                </a:r>
                <a:endParaRPr lang="en-US" sz="4600" b="1" dirty="0">
                  <a:solidFill>
                    <a:schemeClr val="bg1"/>
                  </a:solidFill>
                  <a:latin typeface="Tahoma" pitchFamily="34" charset="0"/>
                  <a:ea typeface="Tahoma" pitchFamily="34" charset="0"/>
                  <a:cs typeface="Tahoma"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81C7342-F081-4528-A9A3-2A1A25A08392}"/>
                  </a:ext>
                </a:extLst>
              </p:cNvPr>
              <p:cNvSpPr txBox="1"/>
              <p:nvPr/>
            </p:nvSpPr>
            <p:spPr>
              <a:xfrm>
                <a:off x="1620559" y="4038600"/>
                <a:ext cx="21181534" cy="3326360"/>
              </a:xfrm>
              <a:prstGeom prst="rect">
                <a:avLst/>
              </a:prstGeom>
              <a:noFill/>
            </p:spPr>
            <p:txBody>
              <a:bodyPr wrap="square" rtlCol="0">
                <a:spAutoFit/>
              </a:bodyPr>
              <a:lstStyle/>
              <a:p>
                <a:pPr marL="228600" marR="0" indent="457200" algn="ctr" fontAlgn="base">
                  <a:spcBef>
                    <a:spcPts val="0"/>
                  </a:spcBef>
                  <a:spcAft>
                    <a:spcPts val="0"/>
                  </a:spcAft>
                </a:pPr>
                <a:r>
                  <a:rPr lang="en-US" sz="44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Cho phương trình  </a:t>
                </a:r>
                <a14:m>
                  <m:oMath xmlns:m="http://schemas.openxmlformats.org/officeDocument/2006/math">
                    <m:r>
                      <a:rPr lang="en-US" sz="4400" b="1" i="1" kern="1200">
                        <a:solidFill>
                          <a:srgbClr val="000000"/>
                        </a:solidFill>
                        <a:effectLst/>
                        <a:latin typeface="Cambria Math" panose="02040503050406030204" pitchFamily="18" charset="0"/>
                        <a:ea typeface="MS Mincho" panose="02020609040205080304" pitchFamily="49" charset="-128"/>
                      </a:rPr>
                      <m:t>𝟐</m:t>
                    </m:r>
                    <m:r>
                      <a:rPr lang="en-US" sz="4400" b="1" i="1" kern="1200">
                        <a:solidFill>
                          <a:srgbClr val="000000"/>
                        </a:solidFill>
                        <a:effectLst/>
                        <a:latin typeface="Cambria Math" panose="02040503050406030204" pitchFamily="18" charset="0"/>
                        <a:ea typeface="MS Mincho" panose="02020609040205080304" pitchFamily="49" charset="-128"/>
                      </a:rPr>
                      <m:t>𝒙</m:t>
                    </m:r>
                    <m:r>
                      <a:rPr lang="en-US" sz="4400" b="1" i="1" kern="1200">
                        <a:solidFill>
                          <a:srgbClr val="000000"/>
                        </a:solidFill>
                        <a:effectLst/>
                        <a:latin typeface="Cambria Math" panose="02040503050406030204" pitchFamily="18" charset="0"/>
                        <a:ea typeface="MS Mincho" panose="02020609040205080304" pitchFamily="49" charset="-128"/>
                      </a:rPr>
                      <m:t>=</m:t>
                    </m:r>
                    <m:r>
                      <a:rPr lang="en-US" sz="4400" b="1" i="1" kern="1200">
                        <a:solidFill>
                          <a:srgbClr val="000000"/>
                        </a:solidFill>
                        <a:effectLst/>
                        <a:latin typeface="Cambria Math" panose="02040503050406030204" pitchFamily="18" charset="0"/>
                        <a:ea typeface="MS Mincho" panose="02020609040205080304" pitchFamily="49" charset="-128"/>
                      </a:rPr>
                      <m:t>𝟑</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0" marR="0" indent="457200" algn="ctr">
                  <a:lnSpc>
                    <a:spcPct val="115000"/>
                  </a:lnSpc>
                  <a:spcBef>
                    <a:spcPts val="0"/>
                  </a:spcBef>
                  <a:spcAft>
                    <a:spcPts val="0"/>
                  </a:spcAft>
                </a:pPr>
                <a:r>
                  <a:rPr lang="en-US" sz="44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Trong các số </a:t>
                </a:r>
                <a14:m>
                  <m:oMath xmlns:m="http://schemas.openxmlformats.org/officeDocument/2006/math">
                    <m:r>
                      <a:rPr lang="en-US" sz="4400" b="1" i="1" kern="1200">
                        <a:solidFill>
                          <a:srgbClr val="000000"/>
                        </a:solidFill>
                        <a:effectLst/>
                        <a:latin typeface="Cambria Math" panose="02040503050406030204" pitchFamily="18" charset="0"/>
                        <a:ea typeface="MS Mincho" panose="02020609040205080304" pitchFamily="49" charset="-128"/>
                      </a:rPr>
                      <m:t>−</m:t>
                    </m:r>
                    <m:r>
                      <a:rPr lang="en-US" sz="4400" b="1" i="1" kern="1200">
                        <a:solidFill>
                          <a:srgbClr val="000000"/>
                        </a:solidFill>
                        <a:effectLst/>
                        <a:latin typeface="Cambria Math" panose="02040503050406030204" pitchFamily="18" charset="0"/>
                        <a:ea typeface="MS Mincho" panose="02020609040205080304" pitchFamily="49" charset="-128"/>
                      </a:rPr>
                      <m:t>𝟐</m:t>
                    </m:r>
                    <m:r>
                      <a:rPr lang="en-US" sz="4400" b="1" i="1" kern="1200">
                        <a:solidFill>
                          <a:srgbClr val="000000"/>
                        </a:solidFill>
                        <a:effectLst/>
                        <a:latin typeface="Cambria Math" panose="02040503050406030204" pitchFamily="18" charset="0"/>
                        <a:ea typeface="MS Mincho" panose="02020609040205080304" pitchFamily="49" charset="-128"/>
                      </a:rPr>
                      <m:t>; </m:t>
                    </m:r>
                    <m:f>
                      <m:fPr>
                        <m:ctrlPr>
                          <a:rPr lang="en-US" sz="4400" b="1" i="1" kern="1200">
                            <a:solidFill>
                              <a:srgbClr val="000000"/>
                            </a:solidFill>
                            <a:effectLst/>
                            <a:latin typeface="Cambria Math" panose="02040503050406030204" pitchFamily="18" charset="0"/>
                            <a:ea typeface="MS Mincho" panose="02020609040205080304" pitchFamily="49" charset="-128"/>
                          </a:rPr>
                        </m:ctrlPr>
                      </m:fPr>
                      <m:num>
                        <m:r>
                          <a:rPr lang="en-US" sz="4400" b="1" i="1" kern="1200">
                            <a:solidFill>
                              <a:srgbClr val="000000"/>
                            </a:solidFill>
                            <a:effectLst/>
                            <a:latin typeface="Cambria Math" panose="02040503050406030204" pitchFamily="18" charset="0"/>
                            <a:ea typeface="MS Mincho" panose="02020609040205080304" pitchFamily="49" charset="-128"/>
                          </a:rPr>
                          <m:t>𝟑</m:t>
                        </m:r>
                      </m:num>
                      <m:den>
                        <m:r>
                          <a:rPr lang="en-US" sz="4400" b="1" i="1" kern="1200">
                            <a:solidFill>
                              <a:srgbClr val="000000"/>
                            </a:solidFill>
                            <a:effectLst/>
                            <a:latin typeface="Cambria Math" panose="02040503050406030204" pitchFamily="18" charset="0"/>
                            <a:ea typeface="MS Mincho" panose="02020609040205080304" pitchFamily="49" charset="-128"/>
                          </a:rPr>
                          <m:t>𝟐</m:t>
                        </m:r>
                      </m:den>
                    </m:f>
                    <m:r>
                      <a:rPr lang="en-US" sz="4400" b="1" i="1" kern="1200">
                        <a:solidFill>
                          <a:srgbClr val="000000"/>
                        </a:solidFill>
                        <a:effectLst/>
                        <a:latin typeface="Cambria Math" panose="02040503050406030204" pitchFamily="18" charset="0"/>
                        <a:ea typeface="MS Mincho" panose="02020609040205080304" pitchFamily="49" charset="-128"/>
                      </a:rPr>
                      <m:t>;</m:t>
                    </m:r>
                    <m:rad>
                      <m:radPr>
                        <m:degHide m:val="on"/>
                        <m:ctrlPr>
                          <a:rPr lang="en-US" sz="4400" b="1" i="1" kern="1200">
                            <a:solidFill>
                              <a:srgbClr val="000000"/>
                            </a:solidFill>
                            <a:effectLst/>
                            <a:latin typeface="Cambria Math" panose="02040503050406030204" pitchFamily="18" charset="0"/>
                            <a:ea typeface="MS Mincho" panose="02020609040205080304" pitchFamily="49" charset="-128"/>
                          </a:rPr>
                        </m:ctrlPr>
                      </m:radPr>
                      <m:deg/>
                      <m:e>
                        <m:r>
                          <a:rPr lang="en-US" sz="4400" b="1" i="1" kern="1200">
                            <a:solidFill>
                              <a:srgbClr val="000000"/>
                            </a:solidFill>
                            <a:effectLst/>
                            <a:latin typeface="Cambria Math" panose="02040503050406030204" pitchFamily="18" charset="0"/>
                            <a:ea typeface="MS Mincho" panose="02020609040205080304" pitchFamily="49" charset="-128"/>
                          </a:rPr>
                          <m:t>𝟏𝟎</m:t>
                        </m:r>
                      </m:e>
                    </m:rad>
                  </m:oMath>
                </a14:m>
                <a:r>
                  <a:rPr lang="en-US" sz="44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  số nào là nghiệm; số nào không là nghiệm của PT nói trên?</a:t>
                </a:r>
                <a:endParaRPr lang="en-US" sz="4400" b="1">
                  <a:effectLst/>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TextBox 9">
                <a:extLst>
                  <a:ext uri="{FF2B5EF4-FFF2-40B4-BE49-F238E27FC236}">
                    <a16:creationId xmlns:a16="http://schemas.microsoft.com/office/drawing/2014/main" id="{081C7342-F081-4528-A9A3-2A1A25A08392}"/>
                  </a:ext>
                </a:extLst>
              </p:cNvPr>
              <p:cNvSpPr txBox="1">
                <a:spLocks noRot="1" noChangeAspect="1" noMove="1" noResize="1" noEditPoints="1" noAdjustHandles="1" noChangeArrowheads="1" noChangeShapeType="1" noTextEdit="1"/>
              </p:cNvSpPr>
              <p:nvPr/>
            </p:nvSpPr>
            <p:spPr>
              <a:xfrm>
                <a:off x="1620559" y="4038600"/>
                <a:ext cx="21181534" cy="3326360"/>
              </a:xfrm>
              <a:prstGeom prst="rect">
                <a:avLst/>
              </a:prstGeom>
              <a:blipFill>
                <a:blip r:embed="rId3"/>
                <a:stretch>
                  <a:fillRect t="-4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EFA6F14-A75D-4979-A907-8C01EB66DAE9}"/>
                  </a:ext>
                </a:extLst>
              </p:cNvPr>
              <p:cNvSpPr txBox="1"/>
              <p:nvPr/>
            </p:nvSpPr>
            <p:spPr>
              <a:xfrm>
                <a:off x="4522621" y="8232706"/>
                <a:ext cx="17043610" cy="1105687"/>
              </a:xfrm>
              <a:prstGeom prst="rect">
                <a:avLst/>
              </a:prstGeom>
              <a:noFill/>
            </p:spPr>
            <p:txBody>
              <a:bodyPr wrap="square" rtlCol="0">
                <a:spAutoFit/>
              </a:bodyPr>
              <a:lstStyle/>
              <a:p>
                <a:r>
                  <a:rPr lang="en-US" sz="44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 Số </a:t>
                </a:r>
                <a14:m>
                  <m:oMath xmlns:m="http://schemas.openxmlformats.org/officeDocument/2006/math">
                    <m:f>
                      <m:fPr>
                        <m:ctrlPr>
                          <a:rPr lang="en-US" sz="4400" b="1" i="1" kern="1200">
                            <a:solidFill>
                              <a:srgbClr val="000000"/>
                            </a:solidFill>
                            <a:effectLst/>
                            <a:latin typeface="Cambria Math" panose="02040503050406030204" pitchFamily="18" charset="0"/>
                            <a:ea typeface="Tahoma" panose="020B0604030504040204" pitchFamily="34" charset="0"/>
                          </a:rPr>
                        </m:ctrlPr>
                      </m:fPr>
                      <m:num>
                        <m:r>
                          <a:rPr lang="en-US" sz="4400" b="1" i="1" kern="1200">
                            <a:solidFill>
                              <a:srgbClr val="000000"/>
                            </a:solidFill>
                            <a:effectLst/>
                            <a:latin typeface="Cambria Math" panose="02040503050406030204" pitchFamily="18" charset="0"/>
                            <a:ea typeface="Tahoma" panose="020B0604030504040204" pitchFamily="34" charset="0"/>
                          </a:rPr>
                          <m:t>𝟑</m:t>
                        </m:r>
                      </m:num>
                      <m:den>
                        <m:r>
                          <a:rPr lang="en-US" sz="4400" b="1" i="1" kern="1200">
                            <a:solidFill>
                              <a:srgbClr val="000000"/>
                            </a:solidFill>
                            <a:effectLst/>
                            <a:latin typeface="Cambria Math" panose="02040503050406030204" pitchFamily="18" charset="0"/>
                            <a:ea typeface="Tahoma" panose="020B0604030504040204" pitchFamily="34" charset="0"/>
                          </a:rPr>
                          <m:t>𝟐</m:t>
                        </m:r>
                      </m:den>
                    </m:f>
                  </m:oMath>
                </a14:m>
                <a:r>
                  <a:rPr lang="en-US" sz="44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 là nghiệm của PT vì </a:t>
                </a:r>
                <a14:m>
                  <m:oMath xmlns:m="http://schemas.openxmlformats.org/officeDocument/2006/math">
                    <m:r>
                      <a:rPr lang="en-US" sz="4400" b="1" i="1" kern="1200">
                        <a:solidFill>
                          <a:srgbClr val="000000"/>
                        </a:solidFill>
                        <a:effectLst/>
                        <a:latin typeface="Cambria Math" panose="02040503050406030204" pitchFamily="18" charset="0"/>
                        <a:ea typeface="Tahoma" panose="020B0604030504040204" pitchFamily="34" charset="0"/>
                      </a:rPr>
                      <m:t>𝟐</m:t>
                    </m:r>
                    <m:r>
                      <a:rPr lang="en-US" sz="4400" b="1" i="1" kern="1200">
                        <a:solidFill>
                          <a:srgbClr val="000000"/>
                        </a:solidFill>
                        <a:effectLst/>
                        <a:latin typeface="Cambria Math" panose="02040503050406030204" pitchFamily="18" charset="0"/>
                        <a:ea typeface="Tahoma" panose="020B0604030504040204" pitchFamily="34" charset="0"/>
                      </a:rPr>
                      <m:t>.</m:t>
                    </m:r>
                    <m:d>
                      <m:dPr>
                        <m:ctrlPr>
                          <a:rPr lang="en-US" sz="4400" b="1" i="1" kern="1200">
                            <a:solidFill>
                              <a:srgbClr val="000000"/>
                            </a:solidFill>
                            <a:effectLst/>
                            <a:latin typeface="Cambria Math" panose="02040503050406030204" pitchFamily="18" charset="0"/>
                            <a:ea typeface="Tahoma" panose="020B0604030504040204" pitchFamily="34" charset="0"/>
                          </a:rPr>
                        </m:ctrlPr>
                      </m:dPr>
                      <m:e>
                        <m:f>
                          <m:fPr>
                            <m:ctrlPr>
                              <a:rPr lang="en-US" sz="4400" b="1" i="1" kern="1200">
                                <a:solidFill>
                                  <a:srgbClr val="000000"/>
                                </a:solidFill>
                                <a:effectLst/>
                                <a:latin typeface="Cambria Math" panose="02040503050406030204" pitchFamily="18" charset="0"/>
                                <a:ea typeface="Tahoma" panose="020B0604030504040204" pitchFamily="34" charset="0"/>
                              </a:rPr>
                            </m:ctrlPr>
                          </m:fPr>
                          <m:num>
                            <m:r>
                              <a:rPr lang="en-US" sz="4400" b="1" i="1" kern="1200">
                                <a:solidFill>
                                  <a:srgbClr val="000000"/>
                                </a:solidFill>
                                <a:effectLst/>
                                <a:latin typeface="Cambria Math" panose="02040503050406030204" pitchFamily="18" charset="0"/>
                                <a:ea typeface="Tahoma" panose="020B0604030504040204" pitchFamily="34" charset="0"/>
                              </a:rPr>
                              <m:t>𝟑</m:t>
                            </m:r>
                          </m:num>
                          <m:den>
                            <m:r>
                              <a:rPr lang="en-US" sz="4400" b="1" i="1" kern="1200">
                                <a:solidFill>
                                  <a:srgbClr val="000000"/>
                                </a:solidFill>
                                <a:effectLst/>
                                <a:latin typeface="Cambria Math" panose="02040503050406030204" pitchFamily="18" charset="0"/>
                                <a:ea typeface="Tahoma" panose="020B0604030504040204" pitchFamily="34" charset="0"/>
                              </a:rPr>
                              <m:t>𝟐</m:t>
                            </m:r>
                          </m:den>
                        </m:f>
                      </m:e>
                    </m:d>
                    <m:r>
                      <a:rPr lang="en-US" sz="4400" b="1" i="1" kern="1200">
                        <a:solidFill>
                          <a:srgbClr val="000000"/>
                        </a:solidFill>
                        <a:effectLst/>
                        <a:latin typeface="Cambria Math" panose="02040503050406030204" pitchFamily="18" charset="0"/>
                        <a:ea typeface="Tahoma" panose="020B0604030504040204" pitchFamily="34" charset="0"/>
                      </a:rPr>
                      <m:t>=</m:t>
                    </m:r>
                    <m:r>
                      <a:rPr lang="en-US" sz="4400" b="1" i="1" kern="1200">
                        <a:solidFill>
                          <a:srgbClr val="000000"/>
                        </a:solidFill>
                        <a:effectLst/>
                        <a:latin typeface="Cambria Math" panose="02040503050406030204" pitchFamily="18" charset="0"/>
                        <a:ea typeface="Tahoma" panose="020B0604030504040204" pitchFamily="34" charset="0"/>
                      </a:rPr>
                      <m:t>𝟑</m:t>
                    </m:r>
                  </m:oMath>
                </a14:m>
                <a:r>
                  <a:rPr lang="en-US" sz="44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 số </a:t>
                </a:r>
                <a14:m>
                  <m:oMath xmlns:m="http://schemas.openxmlformats.org/officeDocument/2006/math">
                    <m:r>
                      <a:rPr lang="en-US" sz="4400" b="1" i="1" kern="1200">
                        <a:solidFill>
                          <a:srgbClr val="000000"/>
                        </a:solidFill>
                        <a:effectLst/>
                        <a:latin typeface="Cambria Math" panose="02040503050406030204" pitchFamily="18" charset="0"/>
                        <a:ea typeface="Tahoma" panose="020B0604030504040204" pitchFamily="34" charset="0"/>
                      </a:rPr>
                      <m:t>−</m:t>
                    </m:r>
                    <m:r>
                      <a:rPr lang="en-US" sz="4400" b="1" i="1" kern="1200">
                        <a:solidFill>
                          <a:srgbClr val="000000"/>
                        </a:solidFill>
                        <a:effectLst/>
                        <a:latin typeface="Cambria Math" panose="02040503050406030204" pitchFamily="18" charset="0"/>
                        <a:ea typeface="Tahoma" panose="020B0604030504040204" pitchFamily="34" charset="0"/>
                      </a:rPr>
                      <m:t>𝟐</m:t>
                    </m:r>
                    <m:r>
                      <a:rPr lang="en-US" sz="4400" b="1" i="1" kern="1200">
                        <a:solidFill>
                          <a:srgbClr val="000000"/>
                        </a:solidFill>
                        <a:effectLst/>
                        <a:latin typeface="Cambria Math" panose="02040503050406030204" pitchFamily="18" charset="0"/>
                        <a:ea typeface="Tahoma" panose="020B0604030504040204" pitchFamily="34"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3EFA6F14-A75D-4979-A907-8C01EB66DAE9}"/>
                  </a:ext>
                </a:extLst>
              </p:cNvPr>
              <p:cNvSpPr txBox="1">
                <a:spLocks noRot="1" noChangeAspect="1" noMove="1" noResize="1" noEditPoints="1" noAdjustHandles="1" noChangeArrowheads="1" noChangeShapeType="1" noTextEdit="1"/>
              </p:cNvSpPr>
              <p:nvPr/>
            </p:nvSpPr>
            <p:spPr>
              <a:xfrm>
                <a:off x="4522621" y="8232706"/>
                <a:ext cx="17043610" cy="1105687"/>
              </a:xfrm>
              <a:prstGeom prst="rect">
                <a:avLst/>
              </a:prstGeom>
              <a:blipFill>
                <a:blip r:embed="rId4"/>
                <a:stretch>
                  <a:fillRect l="-501" b="-88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D682E11-5073-41EB-ADD8-ACA9964D3F63}"/>
                  </a:ext>
                </a:extLst>
              </p:cNvPr>
              <p:cNvSpPr txBox="1"/>
              <p:nvPr/>
            </p:nvSpPr>
            <p:spPr>
              <a:xfrm>
                <a:off x="4835042" y="9630952"/>
                <a:ext cx="17043610" cy="1510222"/>
              </a:xfrm>
              <a:prstGeom prst="rect">
                <a:avLst/>
              </a:prstGeom>
              <a:noFill/>
            </p:spPr>
            <p:txBody>
              <a:bodyPr wrap="square" rtlCol="0">
                <a:spAutoFit/>
              </a:bodyPr>
              <a:lstStyle/>
              <a:p>
                <a14:m>
                  <m:oMath xmlns:m="http://schemas.openxmlformats.org/officeDocument/2006/math">
                    <m:rad>
                      <m:radPr>
                        <m:degHide m:val="on"/>
                        <m:ctrlPr>
                          <a:rPr lang="en-US" sz="4400" b="1" i="1">
                            <a:solidFill>
                              <a:srgbClr val="000000"/>
                            </a:solidFill>
                            <a:latin typeface="Cambria Math" panose="02040503050406030204" pitchFamily="18" charset="0"/>
                            <a:ea typeface="Tahoma" panose="020B0604030504040204" pitchFamily="34" charset="0"/>
                          </a:rPr>
                        </m:ctrlPr>
                      </m:radPr>
                      <m:deg/>
                      <m:e>
                        <m:r>
                          <a:rPr lang="en-US" sz="4400" b="1" i="1">
                            <a:solidFill>
                              <a:srgbClr val="000000"/>
                            </a:solidFill>
                            <a:latin typeface="Cambria Math" panose="02040503050406030204" pitchFamily="18" charset="0"/>
                            <a:ea typeface="Tahoma" panose="020B0604030504040204" pitchFamily="34" charset="0"/>
                          </a:rPr>
                          <m:t>𝟏𝟎</m:t>
                        </m:r>
                      </m:e>
                    </m:rad>
                  </m:oMath>
                </a14:m>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 không là nghiệm của PT vì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rPr>
                      <m:t>𝟐</m:t>
                    </m:r>
                    <m:r>
                      <a:rPr lang="en-US" sz="4400" b="1" i="1">
                        <a:solidFill>
                          <a:srgbClr val="000000"/>
                        </a:solidFill>
                        <a:latin typeface="Cambria Math" panose="02040503050406030204" pitchFamily="18" charset="0"/>
                        <a:ea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rPr>
                      <m:t>𝟐</m:t>
                    </m:r>
                    <m:r>
                      <a:rPr lang="en-US" sz="4400" b="1" i="1">
                        <a:solidFill>
                          <a:srgbClr val="000000"/>
                        </a:solidFill>
                        <a:latin typeface="Cambria Math" panose="02040503050406030204" pitchFamily="18" charset="0"/>
                        <a:ea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rPr>
                      <m:t>𝟑</m:t>
                    </m:r>
                  </m:oMath>
                </a14:m>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rPr>
                      <m:t>𝟐</m:t>
                    </m:r>
                    <m:r>
                      <a:rPr lang="en-US" sz="4400" b="1" i="1">
                        <a:solidFill>
                          <a:srgbClr val="000000"/>
                        </a:solidFill>
                        <a:latin typeface="Cambria Math" panose="02040503050406030204" pitchFamily="18" charset="0"/>
                        <a:ea typeface="Tahoma" panose="020B0604030504040204" pitchFamily="34" charset="0"/>
                      </a:rPr>
                      <m:t>.</m:t>
                    </m:r>
                    <m:rad>
                      <m:radPr>
                        <m:degHide m:val="on"/>
                        <m:ctrlPr>
                          <a:rPr lang="en-US" sz="4400" b="1" i="1">
                            <a:solidFill>
                              <a:srgbClr val="000000"/>
                            </a:solidFill>
                            <a:latin typeface="Cambria Math" panose="02040503050406030204" pitchFamily="18" charset="0"/>
                            <a:ea typeface="Tahoma" panose="020B0604030504040204" pitchFamily="34" charset="0"/>
                          </a:rPr>
                        </m:ctrlPr>
                      </m:radPr>
                      <m:deg/>
                      <m:e>
                        <m:r>
                          <a:rPr lang="en-US" sz="4400" b="1" i="1">
                            <a:solidFill>
                              <a:srgbClr val="000000"/>
                            </a:solidFill>
                            <a:latin typeface="Cambria Math" panose="02040503050406030204" pitchFamily="18" charset="0"/>
                            <a:ea typeface="Tahoma" panose="020B0604030504040204" pitchFamily="34" charset="0"/>
                          </a:rPr>
                          <m:t>𝟏𝟎</m:t>
                        </m:r>
                      </m:e>
                    </m:rad>
                    <m:r>
                      <a:rPr lang="en-US" sz="4400" b="1" i="1">
                        <a:solidFill>
                          <a:srgbClr val="000000"/>
                        </a:solidFill>
                        <a:latin typeface="Cambria Math" panose="02040503050406030204" pitchFamily="18" charset="0"/>
                        <a:ea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rPr>
                      <m:t>𝟑</m:t>
                    </m:r>
                  </m:oMath>
                </a14:m>
                <a:endParaRPr lang="en-US" sz="4400" b="1">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TextBox 55">
                <a:extLst>
                  <a:ext uri="{FF2B5EF4-FFF2-40B4-BE49-F238E27FC236}">
                    <a16:creationId xmlns:a16="http://schemas.microsoft.com/office/drawing/2014/main" id="{7D682E11-5073-41EB-ADD8-ACA9964D3F63}"/>
                  </a:ext>
                </a:extLst>
              </p:cNvPr>
              <p:cNvSpPr txBox="1">
                <a:spLocks noRot="1" noChangeAspect="1" noMove="1" noResize="1" noEditPoints="1" noAdjustHandles="1" noChangeArrowheads="1" noChangeShapeType="1" noTextEdit="1"/>
              </p:cNvSpPr>
              <p:nvPr/>
            </p:nvSpPr>
            <p:spPr>
              <a:xfrm>
                <a:off x="4835042" y="9630952"/>
                <a:ext cx="17043610" cy="1510222"/>
              </a:xfrm>
              <a:prstGeom prst="rect">
                <a:avLst/>
              </a:prstGeom>
              <a:blipFill>
                <a:blip r:embed="rId5"/>
                <a:stretch>
                  <a:fillRect t="-4839"/>
                </a:stretch>
              </a:blipFill>
            </p:spPr>
            <p:txBody>
              <a:bodyPr/>
              <a:lstStyle/>
              <a:p>
                <a:r>
                  <a:rPr lang="en-US">
                    <a:noFill/>
                  </a:rPr>
                  <a:t> </a:t>
                </a:r>
              </a:p>
            </p:txBody>
          </p:sp>
        </mc:Fallback>
      </mc:AlternateContent>
    </p:spTree>
    <p:extLst>
      <p:ext uri="{BB962C8B-B14F-4D97-AF65-F5344CB8AC3E}">
        <p14:creationId xmlns:p14="http://schemas.microsoft.com/office/powerpoint/2010/main" val="239413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left)">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572062"/>
            <a:ext cx="19202401" cy="830997"/>
            <a:chOff x="168274" y="1892299"/>
            <a:chExt cx="19202401" cy="830995"/>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1715" y="1913523"/>
              <a:ext cx="777823" cy="754051"/>
            </a:xfrm>
            <a:prstGeom prst="rect">
              <a:avLst/>
            </a:prstGeom>
            <a:noFill/>
          </p:spPr>
          <p:txBody>
            <a:bodyPr wrap="square" rtlCol="0">
              <a:spAutoFit/>
            </a:bodyPr>
            <a:lstStyle/>
            <a:p>
              <a:pPr algn="ctr"/>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KHÁI NIỆM PHƯƠNG TRÌNH</a:t>
              </a:r>
            </a:p>
          </p:txBody>
        </p:sp>
      </p:grpSp>
      <p:grpSp>
        <p:nvGrpSpPr>
          <p:cNvPr id="6" name="Group 5"/>
          <p:cNvGrpSpPr/>
          <p:nvPr/>
        </p:nvGrpSpPr>
        <p:grpSpPr>
          <a:xfrm>
            <a:off x="838200" y="2511022"/>
            <a:ext cx="12344400" cy="1569660"/>
            <a:chOff x="644526" y="2766774"/>
            <a:chExt cx="10253661" cy="1569660"/>
          </a:xfrm>
        </p:grpSpPr>
        <p:sp>
          <p:nvSpPr>
            <p:cNvPr id="7" name="TextBox 6"/>
            <p:cNvSpPr txBox="1"/>
            <p:nvPr/>
          </p:nvSpPr>
          <p:spPr>
            <a:xfrm>
              <a:off x="1906587" y="2766774"/>
              <a:ext cx="8991600" cy="1569660"/>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Điều kiện của một phương trình</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2</a:t>
              </a:r>
            </a:p>
          </p:txBody>
        </p:sp>
      </p:grpSp>
      <p:grpSp>
        <p:nvGrpSpPr>
          <p:cNvPr id="43" name="Group 42"/>
          <p:cNvGrpSpPr/>
          <p:nvPr/>
        </p:nvGrpSpPr>
        <p:grpSpPr>
          <a:xfrm>
            <a:off x="1088512" y="3990904"/>
            <a:ext cx="22325581" cy="5952082"/>
            <a:chOff x="1076414" y="4334859"/>
            <a:chExt cx="22325581" cy="5952082"/>
          </a:xfrm>
        </p:grpSpPr>
        <p:grpSp>
          <p:nvGrpSpPr>
            <p:cNvPr id="22" name="Group 5"/>
            <p:cNvGrpSpPr/>
            <p:nvPr/>
          </p:nvGrpSpPr>
          <p:grpSpPr>
            <a:xfrm>
              <a:off x="1533269" y="4671091"/>
              <a:ext cx="21868726" cy="5615850"/>
              <a:chOff x="637542" y="1083939"/>
              <a:chExt cx="8611674" cy="2210985"/>
            </a:xfrm>
          </p:grpSpPr>
          <p:sp>
            <p:nvSpPr>
              <p:cNvPr id="39" name="Rounded Rectangle 38"/>
              <p:cNvSpPr/>
              <p:nvPr/>
            </p:nvSpPr>
            <p:spPr>
              <a:xfrm>
                <a:off x="637542" y="1083939"/>
                <a:ext cx="8611674" cy="2210985"/>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3581430"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Định nghĩa</a:t>
                </a:r>
                <a:r>
                  <a:rPr lang="en-US" sz="4600" b="1">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DDBB595-D231-487B-8484-7E271732FAD2}"/>
                  </a:ext>
                </a:extLst>
              </p:cNvPr>
              <p:cNvSpPr txBox="1"/>
              <p:nvPr/>
            </p:nvSpPr>
            <p:spPr>
              <a:xfrm>
                <a:off x="3810000" y="5293008"/>
                <a:ext cx="18878401" cy="2800767"/>
              </a:xfrm>
              <a:prstGeom prst="rect">
                <a:avLst/>
              </a:prstGeom>
              <a:noFill/>
            </p:spPr>
            <p:txBody>
              <a:bodyPr wrap="square" rtlCol="0">
                <a:spAutoFit/>
              </a:bodyPr>
              <a:lstStyle/>
              <a:p>
                <a:r>
                  <a:rPr lang="en-US" sz="4400" b="1" i="1">
                    <a:effectLst/>
                    <a:latin typeface="Tahoma" panose="020B0604030504040204" pitchFamily="34" charset="0"/>
                    <a:ea typeface="Tahoma" panose="020B0604030504040204" pitchFamily="34" charset="0"/>
                    <a:cs typeface="Tahoma" panose="020B0604030504040204" pitchFamily="34" charset="0"/>
                  </a:rPr>
                  <a:t>Khi giải phương trình </a:t>
                </a:r>
                <a14:m>
                  <m:oMath xmlns:m="http://schemas.openxmlformats.org/officeDocument/2006/math">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𝟏</m:t>
                        </m:r>
                      </m:e>
                    </m:d>
                  </m:oMath>
                </a14:m>
                <a:r>
                  <a:rPr lang="en-US" sz="4400" b="1" i="1">
                    <a:effectLst/>
                    <a:latin typeface="Tahoma" panose="020B0604030504040204" pitchFamily="34" charset="0"/>
                    <a:ea typeface="Tahoma" panose="020B0604030504040204" pitchFamily="34" charset="0"/>
                    <a:cs typeface="Tahoma" panose="020B0604030504040204" pitchFamily="34" charset="0"/>
                  </a:rPr>
                  <a:t>, ta cần lưu ý với điều kiện đối với ẩn số </a:t>
                </a:r>
                <a14:m>
                  <m:oMath xmlns:m="http://schemas.openxmlformats.org/officeDocument/2006/math">
                    <m:r>
                      <a:rPr lang="en-US" sz="4400" b="1" i="1">
                        <a:effectLst/>
                        <a:latin typeface="Cambria Math" panose="02040503050406030204" pitchFamily="18" charset="0"/>
                        <a:ea typeface="Calibri" panose="020F0502020204030204" pitchFamily="34" charset="0"/>
                      </a:rPr>
                      <m:t>𝒙</m:t>
                    </m:r>
                  </m:oMath>
                </a14:m>
                <a:r>
                  <a:rPr lang="en-US" sz="4400" b="1" i="1">
                    <a:effectLst/>
                    <a:latin typeface="Tahoma" panose="020B0604030504040204" pitchFamily="34" charset="0"/>
                    <a:ea typeface="Tahoma" panose="020B0604030504040204" pitchFamily="34" charset="0"/>
                    <a:cs typeface="Tahoma" panose="020B0604030504040204" pitchFamily="34" charset="0"/>
                  </a:rPr>
                  <a:t> để </a:t>
                </a:r>
                <a14:m>
                  <m:oMath xmlns:m="http://schemas.openxmlformats.org/officeDocument/2006/math">
                    <m:r>
                      <a:rPr lang="en-US" sz="4400" b="1" i="1">
                        <a:effectLst/>
                        <a:latin typeface="Cambria Math" panose="02040503050406030204" pitchFamily="18" charset="0"/>
                        <a:ea typeface="Calibri" panose="020F0502020204030204" pitchFamily="34" charset="0"/>
                      </a:rPr>
                      <m:t>𝒇</m:t>
                    </m:r>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𝒙</m:t>
                        </m:r>
                      </m:e>
                    </m:d>
                  </m:oMath>
                </a14:m>
                <a:r>
                  <a:rPr lang="en-US" sz="4400" b="1" i="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effectLst/>
                        <a:latin typeface="Cambria Math" panose="02040503050406030204" pitchFamily="18" charset="0"/>
                        <a:ea typeface="Calibri" panose="020F0502020204030204" pitchFamily="34" charset="0"/>
                      </a:rPr>
                      <m:t>𝒈</m:t>
                    </m:r>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𝒙</m:t>
                        </m:r>
                      </m:e>
                    </m:d>
                  </m:oMath>
                </a14:m>
                <a:r>
                  <a:rPr lang="en-US" sz="4400" b="1" i="1">
                    <a:effectLst/>
                    <a:latin typeface="Tahoma" panose="020B0604030504040204" pitchFamily="34" charset="0"/>
                    <a:ea typeface="Tahoma" panose="020B0604030504040204" pitchFamily="34" charset="0"/>
                    <a:cs typeface="Tahoma" panose="020B0604030504040204" pitchFamily="34" charset="0"/>
                  </a:rPr>
                  <a:t> có nghĩa (tức là mọi phép toán đều thực hiện được). </a:t>
                </a:r>
                <a:endParaRPr lang="en-US" sz="4400" b="1">
                  <a:effectLst/>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TextBox 10">
                <a:extLst>
                  <a:ext uri="{FF2B5EF4-FFF2-40B4-BE49-F238E27FC236}">
                    <a16:creationId xmlns:a16="http://schemas.microsoft.com/office/drawing/2014/main" id="{1DDBB595-D231-487B-8484-7E271732FAD2}"/>
                  </a:ext>
                </a:extLst>
              </p:cNvPr>
              <p:cNvSpPr txBox="1">
                <a:spLocks noRot="1" noChangeAspect="1" noMove="1" noResize="1" noEditPoints="1" noAdjustHandles="1" noChangeArrowheads="1" noChangeShapeType="1" noTextEdit="1"/>
              </p:cNvSpPr>
              <p:nvPr/>
            </p:nvSpPr>
            <p:spPr>
              <a:xfrm>
                <a:off x="3810000" y="5293008"/>
                <a:ext cx="18878401" cy="2800767"/>
              </a:xfrm>
              <a:prstGeom prst="rect">
                <a:avLst/>
              </a:prstGeom>
              <a:blipFill>
                <a:blip r:embed="rId3"/>
                <a:stretch>
                  <a:fillRect l="-1292" t="-4565"/>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4AF7AD43-C7EB-49DF-AD9E-6795B3174C7D}"/>
              </a:ext>
            </a:extLst>
          </p:cNvPr>
          <p:cNvSpPr txBox="1"/>
          <p:nvPr/>
        </p:nvSpPr>
        <p:spPr>
          <a:xfrm>
            <a:off x="3810000" y="7819328"/>
            <a:ext cx="18102249" cy="2123658"/>
          </a:xfrm>
          <a:prstGeom prst="rect">
            <a:avLst/>
          </a:prstGeom>
          <a:noFill/>
        </p:spPr>
        <p:txBody>
          <a:bodyPr wrap="square" rtlCol="0">
            <a:spAutoFit/>
          </a:bodyPr>
          <a:lstStyle/>
          <a:p>
            <a:r>
              <a:rPr lang="en-US" sz="4400" b="1" i="1">
                <a:effectLst/>
                <a:latin typeface="Tahoma" panose="020B0604030504040204" pitchFamily="34" charset="0"/>
                <a:ea typeface="Tahoma" panose="020B0604030504040204" pitchFamily="34" charset="0"/>
                <a:cs typeface="Tahoma" panose="020B0604030504040204" pitchFamily="34" charset="0"/>
              </a:rPr>
              <a:t>Ta cũng nói đó là điều kiện xác định của phương trình (hay gọi tắt là điều kiện của phương trình).</a:t>
            </a:r>
            <a:endParaRPr lang="en-US" sz="4400" b="1">
              <a:effectLst/>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109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199" y="1572062"/>
            <a:ext cx="18821399" cy="1569660"/>
            <a:chOff x="-288924" y="1892299"/>
            <a:chExt cx="18821399" cy="1569656"/>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6444914" cy="1569656"/>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KHÁI NIỆM PHƯƠNG TRÌNH</a:t>
              </a:r>
            </a:p>
            <a:p>
              <a:endParaRPr lang="en-US" sz="4800" b="1">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40" y="2504836"/>
            <a:ext cx="11549060" cy="1569660"/>
            <a:chOff x="644526" y="2766774"/>
            <a:chExt cx="10253661" cy="1569660"/>
          </a:xfrm>
        </p:grpSpPr>
        <p:sp>
          <p:nvSpPr>
            <p:cNvPr id="7" name="TextBox 6"/>
            <p:cNvSpPr txBox="1"/>
            <p:nvPr/>
          </p:nvSpPr>
          <p:spPr>
            <a:xfrm>
              <a:off x="1906587" y="2766774"/>
              <a:ext cx="8991600" cy="1569660"/>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Điều kiện của một phương trình</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681" y="2795826"/>
              <a:ext cx="482751"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2</a:t>
              </a:r>
            </a:p>
          </p:txBody>
        </p:sp>
      </p:grpSp>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282162" y="6916522"/>
            <a:ext cx="21819676" cy="5580278"/>
            <a:chOff x="1270511" y="5867400"/>
            <a:chExt cx="21819676" cy="5690600"/>
          </a:xfrm>
        </p:grpSpPr>
        <p:sp>
          <p:nvSpPr>
            <p:cNvPr id="53" name="Rounded Rectangle 52"/>
            <p:cNvSpPr/>
            <p:nvPr/>
          </p:nvSpPr>
          <p:spPr>
            <a:xfrm>
              <a:off x="1272210" y="6139010"/>
              <a:ext cx="21817977" cy="541899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60"/>
            <p:cNvGrpSpPr/>
            <p:nvPr/>
          </p:nvGrpSpPr>
          <p:grpSpPr>
            <a:xfrm>
              <a:off x="1270511" y="5867400"/>
              <a:ext cx="3568119" cy="885308"/>
              <a:chOff x="1224541" y="6305967"/>
              <a:chExt cx="3568119" cy="88530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6"/>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271088" y="3461658"/>
            <a:ext cx="21841827" cy="3274105"/>
            <a:chOff x="1268078" y="3405486"/>
            <a:chExt cx="21841827" cy="3274105"/>
          </a:xfrm>
        </p:grpSpPr>
        <p:sp>
          <p:nvSpPr>
            <p:cNvPr id="62" name="Rounded Rectangle 61"/>
            <p:cNvSpPr/>
            <p:nvPr/>
          </p:nvSpPr>
          <p:spPr>
            <a:xfrm>
              <a:off x="1268078" y="3790951"/>
              <a:ext cx="21841827" cy="288864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1856598"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Ví dụ </a:t>
                </a:r>
                <a:endParaRPr lang="en-US" sz="4600" b="1" dirty="0">
                  <a:solidFill>
                    <a:schemeClr val="bg1"/>
                  </a:solidFill>
                  <a:latin typeface="Tahoma" pitchFamily="34" charset="0"/>
                  <a:ea typeface="Tahoma" pitchFamily="34" charset="0"/>
                  <a:cs typeface="Tahoma"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81C7342-F081-4528-A9A3-2A1A25A08392}"/>
                  </a:ext>
                </a:extLst>
              </p:cNvPr>
              <p:cNvSpPr txBox="1"/>
              <p:nvPr/>
            </p:nvSpPr>
            <p:spPr>
              <a:xfrm>
                <a:off x="1620559" y="4038600"/>
                <a:ext cx="21181534" cy="2790957"/>
              </a:xfrm>
              <a:prstGeom prst="rect">
                <a:avLst/>
              </a:prstGeom>
              <a:noFill/>
            </p:spPr>
            <p:txBody>
              <a:bodyPr wrap="square" rtlCol="0">
                <a:spAutoFit/>
              </a:bodyPr>
              <a:lstStyle/>
              <a:p>
                <a:pPr marL="450850" marR="0" algn="ctr">
                  <a:lnSpc>
                    <a:spcPct val="106000"/>
                  </a:lnSpc>
                  <a:spcBef>
                    <a:spcPts val="0"/>
                  </a:spcBef>
                  <a:spcAft>
                    <a:spcPts val="800"/>
                  </a:spcAft>
                </a:pPr>
                <a:r>
                  <a:rPr lang="vi-VN" sz="4400" b="1">
                    <a:effectLst/>
                    <a:latin typeface="Tahoma" panose="020B0604030504040204" pitchFamily="34" charset="0"/>
                    <a:ea typeface="Tahoma" panose="020B0604030504040204" pitchFamily="34" charset="0"/>
                    <a:cs typeface="Tahoma" panose="020B0604030504040204" pitchFamily="34" charset="0"/>
                  </a:rPr>
                  <a:t>Tìm điều kiện của các PT sau:</a:t>
                </a:r>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180340" marR="0" indent="457200">
                  <a:lnSpc>
                    <a:spcPct val="107000"/>
                  </a:lnSpc>
                  <a:spcBef>
                    <a:spcPts val="0"/>
                  </a:spcBef>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f>
                      <m:fPr>
                        <m:ctrlPr>
                          <a:rPr lang="en-US" sz="4400" b="1" i="1">
                            <a:effectLst/>
                            <a:latin typeface="Cambria Math" panose="02040503050406030204" pitchFamily="18" charset="0"/>
                            <a:ea typeface="Calibri" panose="020F0502020204030204" pitchFamily="34" charset="0"/>
                          </a:rPr>
                        </m:ctrlPr>
                      </m:fPr>
                      <m:num>
                        <m:r>
                          <a:rPr lang="en-US" sz="4400" b="1" i="1" smtClean="0">
                            <a:effectLst/>
                            <a:latin typeface="Cambria Math" panose="02040503050406030204" pitchFamily="18" charset="0"/>
                            <a:ea typeface="Calibri" panose="020F0502020204030204" pitchFamily="34" charset="0"/>
                          </a:rPr>
                          <m:t>𝟏</m:t>
                        </m:r>
                      </m:num>
                      <m:den>
                        <m:r>
                          <a:rPr lang="en-US" sz="4400" b="1" i="1" smtClean="0">
                            <a:effectLst/>
                            <a:latin typeface="Cambria Math" panose="02040503050406030204" pitchFamily="18" charset="0"/>
                            <a:ea typeface="Calibri" panose="020F0502020204030204" pitchFamily="34" charset="0"/>
                          </a:rPr>
                          <m:t>𝒙</m:t>
                        </m:r>
                      </m:den>
                    </m:f>
                    <m:r>
                      <a:rPr lang="en-US" sz="4400" b="1" i="1" smtClean="0">
                        <a:effectLst/>
                        <a:latin typeface="Cambria Math" panose="02040503050406030204" pitchFamily="18" charset="0"/>
                        <a:ea typeface="Calibri" panose="020F0502020204030204" pitchFamily="34" charset="0"/>
                      </a:rPr>
                      <m:t>=</m:t>
                    </m:r>
                    <m:r>
                      <a:rPr lang="en-US" sz="4400" b="1" i="1" smtClean="0">
                        <a:effectLst/>
                        <a:latin typeface="Cambria Math" panose="02040503050406030204" pitchFamily="18" charset="0"/>
                        <a:ea typeface="Calibri" panose="020F0502020204030204" pitchFamily="34" charset="0"/>
                      </a:rPr>
                      <m:t>𝒙</m:t>
                    </m:r>
                    <m:r>
                      <a:rPr lang="en-US" sz="4400" b="1" i="1" smtClean="0">
                        <a:effectLst/>
                        <a:latin typeface="Cambria Math" panose="02040503050406030204" pitchFamily="18" charset="0"/>
                        <a:ea typeface="Calibri" panose="020F0502020204030204" pitchFamily="34" charset="0"/>
                      </a:rPr>
                      <m:t>+</m:t>
                    </m:r>
                    <m:r>
                      <a:rPr lang="en-US" sz="4400" b="1" i="1" smtClean="0">
                        <a:effectLst/>
                        <a:latin typeface="Cambria Math" panose="02040503050406030204" pitchFamily="18" charset="0"/>
                        <a:ea typeface="Calibri" panose="020F0502020204030204" pitchFamily="34" charset="0"/>
                      </a:rPr>
                      <m:t>𝟐</m:t>
                    </m:r>
                  </m:oMath>
                </a14:m>
                <a:r>
                  <a:rPr lang="en-US" sz="4400" b="1">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1" smtClean="0">
                        <a:effectLst/>
                        <a:latin typeface="Cambria Math" panose="02040503050406030204" pitchFamily="18" charset="0"/>
                        <a:ea typeface="Calibri" panose="020F0502020204030204" pitchFamily="34" charset="0"/>
                      </a:rPr>
                      <m:t>𝒙</m:t>
                    </m:r>
                    <m:r>
                      <a:rPr lang="en-US" sz="4400" b="1" i="1" smtClean="0">
                        <a:effectLst/>
                        <a:latin typeface="Cambria Math" panose="02040503050406030204" pitchFamily="18" charset="0"/>
                        <a:ea typeface="Calibri" panose="020F0502020204030204" pitchFamily="34" charset="0"/>
                      </a:rPr>
                      <m:t>=</m:t>
                    </m:r>
                    <m:rad>
                      <m:radPr>
                        <m:degHide m:val="on"/>
                        <m:ctrlPr>
                          <a:rPr lang="en-US" sz="4400" b="1" i="1">
                            <a:effectLst/>
                            <a:latin typeface="Cambria Math" panose="02040503050406030204" pitchFamily="18" charset="0"/>
                            <a:ea typeface="Calibri" panose="020F0502020204030204" pitchFamily="34" charset="0"/>
                          </a:rPr>
                        </m:ctrlPr>
                      </m:radPr>
                      <m:deg/>
                      <m:e>
                        <m:sSup>
                          <m:sSupPr>
                            <m:ctrlPr>
                              <a:rPr lang="en-US" sz="4400" b="1" i="1">
                                <a:effectLst/>
                                <a:latin typeface="Cambria Math" panose="02040503050406030204" pitchFamily="18" charset="0"/>
                                <a:ea typeface="Calibri" panose="020F0502020204030204" pitchFamily="34" charset="0"/>
                              </a:rPr>
                            </m:ctrlPr>
                          </m:sSupPr>
                          <m:e>
                            <m:r>
                              <a:rPr lang="en-US" sz="4400" b="1" i="1" smtClean="0">
                                <a:effectLst/>
                                <a:latin typeface="Cambria Math" panose="02040503050406030204" pitchFamily="18" charset="0"/>
                                <a:ea typeface="Calibri" panose="020F0502020204030204" pitchFamily="34" charset="0"/>
                              </a:rPr>
                              <m:t>𝒙</m:t>
                            </m:r>
                          </m:e>
                          <m:sup>
                            <m:r>
                              <a:rPr lang="en-US" sz="4400" b="1" i="1" smtClean="0">
                                <a:effectLst/>
                                <a:latin typeface="Cambria Math" panose="02040503050406030204" pitchFamily="18" charset="0"/>
                                <a:ea typeface="Calibri" panose="020F0502020204030204" pitchFamily="34" charset="0"/>
                              </a:rPr>
                              <m:t>𝟐</m:t>
                            </m:r>
                          </m:sup>
                        </m:sSup>
                        <m:r>
                          <a:rPr lang="en-US" sz="4400" b="1" i="1" smtClean="0">
                            <a:effectLst/>
                            <a:latin typeface="Cambria Math" panose="02040503050406030204" pitchFamily="18" charset="0"/>
                            <a:ea typeface="Calibri" panose="020F0502020204030204" pitchFamily="34" charset="0"/>
                          </a:rPr>
                          <m:t>+</m:t>
                        </m:r>
                        <m:r>
                          <a:rPr lang="en-US" sz="4400" b="1" i="1" smtClean="0">
                            <a:effectLst/>
                            <a:latin typeface="Cambria Math" panose="02040503050406030204" pitchFamily="18" charset="0"/>
                            <a:ea typeface="Calibri" panose="020F0502020204030204" pitchFamily="34" charset="0"/>
                          </a:rPr>
                          <m:t>𝟏</m:t>
                        </m:r>
                      </m:e>
                    </m:rad>
                  </m:oMath>
                </a14:m>
                <a:r>
                  <a:rPr lang="en-US" sz="4400" b="1">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f>
                      <m:fPr>
                        <m:ctrlPr>
                          <a:rPr lang="en-US" sz="4400" b="1" i="1">
                            <a:effectLst/>
                            <a:latin typeface="Cambria Math" panose="02040503050406030204" pitchFamily="18" charset="0"/>
                            <a:ea typeface="Calibri" panose="020F0502020204030204" pitchFamily="34" charset="0"/>
                          </a:rPr>
                        </m:ctrlPr>
                      </m:fPr>
                      <m:num>
                        <m:r>
                          <a:rPr lang="en-US" sz="4400" b="1" i="1" smtClean="0">
                            <a:effectLst/>
                            <a:latin typeface="Cambria Math" panose="02040503050406030204" pitchFamily="18" charset="0"/>
                            <a:ea typeface="Calibri" panose="020F0502020204030204" pitchFamily="34" charset="0"/>
                          </a:rPr>
                          <m:t>𝟏</m:t>
                        </m:r>
                      </m:num>
                      <m:den>
                        <m:rad>
                          <m:radPr>
                            <m:degHide m:val="on"/>
                            <m:ctrlPr>
                              <a:rPr lang="en-US" sz="4400" b="1" i="1">
                                <a:effectLst/>
                                <a:latin typeface="Cambria Math" panose="02040503050406030204" pitchFamily="18" charset="0"/>
                                <a:ea typeface="Calibri" panose="020F0502020204030204" pitchFamily="34" charset="0"/>
                              </a:rPr>
                            </m:ctrlPr>
                          </m:radPr>
                          <m:deg/>
                          <m:e>
                            <m:r>
                              <a:rPr lang="en-US" sz="4400" b="1" i="1" smtClean="0">
                                <a:effectLst/>
                                <a:latin typeface="Cambria Math" panose="02040503050406030204" pitchFamily="18" charset="0"/>
                                <a:ea typeface="Calibri" panose="020F0502020204030204" pitchFamily="34" charset="0"/>
                              </a:rPr>
                              <m:t>𝒙</m:t>
                            </m:r>
                          </m:e>
                        </m:rad>
                      </m:den>
                    </m:f>
                    <m:r>
                      <a:rPr lang="en-US" sz="4400" b="1" i="1" smtClean="0">
                        <a:effectLst/>
                        <a:latin typeface="Cambria Math" panose="02040503050406030204" pitchFamily="18" charset="0"/>
                        <a:ea typeface="Calibri" panose="020F0502020204030204" pitchFamily="34" charset="0"/>
                      </a:rPr>
                      <m:t>=</m:t>
                    </m:r>
                    <m:r>
                      <a:rPr lang="en-US" sz="4400" b="1" i="1" smtClean="0">
                        <a:effectLst/>
                        <a:latin typeface="Cambria Math" panose="02040503050406030204" pitchFamily="18" charset="0"/>
                        <a:ea typeface="Calibri" panose="020F0502020204030204" pitchFamily="34" charset="0"/>
                      </a:rPr>
                      <m:t>𝒙</m:t>
                    </m:r>
                    <m:r>
                      <a:rPr lang="en-US" sz="4400" b="1" i="1" smtClean="0">
                        <a:effectLst/>
                        <a:latin typeface="Cambria Math" panose="02040503050406030204" pitchFamily="18" charset="0"/>
                        <a:ea typeface="Calibri" panose="020F0502020204030204" pitchFamily="34" charset="0"/>
                      </a:rPr>
                      <m:t>+</m:t>
                    </m:r>
                    <m:r>
                      <a:rPr lang="en-US" sz="4400" b="1" i="1" smtClean="0">
                        <a:effectLst/>
                        <a:latin typeface="Cambria Math" panose="02040503050406030204" pitchFamily="18" charset="0"/>
                        <a:ea typeface="Calibri" panose="020F0502020204030204" pitchFamily="34" charset="0"/>
                      </a:rPr>
                      <m:t>𝟏</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TextBox 9">
                <a:extLst>
                  <a:ext uri="{FF2B5EF4-FFF2-40B4-BE49-F238E27FC236}">
                    <a16:creationId xmlns:a16="http://schemas.microsoft.com/office/drawing/2014/main" id="{081C7342-F081-4528-A9A3-2A1A25A08392}"/>
                  </a:ext>
                </a:extLst>
              </p:cNvPr>
              <p:cNvSpPr txBox="1">
                <a:spLocks noRot="1" noChangeAspect="1" noMove="1" noResize="1" noEditPoints="1" noAdjustHandles="1" noChangeArrowheads="1" noChangeShapeType="1" noTextEdit="1"/>
              </p:cNvSpPr>
              <p:nvPr/>
            </p:nvSpPr>
            <p:spPr>
              <a:xfrm>
                <a:off x="1620559" y="4038600"/>
                <a:ext cx="21181534" cy="2790957"/>
              </a:xfrm>
              <a:prstGeom prst="rect">
                <a:avLst/>
              </a:prstGeom>
              <a:blipFill>
                <a:blip r:embed="rId3"/>
                <a:stretch>
                  <a:fillRect t="-54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EFA6F14-A75D-4979-A907-8C01EB66DAE9}"/>
                  </a:ext>
                </a:extLst>
              </p:cNvPr>
              <p:cNvSpPr txBox="1"/>
              <p:nvPr/>
            </p:nvSpPr>
            <p:spPr>
              <a:xfrm>
                <a:off x="4292390" y="8197116"/>
                <a:ext cx="17043610" cy="1446550"/>
              </a:xfrm>
              <a:prstGeom prst="rect">
                <a:avLst/>
              </a:prstGeom>
              <a:noFill/>
            </p:spPr>
            <p:txBody>
              <a:bodyPr wrap="square" rtlCol="0">
                <a:spAutoFit/>
              </a:bodyPr>
              <a:lstStyle/>
              <a:p>
                <a:r>
                  <a:rPr lang="en-US" sz="44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a) Điều kiện để PT có nghĩa là </a:t>
                </a:r>
                <a14:m>
                  <m:oMath xmlns:m="http://schemas.openxmlformats.org/officeDocument/2006/math">
                    <m:r>
                      <a:rPr lang="en-US" sz="4400" b="1" i="1" kern="1200">
                        <a:solidFill>
                          <a:srgbClr val="000000"/>
                        </a:solidFill>
                        <a:effectLst/>
                        <a:latin typeface="Cambria Math" panose="02040503050406030204" pitchFamily="18" charset="0"/>
                        <a:ea typeface="Calibri" panose="020F0502020204030204" pitchFamily="34" charset="0"/>
                      </a:rPr>
                      <m:t>𝒙</m:t>
                    </m:r>
                    <m:r>
                      <a:rPr lang="vi-VN" sz="4400" b="1" i="1" kern="1200">
                        <a:solidFill>
                          <a:srgbClr val="000000"/>
                        </a:solidFill>
                        <a:effectLst/>
                        <a:latin typeface="Cambria Math" panose="02040503050406030204" pitchFamily="18" charset="0"/>
                        <a:ea typeface="Calibri" panose="020F0502020204030204" pitchFamily="34" charset="0"/>
                      </a:rPr>
                      <m:t>≠</m:t>
                    </m:r>
                    <m:r>
                      <a:rPr lang="vi-VN" sz="4400" b="1" i="1" kern="1200">
                        <a:solidFill>
                          <a:srgbClr val="000000"/>
                        </a:solidFill>
                        <a:effectLst/>
                        <a:latin typeface="Cambria Math" panose="02040503050406030204" pitchFamily="18" charset="0"/>
                        <a:ea typeface="Calibri" panose="020F0502020204030204" pitchFamily="34" charset="0"/>
                      </a:rPr>
                      <m:t>𝟎</m:t>
                    </m:r>
                    <m:r>
                      <a:rPr lang="vi-VN" sz="4400" b="1" i="1" kern="1200">
                        <a:solidFill>
                          <a:srgbClr val="000000"/>
                        </a:solidFill>
                        <a:effectLst/>
                        <a:latin typeface="Cambria Math" panose="02040503050406030204" pitchFamily="18" charset="0"/>
                        <a:ea typeface="Calibri" panose="020F0502020204030204" pitchFamily="34" charset="0"/>
                      </a:rPr>
                      <m:t>.</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a:p>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3EFA6F14-A75D-4979-A907-8C01EB66DAE9}"/>
                  </a:ext>
                </a:extLst>
              </p:cNvPr>
              <p:cNvSpPr txBox="1">
                <a:spLocks noRot="1" noChangeAspect="1" noMove="1" noResize="1" noEditPoints="1" noAdjustHandles="1" noChangeArrowheads="1" noChangeShapeType="1" noTextEdit="1"/>
              </p:cNvSpPr>
              <p:nvPr/>
            </p:nvSpPr>
            <p:spPr>
              <a:xfrm>
                <a:off x="4292390" y="8197116"/>
                <a:ext cx="17043610" cy="1446550"/>
              </a:xfrm>
              <a:prstGeom prst="rect">
                <a:avLst/>
              </a:prstGeom>
              <a:blipFill>
                <a:blip r:embed="rId4"/>
                <a:stretch>
                  <a:fillRect l="-1431" t="-9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64F4712-6EF3-4369-8DC6-F19B434CC56A}"/>
                  </a:ext>
                </a:extLst>
              </p:cNvPr>
              <p:cNvSpPr txBox="1"/>
              <p:nvPr/>
            </p:nvSpPr>
            <p:spPr>
              <a:xfrm>
                <a:off x="4292390" y="9502105"/>
                <a:ext cx="15062410" cy="784767"/>
              </a:xfrm>
              <a:prstGeom prst="rect">
                <a:avLst/>
              </a:prstGeom>
              <a:noFill/>
            </p:spPr>
            <p:txBody>
              <a:bodyPr wrap="square" rtlCol="0">
                <a:spAutoFit/>
              </a:bodyPr>
              <a:lstStyle/>
              <a:p>
                <a:r>
                  <a:rPr lang="en-US" sz="44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b) Do </a:t>
                </a:r>
                <a14:m>
                  <m:oMath xmlns:m="http://schemas.openxmlformats.org/officeDocument/2006/math">
                    <m:sSup>
                      <m:sSupPr>
                        <m:ctrlPr>
                          <a:rPr lang="en-US" sz="4400" b="1" i="1" kern="1200">
                            <a:solidFill>
                              <a:srgbClr val="000000"/>
                            </a:solidFill>
                            <a:effectLst/>
                            <a:latin typeface="Cambria Math" panose="02040503050406030204" pitchFamily="18" charset="0"/>
                            <a:ea typeface="Tahoma" panose="020B0604030504040204" pitchFamily="34" charset="0"/>
                          </a:rPr>
                        </m:ctrlPr>
                      </m:sSupPr>
                      <m:e>
                        <m:r>
                          <a:rPr lang="en-US" sz="4400" b="1" i="1" kern="1200">
                            <a:solidFill>
                              <a:srgbClr val="000000"/>
                            </a:solidFill>
                            <a:effectLst/>
                            <a:latin typeface="Cambria Math" panose="02040503050406030204" pitchFamily="18" charset="0"/>
                            <a:ea typeface="Tahoma" panose="020B0604030504040204" pitchFamily="34" charset="0"/>
                            <a:cs typeface="Times New Roman" panose="02020603050405020304" pitchFamily="18" charset="0"/>
                          </a:rPr>
                          <m:t>𝒙</m:t>
                        </m:r>
                      </m:e>
                      <m:sup>
                        <m:r>
                          <a:rPr lang="en-US" sz="4400" b="1" i="1" kern="1200">
                            <a:solidFill>
                              <a:srgbClr val="000000"/>
                            </a:solidFill>
                            <a:effectLst/>
                            <a:latin typeface="Cambria Math" panose="02040503050406030204" pitchFamily="18" charset="0"/>
                            <a:ea typeface="Tahoma" panose="020B0604030504040204" pitchFamily="34" charset="0"/>
                            <a:cs typeface="Times New Roman" panose="02020603050405020304" pitchFamily="18" charset="0"/>
                          </a:rPr>
                          <m:t>𝟐</m:t>
                        </m:r>
                      </m:sup>
                    </m:sSup>
                    <m:r>
                      <a:rPr lang="en-US" sz="4400" b="1" i="1" kern="1200">
                        <a:solidFill>
                          <a:srgbClr val="000000"/>
                        </a:solidFill>
                        <a:effectLst/>
                        <a:latin typeface="Cambria Math" panose="02040503050406030204" pitchFamily="18" charset="0"/>
                        <a:ea typeface="Tahoma" panose="020B0604030504040204" pitchFamily="34" charset="0"/>
                        <a:cs typeface="Times New Roman" panose="02020603050405020304" pitchFamily="18" charset="0"/>
                      </a:rPr>
                      <m:t>+</m:t>
                    </m:r>
                    <m:r>
                      <a:rPr lang="en-US" sz="4400" b="1" i="1" kern="1200">
                        <a:solidFill>
                          <a:srgbClr val="000000"/>
                        </a:solidFill>
                        <a:effectLst/>
                        <a:latin typeface="Cambria Math" panose="02040503050406030204" pitchFamily="18" charset="0"/>
                        <a:ea typeface="Tahoma" panose="020B0604030504040204" pitchFamily="34" charset="0"/>
                        <a:cs typeface="Times New Roman" panose="02020603050405020304" pitchFamily="18" charset="0"/>
                      </a:rPr>
                      <m:t>𝟏</m:t>
                    </m:r>
                    <m:r>
                      <a:rPr lang="en-US" sz="44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400" b="1"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𝟏</m:t>
                    </m:r>
                  </m:oMath>
                </a14:m>
                <a:r>
                  <a:rPr lang="en-US" sz="44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 nên phương trình có nghĩa với mọi </a:t>
                </a:r>
                <a14:m>
                  <m:oMath xmlns:m="http://schemas.openxmlformats.org/officeDocument/2006/math">
                    <m:r>
                      <a:rPr lang="en-US" sz="4400" b="1" i="1" kern="1200">
                        <a:solidFill>
                          <a:srgbClr val="000000"/>
                        </a:solidFill>
                        <a:effectLst/>
                        <a:latin typeface="Cambria Math" panose="02040503050406030204" pitchFamily="18" charset="0"/>
                        <a:ea typeface="Tahoma" panose="020B0604030504040204" pitchFamily="34" charset="0"/>
                        <a:cs typeface="Times New Roman" panose="02020603050405020304" pitchFamily="18" charset="0"/>
                      </a:rPr>
                      <m:t>𝒙</m:t>
                    </m:r>
                    <m:r>
                      <a:rPr lang="en-US" sz="4400" b="1" i="1" kern="1200">
                        <a:solidFill>
                          <a:srgbClr val="000000"/>
                        </a:solidFill>
                        <a:effectLst/>
                        <a:latin typeface="Cambria Math" panose="02040503050406030204" pitchFamily="18" charset="0"/>
                        <a:ea typeface="Tahoma" panose="020B0604030504040204" pitchFamily="34" charset="0"/>
                        <a:cs typeface="Times New Roman" panose="020206030504050203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TextBox 13">
                <a:extLst>
                  <a:ext uri="{FF2B5EF4-FFF2-40B4-BE49-F238E27FC236}">
                    <a16:creationId xmlns:a16="http://schemas.microsoft.com/office/drawing/2014/main" id="{A64F4712-6EF3-4369-8DC6-F19B434CC56A}"/>
                  </a:ext>
                </a:extLst>
              </p:cNvPr>
              <p:cNvSpPr txBox="1">
                <a:spLocks noRot="1" noChangeAspect="1" noMove="1" noResize="1" noEditPoints="1" noAdjustHandles="1" noChangeArrowheads="1" noChangeShapeType="1" noTextEdit="1"/>
              </p:cNvSpPr>
              <p:nvPr/>
            </p:nvSpPr>
            <p:spPr>
              <a:xfrm>
                <a:off x="4292390" y="9502105"/>
                <a:ext cx="15062410" cy="784767"/>
              </a:xfrm>
              <a:prstGeom prst="rect">
                <a:avLst/>
              </a:prstGeom>
              <a:blipFill>
                <a:blip r:embed="rId5"/>
                <a:stretch>
                  <a:fillRect l="-1619" t="-15625" b="-35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96A00F9-4D5C-4161-9563-2BC14F76572D}"/>
                  </a:ext>
                </a:extLst>
              </p:cNvPr>
              <p:cNvSpPr txBox="1"/>
              <p:nvPr/>
            </p:nvSpPr>
            <p:spPr>
              <a:xfrm>
                <a:off x="4292390" y="10868586"/>
                <a:ext cx="15213179" cy="1446550"/>
              </a:xfrm>
              <a:prstGeom prst="rect">
                <a:avLst/>
              </a:prstGeom>
              <a:noFill/>
            </p:spPr>
            <p:txBody>
              <a:bodyPr wrap="square" rtlCol="0">
                <a:spAutoFit/>
              </a:bodyPr>
              <a:lstStyle/>
              <a:p>
                <a:r>
                  <a:rPr lang="en-US" sz="4400" b="1" dirty="0">
                    <a:effectLst/>
                    <a:latin typeface="Tahoma" panose="020B0604030504040204" pitchFamily="34" charset="0"/>
                    <a:ea typeface="Tahoma" panose="020B0604030504040204" pitchFamily="34" charset="0"/>
                    <a:cs typeface="Tahoma" panose="020B0604030504040204" pitchFamily="34" charset="0"/>
                  </a:rPr>
                  <a:t>c) </a:t>
                </a:r>
                <a:r>
                  <a:rPr lang="en-US" sz="44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Điều</a:t>
                </a:r>
                <a:r>
                  <a:rPr lang="en-US" sz="44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kiện</a:t>
                </a:r>
                <a:r>
                  <a:rPr lang="en-US" sz="44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để</a:t>
                </a:r>
                <a:r>
                  <a:rPr lang="en-US" sz="44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PT </a:t>
                </a:r>
                <a:r>
                  <a:rPr lang="en-US" sz="44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nghĩa</a:t>
                </a:r>
                <a:r>
                  <a:rPr lang="en-US" sz="44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kern="1200">
                        <a:solidFill>
                          <a:srgbClr val="000000"/>
                        </a:solidFill>
                        <a:effectLst/>
                        <a:latin typeface="Cambria Math" panose="02040503050406030204" pitchFamily="18" charset="0"/>
                        <a:ea typeface="Calibri" panose="020F0502020204030204" pitchFamily="34" charset="0"/>
                      </a:rPr>
                      <m:t>𝒙</m:t>
                    </m:r>
                    <m:r>
                      <a:rPr lang="en-US" sz="4400" b="1" i="1" kern="1200">
                        <a:solidFill>
                          <a:srgbClr val="000000"/>
                        </a:solidFill>
                        <a:effectLst/>
                        <a:latin typeface="Cambria Math" panose="02040503050406030204" pitchFamily="18" charset="0"/>
                        <a:ea typeface="Calibri" panose="020F0502020204030204" pitchFamily="34" charset="0"/>
                      </a:rPr>
                      <m:t>&gt;</m:t>
                    </m:r>
                    <m:r>
                      <a:rPr lang="en-US" sz="4400" b="1" i="1" kern="1200">
                        <a:solidFill>
                          <a:srgbClr val="000000"/>
                        </a:solidFill>
                        <a:effectLst/>
                        <a:latin typeface="Cambria Math" panose="02040503050406030204" pitchFamily="18" charset="0"/>
                        <a:ea typeface="Calibri" panose="020F0502020204030204" pitchFamily="34" charset="0"/>
                      </a:rPr>
                      <m:t>𝟎</m:t>
                    </m:r>
                    <m:r>
                      <a:rPr lang="en-US" sz="4400" b="1" i="1" kern="1200">
                        <a:solidFill>
                          <a:srgbClr val="000000"/>
                        </a:solidFill>
                        <a:effectLst/>
                        <a:latin typeface="Cambria Math" panose="02040503050406030204" pitchFamily="18" charset="0"/>
                        <a:ea typeface="Calibri" panose="020F0502020204030204" pitchFamily="34"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TextBox 15">
                <a:extLst>
                  <a:ext uri="{FF2B5EF4-FFF2-40B4-BE49-F238E27FC236}">
                    <a16:creationId xmlns:a16="http://schemas.microsoft.com/office/drawing/2014/main" id="{896A00F9-4D5C-4161-9563-2BC14F76572D}"/>
                  </a:ext>
                </a:extLst>
              </p:cNvPr>
              <p:cNvSpPr txBox="1">
                <a:spLocks noRot="1" noChangeAspect="1" noMove="1" noResize="1" noEditPoints="1" noAdjustHandles="1" noChangeArrowheads="1" noChangeShapeType="1" noTextEdit="1"/>
              </p:cNvSpPr>
              <p:nvPr/>
            </p:nvSpPr>
            <p:spPr>
              <a:xfrm>
                <a:off x="4292390" y="10868586"/>
                <a:ext cx="15213179" cy="1446550"/>
              </a:xfrm>
              <a:prstGeom prst="rect">
                <a:avLst/>
              </a:prstGeom>
              <a:blipFill>
                <a:blip r:embed="rId6"/>
                <a:stretch>
                  <a:fillRect l="-1603" t="-9283"/>
                </a:stretch>
              </a:blipFill>
            </p:spPr>
            <p:txBody>
              <a:bodyPr/>
              <a:lstStyle/>
              <a:p>
                <a:r>
                  <a:rPr lang="en-US">
                    <a:noFill/>
                  </a:rPr>
                  <a:t> </a:t>
                </a:r>
              </a:p>
            </p:txBody>
          </p:sp>
        </mc:Fallback>
      </mc:AlternateContent>
    </p:spTree>
    <p:extLst>
      <p:ext uri="{BB962C8B-B14F-4D97-AF65-F5344CB8AC3E}">
        <p14:creationId xmlns:p14="http://schemas.microsoft.com/office/powerpoint/2010/main" val="151681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572062"/>
            <a:ext cx="19202401" cy="830997"/>
            <a:chOff x="168274" y="1892299"/>
            <a:chExt cx="19202401" cy="830995"/>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1715" y="1913523"/>
              <a:ext cx="777823" cy="754051"/>
            </a:xfrm>
            <a:prstGeom prst="rect">
              <a:avLst/>
            </a:prstGeom>
            <a:noFill/>
          </p:spPr>
          <p:txBody>
            <a:bodyPr wrap="square" rtlCol="0">
              <a:spAutoFit/>
            </a:bodyPr>
            <a:lstStyle/>
            <a:p>
              <a:pPr algn="ctr"/>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KHÁI NIỆM PHƯƠNG TRÌNH</a:t>
              </a:r>
            </a:p>
          </p:txBody>
        </p:sp>
      </p:grpSp>
      <p:grpSp>
        <p:nvGrpSpPr>
          <p:cNvPr id="6" name="Group 5"/>
          <p:cNvGrpSpPr/>
          <p:nvPr/>
        </p:nvGrpSpPr>
        <p:grpSpPr>
          <a:xfrm>
            <a:off x="838200" y="2511022"/>
            <a:ext cx="12344400"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nhiều ẩn</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8233" y="2795826"/>
              <a:ext cx="451648"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3</a:t>
              </a:r>
            </a:p>
          </p:txBody>
        </p:sp>
      </p:grpSp>
      <p:grpSp>
        <p:nvGrpSpPr>
          <p:cNvPr id="43" name="Group 42"/>
          <p:cNvGrpSpPr/>
          <p:nvPr/>
        </p:nvGrpSpPr>
        <p:grpSpPr>
          <a:xfrm>
            <a:off x="1088512" y="3990904"/>
            <a:ext cx="22325581" cy="9496495"/>
            <a:chOff x="1076414" y="4334859"/>
            <a:chExt cx="22325581" cy="9496495"/>
          </a:xfrm>
        </p:grpSpPr>
        <p:grpSp>
          <p:nvGrpSpPr>
            <p:cNvPr id="22" name="Group 5"/>
            <p:cNvGrpSpPr/>
            <p:nvPr/>
          </p:nvGrpSpPr>
          <p:grpSpPr>
            <a:xfrm>
              <a:off x="1533269" y="4671091"/>
              <a:ext cx="21868726" cy="9160263"/>
              <a:chOff x="637542" y="1083939"/>
              <a:chExt cx="8611674" cy="3606436"/>
            </a:xfrm>
          </p:grpSpPr>
          <p:sp>
            <p:nvSpPr>
              <p:cNvPr id="39" name="Rounded Rectangle 38"/>
              <p:cNvSpPr/>
              <p:nvPr/>
            </p:nvSpPr>
            <p:spPr>
              <a:xfrm>
                <a:off x="637542" y="1083939"/>
                <a:ext cx="8611674" cy="360643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3581430"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Định nghĩa</a:t>
                </a:r>
                <a:r>
                  <a:rPr lang="en-US" sz="4600" b="1">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grpSp>
      <p:sp>
        <p:nvSpPr>
          <p:cNvPr id="11" name="TextBox 10">
            <a:extLst>
              <a:ext uri="{FF2B5EF4-FFF2-40B4-BE49-F238E27FC236}">
                <a16:creationId xmlns:a16="http://schemas.microsoft.com/office/drawing/2014/main" id="{1DDBB595-D231-487B-8484-7E271732FAD2}"/>
              </a:ext>
            </a:extLst>
          </p:cNvPr>
          <p:cNvSpPr txBox="1"/>
          <p:nvPr/>
        </p:nvSpPr>
        <p:spPr>
          <a:xfrm>
            <a:off x="1919286" y="5109079"/>
            <a:ext cx="20782799" cy="1446550"/>
          </a:xfrm>
          <a:prstGeom prst="rect">
            <a:avLst/>
          </a:prstGeom>
          <a:noFill/>
        </p:spPr>
        <p:txBody>
          <a:bodyPr wrap="square" rtlCol="0">
            <a:spAutoFit/>
          </a:bodyPr>
          <a:lstStyle/>
          <a:p>
            <a:r>
              <a:rPr lang="en-US" sz="4400" b="1" i="1">
                <a:effectLst/>
                <a:latin typeface="Tahoma" panose="020B0604030504040204" pitchFamily="34" charset="0"/>
                <a:ea typeface="Tahoma" panose="020B0604030504040204" pitchFamily="34" charset="0"/>
                <a:cs typeface="Tahoma" panose="020B0604030504040204" pitchFamily="34" charset="0"/>
              </a:rPr>
              <a:t>Ngoài các phương trình một ẩn, ta còn gặp những phương trình có nhiều ẩn số, chẳng hạn:</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AF7AD43-C7EB-49DF-AD9E-6795B3174C7D}"/>
                  </a:ext>
                </a:extLst>
              </p:cNvPr>
              <p:cNvSpPr txBox="1"/>
              <p:nvPr/>
            </p:nvSpPr>
            <p:spPr>
              <a:xfrm>
                <a:off x="3675429" y="6400800"/>
                <a:ext cx="18102249" cy="7847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effectLst/>
                              <a:latin typeface="Cambria Math" panose="020405030504060302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d>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TextBox 14">
                <a:extLst>
                  <a:ext uri="{FF2B5EF4-FFF2-40B4-BE49-F238E27FC236}">
                    <a16:creationId xmlns:a16="http://schemas.microsoft.com/office/drawing/2014/main" id="{4AF7AD43-C7EB-49DF-AD9E-6795B3174C7D}"/>
                  </a:ext>
                </a:extLst>
              </p:cNvPr>
              <p:cNvSpPr txBox="1">
                <a:spLocks noRot="1" noChangeAspect="1" noMove="1" noResize="1" noEditPoints="1" noAdjustHandles="1" noChangeArrowheads="1" noChangeShapeType="1" noTextEdit="1"/>
              </p:cNvSpPr>
              <p:nvPr/>
            </p:nvSpPr>
            <p:spPr>
              <a:xfrm>
                <a:off x="3675429" y="6400800"/>
                <a:ext cx="18102249" cy="78476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397BCF1-D269-493D-8627-8CB0B71F35D2}"/>
                  </a:ext>
                </a:extLst>
              </p:cNvPr>
              <p:cNvSpPr txBox="1"/>
              <p:nvPr/>
            </p:nvSpPr>
            <p:spPr>
              <a:xfrm>
                <a:off x="3703607" y="7543800"/>
                <a:ext cx="18102249" cy="7847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effectLst/>
                          <a:latin typeface="Cambria Math" panose="02040503050406030204" pitchFamily="18" charset="0"/>
                          <a:ea typeface="Calibri" panose="020F0502020204030204" pitchFamily="34" charset="0"/>
                        </a:rPr>
                        <m:t>𝟒</m:t>
                      </m:r>
                      <m:sSup>
                        <m:sSupPr>
                          <m:ctrlPr>
                            <a:rPr lang="en-US" sz="4400" b="1" i="1">
                              <a:effectLst/>
                              <a:latin typeface="Cambria Math" panose="02040503050406030204" pitchFamily="18" charset="0"/>
                              <a:ea typeface="Calibri" panose="020F0502020204030204" pitchFamily="34" charset="0"/>
                            </a:rPr>
                          </m:ctrlPr>
                        </m:sSupPr>
                        <m:e>
                          <m:r>
                            <a:rPr lang="en-US" sz="4400" b="1" i="1">
                              <a:effectLst/>
                              <a:latin typeface="Cambria Math" panose="02040503050406030204" pitchFamily="18" charset="0"/>
                              <a:ea typeface="Calibri" panose="020F0502020204030204" pitchFamily="34" charset="0"/>
                            </a:rPr>
                            <m:t>𝒙</m:t>
                          </m:r>
                        </m:e>
                        <m:sup>
                          <m:r>
                            <a:rPr lang="en-US" sz="4400" b="1" i="1">
                              <a:effectLst/>
                              <a:latin typeface="Cambria Math" panose="02040503050406030204" pitchFamily="18" charset="0"/>
                              <a:ea typeface="Calibri" panose="020F0502020204030204" pitchFamily="34" charset="0"/>
                            </a:rPr>
                            <m:t>𝟐</m:t>
                          </m:r>
                        </m:sup>
                      </m:sSup>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𝒙𝒚</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𝟐</m:t>
                      </m:r>
                      <m:r>
                        <a:rPr lang="en-US" sz="4400" b="1" i="1">
                          <a:effectLst/>
                          <a:latin typeface="Cambria Math" panose="02040503050406030204" pitchFamily="18" charset="0"/>
                          <a:ea typeface="Calibri" panose="020F0502020204030204" pitchFamily="34" charset="0"/>
                        </a:rPr>
                        <m:t>𝒛</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𝟑</m:t>
                      </m:r>
                      <m:sSup>
                        <m:sSupPr>
                          <m:ctrlPr>
                            <a:rPr lang="en-US" sz="4400" b="1" i="1">
                              <a:effectLst/>
                              <a:latin typeface="Cambria Math" panose="02040503050406030204" pitchFamily="18" charset="0"/>
                              <a:ea typeface="Calibri" panose="020F0502020204030204" pitchFamily="34" charset="0"/>
                            </a:rPr>
                          </m:ctrlPr>
                        </m:sSupPr>
                        <m:e>
                          <m:r>
                            <a:rPr lang="en-US" sz="4400" b="1" i="1">
                              <a:effectLst/>
                              <a:latin typeface="Cambria Math" panose="02040503050406030204" pitchFamily="18" charset="0"/>
                              <a:ea typeface="Calibri" panose="020F0502020204030204" pitchFamily="34" charset="0"/>
                            </a:rPr>
                            <m:t>𝒛</m:t>
                          </m:r>
                        </m:e>
                        <m:sup>
                          <m:r>
                            <a:rPr lang="en-US" sz="4400" b="1" i="1">
                              <a:effectLst/>
                              <a:latin typeface="Cambria Math" panose="02040503050406030204" pitchFamily="18" charset="0"/>
                              <a:ea typeface="Calibri" panose="020F0502020204030204" pitchFamily="34" charset="0"/>
                            </a:rPr>
                            <m:t>𝟐</m:t>
                          </m:r>
                        </m:sup>
                      </m:sSup>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𝟐</m:t>
                      </m:r>
                      <m:r>
                        <a:rPr lang="en-US" sz="4400" b="1" i="1">
                          <a:effectLst/>
                          <a:latin typeface="Cambria Math" panose="02040503050406030204" pitchFamily="18" charset="0"/>
                          <a:ea typeface="Calibri" panose="020F0502020204030204" pitchFamily="34" charset="0"/>
                        </a:rPr>
                        <m:t>𝒙𝒛</m:t>
                      </m:r>
                      <m:r>
                        <a:rPr lang="en-US" sz="4400" b="1" i="1">
                          <a:effectLst/>
                          <a:latin typeface="Cambria Math" panose="02040503050406030204" pitchFamily="18" charset="0"/>
                          <a:ea typeface="Calibri" panose="020F0502020204030204" pitchFamily="34" charset="0"/>
                        </a:rPr>
                        <m:t>+</m:t>
                      </m:r>
                      <m:sSup>
                        <m:sSupPr>
                          <m:ctrlPr>
                            <a:rPr lang="en-US" sz="4400" b="1" i="1">
                              <a:effectLst/>
                              <a:latin typeface="Cambria Math" panose="02040503050406030204" pitchFamily="18" charset="0"/>
                              <a:ea typeface="Calibri" panose="020F0502020204030204" pitchFamily="34" charset="0"/>
                            </a:rPr>
                          </m:ctrlPr>
                        </m:sSupPr>
                        <m:e>
                          <m:r>
                            <a:rPr lang="en-US" sz="4400" b="1" i="1">
                              <a:effectLst/>
                              <a:latin typeface="Cambria Math" panose="02040503050406030204" pitchFamily="18" charset="0"/>
                              <a:ea typeface="Calibri" panose="020F0502020204030204" pitchFamily="34" charset="0"/>
                            </a:rPr>
                            <m:t>𝒚</m:t>
                          </m:r>
                        </m:e>
                        <m:sup>
                          <m:r>
                            <a:rPr lang="en-US" sz="4400" b="1" i="1">
                              <a:effectLst/>
                              <a:latin typeface="Cambria Math" panose="02040503050406030204" pitchFamily="18" charset="0"/>
                              <a:ea typeface="Calibri" panose="020F0502020204030204" pitchFamily="34" charset="0"/>
                            </a:rPr>
                            <m:t>𝟐</m:t>
                          </m:r>
                        </m:sup>
                      </m:sSup>
                      <m:r>
                        <a:rPr lang="en-US" sz="4400" b="1" i="1">
                          <a:effectLst/>
                          <a:latin typeface="Cambria Math" panose="02040503050406030204" pitchFamily="18" charset="0"/>
                          <a:ea typeface="Calibri" panose="020F0502020204030204" pitchFamily="34" charset="0"/>
                        </a:rPr>
                        <m:t>.</m:t>
                      </m:r>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𝟑</m:t>
                          </m:r>
                        </m:e>
                      </m:d>
                    </m:oMath>
                  </m:oMathPara>
                </a14:m>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id="{3397BCF1-D269-493D-8627-8CB0B71F35D2}"/>
                  </a:ext>
                </a:extLst>
              </p:cNvPr>
              <p:cNvSpPr txBox="1">
                <a:spLocks noRot="1" noChangeAspect="1" noMove="1" noResize="1" noEditPoints="1" noAdjustHandles="1" noChangeArrowheads="1" noChangeShapeType="1" noTextEdit="1"/>
              </p:cNvSpPr>
              <p:nvPr/>
            </p:nvSpPr>
            <p:spPr>
              <a:xfrm>
                <a:off x="3703607" y="7543800"/>
                <a:ext cx="18102249" cy="7847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4702E45-485C-4C17-A031-E994B5F42B19}"/>
                  </a:ext>
                </a:extLst>
              </p:cNvPr>
              <p:cNvSpPr txBox="1"/>
              <p:nvPr/>
            </p:nvSpPr>
            <p:spPr>
              <a:xfrm>
                <a:off x="2357597" y="8610600"/>
                <a:ext cx="20481035" cy="1446550"/>
              </a:xfrm>
              <a:prstGeom prst="rect">
                <a:avLst/>
              </a:prstGeom>
              <a:noFill/>
            </p:spPr>
            <p:txBody>
              <a:bodyPr wrap="square" rtlCol="0">
                <a:spAutoFit/>
              </a:bodyPr>
              <a:lstStyle/>
              <a:p>
                <a:r>
                  <a:rPr lang="en-US" sz="4400" b="1" i="1">
                    <a:effectLst/>
                    <a:latin typeface="Tahoma" panose="020B0604030504040204" pitchFamily="34" charset="0"/>
                    <a:ea typeface="Tahoma" panose="020B0604030504040204" pitchFamily="34" charset="0"/>
                    <a:cs typeface="Tahoma" panose="020B0604030504040204" pitchFamily="34" charset="0"/>
                  </a:rPr>
                  <a:t>Phương trình </a:t>
                </a:r>
                <a14:m>
                  <m:oMath xmlns:m="http://schemas.openxmlformats.org/officeDocument/2006/math">
                    <m:d>
                      <m:dPr>
                        <m:ctrlPr>
                          <a:rPr lang="en-US" sz="4400" b="1" i="1">
                            <a:effectLst/>
                            <a:latin typeface="Cambria Math" panose="020405030504060302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d>
                  </m:oMath>
                </a14:m>
                <a:r>
                  <a:rPr lang="en-US" sz="4400" b="1" i="1">
                    <a:effectLst/>
                    <a:latin typeface="Tahoma" panose="020B0604030504040204" pitchFamily="34" charset="0"/>
                    <a:ea typeface="Tahoma" panose="020B0604030504040204" pitchFamily="34" charset="0"/>
                    <a:cs typeface="Tahoma" panose="020B0604030504040204" pitchFamily="34" charset="0"/>
                  </a:rPr>
                  <a:t> là phương trình hai ẩn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oMath>
                </a14:m>
                <a:r>
                  <a:rPr lang="en-US" sz="4400" b="1" i="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i="1">
                    <a:effectLst/>
                    <a:latin typeface="Tahoma" panose="020B0604030504040204" pitchFamily="34" charset="0"/>
                    <a:ea typeface="Tahoma" panose="020B0604030504040204" pitchFamily="34" charset="0"/>
                    <a:cs typeface="Tahoma" panose="020B0604030504040204" pitchFamily="34" charset="0"/>
                  </a:rPr>
                  <a:t>), còn </a:t>
                </a:r>
                <a14:m>
                  <m:oMath xmlns:m="http://schemas.openxmlformats.org/officeDocument/2006/math">
                    <m:d>
                      <m:dPr>
                        <m:ctrlPr>
                          <a:rPr lang="en-US" sz="4400" b="1" i="1">
                            <a:effectLst/>
                            <a:latin typeface="Cambria Math" panose="020405030504060302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e>
                    </m:d>
                  </m:oMath>
                </a14:m>
                <a:r>
                  <a:rPr lang="en-US" sz="4400" b="1" i="1">
                    <a:effectLst/>
                    <a:latin typeface="Tahoma" panose="020B0604030504040204" pitchFamily="34" charset="0"/>
                    <a:ea typeface="Tahoma" panose="020B0604030504040204" pitchFamily="34" charset="0"/>
                    <a:cs typeface="Tahoma" panose="020B0604030504040204" pitchFamily="34" charset="0"/>
                  </a:rPr>
                  <a:t> là phương trình ba ẩn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i="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𝒛</m:t>
                    </m:r>
                  </m:oMath>
                </a14:m>
                <a:r>
                  <a:rPr lang="en-US" sz="4400" b="1" i="1">
                    <a:effectLst/>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TextBox 13">
                <a:extLst>
                  <a:ext uri="{FF2B5EF4-FFF2-40B4-BE49-F238E27FC236}">
                    <a16:creationId xmlns:a16="http://schemas.microsoft.com/office/drawing/2014/main" id="{04702E45-485C-4C17-A031-E994B5F42B19}"/>
                  </a:ext>
                </a:extLst>
              </p:cNvPr>
              <p:cNvSpPr txBox="1">
                <a:spLocks noRot="1" noChangeAspect="1" noMove="1" noResize="1" noEditPoints="1" noAdjustHandles="1" noChangeArrowheads="1" noChangeShapeType="1" noTextEdit="1"/>
              </p:cNvSpPr>
              <p:nvPr/>
            </p:nvSpPr>
            <p:spPr>
              <a:xfrm>
                <a:off x="2357597" y="8610600"/>
                <a:ext cx="20481035" cy="1446550"/>
              </a:xfrm>
              <a:prstGeom prst="rect">
                <a:avLst/>
              </a:prstGeom>
              <a:blipFill>
                <a:blip r:embed="rId5"/>
                <a:stretch>
                  <a:fillRect l="-1221" t="-9283" r="-1518" b="-18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41C23A0-FC8C-403E-8FC2-425B9C1B6199}"/>
                  </a:ext>
                </a:extLst>
              </p:cNvPr>
              <p:cNvSpPr txBox="1"/>
              <p:nvPr/>
            </p:nvSpPr>
            <p:spPr>
              <a:xfrm>
                <a:off x="2357597" y="10287000"/>
                <a:ext cx="20481036" cy="1446550"/>
              </a:xfrm>
              <a:prstGeom prst="rect">
                <a:avLst/>
              </a:prstGeom>
              <a:noFill/>
            </p:spPr>
            <p:txBody>
              <a:bodyPr wrap="square" rtlCol="0">
                <a:spAutoFit/>
              </a:bodyPr>
              <a:lstStyle/>
              <a:p>
                <a:r>
                  <a:rPr lang="en-US" sz="4400" b="1" i="1">
                    <a:effectLst/>
                    <a:latin typeface="Tahoma" panose="020B0604030504040204" pitchFamily="34" charset="0"/>
                    <a:ea typeface="Tahoma" panose="020B0604030504040204" pitchFamily="34" charset="0"/>
                    <a:cs typeface="Tahoma" panose="020B0604030504040204" pitchFamily="34" charset="0"/>
                  </a:rPr>
                  <a:t>Khi </a:t>
                </a:r>
                <a14:m>
                  <m:oMath xmlns:m="http://schemas.openxmlformats.org/officeDocument/2006/math">
                    <m:r>
                      <a:rPr lang="en-US" sz="4400" b="1" i="1">
                        <a:effectLst/>
                        <a:latin typeface="Cambria Math" panose="02040503050406030204" pitchFamily="18" charset="0"/>
                        <a:ea typeface="Calibri" panose="020F0502020204030204" pitchFamily="34" charset="0"/>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𝟐</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𝒚</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𝟏</m:t>
                    </m:r>
                  </m:oMath>
                </a14:m>
                <a:r>
                  <a:rPr lang="en-US" sz="4400" b="1" i="1">
                    <a:effectLst/>
                    <a:latin typeface="Tahoma" panose="020B0604030504040204" pitchFamily="34" charset="0"/>
                    <a:ea typeface="Tahoma" panose="020B0604030504040204" pitchFamily="34" charset="0"/>
                    <a:cs typeface="Tahoma" panose="020B0604030504040204" pitchFamily="34" charset="0"/>
                  </a:rPr>
                  <a:t> thì hai vế của phương trình </a:t>
                </a:r>
                <a14:m>
                  <m:oMath xmlns:m="http://schemas.openxmlformats.org/officeDocument/2006/math">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𝟐</m:t>
                        </m:r>
                      </m:e>
                    </m:d>
                  </m:oMath>
                </a14:m>
                <a:r>
                  <a:rPr lang="en-US" sz="4400" b="1" i="1">
                    <a:effectLst/>
                    <a:latin typeface="Tahoma" panose="020B0604030504040204" pitchFamily="34" charset="0"/>
                    <a:ea typeface="Tahoma" panose="020B0604030504040204" pitchFamily="34" charset="0"/>
                    <a:cs typeface="Tahoma" panose="020B0604030504040204" pitchFamily="34" charset="0"/>
                  </a:rPr>
                  <a:t> có giá trị bằng nhau, ta nói cặp </a:t>
                </a:r>
                <a14:m>
                  <m:oMath xmlns:m="http://schemas.openxmlformats.org/officeDocument/2006/math">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𝒚</m:t>
                        </m:r>
                      </m:e>
                    </m:d>
                    <m:r>
                      <a:rPr lang="en-US" sz="4400" b="1" i="1">
                        <a:effectLst/>
                        <a:latin typeface="Cambria Math" panose="02040503050406030204" pitchFamily="18" charset="0"/>
                        <a:ea typeface="Calibri" panose="020F0502020204030204" pitchFamily="34" charset="0"/>
                      </a:rPr>
                      <m:t>=</m:t>
                    </m:r>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𝟐</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𝟏</m:t>
                        </m:r>
                      </m:e>
                    </m:d>
                  </m:oMath>
                </a14:m>
                <a:r>
                  <a:rPr lang="en-US" sz="4400" b="1" i="1">
                    <a:effectLst/>
                    <a:latin typeface="Tahoma" panose="020B0604030504040204" pitchFamily="34" charset="0"/>
                    <a:ea typeface="Tahoma" panose="020B0604030504040204" pitchFamily="34" charset="0"/>
                    <a:cs typeface="Tahoma" panose="020B0604030504040204" pitchFamily="34" charset="0"/>
                  </a:rPr>
                  <a:t> là một nghiệm của phương trình </a:t>
                </a:r>
                <a14:m>
                  <m:oMath xmlns:m="http://schemas.openxmlformats.org/officeDocument/2006/math">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𝟐</m:t>
                        </m:r>
                      </m:e>
                    </m:d>
                    <m:r>
                      <a:rPr lang="en-US" sz="4400" b="1" i="1">
                        <a:effectLst/>
                        <a:latin typeface="Cambria Math" panose="02040503050406030204" pitchFamily="18" charset="0"/>
                        <a:ea typeface="Calibri" panose="020F0502020204030204" pitchFamily="34" charset="0"/>
                      </a:rPr>
                      <m:t>.</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TextBox 16">
                <a:extLst>
                  <a:ext uri="{FF2B5EF4-FFF2-40B4-BE49-F238E27FC236}">
                    <a16:creationId xmlns:a16="http://schemas.microsoft.com/office/drawing/2014/main" id="{B41C23A0-FC8C-403E-8FC2-425B9C1B6199}"/>
                  </a:ext>
                </a:extLst>
              </p:cNvPr>
              <p:cNvSpPr txBox="1">
                <a:spLocks noRot="1" noChangeAspect="1" noMove="1" noResize="1" noEditPoints="1" noAdjustHandles="1" noChangeArrowheads="1" noChangeShapeType="1" noTextEdit="1"/>
              </p:cNvSpPr>
              <p:nvPr/>
            </p:nvSpPr>
            <p:spPr>
              <a:xfrm>
                <a:off x="2357597" y="10287000"/>
                <a:ext cx="20481036" cy="1446550"/>
              </a:xfrm>
              <a:prstGeom prst="rect">
                <a:avLst/>
              </a:prstGeom>
              <a:blipFill>
                <a:blip r:embed="rId6"/>
                <a:stretch>
                  <a:fillRect l="-1221" t="-9283" b="-18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809813C-2C45-4FEA-BBD3-2B870CD80678}"/>
                  </a:ext>
                </a:extLst>
              </p:cNvPr>
              <p:cNvSpPr txBox="1"/>
              <p:nvPr/>
            </p:nvSpPr>
            <p:spPr>
              <a:xfrm>
                <a:off x="2366199" y="12122714"/>
                <a:ext cx="21047894" cy="769441"/>
              </a:xfrm>
              <a:prstGeom prst="rect">
                <a:avLst/>
              </a:prstGeom>
              <a:noFill/>
            </p:spPr>
            <p:txBody>
              <a:bodyPr wrap="square" rtlCol="0">
                <a:spAutoFit/>
              </a:bodyPr>
              <a:lstStyle/>
              <a:p>
                <a:r>
                  <a:rPr lang="en-US" sz="4400" b="1" i="1">
                    <a:effectLst/>
                    <a:latin typeface="Tahoma" panose="020B0604030504040204" pitchFamily="34" charset="0"/>
                    <a:ea typeface="Tahoma" panose="020B0604030504040204" pitchFamily="34" charset="0"/>
                    <a:cs typeface="Tahoma" panose="020B0604030504040204" pitchFamily="34" charset="0"/>
                  </a:rPr>
                  <a:t>Tương tự, bộ ba số </a:t>
                </a:r>
                <a14:m>
                  <m:oMath xmlns:m="http://schemas.openxmlformats.org/officeDocument/2006/math">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𝒚</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𝒛</m:t>
                        </m:r>
                      </m:e>
                    </m:d>
                    <m:r>
                      <a:rPr lang="en-US" sz="4400" b="1" i="1">
                        <a:effectLst/>
                        <a:latin typeface="Cambria Math" panose="02040503050406030204" pitchFamily="18" charset="0"/>
                        <a:ea typeface="Calibri" panose="020F0502020204030204" pitchFamily="34" charset="0"/>
                      </a:rPr>
                      <m:t>=</m:t>
                    </m:r>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𝟏</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𝟏</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𝟐</m:t>
                        </m:r>
                      </m:e>
                    </m:d>
                  </m:oMath>
                </a14:m>
                <a:r>
                  <a:rPr lang="en-US" sz="4400" b="1" i="1">
                    <a:effectLst/>
                    <a:latin typeface="Tahoma" panose="020B0604030504040204" pitchFamily="34" charset="0"/>
                    <a:ea typeface="Tahoma" panose="020B0604030504040204" pitchFamily="34" charset="0"/>
                    <a:cs typeface="Tahoma" panose="020B0604030504040204" pitchFamily="34" charset="0"/>
                  </a:rPr>
                  <a:t> là một nghiệm của phương trình </a:t>
                </a:r>
                <a14:m>
                  <m:oMath xmlns:m="http://schemas.openxmlformats.org/officeDocument/2006/math">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𝟑</m:t>
                        </m:r>
                      </m:e>
                    </m:d>
                    <m:r>
                      <a:rPr lang="en-US" sz="4400" b="1" i="1">
                        <a:effectLst/>
                        <a:latin typeface="Cambria Math" panose="02040503050406030204" pitchFamily="18" charset="0"/>
                        <a:ea typeface="Calibri" panose="020F0502020204030204" pitchFamily="34" charset="0"/>
                      </a:rPr>
                      <m:t>.</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 name="TextBox 18">
                <a:extLst>
                  <a:ext uri="{FF2B5EF4-FFF2-40B4-BE49-F238E27FC236}">
                    <a16:creationId xmlns:a16="http://schemas.microsoft.com/office/drawing/2014/main" id="{0809813C-2C45-4FEA-BBD3-2B870CD80678}"/>
                  </a:ext>
                </a:extLst>
              </p:cNvPr>
              <p:cNvSpPr txBox="1">
                <a:spLocks noRot="1" noChangeAspect="1" noMove="1" noResize="1" noEditPoints="1" noAdjustHandles="1" noChangeArrowheads="1" noChangeShapeType="1" noTextEdit="1"/>
              </p:cNvSpPr>
              <p:nvPr/>
            </p:nvSpPr>
            <p:spPr>
              <a:xfrm>
                <a:off x="2366199" y="12122714"/>
                <a:ext cx="21047894" cy="769441"/>
              </a:xfrm>
              <a:prstGeom prst="rect">
                <a:avLst/>
              </a:prstGeom>
              <a:blipFill>
                <a:blip r:embed="rId7"/>
                <a:stretch>
                  <a:fillRect l="-1158" t="-17460" b="-36508"/>
                </a:stretch>
              </a:blipFill>
            </p:spPr>
            <p:txBody>
              <a:bodyPr/>
              <a:lstStyle/>
              <a:p>
                <a:r>
                  <a:rPr lang="en-US">
                    <a:noFill/>
                  </a:rPr>
                  <a:t> </a:t>
                </a:r>
              </a:p>
            </p:txBody>
          </p:sp>
        </mc:Fallback>
      </mc:AlternateContent>
    </p:spTree>
    <p:extLst>
      <p:ext uri="{BB962C8B-B14F-4D97-AF65-F5344CB8AC3E}">
        <p14:creationId xmlns:p14="http://schemas.microsoft.com/office/powerpoint/2010/main" val="147066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41" grpId="0"/>
      <p:bldP spid="14"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572062"/>
            <a:ext cx="19202401" cy="830997"/>
            <a:chOff x="168274" y="1892299"/>
            <a:chExt cx="19202401" cy="830995"/>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1715" y="1913523"/>
              <a:ext cx="777823" cy="754051"/>
            </a:xfrm>
            <a:prstGeom prst="rect">
              <a:avLst/>
            </a:prstGeom>
            <a:noFill/>
          </p:spPr>
          <p:txBody>
            <a:bodyPr wrap="square" rtlCol="0">
              <a:spAutoFit/>
            </a:bodyPr>
            <a:lstStyle/>
            <a:p>
              <a:pPr algn="ctr"/>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KHÁI NIỆM PHƯƠNG TRÌNH</a:t>
              </a:r>
            </a:p>
          </p:txBody>
        </p:sp>
      </p:grpSp>
      <p:grpSp>
        <p:nvGrpSpPr>
          <p:cNvPr id="6" name="Group 5"/>
          <p:cNvGrpSpPr/>
          <p:nvPr/>
        </p:nvGrpSpPr>
        <p:grpSpPr>
          <a:xfrm>
            <a:off x="838200" y="2511022"/>
            <a:ext cx="12344400"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chứa tham số</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8233" y="2795826"/>
              <a:ext cx="451648"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4</a:t>
              </a:r>
            </a:p>
          </p:txBody>
        </p:sp>
      </p:grpSp>
      <p:grpSp>
        <p:nvGrpSpPr>
          <p:cNvPr id="43" name="Group 42"/>
          <p:cNvGrpSpPr/>
          <p:nvPr/>
        </p:nvGrpSpPr>
        <p:grpSpPr>
          <a:xfrm>
            <a:off x="1088512" y="3990904"/>
            <a:ext cx="22325581" cy="8862509"/>
            <a:chOff x="1076414" y="4334859"/>
            <a:chExt cx="22325581" cy="8862509"/>
          </a:xfrm>
        </p:grpSpPr>
        <p:grpSp>
          <p:nvGrpSpPr>
            <p:cNvPr id="22" name="Group 5"/>
            <p:cNvGrpSpPr/>
            <p:nvPr/>
          </p:nvGrpSpPr>
          <p:grpSpPr>
            <a:xfrm>
              <a:off x="1533269" y="4671091"/>
              <a:ext cx="21868726" cy="8526277"/>
              <a:chOff x="637542" y="1083939"/>
              <a:chExt cx="8611674" cy="3356833"/>
            </a:xfrm>
          </p:grpSpPr>
          <p:sp>
            <p:nvSpPr>
              <p:cNvPr id="39" name="Rounded Rectangle 38"/>
              <p:cNvSpPr/>
              <p:nvPr/>
            </p:nvSpPr>
            <p:spPr>
              <a:xfrm>
                <a:off x="637542" y="1083939"/>
                <a:ext cx="8611674" cy="3356833"/>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4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sp>
            <p:nvSpPr>
              <p:cNvPr id="26" name="TextBox 25"/>
              <p:cNvSpPr txBox="1"/>
              <p:nvPr/>
            </p:nvSpPr>
            <p:spPr>
              <a:xfrm>
                <a:off x="932118" y="8712046"/>
                <a:ext cx="3427541" cy="769441"/>
              </a:xfrm>
              <a:prstGeom prst="rect">
                <a:avLst/>
              </a:prstGeom>
              <a:noFill/>
            </p:spPr>
            <p:txBody>
              <a:bodyPr wrap="none" rtlCol="0">
                <a:spAutoFit/>
              </a:bodyPr>
              <a:lstStyle/>
              <a:p>
                <a:r>
                  <a:rPr lang="vi-VN" sz="4400" b="1">
                    <a:solidFill>
                      <a:schemeClr val="bg1"/>
                    </a:solidFill>
                    <a:latin typeface="Tahoma" pitchFamily="34" charset="0"/>
                    <a:ea typeface="Tahoma" pitchFamily="34" charset="0"/>
                    <a:cs typeface="Tahoma" pitchFamily="34" charset="0"/>
                  </a:rPr>
                  <a:t>Định nghĩa</a:t>
                </a:r>
                <a:r>
                  <a:rPr lang="en-US" sz="4400" b="1">
                    <a:solidFill>
                      <a:schemeClr val="bg1"/>
                    </a:solidFill>
                    <a:latin typeface="Tahoma" pitchFamily="34" charset="0"/>
                    <a:ea typeface="Tahoma" pitchFamily="34" charset="0"/>
                    <a:cs typeface="Tahoma" pitchFamily="34" charset="0"/>
                  </a:rPr>
                  <a:t> </a:t>
                </a:r>
                <a:endParaRPr lang="en-US" sz="4400" b="1" dirty="0">
                  <a:solidFill>
                    <a:schemeClr val="bg1"/>
                  </a:solidFill>
                  <a:latin typeface="Tahoma" pitchFamily="34" charset="0"/>
                  <a:ea typeface="Tahoma" pitchFamily="34" charset="0"/>
                  <a:cs typeface="Tahoma" pitchFamily="34" charset="0"/>
                </a:endParaRPr>
              </a:p>
            </p:txBody>
          </p:sp>
        </p:grpSp>
      </p:grpSp>
      <p:sp>
        <p:nvSpPr>
          <p:cNvPr id="11" name="TextBox 10">
            <a:extLst>
              <a:ext uri="{FF2B5EF4-FFF2-40B4-BE49-F238E27FC236}">
                <a16:creationId xmlns:a16="http://schemas.microsoft.com/office/drawing/2014/main" id="{1DDBB595-D231-487B-8484-7E271732FAD2}"/>
              </a:ext>
            </a:extLst>
          </p:cNvPr>
          <p:cNvSpPr txBox="1"/>
          <p:nvPr/>
        </p:nvSpPr>
        <p:spPr>
          <a:xfrm>
            <a:off x="2357598" y="5293008"/>
            <a:ext cx="20330804" cy="2123658"/>
          </a:xfrm>
          <a:prstGeom prst="rect">
            <a:avLst/>
          </a:prstGeom>
          <a:noFill/>
        </p:spPr>
        <p:txBody>
          <a:bodyPr wrap="square" rtlCol="0">
            <a:spAutoFit/>
          </a:bodyPr>
          <a:lstStyle/>
          <a:p>
            <a:r>
              <a:rPr lang="en-US" sz="4400" b="1" i="1">
                <a:effectLst/>
                <a:latin typeface="Tahoma" panose="020B0604030504040204" pitchFamily="34" charset="0"/>
                <a:ea typeface="Tahoma" panose="020B0604030504040204" pitchFamily="34" charset="0"/>
                <a:cs typeface="Tahoma" panose="020B0604030504040204" pitchFamily="34" charset="0"/>
              </a:rPr>
              <a:t>Trong một phương trình (một hoặc nhiều ẩn), ngoài các chữ đóng vai trò ẩn số còn có thể có các chữ khác được xem như những hằng số và được gọi là tham số.</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AF7AD43-C7EB-49DF-AD9E-6795B3174C7D}"/>
                  </a:ext>
                </a:extLst>
              </p:cNvPr>
              <p:cNvSpPr txBox="1"/>
              <p:nvPr/>
            </p:nvSpPr>
            <p:spPr>
              <a:xfrm>
                <a:off x="2485435" y="7786015"/>
                <a:ext cx="20353197" cy="2008627"/>
              </a:xfrm>
              <a:prstGeom prst="rect">
                <a:avLst/>
              </a:prstGeom>
              <a:noFill/>
            </p:spPr>
            <p:txBody>
              <a:bodyPr wrap="square" rtlCol="0">
                <a:spAutoFit/>
              </a:bodyPr>
              <a:lstStyle/>
              <a:p>
                <a:pPr marL="0" marR="0" indent="457200">
                  <a:lnSpc>
                    <a:spcPct val="150000"/>
                  </a:lnSpc>
                  <a:spcBef>
                    <a:spcPts val="0"/>
                  </a:spcBef>
                  <a:spcAft>
                    <a:spcPts val="0"/>
                  </a:spcAft>
                </a:pPr>
                <a:r>
                  <a:rPr lang="en-US" sz="4400" b="1">
                    <a:latin typeface="Tahoma" panose="020B0604030504040204" pitchFamily="34" charset="0"/>
                    <a:ea typeface="Tahoma" panose="020B0604030504040204" pitchFamily="34" charset="0"/>
                    <a:cs typeface="Tahoma" panose="020B0604030504040204" pitchFamily="34" charset="0"/>
                  </a:rPr>
                  <a:t>Ví dụ:</a:t>
                </a:r>
                <a:r>
                  <a:rPr lang="en-US" sz="4400" b="1">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kern="1200">
                        <a:solidFill>
                          <a:srgbClr val="000000"/>
                        </a:solidFill>
                        <a:effectLst/>
                        <a:latin typeface="Cambria Math" panose="02040503050406030204" pitchFamily="18" charset="0"/>
                        <a:ea typeface="Calibri" panose="020F0502020204030204" pitchFamily="34" charset="0"/>
                      </a:rPr>
                      <m:t>𝟐</m:t>
                    </m:r>
                    <m:r>
                      <a:rPr lang="en-US" sz="4400" b="1" i="1" kern="1200">
                        <a:solidFill>
                          <a:srgbClr val="000000"/>
                        </a:solidFill>
                        <a:effectLst/>
                        <a:latin typeface="Cambria Math" panose="02040503050406030204" pitchFamily="18" charset="0"/>
                        <a:ea typeface="Calibri" panose="020F0502020204030204" pitchFamily="34" charset="0"/>
                      </a:rPr>
                      <m:t>𝒙</m:t>
                    </m:r>
                    <m:r>
                      <a:rPr lang="en-US" sz="4400" b="1" i="1" kern="1200">
                        <a:solidFill>
                          <a:srgbClr val="000000"/>
                        </a:solidFill>
                        <a:effectLst/>
                        <a:latin typeface="Cambria Math" panose="02040503050406030204" pitchFamily="18" charset="0"/>
                        <a:ea typeface="Calibri" panose="020F0502020204030204" pitchFamily="34" charset="0"/>
                      </a:rPr>
                      <m:t>−</m:t>
                    </m:r>
                    <m:r>
                      <a:rPr lang="en-US" sz="4400" b="1" i="1" kern="1200">
                        <a:solidFill>
                          <a:srgbClr val="000000"/>
                        </a:solidFill>
                        <a:effectLst/>
                        <a:latin typeface="Cambria Math" panose="02040503050406030204" pitchFamily="18" charset="0"/>
                        <a:ea typeface="Calibri" panose="020F0502020204030204" pitchFamily="34" charset="0"/>
                      </a:rPr>
                      <m:t>𝒎</m:t>
                    </m:r>
                    <m:r>
                      <a:rPr lang="en-US" sz="4400" b="1" i="1" kern="1200">
                        <a:solidFill>
                          <a:srgbClr val="000000"/>
                        </a:solidFill>
                        <a:effectLst/>
                        <a:latin typeface="Cambria Math" panose="02040503050406030204" pitchFamily="18" charset="0"/>
                        <a:ea typeface="Calibri" panose="020F0502020204030204" pitchFamily="34" charset="0"/>
                      </a:rPr>
                      <m:t>=</m:t>
                    </m:r>
                    <m:r>
                      <a:rPr lang="en-US" sz="4400" b="1" i="1" kern="1200">
                        <a:solidFill>
                          <a:srgbClr val="000000"/>
                        </a:solidFill>
                        <a:effectLst/>
                        <a:latin typeface="Cambria Math" panose="02040503050406030204" pitchFamily="18" charset="0"/>
                        <a:ea typeface="Calibri" panose="020F0502020204030204" pitchFamily="34" charset="0"/>
                      </a:rPr>
                      <m:t>𝟎</m:t>
                    </m:r>
                  </m:oMath>
                </a14:m>
                <a:r>
                  <a:rPr lang="en-US" sz="4400" b="1">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kern="1200">
                            <a:solidFill>
                              <a:srgbClr val="000000"/>
                            </a:solidFill>
                            <a:effectLst/>
                            <a:latin typeface="Cambria Math" panose="02040503050406030204" pitchFamily="18" charset="0"/>
                            <a:ea typeface="Times New Roman" panose="02020603050405020304" pitchFamily="18" charset="0"/>
                          </a:rPr>
                        </m:ctrlPr>
                      </m:sSupPr>
                      <m:e>
                        <m:r>
                          <a:rPr lang="en-US" sz="4400" b="1" i="1" kern="1200">
                            <a:solidFill>
                              <a:srgbClr val="000000"/>
                            </a:solidFill>
                            <a:effectLst/>
                            <a:latin typeface="Cambria Math" panose="02040503050406030204" pitchFamily="18" charset="0"/>
                            <a:ea typeface="MS Mincho" panose="02020609040205080304" pitchFamily="49" charset="-128"/>
                          </a:rPr>
                          <m:t>𝒙</m:t>
                        </m:r>
                      </m:e>
                      <m:sup>
                        <m:r>
                          <a:rPr lang="en-US" sz="4400" b="1" i="1" kern="1200">
                            <a:solidFill>
                              <a:srgbClr val="000000"/>
                            </a:solidFill>
                            <a:effectLst/>
                            <a:latin typeface="Cambria Math" panose="02040503050406030204" pitchFamily="18" charset="0"/>
                            <a:ea typeface="MS Mincho" panose="02020609040205080304" pitchFamily="49" charset="-128"/>
                          </a:rPr>
                          <m:t>𝟐</m:t>
                        </m:r>
                      </m:sup>
                    </m:sSup>
                    <m:r>
                      <a:rPr lang="en-US" sz="4400" b="1" i="1" kern="1200">
                        <a:solidFill>
                          <a:srgbClr val="000000"/>
                        </a:solidFill>
                        <a:effectLst/>
                        <a:latin typeface="Cambria Math" panose="02040503050406030204" pitchFamily="18" charset="0"/>
                        <a:ea typeface="MS Mincho" panose="02020609040205080304" pitchFamily="49" charset="-128"/>
                      </a:rPr>
                      <m:t>−</m:t>
                    </m:r>
                    <m:r>
                      <a:rPr lang="en-US" sz="4400" b="1" i="1" kern="1200">
                        <a:solidFill>
                          <a:srgbClr val="000000"/>
                        </a:solidFill>
                        <a:effectLst/>
                        <a:latin typeface="Cambria Math" panose="02040503050406030204" pitchFamily="18" charset="0"/>
                        <a:ea typeface="MS Mincho" panose="02020609040205080304" pitchFamily="49" charset="-128"/>
                      </a:rPr>
                      <m:t>𝒎𝒙</m:t>
                    </m:r>
                    <m:r>
                      <a:rPr lang="en-US" sz="4400" b="1" i="1" kern="1200">
                        <a:solidFill>
                          <a:srgbClr val="000000"/>
                        </a:solidFill>
                        <a:effectLst/>
                        <a:latin typeface="Cambria Math" panose="02040503050406030204" pitchFamily="18" charset="0"/>
                        <a:ea typeface="MS Mincho" panose="02020609040205080304" pitchFamily="49" charset="-128"/>
                      </a:rPr>
                      <m:t>+</m:t>
                    </m:r>
                    <m:r>
                      <a:rPr lang="en-US" sz="4400" b="1" i="1" kern="1200">
                        <a:solidFill>
                          <a:srgbClr val="000000"/>
                        </a:solidFill>
                        <a:effectLst/>
                        <a:latin typeface="Cambria Math" panose="02040503050406030204" pitchFamily="18" charset="0"/>
                        <a:ea typeface="MS Mincho" panose="02020609040205080304" pitchFamily="49" charset="-128"/>
                      </a:rPr>
                      <m:t>𝟏</m:t>
                    </m:r>
                    <m:r>
                      <a:rPr lang="en-US" sz="4400" b="1" i="1" kern="1200">
                        <a:solidFill>
                          <a:srgbClr val="000000"/>
                        </a:solidFill>
                        <a:effectLst/>
                        <a:latin typeface="Cambria Math" panose="02040503050406030204" pitchFamily="18" charset="0"/>
                        <a:ea typeface="MS Mincho" panose="02020609040205080304" pitchFamily="49" charset="-128"/>
                      </a:rPr>
                      <m:t>=</m:t>
                    </m:r>
                    <m:r>
                      <a:rPr lang="en-US" sz="4400" b="1" i="1" kern="1200">
                        <a:solidFill>
                          <a:srgbClr val="000000"/>
                        </a:solidFill>
                        <a:effectLst/>
                        <a:latin typeface="Cambria Math" panose="02040503050406030204" pitchFamily="18" charset="0"/>
                        <a:ea typeface="MS Mincho" panose="02020609040205080304" pitchFamily="49" charset="-128"/>
                      </a:rPr>
                      <m:t>𝟎</m:t>
                    </m:r>
                  </m:oMath>
                </a14:m>
                <a:r>
                  <a:rPr lang="en-US" sz="44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 có thể được coi là những </a:t>
                </a: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pt</a:t>
                </a:r>
                <a:r>
                  <a:rPr lang="en-US" sz="44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 ẩn x tham số m.</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TextBox 14">
                <a:extLst>
                  <a:ext uri="{FF2B5EF4-FFF2-40B4-BE49-F238E27FC236}">
                    <a16:creationId xmlns:a16="http://schemas.microsoft.com/office/drawing/2014/main" id="{4AF7AD43-C7EB-49DF-AD9E-6795B3174C7D}"/>
                  </a:ext>
                </a:extLst>
              </p:cNvPr>
              <p:cNvSpPr txBox="1">
                <a:spLocks noRot="1" noChangeAspect="1" noMove="1" noResize="1" noEditPoints="1" noAdjustHandles="1" noChangeArrowheads="1" noChangeShapeType="1" noTextEdit="1"/>
              </p:cNvSpPr>
              <p:nvPr/>
            </p:nvSpPr>
            <p:spPr>
              <a:xfrm>
                <a:off x="2485435" y="7786015"/>
                <a:ext cx="20353197" cy="2008627"/>
              </a:xfrm>
              <a:prstGeom prst="rect">
                <a:avLst/>
              </a:prstGeom>
              <a:blipFill>
                <a:blip r:embed="rId3"/>
                <a:stretch>
                  <a:fillRect l="-1228" b="-13333"/>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9129447D-A39D-44AB-ABC7-9E8F599DFD75}"/>
              </a:ext>
            </a:extLst>
          </p:cNvPr>
          <p:cNvSpPr txBox="1"/>
          <p:nvPr/>
        </p:nvSpPr>
        <p:spPr>
          <a:xfrm>
            <a:off x="2507828" y="10058400"/>
            <a:ext cx="20180574" cy="2123658"/>
          </a:xfrm>
          <a:prstGeom prst="rect">
            <a:avLst/>
          </a:prstGeom>
          <a:noFill/>
        </p:spPr>
        <p:txBody>
          <a:bodyPr wrap="square" rtlCol="0">
            <a:spAutoFit/>
          </a:bodyPr>
          <a:lstStyle/>
          <a:p>
            <a:r>
              <a:rPr lang="en-US" sz="44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Giải và biện luận phương trình chứa tham số là xét xem với giá trị nào của tham số thì phương trình vô nghiệm, có nghiệm và tìm các nghiệm đó.</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256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199" y="1572062"/>
            <a:ext cx="18821399" cy="1569660"/>
            <a:chOff x="-288924" y="1892299"/>
            <a:chExt cx="18821399" cy="1569656"/>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6444914" cy="1569656"/>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KHÁI NIỆM PHƯƠNG TRÌNH</a:t>
              </a:r>
            </a:p>
            <a:p>
              <a:endParaRPr lang="en-US" sz="4800" b="1">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40" y="2504836"/>
            <a:ext cx="11549060"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a:solidFill>
                    <a:srgbClr val="145F82"/>
                  </a:solidFill>
                  <a:latin typeface="Tahoma" pitchFamily="34" charset="0"/>
                  <a:ea typeface="Tahoma" pitchFamily="34" charset="0"/>
                  <a:cs typeface="Tahoma" pitchFamily="34" charset="0"/>
                </a:rPr>
                <a:t>Phương trình chứa tham số</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2681" y="2795826"/>
              <a:ext cx="482751"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4</a:t>
              </a:r>
            </a:p>
          </p:txBody>
        </p:sp>
      </p:grpSp>
      <p:sp>
        <p:nvSpPr>
          <p:cNvPr id="28674" name="Rectangle 2"/>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7" y="-377026"/>
            <a:ext cx="184731" cy="7540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282162" y="7006924"/>
            <a:ext cx="21819676" cy="6023276"/>
            <a:chOff x="1270511" y="5867400"/>
            <a:chExt cx="21819676" cy="6363129"/>
          </a:xfrm>
        </p:grpSpPr>
        <p:sp>
          <p:nvSpPr>
            <p:cNvPr id="53" name="Rounded Rectangle 52"/>
            <p:cNvSpPr/>
            <p:nvPr/>
          </p:nvSpPr>
          <p:spPr>
            <a:xfrm>
              <a:off x="1272210" y="6139010"/>
              <a:ext cx="21817977" cy="609151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60"/>
            <p:cNvGrpSpPr/>
            <p:nvPr/>
          </p:nvGrpSpPr>
          <p:grpSpPr>
            <a:xfrm>
              <a:off x="1270511" y="5867400"/>
              <a:ext cx="3568119" cy="885308"/>
              <a:chOff x="1224541" y="6305967"/>
              <a:chExt cx="3568119" cy="88530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6"/>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271088" y="3461658"/>
            <a:ext cx="21841827" cy="3274105"/>
            <a:chOff x="1268078" y="3405486"/>
            <a:chExt cx="21841827" cy="3274105"/>
          </a:xfrm>
        </p:grpSpPr>
        <p:sp>
          <p:nvSpPr>
            <p:cNvPr id="62" name="Rounded Rectangle 61"/>
            <p:cNvSpPr/>
            <p:nvPr/>
          </p:nvSpPr>
          <p:spPr>
            <a:xfrm>
              <a:off x="1268078" y="3790951"/>
              <a:ext cx="21841827" cy="288864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7"/>
            <p:cNvGrpSpPr/>
            <p:nvPr/>
          </p:nvGrpSpPr>
          <p:grpSpPr>
            <a:xfrm>
              <a:off x="1268078" y="3405486"/>
              <a:ext cx="3343539" cy="940513"/>
              <a:chOff x="1311958" y="3405486"/>
              <a:chExt cx="3343539"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404826" cy="800219"/>
              </a:xfrm>
              <a:prstGeom prst="rect">
                <a:avLst/>
              </a:prstGeom>
              <a:noFill/>
            </p:spPr>
            <p:txBody>
              <a:bodyPr wrap="none" rtlCol="0">
                <a:spAutoFit/>
              </a:bodyPr>
              <a:lstStyle/>
              <a:p>
                <a:r>
                  <a:rPr lang="en-US" sz="4600" b="1">
                    <a:solidFill>
                      <a:schemeClr val="bg1"/>
                    </a:solidFill>
                    <a:latin typeface="Tahoma" pitchFamily="34" charset="0"/>
                    <a:ea typeface="Tahoma" pitchFamily="34" charset="0"/>
                    <a:cs typeface="Tahoma" pitchFamily="34" charset="0"/>
                  </a:rPr>
                  <a:t>Ví dụ 1 </a:t>
                </a:r>
                <a:endParaRPr lang="en-US" sz="4600" b="1" dirty="0">
                  <a:solidFill>
                    <a:schemeClr val="bg1"/>
                  </a:solidFill>
                  <a:latin typeface="Tahoma" pitchFamily="34" charset="0"/>
                  <a:ea typeface="Tahoma" pitchFamily="34" charset="0"/>
                  <a:cs typeface="Tahoma" pitchFamily="34" charset="0"/>
                </a:endParaRP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81C7342-F081-4528-A9A3-2A1A25A08392}"/>
                  </a:ext>
                </a:extLst>
              </p:cNvPr>
              <p:cNvSpPr txBox="1"/>
              <p:nvPr/>
            </p:nvSpPr>
            <p:spPr>
              <a:xfrm>
                <a:off x="1620559" y="4038600"/>
                <a:ext cx="21181534" cy="2423612"/>
              </a:xfrm>
              <a:prstGeom prst="rect">
                <a:avLst/>
              </a:prstGeom>
              <a:noFill/>
            </p:spPr>
            <p:txBody>
              <a:bodyPr wrap="square" rtlCol="0">
                <a:spAutoFit/>
              </a:bodyPr>
              <a:lstStyle/>
              <a:p>
                <a:pPr marL="0" marR="0" indent="457200" algn="ctr">
                  <a:lnSpc>
                    <a:spcPct val="107000"/>
                  </a:lnSpc>
                  <a:spcBef>
                    <a:spcPts val="0"/>
                  </a:spcBef>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Cho phương trình:  </a:t>
                </a:r>
                <a14:m>
                  <m:oMath xmlns:m="http://schemas.openxmlformats.org/officeDocument/2006/math">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𝒎</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𝟏</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𝟑</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𝟎</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 	Giải và biện luận phương trình trên theo tham số m?</a:t>
                </a:r>
              </a:p>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TextBox 9">
                <a:extLst>
                  <a:ext uri="{FF2B5EF4-FFF2-40B4-BE49-F238E27FC236}">
                    <a16:creationId xmlns:a16="http://schemas.microsoft.com/office/drawing/2014/main" id="{081C7342-F081-4528-A9A3-2A1A25A08392}"/>
                  </a:ext>
                </a:extLst>
              </p:cNvPr>
              <p:cNvSpPr txBox="1">
                <a:spLocks noRot="1" noChangeAspect="1" noMove="1" noResize="1" noEditPoints="1" noAdjustHandles="1" noChangeArrowheads="1" noChangeShapeType="1" noTextEdit="1"/>
              </p:cNvSpPr>
              <p:nvPr/>
            </p:nvSpPr>
            <p:spPr>
              <a:xfrm>
                <a:off x="1620559" y="4038600"/>
                <a:ext cx="21181534" cy="2423612"/>
              </a:xfrm>
              <a:prstGeom prst="rect">
                <a:avLst/>
              </a:prstGeom>
              <a:blipFill>
                <a:blip r:embed="rId3"/>
                <a:stretch>
                  <a:fillRect t="-60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EFA6F14-A75D-4979-A907-8C01EB66DAE9}"/>
                  </a:ext>
                </a:extLst>
              </p:cNvPr>
              <p:cNvSpPr txBox="1"/>
              <p:nvPr/>
            </p:nvSpPr>
            <p:spPr>
              <a:xfrm>
                <a:off x="4261910" y="8222328"/>
                <a:ext cx="17043610" cy="1070614"/>
              </a:xfrm>
              <a:prstGeom prst="rect">
                <a:avLst/>
              </a:prstGeom>
              <a:noFill/>
            </p:spPr>
            <p:txBody>
              <a:bodyPr wrap="square" rtlCol="0">
                <a:spAutoFit/>
              </a:bodyPr>
              <a:lstStyle/>
              <a:p>
                <a:r>
                  <a:rPr lang="en-US" sz="4400" b="1">
                    <a:effectLst/>
                    <a:latin typeface="Tahoma" panose="020B0604030504040204" pitchFamily="34" charset="0"/>
                    <a:ea typeface="Tahoma" panose="020B0604030504040204" pitchFamily="34" charset="0"/>
                    <a:cs typeface="Tahoma" panose="020B0604030504040204" pitchFamily="34" charset="0"/>
                  </a:rPr>
                  <a:t>+) m ≠ –1: PT có nghiệm duy nhất:  x = </a:t>
                </a:r>
                <a14:m>
                  <m:oMath xmlns:m="http://schemas.openxmlformats.org/officeDocument/2006/math">
                    <m:f>
                      <m:fPr>
                        <m:ctrlPr>
                          <a:rPr lang="en-US" sz="4400" b="1" i="1">
                            <a:effectLst/>
                            <a:latin typeface="Cambria Math" panose="02040503050406030204" pitchFamily="18" charset="0"/>
                            <a:ea typeface="Times New Roman" panose="02020603050405020304" pitchFamily="18" charset="0"/>
                          </a:rPr>
                        </m:ctrlPr>
                      </m:fPr>
                      <m:num>
                        <m:r>
                          <a:rPr lang="en-US" sz="4400" b="1" i="1">
                            <a:effectLst/>
                            <a:latin typeface="Cambria Math" panose="02040503050406030204" pitchFamily="18" charset="0"/>
                            <a:ea typeface="Times New Roman" panose="02020603050405020304" pitchFamily="18" charset="0"/>
                          </a:rPr>
                          <m:t>𝟑</m:t>
                        </m:r>
                      </m:num>
                      <m:den>
                        <m:r>
                          <a:rPr lang="en-US" sz="4400" b="1" i="1">
                            <a:effectLst/>
                            <a:latin typeface="Cambria Math" panose="02040503050406030204" pitchFamily="18" charset="0"/>
                            <a:ea typeface="Times New Roman" panose="02020603050405020304" pitchFamily="18" charset="0"/>
                          </a:rPr>
                          <m:t>𝒎</m:t>
                        </m:r>
                        <m:r>
                          <a:rPr lang="en-US" sz="4400" b="1" i="1">
                            <a:effectLst/>
                            <a:latin typeface="Cambria Math" panose="02040503050406030204" pitchFamily="18" charset="0"/>
                            <a:ea typeface="Times New Roman" panose="02020603050405020304" pitchFamily="18" charset="0"/>
                          </a:rPr>
                          <m:t>+</m:t>
                        </m:r>
                        <m:r>
                          <a:rPr lang="en-US" sz="4400" b="1" i="1">
                            <a:effectLst/>
                            <a:latin typeface="Cambria Math" panose="02040503050406030204" pitchFamily="18" charset="0"/>
                            <a:ea typeface="Times New Roman" panose="02020603050405020304" pitchFamily="18" charset="0"/>
                          </a:rPr>
                          <m:t>𝟏</m:t>
                        </m:r>
                      </m:den>
                    </m:f>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3EFA6F14-A75D-4979-A907-8C01EB66DAE9}"/>
                  </a:ext>
                </a:extLst>
              </p:cNvPr>
              <p:cNvSpPr txBox="1">
                <a:spLocks noRot="1" noChangeAspect="1" noMove="1" noResize="1" noEditPoints="1" noAdjustHandles="1" noChangeArrowheads="1" noChangeShapeType="1" noTextEdit="1"/>
              </p:cNvSpPr>
              <p:nvPr/>
            </p:nvSpPr>
            <p:spPr>
              <a:xfrm>
                <a:off x="4261910" y="8222328"/>
                <a:ext cx="17043610" cy="1070614"/>
              </a:xfrm>
              <a:prstGeom prst="rect">
                <a:avLst/>
              </a:prstGeom>
              <a:blipFill>
                <a:blip r:embed="rId4"/>
                <a:stretch>
                  <a:fillRect l="-1431" b="-10857"/>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A64F4712-6EF3-4369-8DC6-F19B434CC56A}"/>
              </a:ext>
            </a:extLst>
          </p:cNvPr>
          <p:cNvSpPr txBox="1"/>
          <p:nvPr/>
        </p:nvSpPr>
        <p:spPr>
          <a:xfrm>
            <a:off x="4292391" y="9677400"/>
            <a:ext cx="15062410" cy="769441"/>
          </a:xfrm>
          <a:prstGeom prst="rect">
            <a:avLst/>
          </a:prstGeom>
          <a:noFill/>
        </p:spPr>
        <p:txBody>
          <a:bodyPr wrap="square" rtlCol="0">
            <a:spAutoFit/>
          </a:bodyPr>
          <a:lstStyle/>
          <a:p>
            <a:r>
              <a:rPr lang="en-US" sz="4400" b="1">
                <a:effectLst/>
                <a:latin typeface="Tahoma" panose="020B0604030504040204" pitchFamily="34" charset="0"/>
                <a:ea typeface="Tahoma" panose="020B0604030504040204" pitchFamily="34" charset="0"/>
                <a:cs typeface="Tahoma" panose="020B0604030504040204" pitchFamily="34" charset="0"/>
              </a:rPr>
              <a:t>+) m = - 1: Pt trở thành: - 3 = 0 (vô lí)</a:t>
            </a:r>
          </a:p>
        </p:txBody>
      </p:sp>
      <p:sp>
        <p:nvSpPr>
          <p:cNvPr id="16" name="TextBox 15">
            <a:extLst>
              <a:ext uri="{FF2B5EF4-FFF2-40B4-BE49-F238E27FC236}">
                <a16:creationId xmlns:a16="http://schemas.microsoft.com/office/drawing/2014/main" id="{896A00F9-4D5C-4161-9563-2BC14F76572D}"/>
              </a:ext>
            </a:extLst>
          </p:cNvPr>
          <p:cNvSpPr txBox="1"/>
          <p:nvPr/>
        </p:nvSpPr>
        <p:spPr>
          <a:xfrm>
            <a:off x="4492141" y="11090132"/>
            <a:ext cx="15213179" cy="1446550"/>
          </a:xfrm>
          <a:prstGeom prst="rect">
            <a:avLst/>
          </a:prstGeom>
          <a:noFill/>
        </p:spPr>
        <p:txBody>
          <a:bodyPr wrap="square" rtlCol="0">
            <a:spAutoFit/>
          </a:bodyPr>
          <a:lstStyle/>
          <a:p>
            <a:r>
              <a:rPr lang="en-US" sz="4400" b="1">
                <a:effectLst/>
                <a:latin typeface="Tahoma" panose="020B0604030504040204" pitchFamily="34" charset="0"/>
                <a:ea typeface="Tahoma" panose="020B0604030504040204" pitchFamily="34" charset="0"/>
                <a:cs typeface="Tahoma" panose="020B0604030504040204" pitchFamily="34" charset="0"/>
              </a:rPr>
              <a:t>Suy ra PT vô nghiệm khi m = -1</a:t>
            </a:r>
          </a:p>
          <a:p>
            <a:endParaRPr lang="en-US"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1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4.9|43.5|1.2|7.8|0.8|17.9"/>
</p:tagLst>
</file>

<file path=ppt/tags/tag2.xml><?xml version="1.0" encoding="utf-8"?>
<p:tagLst xmlns:a="http://schemas.openxmlformats.org/drawingml/2006/main" xmlns:r="http://schemas.openxmlformats.org/officeDocument/2006/relationships" xmlns:p="http://schemas.openxmlformats.org/presentationml/2006/main">
  <p:tag name="TIMING" val="|4.9|43.5|1.2|7.8|0.8|17.9"/>
</p:tagLst>
</file>

<file path=ppt/tags/tag3.xml><?xml version="1.0" encoding="utf-8"?>
<p:tagLst xmlns:a="http://schemas.openxmlformats.org/drawingml/2006/main" xmlns:r="http://schemas.openxmlformats.org/officeDocument/2006/relationships" xmlns:p="http://schemas.openxmlformats.org/presentationml/2006/main">
  <p:tag name="TIMING" val="|4.9|43.5|1.2|7.8|0.8|17.9"/>
</p:tagLst>
</file>

<file path=ppt/tags/tag4.xml><?xml version="1.0" encoding="utf-8"?>
<p:tagLst xmlns:a="http://schemas.openxmlformats.org/drawingml/2006/main" xmlns:r="http://schemas.openxmlformats.org/officeDocument/2006/relationships" xmlns:p="http://schemas.openxmlformats.org/presentationml/2006/main">
  <p:tag name="TIMING" val="|4.9|43.5|1.2|7.8|0.8|17.9"/>
</p:tagLst>
</file>

<file path=ppt/tags/tag5.xml><?xml version="1.0" encoding="utf-8"?>
<p:tagLst xmlns:a="http://schemas.openxmlformats.org/drawingml/2006/main" xmlns:r="http://schemas.openxmlformats.org/officeDocument/2006/relationships" xmlns:p="http://schemas.openxmlformats.org/presentationml/2006/main">
  <p:tag name="TIMING" val="|4.9|43.5|1.2|7.8|0.8|17.9"/>
</p:tagLst>
</file>

<file path=ppt/tags/tag6.xml><?xml version="1.0" encoding="utf-8"?>
<p:tagLst xmlns:a="http://schemas.openxmlformats.org/drawingml/2006/main" xmlns:r="http://schemas.openxmlformats.org/officeDocument/2006/relationships" xmlns:p="http://schemas.openxmlformats.org/presentationml/2006/main">
  <p:tag name="TIMING" val="|4.9|43.5|1.2|7.8|0.8|17.9"/>
</p:tagLst>
</file>

<file path=ppt/tags/tag7.xml><?xml version="1.0" encoding="utf-8"?>
<p:tagLst xmlns:a="http://schemas.openxmlformats.org/drawingml/2006/main" xmlns:r="http://schemas.openxmlformats.org/officeDocument/2006/relationships" xmlns:p="http://schemas.openxmlformats.org/presentationml/2006/main">
  <p:tag name="TIMING" val="|4.9|43.5|1.2|7.8|0.8|17.9"/>
</p:tagLst>
</file>

<file path=ppt/tags/tag8.xml><?xml version="1.0" encoding="utf-8"?>
<p:tagLst xmlns:a="http://schemas.openxmlformats.org/drawingml/2006/main" xmlns:r="http://schemas.openxmlformats.org/officeDocument/2006/relationships" xmlns:p="http://schemas.openxmlformats.org/presentationml/2006/main">
  <p:tag name="TIMING" val="|4.9|43.5|1.2|7.8|0.8|17.9"/>
</p:tagLst>
</file>

<file path=ppt/tags/tag9.xml><?xml version="1.0" encoding="utf-8"?>
<p:tagLst xmlns:a="http://schemas.openxmlformats.org/drawingml/2006/main" xmlns:r="http://schemas.openxmlformats.org/officeDocument/2006/relationships" xmlns:p="http://schemas.openxmlformats.org/presentationml/2006/main">
  <p:tag name="TIMING" val="|4.9|43.5|1.2|7.8|0.8|1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1409</TotalTime>
  <Words>3847</Words>
  <Application>Microsoft Office PowerPoint</Application>
  <PresentationFormat>Custom</PresentationFormat>
  <Paragraphs>473</Paragraphs>
  <Slides>37</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Calibri</vt:lpstr>
      <vt:lpstr>Calibri Light</vt:lpstr>
      <vt:lpstr>Cambria Math</vt:lpstr>
      <vt:lpstr>Chu Van An</vt:lpstr>
      <vt:lpstr>Tahoma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Admin</cp:lastModifiedBy>
  <cp:revision>111</cp:revision>
  <dcterms:created xsi:type="dcterms:W3CDTF">2013-08-31T11:42:51Z</dcterms:created>
  <dcterms:modified xsi:type="dcterms:W3CDTF">2021-08-27T15:43:49Z</dcterms:modified>
</cp:coreProperties>
</file>