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75" r:id="rId6"/>
    <p:sldId id="261" r:id="rId7"/>
    <p:sldId id="262" r:id="rId8"/>
    <p:sldId id="264" r:id="rId9"/>
    <p:sldId id="265" r:id="rId10"/>
    <p:sldId id="282" r:id="rId11"/>
    <p:sldId id="267" r:id="rId12"/>
    <p:sldId id="268" r:id="rId13"/>
    <p:sldId id="266" r:id="rId14"/>
    <p:sldId id="283" r:id="rId15"/>
    <p:sldId id="284" r:id="rId16"/>
    <p:sldId id="271" r:id="rId17"/>
    <p:sldId id="272" r:id="rId18"/>
    <p:sldId id="273" r:id="rId19"/>
    <p:sldId id="270" r:id="rId20"/>
    <p:sldId id="287" r:id="rId21"/>
    <p:sldId id="277" r:id="rId22"/>
    <p:sldId id="279" r:id="rId23"/>
    <p:sldId id="276"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9999"/>
    <a:srgbClr val="CCECFF"/>
    <a:srgbClr val="FFFF99"/>
    <a:srgbClr val="99FFCC"/>
    <a:srgbClr val="CCFFCC"/>
    <a:srgbClr val="0033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2" d="100"/>
          <a:sy n="62" d="100"/>
        </p:scale>
        <p:origin x="-456" y="-3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heme" Target="theme/theme1.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B34EE9-815B-4A1C-AF7D-3F72CB8DD37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2482544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34EE9-815B-4A1C-AF7D-3F72CB8DD37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196510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34EE9-815B-4A1C-AF7D-3F72CB8DD37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2002223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B34EE9-815B-4A1C-AF7D-3F72CB8DD37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576539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B34EE9-815B-4A1C-AF7D-3F72CB8DD376}"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717022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B34EE9-815B-4A1C-AF7D-3F72CB8DD376}"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1527843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B34EE9-815B-4A1C-AF7D-3F72CB8DD376}"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421591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B34EE9-815B-4A1C-AF7D-3F72CB8DD376}"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953251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34EE9-815B-4A1C-AF7D-3F72CB8DD376}"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108662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B34EE9-815B-4A1C-AF7D-3F72CB8DD376}"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1318434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B34EE9-815B-4A1C-AF7D-3F72CB8DD376}"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F2DECD-C3E9-4E65-9092-05E21A9CCFC1}" type="slidenum">
              <a:rPr lang="en-US" smtClean="0"/>
              <a:t>‹#›</a:t>
            </a:fld>
            <a:endParaRPr lang="en-US"/>
          </a:p>
        </p:txBody>
      </p:sp>
    </p:spTree>
    <p:extLst>
      <p:ext uri="{BB962C8B-B14F-4D97-AF65-F5344CB8AC3E}">
        <p14:creationId xmlns:p14="http://schemas.microsoft.com/office/powerpoint/2010/main" val="960612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34EE9-815B-4A1C-AF7D-3F72CB8DD376}" type="datetimeFigureOut">
              <a:rPr lang="en-US" smtClean="0"/>
              <a:t>11/9/2020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2DECD-C3E9-4E65-9092-05E21A9CCFC1}" type="slidenum">
              <a:rPr lang="en-US" smtClean="0"/>
              <a:t>‹#›</a:t>
            </a:fld>
            <a:endParaRPr lang="en-US"/>
          </a:p>
        </p:txBody>
      </p:sp>
    </p:spTree>
    <p:extLst>
      <p:ext uri="{BB962C8B-B14F-4D97-AF65-F5344CB8AC3E}">
        <p14:creationId xmlns:p14="http://schemas.microsoft.com/office/powerpoint/2010/main" val="2917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1.xml" /><Relationship Id="rId4" Type="http://schemas.openxmlformats.org/officeDocument/2006/relationships/image" Target="../media/image3.jpeg" /></Relationships>
</file>

<file path=ppt/slides/_rels/slide10.xml.rels><?xml version="1.0" encoding="UTF-8" standalone="yes"?>
<Relationships xmlns="http://schemas.openxmlformats.org/package/2006/relationships"><Relationship Id="rId3" Type="http://schemas.openxmlformats.org/officeDocument/2006/relationships/image" Target="../media/image25.jpeg" /><Relationship Id="rId2" Type="http://schemas.openxmlformats.org/officeDocument/2006/relationships/image" Target="../media/image24.jpeg" /><Relationship Id="rId1" Type="http://schemas.openxmlformats.org/officeDocument/2006/relationships/slideLayout" Target="../slideLayouts/slideLayout2.xml" /><Relationship Id="rId5" Type="http://schemas.openxmlformats.org/officeDocument/2006/relationships/image" Target="../media/image27.jpeg" /><Relationship Id="rId4" Type="http://schemas.openxmlformats.org/officeDocument/2006/relationships/image" Target="../media/image26.jpeg" /></Relationships>
</file>

<file path=ppt/slides/_rels/slide11.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image" Target="../media/image28.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31.jpeg" /><Relationship Id="rId2" Type="http://schemas.openxmlformats.org/officeDocument/2006/relationships/image" Target="../media/image30.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3.jpeg" /><Relationship Id="rId2" Type="http://schemas.openxmlformats.org/officeDocument/2006/relationships/image" Target="../media/image32.jpeg" /><Relationship Id="rId1" Type="http://schemas.openxmlformats.org/officeDocument/2006/relationships/slideLayout" Target="../slideLayouts/slideLayout2.xml" /><Relationship Id="rId4" Type="http://schemas.openxmlformats.org/officeDocument/2006/relationships/image" Target="../media/image34.jpeg" /></Relationships>
</file>

<file path=ppt/slides/_rels/slide15.xml.rels><?xml version="1.0" encoding="UTF-8" standalone="yes"?>
<Relationships xmlns="http://schemas.openxmlformats.org/package/2006/relationships"><Relationship Id="rId3" Type="http://schemas.openxmlformats.org/officeDocument/2006/relationships/image" Target="../media/image36.jpeg" /><Relationship Id="rId2" Type="http://schemas.openxmlformats.org/officeDocument/2006/relationships/image" Target="../media/image35.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38.jpeg" /><Relationship Id="rId2" Type="http://schemas.openxmlformats.org/officeDocument/2006/relationships/image" Target="../media/image37.jpeg" /><Relationship Id="rId1" Type="http://schemas.openxmlformats.org/officeDocument/2006/relationships/slideLayout" Target="../slideLayouts/slideLayout2.xml" /><Relationship Id="rId5" Type="http://schemas.openxmlformats.org/officeDocument/2006/relationships/image" Target="../media/image40.jpeg" /><Relationship Id="rId4" Type="http://schemas.openxmlformats.org/officeDocument/2006/relationships/image" Target="../media/image39.jpeg" /></Relationships>
</file>

<file path=ppt/slides/_rels/slide17.xml.rels><?xml version="1.0" encoding="UTF-8" standalone="yes"?>
<Relationships xmlns="http://schemas.openxmlformats.org/package/2006/relationships"><Relationship Id="rId3" Type="http://schemas.openxmlformats.org/officeDocument/2006/relationships/image" Target="../media/image42.jpeg" /><Relationship Id="rId2" Type="http://schemas.openxmlformats.org/officeDocument/2006/relationships/image" Target="../media/image41.gif"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image" Target="../media/image43.jpeg" /><Relationship Id="rId1" Type="http://schemas.openxmlformats.org/officeDocument/2006/relationships/slideLayout" Target="../slideLayouts/slideLayout2.xml" /><Relationship Id="rId4" Type="http://schemas.openxmlformats.org/officeDocument/2006/relationships/image" Target="../media/image45.jpeg"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4.jpg"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8" Type="http://schemas.openxmlformats.org/officeDocument/2006/relationships/image" Target="../media/image52.jpeg" /><Relationship Id="rId3" Type="http://schemas.openxmlformats.org/officeDocument/2006/relationships/image" Target="../media/image47.jpeg" /><Relationship Id="rId7" Type="http://schemas.openxmlformats.org/officeDocument/2006/relationships/image" Target="../media/image51.jpeg" /><Relationship Id="rId2" Type="http://schemas.openxmlformats.org/officeDocument/2006/relationships/image" Target="../media/image46.jpeg" /><Relationship Id="rId1" Type="http://schemas.openxmlformats.org/officeDocument/2006/relationships/slideLayout" Target="../slideLayouts/slideLayout2.xml" /><Relationship Id="rId6" Type="http://schemas.openxmlformats.org/officeDocument/2006/relationships/image" Target="../media/image50.jpeg" /><Relationship Id="rId5" Type="http://schemas.openxmlformats.org/officeDocument/2006/relationships/image" Target="../media/image49.jpeg" /><Relationship Id="rId4" Type="http://schemas.openxmlformats.org/officeDocument/2006/relationships/image" Target="../media/image48.jpeg" /><Relationship Id="rId9" Type="http://schemas.openxmlformats.org/officeDocument/2006/relationships/image" Target="../media/image53.jpeg" /></Relationships>
</file>

<file path=ppt/slides/_rels/slide21.xml.rels><?xml version="1.0" encoding="UTF-8" standalone="yes"?>
<Relationships xmlns="http://schemas.openxmlformats.org/package/2006/relationships"><Relationship Id="rId3" Type="http://schemas.openxmlformats.org/officeDocument/2006/relationships/image" Target="../media/image55.png" /><Relationship Id="rId7" Type="http://schemas.openxmlformats.org/officeDocument/2006/relationships/image" Target="../media/image59.jpeg" /><Relationship Id="rId2" Type="http://schemas.openxmlformats.org/officeDocument/2006/relationships/image" Target="../media/image54.jpeg" /><Relationship Id="rId1" Type="http://schemas.openxmlformats.org/officeDocument/2006/relationships/slideLayout" Target="../slideLayouts/slideLayout2.xml" /><Relationship Id="rId6" Type="http://schemas.openxmlformats.org/officeDocument/2006/relationships/image" Target="../media/image58.jpeg" /><Relationship Id="rId5" Type="http://schemas.openxmlformats.org/officeDocument/2006/relationships/image" Target="../media/image57.jpeg" /><Relationship Id="rId4" Type="http://schemas.openxmlformats.org/officeDocument/2006/relationships/image" Target="../media/image56.jpeg" /></Relationships>
</file>

<file path=ppt/slides/_rels/slide22.xml.rels><?xml version="1.0" encoding="UTF-8" standalone="yes"?>
<Relationships xmlns="http://schemas.openxmlformats.org/package/2006/relationships"><Relationship Id="rId3" Type="http://schemas.openxmlformats.org/officeDocument/2006/relationships/image" Target="../media/image61.jpeg" /><Relationship Id="rId7" Type="http://schemas.openxmlformats.org/officeDocument/2006/relationships/image" Target="../media/image65.jpeg" /><Relationship Id="rId2" Type="http://schemas.openxmlformats.org/officeDocument/2006/relationships/image" Target="../media/image60.jpeg" /><Relationship Id="rId1" Type="http://schemas.openxmlformats.org/officeDocument/2006/relationships/slideLayout" Target="../slideLayouts/slideLayout2.xml" /><Relationship Id="rId6" Type="http://schemas.openxmlformats.org/officeDocument/2006/relationships/image" Target="../media/image64.jpeg" /><Relationship Id="rId5" Type="http://schemas.openxmlformats.org/officeDocument/2006/relationships/image" Target="../media/image63.jpeg" /><Relationship Id="rId4" Type="http://schemas.openxmlformats.org/officeDocument/2006/relationships/image" Target="../media/image62.jpeg"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67.jpg" /><Relationship Id="rId2" Type="http://schemas.openxmlformats.org/officeDocument/2006/relationships/image" Target="../media/image66.jpg" /><Relationship Id="rId1" Type="http://schemas.openxmlformats.org/officeDocument/2006/relationships/slideLayout" Target="../slideLayouts/slideLayout7.xml" /><Relationship Id="rId4" Type="http://schemas.openxmlformats.org/officeDocument/2006/relationships/image" Target="../media/image68.jpg" /></Relationships>
</file>

<file path=ppt/slides/_rels/slide3.xml.rels><?xml version="1.0" encoding="UTF-8" standalone="yes"?>
<Relationships xmlns="http://schemas.openxmlformats.org/package/2006/relationships"><Relationship Id="rId3" Type="http://schemas.openxmlformats.org/officeDocument/2006/relationships/image" Target="../media/image6.gif"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4.jpg" /><Relationship Id="rId1" Type="http://schemas.openxmlformats.org/officeDocument/2006/relationships/slideLayout" Target="../slideLayouts/slideLayout2.xml" /><Relationship Id="rId5" Type="http://schemas.openxmlformats.org/officeDocument/2006/relationships/image" Target="../media/image9.png" /><Relationship Id="rId4" Type="http://schemas.openxmlformats.org/officeDocument/2006/relationships/image" Target="../media/image8.png" /></Relationships>
</file>

<file path=ppt/slides/_rels/slide5.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8" Type="http://schemas.openxmlformats.org/officeDocument/2006/relationships/image" Target="../media/image18.png" /><Relationship Id="rId3" Type="http://schemas.openxmlformats.org/officeDocument/2006/relationships/image" Target="../media/image13.png" /><Relationship Id="rId7" Type="http://schemas.openxmlformats.org/officeDocument/2006/relationships/image" Target="../media/image17.png" /><Relationship Id="rId12" Type="http://schemas.openxmlformats.org/officeDocument/2006/relationships/image" Target="../media/image22.png" /><Relationship Id="rId2" Type="http://schemas.openxmlformats.org/officeDocument/2006/relationships/image" Target="../media/image12.png" /><Relationship Id="rId1" Type="http://schemas.openxmlformats.org/officeDocument/2006/relationships/slideLayout" Target="../slideLayouts/slideLayout2.xml" /><Relationship Id="rId6" Type="http://schemas.openxmlformats.org/officeDocument/2006/relationships/image" Target="../media/image16.png" /><Relationship Id="rId11" Type="http://schemas.openxmlformats.org/officeDocument/2006/relationships/image" Target="../media/image21.png" /><Relationship Id="rId5" Type="http://schemas.openxmlformats.org/officeDocument/2006/relationships/image" Target="../media/image15.png" /><Relationship Id="rId10" Type="http://schemas.openxmlformats.org/officeDocument/2006/relationships/image" Target="../media/image20.png" /><Relationship Id="rId4" Type="http://schemas.openxmlformats.org/officeDocument/2006/relationships/image" Target="../media/image14.png" /><Relationship Id="rId9" Type="http://schemas.openxmlformats.org/officeDocument/2006/relationships/image" Target="../media/image19.png" /></Relationships>
</file>

<file path=ppt/slides/_rels/slide7.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Ã¬nh áº£nh cÃ³ liÃªn quan"/>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542" y="0"/>
            <a:ext cx="12192000" cy="706198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Ã¬nh áº£nh cÃ³ liÃªn quan"/>
          <p:cNvPicPr>
            <a:picLocks noChangeAspect="1" noChangeArrowheads="1"/>
          </p:cNvPicPr>
          <p:nvPr/>
        </p:nvPicPr>
        <p:blipFill>
          <a:blip r:embed="rId3">
            <a:clrChange>
              <a:clrFrom>
                <a:srgbClr val="F8F8F8"/>
              </a:clrFrom>
              <a:clrTo>
                <a:srgbClr val="F8F8F8">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218941" y="1026815"/>
            <a:ext cx="3311594" cy="7025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12542" y="1918723"/>
            <a:ext cx="12192000" cy="2387600"/>
          </a:xfrm>
        </p:spPr>
        <p:txBody>
          <a:bodyPr>
            <a:noAutofit/>
          </a:bodyPr>
          <a:lstStyle/>
          <a:p>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Chào</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mừng</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quý</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thầy</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cô</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đến</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với</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bài</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thuyết</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trình</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của</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a:t>
            </a:r>
            <a:r>
              <a:rPr lang="en-US" sz="9600" b="1" i="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tổ</a:t>
            </a:r>
            <a:r>
              <a:rPr lang="en-US" sz="9600" b="1" i="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Times New Roman" pitchFamily="18" charset="0"/>
                <a:cs typeface="Times New Roman" pitchFamily="18" charset="0"/>
              </a:rPr>
              <a:t> 1</a:t>
            </a:r>
          </a:p>
        </p:txBody>
      </p:sp>
      <p:pic>
        <p:nvPicPr>
          <p:cNvPr id="1030" name="Picture 6" descr="HÃ¬nh áº£nh cÃ³ liÃªn quan"/>
          <p:cNvPicPr>
            <a:picLocks noChangeAspect="1" noChangeArrowheads="1"/>
          </p:cNvPicPr>
          <p:nvPr/>
        </p:nvPicPr>
        <p:blipFill>
          <a:blip r:embed="rId4" cstate="print">
            <a:clrChange>
              <a:clrFrom>
                <a:srgbClr val="FFF6D9"/>
              </a:clrFrom>
              <a:clrTo>
                <a:srgbClr val="FFF6D9">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250342" y="3762810"/>
            <a:ext cx="3157231" cy="348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69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1000"/>
                                  </p:stCondLst>
                                  <p:childTnLst>
                                    <p:animRot by="120000">
                                      <p:cBhvr>
                                        <p:cTn id="6" dur="600" fill="hold">
                                          <p:stCondLst>
                                            <p:cond delay="0"/>
                                          </p:stCondLst>
                                        </p:cTn>
                                        <p:tgtEl>
                                          <p:spTgt spid="1030"/>
                                        </p:tgtEl>
                                        <p:attrNameLst>
                                          <p:attrName>r</p:attrName>
                                        </p:attrNameLst>
                                      </p:cBhvr>
                                    </p:animRot>
                                    <p:animRot by="-240000">
                                      <p:cBhvr>
                                        <p:cTn id="7" dur="1200" fill="hold">
                                          <p:stCondLst>
                                            <p:cond delay="1200"/>
                                          </p:stCondLst>
                                        </p:cTn>
                                        <p:tgtEl>
                                          <p:spTgt spid="1030"/>
                                        </p:tgtEl>
                                        <p:attrNameLst>
                                          <p:attrName>r</p:attrName>
                                        </p:attrNameLst>
                                      </p:cBhvr>
                                    </p:animRot>
                                    <p:animRot by="240000">
                                      <p:cBhvr>
                                        <p:cTn id="8" dur="1200" fill="hold">
                                          <p:stCondLst>
                                            <p:cond delay="2400"/>
                                          </p:stCondLst>
                                        </p:cTn>
                                        <p:tgtEl>
                                          <p:spTgt spid="1030"/>
                                        </p:tgtEl>
                                        <p:attrNameLst>
                                          <p:attrName>r</p:attrName>
                                        </p:attrNameLst>
                                      </p:cBhvr>
                                    </p:animRot>
                                    <p:animRot by="-240000">
                                      <p:cBhvr>
                                        <p:cTn id="9" dur="1200" fill="hold">
                                          <p:stCondLst>
                                            <p:cond delay="3600"/>
                                          </p:stCondLst>
                                        </p:cTn>
                                        <p:tgtEl>
                                          <p:spTgt spid="1030"/>
                                        </p:tgtEl>
                                        <p:attrNameLst>
                                          <p:attrName>r</p:attrName>
                                        </p:attrNameLst>
                                      </p:cBhvr>
                                    </p:animRot>
                                    <p:animRot by="120000">
                                      <p:cBhvr>
                                        <p:cTn id="10" dur="1200" fill="hold">
                                          <p:stCondLst>
                                            <p:cond delay="4800"/>
                                          </p:stCondLst>
                                        </p:cTn>
                                        <p:tgtEl>
                                          <p:spTgt spid="1030"/>
                                        </p:tgtEl>
                                        <p:attrNameLst>
                                          <p:attrName>r</p:attrName>
                                        </p:attrNameLst>
                                      </p:cBhvr>
                                    </p:animRot>
                                  </p:childTnLst>
                                </p:cTn>
                              </p:par>
                              <p:par>
                                <p:cTn id="11" presetID="32" presetClass="emph" presetSubtype="0" fill="hold" nodeType="withEffect">
                                  <p:stCondLst>
                                    <p:cond delay="0"/>
                                  </p:stCondLst>
                                  <p:childTnLst>
                                    <p:animRot by="120000">
                                      <p:cBhvr>
                                        <p:cTn id="12" dur="520" fill="hold">
                                          <p:stCondLst>
                                            <p:cond delay="0"/>
                                          </p:stCondLst>
                                        </p:cTn>
                                        <p:tgtEl>
                                          <p:spTgt spid="10"/>
                                        </p:tgtEl>
                                        <p:attrNameLst>
                                          <p:attrName>r</p:attrName>
                                        </p:attrNameLst>
                                      </p:cBhvr>
                                    </p:animRot>
                                    <p:animRot by="-240000">
                                      <p:cBhvr>
                                        <p:cTn id="13" dur="1040" fill="hold">
                                          <p:stCondLst>
                                            <p:cond delay="1040"/>
                                          </p:stCondLst>
                                        </p:cTn>
                                        <p:tgtEl>
                                          <p:spTgt spid="10"/>
                                        </p:tgtEl>
                                        <p:attrNameLst>
                                          <p:attrName>r</p:attrName>
                                        </p:attrNameLst>
                                      </p:cBhvr>
                                    </p:animRot>
                                    <p:animRot by="240000">
                                      <p:cBhvr>
                                        <p:cTn id="14" dur="1040" fill="hold">
                                          <p:stCondLst>
                                            <p:cond delay="2080"/>
                                          </p:stCondLst>
                                        </p:cTn>
                                        <p:tgtEl>
                                          <p:spTgt spid="10"/>
                                        </p:tgtEl>
                                        <p:attrNameLst>
                                          <p:attrName>r</p:attrName>
                                        </p:attrNameLst>
                                      </p:cBhvr>
                                    </p:animRot>
                                    <p:animRot by="-240000">
                                      <p:cBhvr>
                                        <p:cTn id="15" dur="1040" fill="hold">
                                          <p:stCondLst>
                                            <p:cond delay="3120"/>
                                          </p:stCondLst>
                                        </p:cTn>
                                        <p:tgtEl>
                                          <p:spTgt spid="10"/>
                                        </p:tgtEl>
                                        <p:attrNameLst>
                                          <p:attrName>r</p:attrName>
                                        </p:attrNameLst>
                                      </p:cBhvr>
                                    </p:animRot>
                                    <p:animRot by="120000">
                                      <p:cBhvr>
                                        <p:cTn id="16" dur="1040" fill="hold">
                                          <p:stCondLst>
                                            <p:cond delay="416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33" name="Picture 17" descr="images[8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314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34" name="Picture 18" descr="images[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1200" y="1981200"/>
            <a:ext cx="2540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35" name="Rectangle 19"/>
          <p:cNvSpPr>
            <a:spLocks noChangeArrowheads="1"/>
          </p:cNvSpPr>
          <p:nvPr/>
        </p:nvSpPr>
        <p:spPr bwMode="auto">
          <a:xfrm>
            <a:off x="0" y="4495800"/>
            <a:ext cx="30480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Phan Bội Châu</a:t>
            </a:r>
          </a:p>
        </p:txBody>
      </p:sp>
      <p:sp>
        <p:nvSpPr>
          <p:cNvPr id="60436" name="Rectangle 20"/>
          <p:cNvSpPr>
            <a:spLocks noChangeArrowheads="1"/>
          </p:cNvSpPr>
          <p:nvPr/>
        </p:nvSpPr>
        <p:spPr bwMode="auto">
          <a:xfrm>
            <a:off x="3149600" y="4495800"/>
            <a:ext cx="26416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Phan Châu Trinh</a:t>
            </a:r>
          </a:p>
        </p:txBody>
      </p:sp>
      <p:sp>
        <p:nvSpPr>
          <p:cNvPr id="60437" name="Rectangle 21"/>
          <p:cNvSpPr>
            <a:spLocks noChangeArrowheads="1"/>
          </p:cNvSpPr>
          <p:nvPr/>
        </p:nvSpPr>
        <p:spPr bwMode="auto">
          <a:xfrm>
            <a:off x="5892800" y="4495800"/>
            <a:ext cx="29464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Huỳnh Thúc Kháng</a:t>
            </a:r>
          </a:p>
        </p:txBody>
      </p:sp>
      <p:pic>
        <p:nvPicPr>
          <p:cNvPr id="60443" name="Picture 27" descr="image002-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400" y="1981200"/>
            <a:ext cx="2641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0445" name="AutoShape 29" descr="Kết quả hình ảnh cho Hình ảnh về cụ Nguyễn Thượng Hiền"/>
          <p:cNvSpPr>
            <a:spLocks noChangeAspect="1" noChangeArrowheads="1"/>
          </p:cNvSpPr>
          <p:nvPr/>
        </p:nvSpPr>
        <p:spPr bwMode="auto">
          <a:xfrm>
            <a:off x="5892800" y="3276600"/>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60447" name="AutoShape 31" descr="Kết quả hình ảnh cho Hình ảnh về cụ Nguyễn Thượng Hiền"/>
          <p:cNvSpPr>
            <a:spLocks noChangeAspect="1" noChangeArrowheads="1"/>
          </p:cNvSpPr>
          <p:nvPr/>
        </p:nvSpPr>
        <p:spPr bwMode="auto">
          <a:xfrm>
            <a:off x="5892800" y="3276600"/>
            <a:ext cx="4064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pic>
        <p:nvPicPr>
          <p:cNvPr id="60449" name="Picture 33" descr="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0801" y="1981200"/>
            <a:ext cx="2857500" cy="2438400"/>
          </a:xfrm>
          <a:prstGeom prst="rect">
            <a:avLst/>
          </a:prstGeom>
          <a:noFill/>
          <a:extLst>
            <a:ext uri="{909E8E84-426E-40DD-AFC4-6F175D3DCCD1}">
              <a14:hiddenFill xmlns:a14="http://schemas.microsoft.com/office/drawing/2010/main">
                <a:solidFill>
                  <a:srgbClr val="FFFFFF"/>
                </a:solidFill>
              </a14:hiddenFill>
            </a:ext>
          </a:extLst>
        </p:spPr>
      </p:pic>
      <p:sp>
        <p:nvSpPr>
          <p:cNvPr id="60450" name="Rectangle 34"/>
          <p:cNvSpPr>
            <a:spLocks noChangeArrowheads="1"/>
          </p:cNvSpPr>
          <p:nvPr/>
        </p:nvSpPr>
        <p:spPr bwMode="auto">
          <a:xfrm>
            <a:off x="9042400" y="4495800"/>
            <a:ext cx="31496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Nguyễn Thượng Hiền</a:t>
            </a:r>
          </a:p>
        </p:txBody>
      </p:sp>
      <p:sp>
        <p:nvSpPr>
          <p:cNvPr id="60451" name="TextBox 10"/>
          <p:cNvSpPr txBox="1">
            <a:spLocks noChangeArrowheads="1"/>
          </p:cNvSpPr>
          <p:nvPr/>
        </p:nvSpPr>
        <p:spPr bwMode="auto">
          <a:xfrm>
            <a:off x="2540000" y="228600"/>
            <a:ext cx="5754973" cy="523220"/>
          </a:xfrm>
          <a:prstGeom prst="rect">
            <a:avLst/>
          </a:prstGeom>
          <a:solidFill>
            <a:srgbClr val="FF99CC"/>
          </a:solidFill>
          <a:ln w="9525">
            <a:solidFill>
              <a:srgbClr val="009999"/>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800" b="1">
                <a:solidFill>
                  <a:schemeClr val="bg1"/>
                </a:solidFill>
                <a:latin typeface="Times New Roman" pitchFamily="18" charset="0"/>
              </a:rPr>
              <a:t>TÁC GIẢ, TÁC PHẨM TIÊU BIỂU</a:t>
            </a:r>
          </a:p>
        </p:txBody>
      </p:sp>
      <p:sp>
        <p:nvSpPr>
          <p:cNvPr id="2" name="TextBox 1"/>
          <p:cNvSpPr txBox="1">
            <a:spLocks noChangeArrowheads="1"/>
          </p:cNvSpPr>
          <p:nvPr/>
        </p:nvSpPr>
        <p:spPr bwMode="auto">
          <a:xfrm>
            <a:off x="4775201" y="1295400"/>
            <a:ext cx="20681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b="1" u="sng">
                <a:solidFill>
                  <a:srgbClr val="FF0000"/>
                </a:solidFill>
                <a:latin typeface="Times New Roman" pitchFamily="18" charset="0"/>
              </a:rPr>
              <a:t>GIAI ĐOẠN I</a:t>
            </a:r>
          </a:p>
        </p:txBody>
      </p:sp>
    </p:spTree>
    <p:extLst>
      <p:ext uri="{BB962C8B-B14F-4D97-AF65-F5344CB8AC3E}">
        <p14:creationId xmlns:p14="http://schemas.microsoft.com/office/powerpoint/2010/main" val="270432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Káº¿t quáº£ hÃ¬nh áº£nh cho phan bá»i chÃ¢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53212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Káº¿t quáº£ hÃ¬nh áº£nh cho phan chu tr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8"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2120" y="7937"/>
            <a:ext cx="6659880" cy="699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082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098" name="Picture 2" descr="Káº¿t quáº£ hÃ¬nh áº£nh cho ngÃ´ Äá»©c ká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3672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514181"/>
            <a:ext cx="4358640" cy="1325563"/>
          </a:xfrm>
        </p:spPr>
        <p:txBody>
          <a:bodyPr>
            <a:noAutofit/>
          </a:bodyPr>
          <a:lstStyle/>
          <a:p>
            <a:r>
              <a:rPr lang="en-US" sz="6000" dirty="0">
                <a:solidFill>
                  <a:schemeClr val="bg1"/>
                </a:solidFill>
                <a:latin typeface="Times New Roman" panose="02020603050405020304" pitchFamily="18" charset="0"/>
                <a:cs typeface="Times New Roman" panose="02020603050405020304" pitchFamily="18" charset="0"/>
              </a:rPr>
              <a:t>Ngô Đức Kế</a:t>
            </a:r>
          </a:p>
        </p:txBody>
      </p:sp>
      <p:pic>
        <p:nvPicPr>
          <p:cNvPr id="4100"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6721" y="-45720"/>
            <a:ext cx="7955280" cy="690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5494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8" name="Content Placeholder 7"/>
          <p:cNvSpPr>
            <a:spLocks noGrp="1"/>
          </p:cNvSpPr>
          <p:nvPr>
            <p:ph idx="1"/>
          </p:nvPr>
        </p:nvSpPr>
        <p:spPr>
          <a:xfrm>
            <a:off x="0" y="0"/>
            <a:ext cx="12192000" cy="6858000"/>
          </a:xfrm>
          <a:gradFill flip="none" rotWithShape="1">
            <a:gsLst>
              <a:gs pos="59000">
                <a:schemeClr val="accent6">
                  <a:lumMod val="5000"/>
                  <a:lumOff val="95000"/>
                </a:schemeClr>
              </a:gs>
              <a:gs pos="74000">
                <a:schemeClr val="accent6">
                  <a:lumMod val="45000"/>
                  <a:lumOff val="55000"/>
                </a:schemeClr>
              </a:gs>
              <a:gs pos="83000">
                <a:schemeClr val="accent6">
                  <a:lumMod val="45000"/>
                  <a:lumOff val="55000"/>
                </a:schemeClr>
              </a:gs>
              <a:gs pos="19000">
                <a:schemeClr val="accent6">
                  <a:lumMod val="30000"/>
                  <a:lumOff val="70000"/>
                </a:schemeClr>
              </a:gs>
            </a:gsLst>
            <a:lin ang="8100000" scaled="1"/>
            <a:tileRect/>
          </a:gradFill>
        </p:spPr>
        <p:txBody>
          <a:bodyPr>
            <a:noAutofit/>
          </a:bodyPr>
          <a:lstStyle/>
          <a:p>
            <a:pPr>
              <a:buFont typeface="Wingdings" panose="05000000000000000000" pitchFamily="2" charset="2"/>
              <a:buChar char=""/>
            </a:pPr>
            <a:r>
              <a:rPr lang="vi-VN" sz="4000" dirty="0">
                <a:latin typeface="Times New Roman" panose="02020603050405020304" pitchFamily="18" charset="0"/>
                <a:cs typeface="Times New Roman" panose="02020603050405020304" pitchFamily="18" charset="0"/>
              </a:rPr>
              <a:t>Đây là giai đoạn</a:t>
            </a:r>
            <a:r>
              <a:rPr lang="vi-VN" sz="4000" b="1"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________</a:t>
            </a:r>
            <a:r>
              <a:rPr lang="vi-VN" sz="4000" dirty="0">
                <a:latin typeface="Times New Roman" panose="02020603050405020304" pitchFamily="18" charset="0"/>
                <a:cs typeface="Times New Roman" panose="02020603050405020304" pitchFamily="18" charset="0"/>
              </a:rPr>
              <a:t>các điều kiện cần thiết cho công cuộc </a:t>
            </a:r>
            <a:r>
              <a:rPr lang="en-US" sz="4000" b="1" dirty="0">
                <a:latin typeface="Times New Roman" panose="02020603050405020304" pitchFamily="18" charset="0"/>
                <a:cs typeface="Times New Roman" panose="02020603050405020304" pitchFamily="18" charset="0"/>
              </a:rPr>
              <a:t>__________  </a:t>
            </a:r>
            <a:r>
              <a:rPr lang="vi-VN" sz="4000" dirty="0">
                <a:latin typeface="Times New Roman" panose="02020603050405020304" pitchFamily="18" charset="0"/>
                <a:cs typeface="Times New Roman" panose="02020603050405020304" pitchFamily="18" charset="0"/>
              </a:rPr>
              <a:t>văn học.</a:t>
            </a:r>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vi-VN" sz="4000" dirty="0">
                <a:latin typeface="Times New Roman" panose="02020603050405020304" pitchFamily="18" charset="0"/>
                <a:cs typeface="Times New Roman" panose="02020603050405020304" pitchFamily="18" charset="0"/>
              </a:rPr>
              <a:t>Chữ</a:t>
            </a:r>
            <a:r>
              <a:rPr lang="en-US" sz="4000" b="1" dirty="0">
                <a:latin typeface="Times New Roman" panose="02020603050405020304" pitchFamily="18" charset="0"/>
                <a:cs typeface="Times New Roman" panose="02020603050405020304" pitchFamily="18" charset="0"/>
              </a:rPr>
              <a:t> ________ </a:t>
            </a:r>
            <a:r>
              <a:rPr lang="vi-VN" sz="4000" dirty="0">
                <a:latin typeface="Times New Roman" panose="02020603050405020304" pitchFamily="18" charset="0"/>
                <a:cs typeface="Times New Roman" panose="02020603050405020304" pitchFamily="18" charset="0"/>
              </a:rPr>
              <a:t>được phổ biến rộng rãi, báo chí và phong trào</a:t>
            </a:r>
            <a:r>
              <a:rPr lang="en-US" sz="4000" b="1" dirty="0">
                <a:latin typeface="Times New Roman" panose="02020603050405020304" pitchFamily="18" charset="0"/>
                <a:cs typeface="Times New Roman" panose="02020603050405020304" pitchFamily="18" charset="0"/>
              </a:rPr>
              <a:t> ________  </a:t>
            </a:r>
            <a:r>
              <a:rPr lang="vi-VN" sz="4000" dirty="0">
                <a:latin typeface="Times New Roman" panose="02020603050405020304" pitchFamily="18" charset="0"/>
                <a:cs typeface="Times New Roman" panose="02020603050405020304" pitchFamily="18" charset="0"/>
              </a:rPr>
              <a:t>phát triển khá rầm rộ</a:t>
            </a:r>
            <a:r>
              <a:rPr lang="en-US" sz="40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vi-VN" sz="4000" b="1" dirty="0">
                <a:latin typeface="Times New Roman" panose="02020603050405020304" pitchFamily="18" charset="0"/>
                <a:cs typeface="Times New Roman" panose="02020603050405020304" pitchFamily="18" charset="0"/>
              </a:rPr>
              <a:t>Thành tựu </a:t>
            </a:r>
            <a:r>
              <a:rPr lang="vi-VN" sz="4000" dirty="0">
                <a:latin typeface="Times New Roman" panose="02020603050405020304" pitchFamily="18" charset="0"/>
                <a:cs typeface="Times New Roman" panose="02020603050405020304" pitchFamily="18" charset="0"/>
              </a:rPr>
              <a:t>chủ yếu của giai đoạn này là thơ của các chí sĩ cách mạng: Phan Bội Châu, Phan Châu Trinh, Huỳnh Thúc Kháng, Nguyễn Thượng Hiền,..</a:t>
            </a:r>
            <a:endParaRPr lang="en-US" sz="4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vi-VN" sz="4000" b="1" dirty="0">
                <a:latin typeface="Times New Roman" panose="02020603050405020304" pitchFamily="18" charset="0"/>
                <a:cs typeface="Times New Roman" panose="02020603050405020304" pitchFamily="18" charset="0"/>
              </a:rPr>
              <a:t>Nhận xét</a:t>
            </a:r>
            <a:r>
              <a:rPr lang="vi-VN" sz="4000" dirty="0">
                <a:latin typeface="Times New Roman" panose="02020603050405020304" pitchFamily="18" charset="0"/>
                <a:cs typeface="Times New Roman" panose="02020603050405020304" pitchFamily="18" charset="0"/>
              </a:rPr>
              <a:t>: Các sáng tác của các cây bút Hán học có sự đổi mới rõ rệt về nội dung tư tưởng nhưng </a:t>
            </a:r>
            <a:r>
              <a:rPr lang="vi-VN" sz="4000" b="1" dirty="0">
                <a:latin typeface="Times New Roman" panose="02020603050405020304" pitchFamily="18" charset="0"/>
                <a:cs typeface="Times New Roman" panose="02020603050405020304" pitchFamily="18" charset="0"/>
              </a:rPr>
              <a:t>thể loại, ngôn ngữ, văn tự, thi pháp</a:t>
            </a:r>
            <a:r>
              <a:rPr lang="vi-VN" sz="4000" dirty="0">
                <a:latin typeface="Times New Roman" panose="02020603050405020304" pitchFamily="18" charset="0"/>
                <a:cs typeface="Times New Roman" panose="02020603050405020304" pitchFamily="18" charset="0"/>
              </a:rPr>
              <a:t> nhìn chung vẫn thuộc về phạm trù</a:t>
            </a:r>
            <a:endParaRPr lang="en-US" sz="4000" dirty="0">
              <a:latin typeface="Times New Roman" panose="02020603050405020304" pitchFamily="18" charset="0"/>
              <a:cs typeface="Times New Roman" panose="02020603050405020304" pitchFamily="18" charset="0"/>
            </a:endParaRPr>
          </a:p>
          <a:p>
            <a:pPr marL="0" indent="0">
              <a:buNone/>
            </a:pPr>
            <a:r>
              <a:rPr lang="en-US" sz="4000" dirty="0">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________________</a:t>
            </a:r>
            <a:r>
              <a:rPr lang="en-US" sz="4000" dirty="0">
                <a:latin typeface="Times New Roman" panose="02020603050405020304" pitchFamily="18" charset="0"/>
                <a:cs typeface="Times New Roman" panose="02020603050405020304" pitchFamily="18" charset="0"/>
              </a:rPr>
              <a:t>.</a:t>
            </a:r>
          </a:p>
        </p:txBody>
      </p:sp>
      <p:sp>
        <p:nvSpPr>
          <p:cNvPr id="3" name="TextBox 2"/>
          <p:cNvSpPr txBox="1"/>
          <p:nvPr/>
        </p:nvSpPr>
        <p:spPr>
          <a:xfrm>
            <a:off x="3947160" y="-60960"/>
            <a:ext cx="2081019" cy="707886"/>
          </a:xfrm>
          <a:prstGeom prst="rect">
            <a:avLst/>
          </a:prstGeom>
          <a:noFill/>
        </p:spPr>
        <p:txBody>
          <a:bodyPr wrap="none" rtlCol="0">
            <a:spAutoFit/>
          </a:bodyPr>
          <a:lstStyle/>
          <a:p>
            <a:r>
              <a:rPr lang="en-US" sz="4000" b="1" dirty="0" err="1">
                <a:solidFill>
                  <a:srgbClr val="FF0000"/>
                </a:solidFill>
                <a:latin typeface="Times New Roman" pitchFamily="18" charset="0"/>
                <a:cs typeface="Times New Roman" pitchFamily="18" charset="0"/>
              </a:rPr>
              <a:t>chuẩn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bị</a:t>
            </a:r>
            <a:endParaRPr lang="en-US" sz="4000" b="1" dirty="0">
              <a:solidFill>
                <a:srgbClr val="FF0000"/>
              </a:solidFill>
              <a:latin typeface="Times New Roman" pitchFamily="18" charset="0"/>
              <a:cs typeface="Times New Roman" pitchFamily="18" charset="0"/>
            </a:endParaRPr>
          </a:p>
        </p:txBody>
      </p:sp>
      <p:sp>
        <p:nvSpPr>
          <p:cNvPr id="4" name="TextBox 3"/>
          <p:cNvSpPr txBox="1"/>
          <p:nvPr/>
        </p:nvSpPr>
        <p:spPr>
          <a:xfrm>
            <a:off x="1432560" y="1170057"/>
            <a:ext cx="2217274" cy="707886"/>
          </a:xfrm>
          <a:prstGeom prst="rect">
            <a:avLst/>
          </a:prstGeom>
          <a:noFill/>
        </p:spPr>
        <p:txBody>
          <a:bodyPr wrap="none" rtlCol="0">
            <a:spAutoFit/>
          </a:bodyPr>
          <a:lstStyle/>
          <a:p>
            <a:r>
              <a:rPr lang="vi-VN" sz="4000" b="1" dirty="0">
                <a:solidFill>
                  <a:srgbClr val="FF0000"/>
                </a:solidFill>
                <a:latin typeface="Times New Roman" panose="02020603050405020304" pitchFamily="18" charset="0"/>
                <a:cs typeface="Times New Roman" panose="02020603050405020304" pitchFamily="18" charset="0"/>
              </a:rPr>
              <a:t>quốc ngữ</a:t>
            </a:r>
            <a:endParaRPr lang="en-US" sz="4000" dirty="0">
              <a:solidFill>
                <a:srgbClr val="FF0000"/>
              </a:solidFill>
            </a:endParaRPr>
          </a:p>
        </p:txBody>
      </p:sp>
      <p:sp>
        <p:nvSpPr>
          <p:cNvPr id="5" name="TextBox 4"/>
          <p:cNvSpPr txBox="1"/>
          <p:nvPr/>
        </p:nvSpPr>
        <p:spPr>
          <a:xfrm>
            <a:off x="1164812" y="1749177"/>
            <a:ext cx="2424062" cy="707886"/>
          </a:xfrm>
          <a:prstGeom prst="rect">
            <a:avLst/>
          </a:prstGeom>
          <a:noFill/>
        </p:spPr>
        <p:txBody>
          <a:bodyPr wrap="none" rtlCol="0">
            <a:spAutoFit/>
          </a:bodyPr>
          <a:lstStyle/>
          <a:p>
            <a:r>
              <a:rPr lang="vi-VN" sz="4000" b="1" dirty="0">
                <a:solidFill>
                  <a:srgbClr val="FF0000"/>
                </a:solidFill>
                <a:latin typeface="Times New Roman" panose="02020603050405020304" pitchFamily="18" charset="0"/>
                <a:cs typeface="Times New Roman" panose="02020603050405020304" pitchFamily="18" charset="0"/>
              </a:rPr>
              <a:t>dịch thuật</a:t>
            </a:r>
            <a:endParaRPr lang="en-US" sz="4000" b="1" dirty="0">
              <a:solidFill>
                <a:srgbClr val="FF0000"/>
              </a:solidFill>
            </a:endParaRPr>
          </a:p>
        </p:txBody>
      </p:sp>
      <p:sp>
        <p:nvSpPr>
          <p:cNvPr id="6" name="TextBox 5"/>
          <p:cNvSpPr txBox="1"/>
          <p:nvPr/>
        </p:nvSpPr>
        <p:spPr>
          <a:xfrm>
            <a:off x="2422563" y="504468"/>
            <a:ext cx="2864887" cy="707886"/>
          </a:xfrm>
          <a:prstGeom prst="rect">
            <a:avLst/>
          </a:prstGeom>
          <a:noFill/>
        </p:spPr>
        <p:txBody>
          <a:bodyPr wrap="none" rtlCol="0">
            <a:spAutoFit/>
          </a:bodyPr>
          <a:lstStyle/>
          <a:p>
            <a:r>
              <a:rPr lang="vi-VN" sz="4000" b="1" dirty="0">
                <a:solidFill>
                  <a:srgbClr val="FF0000"/>
                </a:solidFill>
                <a:latin typeface="Times New Roman" panose="02020603050405020304" pitchFamily="18" charset="0"/>
                <a:cs typeface="Times New Roman" panose="02020603050405020304" pitchFamily="18" charset="0"/>
              </a:rPr>
              <a:t>hiện đại hoá</a:t>
            </a:r>
            <a:endParaRPr lang="en-US" sz="4000" dirty="0">
              <a:solidFill>
                <a:srgbClr val="FF0000"/>
              </a:solidFill>
            </a:endParaRPr>
          </a:p>
        </p:txBody>
      </p:sp>
      <p:sp>
        <p:nvSpPr>
          <p:cNvPr id="7" name="TextBox 6"/>
          <p:cNvSpPr txBox="1"/>
          <p:nvPr/>
        </p:nvSpPr>
        <p:spPr>
          <a:xfrm>
            <a:off x="276691" y="5913120"/>
            <a:ext cx="4047903" cy="707886"/>
          </a:xfrm>
          <a:prstGeom prst="rect">
            <a:avLst/>
          </a:prstGeom>
          <a:noFill/>
        </p:spPr>
        <p:txBody>
          <a:bodyPr wrap="none" rtlCol="0">
            <a:spAutoFit/>
          </a:bodyPr>
          <a:lstStyle/>
          <a:p>
            <a:r>
              <a:rPr lang="vi-VN" sz="4000" b="1" dirty="0">
                <a:solidFill>
                  <a:srgbClr val="FF0000"/>
                </a:solidFill>
                <a:latin typeface="Times New Roman" panose="02020603050405020304" pitchFamily="18" charset="0"/>
                <a:cs typeface="Times New Roman" panose="02020603050405020304" pitchFamily="18" charset="0"/>
              </a:rPr>
              <a:t>văn học trung đại</a:t>
            </a:r>
            <a:endParaRPr lang="en-US" sz="4000" b="1" dirty="0">
              <a:solidFill>
                <a:srgbClr val="FF0000"/>
              </a:solidFill>
            </a:endParaRPr>
          </a:p>
        </p:txBody>
      </p:sp>
    </p:spTree>
    <p:extLst>
      <p:ext uri="{BB962C8B-B14F-4D97-AF65-F5344CB8AC3E}">
        <p14:creationId xmlns:p14="http://schemas.microsoft.com/office/powerpoint/2010/main" val="2057016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p:cTn id="12"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8">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 calcmode="lin" valueType="num">
                                      <p:cBhvr>
                                        <p:cTn id="17"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8">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p:cTn id="22"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8">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 calcmode="lin" valueType="num">
                                      <p:cBhvr>
                                        <p:cTn id="27"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8">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1000"/>
                                        <p:tgtEl>
                                          <p:spTgt spid="4"/>
                                        </p:tgtEl>
                                      </p:cBhvr>
                                    </p:animEffect>
                                    <p:anim calcmode="lin" valueType="num">
                                      <p:cBhvr>
                                        <p:cTn id="45" dur="1000" fill="hold"/>
                                        <p:tgtEl>
                                          <p:spTgt spid="4"/>
                                        </p:tgtEl>
                                        <p:attrNameLst>
                                          <p:attrName>ppt_x</p:attrName>
                                        </p:attrNameLst>
                                      </p:cBhvr>
                                      <p:tavLst>
                                        <p:tav tm="0">
                                          <p:val>
                                            <p:strVal val="#ppt_x"/>
                                          </p:val>
                                        </p:tav>
                                        <p:tav tm="100000">
                                          <p:val>
                                            <p:strVal val="#ppt_x"/>
                                          </p:val>
                                        </p:tav>
                                      </p:tavLst>
                                    </p:anim>
                                    <p:anim calcmode="lin" valueType="num">
                                      <p:cBhvr>
                                        <p:cTn id="4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775201" y="1295400"/>
            <a:ext cx="2188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b="1" u="sng">
                <a:solidFill>
                  <a:srgbClr val="FF0000"/>
                </a:solidFill>
                <a:latin typeface="Times New Roman" pitchFamily="18" charset="0"/>
              </a:rPr>
              <a:t>GIAI ĐOẠN II</a:t>
            </a:r>
          </a:p>
        </p:txBody>
      </p:sp>
      <p:sp>
        <p:nvSpPr>
          <p:cNvPr id="57349" name="TextBox 10"/>
          <p:cNvSpPr txBox="1">
            <a:spLocks noChangeArrowheads="1"/>
          </p:cNvSpPr>
          <p:nvPr/>
        </p:nvSpPr>
        <p:spPr bwMode="auto">
          <a:xfrm>
            <a:off x="2540000" y="228600"/>
            <a:ext cx="5754973" cy="523220"/>
          </a:xfrm>
          <a:prstGeom prst="rect">
            <a:avLst/>
          </a:prstGeom>
          <a:solidFill>
            <a:srgbClr val="FF99CC"/>
          </a:solidFill>
          <a:ln w="9525">
            <a:solidFill>
              <a:srgbClr val="009999"/>
            </a:solid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800" b="1">
                <a:solidFill>
                  <a:schemeClr val="bg1"/>
                </a:solidFill>
                <a:latin typeface="Times New Roman" pitchFamily="18" charset="0"/>
              </a:rPr>
              <a:t>TÁC GIẢ, TÁC PHẨM TIÊU BIỂU</a:t>
            </a:r>
          </a:p>
        </p:txBody>
      </p:sp>
      <p:pic>
        <p:nvPicPr>
          <p:cNvPr id="57351" name="Picture 7" descr="T%E1%BA%A3n-%C4%90%C3%A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32512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7353" name="Picture 9" descr="558384_294846603956075_1213861801_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1" y="1905000"/>
            <a:ext cx="32385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7355" name="Picture 11" descr="Pham_Duy_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0" y="1905000"/>
            <a:ext cx="3225800" cy="3581400"/>
          </a:xfrm>
          <a:prstGeom prst="rect">
            <a:avLst/>
          </a:prstGeom>
          <a:noFill/>
          <a:extLst>
            <a:ext uri="{909E8E84-426E-40DD-AFC4-6F175D3DCCD1}">
              <a14:hiddenFill xmlns:a14="http://schemas.microsoft.com/office/drawing/2010/main">
                <a:solidFill>
                  <a:srgbClr val="FFFFFF"/>
                </a:solidFill>
              </a14:hiddenFill>
            </a:ext>
          </a:extLst>
        </p:spPr>
      </p:pic>
      <p:sp>
        <p:nvSpPr>
          <p:cNvPr id="57356" name="Rectangle 12"/>
          <p:cNvSpPr>
            <a:spLocks noChangeArrowheads="1"/>
          </p:cNvSpPr>
          <p:nvPr/>
        </p:nvSpPr>
        <p:spPr bwMode="auto">
          <a:xfrm>
            <a:off x="609600" y="5715000"/>
            <a:ext cx="30480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Tản Đà</a:t>
            </a:r>
          </a:p>
        </p:txBody>
      </p:sp>
      <p:sp>
        <p:nvSpPr>
          <p:cNvPr id="57357" name="Rectangle 13"/>
          <p:cNvSpPr>
            <a:spLocks noChangeArrowheads="1"/>
          </p:cNvSpPr>
          <p:nvPr/>
        </p:nvSpPr>
        <p:spPr bwMode="auto">
          <a:xfrm>
            <a:off x="4368800" y="5715000"/>
            <a:ext cx="30480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Hồ Biểu Chánh</a:t>
            </a:r>
          </a:p>
        </p:txBody>
      </p:sp>
      <p:sp>
        <p:nvSpPr>
          <p:cNvPr id="57358" name="Rectangle 14"/>
          <p:cNvSpPr>
            <a:spLocks noChangeArrowheads="1"/>
          </p:cNvSpPr>
          <p:nvPr/>
        </p:nvSpPr>
        <p:spPr bwMode="auto">
          <a:xfrm>
            <a:off x="8331200" y="5715000"/>
            <a:ext cx="30480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Phạm Duy Tốn</a:t>
            </a:r>
          </a:p>
        </p:txBody>
      </p:sp>
    </p:spTree>
    <p:extLst>
      <p:ext uri="{BB962C8B-B14F-4D97-AF65-F5344CB8AC3E}">
        <p14:creationId xmlns:p14="http://schemas.microsoft.com/office/powerpoint/2010/main" val="30790656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8" name="Picture 6" descr="17_7_1337417014_4_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0" y="457200"/>
            <a:ext cx="57150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64520" name="Picture 8" descr="imag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457200"/>
            <a:ext cx="4775200" cy="5562600"/>
          </a:xfrm>
          <a:prstGeom prst="rect">
            <a:avLst/>
          </a:prstGeom>
          <a:noFill/>
          <a:extLst>
            <a:ext uri="{909E8E84-426E-40DD-AFC4-6F175D3DCCD1}">
              <a14:hiddenFill xmlns:a14="http://schemas.microsoft.com/office/drawing/2010/main">
                <a:solidFill>
                  <a:srgbClr val="FFFFFF"/>
                </a:solidFill>
              </a14:hiddenFill>
            </a:ext>
          </a:extLst>
        </p:spPr>
      </p:pic>
      <p:sp>
        <p:nvSpPr>
          <p:cNvPr id="64521" name="Rectangle 9"/>
          <p:cNvSpPr>
            <a:spLocks noChangeArrowheads="1"/>
          </p:cNvSpPr>
          <p:nvPr/>
        </p:nvSpPr>
        <p:spPr bwMode="auto">
          <a:xfrm>
            <a:off x="6908800" y="6172200"/>
            <a:ext cx="3048000" cy="3810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Nguyễn Ái Quốc</a:t>
            </a:r>
          </a:p>
        </p:txBody>
      </p:sp>
    </p:spTree>
    <p:extLst>
      <p:ext uri="{BB962C8B-B14F-4D97-AF65-F5344CB8AC3E}">
        <p14:creationId xmlns:p14="http://schemas.microsoft.com/office/powerpoint/2010/main" val="169377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Káº¿t quáº£ hÃ¬nh áº£nh cho táº£n ÄÃ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Káº¿t quáº£ hÃ¬nh áº£nh cho táº£n ÄÃ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34839" cy="385572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0" descr="Káº¿t quáº£ hÃ¬nh áº£nh cho tÃ¡c pháº©m viáº¿t báº±ng tiáº¿ng phÃ¡p cá»§a nguyá»n Ã¡i quá»c"/>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Káº¿t quáº£ hÃ¬nh áº£nh cho tÃ¡c pháº©m viáº¿t báº±ng tiáº¿ng phÃ¡p cá»§a nguyá»n Ã¡i quá»c"/>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4" name="Picture 1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3255" y="7936"/>
            <a:ext cx="3810000" cy="685006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Káº¿t quáº£ hÃ¬nh áº£nh cho tÃ¡c pháº©m viáº¿t báº±ng tiáº¿ng phÃ¡p cá»§a nguyá»n Ã¡i quá»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760" y="7936"/>
            <a:ext cx="3706495" cy="6850064"/>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Ã¬nh áº£nh cÃ³ liÃ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93719"/>
            <a:ext cx="4556760" cy="4301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1464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Káº¿t quáº£ hÃ¬nh áº£nh cho tiá»u thuyáº¿t há» biá»u ch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4280" y="0"/>
            <a:ext cx="842772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6428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902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7781"/>
            <a:ext cx="4678679" cy="676386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Káº¿t quáº£ hÃ¬nh áº£nh cho ká»ch pháº¡m duy tá»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5984" y="0"/>
            <a:ext cx="3657599" cy="673608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HÃ¬nh áº£nh cÃ³ liÃªn qua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Ã¬nh áº£nh cÃ³ liÃªn qua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80" name="Picture 12"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3583" y="7936"/>
            <a:ext cx="3828416" cy="685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3080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51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0"/>
            <a:ext cx="12192000" cy="6858000"/>
          </a:xfrm>
        </p:spPr>
        <p:txBody>
          <a:bodyPr>
            <a:noAutofit/>
          </a:bodyPr>
          <a:lstStyle/>
          <a:p>
            <a:pPr>
              <a:buFont typeface="Wingdings" panose="05000000000000000000" pitchFamily="2" charset="2"/>
              <a:buChar char="@"/>
            </a:pPr>
            <a:r>
              <a:rPr lang="vi-VN" sz="3500" dirty="0">
                <a:latin typeface="Times New Roman" panose="02020603050405020304" pitchFamily="18" charset="0"/>
                <a:cs typeface="Times New Roman" panose="02020603050405020304" pitchFamily="18" charset="0"/>
              </a:rPr>
              <a:t>Giai đoạn này có những thành tựu đáng kể. </a:t>
            </a:r>
            <a:endParaRPr lang="en-US" sz="35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vi-VN" sz="3500" dirty="0">
                <a:latin typeface="Times New Roman" panose="02020603050405020304" pitchFamily="18" charset="0"/>
                <a:cs typeface="Times New Roman" panose="02020603050405020304" pitchFamily="18" charset="0"/>
              </a:rPr>
              <a:t>Các tác giả, tác phẩm có giá trị như:</a:t>
            </a:r>
            <a:r>
              <a:rPr lang="en-US" sz="3500" b="1" dirty="0">
                <a:latin typeface="Times New Roman" panose="02020603050405020304" pitchFamily="18" charset="0"/>
                <a:cs typeface="Times New Roman" panose="02020603050405020304" pitchFamily="18" charset="0"/>
              </a:rPr>
              <a:t>__________ </a:t>
            </a:r>
            <a:r>
              <a:rPr lang="vi-VN" sz="3500" dirty="0">
                <a:latin typeface="Times New Roman" panose="02020603050405020304" pitchFamily="18" charset="0"/>
                <a:cs typeface="Times New Roman" panose="02020603050405020304" pitchFamily="18" charset="0"/>
              </a:rPr>
              <a:t>của Hồ Biểu Chánh, Hoàng Ngọc Phách;</a:t>
            </a: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__________</a:t>
            </a:r>
            <a:r>
              <a:rPr lang="vi-VN" sz="3500" dirty="0">
                <a:latin typeface="Times New Roman" panose="02020603050405020304" pitchFamily="18" charset="0"/>
                <a:cs typeface="Times New Roman" panose="02020603050405020304" pitchFamily="18" charset="0"/>
              </a:rPr>
              <a:t> của Phạm Duy Tốn, Nguyễn Bá Học;</a:t>
            </a: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___</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của Tản Đà, Á Nam Trần Tuấn Khải; </a:t>
            </a:r>
            <a:r>
              <a:rPr lang="en-US" sz="3500" b="1" dirty="0">
                <a:latin typeface="Times New Roman" panose="02020603050405020304" pitchFamily="18" charset="0"/>
                <a:cs typeface="Times New Roman" panose="02020603050405020304" pitchFamily="18" charset="0"/>
              </a:rPr>
              <a:t>___ </a:t>
            </a:r>
            <a:r>
              <a:rPr lang="vi-VN" sz="3500" dirty="0">
                <a:latin typeface="Times New Roman" panose="02020603050405020304" pitchFamily="18" charset="0"/>
                <a:cs typeface="Times New Roman" panose="02020603050405020304" pitchFamily="18" charset="0"/>
              </a:rPr>
              <a:t>của Vũ Đình Long,</a:t>
            </a:r>
            <a:r>
              <a:rPr lang="en-US" sz="3500" dirty="0">
                <a:latin typeface="Times New Roman" panose="02020603050405020304" pitchFamily="18" charset="0"/>
                <a:cs typeface="Times New Roman" panose="02020603050405020304" pitchFamily="18" charset="0"/>
              </a:rPr>
              <a:t> </a:t>
            </a:r>
            <a:r>
              <a:rPr lang="vi-VN" sz="3500" dirty="0">
                <a:latin typeface="Times New Roman" panose="02020603050405020304" pitchFamily="18" charset="0"/>
                <a:cs typeface="Times New Roman" panose="02020603050405020304" pitchFamily="18" charset="0"/>
              </a:rPr>
              <a:t>Vi Huyền Đắc, Nam Xương.</a:t>
            </a:r>
            <a:endParaRPr lang="en-US" sz="35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________ </a:t>
            </a:r>
            <a:r>
              <a:rPr lang="vi-VN" sz="3500" dirty="0">
                <a:latin typeface="Times New Roman" panose="02020603050405020304" pitchFamily="18" charset="0"/>
                <a:cs typeface="Times New Roman" panose="02020603050405020304" pitchFamily="18" charset="0"/>
              </a:rPr>
              <a:t>của Nguyễn Ái Quốc viết bằng tiếng Pháp đã góp phần đáng kể vào quá trình hiện đại hoá văn học trong nước.</a:t>
            </a:r>
            <a:endParaRPr lang="en-US" sz="35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3500" b="1" dirty="0">
                <a:latin typeface="Times New Roman" panose="02020603050405020304" pitchFamily="18" charset="0"/>
                <a:cs typeface="Times New Roman" panose="02020603050405020304" pitchFamily="18" charset="0"/>
              </a:rPr>
              <a:t>Nhận xét: </a:t>
            </a:r>
            <a:r>
              <a:rPr lang="vi-VN" sz="3500" dirty="0">
                <a:latin typeface="Times New Roman" panose="02020603050405020304" pitchFamily="18" charset="0"/>
                <a:cs typeface="Times New Roman" panose="02020603050405020304" pitchFamily="18" charset="0"/>
              </a:rPr>
              <a:t>Nhìn chung, giai đoạn này đạt được một số thành tựu đáng ghi nhận trong quá trình hiện đại hoá. Tuy nhiên nhiều yếu tố của văn học trung đại vẫn còn tồn tại </a:t>
            </a:r>
            <a:r>
              <a:rPr lang="en-US" sz="3500" dirty="0" err="1">
                <a:latin typeface="Times New Roman" panose="02020603050405020304" pitchFamily="18" charset="0"/>
                <a:cs typeface="Times New Roman" panose="02020603050405020304" pitchFamily="18" charset="0"/>
              </a:rPr>
              <a:t>hạn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chế</a:t>
            </a:r>
            <a:r>
              <a:rPr lang="en-US" sz="35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3500" b="1" dirty="0">
                <a:latin typeface="Times New Roman" panose="02020603050405020304" pitchFamily="18" charset="0"/>
                <a:cs typeface="Times New Roman" panose="02020603050405020304" pitchFamily="18" charset="0"/>
              </a:rPr>
              <a:t>Hạn chế: </a:t>
            </a:r>
            <a:r>
              <a:rPr lang="en-US" sz="3500" dirty="0">
                <a:latin typeface="Times New Roman" panose="02020603050405020304" pitchFamily="18" charset="0"/>
                <a:cs typeface="Times New Roman" panose="02020603050405020304" pitchFamily="18" charset="0"/>
              </a:rPr>
              <a:t>Nhiều yếu tố </a:t>
            </a:r>
            <a:r>
              <a:rPr lang="en-US" sz="3500" dirty="0" err="1">
                <a:latin typeface="Times New Roman" panose="02020603050405020304" pitchFamily="18" charset="0"/>
                <a:cs typeface="Times New Roman" panose="02020603050405020304" pitchFamily="18" charset="0"/>
              </a:rPr>
              <a:t>của</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văn</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học</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trung</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đại</a:t>
            </a:r>
            <a:r>
              <a:rPr lang="en-US" sz="3500" dirty="0">
                <a:latin typeface="Times New Roman" panose="02020603050405020304" pitchFamily="18" charset="0"/>
                <a:cs typeface="Times New Roman" panose="02020603050405020304" pitchFamily="18" charset="0"/>
              </a:rPr>
              <a:t> vẫn còn tồn tại phổ </a:t>
            </a:r>
            <a:r>
              <a:rPr lang="en-US" sz="3500" dirty="0" err="1">
                <a:latin typeface="Times New Roman" panose="02020603050405020304" pitchFamily="18" charset="0"/>
                <a:cs typeface="Times New Roman" panose="02020603050405020304" pitchFamily="18" charset="0"/>
              </a:rPr>
              <a:t>biến</a:t>
            </a:r>
            <a:r>
              <a:rPr lang="en-US" sz="3500" dirty="0">
                <a:latin typeface="Times New Roman" panose="02020603050405020304" pitchFamily="18" charset="0"/>
                <a:cs typeface="Times New Roman" panose="02020603050405020304" pitchFamily="18" charset="0"/>
              </a:rPr>
              <a:t> ở mọi thể loại, </a:t>
            </a:r>
            <a:r>
              <a:rPr lang="en-US" sz="3500" dirty="0" err="1">
                <a:latin typeface="Times New Roman" panose="02020603050405020304" pitchFamily="18" charset="0"/>
                <a:cs typeface="Times New Roman" panose="02020603050405020304" pitchFamily="18" charset="0"/>
              </a:rPr>
              <a:t>từ</a:t>
            </a: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________</a:t>
            </a:r>
            <a:r>
              <a:rPr lang="en-US" sz="3500" dirty="0">
                <a:latin typeface="Times New Roman" panose="02020603050405020304" pitchFamily="18" charset="0"/>
                <a:cs typeface="Times New Roman" panose="02020603050405020304" pitchFamily="18" charset="0"/>
              </a:rPr>
              <a:t> </a:t>
            </a:r>
            <a:r>
              <a:rPr lang="en-US" sz="3500" dirty="0" err="1">
                <a:latin typeface="Times New Roman" panose="02020603050405020304" pitchFamily="18" charset="0"/>
                <a:cs typeface="Times New Roman" panose="02020603050405020304" pitchFamily="18" charset="0"/>
              </a:rPr>
              <a:t>đến</a:t>
            </a:r>
            <a:r>
              <a:rPr lang="en-US" sz="3500" dirty="0">
                <a:latin typeface="Times New Roman" panose="02020603050405020304" pitchFamily="18" charset="0"/>
                <a:cs typeface="Times New Roman" panose="02020603050405020304" pitchFamily="18" charset="0"/>
              </a:rPr>
              <a:t> </a:t>
            </a:r>
            <a:r>
              <a:rPr lang="en-US" sz="3500" b="1" dirty="0">
                <a:latin typeface="Times New Roman" panose="02020603050405020304" pitchFamily="18" charset="0"/>
                <a:cs typeface="Times New Roman" panose="02020603050405020304" pitchFamily="18" charset="0"/>
              </a:rPr>
              <a:t>________</a:t>
            </a:r>
            <a:r>
              <a:rPr lang="en-US" sz="35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6934200" y="533400"/>
            <a:ext cx="2241319" cy="630942"/>
          </a:xfrm>
          <a:prstGeom prst="rect">
            <a:avLst/>
          </a:prstGeom>
          <a:noFill/>
        </p:spPr>
        <p:txBody>
          <a:bodyPr wrap="none" rtlCol="0">
            <a:spAutoFit/>
          </a:bodyPr>
          <a:lstStyle/>
          <a:p>
            <a:r>
              <a:rPr lang="vi-VN" sz="3500" b="1" dirty="0">
                <a:solidFill>
                  <a:srgbClr val="FF0000"/>
                </a:solidFill>
                <a:latin typeface="Times New Roman" panose="02020603050405020304" pitchFamily="18" charset="0"/>
                <a:cs typeface="Times New Roman" panose="02020603050405020304" pitchFamily="18" charset="0"/>
              </a:rPr>
              <a:t>tiểu thuyết</a:t>
            </a:r>
            <a:endParaRPr lang="en-US" sz="3500" b="1" dirty="0">
              <a:solidFill>
                <a:srgbClr val="FF0000"/>
              </a:solidFill>
            </a:endParaRPr>
          </a:p>
        </p:txBody>
      </p:sp>
      <p:sp>
        <p:nvSpPr>
          <p:cNvPr id="5" name="TextBox 4"/>
          <p:cNvSpPr txBox="1"/>
          <p:nvPr/>
        </p:nvSpPr>
        <p:spPr>
          <a:xfrm>
            <a:off x="5273040" y="1057662"/>
            <a:ext cx="2517036" cy="630942"/>
          </a:xfrm>
          <a:prstGeom prst="rect">
            <a:avLst/>
          </a:prstGeom>
          <a:noFill/>
        </p:spPr>
        <p:txBody>
          <a:bodyPr wrap="none" rtlCol="0">
            <a:spAutoFit/>
          </a:bodyPr>
          <a:lstStyle/>
          <a:p>
            <a:r>
              <a:rPr lang="vi-VN" sz="3500" b="1" dirty="0">
                <a:solidFill>
                  <a:srgbClr val="FF0000"/>
                </a:solidFill>
                <a:latin typeface="Times New Roman" panose="02020603050405020304" pitchFamily="18" charset="0"/>
                <a:cs typeface="Times New Roman" panose="02020603050405020304" pitchFamily="18" charset="0"/>
              </a:rPr>
              <a:t>truyện ngắn</a:t>
            </a:r>
            <a:endParaRPr lang="en-US" sz="3500" b="1" dirty="0">
              <a:solidFill>
                <a:srgbClr val="FF0000"/>
              </a:solidFill>
            </a:endParaRPr>
          </a:p>
        </p:txBody>
      </p:sp>
      <p:sp>
        <p:nvSpPr>
          <p:cNvPr id="6" name="TextBox 5"/>
          <p:cNvSpPr txBox="1"/>
          <p:nvPr/>
        </p:nvSpPr>
        <p:spPr>
          <a:xfrm>
            <a:off x="10772924" y="1470675"/>
            <a:ext cx="1008609" cy="630942"/>
          </a:xfrm>
          <a:prstGeom prst="rect">
            <a:avLst/>
          </a:prstGeom>
          <a:noFill/>
        </p:spPr>
        <p:txBody>
          <a:bodyPr wrap="none" rtlCol="0">
            <a:spAutoFit/>
          </a:bodyPr>
          <a:lstStyle/>
          <a:p>
            <a:r>
              <a:rPr lang="vi-VN" sz="3500" b="1" dirty="0">
                <a:solidFill>
                  <a:srgbClr val="FF0000"/>
                </a:solidFill>
                <a:latin typeface="Times New Roman" panose="02020603050405020304" pitchFamily="18" charset="0"/>
                <a:cs typeface="Times New Roman" panose="02020603050405020304" pitchFamily="18" charset="0"/>
              </a:rPr>
              <a:t>kịch</a:t>
            </a:r>
            <a:endParaRPr lang="en-US" sz="3500" b="1" dirty="0">
              <a:solidFill>
                <a:srgbClr val="FF0000"/>
              </a:solidFill>
            </a:endParaRPr>
          </a:p>
        </p:txBody>
      </p:sp>
      <p:sp>
        <p:nvSpPr>
          <p:cNvPr id="7" name="TextBox 6"/>
          <p:cNvSpPr txBox="1"/>
          <p:nvPr/>
        </p:nvSpPr>
        <p:spPr>
          <a:xfrm>
            <a:off x="3337560" y="1510293"/>
            <a:ext cx="832279" cy="630942"/>
          </a:xfrm>
          <a:prstGeom prst="rect">
            <a:avLst/>
          </a:prstGeom>
          <a:noFill/>
        </p:spPr>
        <p:txBody>
          <a:bodyPr wrap="none" rtlCol="0">
            <a:spAutoFit/>
          </a:bodyPr>
          <a:lstStyle/>
          <a:p>
            <a:r>
              <a:rPr lang="en-US" sz="3500" b="1" dirty="0" err="1">
                <a:solidFill>
                  <a:srgbClr val="FF0000"/>
                </a:solidFill>
                <a:latin typeface="Times New Roman" pitchFamily="18" charset="0"/>
                <a:cs typeface="Times New Roman" pitchFamily="18" charset="0"/>
              </a:rPr>
              <a:t>thơ</a:t>
            </a:r>
            <a:endParaRPr lang="en-US" sz="3500" b="1" dirty="0">
              <a:solidFill>
                <a:srgbClr val="FF0000"/>
              </a:solidFill>
              <a:latin typeface="Times New Roman" pitchFamily="18" charset="0"/>
              <a:cs typeface="Times New Roman" pitchFamily="18" charset="0"/>
            </a:endParaRPr>
          </a:p>
        </p:txBody>
      </p:sp>
      <p:sp>
        <p:nvSpPr>
          <p:cNvPr id="8" name="TextBox 7"/>
          <p:cNvSpPr txBox="1"/>
          <p:nvPr/>
        </p:nvSpPr>
        <p:spPr>
          <a:xfrm>
            <a:off x="487680" y="2590800"/>
            <a:ext cx="2060500" cy="630942"/>
          </a:xfrm>
          <a:prstGeom prst="rect">
            <a:avLst/>
          </a:prstGeom>
          <a:noFill/>
        </p:spPr>
        <p:txBody>
          <a:bodyPr wrap="none" rtlCol="0">
            <a:spAutoFit/>
          </a:bodyPr>
          <a:lstStyle/>
          <a:p>
            <a:r>
              <a:rPr lang="en-US" sz="3500" b="1" dirty="0" err="1">
                <a:solidFill>
                  <a:srgbClr val="FF0000"/>
                </a:solidFill>
                <a:latin typeface="Times New Roman" pitchFamily="18" charset="0"/>
                <a:cs typeface="Times New Roman" pitchFamily="18" charset="0"/>
              </a:rPr>
              <a:t>Truyện</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kí</a:t>
            </a:r>
            <a:endParaRPr lang="en-US" sz="3500" b="1" dirty="0">
              <a:solidFill>
                <a:srgbClr val="FF0000"/>
              </a:solidFill>
              <a:latin typeface="Times New Roman" pitchFamily="18" charset="0"/>
              <a:cs typeface="Times New Roman" pitchFamily="18" charset="0"/>
            </a:endParaRPr>
          </a:p>
        </p:txBody>
      </p:sp>
      <p:sp>
        <p:nvSpPr>
          <p:cNvPr id="9" name="TextBox 8"/>
          <p:cNvSpPr txBox="1"/>
          <p:nvPr/>
        </p:nvSpPr>
        <p:spPr>
          <a:xfrm>
            <a:off x="4297680" y="5699760"/>
            <a:ext cx="1871025" cy="630942"/>
          </a:xfrm>
          <a:prstGeom prst="rect">
            <a:avLst/>
          </a:prstGeom>
          <a:noFill/>
        </p:spPr>
        <p:txBody>
          <a:bodyPr wrap="none" rtlCol="0">
            <a:spAutoFit/>
          </a:bodyPr>
          <a:lstStyle/>
          <a:p>
            <a:r>
              <a:rPr lang="en-US" sz="3500" b="1" dirty="0" err="1">
                <a:solidFill>
                  <a:srgbClr val="FF0000"/>
                </a:solidFill>
                <a:latin typeface="Times New Roman" pitchFamily="18" charset="0"/>
                <a:cs typeface="Times New Roman" pitchFamily="18" charset="0"/>
              </a:rPr>
              <a:t>nội</a:t>
            </a:r>
            <a:r>
              <a:rPr lang="en-US" sz="3500" b="1" dirty="0">
                <a:solidFill>
                  <a:srgbClr val="FF0000"/>
                </a:solidFill>
                <a:latin typeface="Times New Roman" pitchFamily="18" charset="0"/>
                <a:cs typeface="Times New Roman" pitchFamily="18" charset="0"/>
              </a:rPr>
              <a:t> dung</a:t>
            </a:r>
          </a:p>
        </p:txBody>
      </p:sp>
      <p:sp>
        <p:nvSpPr>
          <p:cNvPr id="10" name="TextBox 9"/>
          <p:cNvSpPr txBox="1"/>
          <p:nvPr/>
        </p:nvSpPr>
        <p:spPr>
          <a:xfrm>
            <a:off x="6918960" y="5710431"/>
            <a:ext cx="2039341" cy="630942"/>
          </a:xfrm>
          <a:prstGeom prst="rect">
            <a:avLst/>
          </a:prstGeom>
          <a:noFill/>
        </p:spPr>
        <p:txBody>
          <a:bodyPr wrap="none" rtlCol="0">
            <a:spAutoFit/>
          </a:bodyPr>
          <a:lstStyle/>
          <a:p>
            <a:r>
              <a:rPr lang="en-US" sz="3500" b="1" dirty="0" err="1">
                <a:solidFill>
                  <a:srgbClr val="FF0000"/>
                </a:solidFill>
                <a:latin typeface="Times New Roman" pitchFamily="18" charset="0"/>
                <a:cs typeface="Times New Roman" pitchFamily="18" charset="0"/>
              </a:rPr>
              <a:t>hình</a:t>
            </a:r>
            <a:r>
              <a:rPr lang="en-US" sz="3500" b="1" dirty="0">
                <a:solidFill>
                  <a:srgbClr val="FF0000"/>
                </a:solidFill>
                <a:latin typeface="Times New Roman" pitchFamily="18" charset="0"/>
                <a:cs typeface="Times New Roman" pitchFamily="18" charset="0"/>
              </a:rPr>
              <a:t> </a:t>
            </a:r>
            <a:r>
              <a:rPr lang="en-US" sz="3500" b="1" dirty="0" err="1">
                <a:solidFill>
                  <a:srgbClr val="FF0000"/>
                </a:solidFill>
                <a:latin typeface="Times New Roman" pitchFamily="18" charset="0"/>
                <a:cs typeface="Times New Roman" pitchFamily="18" charset="0"/>
              </a:rPr>
              <a:t>thức</a:t>
            </a:r>
            <a:endParaRPr lang="en-US" sz="35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61939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1" end="1"/>
                                            </p:txEl>
                                          </p:spTgt>
                                        </p:tgtEl>
                                        <p:attrNameLst>
                                          <p:attrName>style.rotation</p:attrName>
                                        </p:attrNameLst>
                                      </p:cBhvr>
                                      <p:tavLst>
                                        <p:tav tm="0">
                                          <p:val>
                                            <p:fltVal val="360"/>
                                          </p:val>
                                        </p:tav>
                                        <p:tav tm="100000">
                                          <p:val>
                                            <p:fltVal val="0"/>
                                          </p:val>
                                        </p:tav>
                                      </p:tavLst>
                                    </p:anim>
                                    <p:animEffect transition="in" filter="fade">
                                      <p:cBhvr>
                                        <p:cTn id="16" dur="500"/>
                                        <p:tgtEl>
                                          <p:spTgt spid="3">
                                            <p:txEl>
                                              <p:pRg st="1" end="1"/>
                                            </p:txEl>
                                          </p:spTgt>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2" end="2"/>
                                            </p:txEl>
                                          </p:spTgt>
                                        </p:tgtEl>
                                        <p:attrNameLst>
                                          <p:attrName>style.rotation</p:attrName>
                                        </p:attrNameLst>
                                      </p:cBhvr>
                                      <p:tavLst>
                                        <p:tav tm="0">
                                          <p:val>
                                            <p:fltVal val="360"/>
                                          </p:val>
                                        </p:tav>
                                        <p:tav tm="100000">
                                          <p:val>
                                            <p:fltVal val="0"/>
                                          </p:val>
                                        </p:tav>
                                      </p:tavLst>
                                    </p:anim>
                                    <p:animEffect transition="in" filter="fade">
                                      <p:cBhvr>
                                        <p:cTn id="22" dur="500"/>
                                        <p:tgtEl>
                                          <p:spTgt spid="3">
                                            <p:txEl>
                                              <p:pRg st="2" end="2"/>
                                            </p:txEl>
                                          </p:spTgt>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500" fill="hold"/>
                                        <p:tgtEl>
                                          <p:spTgt spid="3">
                                            <p:txEl>
                                              <p:pRg st="3" end="3"/>
                                            </p:txEl>
                                          </p:spTgt>
                                        </p:tgtEl>
                                        <p:attrNameLst>
                                          <p:attrName>style.rotation</p:attrName>
                                        </p:attrNameLst>
                                      </p:cBhvr>
                                      <p:tavLst>
                                        <p:tav tm="0">
                                          <p:val>
                                            <p:fltVal val="360"/>
                                          </p:val>
                                        </p:tav>
                                        <p:tav tm="100000">
                                          <p:val>
                                            <p:fltVal val="0"/>
                                          </p:val>
                                        </p:tav>
                                      </p:tavLst>
                                    </p:anim>
                                    <p:animEffect transition="in" filter="fade">
                                      <p:cBhvr>
                                        <p:cTn id="28" dur="500"/>
                                        <p:tgtEl>
                                          <p:spTgt spid="3">
                                            <p:txEl>
                                              <p:pRg st="3" end="3"/>
                                            </p:txEl>
                                          </p:spTgt>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500" fill="hold"/>
                                        <p:tgtEl>
                                          <p:spTgt spid="3">
                                            <p:txEl>
                                              <p:pRg st="4" end="4"/>
                                            </p:txEl>
                                          </p:spTgt>
                                        </p:tgtEl>
                                        <p:attrNameLst>
                                          <p:attrName>style.rotation</p:attrName>
                                        </p:attrNameLst>
                                      </p:cBhvr>
                                      <p:tavLst>
                                        <p:tav tm="0">
                                          <p:val>
                                            <p:fltVal val="360"/>
                                          </p:val>
                                        </p:tav>
                                        <p:tav tm="100000">
                                          <p:val>
                                            <p:fltVal val="0"/>
                                          </p:val>
                                        </p:tav>
                                      </p:tavLst>
                                    </p:anim>
                                    <p:animEffect transition="in" filter="fade">
                                      <p:cBhvr>
                                        <p:cTn id="34" dur="5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2000"/>
                                        <p:tgtEl>
                                          <p:spTgt spid="4"/>
                                        </p:tgtEl>
                                      </p:cBhvr>
                                    </p:animEffect>
                                    <p:anim calcmode="lin" valueType="num">
                                      <p:cBhvr>
                                        <p:cTn id="40" dur="2000" fill="hold"/>
                                        <p:tgtEl>
                                          <p:spTgt spid="4"/>
                                        </p:tgtEl>
                                        <p:attrNameLst>
                                          <p:attrName>ppt_w</p:attrName>
                                        </p:attrNameLst>
                                      </p:cBhvr>
                                      <p:tavLst>
                                        <p:tav tm="0" fmla="#ppt_w*sin(2.5*pi*$)">
                                          <p:val>
                                            <p:fltVal val="0"/>
                                          </p:val>
                                        </p:tav>
                                        <p:tav tm="100000">
                                          <p:val>
                                            <p:fltVal val="1"/>
                                          </p:val>
                                        </p:tav>
                                      </p:tavLst>
                                    </p:anim>
                                    <p:anim calcmode="lin" valueType="num">
                                      <p:cBhvr>
                                        <p:cTn id="4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circle(in)">
                                      <p:cBhvr>
                                        <p:cTn id="46" dur="2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barn(inVertical)">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1000" fill="hold"/>
                                        <p:tgtEl>
                                          <p:spTgt spid="8"/>
                                        </p:tgtEl>
                                        <p:attrNameLst>
                                          <p:attrName>ppt_w</p:attrName>
                                        </p:attrNameLst>
                                      </p:cBhvr>
                                      <p:tavLst>
                                        <p:tav tm="0">
                                          <p:val>
                                            <p:fltVal val="0"/>
                                          </p:val>
                                        </p:tav>
                                        <p:tav tm="100000">
                                          <p:val>
                                            <p:strVal val="#ppt_w"/>
                                          </p:val>
                                        </p:tav>
                                      </p:tavLst>
                                    </p:anim>
                                    <p:anim calcmode="lin" valueType="num">
                                      <p:cBhvr>
                                        <p:cTn id="62" dur="1000" fill="hold"/>
                                        <p:tgtEl>
                                          <p:spTgt spid="8"/>
                                        </p:tgtEl>
                                        <p:attrNameLst>
                                          <p:attrName>ppt_h</p:attrName>
                                        </p:attrNameLst>
                                      </p:cBhvr>
                                      <p:tavLst>
                                        <p:tav tm="0">
                                          <p:val>
                                            <p:fltVal val="0"/>
                                          </p:val>
                                        </p:tav>
                                        <p:tav tm="100000">
                                          <p:val>
                                            <p:strVal val="#ppt_h"/>
                                          </p:val>
                                        </p:tav>
                                      </p:tavLst>
                                    </p:anim>
                                    <p:anim calcmode="lin" valueType="num">
                                      <p:cBhvr>
                                        <p:cTn id="63" dur="1000" fill="hold"/>
                                        <p:tgtEl>
                                          <p:spTgt spid="8"/>
                                        </p:tgtEl>
                                        <p:attrNameLst>
                                          <p:attrName>style.rotation</p:attrName>
                                        </p:attrNameLst>
                                      </p:cBhvr>
                                      <p:tavLst>
                                        <p:tav tm="0">
                                          <p:val>
                                            <p:fltVal val="90"/>
                                          </p:val>
                                        </p:tav>
                                        <p:tav tm="100000">
                                          <p:val>
                                            <p:fltVal val="0"/>
                                          </p:val>
                                        </p:tav>
                                      </p:tavLst>
                                    </p:anim>
                                    <p:animEffect transition="in" filter="fade">
                                      <p:cBhvr>
                                        <p:cTn id="64" dur="1000"/>
                                        <p:tgtEl>
                                          <p:spTgt spid="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animEffect transition="in" filter="fade">
                                      <p:cBhvr>
                                        <p:cTn id="71" dur="500"/>
                                        <p:tgtEl>
                                          <p:spTgt spid="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AutoShape 12" descr="HÃ¬nh áº£nh cÃ³ liÃªn quan"/>
          <p:cNvSpPr>
            <a:spLocks noChangeAspect="1" noChangeArrowheads="1"/>
          </p:cNvSpPr>
          <p:nvPr/>
        </p:nvSpPr>
        <p:spPr bwMode="auto">
          <a:xfrm>
            <a:off x="3079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5"/>
          <p:cNvSpPr>
            <a:spLocks noChangeShapeType="1"/>
          </p:cNvSpPr>
          <p:nvPr/>
        </p:nvSpPr>
        <p:spPr bwMode="auto">
          <a:xfrm>
            <a:off x="488575" y="533400"/>
            <a:ext cx="11161059"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Line 6"/>
          <p:cNvSpPr>
            <a:spLocks noChangeShapeType="1"/>
          </p:cNvSpPr>
          <p:nvPr/>
        </p:nvSpPr>
        <p:spPr bwMode="auto">
          <a:xfrm>
            <a:off x="381000" y="6477000"/>
            <a:ext cx="8610600" cy="0"/>
          </a:xfrm>
          <a:prstGeom prst="line">
            <a:avLst/>
          </a:prstGeom>
          <a:noFill/>
          <a:ln w="38100">
            <a:solidFill>
              <a:srgbClr val="008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WordArt 3"/>
          <p:cNvSpPr>
            <a:spLocks noChangeArrowheads="1" noChangeShapeType="1" noTextEdit="1"/>
          </p:cNvSpPr>
          <p:nvPr/>
        </p:nvSpPr>
        <p:spPr bwMode="auto">
          <a:xfrm>
            <a:off x="274319" y="152400"/>
            <a:ext cx="11833413" cy="381000"/>
          </a:xfrm>
          <a:prstGeom prst="rect">
            <a:avLst/>
          </a:prstGeom>
        </p:spPr>
        <p:txBody>
          <a:bodyPr wrap="none" fromWordArt="1">
            <a:prstTxWarp prst="textPlain">
              <a:avLst>
                <a:gd name="adj" fmla="val 50000"/>
              </a:avLst>
            </a:prstTxWarp>
          </a:bodyPr>
          <a:lstStyle/>
          <a:p>
            <a:pPr algn="ctr"/>
            <a:r>
              <a:rPr lang="vi-VN" sz="6000" b="1" kern="10" dirty="0">
                <a:ln w="9525">
                  <a:solidFill>
                    <a:srgbClr val="FF7C80"/>
                  </a:solidFill>
                  <a:round/>
                  <a:headEnd/>
                  <a:tailEnd/>
                </a:ln>
                <a:solidFill>
                  <a:srgbClr val="FFFF66"/>
                </a:solidFill>
                <a:effectLst>
                  <a:outerShdw dist="35921" dir="2700000" algn="ctr" rotWithShape="0">
                    <a:srgbClr val="808080">
                      <a:alpha val="79999"/>
                    </a:srgbClr>
                  </a:outerShdw>
                </a:effectLst>
                <a:latin typeface="Times New Roman"/>
                <a:cs typeface="Times New Roman"/>
              </a:rPr>
              <a:t>I. ĐĂC ĐIỂM CƠ BẢN CỦA VĂN HỌC VIỆT NAM TỪ ĐẦU THẾ KỈ XX ĐẾN CÁCH MẠNG THÁNG TÁM NĂM 1945</a:t>
            </a:r>
            <a:endParaRPr lang="en-US" sz="6000" b="1" kern="10" dirty="0">
              <a:ln w="9525">
                <a:solidFill>
                  <a:srgbClr val="FF7C80"/>
                </a:solidFill>
                <a:round/>
                <a:headEnd/>
                <a:tailEnd/>
              </a:ln>
              <a:solidFill>
                <a:srgbClr val="FFFF66"/>
              </a:solidFill>
              <a:effectLst>
                <a:outerShdw dist="35921" dir="2700000" algn="ctr" rotWithShape="0">
                  <a:srgbClr val="808080">
                    <a:alpha val="79999"/>
                  </a:srgbClr>
                </a:outerShdw>
              </a:effectLst>
              <a:latin typeface="Times New Roman"/>
              <a:cs typeface="Times New Roman"/>
            </a:endParaRPr>
          </a:p>
        </p:txBody>
      </p:sp>
      <p:graphicFrame>
        <p:nvGraphicFramePr>
          <p:cNvPr id="14" name="Group 15"/>
          <p:cNvGraphicFramePr>
            <a:graphicFrameLocks/>
          </p:cNvGraphicFramePr>
          <p:nvPr>
            <p:extLst>
              <p:ext uri="{D42A27DB-BD31-4B8C-83A1-F6EECF244321}">
                <p14:modId xmlns:p14="http://schemas.microsoft.com/office/powerpoint/2010/main" val="3310867449"/>
              </p:ext>
            </p:extLst>
          </p:nvPr>
        </p:nvGraphicFramePr>
        <p:xfrm>
          <a:off x="609600" y="3810000"/>
          <a:ext cx="2057400" cy="2133600"/>
        </p:xfrm>
        <a:graphic>
          <a:graphicData uri="http://schemas.openxmlformats.org/drawingml/2006/table">
            <a:tbl>
              <a:tblPr/>
              <a:tblGrid>
                <a:gridCol w="2057400">
                  <a:extLst>
                    <a:ext uri="{9D8B030D-6E8A-4147-A177-3AD203B41FA5}">
                      <a16:colId xmlns:a16="http://schemas.microsoft.com/office/drawing/2014/main" val="20000"/>
                    </a:ext>
                  </a:extLst>
                </a:gridCol>
              </a:tblGrid>
              <a:tr h="2133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accent6">
                              <a:lumMod val="50000"/>
                            </a:schemeClr>
                          </a:solidFill>
                          <a:effectLst/>
                          <a:latin typeface="Times New Roman" pitchFamily="18" charset="0"/>
                        </a:rPr>
                        <a:t>Nền</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văn</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học</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được</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hiện</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đại</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hóa</a:t>
                      </a:r>
                      <a:endParaRPr kumimoji="0" lang="en-US" sz="3200" b="1" i="0" u="none" strike="noStrike" cap="none" normalizeH="0" baseline="0" dirty="0">
                        <a:ln>
                          <a:noFill/>
                        </a:ln>
                        <a:solidFill>
                          <a:schemeClr val="accent6">
                            <a:lumMod val="50000"/>
                          </a:schemeClr>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5" name="Group 43"/>
          <p:cNvGraphicFramePr>
            <a:graphicFrameLocks/>
          </p:cNvGraphicFramePr>
          <p:nvPr>
            <p:extLst>
              <p:ext uri="{D42A27DB-BD31-4B8C-83A1-F6EECF244321}">
                <p14:modId xmlns:p14="http://schemas.microsoft.com/office/powerpoint/2010/main" val="2641440427"/>
              </p:ext>
            </p:extLst>
          </p:nvPr>
        </p:nvGraphicFramePr>
        <p:xfrm>
          <a:off x="2971800" y="3810000"/>
          <a:ext cx="3124200" cy="2185988"/>
        </p:xfrm>
        <a:graphic>
          <a:graphicData uri="http://schemas.openxmlformats.org/drawingml/2006/table">
            <a:tbl>
              <a:tblPr/>
              <a:tblGrid>
                <a:gridCol w="3124200">
                  <a:extLst>
                    <a:ext uri="{9D8B030D-6E8A-4147-A177-3AD203B41FA5}">
                      <a16:colId xmlns:a16="http://schemas.microsoft.com/office/drawing/2014/main" val="20000"/>
                    </a:ext>
                  </a:extLst>
                </a:gridCol>
              </a:tblGrid>
              <a:tr h="218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accent6">
                              <a:lumMod val="50000"/>
                            </a:schemeClr>
                          </a:solidFill>
                          <a:effectLst/>
                          <a:latin typeface="Times New Roman" pitchFamily="18" charset="0"/>
                        </a:rPr>
                        <a:t>Sự</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phân</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hóa</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phức</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tạp</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thành</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nhiều</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xu</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hướng</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văn</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học</a:t>
                      </a:r>
                      <a:endParaRPr kumimoji="0" lang="en-US" sz="3200" b="1" i="0" u="none" strike="noStrike" cap="none" normalizeH="0" baseline="0" dirty="0">
                        <a:ln>
                          <a:noFill/>
                        </a:ln>
                        <a:solidFill>
                          <a:schemeClr val="accent6">
                            <a:lumMod val="50000"/>
                          </a:schemeClr>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6" name="Group 41"/>
          <p:cNvGraphicFramePr>
            <a:graphicFrameLocks/>
          </p:cNvGraphicFramePr>
          <p:nvPr>
            <p:extLst>
              <p:ext uri="{D42A27DB-BD31-4B8C-83A1-F6EECF244321}">
                <p14:modId xmlns:p14="http://schemas.microsoft.com/office/powerpoint/2010/main" val="3703940709"/>
              </p:ext>
            </p:extLst>
          </p:nvPr>
        </p:nvGraphicFramePr>
        <p:xfrm>
          <a:off x="6400800" y="3810000"/>
          <a:ext cx="2438400" cy="2209800"/>
        </p:xfrm>
        <a:graphic>
          <a:graphicData uri="http://schemas.openxmlformats.org/drawingml/2006/table">
            <a:tbl>
              <a:tblPr/>
              <a:tblGrid>
                <a:gridCol w="2438400">
                  <a:extLst>
                    <a:ext uri="{9D8B030D-6E8A-4147-A177-3AD203B41FA5}">
                      <a16:colId xmlns:a16="http://schemas.microsoft.com/office/drawing/2014/main" val="20000"/>
                    </a:ext>
                  </a:extLst>
                </a:gridCol>
              </a:tblGrid>
              <a:tr h="2209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200" b="1" i="0" u="none" strike="noStrike" cap="none" normalizeH="0" baseline="0" dirty="0" err="1">
                          <a:ln>
                            <a:noFill/>
                          </a:ln>
                          <a:solidFill>
                            <a:schemeClr val="accent6">
                              <a:lumMod val="50000"/>
                            </a:schemeClr>
                          </a:solidFill>
                          <a:effectLst/>
                          <a:latin typeface="Times New Roman" pitchFamily="18" charset="0"/>
                        </a:rPr>
                        <a:t>Nhịp</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độ</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phát</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triển</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mau</a:t>
                      </a:r>
                      <a:r>
                        <a:rPr kumimoji="0" lang="en-US" sz="3200" b="1" i="0" u="none" strike="noStrike" cap="none" normalizeH="0" baseline="0" dirty="0">
                          <a:ln>
                            <a:noFill/>
                          </a:ln>
                          <a:solidFill>
                            <a:schemeClr val="accent6">
                              <a:lumMod val="50000"/>
                            </a:schemeClr>
                          </a:solidFill>
                          <a:effectLst/>
                          <a:latin typeface="Times New Roman" pitchFamily="18" charset="0"/>
                        </a:rPr>
                        <a:t> </a:t>
                      </a:r>
                      <a:r>
                        <a:rPr kumimoji="0" lang="en-US" sz="3200" b="1" i="0" u="none" strike="noStrike" cap="none" normalizeH="0" baseline="0" dirty="0" err="1">
                          <a:ln>
                            <a:noFill/>
                          </a:ln>
                          <a:solidFill>
                            <a:schemeClr val="accent6">
                              <a:lumMod val="50000"/>
                            </a:schemeClr>
                          </a:solidFill>
                          <a:effectLst/>
                          <a:latin typeface="Times New Roman" pitchFamily="18" charset="0"/>
                        </a:rPr>
                        <a:t>lẹ</a:t>
                      </a:r>
                      <a:endParaRPr kumimoji="0" lang="en-US" sz="3200" b="1" i="0" u="none" strike="noStrike" cap="none" normalizeH="0" baseline="0" dirty="0">
                        <a:ln>
                          <a:noFill/>
                        </a:ln>
                        <a:solidFill>
                          <a:schemeClr val="accent6">
                            <a:lumMod val="50000"/>
                          </a:schemeClr>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17" name="Group 61"/>
          <p:cNvGraphicFramePr>
            <a:graphicFrameLocks noGrp="1"/>
          </p:cNvGraphicFramePr>
          <p:nvPr>
            <p:extLst>
              <p:ext uri="{D42A27DB-BD31-4B8C-83A1-F6EECF244321}">
                <p14:modId xmlns:p14="http://schemas.microsoft.com/office/powerpoint/2010/main" val="269310029"/>
              </p:ext>
            </p:extLst>
          </p:nvPr>
        </p:nvGraphicFramePr>
        <p:xfrm>
          <a:off x="3200400" y="1397000"/>
          <a:ext cx="3124200" cy="640080"/>
        </p:xfrm>
        <a:graphic>
          <a:graphicData uri="http://schemas.openxmlformats.org/drawingml/2006/table">
            <a:tbl>
              <a:tblPr/>
              <a:tblGrid>
                <a:gridCol w="3124200">
                  <a:extLst>
                    <a:ext uri="{9D8B030D-6E8A-4147-A177-3AD203B41FA5}">
                      <a16:colId xmlns:a16="http://schemas.microsoft.com/office/drawing/2014/main" val="20000"/>
                    </a:ext>
                  </a:extLst>
                </a:gridCol>
              </a:tblGrid>
              <a:tr h="584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1" i="0" u="none" strike="noStrike" cap="none" normalizeH="0" baseline="0" dirty="0">
                          <a:ln>
                            <a:noFill/>
                          </a:ln>
                          <a:solidFill>
                            <a:schemeClr val="accent6">
                              <a:lumMod val="50000"/>
                            </a:schemeClr>
                          </a:solidFill>
                          <a:effectLst/>
                          <a:latin typeface="Times New Roman" pitchFamily="18" charset="0"/>
                        </a:rPr>
                        <a:t>ĐẶC ĐIỂM</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40000"/>
                        <a:lumOff val="60000"/>
                      </a:schemeClr>
                    </a:solidFill>
                  </a:tcPr>
                </a:tc>
                <a:extLst>
                  <a:ext uri="{0D108BD9-81ED-4DB2-BD59-A6C34878D82A}">
                    <a16:rowId xmlns:a16="http://schemas.microsoft.com/office/drawing/2014/main" val="10000"/>
                  </a:ext>
                </a:extLst>
              </a:tr>
            </a:tbl>
          </a:graphicData>
        </a:graphic>
      </p:graphicFrame>
      <p:sp>
        <p:nvSpPr>
          <p:cNvPr id="18" name="Line 55"/>
          <p:cNvSpPr>
            <a:spLocks noChangeShapeType="1"/>
          </p:cNvSpPr>
          <p:nvPr/>
        </p:nvSpPr>
        <p:spPr bwMode="auto">
          <a:xfrm>
            <a:off x="1676400" y="2667000"/>
            <a:ext cx="6019800" cy="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a:lstStyle/>
          <a:p>
            <a:endParaRPr lang="en-US"/>
          </a:p>
        </p:txBody>
      </p:sp>
      <p:sp>
        <p:nvSpPr>
          <p:cNvPr id="19" name="Line 57"/>
          <p:cNvSpPr>
            <a:spLocks noChangeShapeType="1"/>
          </p:cNvSpPr>
          <p:nvPr/>
        </p:nvSpPr>
        <p:spPr bwMode="auto">
          <a:xfrm>
            <a:off x="1676400" y="2667000"/>
            <a:ext cx="0" cy="10668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endParaRPr lang="en-US"/>
          </a:p>
        </p:txBody>
      </p:sp>
      <p:sp>
        <p:nvSpPr>
          <p:cNvPr id="20" name="Line 58"/>
          <p:cNvSpPr>
            <a:spLocks noChangeShapeType="1"/>
          </p:cNvSpPr>
          <p:nvPr/>
        </p:nvSpPr>
        <p:spPr bwMode="auto">
          <a:xfrm>
            <a:off x="4648200" y="2667000"/>
            <a:ext cx="0" cy="10668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endParaRPr lang="en-US"/>
          </a:p>
        </p:txBody>
      </p:sp>
      <p:sp>
        <p:nvSpPr>
          <p:cNvPr id="21" name="Line 59"/>
          <p:cNvSpPr>
            <a:spLocks noChangeShapeType="1"/>
          </p:cNvSpPr>
          <p:nvPr/>
        </p:nvSpPr>
        <p:spPr bwMode="auto">
          <a:xfrm>
            <a:off x="7696200" y="2667000"/>
            <a:ext cx="0" cy="1143000"/>
          </a:xfrm>
          <a:prstGeom prst="line">
            <a:avLst/>
          </a:prstGeom>
          <a:ln>
            <a:headEnd/>
            <a:tailEnd type="triangle" w="med" len="med"/>
          </a:ln>
        </p:spPr>
        <p:style>
          <a:lnRef idx="1">
            <a:schemeClr val="accent6"/>
          </a:lnRef>
          <a:fillRef idx="0">
            <a:schemeClr val="accent6"/>
          </a:fillRef>
          <a:effectRef idx="0">
            <a:schemeClr val="accent6"/>
          </a:effectRef>
          <a:fontRef idx="minor">
            <a:schemeClr val="tx1"/>
          </a:fontRef>
        </p:style>
        <p:txBody>
          <a:bodyPr/>
          <a:lstStyle/>
          <a:p>
            <a:endParaRPr lang="en-US"/>
          </a:p>
        </p:txBody>
      </p:sp>
      <p:sp>
        <p:nvSpPr>
          <p:cNvPr id="22" name="Line 60"/>
          <p:cNvSpPr>
            <a:spLocks noChangeShapeType="1"/>
          </p:cNvSpPr>
          <p:nvPr/>
        </p:nvSpPr>
        <p:spPr bwMode="auto">
          <a:xfrm>
            <a:off x="4648200" y="1981200"/>
            <a:ext cx="0" cy="685800"/>
          </a:xfrm>
          <a:prstGeom prst="line">
            <a:avLst/>
          </a:prstGeom>
          <a:ln>
            <a:headEnd/>
            <a:tailEnd/>
          </a:ln>
        </p:spPr>
        <p:style>
          <a:lnRef idx="1">
            <a:schemeClr val="accent6"/>
          </a:lnRef>
          <a:fillRef idx="0">
            <a:schemeClr val="accent6"/>
          </a:fillRef>
          <a:effectRef idx="0">
            <a:schemeClr val="accent6"/>
          </a:effectRef>
          <a:fontRef idx="minor">
            <a:schemeClr val="tx1"/>
          </a:fontRef>
        </p:style>
        <p:txBody>
          <a:bodyPr/>
          <a:lstStyle/>
          <a:p>
            <a:endParaRPr lang="en-US"/>
          </a:p>
        </p:txBody>
      </p:sp>
      <p:pic>
        <p:nvPicPr>
          <p:cNvPr id="25" name="Picture 2" descr="HÃ¬nh áº£nh cÃ³ liÃªn quan"/>
          <p:cNvPicPr>
            <a:picLocks noChangeAspect="1" noChangeArrowheads="1"/>
          </p:cNvPicPr>
          <p:nvPr/>
        </p:nvPicPr>
        <p:blipFill>
          <a:blip r:embed="rId3">
            <a:clrChange>
              <a:clrFrom>
                <a:srgbClr val="F8F8F8"/>
              </a:clrFrom>
              <a:clrTo>
                <a:srgbClr val="F8F8F8">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66743" y="-113983"/>
            <a:ext cx="4160537" cy="786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6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10" dur="1000" fill="hold"/>
                                        <p:tgtEl>
                                          <p:spTgt spid="1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repeatCount="10000" fill="hold" nodeType="clickEffect">
                                  <p:stCondLst>
                                    <p:cond delay="0"/>
                                  </p:stCondLst>
                                  <p:childTnLst>
                                    <p:animScale>
                                      <p:cBhvr>
                                        <p:cTn id="18" dur="2000" fill="hold"/>
                                        <p:tgtEl>
                                          <p:spTgt spid="1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4572000" y="228600"/>
            <a:ext cx="23086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sz="2400" b="1" u="sng">
                <a:solidFill>
                  <a:srgbClr val="FF0000"/>
                </a:solidFill>
                <a:latin typeface="Times New Roman" pitchFamily="18" charset="0"/>
              </a:rPr>
              <a:t>GIAI ĐOẠN III</a:t>
            </a:r>
          </a:p>
        </p:txBody>
      </p:sp>
      <p:pic>
        <p:nvPicPr>
          <p:cNvPr id="63494" name="Picture 6" descr="v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38200"/>
            <a:ext cx="254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6" name="Picture 8" descr="NT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838200"/>
            <a:ext cx="2336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Rectangle 10"/>
          <p:cNvSpPr>
            <a:spLocks noChangeArrowheads="1"/>
          </p:cNvSpPr>
          <p:nvPr/>
        </p:nvSpPr>
        <p:spPr bwMode="auto">
          <a:xfrm>
            <a:off x="304800" y="2895600"/>
            <a:ext cx="27432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Vũ Trọng Phụng</a:t>
            </a:r>
          </a:p>
        </p:txBody>
      </p:sp>
      <p:sp>
        <p:nvSpPr>
          <p:cNvPr id="63499" name="Rectangle 11"/>
          <p:cNvSpPr>
            <a:spLocks noChangeArrowheads="1"/>
          </p:cNvSpPr>
          <p:nvPr/>
        </p:nvSpPr>
        <p:spPr bwMode="auto">
          <a:xfrm>
            <a:off x="3454401" y="2971800"/>
            <a:ext cx="1731433"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Nam Cao</a:t>
            </a:r>
          </a:p>
        </p:txBody>
      </p:sp>
      <p:sp>
        <p:nvSpPr>
          <p:cNvPr id="63500" name="Rectangle 12"/>
          <p:cNvSpPr>
            <a:spLocks noChangeArrowheads="1"/>
          </p:cNvSpPr>
          <p:nvPr/>
        </p:nvSpPr>
        <p:spPr bwMode="auto">
          <a:xfrm>
            <a:off x="5994401" y="2971800"/>
            <a:ext cx="2199217"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Nguyễn Tuân</a:t>
            </a:r>
          </a:p>
        </p:txBody>
      </p:sp>
      <p:sp>
        <p:nvSpPr>
          <p:cNvPr id="63501" name="Rectangle 13"/>
          <p:cNvSpPr>
            <a:spLocks noChangeArrowheads="1"/>
          </p:cNvSpPr>
          <p:nvPr/>
        </p:nvSpPr>
        <p:spPr bwMode="auto">
          <a:xfrm>
            <a:off x="9042400" y="2971800"/>
            <a:ext cx="1797051"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Thạch Lam</a:t>
            </a:r>
          </a:p>
        </p:txBody>
      </p:sp>
      <p:pic>
        <p:nvPicPr>
          <p:cNvPr id="63502" name="Picture 14" descr="HM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3581400"/>
            <a:ext cx="2417233"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3" name="Picture 15" descr="huy c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3581400"/>
            <a:ext cx="2438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504" name="Picture 16" descr="CLV"/>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2800" y="3505200"/>
            <a:ext cx="2336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5" name="Rectangle 17"/>
          <p:cNvSpPr>
            <a:spLocks noChangeArrowheads="1"/>
          </p:cNvSpPr>
          <p:nvPr/>
        </p:nvSpPr>
        <p:spPr bwMode="auto">
          <a:xfrm>
            <a:off x="711200" y="6324600"/>
            <a:ext cx="1864784"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Xuân Diệu</a:t>
            </a:r>
          </a:p>
        </p:txBody>
      </p:sp>
      <p:sp>
        <p:nvSpPr>
          <p:cNvPr id="63506" name="Rectangle 18"/>
          <p:cNvSpPr>
            <a:spLocks noChangeArrowheads="1"/>
          </p:cNvSpPr>
          <p:nvPr/>
        </p:nvSpPr>
        <p:spPr bwMode="auto">
          <a:xfrm>
            <a:off x="3251200" y="6324600"/>
            <a:ext cx="1864784"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Huy Cận</a:t>
            </a:r>
          </a:p>
        </p:txBody>
      </p:sp>
      <p:sp>
        <p:nvSpPr>
          <p:cNvPr id="63507" name="Rectangle 19"/>
          <p:cNvSpPr>
            <a:spLocks noChangeArrowheads="1"/>
          </p:cNvSpPr>
          <p:nvPr/>
        </p:nvSpPr>
        <p:spPr bwMode="auto">
          <a:xfrm>
            <a:off x="6096001" y="6324600"/>
            <a:ext cx="2063751"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Chế Lan Viên</a:t>
            </a:r>
          </a:p>
        </p:txBody>
      </p:sp>
      <p:sp>
        <p:nvSpPr>
          <p:cNvPr id="63508" name="Rectangle 20"/>
          <p:cNvSpPr>
            <a:spLocks noChangeArrowheads="1"/>
          </p:cNvSpPr>
          <p:nvPr/>
        </p:nvSpPr>
        <p:spPr bwMode="auto">
          <a:xfrm>
            <a:off x="9042400" y="6324600"/>
            <a:ext cx="24384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000" b="1">
                <a:latin typeface="Times New Roman" pitchFamily="18" charset="0"/>
              </a:rPr>
              <a:t>Lưu Trọng Lư</a:t>
            </a:r>
          </a:p>
        </p:txBody>
      </p:sp>
      <p:pic>
        <p:nvPicPr>
          <p:cNvPr id="63511" name="Picture 23" descr="ANd9GcTEF75N0U6nln2YuuSUArjHj2F23nd_qlZo7Z_RxmjY99aHh7f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9600" y="838200"/>
            <a:ext cx="2336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3513" name="Picture 25" descr="ThachLa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34400" y="838200"/>
            <a:ext cx="27432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3517" name="Picture 29" descr="46eaef481365125da22afe6c880504d0luu_trong_lu_thieng_thu_gieo_mai_vuon_nha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36001" y="3581400"/>
            <a:ext cx="3054351"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0211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08466" y="3931920"/>
            <a:ext cx="2857500" cy="30762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Káº¿t quáº£ hÃ¬nh áº£nh cho Vá»I VÃ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0"/>
            <a:ext cx="452310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8681" y="0"/>
            <a:ext cx="4629786" cy="4053204"/>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Ã¬nh áº£nh cÃ³ liÃ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0080" y="4053204"/>
            <a:ext cx="2363786" cy="2804796"/>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Ã¬nh áº£nh cÃ³ liÃªn qu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3867" y="4053204"/>
            <a:ext cx="2494599" cy="2804796"/>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Ã¬nh áº£nh cÃ³ liÃªn qua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24951" y="-37306"/>
            <a:ext cx="2911474" cy="4304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4686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8" name="Picture 2" descr="http://hoinhavanvietnam.vn/wp-content/uploads/2019/10/han-mac-t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05"/>
            <a:ext cx="4762500" cy="31813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hoinhavanvietnam.vn/wp-content/uploads/2019/10/nha-tho-huy-c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41593"/>
            <a:ext cx="4162424" cy="340169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hoinhavanvietnam.vn/wp-content/uploads/2019/10/nha-tho-the-lu.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3429000"/>
            <a:ext cx="415671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Káº¿t quáº£ hÃ¬nh áº£nh cho cháº¿ lan viÃªn thÆ¡"/>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6" name="Picture 10" descr="Káº¿t quáº£ hÃ¬nh áº£nh cho cháº¿ lan viÃªn thÆ¡"/>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30040" y="3429000"/>
            <a:ext cx="393192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Káº¿t quáº£ hÃ¬nh áº£nh cho nam c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0840" y="3429000"/>
            <a:ext cx="6103619" cy="3429000"/>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Káº¿t quáº£ hÃ¬nh áº£nh cho nguyá»n tuÃ¢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4924" y="0"/>
            <a:ext cx="33337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154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3000">
              <a:schemeClr val="bg1"/>
            </a:gs>
            <a:gs pos="25000">
              <a:schemeClr val="bg1"/>
            </a:gs>
            <a:gs pos="100000">
              <a:srgbClr val="FFCCFF"/>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 y="2681605"/>
            <a:ext cx="11231880" cy="1325563"/>
          </a:xfrm>
        </p:spPr>
        <p:txBody>
          <a:bodyPr>
            <a:noAutofit/>
          </a:bodyPr>
          <a:lstStyle/>
          <a:p>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Quá trình hiện đại hoá văn học đã được hoàn tất với những cuộc</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________</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sâu sắc trên mọi thể loại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__________________________</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t>
            </a:r>
            <a:r>
              <a:rPr lang="vi-VN" dirty="0">
                <a:latin typeface="Times New Roman" panose="02020603050405020304" pitchFamily="18" charset="0"/>
                <a:cs typeface="Times New Roman" panose="02020603050405020304" pitchFamily="18" charset="0"/>
              </a:rPr>
              <a:t> </a:t>
            </a:r>
            <a:r>
              <a:rPr lang="pt-BR" dirty="0">
                <a:latin typeface="Times New Roman" pitchFamily="18" charset="0"/>
              </a:rPr>
              <a:t>Những thể loại mới như phóng sự, bút kí, tuỳ bút, kịch nói, phê bình văn học,…cũng góp phần khẳng định sự đổi mới toàn diện của văn học. </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C</a:t>
            </a:r>
            <a:r>
              <a:rPr lang="vi-VN" dirty="0">
                <a:latin typeface="Times New Roman" panose="02020603050405020304" pitchFamily="18" charset="0"/>
                <a:cs typeface="Times New Roman" panose="02020603050405020304" pitchFamily="18" charset="0"/>
              </a:rPr>
              <a:t>ác tác giả tiêu biểu như:</a:t>
            </a: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Ngô Tất Tố, Nam Cao,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a:t>
            </a:r>
            <a:br>
              <a:rPr lang="vi-VN"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Công cuộc hiện đại hoá đã diễn ra trên mọi mặt của đời sống văn học, làm biến đổi toàn diện nền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________________</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807079" y="518160"/>
            <a:ext cx="2390398" cy="830997"/>
          </a:xfrm>
          <a:prstGeom prst="rect">
            <a:avLst/>
          </a:prstGeom>
          <a:noFill/>
        </p:spPr>
        <p:txBody>
          <a:bodyPr wrap="none" rtlCol="0">
            <a:spAutoFit/>
          </a:bodyPr>
          <a:lstStyle/>
          <a:p>
            <a:r>
              <a:rPr lang="vi-VN" sz="4800" b="1" dirty="0">
                <a:solidFill>
                  <a:srgbClr val="FF0000"/>
                </a:solidFill>
                <a:latin typeface="Times New Roman" panose="02020603050405020304" pitchFamily="18" charset="0"/>
                <a:cs typeface="Times New Roman" panose="02020603050405020304" pitchFamily="18" charset="0"/>
              </a:rPr>
              <a:t>cách tân</a:t>
            </a:r>
            <a:endParaRPr lang="en-US" sz="4800" b="1" dirty="0">
              <a:solidFill>
                <a:srgbClr val="FF0000"/>
              </a:solidFill>
            </a:endParaRPr>
          </a:p>
        </p:txBody>
      </p:sp>
      <p:sp>
        <p:nvSpPr>
          <p:cNvPr id="5" name="TextBox 4"/>
          <p:cNvSpPr txBox="1"/>
          <p:nvPr/>
        </p:nvSpPr>
        <p:spPr>
          <a:xfrm>
            <a:off x="248564" y="5950803"/>
            <a:ext cx="4847802" cy="830997"/>
          </a:xfrm>
          <a:prstGeom prst="rect">
            <a:avLst/>
          </a:prstGeom>
          <a:noFill/>
        </p:spPr>
        <p:txBody>
          <a:bodyPr wrap="none" rtlCol="0">
            <a:spAutoFit/>
          </a:bodyPr>
          <a:lstStyle/>
          <a:p>
            <a:r>
              <a:rPr lang="vi-VN" sz="4800" b="1" dirty="0">
                <a:solidFill>
                  <a:srgbClr val="FF0000"/>
                </a:solidFill>
                <a:latin typeface="Times New Roman" panose="02020603050405020304" pitchFamily="18" charset="0"/>
                <a:cs typeface="Times New Roman" panose="02020603050405020304" pitchFamily="18" charset="0"/>
              </a:rPr>
              <a:t>văn học nước nhà</a:t>
            </a:r>
            <a:endParaRPr lang="en-US" sz="4800" b="1" dirty="0">
              <a:solidFill>
                <a:srgbClr val="FF0000"/>
              </a:solidFill>
            </a:endParaRPr>
          </a:p>
        </p:txBody>
      </p:sp>
      <p:sp>
        <p:nvSpPr>
          <p:cNvPr id="7" name="TextBox 6"/>
          <p:cNvSpPr txBox="1"/>
          <p:nvPr/>
        </p:nvSpPr>
        <p:spPr>
          <a:xfrm>
            <a:off x="3984119" y="1147852"/>
            <a:ext cx="7645042" cy="769441"/>
          </a:xfrm>
          <a:prstGeom prst="rect">
            <a:avLst/>
          </a:prstGeom>
          <a:noFill/>
        </p:spPr>
        <p:txBody>
          <a:bodyPr wrap="none" rtlCol="0">
            <a:spAutoFit/>
          </a:bodyPr>
          <a:lstStyle/>
          <a:p>
            <a:r>
              <a:rPr lang="en-US" sz="4400" b="1" dirty="0" err="1">
                <a:solidFill>
                  <a:srgbClr val="FF0000"/>
                </a:solidFill>
                <a:latin typeface="Times New Roman" panose="02020603050405020304" pitchFamily="18" charset="0"/>
                <a:cs typeface="Times New Roman" panose="02020603050405020304" pitchFamily="18" charset="0"/>
              </a:rPr>
              <a:t>tiểu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thuyết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truyện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ngắn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và</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thơ</a:t>
            </a:r>
            <a:endParaRPr lang="en-US" sz="4400" b="1" dirty="0">
              <a:solidFill>
                <a:srgbClr val="FF0000"/>
              </a:solidFill>
            </a:endParaRPr>
          </a:p>
        </p:txBody>
      </p:sp>
    </p:spTree>
    <p:extLst>
      <p:ext uri="{BB962C8B-B14F-4D97-AF65-F5344CB8AC3E}">
        <p14:creationId xmlns:p14="http://schemas.microsoft.com/office/powerpoint/2010/main" val="144710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48073"/>
                                  </p:iterate>
                                  <p:childTnLst>
                                    <p:set>
                                      <p:cBhvr>
                                        <p:cTn id="6" dur="1" fill="hold">
                                          <p:stCondLst>
                                            <p:cond delay="0"/>
                                          </p:stCondLst>
                                        </p:cTn>
                                        <p:tgtEl>
                                          <p:spTgt spid="2"/>
                                        </p:tgtEl>
                                        <p:attrNameLst>
                                          <p:attrName>style.visibility</p:attrName>
                                        </p:attrNameLst>
                                      </p:cBhvr>
                                      <p:to>
                                        <p:strVal val="visible"/>
                                      </p:to>
                                    </p:set>
                                    <p:set>
                                      <p:cBhvr>
                                        <p:cTn id="7" dur="5" fill="hold">
                                          <p:stCondLst>
                                            <p:cond delay="0"/>
                                          </p:stCondLst>
                                        </p:cTn>
                                        <p:tgtEl>
                                          <p:spTgt spid="2"/>
                                        </p:tgtEl>
                                        <p:attrNameLst>
                                          <p:attrName>style.rotation</p:attrName>
                                        </p:attrNameLst>
                                      </p:cBhvr>
                                      <p:to>
                                        <p:strVal val="-45.0"/>
                                      </p:to>
                                    </p:set>
                                    <p:anim calcmode="lin" valueType="num">
                                      <p:cBhvr>
                                        <p:cTn id="8" dur="5" fill="hold">
                                          <p:stCondLst>
                                            <p:cond delay="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2" decel="50000" autoRev="1" fill="hold">
                                          <p:stCondLst>
                                            <p:cond delay="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 fill="hold">
                                          <p:stCondLst>
                                            <p:cond delay="9"/>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98814">
            <a:off x="1144582" y="1516460"/>
            <a:ext cx="2004462" cy="135667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025254" flipH="1">
            <a:off x="3482517" y="3116967"/>
            <a:ext cx="2789202" cy="4477828"/>
          </a:xfrm>
          <a:prstGeom prst="rect">
            <a:avLst/>
          </a:prstGeom>
        </p:spPr>
      </p:pic>
      <p:sp>
        <p:nvSpPr>
          <p:cNvPr id="3" name="TextBox 2"/>
          <p:cNvSpPr txBox="1"/>
          <p:nvPr/>
        </p:nvSpPr>
        <p:spPr>
          <a:xfrm>
            <a:off x="111687" y="2818039"/>
            <a:ext cx="2673162" cy="1815882"/>
          </a:xfrm>
          <a:prstGeom prst="rect">
            <a:avLst/>
          </a:prstGeom>
          <a:solidFill>
            <a:schemeClr val="bg1"/>
          </a:solidFill>
          <a:ln w="76200">
            <a:solidFill>
              <a:schemeClr val="accent1"/>
            </a:solidFill>
          </a:ln>
        </p:spPr>
        <p:txBody>
          <a:bodyPr wrap="square" rtlCol="0">
            <a:spAutoFit/>
          </a:bodyPr>
          <a:lstStyle/>
          <a:p>
            <a:r>
              <a:rPr lang="en-US" sz="2800" b="1" dirty="0">
                <a:latin typeface="Times New Roman" pitchFamily="18" charset="0"/>
                <a:cs typeface="Times New Roman" pitchFamily="18" charset="0"/>
              </a:rPr>
              <a:t>VĂN HỌC ĐỔI MỚI  THEO HƯỚNG HIỆN ĐẠI HÓA</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19183">
            <a:off x="3035546" y="-126309"/>
            <a:ext cx="5371409" cy="4450080"/>
          </a:xfrm>
          <a:prstGeom prst="rect">
            <a:avLst/>
          </a:prstGeom>
        </p:spPr>
      </p:pic>
    </p:spTree>
    <p:extLst>
      <p:ext uri="{BB962C8B-B14F-4D97-AF65-F5344CB8AC3E}">
        <p14:creationId xmlns:p14="http://schemas.microsoft.com/office/powerpoint/2010/main" val="3194619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 y="0"/>
            <a:ext cx="12192001" cy="6858000"/>
          </a:xfrm>
        </p:spPr>
      </p:pic>
      <p:pic>
        <p:nvPicPr>
          <p:cNvPr id="8" name="Picture 7" descr="nen CBQ.gif"/>
          <p:cNvPicPr>
            <a:picLocks noChangeAspect="1"/>
          </p:cNvPicPr>
          <p:nvPr/>
        </p:nvPicPr>
        <p:blipFill>
          <a:blip r:embed="rId3"/>
          <a:stretch>
            <a:fillRect/>
          </a:stretch>
        </p:blipFill>
        <p:spPr>
          <a:xfrm>
            <a:off x="1897621" y="1714512"/>
            <a:ext cx="816991" cy="2071678"/>
          </a:xfrm>
          <a:prstGeom prst="leftBrace">
            <a:avLst>
              <a:gd name="adj1" fmla="val 8333"/>
              <a:gd name="adj2" fmla="val 48778"/>
            </a:avLst>
          </a:prstGeom>
          <a:ln w="19050">
            <a:solidFill>
              <a:schemeClr val="tx1"/>
            </a:solidFill>
          </a:ln>
        </p:spPr>
      </p:pic>
      <p:sp>
        <p:nvSpPr>
          <p:cNvPr id="11" name="Rectangle 10"/>
          <p:cNvSpPr>
            <a:spLocks noChangeArrowheads="1"/>
          </p:cNvSpPr>
          <p:nvPr/>
        </p:nvSpPr>
        <p:spPr bwMode="auto">
          <a:xfrm>
            <a:off x="71438" y="0"/>
            <a:ext cx="121205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800" b="1" dirty="0">
                <a:solidFill>
                  <a:srgbClr val="FF0000"/>
                </a:solidFill>
                <a:latin typeface="Times New Roman" pitchFamily="18" charset="0"/>
                <a:cs typeface="Times New Roman" panose="02020603050405020304" pitchFamily="18" charset="0"/>
              </a:rPr>
              <a:t>I. </a:t>
            </a:r>
            <a:r>
              <a:rPr lang="en-US" sz="2800" b="1" dirty="0" err="1">
                <a:solidFill>
                  <a:srgbClr val="FF0000"/>
                </a:solidFill>
                <a:latin typeface="Times New Roman" panose="02020603050405020304" pitchFamily="18" charset="0"/>
                <a:cs typeface="Times New Roman" panose="02020603050405020304" pitchFamily="18" charset="0"/>
              </a:rPr>
              <a:t>Đặc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điểm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cơ</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của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Việt</a:t>
            </a:r>
            <a:r>
              <a:rPr lang="en-US" sz="2800" b="1" dirty="0">
                <a:solidFill>
                  <a:srgbClr val="FF0000"/>
                </a:solidFill>
                <a:latin typeface="Times New Roman" panose="02020603050405020304" pitchFamily="18" charset="0"/>
                <a:cs typeface="Times New Roman" panose="02020603050405020304" pitchFamily="18" charset="0"/>
              </a:rPr>
              <a:t> Nam </a:t>
            </a:r>
            <a:r>
              <a:rPr lang="en-US" sz="2800" b="1" dirty="0" err="1">
                <a:solidFill>
                  <a:srgbClr val="FF0000"/>
                </a:solidFill>
                <a:latin typeface="Times New Roman" panose="02020603050405020304" pitchFamily="18" charset="0"/>
                <a:cs typeface="Times New Roman" panose="02020603050405020304" pitchFamily="18" charset="0"/>
              </a:rPr>
              <a:t>từ</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đầu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kỉ</a:t>
            </a:r>
            <a:r>
              <a:rPr lang="en-US" sz="2800" b="1" dirty="0">
                <a:solidFill>
                  <a:srgbClr val="FF0000"/>
                </a:solidFill>
                <a:latin typeface="Times New Roman" panose="02020603050405020304" pitchFamily="18" charset="0"/>
                <a:cs typeface="Times New Roman" panose="02020603050405020304" pitchFamily="18" charset="0"/>
              </a:rPr>
              <a:t> XX </a:t>
            </a:r>
            <a:r>
              <a:rPr lang="en-US" sz="2800" b="1" dirty="0" err="1">
                <a:solidFill>
                  <a:srgbClr val="FF0000"/>
                </a:solidFill>
                <a:latin typeface="Times New Roman" panose="02020603050405020304" pitchFamily="18" charset="0"/>
                <a:cs typeface="Times New Roman" panose="02020603050405020304" pitchFamily="18" charset="0"/>
              </a:rPr>
              <a:t>đến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tháng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tám</a:t>
            </a:r>
            <a:r>
              <a:rPr lang="en-US" sz="2800" b="1" dirty="0">
                <a:solidFill>
                  <a:srgbClr val="FF0000"/>
                </a:solidFill>
                <a:latin typeface="Times New Roman" panose="02020603050405020304" pitchFamily="18" charset="0"/>
                <a:cs typeface="Times New Roman" panose="02020603050405020304" pitchFamily="18" charset="0"/>
              </a:rPr>
              <a:t> 1945</a:t>
            </a:r>
            <a:endParaRPr lang="en-US" sz="2800" b="1" dirty="0">
              <a:solidFill>
                <a:srgbClr val="000099"/>
              </a:solidFill>
              <a:latin typeface="Times New Roman" pitchFamily="18" charset="0"/>
              <a:cs typeface="Times New Roman" pitchFamily="18" charset="0"/>
            </a:endParaRPr>
          </a:p>
        </p:txBody>
      </p:sp>
      <p:sp>
        <p:nvSpPr>
          <p:cNvPr id="12" name="Rectangle 11"/>
          <p:cNvSpPr>
            <a:spLocks noChangeArrowheads="1"/>
          </p:cNvSpPr>
          <p:nvPr/>
        </p:nvSpPr>
        <p:spPr bwMode="auto">
          <a:xfrm>
            <a:off x="285750" y="928688"/>
            <a:ext cx="78059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1" dirty="0">
                <a:solidFill>
                  <a:srgbClr val="A50021"/>
                </a:solidFill>
                <a:latin typeface="Times New Roman" pitchFamily="18" charset="0"/>
                <a:cs typeface="Times New Roman" pitchFamily="18" charset="0"/>
              </a:rPr>
              <a:t>1. </a:t>
            </a:r>
            <a:r>
              <a:rPr lang="en-US" sz="3200" b="1" dirty="0" err="1">
                <a:solidFill>
                  <a:srgbClr val="A50021"/>
                </a:solidFill>
                <a:latin typeface="Times New Roman" pitchFamily="18" charset="0"/>
                <a:cs typeface="Times New Roman" pitchFamily="18" charset="0"/>
              </a:rPr>
              <a:t>Văn</a:t>
            </a:r>
            <a:r>
              <a:rPr lang="en-US" sz="3200" b="1" dirty="0">
                <a:solidFill>
                  <a:srgbClr val="A50021"/>
                </a:solidFill>
                <a:latin typeface="Times New Roman" pitchFamily="18" charset="0"/>
                <a:cs typeface="Times New Roman" pitchFamily="18" charset="0"/>
              </a:rPr>
              <a:t> </a:t>
            </a:r>
            <a:r>
              <a:rPr lang="en-US" sz="3200" b="1" dirty="0" err="1">
                <a:solidFill>
                  <a:srgbClr val="A50021"/>
                </a:solidFill>
                <a:latin typeface="Times New Roman" pitchFamily="18" charset="0"/>
                <a:cs typeface="Times New Roman" pitchFamily="18" charset="0"/>
              </a:rPr>
              <a:t>học</a:t>
            </a:r>
            <a:r>
              <a:rPr lang="en-US" sz="3200" b="1" dirty="0">
                <a:solidFill>
                  <a:srgbClr val="A50021"/>
                </a:solidFill>
                <a:latin typeface="Times New Roman" pitchFamily="18" charset="0"/>
                <a:cs typeface="Times New Roman" pitchFamily="18" charset="0"/>
              </a:rPr>
              <a:t> </a:t>
            </a:r>
            <a:r>
              <a:rPr lang="en-US" sz="3200" b="1" dirty="0" err="1">
                <a:solidFill>
                  <a:srgbClr val="A50021"/>
                </a:solidFill>
                <a:latin typeface="Times New Roman" pitchFamily="18" charset="0"/>
                <a:cs typeface="Times New Roman" pitchFamily="18" charset="0"/>
              </a:rPr>
              <a:t>đổi</a:t>
            </a:r>
            <a:r>
              <a:rPr lang="en-US" sz="3200" b="1" dirty="0">
                <a:solidFill>
                  <a:srgbClr val="A50021"/>
                </a:solidFill>
                <a:latin typeface="Times New Roman" pitchFamily="18" charset="0"/>
                <a:cs typeface="Times New Roman" pitchFamily="18" charset="0"/>
              </a:rPr>
              <a:t> </a:t>
            </a:r>
            <a:r>
              <a:rPr lang="en-US" sz="3200" b="1" dirty="0" err="1">
                <a:solidFill>
                  <a:srgbClr val="A50021"/>
                </a:solidFill>
                <a:latin typeface="Times New Roman" pitchFamily="18" charset="0"/>
                <a:cs typeface="Times New Roman" pitchFamily="18" charset="0"/>
              </a:rPr>
              <a:t>mới</a:t>
            </a:r>
            <a:r>
              <a:rPr lang="en-US" sz="3200" b="1" dirty="0">
                <a:solidFill>
                  <a:srgbClr val="A50021"/>
                </a:solidFill>
                <a:latin typeface="Times New Roman" pitchFamily="18" charset="0"/>
                <a:cs typeface="Times New Roman" pitchFamily="18" charset="0"/>
              </a:rPr>
              <a:t> </a:t>
            </a:r>
            <a:r>
              <a:rPr lang="en-US" sz="3200" b="1" dirty="0" err="1">
                <a:solidFill>
                  <a:srgbClr val="A50021"/>
                </a:solidFill>
                <a:latin typeface="Times New Roman" pitchFamily="18" charset="0"/>
                <a:cs typeface="Times New Roman" pitchFamily="18" charset="0"/>
              </a:rPr>
              <a:t>theo</a:t>
            </a:r>
            <a:r>
              <a:rPr lang="en-US" sz="3200" b="1" dirty="0">
                <a:solidFill>
                  <a:srgbClr val="A50021"/>
                </a:solidFill>
                <a:latin typeface="Times New Roman" pitchFamily="18" charset="0"/>
                <a:cs typeface="Times New Roman" pitchFamily="18" charset="0"/>
              </a:rPr>
              <a:t> </a:t>
            </a:r>
            <a:r>
              <a:rPr lang="en-US" sz="3200" b="1" dirty="0" err="1">
                <a:solidFill>
                  <a:srgbClr val="A50021"/>
                </a:solidFill>
                <a:latin typeface="Times New Roman" pitchFamily="18" charset="0"/>
                <a:cs typeface="Times New Roman" pitchFamily="18" charset="0"/>
              </a:rPr>
              <a:t>hướng</a:t>
            </a:r>
            <a:r>
              <a:rPr lang="en-US" sz="3200" b="1" dirty="0">
                <a:solidFill>
                  <a:srgbClr val="A50021"/>
                </a:solidFill>
                <a:latin typeface="Times New Roman" pitchFamily="18" charset="0"/>
                <a:cs typeface="Times New Roman" pitchFamily="18" charset="0"/>
              </a:rPr>
              <a:t> </a:t>
            </a:r>
            <a:r>
              <a:rPr lang="en-US" sz="3200" b="1" dirty="0" err="1">
                <a:solidFill>
                  <a:srgbClr val="A50021"/>
                </a:solidFill>
                <a:latin typeface="Times New Roman" pitchFamily="18" charset="0"/>
                <a:cs typeface="Times New Roman" pitchFamily="18" charset="0"/>
              </a:rPr>
              <a:t>hiện</a:t>
            </a:r>
            <a:r>
              <a:rPr lang="en-US" sz="3200" b="1" dirty="0">
                <a:solidFill>
                  <a:srgbClr val="A50021"/>
                </a:solidFill>
                <a:latin typeface="Times New Roman" pitchFamily="18" charset="0"/>
                <a:cs typeface="Times New Roman" pitchFamily="18" charset="0"/>
              </a:rPr>
              <a:t> </a:t>
            </a:r>
            <a:r>
              <a:rPr lang="en-US" sz="3200" b="1" dirty="0" err="1">
                <a:solidFill>
                  <a:srgbClr val="A50021"/>
                </a:solidFill>
                <a:latin typeface="Times New Roman" pitchFamily="18" charset="0"/>
                <a:cs typeface="Times New Roman" pitchFamily="18" charset="0"/>
              </a:rPr>
              <a:t>đại</a:t>
            </a:r>
            <a:r>
              <a:rPr lang="en-US" sz="3200" b="1" dirty="0">
                <a:solidFill>
                  <a:srgbClr val="A50021"/>
                </a:solidFill>
                <a:latin typeface="Times New Roman" pitchFamily="18" charset="0"/>
                <a:cs typeface="Times New Roman" pitchFamily="18" charset="0"/>
              </a:rPr>
              <a:t> </a:t>
            </a:r>
            <a:r>
              <a:rPr lang="en-US" sz="3200" b="1" dirty="0" err="1">
                <a:solidFill>
                  <a:srgbClr val="A50021"/>
                </a:solidFill>
                <a:latin typeface="Times New Roman" pitchFamily="18" charset="0"/>
                <a:cs typeface="Times New Roman" pitchFamily="18" charset="0"/>
              </a:rPr>
              <a:t>hóa</a:t>
            </a:r>
            <a:endParaRPr lang="en-US" sz="3200" b="1" dirty="0">
              <a:solidFill>
                <a:srgbClr val="A50021"/>
              </a:solidFill>
              <a:latin typeface="Times New Roman" pitchFamily="18" charset="0"/>
              <a:cs typeface="Times New Roman" pitchFamily="18" charset="0"/>
            </a:endParaRPr>
          </a:p>
        </p:txBody>
      </p:sp>
      <p:sp>
        <p:nvSpPr>
          <p:cNvPr id="13" name="Rectangle 12"/>
          <p:cNvSpPr/>
          <p:nvPr/>
        </p:nvSpPr>
        <p:spPr>
          <a:xfrm>
            <a:off x="285750" y="1714500"/>
            <a:ext cx="1619354" cy="2062103"/>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3200" b="1" dirty="0" err="1">
                <a:latin typeface="Times New Roman" pitchFamily="18" charset="0"/>
                <a:cs typeface="Times New Roman" pitchFamily="18" charset="0"/>
              </a:rPr>
              <a:t>Các</a:t>
            </a:r>
            <a:endParaRPr lang="en-US" sz="3200" b="1" dirty="0">
              <a:latin typeface="Times New Roman" pitchFamily="18" charset="0"/>
              <a:cs typeface="Times New Roman" pitchFamily="18" charset="0"/>
            </a:endParaRPr>
          </a:p>
          <a:p>
            <a:pPr>
              <a:defRPr/>
            </a:pPr>
            <a:r>
              <a:rPr lang="en-US" sz="3200" b="1" dirty="0" err="1">
                <a:latin typeface="Times New Roman" pitchFamily="18" charset="0"/>
                <a:cs typeface="Times New Roman" pitchFamily="18" charset="0"/>
              </a:rPr>
              <a:t>nhân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tố</a:t>
            </a:r>
            <a:r>
              <a:rPr lang="en-US" sz="3200" b="1" dirty="0">
                <a:latin typeface="Times New Roman" pitchFamily="18" charset="0"/>
                <a:cs typeface="Times New Roman" pitchFamily="18" charset="0"/>
              </a:rPr>
              <a:t> </a:t>
            </a:r>
          </a:p>
          <a:p>
            <a:pPr>
              <a:defRPr/>
            </a:pPr>
            <a:r>
              <a:rPr lang="en-US" sz="3200" b="1" dirty="0" err="1">
                <a:latin typeface="Times New Roman" pitchFamily="18" charset="0"/>
                <a:cs typeface="Times New Roman" pitchFamily="18" charset="0"/>
              </a:rPr>
              <a:t>quyết</a:t>
            </a:r>
            <a:r>
              <a:rPr lang="en-US" sz="3200" b="1" dirty="0">
                <a:latin typeface="Times New Roman" pitchFamily="18" charset="0"/>
                <a:cs typeface="Times New Roman" pitchFamily="18" charset="0"/>
              </a:rPr>
              <a:t> </a:t>
            </a:r>
          </a:p>
          <a:p>
            <a:pPr>
              <a:defRPr/>
            </a:pPr>
            <a:r>
              <a:rPr lang="en-US" sz="3200" b="1" dirty="0" err="1">
                <a:latin typeface="Times New Roman" pitchFamily="18" charset="0"/>
                <a:cs typeface="Times New Roman" pitchFamily="18" charset="0"/>
              </a:rPr>
              <a:t>định</a:t>
            </a:r>
            <a:endParaRPr lang="en-US" sz="3200" b="1" dirty="0">
              <a:latin typeface="Times New Roman" pitchFamily="18" charset="0"/>
              <a:cs typeface="Times New Roman" pitchFamily="18" charset="0"/>
            </a:endParaRPr>
          </a:p>
        </p:txBody>
      </p:sp>
      <p:sp>
        <p:nvSpPr>
          <p:cNvPr id="14" name="Rectangle 13"/>
          <p:cNvSpPr/>
          <p:nvPr/>
        </p:nvSpPr>
        <p:spPr>
          <a:xfrm>
            <a:off x="2857500" y="1643063"/>
            <a:ext cx="79629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thuộc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địa</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xã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cấp</a:t>
            </a:r>
            <a:endParaRPr lang="en-US" sz="2800" dirty="0">
              <a:latin typeface="Times New Roman" pitchFamily="18" charset="0"/>
              <a:cs typeface="Times New Roman" pitchFamily="18" charset="0"/>
            </a:endParaRPr>
          </a:p>
        </p:txBody>
      </p:sp>
      <p:sp>
        <p:nvSpPr>
          <p:cNvPr id="15" name="Rectangle 14"/>
          <p:cNvSpPr/>
          <p:nvPr/>
        </p:nvSpPr>
        <p:spPr>
          <a:xfrm>
            <a:off x="2857500" y="2428875"/>
            <a:ext cx="79629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dirty="0" err="1">
                <a:latin typeface="Times New Roman" pitchFamily="18" charset="0"/>
                <a:cs typeface="Times New Roman" pitchFamily="18" charset="0"/>
              </a:rPr>
              <a:t>Luồng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hóa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tầng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endParaRPr lang="en-US" sz="2800" dirty="0">
              <a:latin typeface="Times New Roman" pitchFamily="18" charset="0"/>
              <a:cs typeface="Times New Roman" pitchFamily="18" charset="0"/>
            </a:endParaRPr>
          </a:p>
        </p:txBody>
      </p:sp>
      <p:sp>
        <p:nvSpPr>
          <p:cNvPr id="16" name="Rectangle 15"/>
          <p:cNvSpPr/>
          <p:nvPr/>
        </p:nvSpPr>
        <p:spPr>
          <a:xfrm>
            <a:off x="2857500" y="3214688"/>
            <a:ext cx="7962900"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quốc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ngữ</a:t>
            </a:r>
            <a:r>
              <a:rPr lang="en-US" sz="2800" dirty="0">
                <a:latin typeface="Times New Roman" pitchFamily="18" charset="0"/>
                <a:cs typeface="Times New Roman" pitchFamily="18" charset="0"/>
              </a:rPr>
              <a:t>, in </a:t>
            </a:r>
            <a:r>
              <a:rPr lang="en-US" sz="2800" dirty="0" err="1">
                <a:latin typeface="Times New Roman" pitchFamily="18" charset="0"/>
                <a:cs typeface="Times New Roman" pitchFamily="18" charset="0"/>
              </a:rPr>
              <a:t>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nghề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endParaRPr lang="en-US" sz="2800" dirty="0">
              <a:latin typeface="Times New Roman" pitchFamily="18" charset="0"/>
              <a:cs typeface="Times New Roman" pitchFamily="18" charset="0"/>
            </a:endParaRPr>
          </a:p>
        </p:txBody>
      </p:sp>
      <p:sp>
        <p:nvSpPr>
          <p:cNvPr id="17" name="Rectangle 16"/>
          <p:cNvSpPr/>
          <p:nvPr/>
        </p:nvSpPr>
        <p:spPr>
          <a:xfrm>
            <a:off x="2928926" y="4000504"/>
            <a:ext cx="3500462" cy="58477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3200" b="1" dirty="0">
                <a:latin typeface="Times New Roman" pitchFamily="18" charset="0"/>
                <a:cs typeface="Times New Roman" pitchFamily="18" charset="0"/>
              </a:rPr>
              <a:t>HIỆN ĐẠI HÓA</a:t>
            </a:r>
          </a:p>
        </p:txBody>
      </p:sp>
      <p:sp>
        <p:nvSpPr>
          <p:cNvPr id="18" name="Rectangle 17"/>
          <p:cNvSpPr/>
          <p:nvPr/>
        </p:nvSpPr>
        <p:spPr>
          <a:xfrm>
            <a:off x="900113" y="5229225"/>
            <a:ext cx="1439862" cy="60483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3200" dirty="0" err="1">
                <a:latin typeface="Times New Roman" pitchFamily="18" charset="0"/>
                <a:cs typeface="Times New Roman" pitchFamily="18" charset="0"/>
              </a:rPr>
              <a:t>Thoát</a:t>
            </a:r>
            <a:endParaRPr lang="en-US" sz="3200" dirty="0">
              <a:latin typeface="Times New Roman" pitchFamily="18" charset="0"/>
              <a:cs typeface="Times New Roman" pitchFamily="18" charset="0"/>
            </a:endParaRPr>
          </a:p>
        </p:txBody>
      </p:sp>
      <p:sp>
        <p:nvSpPr>
          <p:cNvPr id="19" name="Rectangle 18"/>
          <p:cNvSpPr/>
          <p:nvPr/>
        </p:nvSpPr>
        <p:spPr>
          <a:xfrm>
            <a:off x="3786188" y="5143500"/>
            <a:ext cx="1552028"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endParaRPr lang="en-US" sz="3200" dirty="0">
              <a:latin typeface="Times New Roman" pitchFamily="18" charset="0"/>
              <a:cs typeface="Times New Roman" pitchFamily="18" charset="0"/>
            </a:endParaRPr>
          </a:p>
        </p:txBody>
      </p:sp>
      <p:sp>
        <p:nvSpPr>
          <p:cNvPr id="20" name="Rectangle 19"/>
          <p:cNvSpPr/>
          <p:nvPr/>
        </p:nvSpPr>
        <p:spPr>
          <a:xfrm>
            <a:off x="6418263" y="5130800"/>
            <a:ext cx="1701107" cy="58477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defRPr/>
            </a:pPr>
            <a:r>
              <a:rPr lang="en-US" sz="3200" dirty="0" err="1">
                <a:latin typeface="Times New Roman" pitchFamily="18" charset="0"/>
                <a:cs typeface="Times New Roman" pitchFamily="18" charset="0"/>
              </a:rPr>
              <a:t>Hội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nhập</a:t>
            </a:r>
            <a:endParaRPr lang="en-US" sz="3200" dirty="0">
              <a:latin typeface="Times New Roman" pitchFamily="18" charset="0"/>
              <a:cs typeface="Times New Roman" pitchFamily="18" charset="0"/>
            </a:endParaRPr>
          </a:p>
        </p:txBody>
      </p:sp>
      <p:sp>
        <p:nvSpPr>
          <p:cNvPr id="21" name="Rectangle 20"/>
          <p:cNvSpPr/>
          <p:nvPr/>
        </p:nvSpPr>
        <p:spPr>
          <a:xfrm>
            <a:off x="285751" y="6253163"/>
            <a:ext cx="2857500"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2400" b="1" dirty="0" err="1">
                <a:solidFill>
                  <a:srgbClr val="A50021"/>
                </a:solidFill>
                <a:latin typeface="Times New Roman" pitchFamily="18" charset="0"/>
                <a:cs typeface="Times New Roman" pitchFamily="18" charset="0"/>
              </a:rPr>
              <a:t>Thi</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pháp</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trung</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đại</a:t>
            </a:r>
            <a:endParaRPr lang="en-US" sz="2400" b="1" dirty="0">
              <a:solidFill>
                <a:srgbClr val="A50021"/>
              </a:solidFill>
              <a:latin typeface="Times New Roman" pitchFamily="18" charset="0"/>
              <a:cs typeface="Times New Roman" pitchFamily="18" charset="0"/>
            </a:endParaRPr>
          </a:p>
        </p:txBody>
      </p:sp>
      <p:sp>
        <p:nvSpPr>
          <p:cNvPr id="22" name="Rectangle 21"/>
          <p:cNvSpPr/>
          <p:nvPr/>
        </p:nvSpPr>
        <p:spPr>
          <a:xfrm>
            <a:off x="3643313" y="6181725"/>
            <a:ext cx="2143125" cy="461963"/>
          </a:xfrm>
          <a:prstGeom prst="rect">
            <a:avLst/>
          </a:prstGeom>
        </p:spPr>
        <p:style>
          <a:lnRef idx="2">
            <a:schemeClr val="accent3"/>
          </a:lnRef>
          <a:fillRef idx="1">
            <a:schemeClr val="lt1"/>
          </a:fillRef>
          <a:effectRef idx="0">
            <a:schemeClr val="accent3"/>
          </a:effectRef>
          <a:fontRef idx="minor">
            <a:schemeClr val="dk1"/>
          </a:fontRef>
        </p:style>
        <p:txBody>
          <a:bodyPr>
            <a:spAutoFit/>
          </a:bodyPr>
          <a:lstStyle/>
          <a:p>
            <a:pPr>
              <a:defRPr/>
            </a:pPr>
            <a:r>
              <a:rPr lang="en-US" sz="2400" b="1" dirty="0" err="1">
                <a:solidFill>
                  <a:srgbClr val="A50021"/>
                </a:solidFill>
                <a:latin typeface="Times New Roman" pitchFamily="18" charset="0"/>
                <a:cs typeface="Times New Roman" pitchFamily="18" charset="0"/>
              </a:rPr>
              <a:t>Phương</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Tây</a:t>
            </a:r>
            <a:endParaRPr lang="en-US" sz="2400" b="1" dirty="0">
              <a:solidFill>
                <a:srgbClr val="A50021"/>
              </a:solidFill>
              <a:latin typeface="Times New Roman" pitchFamily="18" charset="0"/>
              <a:cs typeface="Times New Roman" pitchFamily="18" charset="0"/>
            </a:endParaRPr>
          </a:p>
        </p:txBody>
      </p:sp>
      <p:sp>
        <p:nvSpPr>
          <p:cNvPr id="23" name="Rectangle 22"/>
          <p:cNvSpPr/>
          <p:nvPr/>
        </p:nvSpPr>
        <p:spPr>
          <a:xfrm>
            <a:off x="6143625" y="6143625"/>
            <a:ext cx="3122295" cy="46166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defRPr/>
            </a:pPr>
            <a:r>
              <a:rPr lang="en-US" sz="2400" b="1" dirty="0" err="1">
                <a:solidFill>
                  <a:srgbClr val="A50021"/>
                </a:solidFill>
                <a:latin typeface="Times New Roman" pitchFamily="18" charset="0"/>
                <a:cs typeface="Times New Roman" pitchFamily="18" charset="0"/>
              </a:rPr>
              <a:t>Văn</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học</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hiện</a:t>
            </a:r>
            <a:r>
              <a:rPr lang="en-US" sz="2400" b="1" dirty="0">
                <a:solidFill>
                  <a:srgbClr val="A50021"/>
                </a:solidFill>
                <a:latin typeface="Times New Roman" pitchFamily="18" charset="0"/>
                <a:cs typeface="Times New Roman" pitchFamily="18" charset="0"/>
              </a:rPr>
              <a:t> </a:t>
            </a:r>
            <a:r>
              <a:rPr lang="en-US" sz="2400" b="1" dirty="0" err="1">
                <a:solidFill>
                  <a:srgbClr val="A50021"/>
                </a:solidFill>
                <a:latin typeface="Times New Roman" pitchFamily="18" charset="0"/>
                <a:cs typeface="Times New Roman" pitchFamily="18" charset="0"/>
              </a:rPr>
              <a:t>đại</a:t>
            </a:r>
            <a:r>
              <a:rPr lang="en-US" sz="2400" b="1" dirty="0">
                <a:solidFill>
                  <a:srgbClr val="A50021"/>
                </a:solidFill>
                <a:latin typeface="Times New Roman" pitchFamily="18" charset="0"/>
                <a:cs typeface="Times New Roman" pitchFamily="18" charset="0"/>
              </a:rPr>
              <a:t> TG</a:t>
            </a:r>
          </a:p>
        </p:txBody>
      </p:sp>
      <p:cxnSp>
        <p:nvCxnSpPr>
          <p:cNvPr id="24" name="Straight Arrow Connector 23"/>
          <p:cNvCxnSpPr/>
          <p:nvPr/>
        </p:nvCxnSpPr>
        <p:spPr>
          <a:xfrm rot="10800000" flipV="1">
            <a:off x="2357438" y="4714875"/>
            <a:ext cx="1143000" cy="64293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5" name="Straight Arrow Connector 24"/>
          <p:cNvCxnSpPr/>
          <p:nvPr/>
        </p:nvCxnSpPr>
        <p:spPr>
          <a:xfrm rot="5400000">
            <a:off x="4429919" y="4928394"/>
            <a:ext cx="428625" cy="158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6" name="Straight Arrow Connector 25"/>
          <p:cNvCxnSpPr/>
          <p:nvPr/>
        </p:nvCxnSpPr>
        <p:spPr>
          <a:xfrm>
            <a:off x="6143625" y="4643438"/>
            <a:ext cx="1071563" cy="357187"/>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7" name="Straight Arrow Connector 26"/>
          <p:cNvCxnSpPr/>
          <p:nvPr/>
        </p:nvCxnSpPr>
        <p:spPr>
          <a:xfrm rot="16200000" flipH="1">
            <a:off x="4357687" y="6072188"/>
            <a:ext cx="428625" cy="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8" name="Straight Arrow Connector 27"/>
          <p:cNvCxnSpPr/>
          <p:nvPr/>
        </p:nvCxnSpPr>
        <p:spPr>
          <a:xfrm rot="5400000">
            <a:off x="7215981" y="5999957"/>
            <a:ext cx="428625" cy="1588"/>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29" name="Straight Arrow Connector 28"/>
          <p:cNvCxnSpPr>
            <a:stCxn id="18" idx="2"/>
          </p:cNvCxnSpPr>
          <p:nvPr/>
        </p:nvCxnSpPr>
        <p:spPr>
          <a:xfrm rot="5400000">
            <a:off x="1404144" y="6058694"/>
            <a:ext cx="428625" cy="4763"/>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sp>
        <p:nvSpPr>
          <p:cNvPr id="7" name="Title 6"/>
          <p:cNvSpPr>
            <a:spLocks noGrp="1"/>
          </p:cNvSpPr>
          <p:nvPr>
            <p:ph type="title"/>
          </p:nvPr>
        </p:nvSpPr>
        <p:spPr/>
        <p:txBody>
          <a:bodyPr/>
          <a:lstStyle/>
          <a:p>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6882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i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8" presetClass="entr" presetSubtype="0" accel="5000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3" dur="1000" fill="hold"/>
                                        <p:tgtEl>
                                          <p:spTgt spid="12"/>
                                        </p:tgtEl>
                                        <p:attrNameLst>
                                          <p:attrName>ppt_x</p:attrName>
                                        </p:attrNameLst>
                                      </p:cBhvr>
                                      <p:tavLst>
                                        <p:tav tm="0">
                                          <p:val>
                                            <p:fltVal val="-1"/>
                                          </p:val>
                                        </p:tav>
                                        <p:tav tm="50000">
                                          <p:val>
                                            <p:fltVal val="0.95"/>
                                          </p:val>
                                        </p:tav>
                                        <p:tav tm="100000">
                                          <p:val>
                                            <p:strVal val="#ppt_x"/>
                                          </p:val>
                                        </p:tav>
                                      </p:tavLst>
                                    </p:anim>
                                    <p:anim calcmode="lin" valueType="num">
                                      <p:cBhvr>
                                        <p:cTn id="14" dur="1000" fill="hold"/>
                                        <p:tgtEl>
                                          <p:spTgt spid="12"/>
                                        </p:tgtEl>
                                        <p:attrNameLst>
                                          <p:attrName>ppt_y</p:attrName>
                                        </p:attrNameLst>
                                      </p:cBhvr>
                                      <p:tavLst>
                                        <p:tav tm="0">
                                          <p:val>
                                            <p:strVal val="#ppt_y"/>
                                          </p:val>
                                        </p:tav>
                                        <p:tav tm="100000">
                                          <p:val>
                                            <p:strVal val="#ppt_y"/>
                                          </p:val>
                                        </p:tav>
                                      </p:tavLst>
                                    </p:anim>
                                    <p:animEffect transition="in" filter="fade">
                                      <p:cBhvr>
                                        <p:cTn id="15" dur="1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xEl>
                                              <p:pRg st="0" end="0"/>
                                            </p:txEl>
                                          </p:spTgt>
                                        </p:tgtEl>
                                        <p:attrNameLst>
                                          <p:attrName>style.visibility</p:attrName>
                                        </p:attrNameLst>
                                      </p:cBhvr>
                                      <p:to>
                                        <p:strVal val="visible"/>
                                      </p:to>
                                    </p:set>
                                    <p:animEffect transition="in" filter="circle(in)">
                                      <p:cBhvr>
                                        <p:cTn id="18" dur="2000"/>
                                        <p:tgtEl>
                                          <p:spTgt spid="13">
                                            <p:txEl>
                                              <p:pRg st="0" end="0"/>
                                            </p:txEl>
                                          </p:spTgt>
                                        </p:tgtEl>
                                      </p:cBhvr>
                                    </p:animEffect>
                                  </p:childTnLst>
                                </p:cTn>
                              </p:par>
                              <p:par>
                                <p:cTn id="19" presetID="6" presetClass="entr" presetSubtype="16" fill="hold" nodeType="withEffect">
                                  <p:stCondLst>
                                    <p:cond delay="0"/>
                                  </p:stCondLst>
                                  <p:childTnLst>
                                    <p:set>
                                      <p:cBhvr>
                                        <p:cTn id="20" dur="1" fill="hold">
                                          <p:stCondLst>
                                            <p:cond delay="0"/>
                                          </p:stCondLst>
                                        </p:cTn>
                                        <p:tgtEl>
                                          <p:spTgt spid="13">
                                            <p:txEl>
                                              <p:pRg st="1" end="1"/>
                                            </p:txEl>
                                          </p:spTgt>
                                        </p:tgtEl>
                                        <p:attrNameLst>
                                          <p:attrName>style.visibility</p:attrName>
                                        </p:attrNameLst>
                                      </p:cBhvr>
                                      <p:to>
                                        <p:strVal val="visible"/>
                                      </p:to>
                                    </p:set>
                                    <p:animEffect transition="in" filter="circle(in)">
                                      <p:cBhvr>
                                        <p:cTn id="21" dur="2000"/>
                                        <p:tgtEl>
                                          <p:spTgt spid="13">
                                            <p:txEl>
                                              <p:pRg st="1" end="1"/>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13">
                                            <p:txEl>
                                              <p:pRg st="2" end="2"/>
                                            </p:txEl>
                                          </p:spTgt>
                                        </p:tgtEl>
                                        <p:attrNameLst>
                                          <p:attrName>style.visibility</p:attrName>
                                        </p:attrNameLst>
                                      </p:cBhvr>
                                      <p:to>
                                        <p:strVal val="visible"/>
                                      </p:to>
                                    </p:set>
                                    <p:animEffect transition="in" filter="circle(in)">
                                      <p:cBhvr>
                                        <p:cTn id="24" dur="2000"/>
                                        <p:tgtEl>
                                          <p:spTgt spid="13">
                                            <p:txEl>
                                              <p:pRg st="2" end="2"/>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circle(in)">
                                      <p:cBhvr>
                                        <p:cTn id="27" dur="2000"/>
                                        <p:tgtEl>
                                          <p:spTgt spid="1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3">
                                            <p:bg/>
                                          </p:spTgt>
                                        </p:tgtEl>
                                        <p:attrNameLst>
                                          <p:attrName>style.visibility</p:attrName>
                                        </p:attrNameLst>
                                      </p:cBhvr>
                                      <p:to>
                                        <p:strVal val="visible"/>
                                      </p:to>
                                    </p:set>
                                    <p:anim calcmode="lin" valueType="num">
                                      <p:cBhvr>
                                        <p:cTn id="32" dur="500" fill="hold"/>
                                        <p:tgtEl>
                                          <p:spTgt spid="13">
                                            <p:bg/>
                                          </p:spTgt>
                                        </p:tgtEl>
                                        <p:attrNameLst>
                                          <p:attrName>ppt_w</p:attrName>
                                        </p:attrNameLst>
                                      </p:cBhvr>
                                      <p:tavLst>
                                        <p:tav tm="0">
                                          <p:val>
                                            <p:fltVal val="0"/>
                                          </p:val>
                                        </p:tav>
                                        <p:tav tm="100000">
                                          <p:val>
                                            <p:strVal val="#ppt_w"/>
                                          </p:val>
                                        </p:tav>
                                      </p:tavLst>
                                    </p:anim>
                                    <p:anim calcmode="lin" valueType="num">
                                      <p:cBhvr>
                                        <p:cTn id="33" dur="500" fill="hold"/>
                                        <p:tgtEl>
                                          <p:spTgt spid="13">
                                            <p:bg/>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3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800" decel="100000"/>
                                        <p:tgtEl>
                                          <p:spTgt spid="14"/>
                                        </p:tgtEl>
                                      </p:cBhvr>
                                    </p:animEffect>
                                    <p:anim calcmode="lin" valueType="num">
                                      <p:cBhvr>
                                        <p:cTn id="45" dur="800" decel="100000" fill="hold"/>
                                        <p:tgtEl>
                                          <p:spTgt spid="14"/>
                                        </p:tgtEl>
                                        <p:attrNameLst>
                                          <p:attrName>style.rotation</p:attrName>
                                        </p:attrNameLst>
                                      </p:cBhvr>
                                      <p:tavLst>
                                        <p:tav tm="0">
                                          <p:val>
                                            <p:fltVal val="-90"/>
                                          </p:val>
                                        </p:tav>
                                        <p:tav tm="100000">
                                          <p:val>
                                            <p:fltVal val="0"/>
                                          </p:val>
                                        </p:tav>
                                      </p:tavLst>
                                    </p:anim>
                                    <p:anim calcmode="lin" valueType="num">
                                      <p:cBhvr>
                                        <p:cTn id="46" dur="800" decel="100000" fill="hold"/>
                                        <p:tgtEl>
                                          <p:spTgt spid="14"/>
                                        </p:tgtEl>
                                        <p:attrNameLst>
                                          <p:attrName>ppt_x</p:attrName>
                                        </p:attrNameLst>
                                      </p:cBhvr>
                                      <p:tavLst>
                                        <p:tav tm="0">
                                          <p:val>
                                            <p:strVal val="#ppt_x+0.4"/>
                                          </p:val>
                                        </p:tav>
                                        <p:tav tm="100000">
                                          <p:val>
                                            <p:strVal val="#ppt_x-0.05"/>
                                          </p:val>
                                        </p:tav>
                                      </p:tavLst>
                                    </p:anim>
                                    <p:anim calcmode="lin" valueType="num">
                                      <p:cBhvr>
                                        <p:cTn id="47" dur="800" decel="100000" fill="hold"/>
                                        <p:tgtEl>
                                          <p:spTgt spid="14"/>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14"/>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14"/>
                                        </p:tgtEl>
                                        <p:attrNameLst>
                                          <p:attrName>ppt_y</p:attrName>
                                        </p:attrNameLst>
                                      </p:cBhvr>
                                      <p:tavLst>
                                        <p:tav tm="0">
                                          <p:val>
                                            <p:strVal val="#ppt_y+0.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0"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800" decel="100000"/>
                                        <p:tgtEl>
                                          <p:spTgt spid="15"/>
                                        </p:tgtEl>
                                      </p:cBhvr>
                                    </p:animEffect>
                                    <p:anim calcmode="lin" valueType="num">
                                      <p:cBhvr>
                                        <p:cTn id="55" dur="800" decel="100000" fill="hold"/>
                                        <p:tgtEl>
                                          <p:spTgt spid="15"/>
                                        </p:tgtEl>
                                        <p:attrNameLst>
                                          <p:attrName>style.rotation</p:attrName>
                                        </p:attrNameLst>
                                      </p:cBhvr>
                                      <p:tavLst>
                                        <p:tav tm="0">
                                          <p:val>
                                            <p:fltVal val="-90"/>
                                          </p:val>
                                        </p:tav>
                                        <p:tav tm="100000">
                                          <p:val>
                                            <p:fltVal val="0"/>
                                          </p:val>
                                        </p:tav>
                                      </p:tavLst>
                                    </p:anim>
                                    <p:anim calcmode="lin" valueType="num">
                                      <p:cBhvr>
                                        <p:cTn id="56" dur="800" decel="100000" fill="hold"/>
                                        <p:tgtEl>
                                          <p:spTgt spid="15"/>
                                        </p:tgtEl>
                                        <p:attrNameLst>
                                          <p:attrName>ppt_x</p:attrName>
                                        </p:attrNameLst>
                                      </p:cBhvr>
                                      <p:tavLst>
                                        <p:tav tm="0">
                                          <p:val>
                                            <p:strVal val="#ppt_x+0.4"/>
                                          </p:val>
                                        </p:tav>
                                        <p:tav tm="100000">
                                          <p:val>
                                            <p:strVal val="#ppt_x-0.05"/>
                                          </p:val>
                                        </p:tav>
                                      </p:tavLst>
                                    </p:anim>
                                    <p:anim calcmode="lin" valueType="num">
                                      <p:cBhvr>
                                        <p:cTn id="57" dur="800" decel="100000" fill="hold"/>
                                        <p:tgtEl>
                                          <p:spTgt spid="15"/>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5"/>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5"/>
                                        </p:tgtEl>
                                        <p:attrNameLst>
                                          <p:attrName>ppt_y</p:attrName>
                                        </p:attrNameLst>
                                      </p:cBhvr>
                                      <p:tavLst>
                                        <p:tav tm="0">
                                          <p:val>
                                            <p:strVal val="#ppt_y+0.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800" decel="100000"/>
                                        <p:tgtEl>
                                          <p:spTgt spid="16"/>
                                        </p:tgtEl>
                                      </p:cBhvr>
                                    </p:animEffect>
                                    <p:anim calcmode="lin" valueType="num">
                                      <p:cBhvr>
                                        <p:cTn id="65" dur="800" decel="100000" fill="hold"/>
                                        <p:tgtEl>
                                          <p:spTgt spid="16"/>
                                        </p:tgtEl>
                                        <p:attrNameLst>
                                          <p:attrName>style.rotation</p:attrName>
                                        </p:attrNameLst>
                                      </p:cBhvr>
                                      <p:tavLst>
                                        <p:tav tm="0">
                                          <p:val>
                                            <p:fltVal val="-90"/>
                                          </p:val>
                                        </p:tav>
                                        <p:tav tm="100000">
                                          <p:val>
                                            <p:fltVal val="0"/>
                                          </p:val>
                                        </p:tav>
                                      </p:tavLst>
                                    </p:anim>
                                    <p:anim calcmode="lin" valueType="num">
                                      <p:cBhvr>
                                        <p:cTn id="66" dur="800" decel="100000" fill="hold"/>
                                        <p:tgtEl>
                                          <p:spTgt spid="16"/>
                                        </p:tgtEl>
                                        <p:attrNameLst>
                                          <p:attrName>ppt_x</p:attrName>
                                        </p:attrNameLst>
                                      </p:cBhvr>
                                      <p:tavLst>
                                        <p:tav tm="0">
                                          <p:val>
                                            <p:strVal val="#ppt_x+0.4"/>
                                          </p:val>
                                        </p:tav>
                                        <p:tav tm="100000">
                                          <p:val>
                                            <p:strVal val="#ppt_x-0.05"/>
                                          </p:val>
                                        </p:tav>
                                      </p:tavLst>
                                    </p:anim>
                                    <p:anim calcmode="lin" valueType="num">
                                      <p:cBhvr>
                                        <p:cTn id="67" dur="800" decel="100000" fill="hold"/>
                                        <p:tgtEl>
                                          <p:spTgt spid="16"/>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16"/>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16"/>
                                        </p:tgtEl>
                                        <p:attrNameLst>
                                          <p:attrName>ppt_y</p:attrName>
                                        </p:attrNameLst>
                                      </p:cBhvr>
                                      <p:tavLst>
                                        <p:tav tm="0">
                                          <p:val>
                                            <p:strVal val="#ppt_y+0.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3" presetClass="entr" presetSubtype="16"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76" fill="hold">
                      <p:stCondLst>
                        <p:cond delay="indefinite"/>
                      </p:stCondLst>
                      <p:childTnLst>
                        <p:par>
                          <p:cTn id="77" fill="hold">
                            <p:stCondLst>
                              <p:cond delay="0"/>
                            </p:stCondLst>
                            <p:childTnLst>
                              <p:par>
                                <p:cTn id="78" presetID="23" presetClass="entr" presetSubtype="16" fill="hold"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fill="hold"/>
                                        <p:tgtEl>
                                          <p:spTgt spid="24"/>
                                        </p:tgtEl>
                                        <p:attrNameLst>
                                          <p:attrName>ppt_w</p:attrName>
                                        </p:attrNameLst>
                                      </p:cBhvr>
                                      <p:tavLst>
                                        <p:tav tm="0">
                                          <p:val>
                                            <p:fltVal val="0"/>
                                          </p:val>
                                        </p:tav>
                                        <p:tav tm="100000">
                                          <p:val>
                                            <p:strVal val="#ppt_w"/>
                                          </p:val>
                                        </p:tav>
                                      </p:tavLst>
                                    </p:anim>
                                    <p:anim calcmode="lin" valueType="num">
                                      <p:cBhvr>
                                        <p:cTn id="81" dur="500" fill="hold"/>
                                        <p:tgtEl>
                                          <p:spTgt spid="24"/>
                                        </p:tgtEl>
                                        <p:attrNameLst>
                                          <p:attrName>ppt_h</p:attrName>
                                        </p:attrNameLst>
                                      </p:cBhvr>
                                      <p:tavLst>
                                        <p:tav tm="0">
                                          <p:val>
                                            <p:fltVal val="0"/>
                                          </p:val>
                                        </p:tav>
                                        <p:tav tm="100000">
                                          <p:val>
                                            <p:strVal val="#ppt_h"/>
                                          </p:val>
                                        </p:tav>
                                      </p:tavLst>
                                    </p:anim>
                                  </p:childTnLst>
                                </p:cTn>
                              </p:par>
                            </p:childTnLst>
                          </p:cTn>
                        </p:par>
                        <p:par>
                          <p:cTn id="82" fill="hold">
                            <p:stCondLst>
                              <p:cond delay="500"/>
                            </p:stCondLst>
                            <p:childTnLst>
                              <p:par>
                                <p:cTn id="83" presetID="16" presetClass="entr" presetSubtype="26"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barn(inHorizontal)">
                                      <p:cBhvr>
                                        <p:cTn id="85" dur="500"/>
                                        <p:tgtEl>
                                          <p:spTgt spid="18"/>
                                        </p:tgtEl>
                                      </p:cBhvr>
                                    </p:animEffect>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nodeType="clickEffect">
                                  <p:stCondLst>
                                    <p:cond delay="0"/>
                                  </p:stCondLst>
                                  <p:childTnLst>
                                    <p:set>
                                      <p:cBhvr>
                                        <p:cTn id="89" dur="1" fill="hold">
                                          <p:stCondLst>
                                            <p:cond delay="0"/>
                                          </p:stCondLst>
                                        </p:cTn>
                                        <p:tgtEl>
                                          <p:spTgt spid="25"/>
                                        </p:tgtEl>
                                        <p:attrNameLst>
                                          <p:attrName>style.visibility</p:attrName>
                                        </p:attrNameLst>
                                      </p:cBhvr>
                                      <p:to>
                                        <p:strVal val="visible"/>
                                      </p:to>
                                    </p:set>
                                    <p:anim calcmode="lin" valueType="num">
                                      <p:cBhvr>
                                        <p:cTn id="90" dur="500" fill="hold"/>
                                        <p:tgtEl>
                                          <p:spTgt spid="25"/>
                                        </p:tgtEl>
                                        <p:attrNameLst>
                                          <p:attrName>ppt_w</p:attrName>
                                        </p:attrNameLst>
                                      </p:cBhvr>
                                      <p:tavLst>
                                        <p:tav tm="0">
                                          <p:val>
                                            <p:fltVal val="0"/>
                                          </p:val>
                                        </p:tav>
                                        <p:tav tm="100000">
                                          <p:val>
                                            <p:strVal val="#ppt_w"/>
                                          </p:val>
                                        </p:tav>
                                      </p:tavLst>
                                    </p:anim>
                                    <p:anim calcmode="lin" valueType="num">
                                      <p:cBhvr>
                                        <p:cTn id="91" dur="500" fill="hold"/>
                                        <p:tgtEl>
                                          <p:spTgt spid="25"/>
                                        </p:tgtEl>
                                        <p:attrNameLst>
                                          <p:attrName>ppt_h</p:attrName>
                                        </p:attrNameLst>
                                      </p:cBhvr>
                                      <p:tavLst>
                                        <p:tav tm="0">
                                          <p:val>
                                            <p:fltVal val="0"/>
                                          </p:val>
                                        </p:tav>
                                        <p:tav tm="100000">
                                          <p:val>
                                            <p:strVal val="#ppt_h"/>
                                          </p:val>
                                        </p:tav>
                                      </p:tavLst>
                                    </p:anim>
                                  </p:childTnLst>
                                </p:cTn>
                              </p:par>
                            </p:childTnLst>
                          </p:cTn>
                        </p:par>
                        <p:par>
                          <p:cTn id="92" fill="hold">
                            <p:stCondLst>
                              <p:cond delay="500"/>
                            </p:stCondLst>
                            <p:childTnLst>
                              <p:par>
                                <p:cTn id="93" presetID="16" presetClass="entr" presetSubtype="2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barn(inHorizontal)">
                                      <p:cBhvr>
                                        <p:cTn id="95" dur="500"/>
                                        <p:tgtEl>
                                          <p:spTgt spid="19"/>
                                        </p:tgtEl>
                                      </p:cBhvr>
                                    </p:animEffect>
                                  </p:childTnLst>
                                </p:cTn>
                              </p:par>
                            </p:childTnLst>
                          </p:cTn>
                        </p:par>
                      </p:childTnLst>
                    </p:cTn>
                  </p:par>
                  <p:par>
                    <p:cTn id="96" fill="hold">
                      <p:stCondLst>
                        <p:cond delay="indefinite"/>
                      </p:stCondLst>
                      <p:childTnLst>
                        <p:par>
                          <p:cTn id="97" fill="hold">
                            <p:stCondLst>
                              <p:cond delay="0"/>
                            </p:stCondLst>
                            <p:childTnLst>
                              <p:par>
                                <p:cTn id="98" presetID="23" presetClass="entr" presetSubtype="16" fill="hold" nodeType="click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500" fill="hold"/>
                                        <p:tgtEl>
                                          <p:spTgt spid="26"/>
                                        </p:tgtEl>
                                        <p:attrNameLst>
                                          <p:attrName>ppt_w</p:attrName>
                                        </p:attrNameLst>
                                      </p:cBhvr>
                                      <p:tavLst>
                                        <p:tav tm="0">
                                          <p:val>
                                            <p:fltVal val="0"/>
                                          </p:val>
                                        </p:tav>
                                        <p:tav tm="100000">
                                          <p:val>
                                            <p:strVal val="#ppt_w"/>
                                          </p:val>
                                        </p:tav>
                                      </p:tavLst>
                                    </p:anim>
                                    <p:anim calcmode="lin" valueType="num">
                                      <p:cBhvr>
                                        <p:cTn id="101" dur="500" fill="hold"/>
                                        <p:tgtEl>
                                          <p:spTgt spid="26"/>
                                        </p:tgtEl>
                                        <p:attrNameLst>
                                          <p:attrName>ppt_h</p:attrName>
                                        </p:attrNameLst>
                                      </p:cBhvr>
                                      <p:tavLst>
                                        <p:tav tm="0">
                                          <p:val>
                                            <p:fltVal val="0"/>
                                          </p:val>
                                        </p:tav>
                                        <p:tav tm="100000">
                                          <p:val>
                                            <p:strVal val="#ppt_h"/>
                                          </p:val>
                                        </p:tav>
                                      </p:tavLst>
                                    </p:anim>
                                  </p:childTnLst>
                                </p:cTn>
                              </p:par>
                            </p:childTnLst>
                          </p:cTn>
                        </p:par>
                        <p:par>
                          <p:cTn id="102" fill="hold">
                            <p:stCondLst>
                              <p:cond delay="500"/>
                            </p:stCondLst>
                            <p:childTnLst>
                              <p:par>
                                <p:cTn id="103" presetID="16" presetClass="entr" presetSubtype="26" fill="hold" grpId="0" nodeType="after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barn(inHorizontal)">
                                      <p:cBhvr>
                                        <p:cTn id="105" dur="500"/>
                                        <p:tgtEl>
                                          <p:spTgt spid="20"/>
                                        </p:tgtEl>
                                      </p:cBhvr>
                                    </p:animEffect>
                                  </p:childTnLst>
                                </p:cTn>
                              </p:par>
                            </p:childTnLst>
                          </p:cTn>
                        </p:par>
                      </p:childTnLst>
                    </p:cTn>
                  </p:par>
                  <p:par>
                    <p:cTn id="106" fill="hold">
                      <p:stCondLst>
                        <p:cond delay="indefinite"/>
                      </p:stCondLst>
                      <p:childTnLst>
                        <p:par>
                          <p:cTn id="107" fill="hold">
                            <p:stCondLst>
                              <p:cond delay="0"/>
                            </p:stCondLst>
                            <p:childTnLst>
                              <p:par>
                                <p:cTn id="108" presetID="23" presetClass="entr" presetSubtype="16" fill="hold" nodeType="click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fltVal val="0"/>
                                          </p:val>
                                        </p:tav>
                                        <p:tav tm="100000">
                                          <p:val>
                                            <p:strVal val="#ppt_w"/>
                                          </p:val>
                                        </p:tav>
                                      </p:tavLst>
                                    </p:anim>
                                    <p:anim calcmode="lin" valueType="num">
                                      <p:cBhvr>
                                        <p:cTn id="111" dur="500" fill="hold"/>
                                        <p:tgtEl>
                                          <p:spTgt spid="29"/>
                                        </p:tgtEl>
                                        <p:attrNameLst>
                                          <p:attrName>ppt_h</p:attrName>
                                        </p:attrNameLst>
                                      </p:cBhvr>
                                      <p:tavLst>
                                        <p:tav tm="0">
                                          <p:val>
                                            <p:fltVal val="0"/>
                                          </p:val>
                                        </p:tav>
                                        <p:tav tm="100000">
                                          <p:val>
                                            <p:strVal val="#ppt_h"/>
                                          </p:val>
                                        </p:tav>
                                      </p:tavLst>
                                    </p:anim>
                                  </p:childTnLst>
                                </p:cTn>
                              </p:par>
                            </p:childTnLst>
                          </p:cTn>
                        </p:par>
                        <p:par>
                          <p:cTn id="112" fill="hold">
                            <p:stCondLst>
                              <p:cond delay="500"/>
                            </p:stCondLst>
                            <p:childTnLst>
                              <p:par>
                                <p:cTn id="113" presetID="17" presetClass="entr" presetSubtype="1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500" fill="hold"/>
                                        <p:tgtEl>
                                          <p:spTgt spid="21"/>
                                        </p:tgtEl>
                                        <p:attrNameLst>
                                          <p:attrName>ppt_w</p:attrName>
                                        </p:attrNameLst>
                                      </p:cBhvr>
                                      <p:tavLst>
                                        <p:tav tm="0">
                                          <p:val>
                                            <p:fltVal val="0"/>
                                          </p:val>
                                        </p:tav>
                                        <p:tav tm="100000">
                                          <p:val>
                                            <p:strVal val="#ppt_w"/>
                                          </p:val>
                                        </p:tav>
                                      </p:tavLst>
                                    </p:anim>
                                    <p:anim calcmode="lin" valueType="num">
                                      <p:cBhvr>
                                        <p:cTn id="116"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17" fill="hold">
                      <p:stCondLst>
                        <p:cond delay="indefinite"/>
                      </p:stCondLst>
                      <p:childTnLst>
                        <p:par>
                          <p:cTn id="118" fill="hold">
                            <p:stCondLst>
                              <p:cond delay="0"/>
                            </p:stCondLst>
                            <p:childTnLst>
                              <p:par>
                                <p:cTn id="119" presetID="23" presetClass="entr" presetSubtype="16" fill="hold"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p:cTn id="121" dur="500" fill="hold"/>
                                        <p:tgtEl>
                                          <p:spTgt spid="27"/>
                                        </p:tgtEl>
                                        <p:attrNameLst>
                                          <p:attrName>ppt_w</p:attrName>
                                        </p:attrNameLst>
                                      </p:cBhvr>
                                      <p:tavLst>
                                        <p:tav tm="0">
                                          <p:val>
                                            <p:fltVal val="0"/>
                                          </p:val>
                                        </p:tav>
                                        <p:tav tm="100000">
                                          <p:val>
                                            <p:strVal val="#ppt_w"/>
                                          </p:val>
                                        </p:tav>
                                      </p:tavLst>
                                    </p:anim>
                                    <p:anim calcmode="lin" valueType="num">
                                      <p:cBhvr>
                                        <p:cTn id="122" dur="500" fill="hold"/>
                                        <p:tgtEl>
                                          <p:spTgt spid="27"/>
                                        </p:tgtEl>
                                        <p:attrNameLst>
                                          <p:attrName>ppt_h</p:attrName>
                                        </p:attrNameLst>
                                      </p:cBhvr>
                                      <p:tavLst>
                                        <p:tav tm="0">
                                          <p:val>
                                            <p:fltVal val="0"/>
                                          </p:val>
                                        </p:tav>
                                        <p:tav tm="100000">
                                          <p:val>
                                            <p:strVal val="#ppt_h"/>
                                          </p:val>
                                        </p:tav>
                                      </p:tavLst>
                                    </p:anim>
                                  </p:childTnLst>
                                </p:cTn>
                              </p:par>
                            </p:childTnLst>
                          </p:cTn>
                        </p:par>
                        <p:par>
                          <p:cTn id="123" fill="hold">
                            <p:stCondLst>
                              <p:cond delay="500"/>
                            </p:stCondLst>
                            <p:childTnLst>
                              <p:par>
                                <p:cTn id="124" presetID="17" presetClass="entr" presetSubtype="10" fill="hold" grpId="0" nodeType="afterEffect">
                                  <p:stCondLst>
                                    <p:cond delay="0"/>
                                  </p:stCondLst>
                                  <p:childTnLst>
                                    <p:set>
                                      <p:cBhvr>
                                        <p:cTn id="125" dur="1" fill="hold">
                                          <p:stCondLst>
                                            <p:cond delay="0"/>
                                          </p:stCondLst>
                                        </p:cTn>
                                        <p:tgtEl>
                                          <p:spTgt spid="22"/>
                                        </p:tgtEl>
                                        <p:attrNameLst>
                                          <p:attrName>style.visibility</p:attrName>
                                        </p:attrNameLst>
                                      </p:cBhvr>
                                      <p:to>
                                        <p:strVal val="visible"/>
                                      </p:to>
                                    </p:set>
                                    <p:anim calcmode="lin" valueType="num">
                                      <p:cBhvr>
                                        <p:cTn id="126" dur="500" fill="hold"/>
                                        <p:tgtEl>
                                          <p:spTgt spid="22"/>
                                        </p:tgtEl>
                                        <p:attrNameLst>
                                          <p:attrName>ppt_w</p:attrName>
                                        </p:attrNameLst>
                                      </p:cBhvr>
                                      <p:tavLst>
                                        <p:tav tm="0">
                                          <p:val>
                                            <p:fltVal val="0"/>
                                          </p:val>
                                        </p:tav>
                                        <p:tav tm="100000">
                                          <p:val>
                                            <p:strVal val="#ppt_w"/>
                                          </p:val>
                                        </p:tav>
                                      </p:tavLst>
                                    </p:anim>
                                    <p:anim calcmode="lin" valueType="num">
                                      <p:cBhvr>
                                        <p:cTn id="127"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128" fill="hold">
                      <p:stCondLst>
                        <p:cond delay="indefinite"/>
                      </p:stCondLst>
                      <p:childTnLst>
                        <p:par>
                          <p:cTn id="129" fill="hold">
                            <p:stCondLst>
                              <p:cond delay="0"/>
                            </p:stCondLst>
                            <p:childTnLst>
                              <p:par>
                                <p:cTn id="130" presetID="23" presetClass="entr" presetSubtype="16" fill="hold" nodeType="clickEffect">
                                  <p:stCondLst>
                                    <p:cond delay="0"/>
                                  </p:stCondLst>
                                  <p:childTnLst>
                                    <p:set>
                                      <p:cBhvr>
                                        <p:cTn id="131" dur="1" fill="hold">
                                          <p:stCondLst>
                                            <p:cond delay="0"/>
                                          </p:stCondLst>
                                        </p:cTn>
                                        <p:tgtEl>
                                          <p:spTgt spid="28"/>
                                        </p:tgtEl>
                                        <p:attrNameLst>
                                          <p:attrName>style.visibility</p:attrName>
                                        </p:attrNameLst>
                                      </p:cBhvr>
                                      <p:to>
                                        <p:strVal val="visible"/>
                                      </p:to>
                                    </p:set>
                                    <p:anim calcmode="lin" valueType="num">
                                      <p:cBhvr>
                                        <p:cTn id="132" dur="500" fill="hold"/>
                                        <p:tgtEl>
                                          <p:spTgt spid="28"/>
                                        </p:tgtEl>
                                        <p:attrNameLst>
                                          <p:attrName>ppt_w</p:attrName>
                                        </p:attrNameLst>
                                      </p:cBhvr>
                                      <p:tavLst>
                                        <p:tav tm="0">
                                          <p:val>
                                            <p:fltVal val="0"/>
                                          </p:val>
                                        </p:tav>
                                        <p:tav tm="100000">
                                          <p:val>
                                            <p:strVal val="#ppt_w"/>
                                          </p:val>
                                        </p:tav>
                                      </p:tavLst>
                                    </p:anim>
                                    <p:anim calcmode="lin" valueType="num">
                                      <p:cBhvr>
                                        <p:cTn id="133" dur="500" fill="hold"/>
                                        <p:tgtEl>
                                          <p:spTgt spid="28"/>
                                        </p:tgtEl>
                                        <p:attrNameLst>
                                          <p:attrName>ppt_h</p:attrName>
                                        </p:attrNameLst>
                                      </p:cBhvr>
                                      <p:tavLst>
                                        <p:tav tm="0">
                                          <p:val>
                                            <p:fltVal val="0"/>
                                          </p:val>
                                        </p:tav>
                                        <p:tav tm="100000">
                                          <p:val>
                                            <p:strVal val="#ppt_h"/>
                                          </p:val>
                                        </p:tav>
                                      </p:tavLst>
                                    </p:anim>
                                  </p:childTnLst>
                                </p:cTn>
                              </p:par>
                            </p:childTnLst>
                          </p:cTn>
                        </p:par>
                        <p:par>
                          <p:cTn id="134" fill="hold">
                            <p:stCondLst>
                              <p:cond delay="500"/>
                            </p:stCondLst>
                            <p:childTnLst>
                              <p:par>
                                <p:cTn id="135" presetID="17" presetClass="entr" presetSubtype="10" fill="hold" grpId="0" nodeType="after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fltVal val="0"/>
                                          </p:val>
                                        </p:tav>
                                        <p:tav tm="100000">
                                          <p:val>
                                            <p:strVal val="#ppt_w"/>
                                          </p:val>
                                        </p:tav>
                                      </p:tavLst>
                                    </p:anim>
                                    <p:anim calcmode="lin" valueType="num">
                                      <p:cBhvr>
                                        <p:cTn id="138"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uiExpand="1" build="allAtOnce" animBg="1"/>
      <p:bldP spid="14" grpId="0" animBg="1"/>
      <p:bldP spid="15" grpId="0" animBg="1"/>
      <p:bldP spid="16" grpId="0" animBg="1"/>
      <p:bldP spid="18" grpId="0" animBg="1"/>
      <p:bldP spid="19"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983479" y="0"/>
            <a:ext cx="1828801" cy="6857999"/>
          </a:xfrm>
        </p:spPr>
        <p:txBody>
          <a:bodyPr>
            <a:noAutofit/>
          </a:bodyPr>
          <a:lstStyle/>
          <a:p>
            <a:r>
              <a:rPr lang="en-US" sz="6000" dirty="0">
                <a:solidFill>
                  <a:srgbClr val="FF0000"/>
                </a:solidFill>
                <a:latin typeface="Times New Roman" panose="02020603050405020304" pitchFamily="18" charset="0"/>
                <a:cs typeface="Times New Roman" panose="02020603050405020304" pitchFamily="18" charset="0"/>
              </a:rPr>
              <a:t>VD:</a:t>
            </a:r>
            <a:br>
              <a:rPr lang="en-US" sz="6000" dirty="0">
                <a:solidFill>
                  <a:srgbClr val="FF0000"/>
                </a:solidFill>
                <a:latin typeface="Times New Roman" panose="02020603050405020304" pitchFamily="18" charset="0"/>
                <a:cs typeface="Times New Roman" panose="02020603050405020304" pitchFamily="18" charset="0"/>
              </a:rPr>
            </a:br>
            <a:r>
              <a:rPr lang="en-US" sz="6000" dirty="0">
                <a:solidFill>
                  <a:srgbClr val="FF0000"/>
                </a:solidFill>
                <a:latin typeface="Times New Roman" panose="02020603050405020304" pitchFamily="18" charset="0"/>
                <a:cs typeface="Times New Roman" panose="02020603050405020304" pitchFamily="18" charset="0"/>
              </a:rPr>
              <a:t>bút pháp nghệ thuật</a:t>
            </a:r>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361" y="0"/>
            <a:ext cx="4603476"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Ã¬nh áº£nh cÃ³ liÃ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2280" y="-425768"/>
            <a:ext cx="5798820" cy="60674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áº¿t quáº£ hÃ¬nh áº£nh cho sÃ³ng xuÃ¢n quá»³n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2280" y="533400"/>
            <a:ext cx="621792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020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Ã¬nh áº£nh cÃ³ liÃªn q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595883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Ã¬nh áº£nh cÃ³ liÃªn qu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8839" y="14604"/>
            <a:ext cx="6233159" cy="6843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079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7117080" cy="6858000"/>
          </a:xfrm>
          <a:prstGeom prst="rect">
            <a:avLst/>
          </a:prstGeom>
        </p:spPr>
      </p:pic>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57755890"/>
              </p:ext>
            </p:extLst>
          </p:nvPr>
        </p:nvGraphicFramePr>
        <p:xfrm>
          <a:off x="2453640" y="1508759"/>
          <a:ext cx="4419600" cy="4494134"/>
        </p:xfrm>
        <a:graphic>
          <a:graphicData uri="http://schemas.openxmlformats.org/drawingml/2006/table">
            <a:tbl>
              <a:tblPr firstRow="1" bandRow="1">
                <a:tableStyleId>{FABFCF23-3B69-468F-B69F-88F6DE6A72F2}</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548641">
                <a:tc>
                  <a:txBody>
                    <a:bodyPr/>
                    <a:lstStyle/>
                    <a:p>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936492">
                <a:tc>
                  <a:txBody>
                    <a:bodyPr/>
                    <a:lstStyle/>
                    <a:p>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1"/>
                  </a:ext>
                </a:extLst>
              </a:tr>
              <a:tr h="1075188">
                <a:tc>
                  <a:txBody>
                    <a:bodyPr/>
                    <a:lstStyle/>
                    <a:p>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2"/>
                  </a:ext>
                </a:extLst>
              </a:tr>
              <a:tr h="1097280">
                <a:tc>
                  <a:txBody>
                    <a:bodyPr/>
                    <a:lstStyle/>
                    <a:p>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3"/>
                  </a:ext>
                </a:extLst>
              </a:tr>
              <a:tr h="836533">
                <a:tc>
                  <a:txBody>
                    <a:bodyPr/>
                    <a:lstStyle/>
                    <a:p>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endParaRPr lang="en-US"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4"/>
                  </a:ext>
                </a:extLst>
              </a:tr>
            </a:tbl>
          </a:graphicData>
        </a:graphic>
      </p:graphicFrame>
      <p:pic>
        <p:nvPicPr>
          <p:cNvPr id="7" name="Picture 6"/>
          <p:cNvPicPr>
            <a:picLocks noChangeAspect="1"/>
          </p:cNvPicPr>
          <p:nvPr/>
        </p:nvPicPr>
        <p:blipFill>
          <a:blip r:embed="rId3">
            <a:biLevel thresh="50000"/>
          </a:blip>
          <a:stretch>
            <a:fillRect/>
          </a:stretch>
        </p:blipFill>
        <p:spPr>
          <a:xfrm>
            <a:off x="10073640" y="502920"/>
            <a:ext cx="2118359" cy="1044894"/>
          </a:xfrm>
          <a:prstGeom prst="rect">
            <a:avLst/>
          </a:prstGeom>
        </p:spPr>
      </p:pic>
      <p:pic>
        <p:nvPicPr>
          <p:cNvPr id="8" name="Picture 7"/>
          <p:cNvPicPr>
            <a:picLocks noChangeAspect="1"/>
          </p:cNvPicPr>
          <p:nvPr/>
        </p:nvPicPr>
        <p:blipFill>
          <a:blip r:embed="rId4">
            <a:biLevel thresh="50000"/>
          </a:blip>
          <a:stretch>
            <a:fillRect/>
          </a:stretch>
        </p:blipFill>
        <p:spPr>
          <a:xfrm>
            <a:off x="7117080" y="502920"/>
            <a:ext cx="2736716" cy="1014413"/>
          </a:xfrm>
          <a:prstGeom prst="rect">
            <a:avLst/>
          </a:prstGeom>
        </p:spPr>
      </p:pic>
      <p:pic>
        <p:nvPicPr>
          <p:cNvPr id="9" name="Picture 8"/>
          <p:cNvPicPr>
            <a:picLocks noChangeAspect="1"/>
          </p:cNvPicPr>
          <p:nvPr/>
        </p:nvPicPr>
        <p:blipFill>
          <a:blip r:embed="rId5">
            <a:biLevel thresh="50000"/>
          </a:blip>
          <a:stretch>
            <a:fillRect/>
          </a:stretch>
        </p:blipFill>
        <p:spPr>
          <a:xfrm>
            <a:off x="10086210" y="1573492"/>
            <a:ext cx="2118359" cy="1300239"/>
          </a:xfrm>
          <a:prstGeom prst="rect">
            <a:avLst/>
          </a:prstGeom>
        </p:spPr>
      </p:pic>
      <p:pic>
        <p:nvPicPr>
          <p:cNvPr id="10" name="Picture 9"/>
          <p:cNvPicPr>
            <a:picLocks noChangeAspect="1"/>
          </p:cNvPicPr>
          <p:nvPr/>
        </p:nvPicPr>
        <p:blipFill>
          <a:blip r:embed="rId6">
            <a:biLevel thresh="50000"/>
          </a:blip>
          <a:stretch>
            <a:fillRect/>
          </a:stretch>
        </p:blipFill>
        <p:spPr>
          <a:xfrm>
            <a:off x="7079935" y="1576746"/>
            <a:ext cx="2773861" cy="1293733"/>
          </a:xfrm>
          <a:prstGeom prst="rect">
            <a:avLst/>
          </a:prstGeom>
        </p:spPr>
      </p:pic>
      <p:pic>
        <p:nvPicPr>
          <p:cNvPr id="11" name="Picture 10"/>
          <p:cNvPicPr>
            <a:picLocks noChangeAspect="1"/>
          </p:cNvPicPr>
          <p:nvPr/>
        </p:nvPicPr>
        <p:blipFill>
          <a:blip r:embed="rId7">
            <a:biLevel thresh="50000"/>
          </a:blip>
          <a:stretch>
            <a:fillRect/>
          </a:stretch>
        </p:blipFill>
        <p:spPr>
          <a:xfrm>
            <a:off x="7120507" y="2930763"/>
            <a:ext cx="2733290" cy="1554241"/>
          </a:xfrm>
          <a:prstGeom prst="rect">
            <a:avLst/>
          </a:prstGeom>
        </p:spPr>
      </p:pic>
      <p:pic>
        <p:nvPicPr>
          <p:cNvPr id="12" name="Picture 11"/>
          <p:cNvPicPr>
            <a:picLocks noChangeAspect="1"/>
          </p:cNvPicPr>
          <p:nvPr/>
        </p:nvPicPr>
        <p:blipFill>
          <a:blip r:embed="rId8">
            <a:biLevel thresh="50000"/>
          </a:blip>
          <a:stretch>
            <a:fillRect/>
          </a:stretch>
        </p:blipFill>
        <p:spPr>
          <a:xfrm>
            <a:off x="10073640" y="2930762"/>
            <a:ext cx="2143500" cy="1520267"/>
          </a:xfrm>
          <a:prstGeom prst="rect">
            <a:avLst/>
          </a:prstGeom>
        </p:spPr>
      </p:pic>
      <p:pic>
        <p:nvPicPr>
          <p:cNvPr id="14" name="Picture 13"/>
          <p:cNvPicPr>
            <a:picLocks noChangeAspect="1"/>
          </p:cNvPicPr>
          <p:nvPr/>
        </p:nvPicPr>
        <p:blipFill>
          <a:blip r:embed="rId9">
            <a:biLevel thresh="50000"/>
          </a:blip>
          <a:stretch>
            <a:fillRect/>
          </a:stretch>
        </p:blipFill>
        <p:spPr>
          <a:xfrm>
            <a:off x="7079935" y="4451030"/>
            <a:ext cx="2773862" cy="1140141"/>
          </a:xfrm>
          <a:prstGeom prst="rect">
            <a:avLst/>
          </a:prstGeom>
        </p:spPr>
      </p:pic>
      <p:pic>
        <p:nvPicPr>
          <p:cNvPr id="15" name="Picture 14"/>
          <p:cNvPicPr>
            <a:picLocks noChangeAspect="1"/>
          </p:cNvPicPr>
          <p:nvPr/>
        </p:nvPicPr>
        <p:blipFill>
          <a:blip r:embed="rId10">
            <a:biLevel thresh="50000"/>
          </a:blip>
          <a:stretch>
            <a:fillRect/>
          </a:stretch>
        </p:blipFill>
        <p:spPr>
          <a:xfrm>
            <a:off x="10073641" y="5616892"/>
            <a:ext cx="2118359" cy="1241108"/>
          </a:xfrm>
          <a:prstGeom prst="rect">
            <a:avLst/>
          </a:prstGeom>
        </p:spPr>
      </p:pic>
      <p:pic>
        <p:nvPicPr>
          <p:cNvPr id="16" name="Picture 15"/>
          <p:cNvPicPr>
            <a:picLocks noChangeAspect="1"/>
          </p:cNvPicPr>
          <p:nvPr/>
        </p:nvPicPr>
        <p:blipFill>
          <a:blip r:embed="rId11">
            <a:biLevel thresh="50000"/>
          </a:blip>
          <a:stretch>
            <a:fillRect/>
          </a:stretch>
        </p:blipFill>
        <p:spPr>
          <a:xfrm>
            <a:off x="7120507" y="5708332"/>
            <a:ext cx="2761481" cy="1134428"/>
          </a:xfrm>
          <a:prstGeom prst="rect">
            <a:avLst/>
          </a:prstGeom>
        </p:spPr>
      </p:pic>
      <p:pic>
        <p:nvPicPr>
          <p:cNvPr id="17" name="Picture 16"/>
          <p:cNvPicPr>
            <a:picLocks noChangeAspect="1"/>
          </p:cNvPicPr>
          <p:nvPr/>
        </p:nvPicPr>
        <p:blipFill>
          <a:blip r:embed="rId12">
            <a:biLevel thresh="50000"/>
          </a:blip>
          <a:stretch>
            <a:fillRect/>
          </a:stretch>
        </p:blipFill>
        <p:spPr>
          <a:xfrm>
            <a:off x="10073641" y="4451030"/>
            <a:ext cx="2118359" cy="1140141"/>
          </a:xfrm>
          <a:prstGeom prst="rect">
            <a:avLst/>
          </a:prstGeom>
        </p:spPr>
      </p:pic>
      <p:cxnSp>
        <p:nvCxnSpPr>
          <p:cNvPr id="19" name="Straight Connector 18"/>
          <p:cNvCxnSpPr/>
          <p:nvPr/>
        </p:nvCxnSpPr>
        <p:spPr>
          <a:xfrm>
            <a:off x="9960476" y="0"/>
            <a:ext cx="0" cy="6881812"/>
          </a:xfrm>
          <a:prstGeom prst="line">
            <a:avLst/>
          </a:prstGeom>
          <a:ln w="76200" cmpd="sng"/>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8108725" y="-279102"/>
            <a:ext cx="716280" cy="923330"/>
          </a:xfrm>
          <a:prstGeom prst="rect">
            <a:avLst/>
          </a:prstGeom>
          <a:noFill/>
        </p:spPr>
        <p:txBody>
          <a:bodyPr wrap="square" rtlCol="0">
            <a:spAutoFit/>
          </a:bodyPr>
          <a:lstStyle/>
          <a:p>
            <a:r>
              <a:rPr lang="en-US" sz="5400" dirty="0"/>
              <a:t>1.</a:t>
            </a:r>
          </a:p>
        </p:txBody>
      </p:sp>
      <p:sp>
        <p:nvSpPr>
          <p:cNvPr id="21" name="TextBox 20"/>
          <p:cNvSpPr txBox="1"/>
          <p:nvPr/>
        </p:nvSpPr>
        <p:spPr>
          <a:xfrm>
            <a:off x="10952121" y="-252769"/>
            <a:ext cx="716280" cy="923330"/>
          </a:xfrm>
          <a:prstGeom prst="rect">
            <a:avLst/>
          </a:prstGeom>
          <a:noFill/>
        </p:spPr>
        <p:txBody>
          <a:bodyPr wrap="square" rtlCol="0">
            <a:spAutoFit/>
          </a:bodyPr>
          <a:lstStyle/>
          <a:p>
            <a:r>
              <a:rPr lang="en-US" sz="5400" dirty="0"/>
              <a:t>2.</a:t>
            </a:r>
          </a:p>
        </p:txBody>
      </p:sp>
    </p:spTree>
    <p:extLst>
      <p:ext uri="{BB962C8B-B14F-4D97-AF65-F5344CB8AC3E}">
        <p14:creationId xmlns:p14="http://schemas.microsoft.com/office/powerpoint/2010/main" val="493622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793955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Ã¬nh áº£nh cÃ³ liÃªn quan"/>
          <p:cNvPicPr>
            <a:picLocks noChangeAspect="1" noChangeArrowheads="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2" y="-15240"/>
            <a:ext cx="12192000" cy="70619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12304542" cy="1325563"/>
          </a:xfrm>
        </p:spPr>
        <p:txBody>
          <a:bodyPr>
            <a:noAutofit/>
          </a:bodyPr>
          <a:lstStyle/>
          <a:p>
            <a:r>
              <a:rPr lang="en-US" sz="5400" b="1" dirty="0">
                <a:solidFill>
                  <a:srgbClr val="FF0000"/>
                </a:solidFill>
                <a:latin typeface="Times New Roman" panose="02020603050405020304" pitchFamily="18" charset="0"/>
                <a:cs typeface="Times New Roman" panose="02020603050405020304" pitchFamily="18" charset="0"/>
              </a:rPr>
              <a:t>Các giai đoạn của quá trình hiện đại hoá:</a:t>
            </a:r>
          </a:p>
        </p:txBody>
      </p:sp>
      <p:sp>
        <p:nvSpPr>
          <p:cNvPr id="3" name="Content Placeholder 2"/>
          <p:cNvSpPr>
            <a:spLocks noGrp="1"/>
          </p:cNvSpPr>
          <p:nvPr>
            <p:ph idx="1"/>
          </p:nvPr>
        </p:nvSpPr>
        <p:spPr>
          <a:xfrm>
            <a:off x="-116058" y="1127760"/>
            <a:ext cx="12420600" cy="5049203"/>
          </a:xfrm>
        </p:spPr>
        <p:txBody>
          <a:bodyPr>
            <a:noAutofit/>
          </a:bodyPr>
          <a:lstStyle/>
          <a:p>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Giai</a:t>
            </a:r>
            <a:r>
              <a:rPr lang="en-US" sz="6000" dirty="0">
                <a:latin typeface="Times New Roman" panose="02020603050405020304" pitchFamily="18" charset="0"/>
                <a:cs typeface="Times New Roman" panose="02020603050405020304" pitchFamily="18" charset="0"/>
              </a:rPr>
              <a:t> đoạn thứ </a:t>
            </a:r>
            <a:r>
              <a:rPr lang="en-US" sz="6000" dirty="0" err="1">
                <a:latin typeface="Times New Roman" panose="02020603050405020304" pitchFamily="18" charset="0"/>
                <a:cs typeface="Times New Roman" panose="02020603050405020304" pitchFamily="18" charset="0"/>
              </a:rPr>
              <a:t>nhất</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từ</a:t>
            </a:r>
            <a:r>
              <a:rPr lang="en-US" sz="6000" dirty="0">
                <a:latin typeface="Times New Roman" panose="02020603050405020304" pitchFamily="18" charset="0"/>
                <a:cs typeface="Times New Roman" panose="02020603050405020304" pitchFamily="18" charset="0"/>
              </a:rPr>
              <a:t> đầu TK XX đến khoảng năm 1920)</a:t>
            </a:r>
          </a:p>
          <a:p>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Giai</a:t>
            </a:r>
            <a:r>
              <a:rPr lang="en-US" sz="6000" dirty="0">
                <a:latin typeface="Times New Roman" panose="02020603050405020304" pitchFamily="18" charset="0"/>
                <a:cs typeface="Times New Roman" panose="02020603050405020304" pitchFamily="18" charset="0"/>
              </a:rPr>
              <a:t> đoạn thứ </a:t>
            </a:r>
            <a:r>
              <a:rPr lang="en-US" sz="6000" dirty="0" err="1">
                <a:latin typeface="Times New Roman" panose="02020603050405020304" pitchFamily="18" charset="0"/>
                <a:cs typeface="Times New Roman" panose="02020603050405020304" pitchFamily="18" charset="0"/>
              </a:rPr>
              <a:t>hai</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từ</a:t>
            </a:r>
            <a:r>
              <a:rPr lang="en-US" sz="6000" dirty="0">
                <a:latin typeface="Times New Roman" panose="02020603050405020304" pitchFamily="18" charset="0"/>
                <a:cs typeface="Times New Roman" panose="02020603050405020304" pitchFamily="18" charset="0"/>
              </a:rPr>
              <a:t> 1920 đến 1930) </a:t>
            </a:r>
          </a:p>
          <a:p>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Giai</a:t>
            </a:r>
            <a:r>
              <a:rPr lang="en-US" sz="6000" dirty="0">
                <a:latin typeface="Times New Roman" panose="02020603050405020304" pitchFamily="18" charset="0"/>
                <a:cs typeface="Times New Roman" panose="02020603050405020304" pitchFamily="18" charset="0"/>
              </a:rPr>
              <a:t> đoạn </a:t>
            </a:r>
            <a:r>
              <a:rPr lang="en-US" sz="6000" dirty="0" err="1">
                <a:latin typeface="Times New Roman" panose="02020603050405020304" pitchFamily="18" charset="0"/>
                <a:cs typeface="Times New Roman" panose="02020603050405020304" pitchFamily="18" charset="0"/>
              </a:rPr>
              <a:t>thứ</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ba</a:t>
            </a:r>
            <a:r>
              <a:rPr lang="en-US" sz="6000" dirty="0">
                <a:latin typeface="Times New Roman" panose="02020603050405020304" pitchFamily="18" charset="0"/>
                <a:cs typeface="Times New Roman" panose="02020603050405020304" pitchFamily="18" charset="0"/>
              </a:rPr>
              <a:t> (</a:t>
            </a:r>
            <a:r>
              <a:rPr lang="en-US" sz="6000" dirty="0" err="1">
                <a:latin typeface="Times New Roman" panose="02020603050405020304" pitchFamily="18" charset="0"/>
                <a:cs typeface="Times New Roman" panose="02020603050405020304" pitchFamily="18" charset="0"/>
              </a:rPr>
              <a:t>từ</a:t>
            </a:r>
            <a:r>
              <a:rPr lang="en-US" sz="6000" dirty="0">
                <a:latin typeface="Times New Roman" panose="02020603050405020304" pitchFamily="18" charset="0"/>
                <a:cs typeface="Times New Roman" panose="02020603050405020304" pitchFamily="18" charset="0"/>
              </a:rPr>
              <a:t> 1930 </a:t>
            </a:r>
            <a:r>
              <a:rPr lang="en-US" sz="6000" dirty="0" err="1">
                <a:latin typeface="Times New Roman" panose="02020603050405020304" pitchFamily="18" charset="0"/>
                <a:cs typeface="Times New Roman" panose="02020603050405020304" pitchFamily="18" charset="0"/>
              </a:rPr>
              <a:t>đến</a:t>
            </a:r>
            <a:r>
              <a:rPr lang="en-US" sz="6000" dirty="0">
                <a:latin typeface="Times New Roman" panose="02020603050405020304" pitchFamily="18" charset="0"/>
                <a:cs typeface="Times New Roman" panose="02020603050405020304" pitchFamily="18" charset="0"/>
              </a:rPr>
              <a:t> 1945)</a:t>
            </a:r>
          </a:p>
          <a:p>
            <a:pPr marL="0" indent="0">
              <a:buNone/>
            </a:pPr>
            <a:endParaRPr lang="en-US" sz="6000" dirty="0">
              <a:latin typeface="Times New Roman" panose="02020603050405020304" pitchFamily="18" charset="0"/>
              <a:cs typeface="Times New Roman" panose="02020603050405020304" pitchFamily="18" charset="0"/>
            </a:endParaRPr>
          </a:p>
        </p:txBody>
      </p:sp>
      <p:pic>
        <p:nvPicPr>
          <p:cNvPr id="5" name="Picture 6" descr="HÃ¬nh áº£nh cÃ³ liÃªn quan"/>
          <p:cNvPicPr>
            <a:picLocks noChangeAspect="1" noChangeArrowheads="1"/>
          </p:cNvPicPr>
          <p:nvPr/>
        </p:nvPicPr>
        <p:blipFill>
          <a:blip r:embed="rId3" cstate="print">
            <a:clrChange>
              <a:clrFrom>
                <a:srgbClr val="FFF6D9"/>
              </a:clrFrom>
              <a:clrTo>
                <a:srgbClr val="FFF6D9">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94183" y="4130040"/>
            <a:ext cx="2824328" cy="3115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730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p:cTn id="2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par>
                                <p:cTn id="30" presetID="32" presetClass="emph" presetSubtype="0" fill="hold" nodeType="withEffect">
                                  <p:stCondLst>
                                    <p:cond delay="1000"/>
                                  </p:stCondLst>
                                  <p:childTnLst>
                                    <p:animRot by="120000">
                                      <p:cBhvr>
                                        <p:cTn id="31" dur="600" fill="hold">
                                          <p:stCondLst>
                                            <p:cond delay="0"/>
                                          </p:stCondLst>
                                        </p:cTn>
                                        <p:tgtEl>
                                          <p:spTgt spid="5"/>
                                        </p:tgtEl>
                                        <p:attrNameLst>
                                          <p:attrName>r</p:attrName>
                                        </p:attrNameLst>
                                      </p:cBhvr>
                                    </p:animRot>
                                    <p:animRot by="-240000">
                                      <p:cBhvr>
                                        <p:cTn id="32" dur="1200" fill="hold">
                                          <p:stCondLst>
                                            <p:cond delay="1200"/>
                                          </p:stCondLst>
                                        </p:cTn>
                                        <p:tgtEl>
                                          <p:spTgt spid="5"/>
                                        </p:tgtEl>
                                        <p:attrNameLst>
                                          <p:attrName>r</p:attrName>
                                        </p:attrNameLst>
                                      </p:cBhvr>
                                    </p:animRot>
                                    <p:animRot by="240000">
                                      <p:cBhvr>
                                        <p:cTn id="33" dur="1200" fill="hold">
                                          <p:stCondLst>
                                            <p:cond delay="2400"/>
                                          </p:stCondLst>
                                        </p:cTn>
                                        <p:tgtEl>
                                          <p:spTgt spid="5"/>
                                        </p:tgtEl>
                                        <p:attrNameLst>
                                          <p:attrName>r</p:attrName>
                                        </p:attrNameLst>
                                      </p:cBhvr>
                                    </p:animRot>
                                    <p:animRot by="-240000">
                                      <p:cBhvr>
                                        <p:cTn id="34" dur="1200" fill="hold">
                                          <p:stCondLst>
                                            <p:cond delay="3600"/>
                                          </p:stCondLst>
                                        </p:cTn>
                                        <p:tgtEl>
                                          <p:spTgt spid="5"/>
                                        </p:tgtEl>
                                        <p:attrNameLst>
                                          <p:attrName>r</p:attrName>
                                        </p:attrNameLst>
                                      </p:cBhvr>
                                    </p:animRot>
                                    <p:animRot by="120000">
                                      <p:cBhvr>
                                        <p:cTn id="35" dur="1200" fill="hold">
                                          <p:stCondLst>
                                            <p:cond delay="4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 y="368687"/>
            <a:ext cx="4739640" cy="1325563"/>
          </a:xfrm>
        </p:spPr>
        <p:txBody>
          <a:bodyPr>
            <a:noAutofit/>
          </a:bodyPr>
          <a:lstStyle/>
          <a:p>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Giai</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đoạn</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thứ</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nhất</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TextBox 3"/>
          <p:cNvSpPr txBox="1"/>
          <p:nvPr/>
        </p:nvSpPr>
        <p:spPr>
          <a:xfrm>
            <a:off x="118110" y="1353184"/>
            <a:ext cx="3310890" cy="2785378"/>
          </a:xfrm>
          <a:prstGeom prst="wedgeRectCallout">
            <a:avLst/>
          </a:prstGeom>
          <a:solidFill>
            <a:srgbClr val="CCFFCC"/>
          </a:solidFill>
          <a:ln>
            <a:solidFill>
              <a:srgbClr val="92D050"/>
            </a:solidFill>
          </a:ln>
        </p:spPr>
        <p:txBody>
          <a:bodyPr wrap="square" rtlCol="0">
            <a:spAutoFit/>
          </a:bodyPr>
          <a:lstStyle/>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Đây</a:t>
            </a:r>
            <a:r>
              <a:rPr lang="en-US" sz="2500" dirty="0">
                <a:latin typeface="Times New Roman" panose="02020603050405020304" pitchFamily="18" charset="0"/>
                <a:cs typeface="Times New Roman" panose="02020603050405020304" pitchFamily="18" charset="0"/>
              </a:rPr>
              <a:t> là giai đoạn như thế nào?</a:t>
            </a: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Loại</a:t>
            </a:r>
            <a:r>
              <a:rPr lang="en-US" sz="2500" dirty="0">
                <a:latin typeface="Times New Roman" panose="02020603050405020304" pitchFamily="18" charset="0"/>
                <a:cs typeface="Times New Roman" panose="02020603050405020304" pitchFamily="18" charset="0"/>
              </a:rPr>
              <a:t> chữ nào phát triển?</a:t>
            </a: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những thành tựu nào?</a:t>
            </a: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Rút</a:t>
            </a:r>
            <a:r>
              <a:rPr lang="en-US" sz="2500" dirty="0">
                <a:latin typeface="Times New Roman" panose="02020603050405020304" pitchFamily="18" charset="0"/>
                <a:cs typeface="Times New Roman" panose="02020603050405020304" pitchFamily="18" charset="0"/>
              </a:rPr>
              <a:t> ra nhận xét?</a:t>
            </a:r>
          </a:p>
        </p:txBody>
      </p:sp>
      <p:sp>
        <p:nvSpPr>
          <p:cNvPr id="6" name="Rectangle 5"/>
          <p:cNvSpPr/>
          <p:nvPr/>
        </p:nvSpPr>
        <p:spPr>
          <a:xfrm>
            <a:off x="3200400" y="666234"/>
            <a:ext cx="4511040" cy="584775"/>
          </a:xfrm>
          <a:prstGeom prst="rect">
            <a:avLst/>
          </a:prstGeom>
        </p:spPr>
        <p:txBody>
          <a:bodyPr wrap="square">
            <a:spAutoFit/>
          </a:bodyPr>
          <a:lstStyle/>
          <a:p>
            <a:pPr algn="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Giai đoạn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thứ</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hai</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a:off x="3916680" y="1500970"/>
            <a:ext cx="3931920" cy="2656046"/>
          </a:xfrm>
          <a:prstGeom prst="wedgeRoundRectCallout">
            <a:avLst/>
          </a:prstGeom>
          <a:solidFill>
            <a:schemeClr val="accent6">
              <a:lumMod val="40000"/>
              <a:lumOff val="60000"/>
            </a:schemeClr>
          </a:solidFill>
          <a:ln>
            <a:solidFill>
              <a:srgbClr val="92D050"/>
            </a:solidFill>
          </a:ln>
        </p:spPr>
        <p:txBody>
          <a:bodyPr wrap="square" rtlCol="0">
            <a:spAutoFit/>
          </a:bodyPr>
          <a:lstStyle/>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Đây</a:t>
            </a:r>
            <a:r>
              <a:rPr lang="en-US" sz="2500" dirty="0">
                <a:latin typeface="Times New Roman" panose="02020603050405020304" pitchFamily="18" charset="0"/>
                <a:cs typeface="Times New Roman" panose="02020603050405020304" pitchFamily="18" charset="0"/>
              </a:rPr>
              <a:t> là giai đoạn như thế nào?</a:t>
            </a: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những thể loại văn học nào?</a:t>
            </a: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Rút</a:t>
            </a:r>
            <a:r>
              <a:rPr lang="en-US" sz="2500" dirty="0">
                <a:latin typeface="Times New Roman" panose="02020603050405020304" pitchFamily="18" charset="0"/>
                <a:cs typeface="Times New Roman" panose="02020603050405020304" pitchFamily="18" charset="0"/>
              </a:rPr>
              <a:t> ra nhận xét?</a:t>
            </a:r>
          </a:p>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Hạn</a:t>
            </a:r>
            <a:r>
              <a:rPr lang="en-US" sz="2500" dirty="0">
                <a:latin typeface="Times New Roman" panose="02020603050405020304" pitchFamily="18" charset="0"/>
                <a:cs typeface="Times New Roman" panose="02020603050405020304" pitchFamily="18" charset="0"/>
              </a:rPr>
              <a:t> chế nào?</a:t>
            </a:r>
          </a:p>
        </p:txBody>
      </p:sp>
      <p:sp>
        <p:nvSpPr>
          <p:cNvPr id="8" name="Rectangle 7"/>
          <p:cNvSpPr/>
          <p:nvPr/>
        </p:nvSpPr>
        <p:spPr>
          <a:xfrm>
            <a:off x="8564881" y="671850"/>
            <a:ext cx="3627120" cy="584775"/>
          </a:xfrm>
          <a:prstGeom prst="rect">
            <a:avLst/>
          </a:prstGeom>
        </p:spPr>
        <p:txBody>
          <a:bodyPr wrap="square">
            <a:spAutoFit/>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Giai đoạn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thứ</a:t>
            </a: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ba</a:t>
            </a: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9" name="TextBox 8"/>
          <p:cNvSpPr txBox="1"/>
          <p:nvPr/>
        </p:nvSpPr>
        <p:spPr>
          <a:xfrm>
            <a:off x="8107680" y="1337944"/>
            <a:ext cx="4053840" cy="2951619"/>
          </a:xfrm>
          <a:prstGeom prst="cloudCallout">
            <a:avLst/>
          </a:prstGeom>
          <a:solidFill>
            <a:schemeClr val="accent6">
              <a:lumMod val="60000"/>
              <a:lumOff val="40000"/>
            </a:schemeClr>
          </a:solidFill>
          <a:ln>
            <a:solidFill>
              <a:srgbClr val="92D050"/>
            </a:solidFill>
          </a:ln>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đặc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giai đoạn văn học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p>
        </p:txBody>
      </p:sp>
      <p:sp>
        <p:nvSpPr>
          <p:cNvPr id="10" name="Rectangle 9"/>
          <p:cNvSpPr/>
          <p:nvPr/>
        </p:nvSpPr>
        <p:spPr>
          <a:xfrm>
            <a:off x="9447809" y="4567535"/>
            <a:ext cx="1373582" cy="923330"/>
          </a:xfrm>
          <a:prstGeom prst="rect">
            <a:avLst/>
          </a:prstGeom>
          <a:noFill/>
        </p:spPr>
        <p:txBody>
          <a:bodyPr wrap="none" lIns="91440" tIns="45720" rIns="91440" bIns="45720">
            <a:spAutoFit/>
          </a:bodyPr>
          <a:lstStyle/>
          <a:p>
            <a:pPr algn="ct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Tổ</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4</a:t>
            </a:r>
          </a:p>
        </p:txBody>
      </p:sp>
      <p:sp>
        <p:nvSpPr>
          <p:cNvPr id="11" name="Rectangle 10"/>
          <p:cNvSpPr/>
          <p:nvPr/>
        </p:nvSpPr>
        <p:spPr>
          <a:xfrm>
            <a:off x="5195849" y="4572000"/>
            <a:ext cx="1373582" cy="923330"/>
          </a:xfrm>
          <a:prstGeom prst="rect">
            <a:avLst/>
          </a:prstGeom>
          <a:noFill/>
        </p:spPr>
        <p:txBody>
          <a:bodyPr wrap="none" lIns="91440" tIns="45720" rIns="91440" bIns="45720">
            <a:spAutoFit/>
          </a:bodyPr>
          <a:lstStyle/>
          <a:p>
            <a:pPr algn="ct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Tổ</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3</a:t>
            </a:r>
          </a:p>
        </p:txBody>
      </p:sp>
      <p:sp>
        <p:nvSpPr>
          <p:cNvPr id="12" name="Rectangle 11"/>
          <p:cNvSpPr/>
          <p:nvPr/>
        </p:nvSpPr>
        <p:spPr>
          <a:xfrm>
            <a:off x="1086764" y="4598015"/>
            <a:ext cx="1373582" cy="923330"/>
          </a:xfrm>
          <a:prstGeom prst="rect">
            <a:avLst/>
          </a:prstGeom>
          <a:noFill/>
        </p:spPr>
        <p:txBody>
          <a:bodyPr wrap="none" lIns="91440" tIns="45720" rIns="91440" bIns="45720">
            <a:spAutoFit/>
          </a:bodyPr>
          <a:lstStyle/>
          <a:p>
            <a:pPr algn="ctr"/>
            <a:r>
              <a:rPr lang="en-US" sz="54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Tổ</a:t>
            </a: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2</a:t>
            </a:r>
          </a:p>
        </p:txBody>
      </p:sp>
    </p:spTree>
    <p:extLst>
      <p:ext uri="{BB962C8B-B14F-4D97-AF65-F5344CB8AC3E}">
        <p14:creationId xmlns:p14="http://schemas.microsoft.com/office/powerpoint/2010/main" val="26837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par>
                                <p:cTn id="26" presetID="6" presetClass="entr" presetSubtype="16" fill="hold" nodeType="with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circle(in)">
                                      <p:cBhvr>
                                        <p:cTn id="28" dur="2000"/>
                                        <p:tgtEl>
                                          <p:spTgt spid="6">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6" presetClass="entr" presetSubtype="16" fill="hold"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circle(in)">
                                      <p:cBhvr>
                                        <p:cTn id="36" dur="20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713</Words>
  <Application>Microsoft Office PowerPoint</Application>
  <PresentationFormat>Màn hình rộng</PresentationFormat>
  <Paragraphs>94</Paragraphs>
  <Slides>24</Slides>
  <Notes>0</Notes>
  <HiddenSlides>0</HiddenSlides>
  <MMClips>0</MMClips>
  <ScaleCrop>false</ScaleCrop>
  <HeadingPairs>
    <vt:vector size="4" baseType="variant">
      <vt:variant>
        <vt:lpstr>Chủ đề</vt:lpstr>
      </vt:variant>
      <vt:variant>
        <vt:i4>1</vt:i4>
      </vt:variant>
      <vt:variant>
        <vt:lpstr>Tiêu đề Bản chiếu</vt:lpstr>
      </vt:variant>
      <vt:variant>
        <vt:i4>24</vt:i4>
      </vt:variant>
    </vt:vector>
  </HeadingPairs>
  <TitlesOfParts>
    <vt:vector size="25" baseType="lpstr">
      <vt:lpstr>Office Theme</vt:lpstr>
      <vt:lpstr>Chào mừng quý thầy cô đến với bài thuyết trình của tổ 1</vt:lpstr>
      <vt:lpstr>Bản trình bày PowerPoint</vt:lpstr>
      <vt:lpstr>Bản trình bày PowerPoint</vt:lpstr>
      <vt:lpstr>VD: bút pháp nghệ thuật</vt:lpstr>
      <vt:lpstr>Bản trình bày PowerPoint</vt:lpstr>
      <vt:lpstr>Bản trình bày PowerPoint</vt:lpstr>
      <vt:lpstr>Bản trình bày PowerPoint</vt:lpstr>
      <vt:lpstr>Các giai đoạn của quá trình hiện đại hoá:</vt:lpstr>
      <vt:lpstr>Giai đoạn thứ nhất</vt:lpstr>
      <vt:lpstr>Bản trình bày PowerPoint</vt:lpstr>
      <vt:lpstr>Bản trình bày PowerPoint</vt:lpstr>
      <vt:lpstr>Ngô Đức Kế</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 Quá trình hiện đại hoá văn học đã được hoàn tất với những cuộc ________ sâu sắc trên mọi thể loại, nhất là __________________________ - Những thể loại mới như phóng sự, bút kí, tuỳ bút, kịch nói, phê bình văn học,…cũng góp phần khẳng định sự đổi mới toàn diện của văn học.  - Các tác giả tiêu biểu như: Ngô Tất Tố, Nam Cao, Chế Lan Viên,… - Công cuộc hiện đại hoá đã diễn ra trên mọi mặt của đời sống văn học, làm biến đổi toàn diện nền ________________.</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dc:creator>
  <cp:lastModifiedBy>andao84@yahoo.com</cp:lastModifiedBy>
  <cp:revision>48</cp:revision>
  <dcterms:created xsi:type="dcterms:W3CDTF">2019-10-08T10:11:08Z</dcterms:created>
  <dcterms:modified xsi:type="dcterms:W3CDTF">2020-11-09T13:48:33Z</dcterms:modified>
</cp:coreProperties>
</file>