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8"/>
  </p:notesMasterIdLst>
  <p:sldIdLst>
    <p:sldId id="1310" r:id="rId2"/>
    <p:sldId id="1275" r:id="rId3"/>
    <p:sldId id="1165" r:id="rId4"/>
    <p:sldId id="948" r:id="rId5"/>
    <p:sldId id="1276" r:id="rId6"/>
    <p:sldId id="1309" r:id="rId7"/>
    <p:sldId id="1270" r:id="rId8"/>
    <p:sldId id="1278" r:id="rId9"/>
    <p:sldId id="1286" r:id="rId10"/>
    <p:sldId id="1287" r:id="rId11"/>
    <p:sldId id="1303" r:id="rId12"/>
    <p:sldId id="1304" r:id="rId13"/>
    <p:sldId id="1305" r:id="rId14"/>
    <p:sldId id="1277" r:id="rId15"/>
    <p:sldId id="1306" r:id="rId16"/>
    <p:sldId id="1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2109" autoAdjust="0"/>
  </p:normalViewPr>
  <p:slideViewPr>
    <p:cSldViewPr>
      <p:cViewPr>
        <p:scale>
          <a:sx n="75" d="100"/>
          <a:sy n="75" d="100"/>
        </p:scale>
        <p:origin x="-522" y="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fld id="{70951B6A-88F5-4A0A-8784-CC211F7B3F52}" type="slidenum">
              <a:rPr lang="vi-VN" altLang="vi-VN" sz="1200">
                <a:cs typeface="Arial" panose="020B0604020202020204" pitchFamily="34" charset="0"/>
              </a:rPr>
              <a:pPr/>
              <a:t>1</a:t>
            </a:fld>
            <a:endParaRPr lang="vi-VN" altLang="vi-VN" sz="1200">
              <a:cs typeface="Arial" panose="020B0604020202020204" pitchFamily="34" charset="0"/>
            </a:endParaRPr>
          </a:p>
        </p:txBody>
      </p:sp>
    </p:spTree>
    <p:extLst>
      <p:ext uri="{BB962C8B-B14F-4D97-AF65-F5344CB8AC3E}">
        <p14:creationId xmlns:p14="http://schemas.microsoft.com/office/powerpoint/2010/main" val="82614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7</a:t>
            </a:fld>
            <a:endParaRPr lang="en-US"/>
          </a:p>
        </p:txBody>
      </p:sp>
    </p:spTree>
    <p:extLst>
      <p:ext uri="{BB962C8B-B14F-4D97-AF65-F5344CB8AC3E}">
        <p14:creationId xmlns:p14="http://schemas.microsoft.com/office/powerpoint/2010/main" val="174817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8</a:t>
            </a:fld>
            <a:endParaRPr lang="en-US"/>
          </a:p>
        </p:txBody>
      </p:sp>
    </p:spTree>
    <p:extLst>
      <p:ext uri="{BB962C8B-B14F-4D97-AF65-F5344CB8AC3E}">
        <p14:creationId xmlns:p14="http://schemas.microsoft.com/office/powerpoint/2010/main" val="162434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10</a:t>
            </a:fld>
            <a:endParaRPr lang="en-US"/>
          </a:p>
        </p:txBody>
      </p:sp>
    </p:spTree>
    <p:extLst>
      <p:ext uri="{BB962C8B-B14F-4D97-AF65-F5344CB8AC3E}">
        <p14:creationId xmlns:p14="http://schemas.microsoft.com/office/powerpoint/2010/main" val="233961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11</a:t>
            </a:fld>
            <a:endParaRPr lang="en-US"/>
          </a:p>
        </p:txBody>
      </p:sp>
    </p:spTree>
    <p:extLst>
      <p:ext uri="{BB962C8B-B14F-4D97-AF65-F5344CB8AC3E}">
        <p14:creationId xmlns:p14="http://schemas.microsoft.com/office/powerpoint/2010/main" val="305559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15</a:t>
            </a:fld>
            <a:endParaRPr lang="en-US"/>
          </a:p>
        </p:txBody>
      </p:sp>
    </p:spTree>
    <p:extLst>
      <p:ext uri="{BB962C8B-B14F-4D97-AF65-F5344CB8AC3E}">
        <p14:creationId xmlns:p14="http://schemas.microsoft.com/office/powerpoint/2010/main" val="237129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8" Type="http://schemas.openxmlformats.org/officeDocument/2006/relationships/image" Target="../media/image210.png"/><Relationship Id="rId3" Type="http://schemas.microsoft.com/office/2007/relationships/hdphoto" Target="../media/hdphoto5.wdp"/><Relationship Id="rId7"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7.wdp"/><Relationship Id="rId4" Type="http://schemas.openxmlformats.org/officeDocument/2006/relationships/image" Target="../media/image29.png"/><Relationship Id="rId9" Type="http://schemas.openxmlformats.org/officeDocument/2006/relationships/image" Target="../media/image22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9.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8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35636" y="400870"/>
            <a:ext cx="12192000" cy="1400175"/>
          </a:xfrm>
          <a:prstGeom prst="rect">
            <a:avLst/>
          </a:prstGeom>
          <a:noFill/>
          <a:ln/>
          <a:extLst/>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vi-VN" sz="2800" kern="0" dirty="0">
                <a:solidFill>
                  <a:srgbClr val="FF0000"/>
                </a:solidFill>
                <a:latin typeface="Times New Roman" panose="02020603050405020304" pitchFamily="18" charset="0"/>
                <a:cs typeface="Times New Roman" panose="02020603050405020304" pitchFamily="18" charset="0"/>
              </a:rPr>
              <a:t>SỞ GD – ĐT QUẢNG NAM</a:t>
            </a:r>
            <a:br>
              <a:rPr lang="en-US" altLang="vi-VN" sz="2800" kern="0" dirty="0">
                <a:solidFill>
                  <a:srgbClr val="FF0000"/>
                </a:solidFill>
                <a:latin typeface="Times New Roman" panose="02020603050405020304" pitchFamily="18" charset="0"/>
                <a:cs typeface="Times New Roman" panose="02020603050405020304" pitchFamily="18" charset="0"/>
              </a:rPr>
            </a:br>
            <a:r>
              <a:rPr lang="en-US" altLang="vi-VN" sz="2800" b="1" kern="0" dirty="0">
                <a:solidFill>
                  <a:srgbClr val="FF0000"/>
                </a:solidFill>
                <a:latin typeface="Times New Roman" panose="02020603050405020304" pitchFamily="18" charset="0"/>
                <a:cs typeface="Times New Roman" panose="02020603050405020304" pitchFamily="18" charset="0"/>
              </a:rPr>
              <a:t>TRƯỜNG THPT PHAN </a:t>
            </a:r>
            <a:r>
              <a:rPr lang="en-US" altLang="vi-VN" sz="2800" b="1" kern="0">
                <a:solidFill>
                  <a:srgbClr val="FF0000"/>
                </a:solidFill>
                <a:latin typeface="Times New Roman" panose="02020603050405020304" pitchFamily="18" charset="0"/>
                <a:cs typeface="Times New Roman" panose="02020603050405020304" pitchFamily="18" charset="0"/>
              </a:rPr>
              <a:t>CHÂU TRINH</a:t>
            </a:r>
          </a:p>
          <a:p>
            <a:pPr>
              <a:defRPr/>
            </a:pPr>
            <a:r>
              <a:rPr lang="en-US" sz="2800" b="1" kern="0">
                <a:solidFill>
                  <a:srgbClr val="FF0000"/>
                </a:solidFill>
                <a:latin typeface="Times New Roman" panose="02020603050405020304" pitchFamily="18" charset="0"/>
                <a:cs typeface="Times New Roman" panose="02020603050405020304" pitchFamily="18" charset="0"/>
              </a:rPr>
              <a:t>TỔ VẬT LÍ</a:t>
            </a:r>
            <a:endParaRPr lang="vi-VN" sz="2800" b="1" kern="0" dirty="0">
              <a:solidFill>
                <a:srgbClr val="FF0000"/>
              </a:solidFill>
              <a:latin typeface="Times New Roman" panose="02020603050405020304" pitchFamily="18" charset="0"/>
              <a:cs typeface="Times New Roman" panose="02020603050405020304" pitchFamily="18" charset="0"/>
            </a:endParaRPr>
          </a:p>
        </p:txBody>
      </p:sp>
      <p:grpSp>
        <p:nvGrpSpPr>
          <p:cNvPr id="6151" name="Group 4"/>
          <p:cNvGrpSpPr>
            <a:grpSpLocks/>
          </p:cNvGrpSpPr>
          <p:nvPr/>
        </p:nvGrpSpPr>
        <p:grpSpPr bwMode="auto">
          <a:xfrm>
            <a:off x="4430185" y="1936750"/>
            <a:ext cx="3266015" cy="2863850"/>
            <a:chOff x="1392" y="2112"/>
            <a:chExt cx="1344" cy="1344"/>
          </a:xfrm>
        </p:grpSpPr>
        <p:sp>
          <p:nvSpPr>
            <p:cNvPr id="6152" name="Oval 5"/>
            <p:cNvSpPr>
              <a:spLocks noChangeArrowheads="1"/>
            </p:cNvSpPr>
            <p:nvPr/>
          </p:nvSpPr>
          <p:spPr bwMode="auto">
            <a:xfrm>
              <a:off x="1392" y="2112"/>
              <a:ext cx="1344" cy="1344"/>
            </a:xfrm>
            <a:prstGeom prst="ellipse">
              <a:avLst/>
            </a:prstGeom>
            <a:solidFill>
              <a:schemeClr val="bg1"/>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sz="2400" b="1">
                <a:solidFill>
                  <a:schemeClr val="bg1"/>
                </a:solidFill>
                <a:latin typeface="VNI-Times" pitchFamily="2" charset="0"/>
              </a:endParaRPr>
            </a:p>
          </p:txBody>
        </p:sp>
        <p:sp>
          <p:nvSpPr>
            <p:cNvPr id="6153" name="WordArt 6"/>
            <p:cNvSpPr>
              <a:spLocks noChangeArrowheads="1" noChangeShapeType="1" noTextEdit="1"/>
            </p:cNvSpPr>
            <p:nvPr/>
          </p:nvSpPr>
          <p:spPr bwMode="auto">
            <a:xfrm rot="20072678">
              <a:off x="1491" y="2214"/>
              <a:ext cx="1113" cy="1171"/>
            </a:xfrm>
            <a:prstGeom prst="rect">
              <a:avLst/>
            </a:prstGeom>
          </p:spPr>
          <p:txBody>
            <a:bodyPr spcFirstLastPara="1" wrap="none" fromWordArt="1">
              <a:prstTxWarp prst="textCircle">
                <a:avLst>
                  <a:gd name="adj" fmla="val 10861266"/>
                </a:avLst>
              </a:prstTxWarp>
            </a:bodyPr>
            <a:lstStyle/>
            <a:p>
              <a:pPr algn="ctr"/>
              <a:r>
                <a:rPr lang="pt-BR" sz="3200" kern="10">
                  <a:ln w="6350">
                    <a:solidFill>
                      <a:srgbClr val="FF0000"/>
                    </a:solidFill>
                    <a:round/>
                    <a:headEnd/>
                    <a:tailEnd/>
                  </a:ln>
                  <a:solidFill>
                    <a:srgbClr val="FF0000"/>
                  </a:solidFill>
                  <a:latin typeface="Arial" panose="020B0604020202020204" pitchFamily="34" charset="0"/>
                  <a:cs typeface="Arial" panose="020B0604020202020204" pitchFamily="34" charset="0"/>
                </a:rPr>
                <a:t>T R Ư Ờ N G  T H P T  P H A N  C H Â U  T R I N H  -  Q U Ả N G  N A M                                                            </a:t>
              </a:r>
              <a:endParaRPr lang="en-US" sz="3200" kern="10">
                <a:ln w="6350">
                  <a:solidFill>
                    <a:srgbClr val="FF0000"/>
                  </a:solidFill>
                  <a:round/>
                  <a:headEnd/>
                  <a:tailEnd/>
                </a:ln>
                <a:solidFill>
                  <a:srgbClr val="FF0000"/>
                </a:solidFill>
                <a:latin typeface="Arial" panose="020B0604020202020204" pitchFamily="34" charset="0"/>
                <a:cs typeface="Arial" panose="020B0604020202020204" pitchFamily="34" charset="0"/>
              </a:endParaRPr>
            </a:p>
          </p:txBody>
        </p:sp>
        <p:sp>
          <p:nvSpPr>
            <p:cNvPr id="6154" name="WordArt 7"/>
            <p:cNvSpPr>
              <a:spLocks noChangeArrowheads="1" noChangeShapeType="1" noTextEdit="1"/>
            </p:cNvSpPr>
            <p:nvPr/>
          </p:nvSpPr>
          <p:spPr bwMode="auto">
            <a:xfrm>
              <a:off x="1520" y="2437"/>
              <a:ext cx="1100" cy="928"/>
            </a:xfrm>
            <a:prstGeom prst="rect">
              <a:avLst/>
            </a:prstGeom>
          </p:spPr>
          <p:txBody>
            <a:bodyPr spcFirstLastPara="1" wrap="none" fromWordArt="1">
              <a:prstTxWarp prst="textButton">
                <a:avLst>
                  <a:gd name="adj" fmla="val 10800000"/>
                </a:avLst>
              </a:prstTxWarp>
            </a:bodyPr>
            <a:lstStyle/>
            <a:p>
              <a:pPr algn="ctr"/>
              <a:endParaRPr lang="en-US" sz="3200" kern="10" spc="640">
                <a:ln w="9525">
                  <a:solidFill>
                    <a:srgbClr val="0000FF"/>
                  </a:solidFill>
                  <a:round/>
                  <a:headEnd/>
                  <a:tailEnd/>
                </a:ln>
                <a:solidFill>
                  <a:srgbClr val="0000FF"/>
                </a:solidFill>
                <a:cs typeface="Times New Roman" panose="02020603050405020304" pitchFamily="18" charset="0"/>
              </a:endParaRPr>
            </a:p>
            <a:p>
              <a:pPr algn="ctr"/>
              <a:endParaRPr lang="en-US" sz="3200" kern="10" spc="640">
                <a:ln w="9525">
                  <a:solidFill>
                    <a:srgbClr val="0000FF"/>
                  </a:solidFill>
                  <a:round/>
                  <a:headEnd/>
                  <a:tailEnd/>
                </a:ln>
                <a:solidFill>
                  <a:srgbClr val="0000FF"/>
                </a:solidFill>
                <a:cs typeface="Times New Roman" panose="02020603050405020304" pitchFamily="18" charset="0"/>
              </a:endParaRPr>
            </a:p>
            <a:p>
              <a:pPr algn="ctr"/>
              <a:r>
                <a:rPr lang="en-US" sz="3200" kern="10" spc="640">
                  <a:ln w="9525">
                    <a:solidFill>
                      <a:srgbClr val="0000FF"/>
                    </a:solidFill>
                    <a:round/>
                    <a:headEnd/>
                    <a:tailEnd/>
                  </a:ln>
                  <a:solidFill>
                    <a:srgbClr val="0000FF"/>
                  </a:solidFill>
                  <a:cs typeface="Times New Roman" panose="02020603050405020304" pitchFamily="18" charset="0"/>
                </a:rPr>
                <a:t>                      T Ổ  V Ậ T  L Í                    </a:t>
              </a:r>
            </a:p>
          </p:txBody>
        </p:sp>
        <p:sp>
          <p:nvSpPr>
            <p:cNvPr id="12" name="AutoShape 8"/>
            <p:cNvSpPr>
              <a:spLocks noChangeArrowheads="1"/>
            </p:cNvSpPr>
            <p:nvPr/>
          </p:nvSpPr>
          <p:spPr bwMode="auto">
            <a:xfrm>
              <a:off x="1613" y="3148"/>
              <a:ext cx="67" cy="95"/>
            </a:xfrm>
            <a:prstGeom prst="star5">
              <a:avLst/>
            </a:prstGeom>
            <a:solidFill>
              <a:srgbClr val="FFFF00"/>
            </a:solidFill>
            <a:ln w="9525">
              <a:solidFill>
                <a:srgbClr val="000000"/>
              </a:solidFill>
              <a:miter lim="800000"/>
              <a:headEnd/>
              <a:tailEnd/>
            </a:ln>
          </p:spPr>
          <p:txBody>
            <a:bodyPr/>
            <a:lstStyle/>
            <a:p>
              <a:pPr algn="ctr" eaLnBrk="1" hangingPunct="1">
                <a:defRPr/>
              </a:pPr>
              <a:endParaRPr lang="vi-VN"/>
            </a:p>
          </p:txBody>
        </p:sp>
        <p:sp>
          <p:nvSpPr>
            <p:cNvPr id="6156" name="Oval 9"/>
            <p:cNvSpPr>
              <a:spLocks noChangeArrowheads="1"/>
            </p:cNvSpPr>
            <p:nvPr/>
          </p:nvSpPr>
          <p:spPr bwMode="auto">
            <a:xfrm>
              <a:off x="1577" y="2299"/>
              <a:ext cx="972" cy="986"/>
            </a:xfrm>
            <a:prstGeom prst="ellipse">
              <a:avLst/>
            </a:prstGeom>
            <a:solidFill>
              <a:srgbClr val="00FFFF"/>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sz="2400" b="1">
                <a:solidFill>
                  <a:schemeClr val="bg1"/>
                </a:solidFill>
                <a:latin typeface="VNI-Times" pitchFamily="2" charset="0"/>
              </a:endParaRPr>
            </a:p>
          </p:txBody>
        </p:sp>
        <p:sp>
          <p:nvSpPr>
            <p:cNvPr id="14" name="AutoShape 10"/>
            <p:cNvSpPr>
              <a:spLocks noChangeArrowheads="1"/>
            </p:cNvSpPr>
            <p:nvPr/>
          </p:nvSpPr>
          <p:spPr bwMode="auto">
            <a:xfrm>
              <a:off x="2484" y="3100"/>
              <a:ext cx="65" cy="94"/>
            </a:xfrm>
            <a:prstGeom prst="star5">
              <a:avLst/>
            </a:prstGeom>
            <a:solidFill>
              <a:srgbClr val="FFFF00"/>
            </a:solidFill>
            <a:ln w="9525">
              <a:solidFill>
                <a:srgbClr val="000000"/>
              </a:solidFill>
              <a:miter lim="800000"/>
              <a:headEnd/>
              <a:tailEnd/>
            </a:ln>
          </p:spPr>
          <p:txBody>
            <a:bodyPr/>
            <a:lstStyle/>
            <a:p>
              <a:pPr algn="ctr" eaLnBrk="1" hangingPunct="1">
                <a:defRPr/>
              </a:pPr>
              <a:endParaRPr lang="vi-VN"/>
            </a:p>
          </p:txBody>
        </p:sp>
        <p:sp>
          <p:nvSpPr>
            <p:cNvPr id="6158" name="WordArt 11"/>
            <p:cNvSpPr>
              <a:spLocks noChangeArrowheads="1" noChangeShapeType="1" noTextEdit="1"/>
            </p:cNvSpPr>
            <p:nvPr/>
          </p:nvSpPr>
          <p:spPr bwMode="auto">
            <a:xfrm>
              <a:off x="1678" y="2582"/>
              <a:ext cx="821" cy="405"/>
            </a:xfrm>
            <a:prstGeom prst="rect">
              <a:avLst/>
            </a:prstGeom>
          </p:spPr>
          <p:txBody>
            <a:bodyPr wrap="none" fromWordArt="1">
              <a:prstTxWarp prst="textPlain">
                <a:avLst>
                  <a:gd name="adj" fmla="val 50000"/>
                </a:avLst>
              </a:prstTxWarp>
            </a:bodyPr>
            <a:lstStyle/>
            <a:p>
              <a:pPr algn="ctr"/>
              <a:r>
                <a:rPr lang="en-US" sz="3600" i="1" kern="10">
                  <a:ln w="9525">
                    <a:solidFill>
                      <a:srgbClr val="0000FF"/>
                    </a:solidFill>
                    <a:round/>
                    <a:headEnd/>
                    <a:tailEnd/>
                  </a:ln>
                  <a:solidFill>
                    <a:srgbClr val="FF0000"/>
                  </a:solidFill>
                  <a:effectLst>
                    <a:outerShdw dist="35921" dir="2700000" algn="ctr" rotWithShape="0">
                      <a:srgbClr val="808080">
                        <a:alpha val="79999"/>
                      </a:srgbClr>
                    </a:outerShdw>
                  </a:effectLst>
                  <a:cs typeface="Times New Roman" panose="02020603050405020304" pitchFamily="18" charset="0"/>
                </a:rPr>
                <a:t>VL</a:t>
              </a:r>
            </a:p>
          </p:txBody>
        </p:sp>
        <p:pic>
          <p:nvPicPr>
            <p:cNvPr id="6159" name="Picture 12" descr="ATOM1"/>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1668" y="2321"/>
              <a:ext cx="80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9609414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empty-blue-rectangle">
            <a:extLst>
              <a:ext uri="{FF2B5EF4-FFF2-40B4-BE49-F238E27FC236}">
                <a16:creationId xmlns="" xmlns:a16="http://schemas.microsoft.com/office/drawing/2014/main" id="{8C5D6F05-6186-404B-A776-A38EAAC8B8E6}"/>
              </a:ext>
            </a:extLst>
          </p:cNvPr>
          <p:cNvPicPr>
            <a:picLocks noChangeAspect="1" noChangeArrowheads="1"/>
          </p:cNvPicPr>
          <p:nvPr/>
        </p:nvPicPr>
        <p:blipFill>
          <a:blip r:embed="rId3"/>
          <a:srcRect/>
          <a:stretch>
            <a:fillRect/>
          </a:stretch>
        </p:blipFill>
        <p:spPr bwMode="auto">
          <a:xfrm>
            <a:off x="609600" y="1172797"/>
            <a:ext cx="10972800" cy="2217145"/>
          </a:xfrm>
          <a:prstGeom prst="rect">
            <a:avLst/>
          </a:prstGeom>
          <a:noFill/>
          <a:ln w="9525">
            <a:noFill/>
            <a:miter lim="800000"/>
            <a:headEnd/>
            <a:tailEnd/>
          </a:ln>
        </p:spPr>
      </p:pic>
      <p:sp>
        <p:nvSpPr>
          <p:cNvPr id="19" name="TextBox 18">
            <a:extLst>
              <a:ext uri="{FF2B5EF4-FFF2-40B4-BE49-F238E27FC236}">
                <a16:creationId xmlns="" xmlns:a16="http://schemas.microsoft.com/office/drawing/2014/main" id="{830B56B4-7EE8-443D-A42A-7CF90CC18551}"/>
              </a:ext>
            </a:extLst>
          </p:cNvPr>
          <p:cNvSpPr txBox="1"/>
          <p:nvPr/>
        </p:nvSpPr>
        <p:spPr>
          <a:xfrm>
            <a:off x="1295400" y="1173115"/>
            <a:ext cx="9299152" cy="861774"/>
          </a:xfrm>
          <a:prstGeom prst="rect">
            <a:avLst/>
          </a:prstGeom>
          <a:noFill/>
        </p:spPr>
        <p:txBody>
          <a:bodyPr wrap="square">
            <a:spAutoFit/>
          </a:bodyPr>
          <a:lstStyle/>
          <a:p>
            <a:pPr marL="231775" indent="-231775"/>
            <a:r>
              <a:rPr lang="en-US" sz="2500">
                <a:latin typeface="Arial" panose="020B0604020202020204" pitchFamily="34" charset="0"/>
                <a:cs typeface="Arial" panose="020B0604020202020204" pitchFamily="34" charset="0"/>
              </a:rPr>
              <a:t>- Tính chất bảo toàn trạng thái đứng yên hay chuyển động của vật, gọi là </a:t>
            </a:r>
            <a:r>
              <a:rPr lang="en-US" sz="2500" b="1">
                <a:latin typeface="Arial" panose="020B0604020202020204" pitchFamily="34" charset="0"/>
                <a:cs typeface="Arial" panose="020B0604020202020204" pitchFamily="34" charset="0"/>
              </a:rPr>
              <a:t>quán tính của vật</a:t>
            </a:r>
            <a:r>
              <a:rPr lang="en-US" sz="2500">
                <a:latin typeface="Arial" panose="020B0604020202020204" pitchFamily="34" charset="0"/>
                <a:cs typeface="Arial" panose="020B0604020202020204" pitchFamily="34" charset="0"/>
              </a:rPr>
              <a:t>. </a:t>
            </a:r>
          </a:p>
        </p:txBody>
      </p:sp>
      <p:grpSp>
        <p:nvGrpSpPr>
          <p:cNvPr id="18" name="Group 17">
            <a:extLst>
              <a:ext uri="{FF2B5EF4-FFF2-40B4-BE49-F238E27FC236}">
                <a16:creationId xmlns="" xmlns:a16="http://schemas.microsoft.com/office/drawing/2014/main" id="{D568AF09-FBC9-5DB3-1C1E-11B04256A679}"/>
              </a:ext>
            </a:extLst>
          </p:cNvPr>
          <p:cNvGrpSpPr/>
          <p:nvPr/>
        </p:nvGrpSpPr>
        <p:grpSpPr>
          <a:xfrm>
            <a:off x="-29497" y="65598"/>
            <a:ext cx="8603569" cy="553528"/>
            <a:chOff x="74035" y="2231322"/>
            <a:chExt cx="8550261" cy="772684"/>
          </a:xfrm>
        </p:grpSpPr>
        <p:grpSp>
          <p:nvGrpSpPr>
            <p:cNvPr id="21" name="Group 70">
              <a:extLst>
                <a:ext uri="{FF2B5EF4-FFF2-40B4-BE49-F238E27FC236}">
                  <a16:creationId xmlns="" xmlns:a16="http://schemas.microsoft.com/office/drawing/2014/main" id="{79B9E9A2-4297-D428-725E-DF19A9779778}"/>
                </a:ext>
              </a:extLst>
            </p:cNvPr>
            <p:cNvGrpSpPr>
              <a:grpSpLocks/>
            </p:cNvGrpSpPr>
            <p:nvPr/>
          </p:nvGrpSpPr>
          <p:grpSpPr bwMode="auto">
            <a:xfrm>
              <a:off x="406261" y="2295730"/>
              <a:ext cx="3679365" cy="708276"/>
              <a:chOff x="626620" y="3432883"/>
              <a:chExt cx="1894701" cy="1364241"/>
            </a:xfrm>
          </p:grpSpPr>
          <p:pic>
            <p:nvPicPr>
              <p:cNvPr id="24" name="Picture 8" descr="empty-green-rectangle">
                <a:extLst>
                  <a:ext uri="{FF2B5EF4-FFF2-40B4-BE49-F238E27FC236}">
                    <a16:creationId xmlns="" xmlns:a16="http://schemas.microsoft.com/office/drawing/2014/main" id="{42AFFDF3-11C5-5072-9D4B-A267E3FBAC8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620" y="3432883"/>
                <a:ext cx="1894701" cy="136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 xmlns:a16="http://schemas.microsoft.com/office/drawing/2014/main" id="{36CB6C77-EC24-1CF3-C968-777B26B76D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 xmlns:a16="http://schemas.microsoft.com/office/drawing/2014/main" id="{5B513CF7-1051-CBB9-CCB6-A45E9A7B125B}"/>
                </a:ext>
              </a:extLst>
            </p:cNvPr>
            <p:cNvSpPr txBox="1"/>
            <p:nvPr/>
          </p:nvSpPr>
          <p:spPr bwMode="auto">
            <a:xfrm>
              <a:off x="74035" y="2267003"/>
              <a:ext cx="1501326" cy="687412"/>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3" name="Rectangle 1026060">
              <a:extLst>
                <a:ext uri="{FF2B5EF4-FFF2-40B4-BE49-F238E27FC236}">
                  <a16:creationId xmlns="" xmlns:a16="http://schemas.microsoft.com/office/drawing/2014/main" id="{ACBB9F41-3079-3EC5-6A47-77754A016CA0}"/>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Quán tính</a:t>
              </a:r>
              <a:endParaRPr lang="en-US" sz="2800" dirty="0">
                <a:cs typeface="Arial" panose="020B0604020202020204" pitchFamily="34" charset="0"/>
              </a:endParaRPr>
            </a:p>
          </p:txBody>
        </p:sp>
      </p:grpSp>
      <p:sp>
        <p:nvSpPr>
          <p:cNvPr id="28" name="Text Box 5">
            <a:extLst>
              <a:ext uri="{FF2B5EF4-FFF2-40B4-BE49-F238E27FC236}">
                <a16:creationId xmlns="" xmlns:a16="http://schemas.microsoft.com/office/drawing/2014/main" id="{236B39EF-2A83-E2FB-F4F5-27C88A56967D}"/>
              </a:ext>
            </a:extLst>
          </p:cNvPr>
          <p:cNvSpPr txBox="1">
            <a:spLocks noChangeArrowheads="1"/>
          </p:cNvSpPr>
          <p:nvPr/>
        </p:nvSpPr>
        <p:spPr bwMode="auto">
          <a:xfrm>
            <a:off x="301824" y="632845"/>
            <a:ext cx="30138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1. Quán tính:</a:t>
            </a:r>
            <a:endParaRPr lang="en-US" altLang="en-US" sz="2600">
              <a:solidFill>
                <a:srgbClr val="0070C0"/>
              </a:solidFill>
              <a:cs typeface="Arial" panose="020B0604020202020204" pitchFamily="34" charset="0"/>
            </a:endParaRPr>
          </a:p>
        </p:txBody>
      </p:sp>
      <p:sp>
        <p:nvSpPr>
          <p:cNvPr id="13" name="TextBox 12">
            <a:extLst>
              <a:ext uri="{FF2B5EF4-FFF2-40B4-BE49-F238E27FC236}">
                <a16:creationId xmlns="" xmlns:a16="http://schemas.microsoft.com/office/drawing/2014/main" id="{4DE32D4C-5509-11DE-7F06-B30F9531A45D}"/>
              </a:ext>
            </a:extLst>
          </p:cNvPr>
          <p:cNvSpPr txBox="1"/>
          <p:nvPr/>
        </p:nvSpPr>
        <p:spPr>
          <a:xfrm>
            <a:off x="1351577" y="2016009"/>
            <a:ext cx="9299152" cy="861774"/>
          </a:xfrm>
          <a:prstGeom prst="rect">
            <a:avLst/>
          </a:prstGeom>
          <a:noFill/>
        </p:spPr>
        <p:txBody>
          <a:bodyPr wrap="square">
            <a:spAutoFit/>
          </a:bodyPr>
          <a:lstStyle/>
          <a:p>
            <a:pPr marL="231775" indent="-231775"/>
            <a:r>
              <a:rPr lang="en-US" sz="2500">
                <a:latin typeface="Arial" panose="020B0604020202020204" pitchFamily="34" charset="0"/>
                <a:cs typeface="Arial" panose="020B0604020202020204" pitchFamily="34" charset="0"/>
              </a:rPr>
              <a:t>- Do có quán tính mà mọi vật có xu hướng bảo toàn vận tốc cả về hướng và độ lớn </a:t>
            </a:r>
          </a:p>
        </p:txBody>
      </p:sp>
      <p:sp>
        <p:nvSpPr>
          <p:cNvPr id="14" name="TextBox 13">
            <a:extLst>
              <a:ext uri="{FF2B5EF4-FFF2-40B4-BE49-F238E27FC236}">
                <a16:creationId xmlns="" xmlns:a16="http://schemas.microsoft.com/office/drawing/2014/main" id="{15D2D384-CF01-2F88-0FE3-C046CC1AEA9F}"/>
              </a:ext>
            </a:extLst>
          </p:cNvPr>
          <p:cNvSpPr txBox="1"/>
          <p:nvPr/>
        </p:nvSpPr>
        <p:spPr>
          <a:xfrm>
            <a:off x="1295400" y="2822306"/>
            <a:ext cx="10399354" cy="477054"/>
          </a:xfrm>
          <a:prstGeom prst="rect">
            <a:avLst/>
          </a:prstGeom>
          <a:noFill/>
        </p:spPr>
        <p:txBody>
          <a:bodyPr wrap="square">
            <a:spAutoFit/>
          </a:bodyPr>
          <a:lstStyle/>
          <a:p>
            <a:pPr marL="231775" indent="-231775"/>
            <a:r>
              <a:rPr lang="en-US" sz="2500">
                <a:latin typeface="Arial" panose="020B0604020202020204" pitchFamily="34" charset="0"/>
                <a:cs typeface="Arial" panose="020B0604020202020204" pitchFamily="34" charset="0"/>
              </a:rPr>
              <a:t>- Định luật 1 Newton còn được gọi là định luật quán tính.</a:t>
            </a:r>
          </a:p>
        </p:txBody>
      </p:sp>
      <p:sp>
        <p:nvSpPr>
          <p:cNvPr id="29" name="TextBox 28">
            <a:extLst>
              <a:ext uri="{FF2B5EF4-FFF2-40B4-BE49-F238E27FC236}">
                <a16:creationId xmlns="" xmlns:a16="http://schemas.microsoft.com/office/drawing/2014/main" id="{06C444EB-94A3-749D-4E52-909846AA47F8}"/>
              </a:ext>
            </a:extLst>
          </p:cNvPr>
          <p:cNvSpPr txBox="1"/>
          <p:nvPr/>
        </p:nvSpPr>
        <p:spPr>
          <a:xfrm>
            <a:off x="914400" y="3943613"/>
            <a:ext cx="4366086" cy="1246495"/>
          </a:xfrm>
          <a:prstGeom prst="rect">
            <a:avLst/>
          </a:prstGeom>
          <a:noFill/>
        </p:spPr>
        <p:txBody>
          <a:bodyPr wrap="square">
            <a:spAutoFit/>
          </a:bodyPr>
          <a:lstStyle/>
          <a:p>
            <a:pPr algn="just"/>
            <a:r>
              <a:rPr lang="en-US" altLang="en-US" sz="2500" i="1">
                <a:latin typeface="Arial" panose="020B0604020202020204" pitchFamily="34" charset="0"/>
                <a:cs typeface="Arial" panose="020B0604020202020204" pitchFamily="34" charset="0"/>
              </a:rPr>
              <a:t>Ví dụ: Khi va chạm, tay đua có quán tính nên tiếp tục chuyển động về phía trước</a:t>
            </a:r>
            <a:endParaRPr lang="en-US" sz="2500" i="1">
              <a:latin typeface="Arial" panose="020B0604020202020204" pitchFamily="34" charset="0"/>
              <a:cs typeface="Arial" panose="020B0604020202020204" pitchFamily="34" charset="0"/>
            </a:endParaRPr>
          </a:p>
        </p:txBody>
      </p:sp>
      <p:pic>
        <p:nvPicPr>
          <p:cNvPr id="30" name="Picture 29">
            <a:extLst>
              <a:ext uri="{FF2B5EF4-FFF2-40B4-BE49-F238E27FC236}">
                <a16:creationId xmlns="" xmlns:a16="http://schemas.microsoft.com/office/drawing/2014/main" id="{B6A45CDE-C9A7-90CB-E3B2-3463375764B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852"/>
          <a:stretch/>
        </p:blipFill>
        <p:spPr>
          <a:xfrm>
            <a:off x="5638800" y="3491704"/>
            <a:ext cx="4495800" cy="3379434"/>
          </a:xfrm>
          <a:prstGeom prst="rect">
            <a:avLst/>
          </a:prstGeom>
          <a:ln>
            <a:noFill/>
          </a:ln>
          <a:effectLst>
            <a:softEdge rad="112500"/>
          </a:effectLst>
        </p:spPr>
      </p:pic>
    </p:spTree>
    <p:extLst>
      <p:ext uri="{BB962C8B-B14F-4D97-AF65-F5344CB8AC3E}">
        <p14:creationId xmlns:p14="http://schemas.microsoft.com/office/powerpoint/2010/main" val="17724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14"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91904" y="763269"/>
            <a:ext cx="11275469" cy="2864647"/>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837247" y="842538"/>
            <a:ext cx="10784784" cy="2785378"/>
          </a:xfrm>
          <a:prstGeom prst="rect">
            <a:avLst/>
          </a:prstGeom>
          <a:noFill/>
          <a:ln>
            <a:noFill/>
          </a:ln>
          <a:effectLst/>
        </p:spPr>
        <p:txBody>
          <a:bodyPr wrap="square">
            <a:spAutoFit/>
          </a:bodyPr>
          <a:lstStyle/>
          <a:p>
            <a:pPr marL="0" marR="0" algn="ctr">
              <a:spcBef>
                <a:spcPts val="0"/>
              </a:spcBef>
              <a:spcAft>
                <a:spcPts val="0"/>
              </a:spcAft>
            </a:pP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minh</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5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m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phẳng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chắn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sách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 </a:t>
            </a:r>
            <a:r>
              <a:rPr lang="en-US" sz="25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đỉnh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phẳng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173038" marR="0" indent="-173038">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trượt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xuống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dọc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phẳng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173038" marR="0" indent="-173038">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Quan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xảy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432789" y="464486"/>
            <a:ext cx="480281" cy="442625"/>
          </a:xfrm>
          <a:prstGeom prst="rect">
            <a:avLst/>
          </a:prstGeom>
        </p:spPr>
      </p:pic>
      <p:sp>
        <p:nvSpPr>
          <p:cNvPr id="2" name="TextBox 1">
            <a:extLst>
              <a:ext uri="{FF2B5EF4-FFF2-40B4-BE49-F238E27FC236}">
                <a16:creationId xmlns=""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sp>
        <p:nvSpPr>
          <p:cNvPr id="15" name="TextBox 14">
            <a:extLst>
              <a:ext uri="{FF2B5EF4-FFF2-40B4-BE49-F238E27FC236}">
                <a16:creationId xmlns="" xmlns:a16="http://schemas.microsoft.com/office/drawing/2014/main" id="{76F57469-27EA-8973-DC47-84ADEBB83E40}"/>
              </a:ext>
            </a:extLst>
          </p:cNvPr>
          <p:cNvSpPr txBox="1"/>
          <p:nvPr/>
        </p:nvSpPr>
        <p:spPr>
          <a:xfrm>
            <a:off x="670523" y="3891742"/>
            <a:ext cx="6225488" cy="2532360"/>
          </a:xfrm>
          <a:prstGeom prst="rect">
            <a:avLst/>
          </a:prstGeom>
          <a:noFill/>
        </p:spPr>
        <p:txBody>
          <a:bodyPr wrap="square">
            <a:spAutoFit/>
          </a:bodyPr>
          <a:lstStyle/>
          <a:p>
            <a:pPr marL="0" marR="0" algn="ctr">
              <a:lnSpc>
                <a:spcPct val="107000"/>
              </a:lnSpc>
              <a:spcBef>
                <a:spcPts val="0"/>
              </a:spcBef>
              <a:spcAft>
                <a:spcPts val="0"/>
              </a:spcAft>
            </a:pPr>
            <a:r>
              <a:rPr lang="en-US" sz="25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Thảo </a:t>
            </a:r>
            <a:r>
              <a:rPr lang="en-US" sz="25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5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nSpc>
                <a:spcPct val="107000"/>
              </a:lnSpc>
              <a:spcBef>
                <a:spcPts val="0"/>
              </a:spcBef>
              <a:spcAft>
                <a:spcPts val="0"/>
              </a:spcAft>
              <a:buAutoNum type="arabicPeriod"/>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trượt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xuống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dốc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cuối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dốc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nSpc>
                <a:spcPct val="107000"/>
              </a:lnSpc>
              <a:spcBef>
                <a:spcPts val="0"/>
              </a:spcBef>
              <a:spcAft>
                <a:spcPts val="0"/>
              </a:spcAft>
              <a:buAutoNum type="arabicPeriod"/>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i="1" dirty="0">
              <a:effectLst/>
              <a:latin typeface="Arial" panose="020B0604020202020204" pitchFamily="34" charset="0"/>
              <a:ea typeface="游明朝" panose="02020400000000000000" pitchFamily="18" charset="-128"/>
              <a:cs typeface="Arial" panose="020B0604020202020204" pitchFamily="34" charset="0"/>
            </a:endParaRPr>
          </a:p>
        </p:txBody>
      </p:sp>
      <p:pic>
        <p:nvPicPr>
          <p:cNvPr id="4" name="Picture 3" descr="A picture containing text, newspaper, receipt, document&#10;&#10;Description automatically generated">
            <a:extLst>
              <a:ext uri="{FF2B5EF4-FFF2-40B4-BE49-F238E27FC236}">
                <a16:creationId xmlns="" xmlns:a16="http://schemas.microsoft.com/office/drawing/2014/main" id="{D36935BD-C2F2-1A24-4DCA-3F32D68C5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99584" y="3923273"/>
            <a:ext cx="4254216" cy="2414961"/>
          </a:xfrm>
          <a:prstGeom prst="rect">
            <a:avLst/>
          </a:prstGeom>
          <a:ln>
            <a:noFill/>
          </a:ln>
          <a:effectLst>
            <a:softEdge rad="112500"/>
          </a:effectLst>
        </p:spPr>
      </p:pic>
    </p:spTree>
    <p:extLst>
      <p:ext uri="{BB962C8B-B14F-4D97-AF65-F5344CB8AC3E}">
        <p14:creationId xmlns:p14="http://schemas.microsoft.com/office/powerpoint/2010/main" val="28590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972800" cy="201552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265921" y="761591"/>
            <a:ext cx="10431902"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 tả và giải thích điều gì xảy ra đối với một hành khách ngồi trong ô  tô ở các tình huống sau: </a:t>
            </a:r>
          </a:p>
          <a:p>
            <a:pPr lvl="2"/>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Xe đột ngột tăng tốc.</a:t>
            </a:r>
          </a:p>
          <a:p>
            <a:pPr lvl="2"/>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Xe phanh gấp. </a:t>
            </a:r>
          </a:p>
          <a:p>
            <a:pPr lvl="2"/>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Xe rẽ nhanh sang trái. </a:t>
            </a: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8" name="TextBox 17">
            <a:extLst>
              <a:ext uri="{FF2B5EF4-FFF2-40B4-BE49-F238E27FC236}">
                <a16:creationId xmlns="" xmlns:a16="http://schemas.microsoft.com/office/drawing/2014/main" id="{3319FBAB-59EB-930F-65C3-664DDE4E0140}"/>
              </a:ext>
            </a:extLst>
          </p:cNvPr>
          <p:cNvSpPr txBox="1"/>
          <p:nvPr/>
        </p:nvSpPr>
        <p:spPr>
          <a:xfrm>
            <a:off x="7272437" y="6067463"/>
            <a:ext cx="4114800" cy="790537"/>
          </a:xfrm>
          <a:prstGeom prst="rect">
            <a:avLst/>
          </a:prstGeom>
          <a:noFill/>
        </p:spPr>
        <p:txBody>
          <a:bodyPr wrap="square">
            <a:spAutoFit/>
          </a:bodyPr>
          <a:lstStyle/>
          <a:p>
            <a:pPr marL="0" marR="0" algn="ctr">
              <a:lnSpc>
                <a:spcPct val="107000"/>
              </a:lnSpc>
              <a:spcBef>
                <a:spcPts val="0"/>
              </a:spcBef>
              <a:spcAft>
                <a:spcPts val="0"/>
              </a:spcAft>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Xe phanh gấp: người bị lao về phía trước.</a:t>
            </a:r>
          </a:p>
        </p:txBody>
      </p:sp>
      <p:pic>
        <p:nvPicPr>
          <p:cNvPr id="19" name="Picture 18" descr="A picture containing indoor&#10;&#10;Description automatically generated">
            <a:extLst>
              <a:ext uri="{FF2B5EF4-FFF2-40B4-BE49-F238E27FC236}">
                <a16:creationId xmlns="" xmlns:a16="http://schemas.microsoft.com/office/drawing/2014/main" id="{964E4EB2-1E9C-EEC6-6649-5E45EAF50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1081" y="3133317"/>
            <a:ext cx="5229169" cy="2934145"/>
          </a:xfrm>
          <a:prstGeom prst="rect">
            <a:avLst/>
          </a:prstGeom>
        </p:spPr>
      </p:pic>
      <p:sp>
        <p:nvSpPr>
          <p:cNvPr id="20" name="TextBox 19">
            <a:extLst>
              <a:ext uri="{FF2B5EF4-FFF2-40B4-BE49-F238E27FC236}">
                <a16:creationId xmlns="" xmlns:a16="http://schemas.microsoft.com/office/drawing/2014/main" id="{B23780AC-DFB2-DF7C-34D0-060DBBC9403A}"/>
              </a:ext>
            </a:extLst>
          </p:cNvPr>
          <p:cNvSpPr txBox="1"/>
          <p:nvPr/>
        </p:nvSpPr>
        <p:spPr>
          <a:xfrm>
            <a:off x="1178011" y="6155036"/>
            <a:ext cx="4041969" cy="769441"/>
          </a:xfrm>
          <a:prstGeom prst="rect">
            <a:avLst/>
          </a:prstGeom>
          <a:noFill/>
        </p:spPr>
        <p:txBody>
          <a:bodyPr wrap="square">
            <a:spAutoFit/>
          </a:bodyPr>
          <a:lstStyle/>
          <a:p>
            <a:pPr marR="0" algn="ctr">
              <a:spcBef>
                <a:spcPts val="0"/>
              </a:spcBef>
            </a:pPr>
            <a:r>
              <a:rPr lang="en-US" sz="2200" i="1">
                <a:solidFill>
                  <a:srgbClr val="000000"/>
                </a:solidFill>
                <a:effectLst/>
                <a:latin typeface="Arial" panose="020B0604020202020204" pitchFamily="34" charset="0"/>
                <a:ea typeface="Times New Roman" panose="02020603050405020304" pitchFamily="18" charset="0"/>
              </a:rPr>
              <a:t>a) Xe </a:t>
            </a:r>
            <a:r>
              <a:rPr lang="en-US" sz="2200" i="1">
                <a:solidFill>
                  <a:srgbClr val="000000"/>
                </a:solidFill>
                <a:latin typeface="Arial" panose="020B0604020202020204" pitchFamily="34" charset="0"/>
                <a:ea typeface="Times New Roman" panose="02020603050405020304" pitchFamily="18" charset="0"/>
              </a:rPr>
              <a:t>đột ngột tăng tốc: </a:t>
            </a:r>
            <a:r>
              <a:rPr lang="en-US" sz="2200" i="1">
                <a:solidFill>
                  <a:srgbClr val="000000"/>
                </a:solidFill>
                <a:effectLst/>
                <a:latin typeface="Arial" panose="020B0604020202020204" pitchFamily="34" charset="0"/>
                <a:ea typeface="Times New Roman" panose="02020603050405020304" pitchFamily="18" charset="0"/>
              </a:rPr>
              <a:t>người  bị ngã người về phía sau</a:t>
            </a:r>
            <a:endPar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1" name="Picture 20" descr="Diagram&#10;&#10;Description automatically generated">
            <a:extLst>
              <a:ext uri="{FF2B5EF4-FFF2-40B4-BE49-F238E27FC236}">
                <a16:creationId xmlns="" xmlns:a16="http://schemas.microsoft.com/office/drawing/2014/main" id="{888B4D2B-B2C8-24C9-C72C-E1B2BB1280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357"/>
          <a:stretch/>
        </p:blipFill>
        <p:spPr>
          <a:xfrm>
            <a:off x="1162129" y="3000732"/>
            <a:ext cx="4057851" cy="3188312"/>
          </a:xfrm>
          <a:prstGeom prst="rect">
            <a:avLst/>
          </a:prstGeom>
          <a:ln>
            <a:noFill/>
          </a:ln>
          <a:effectLst>
            <a:softEdge rad="112500"/>
          </a:effectLst>
        </p:spPr>
      </p:pic>
    </p:spTree>
    <p:extLst>
      <p:ext uri="{BB962C8B-B14F-4D97-AF65-F5344CB8AC3E}">
        <p14:creationId xmlns:p14="http://schemas.microsoft.com/office/powerpoint/2010/main" val="8338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972800" cy="99060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161527" y="775137"/>
            <a:ext cx="10431902"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Một vật đang nằm yên trên mặt bàn nằm ngang. Tại sao ta có thể khẳng định rằng bàn đã tác dụng một lực lên nó.</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0" name="Picture 9" descr="A picture containing furniture, table&#10;&#10;Description automatically generated">
            <a:extLst>
              <a:ext uri="{FF2B5EF4-FFF2-40B4-BE49-F238E27FC236}">
                <a16:creationId xmlns="" xmlns:a16="http://schemas.microsoft.com/office/drawing/2014/main" id="{5C2D976D-5A3C-1CBC-B1E6-FD7A8F984D3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5714" r="98857"/>
                    </a14:imgEffect>
                  </a14:imgLayer>
                </a14:imgProps>
              </a:ext>
              <a:ext uri="{28A0092B-C50C-407E-A947-70E740481C1C}">
                <a14:useLocalDpi xmlns:a14="http://schemas.microsoft.com/office/drawing/2010/main"/>
              </a:ext>
            </a:extLst>
          </a:blip>
          <a:srcRect/>
          <a:stretch/>
        </p:blipFill>
        <p:spPr>
          <a:xfrm>
            <a:off x="2971800" y="3276600"/>
            <a:ext cx="4908900" cy="3038846"/>
          </a:xfrm>
          <a:prstGeom prst="rect">
            <a:avLst/>
          </a:prstGeom>
        </p:spPr>
      </p:pic>
      <p:pic>
        <p:nvPicPr>
          <p:cNvPr id="11" name="Picture 10">
            <a:extLst>
              <a:ext uri="{FF2B5EF4-FFF2-40B4-BE49-F238E27FC236}">
                <a16:creationId xmlns="" xmlns:a16="http://schemas.microsoft.com/office/drawing/2014/main" id="{84577A90-0C01-E66B-C9D8-46D35924115D}"/>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8568" r="91700">
                        <a14:foregroundMark x1="8701" y1="56111" x2="8701" y2="56111"/>
                        <a14:foregroundMark x1="91031" y1="74167" x2="91031" y2="74167"/>
                        <a14:foregroundMark x1="91700" y1="42500" x2="91700" y2="42500"/>
                      </a14:backgroundRemoval>
                    </a14:imgEffect>
                  </a14:imgLayer>
                </a14:imgProps>
              </a:ext>
              <a:ext uri="{28A0092B-C50C-407E-A947-70E740481C1C}">
                <a14:useLocalDpi xmlns:a14="http://schemas.microsoft.com/office/drawing/2010/main"/>
              </a:ext>
            </a:extLst>
          </a:blip>
          <a:stretch>
            <a:fillRect/>
          </a:stretch>
        </p:blipFill>
        <p:spPr>
          <a:xfrm>
            <a:off x="4699337" y="2828991"/>
            <a:ext cx="1905000" cy="918072"/>
          </a:xfrm>
          <a:prstGeom prst="rect">
            <a:avLst/>
          </a:prstGeom>
        </p:spPr>
      </p:pic>
      <p:cxnSp>
        <p:nvCxnSpPr>
          <p:cNvPr id="12" name="Straight Arrow Connector 11">
            <a:extLst>
              <a:ext uri="{FF2B5EF4-FFF2-40B4-BE49-F238E27FC236}">
                <a16:creationId xmlns="" xmlns:a16="http://schemas.microsoft.com/office/drawing/2014/main" id="{A35727E3-191F-3D10-5E67-0BE61048A66D}"/>
              </a:ext>
            </a:extLst>
          </p:cNvPr>
          <p:cNvCxnSpPr>
            <a:cxnSpLocks/>
          </p:cNvCxnSpPr>
          <p:nvPr/>
        </p:nvCxnSpPr>
        <p:spPr>
          <a:xfrm flipV="1">
            <a:off x="5728325" y="2757649"/>
            <a:ext cx="0" cy="74783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38CCB464-E3C1-E57E-8C0F-57C28AC16D67}"/>
                  </a:ext>
                </a:extLst>
              </p:cNvPr>
              <p:cNvSpPr txBox="1"/>
              <p:nvPr/>
            </p:nvSpPr>
            <p:spPr>
              <a:xfrm>
                <a:off x="5715000" y="2218724"/>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b="0" i="1" smtClean="0">
                              <a:solidFill>
                                <a:srgbClr val="00B050"/>
                              </a:solidFill>
                              <a:latin typeface="Cambria Math" panose="02040503050406030204" pitchFamily="18" charset="0"/>
                            </a:rPr>
                            <m:t>𝑁</m:t>
                          </m:r>
                        </m:e>
                      </m:acc>
                    </m:oMath>
                  </m:oMathPara>
                </a14:m>
                <a:endParaRPr lang="en-US" sz="4000">
                  <a:solidFill>
                    <a:srgbClr val="00B050"/>
                  </a:solidFill>
                </a:endParaRPr>
              </a:p>
            </p:txBody>
          </p:sp>
        </mc:Choice>
        <mc:Fallback xmlns="">
          <p:sp>
            <p:nvSpPr>
              <p:cNvPr id="13" name="TextBox 12">
                <a:extLst>
                  <a:ext uri="{FF2B5EF4-FFF2-40B4-BE49-F238E27FC236}">
                    <a16:creationId xmlns:a16="http://schemas.microsoft.com/office/drawing/2014/main" id="{38CCB464-E3C1-E57E-8C0F-57C28AC16D67}"/>
                  </a:ext>
                </a:extLst>
              </p:cNvPr>
              <p:cNvSpPr txBox="1">
                <a:spLocks noRot="1" noChangeAspect="1" noMove="1" noResize="1" noEditPoints="1" noAdjustHandles="1" noChangeArrowheads="1" noChangeShapeType="1" noTextEdit="1"/>
              </p:cNvSpPr>
              <p:nvPr/>
            </p:nvSpPr>
            <p:spPr>
              <a:xfrm>
                <a:off x="5715000" y="2218724"/>
                <a:ext cx="762000" cy="782587"/>
              </a:xfrm>
              <a:prstGeom prst="rect">
                <a:avLst/>
              </a:prstGeom>
              <a:blipFill>
                <a:blip r:embed="rId8"/>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 xmlns:a16="http://schemas.microsoft.com/office/drawing/2014/main" id="{D5F7F56D-401C-B584-451D-838308675746}"/>
              </a:ext>
            </a:extLst>
          </p:cNvPr>
          <p:cNvCxnSpPr>
            <a:cxnSpLocks/>
          </p:cNvCxnSpPr>
          <p:nvPr/>
        </p:nvCxnSpPr>
        <p:spPr>
          <a:xfrm>
            <a:off x="5624535" y="3361724"/>
            <a:ext cx="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ADF24424-FC2C-27CE-699F-17D5087368E5}"/>
                  </a:ext>
                </a:extLst>
              </p:cNvPr>
              <p:cNvSpPr txBox="1"/>
              <p:nvPr/>
            </p:nvSpPr>
            <p:spPr>
              <a:xfrm>
                <a:off x="5563914" y="3693830"/>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FF0000"/>
                              </a:solidFill>
                              <a:latin typeface="Cambria Math"/>
                            </a:rPr>
                          </m:ctrlPr>
                        </m:accPr>
                        <m:e>
                          <m:r>
                            <a:rPr lang="en-US" sz="4000" b="0" i="1" smtClean="0">
                              <a:solidFill>
                                <a:srgbClr val="FF0000"/>
                              </a:solidFill>
                              <a:latin typeface="Cambria Math" panose="02040503050406030204" pitchFamily="18" charset="0"/>
                            </a:rPr>
                            <m:t>𝑃</m:t>
                          </m:r>
                        </m:e>
                      </m:acc>
                    </m:oMath>
                  </m:oMathPara>
                </a14:m>
                <a:endParaRPr lang="en-US" sz="4000">
                  <a:solidFill>
                    <a:srgbClr val="FF0000"/>
                  </a:solidFill>
                </a:endParaRPr>
              </a:p>
            </p:txBody>
          </p:sp>
        </mc:Choice>
        <mc:Fallback xmlns="">
          <p:sp>
            <p:nvSpPr>
              <p:cNvPr id="15" name="TextBox 14">
                <a:extLst>
                  <a:ext uri="{FF2B5EF4-FFF2-40B4-BE49-F238E27FC236}">
                    <a16:creationId xmlns:a16="http://schemas.microsoft.com/office/drawing/2014/main" id="{ADF24424-FC2C-27CE-699F-17D5087368E5}"/>
                  </a:ext>
                </a:extLst>
              </p:cNvPr>
              <p:cNvSpPr txBox="1">
                <a:spLocks noRot="1" noChangeAspect="1" noMove="1" noResize="1" noEditPoints="1" noAdjustHandles="1" noChangeArrowheads="1" noChangeShapeType="1" noTextEdit="1"/>
              </p:cNvSpPr>
              <p:nvPr/>
            </p:nvSpPr>
            <p:spPr>
              <a:xfrm>
                <a:off x="5563914" y="3693830"/>
                <a:ext cx="762000" cy="78258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068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1 Newton</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6976" y="1160505"/>
            <a:ext cx="11929258" cy="97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 xmlns:a16="http://schemas.microsoft.com/office/drawing/2014/main" id="{F3FA9DBC-BF95-4EC2-BFC4-109933DF35D2}"/>
              </a:ext>
            </a:extLst>
          </p:cNvPr>
          <p:cNvSpPr txBox="1"/>
          <p:nvPr/>
        </p:nvSpPr>
        <p:spPr>
          <a:xfrm>
            <a:off x="752121" y="1149995"/>
            <a:ext cx="10068279" cy="861774"/>
          </a:xfrm>
          <a:prstGeom prst="rect">
            <a:avLst/>
          </a:prstGeom>
          <a:noFill/>
        </p:spPr>
        <p:txBody>
          <a:bodyPr wrap="square">
            <a:spAutoFit/>
          </a:bodyPr>
          <a:lstStyle/>
          <a:p>
            <a:pPr marL="457200" indent="-457200" algn="ctr">
              <a:buAutoNum type="arabicPeriod"/>
            </a:pPr>
            <a:r>
              <a:rPr lang="en-US" sz="2500">
                <a:latin typeface="Arial" panose="020B0604020202020204" pitchFamily="34" charset="0"/>
                <a:cs typeface="Arial" panose="020B0604020202020204" pitchFamily="34" charset="0"/>
              </a:rPr>
              <a:t>Khi ngồi trên ô tô, tàu lượn cao tốc hoặc máy bay, hành khách luôn được nhắc thắt dây an toàn. Giải thích điều này. </a:t>
            </a:r>
          </a:p>
        </p:txBody>
      </p:sp>
      <p:sp>
        <p:nvSpPr>
          <p:cNvPr id="11" name="Text Box 5">
            <a:extLst>
              <a:ext uri="{FF2B5EF4-FFF2-40B4-BE49-F238E27FC236}">
                <a16:creationId xmlns="" xmlns:a16="http://schemas.microsoft.com/office/drawing/2014/main" id="{22029AB6-1C0A-3AA6-E9D0-155516FD0F36}"/>
              </a:ext>
            </a:extLst>
          </p:cNvPr>
          <p:cNvSpPr txBox="1">
            <a:spLocks noChangeArrowheads="1"/>
          </p:cNvSpPr>
          <p:nvPr/>
        </p:nvSpPr>
        <p:spPr bwMode="auto">
          <a:xfrm>
            <a:off x="301823" y="632845"/>
            <a:ext cx="66618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2. Ứng dụng quán tính trong đời sống</a:t>
            </a:r>
            <a:endParaRPr lang="en-US" altLang="en-US" sz="2600">
              <a:solidFill>
                <a:srgbClr val="0070C0"/>
              </a:solidFill>
              <a:cs typeface="Arial" panose="020B0604020202020204" pitchFamily="34" charset="0"/>
            </a:endParaRPr>
          </a:p>
        </p:txBody>
      </p:sp>
      <p:pic>
        <p:nvPicPr>
          <p:cNvPr id="10" name="Picture 9" descr="A picture containing person, indoor&#10;&#10;Description automatically generated">
            <a:extLst>
              <a:ext uri="{FF2B5EF4-FFF2-40B4-BE49-F238E27FC236}">
                <a16:creationId xmlns="" xmlns:a16="http://schemas.microsoft.com/office/drawing/2014/main" id="{8E282105-480E-FD85-B2F8-CF6431279A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590" y="2362200"/>
            <a:ext cx="4918210" cy="3688657"/>
          </a:xfrm>
          <a:prstGeom prst="rect">
            <a:avLst/>
          </a:prstGeom>
          <a:ln>
            <a:noFill/>
          </a:ln>
          <a:effectLst>
            <a:softEdge rad="112500"/>
          </a:effectLst>
        </p:spPr>
      </p:pic>
      <p:pic>
        <p:nvPicPr>
          <p:cNvPr id="14" name="Picture 13" descr="A screenshot of a video game&#10;&#10;Description automatically generated">
            <a:extLst>
              <a:ext uri="{FF2B5EF4-FFF2-40B4-BE49-F238E27FC236}">
                <a16:creationId xmlns="" xmlns:a16="http://schemas.microsoft.com/office/drawing/2014/main" id="{CB75915F-483D-064D-6E8C-9E83F95430F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57799" y="2533625"/>
            <a:ext cx="5948098" cy="3345805"/>
          </a:xfrm>
          <a:prstGeom prst="rect">
            <a:avLst/>
          </a:prstGeom>
        </p:spPr>
      </p:pic>
    </p:spTree>
    <p:extLst>
      <p:ext uri="{BB962C8B-B14F-4D97-AF65-F5344CB8AC3E}">
        <p14:creationId xmlns:p14="http://schemas.microsoft.com/office/powerpoint/2010/main" val="264973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1 Newton</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2799" y="1075364"/>
            <a:ext cx="11826801" cy="166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 xmlns:a16="http://schemas.microsoft.com/office/drawing/2014/main" id="{F3FA9DBC-BF95-4EC2-BFC4-109933DF35D2}"/>
              </a:ext>
            </a:extLst>
          </p:cNvPr>
          <p:cNvSpPr txBox="1"/>
          <p:nvPr/>
        </p:nvSpPr>
        <p:spPr>
          <a:xfrm>
            <a:off x="667407" y="1196308"/>
            <a:ext cx="11369601"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2. Để tra đầu búa vào cán, nên chọn cách nào dưới đây? Giải thích tại sao. </a:t>
            </a:r>
          </a:p>
          <a:p>
            <a:pPr lvl="2"/>
            <a:r>
              <a:rPr lang="en-US" sz="2500">
                <a:latin typeface="Arial" panose="020B0604020202020204" pitchFamily="34" charset="0"/>
                <a:cs typeface="Arial" panose="020B0604020202020204" pitchFamily="34" charset="0"/>
              </a:rPr>
              <a:t>a) Đập mạnh cán búa xuống đất </a:t>
            </a:r>
          </a:p>
          <a:p>
            <a:pPr lvl="2"/>
            <a:r>
              <a:rPr lang="en-US" sz="2500">
                <a:latin typeface="Arial" panose="020B0604020202020204" pitchFamily="34" charset="0"/>
                <a:cs typeface="Arial" panose="020B0604020202020204" pitchFamily="34" charset="0"/>
              </a:rPr>
              <a:t>b) Đập mạnh đầu búa xuống đất</a:t>
            </a:r>
          </a:p>
        </p:txBody>
      </p:sp>
      <p:sp>
        <p:nvSpPr>
          <p:cNvPr id="11" name="Text Box 5">
            <a:extLst>
              <a:ext uri="{FF2B5EF4-FFF2-40B4-BE49-F238E27FC236}">
                <a16:creationId xmlns="" xmlns:a16="http://schemas.microsoft.com/office/drawing/2014/main" id="{22029AB6-1C0A-3AA6-E9D0-155516FD0F36}"/>
              </a:ext>
            </a:extLst>
          </p:cNvPr>
          <p:cNvSpPr txBox="1">
            <a:spLocks noChangeArrowheads="1"/>
          </p:cNvSpPr>
          <p:nvPr/>
        </p:nvSpPr>
        <p:spPr bwMode="auto">
          <a:xfrm>
            <a:off x="301823" y="632845"/>
            <a:ext cx="66618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2. Ứng dụng quán tính trong đời sống</a:t>
            </a:r>
            <a:endParaRPr lang="en-US" altLang="en-US" sz="2600">
              <a:solidFill>
                <a:srgbClr val="0070C0"/>
              </a:solidFill>
              <a:cs typeface="Arial" panose="020B0604020202020204" pitchFamily="34" charset="0"/>
            </a:endParaRPr>
          </a:p>
        </p:txBody>
      </p:sp>
      <p:sp>
        <p:nvSpPr>
          <p:cNvPr id="13" name="Flowchart: Data 12">
            <a:extLst>
              <a:ext uri="{FF2B5EF4-FFF2-40B4-BE49-F238E27FC236}">
                <a16:creationId xmlns="" xmlns:a16="http://schemas.microsoft.com/office/drawing/2014/main" id="{7AA9947A-2A79-089B-C1A8-3B65E934A071}"/>
              </a:ext>
            </a:extLst>
          </p:cNvPr>
          <p:cNvSpPr/>
          <p:nvPr/>
        </p:nvSpPr>
        <p:spPr>
          <a:xfrm>
            <a:off x="1081218" y="5816212"/>
            <a:ext cx="9432021" cy="762000"/>
          </a:xfrm>
          <a:prstGeom prst="flowChartInputOutp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57AB7886-7ECE-B95B-859E-BBC51FFEE62C}"/>
              </a:ext>
            </a:extLst>
          </p:cNvPr>
          <p:cNvCxnSpPr/>
          <p:nvPr/>
        </p:nvCxnSpPr>
        <p:spPr>
          <a:xfrm>
            <a:off x="4843410" y="4035305"/>
            <a:ext cx="0" cy="9633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 xmlns:a16="http://schemas.microsoft.com/office/drawing/2014/main" id="{E9C936E6-94BD-BB0A-21FD-562F8785BF77}"/>
              </a:ext>
            </a:extLst>
          </p:cNvPr>
          <p:cNvGrpSpPr/>
          <p:nvPr/>
        </p:nvGrpSpPr>
        <p:grpSpPr>
          <a:xfrm>
            <a:off x="2632147" y="2531552"/>
            <a:ext cx="2646578" cy="3869354"/>
            <a:chOff x="2632147" y="2531552"/>
            <a:chExt cx="2646578" cy="3869354"/>
          </a:xfrm>
        </p:grpSpPr>
        <p:pic>
          <p:nvPicPr>
            <p:cNvPr id="20" name="Picture 19" descr="A hand holding a hammer&#10;&#10;Description automatically generated with medium confidence">
              <a:extLst>
                <a:ext uri="{FF2B5EF4-FFF2-40B4-BE49-F238E27FC236}">
                  <a16:creationId xmlns="" xmlns:a16="http://schemas.microsoft.com/office/drawing/2014/main" id="{E722646D-3CEB-1BDC-5D2F-1E4E8E201956}"/>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778" b="93222" l="9619" r="94030">
                          <a14:foregroundMark x1="40299" y1="7778" x2="40299" y2="7778"/>
                          <a14:foregroundMark x1="94030" y1="61444" x2="94030" y2="61444"/>
                          <a14:foregroundMark x1="58043" y1="93222" x2="58043" y2="93222"/>
                        </a14:backgroundRemoval>
                      </a14:imgEffect>
                    </a14:imgLayer>
                  </a14:imgProps>
                </a:ext>
                <a:ext uri="{28A0092B-C50C-407E-A947-70E740481C1C}">
                  <a14:useLocalDpi xmlns:a14="http://schemas.microsoft.com/office/drawing/2010/main"/>
                </a:ext>
              </a:extLst>
            </a:blip>
            <a:stretch>
              <a:fillRect/>
            </a:stretch>
          </p:blipFill>
          <p:spPr>
            <a:xfrm rot="10131193" flipV="1">
              <a:off x="2686258" y="2531552"/>
              <a:ext cx="2592467" cy="3869354"/>
            </a:xfrm>
            <a:prstGeom prst="rect">
              <a:avLst/>
            </a:prstGeom>
          </p:spPr>
        </p:pic>
        <p:sp>
          <p:nvSpPr>
            <p:cNvPr id="25" name="Rectangle 24">
              <a:extLst>
                <a:ext uri="{FF2B5EF4-FFF2-40B4-BE49-F238E27FC236}">
                  <a16:creationId xmlns="" xmlns:a16="http://schemas.microsoft.com/office/drawing/2014/main" id="{3E116C3B-E5BF-9532-C9AD-79D3F822D06E}"/>
                </a:ext>
              </a:extLst>
            </p:cNvPr>
            <p:cNvSpPr/>
            <p:nvPr/>
          </p:nvSpPr>
          <p:spPr>
            <a:xfrm>
              <a:off x="2632147" y="4706949"/>
              <a:ext cx="304796" cy="963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 xmlns:a16="http://schemas.microsoft.com/office/drawing/2014/main" id="{874805EE-563C-2883-1988-0425FC930687}"/>
              </a:ext>
            </a:extLst>
          </p:cNvPr>
          <p:cNvGrpSpPr/>
          <p:nvPr/>
        </p:nvGrpSpPr>
        <p:grpSpPr>
          <a:xfrm rot="21431141">
            <a:off x="6685901" y="2752193"/>
            <a:ext cx="2769727" cy="3869354"/>
            <a:chOff x="5097415" y="2531553"/>
            <a:chExt cx="2769727" cy="3869354"/>
          </a:xfrm>
        </p:grpSpPr>
        <p:pic>
          <p:nvPicPr>
            <p:cNvPr id="19" name="Picture 18" descr="A hand holding a hammer&#10;&#10;Description automatically generated with medium confidence">
              <a:extLst>
                <a:ext uri="{FF2B5EF4-FFF2-40B4-BE49-F238E27FC236}">
                  <a16:creationId xmlns="" xmlns:a16="http://schemas.microsoft.com/office/drawing/2014/main" id="{9A7DA886-EB36-F107-3D63-60F62D87A8A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778" b="93222" l="9619" r="94030">
                          <a14:foregroundMark x1="40299" y1="7778" x2="40299" y2="7778"/>
                          <a14:foregroundMark x1="94030" y1="61444" x2="94030" y2="61444"/>
                          <a14:foregroundMark x1="58043" y1="93222" x2="58043" y2="93222"/>
                        </a14:backgroundRemoval>
                      </a14:imgEffect>
                    </a14:imgLayer>
                  </a14:imgProps>
                </a:ext>
                <a:ext uri="{28A0092B-C50C-407E-A947-70E740481C1C}">
                  <a14:useLocalDpi xmlns:a14="http://schemas.microsoft.com/office/drawing/2010/main"/>
                </a:ext>
              </a:extLst>
            </a:blip>
            <a:stretch>
              <a:fillRect/>
            </a:stretch>
          </p:blipFill>
          <p:spPr>
            <a:xfrm rot="21179416" flipV="1">
              <a:off x="5097415" y="2531553"/>
              <a:ext cx="2592467" cy="3869354"/>
            </a:xfrm>
            <a:prstGeom prst="rect">
              <a:avLst/>
            </a:prstGeom>
          </p:spPr>
        </p:pic>
        <p:cxnSp>
          <p:nvCxnSpPr>
            <p:cNvPr id="23" name="Straight Arrow Connector 22">
              <a:extLst>
                <a:ext uri="{FF2B5EF4-FFF2-40B4-BE49-F238E27FC236}">
                  <a16:creationId xmlns="" xmlns:a16="http://schemas.microsoft.com/office/drawing/2014/main" id="{F7730FA0-3766-0C08-E455-24A2EFCBC0FF}"/>
                </a:ext>
              </a:extLst>
            </p:cNvPr>
            <p:cNvCxnSpPr/>
            <p:nvPr/>
          </p:nvCxnSpPr>
          <p:spPr>
            <a:xfrm>
              <a:off x="7867142" y="4035305"/>
              <a:ext cx="0" cy="9633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 xmlns:a16="http://schemas.microsoft.com/office/drawing/2014/main" id="{E3B5458A-2752-5360-CD2A-F2CF625421BC}"/>
                </a:ext>
              </a:extLst>
            </p:cNvPr>
            <p:cNvSpPr/>
            <p:nvPr/>
          </p:nvSpPr>
          <p:spPr>
            <a:xfrm>
              <a:off x="7448002" y="3429000"/>
              <a:ext cx="304796" cy="963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587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972800" cy="14095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990600" y="775137"/>
            <a:ext cx="10972800" cy="12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thích nguyên nhân của nhiều vụ tai nạn giao thông liên quan đến quán tính. Rất nhiều vụ tai nạn giao thông có nguyên nhân từ quán tính. Em hãy nêu một số ví dụ về điều đó và cách phòng tránh những tai nạn này.</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6" name="Picture 15" descr="A picture containing outdoor, transport, concrete mixer&#10;&#10;Description automatically generated">
            <a:extLst>
              <a:ext uri="{FF2B5EF4-FFF2-40B4-BE49-F238E27FC236}">
                <a16:creationId xmlns="" xmlns:a16="http://schemas.microsoft.com/office/drawing/2014/main" id="{2A493A28-7059-3581-9A5B-92497798E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939" y="2338316"/>
            <a:ext cx="4900448" cy="3675338"/>
          </a:xfrm>
          <a:prstGeom prst="rect">
            <a:avLst/>
          </a:prstGeom>
          <a:ln>
            <a:noFill/>
          </a:ln>
          <a:effectLst>
            <a:softEdge rad="112500"/>
          </a:effectLst>
        </p:spPr>
      </p:pic>
      <p:sp>
        <p:nvSpPr>
          <p:cNvPr id="17" name="TextBox 16">
            <a:extLst>
              <a:ext uri="{FF2B5EF4-FFF2-40B4-BE49-F238E27FC236}">
                <a16:creationId xmlns="" xmlns:a16="http://schemas.microsoft.com/office/drawing/2014/main" id="{19305952-F37B-83A7-00A3-06BE84F91806}"/>
              </a:ext>
            </a:extLst>
          </p:cNvPr>
          <p:cNvSpPr txBox="1"/>
          <p:nvPr/>
        </p:nvSpPr>
        <p:spPr>
          <a:xfrm>
            <a:off x="985703" y="5973112"/>
            <a:ext cx="10484251" cy="769441"/>
          </a:xfrm>
          <a:prstGeom prst="rect">
            <a:avLst/>
          </a:prstGeom>
          <a:noFill/>
        </p:spPr>
        <p:txBody>
          <a:bodyPr wrap="square">
            <a:spAutoFit/>
          </a:bodyPr>
          <a:lstStyle/>
          <a:p>
            <a:pPr algn="just"/>
            <a:r>
              <a:rPr lang="en-US" altLang="en-US" sz="2200" i="1">
                <a:latin typeface="Arial" panose="020B0604020202020204" pitchFamily="34" charset="0"/>
                <a:cs typeface="Arial" panose="020B0604020202020204" pitchFamily="34" charset="0"/>
              </a:rPr>
              <a:t>Ví dụ: Khối lượng cuộn thép lớn nên quán tính lớn. Khi xe phanh gấp, thì do khối thép có quán tính lớn vẫn tiếp tục chuyển động và dồn về phía cabin gây tai nạn</a:t>
            </a:r>
            <a:endParaRPr lang="en-US" sz="2200" i="1">
              <a:latin typeface="Arial" panose="020B0604020202020204" pitchFamily="34" charset="0"/>
              <a:cs typeface="Arial" panose="020B0604020202020204" pitchFamily="34" charset="0"/>
            </a:endParaRPr>
          </a:p>
        </p:txBody>
      </p:sp>
      <p:pic>
        <p:nvPicPr>
          <p:cNvPr id="18" name="Picture 17" descr="A picture containing outdoor, sky&#10;&#10;Description automatically generated">
            <a:extLst>
              <a:ext uri="{FF2B5EF4-FFF2-40B4-BE49-F238E27FC236}">
                <a16:creationId xmlns="" xmlns:a16="http://schemas.microsoft.com/office/drawing/2014/main" id="{09482638-72D8-BA73-1D1E-6915FC9C319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27387" y="2408372"/>
            <a:ext cx="5455867" cy="3535227"/>
          </a:xfrm>
          <a:prstGeom prst="rect">
            <a:avLst/>
          </a:prstGeom>
          <a:ln>
            <a:noFill/>
          </a:ln>
          <a:effectLst>
            <a:softEdge rad="112500"/>
          </a:effectLst>
        </p:spPr>
      </p:pic>
    </p:spTree>
    <p:extLst>
      <p:ext uri="{BB962C8B-B14F-4D97-AF65-F5344CB8AC3E}">
        <p14:creationId xmlns:p14="http://schemas.microsoft.com/office/powerpoint/2010/main" val="197478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atellite in space&#10;&#10;Description automatically generated with low confidence">
            <a:extLst>
              <a:ext uri="{FF2B5EF4-FFF2-40B4-BE49-F238E27FC236}">
                <a16:creationId xmlns="" xmlns:a16="http://schemas.microsoft.com/office/drawing/2014/main" id="{01D79941-3602-805E-40CC-C851F8BA6C95}"/>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 xmlns:a16="http://schemas.microsoft.com/office/drawing/2014/main" id="{68ED1D84-ECBC-7AE5-682C-CA9DE689B827}"/>
              </a:ext>
            </a:extLst>
          </p:cNvPr>
          <p:cNvSpPr>
            <a:spLocks noChangeArrowheads="1"/>
          </p:cNvSpPr>
          <p:nvPr/>
        </p:nvSpPr>
        <p:spPr bwMode="auto">
          <a:xfrm>
            <a:off x="0" y="2772834"/>
            <a:ext cx="12192000" cy="982595"/>
          </a:xfrm>
          <a:prstGeom prst="rect">
            <a:avLst/>
          </a:prstGeom>
          <a:solidFill>
            <a:schemeClr val="bg1">
              <a:alpha val="44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 xmlns:a16="http://schemas.microsoft.com/office/drawing/2014/main" id="{20920A35-4EEC-4B17-ABD5-52565EEE2AE1}"/>
              </a:ext>
            </a:extLst>
          </p:cNvPr>
          <p:cNvSpPr>
            <a:spLocks noChangeArrowheads="1"/>
          </p:cNvSpPr>
          <p:nvPr>
            <p:custDataLst>
              <p:tags r:id="rId1"/>
            </p:custDataLst>
          </p:nvPr>
        </p:nvSpPr>
        <p:spPr bwMode="auto">
          <a:xfrm>
            <a:off x="-553856" y="2838482"/>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FFFF00"/>
                </a:solidFill>
                <a:ea typeface="ＭＳ Ｐゴシック" panose="020B0600070205080204" pitchFamily="50" charset="-128"/>
              </a:rPr>
              <a:t>Định luật 1 Newton</a:t>
            </a:r>
            <a:endParaRPr lang="en-US" altLang="en-US" sz="4400" b="1">
              <a:solidFill>
                <a:srgbClr val="FFFF00"/>
              </a:solidFill>
            </a:endParaRPr>
          </a:p>
        </p:txBody>
      </p:sp>
      <p:sp>
        <p:nvSpPr>
          <p:cNvPr id="9" name="TextBox 11">
            <a:extLst>
              <a:ext uri="{FF2B5EF4-FFF2-40B4-BE49-F238E27FC236}">
                <a16:creationId xmlns="" xmlns:a16="http://schemas.microsoft.com/office/drawing/2014/main" id="{56E9A273-805A-7539-6E65-11D00659E999}"/>
              </a:ext>
            </a:extLst>
          </p:cNvPr>
          <p:cNvSpPr>
            <a:spLocks noChangeArrowheads="1"/>
          </p:cNvSpPr>
          <p:nvPr>
            <p:custDataLst>
              <p:tags r:id="rId2"/>
            </p:custDataLst>
          </p:nvPr>
        </p:nvSpPr>
        <p:spPr bwMode="auto">
          <a:xfrm>
            <a:off x="0" y="2772834"/>
            <a:ext cx="1965594"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14:</a:t>
            </a:r>
          </a:p>
        </p:txBody>
      </p:sp>
    </p:spTree>
    <p:extLst>
      <p:ext uri="{BB962C8B-B14F-4D97-AF65-F5344CB8AC3E}">
        <p14:creationId xmlns:p14="http://schemas.microsoft.com/office/powerpoint/2010/main" val="22799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1722" y="838922"/>
            <a:ext cx="11275469" cy="91854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1101124" y="849432"/>
            <a:ext cx="10305962" cy="894860"/>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Điều gì đã giúp cho tàu Voyager tiếp tục chuyển động rời xa Trái Đất, mặc dù thực tế không còn lực nào tác dụng lên chúng nữa?</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 xmlns:a16="http://schemas.microsoft.com/office/drawing/2014/main" id="{464C6B4A-4DBC-92A0-49AF-A24BAE27A4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87" b="100000" l="0" r="100000"/>
                        </a14:imgEffect>
                      </a14:imgLayer>
                    </a14:imgProps>
                  </a:ext>
                  <a:ext uri="{28A0092B-C50C-407E-A947-70E740481C1C}">
                    <a14:useLocalDpi xmlns:a14="http://schemas.microsoft.com/office/drawing/2010/main"/>
                  </a:ext>
                </a:extLst>
              </a:blip>
              <a:srcRect/>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 xmlns:a16="http://schemas.microsoft.com/office/drawing/2014/main" id="{7C1437E1-7205-62BE-22E1-981A831C60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26" b="100000" l="5714" r="92857">
                          <a14:foregroundMark x1="42857" y1="5556" x2="42857" y2="5556"/>
                          <a14:foregroundMark x1="42857" y1="1852" x2="42857" y2="1852"/>
                          <a14:foregroundMark x1="7143" y1="38889" x2="7143" y2="38889"/>
                          <a14:foregroundMark x1="94286" y1="43519" x2="94286" y2="43519"/>
                          <a14:foregroundMark x1="42857" y1="1852" x2="42857" y2="1852"/>
                        </a14:backgroundRemoval>
                      </a14:imgEffect>
                    </a14:imgLayer>
                  </a14:imgProps>
                </a:ext>
                <a:ext uri="{28A0092B-C50C-407E-A947-70E740481C1C}">
                  <a14:useLocalDpi xmlns:a14="http://schemas.microsoft.com/office/drawing/2010/main"/>
                </a:ext>
              </a:extLst>
            </a:blip>
            <a:srcRect/>
            <a:stretch/>
          </p:blipFill>
          <p:spPr>
            <a:xfrm>
              <a:off x="600775" y="770499"/>
              <a:ext cx="292432" cy="449142"/>
            </a:xfrm>
            <a:prstGeom prst="rect">
              <a:avLst/>
            </a:prstGeom>
          </p:spPr>
        </p:pic>
      </p:grpSp>
      <p:sp>
        <p:nvSpPr>
          <p:cNvPr id="19" name="TextBox 18">
            <a:extLst>
              <a:ext uri="{FF2B5EF4-FFF2-40B4-BE49-F238E27FC236}">
                <a16:creationId xmlns="" xmlns:a16="http://schemas.microsoft.com/office/drawing/2014/main" id="{9AECD60E-9899-376A-45D1-21CB42DE8573}"/>
              </a:ext>
            </a:extLst>
          </p:cNvPr>
          <p:cNvSpPr txBox="1"/>
          <p:nvPr/>
        </p:nvSpPr>
        <p:spPr>
          <a:xfrm>
            <a:off x="7689465" y="2229733"/>
            <a:ext cx="4090168" cy="4016484"/>
          </a:xfrm>
          <a:prstGeom prst="rect">
            <a:avLst/>
          </a:prstGeom>
          <a:noFill/>
        </p:spPr>
        <p:txBody>
          <a:bodyPr wrap="square">
            <a:spAutoFit/>
          </a:bodyPr>
          <a:lstStyle/>
          <a:p>
            <a:pPr indent="284163" algn="just">
              <a:spcAft>
                <a:spcPts val="600"/>
              </a:spcAft>
            </a:pP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tàu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vũ</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trụ</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Voyager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nhiệm</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vụ</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thăm</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các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hành</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tinh</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nằm</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Mặt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Trời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phóng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từ</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Florida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Mỹ</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1977)</a:t>
            </a:r>
          </a:p>
          <a:p>
            <a:pPr indent="284163" algn="just">
              <a:spcAft>
                <a:spcPts val="600"/>
              </a:spcAft>
            </a:pPr>
            <a:r>
              <a:rPr lang="en-US" sz="25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iện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nay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tàu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đã</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khỏi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Mặt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Trời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tiếp</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tục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hoạt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gửi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thông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tin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i="1" dirty="0"/>
          </a:p>
        </p:txBody>
      </p:sp>
      <p:grpSp>
        <p:nvGrpSpPr>
          <p:cNvPr id="10" name="Group 9">
            <a:extLst>
              <a:ext uri="{FF2B5EF4-FFF2-40B4-BE49-F238E27FC236}">
                <a16:creationId xmlns="" xmlns:a16="http://schemas.microsoft.com/office/drawing/2014/main" id="{A7CB2638-8A6D-AEAA-FC8E-38DA12C4AA53}"/>
              </a:ext>
            </a:extLst>
          </p:cNvPr>
          <p:cNvGrpSpPr/>
          <p:nvPr/>
        </p:nvGrpSpPr>
        <p:grpSpPr>
          <a:xfrm>
            <a:off x="483689" y="1986291"/>
            <a:ext cx="7011116" cy="4503369"/>
            <a:chOff x="507638" y="1850155"/>
            <a:chExt cx="7046926" cy="4517854"/>
          </a:xfrm>
        </p:grpSpPr>
        <p:pic>
          <p:nvPicPr>
            <p:cNvPr id="24" name="Content Placeholder 3" descr="A picture containing transport&#10;&#10;Description automatically generated">
              <a:extLst>
                <a:ext uri="{FF2B5EF4-FFF2-40B4-BE49-F238E27FC236}">
                  <a16:creationId xmlns="" xmlns:a16="http://schemas.microsoft.com/office/drawing/2014/main" id="{0CFDD89F-23A7-C92C-A0BE-79DA84673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77" r="-265"/>
            <a:stretch/>
          </p:blipFill>
          <p:spPr>
            <a:xfrm>
              <a:off x="507638" y="1850155"/>
              <a:ext cx="7046926" cy="4517854"/>
            </a:xfrm>
            <a:prstGeom prst="rect">
              <a:avLst/>
            </a:prstGeom>
            <a:ln>
              <a:noFill/>
            </a:ln>
            <a:effectLst>
              <a:softEdge rad="112500"/>
            </a:effectLst>
          </p:spPr>
        </p:pic>
        <p:sp>
          <p:nvSpPr>
            <p:cNvPr id="25" name="TextBox 24">
              <a:extLst>
                <a:ext uri="{FF2B5EF4-FFF2-40B4-BE49-F238E27FC236}">
                  <a16:creationId xmlns="" xmlns:a16="http://schemas.microsoft.com/office/drawing/2014/main" id="{11F3E2DA-EA45-0663-2291-2496B5AF958F}"/>
                </a:ext>
              </a:extLst>
            </p:cNvPr>
            <p:cNvSpPr txBox="1"/>
            <p:nvPr/>
          </p:nvSpPr>
          <p:spPr>
            <a:xfrm>
              <a:off x="4782873" y="5894502"/>
              <a:ext cx="2751652" cy="295594"/>
            </a:xfrm>
            <a:prstGeom prst="rect">
              <a:avLst/>
            </a:prstGeom>
            <a:noFill/>
          </p:spPr>
          <p:txBody>
            <a:bodyPr wrap="square">
              <a:spAutoFit/>
            </a:bodyPr>
            <a:lstStyle/>
            <a:p>
              <a:pPr marL="0" marR="0" algn="ctr">
                <a:lnSpc>
                  <a:spcPct val="107000"/>
                </a:lnSpc>
                <a:spcBef>
                  <a:spcPts val="0"/>
                </a:spcBef>
                <a:spcAft>
                  <a:spcPts val="0"/>
                </a:spcAft>
              </a:pPr>
              <a:r>
                <a:rPr lang="en-US" sz="1300" i="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Nguồn ảnh: NASA Voyager</a:t>
              </a:r>
              <a:endParaRPr lang="en-US" sz="1300">
                <a:solidFill>
                  <a:schemeClr val="bg1"/>
                </a:solidFill>
                <a:effectLst/>
                <a:latin typeface="Calibri" panose="020F0502020204030204" pitchFamily="34" charset="0"/>
                <a:ea typeface="游明朝"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423924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Lực và chuyển động</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1243" y="761709"/>
            <a:ext cx="11539757" cy="103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 xmlns:a16="http://schemas.microsoft.com/office/drawing/2014/main" id="{F3FA9DBC-BF95-4EC2-BFC4-109933DF35D2}"/>
              </a:ext>
            </a:extLst>
          </p:cNvPr>
          <p:cNvSpPr txBox="1"/>
          <p:nvPr/>
        </p:nvSpPr>
        <p:spPr>
          <a:xfrm>
            <a:off x="914400" y="850734"/>
            <a:ext cx="9910616" cy="861774"/>
          </a:xfrm>
          <a:prstGeom prst="rect">
            <a:avLst/>
          </a:prstGeom>
          <a:noFill/>
        </p:spPr>
        <p:txBody>
          <a:bodyPr wrap="square">
            <a:spAutoFit/>
          </a:bodyPr>
          <a:lstStyle/>
          <a:p>
            <a:pPr algn="ctr"/>
            <a:r>
              <a:rPr lang="en-US" sz="2500" b="1">
                <a:latin typeface="Arial" panose="020B0604020202020204" pitchFamily="34" charset="0"/>
                <a:cs typeface="Arial" panose="020B0604020202020204" pitchFamily="34" charset="0"/>
              </a:rPr>
              <a:t>Lực có cần thiết để làm cho một vật chuyển động và duy trì chuyển động đó hay không?</a:t>
            </a:r>
          </a:p>
        </p:txBody>
      </p:sp>
      <p:pic>
        <p:nvPicPr>
          <p:cNvPr id="36" name="Picture 35">
            <a:extLst>
              <a:ext uri="{FF2B5EF4-FFF2-40B4-BE49-F238E27FC236}">
                <a16:creationId xmlns="" xmlns:a16="http://schemas.microsoft.com/office/drawing/2014/main" id="{E57BB50B-D302-6023-2901-8BC67433A2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6" r="-868"/>
          <a:stretch/>
        </p:blipFill>
        <p:spPr>
          <a:xfrm>
            <a:off x="1371607" y="1890558"/>
            <a:ext cx="4359084" cy="3346225"/>
          </a:xfrm>
          <a:prstGeom prst="rect">
            <a:avLst/>
          </a:prstGeom>
          <a:ln>
            <a:noFill/>
          </a:ln>
          <a:effectLst>
            <a:softEdge rad="112500"/>
          </a:effectLst>
        </p:spPr>
      </p:pic>
      <p:sp>
        <p:nvSpPr>
          <p:cNvPr id="39" name="TextBox 38">
            <a:extLst>
              <a:ext uri="{FF2B5EF4-FFF2-40B4-BE49-F238E27FC236}">
                <a16:creationId xmlns="" xmlns:a16="http://schemas.microsoft.com/office/drawing/2014/main" id="{A5B72D60-10EA-B7EE-703C-8A01075E1CA8}"/>
              </a:ext>
            </a:extLst>
          </p:cNvPr>
          <p:cNvSpPr txBox="1"/>
          <p:nvPr/>
        </p:nvSpPr>
        <p:spPr>
          <a:xfrm>
            <a:off x="6553201" y="2418886"/>
            <a:ext cx="3962400" cy="2129814"/>
          </a:xfrm>
          <a:prstGeom prst="rect">
            <a:avLst/>
          </a:prstGeom>
          <a:noFill/>
        </p:spPr>
        <p:txBody>
          <a:bodyPr wrap="square">
            <a:spAutoFit/>
          </a:bodyPr>
          <a:lstStyle/>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quyển sách đang nằm yên trên mặt bàn. Ta phải đẩy nó thì nó mới dịch chuyển và khi ngừng đẩy thì nó dừng lại.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40" name="TextBox 39">
            <a:extLst>
              <a:ext uri="{FF2B5EF4-FFF2-40B4-BE49-F238E27FC236}">
                <a16:creationId xmlns="" xmlns:a16="http://schemas.microsoft.com/office/drawing/2014/main" id="{C0CF0E19-34DE-BA87-7CF4-4A7BEEAA2C59}"/>
              </a:ext>
            </a:extLst>
          </p:cNvPr>
          <p:cNvSpPr txBox="1"/>
          <p:nvPr/>
        </p:nvSpPr>
        <p:spPr>
          <a:xfrm>
            <a:off x="1112748" y="5384018"/>
            <a:ext cx="9250451" cy="1246495"/>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 em đặt mình vào thời của nhà khoa học Hy Lạp Aristotle (384-322 TCN), khi mà mọi người còn chưa biết đến ma sát, thì</a:t>
            </a:r>
          </a:p>
          <a:p>
            <a:pPr algn="ct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 sẽ trả lời câu hỏi nêu ra như thế nào?</a:t>
            </a:r>
            <a:endParaRPr lang="en-US" sz="2500" b="1"/>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Lực và chuyển động</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4326237"/>
            <a:ext cx="10216072" cy="225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 xmlns:a16="http://schemas.microsoft.com/office/drawing/2014/main" id="{F3FA9DBC-BF95-4EC2-BFC4-109933DF35D2}"/>
              </a:ext>
            </a:extLst>
          </p:cNvPr>
          <p:cNvSpPr txBox="1"/>
          <p:nvPr/>
        </p:nvSpPr>
        <p:spPr>
          <a:xfrm>
            <a:off x="1295400" y="4356877"/>
            <a:ext cx="9220200" cy="201593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Galilei bố trí thí nghiệm như Hình:</a:t>
            </a:r>
          </a:p>
          <a:p>
            <a:pPr marL="342900" indent="-342900" algn="just">
              <a:buFontTx/>
              <a:buChar char="-"/>
            </a:pPr>
            <a:r>
              <a:rPr lang="en-US" sz="2500">
                <a:latin typeface="Arial" panose="020B0604020202020204" pitchFamily="34" charset="0"/>
                <a:cs typeface="Arial" panose="020B0604020202020204" pitchFamily="34" charset="0"/>
              </a:rPr>
              <a:t>Thả hòn bị cho lăn xuống theo máng nghiêng 1 </a:t>
            </a:r>
            <a:r>
              <a:rPr lang="en-US" sz="2500">
                <a:latin typeface="Arial" panose="020B0604020202020204" pitchFamily="34" charset="0"/>
                <a:cs typeface="Arial" panose="020B0604020202020204" pitchFamily="34" charset="0"/>
                <a:sym typeface="Symbol" panose="05050102010706020507" pitchFamily="18" charset="2"/>
              </a:rPr>
              <a:t> </a:t>
            </a:r>
            <a:r>
              <a:rPr lang="en-US" sz="2500">
                <a:latin typeface="Arial" panose="020B0604020202020204" pitchFamily="34" charset="0"/>
                <a:cs typeface="Arial" panose="020B0604020202020204" pitchFamily="34" charset="0"/>
              </a:rPr>
              <a:t>hòn bi lăn ngược lên máng 2 đến một độ cao thấp hơn độ cao ban đầu.</a:t>
            </a:r>
          </a:p>
          <a:p>
            <a:pPr marL="342900" indent="-342900" algn="just">
              <a:buFontTx/>
              <a:buChar char="-"/>
            </a:pPr>
            <a:r>
              <a:rPr lang="en-US" sz="2500">
                <a:latin typeface="Arial" panose="020B0604020202020204" pitchFamily="34" charset="0"/>
                <a:cs typeface="Arial" panose="020B0604020202020204" pitchFamily="34" charset="0"/>
              </a:rPr>
              <a:t> Khi hạ thấp độ nghiêng của máng 2</a:t>
            </a:r>
            <a:r>
              <a:rPr lang="en-US" sz="2500">
                <a:latin typeface="Arial" panose="020B0604020202020204" pitchFamily="34" charset="0"/>
                <a:cs typeface="Arial" panose="020B0604020202020204" pitchFamily="34" charset="0"/>
                <a:sym typeface="Symbol" panose="05050102010706020507" pitchFamily="18" charset="2"/>
              </a:rPr>
              <a:t> </a:t>
            </a:r>
            <a:r>
              <a:rPr lang="en-US" sz="2500">
                <a:latin typeface="Arial" panose="020B0604020202020204" pitchFamily="34" charset="0"/>
                <a:cs typeface="Arial" panose="020B0604020202020204" pitchFamily="34" charset="0"/>
              </a:rPr>
              <a:t> hòn bi lăn trên máng 2 được một đoạn dài hơn. </a:t>
            </a:r>
          </a:p>
        </p:txBody>
      </p:sp>
      <p:pic>
        <p:nvPicPr>
          <p:cNvPr id="10" name="Picture 9" descr="A picture containing text&#10;&#10;Description automatically generated">
            <a:extLst>
              <a:ext uri="{FF2B5EF4-FFF2-40B4-BE49-F238E27FC236}">
                <a16:creationId xmlns="" xmlns:a16="http://schemas.microsoft.com/office/drawing/2014/main" id="{44D921FB-AC9E-0620-AE54-66640065EA6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a:xfrm rot="5400000">
            <a:off x="6342947" y="867556"/>
            <a:ext cx="3068897" cy="3246666"/>
          </a:xfrm>
          <a:prstGeom prst="rect">
            <a:avLst/>
          </a:prstGeom>
        </p:spPr>
      </p:pic>
      <p:grpSp>
        <p:nvGrpSpPr>
          <p:cNvPr id="11" name="Group 10">
            <a:extLst>
              <a:ext uri="{FF2B5EF4-FFF2-40B4-BE49-F238E27FC236}">
                <a16:creationId xmlns="" xmlns:a16="http://schemas.microsoft.com/office/drawing/2014/main" id="{4BD0D485-AE9B-E102-401A-48CC62197C4E}"/>
              </a:ext>
            </a:extLst>
          </p:cNvPr>
          <p:cNvGrpSpPr/>
          <p:nvPr/>
        </p:nvGrpSpPr>
        <p:grpSpPr>
          <a:xfrm>
            <a:off x="2209800" y="956440"/>
            <a:ext cx="3180253" cy="3021495"/>
            <a:chOff x="609600" y="860588"/>
            <a:chExt cx="3180253" cy="3021495"/>
          </a:xfrm>
        </p:grpSpPr>
        <p:pic>
          <p:nvPicPr>
            <p:cNvPr id="14" name="Picture 13" descr="A person in a suit and tie&#10;&#10;Description automatically generated">
              <a:extLst>
                <a:ext uri="{FF2B5EF4-FFF2-40B4-BE49-F238E27FC236}">
                  <a16:creationId xmlns="" xmlns:a16="http://schemas.microsoft.com/office/drawing/2014/main" id="{1D4B4128-1E46-17BF-50B8-ED01EA99A51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798" r="-1767"/>
            <a:stretch/>
          </p:blipFill>
          <p:spPr>
            <a:xfrm>
              <a:off x="609600" y="860588"/>
              <a:ext cx="2895600" cy="3021495"/>
            </a:xfrm>
            <a:prstGeom prst="rect">
              <a:avLst/>
            </a:prstGeom>
            <a:ln>
              <a:noFill/>
            </a:ln>
            <a:effectLst>
              <a:softEdge rad="112500"/>
            </a:effectLst>
          </p:spPr>
        </p:pic>
        <p:sp>
          <p:nvSpPr>
            <p:cNvPr id="17" name="TextBox 16">
              <a:extLst>
                <a:ext uri="{FF2B5EF4-FFF2-40B4-BE49-F238E27FC236}">
                  <a16:creationId xmlns="" xmlns:a16="http://schemas.microsoft.com/office/drawing/2014/main" id="{0C73FECF-E5C8-6D66-D6D9-0370ACB40AC4}"/>
                </a:ext>
              </a:extLst>
            </p:cNvPr>
            <p:cNvSpPr txBox="1"/>
            <p:nvPr/>
          </p:nvSpPr>
          <p:spPr>
            <a:xfrm>
              <a:off x="1473610" y="3484517"/>
              <a:ext cx="2316243" cy="323165"/>
            </a:xfrm>
            <a:prstGeom prst="rect">
              <a:avLst/>
            </a:prstGeom>
            <a:noFill/>
          </p:spPr>
          <p:txBody>
            <a:bodyPr wrap="square">
              <a:spAutoFit/>
            </a:bodyPr>
            <a:lstStyle/>
            <a:p>
              <a:r>
                <a:rPr lang="en-US" sz="1500" i="1">
                  <a:solidFill>
                    <a:schemeClr val="bg1"/>
                  </a:solidFill>
                  <a:effectLst/>
                  <a:latin typeface="Arial" panose="020B0604020202020204" pitchFamily="34" charset="0"/>
                  <a:ea typeface="游明朝" panose="02020400000000000000" pitchFamily="18" charset="-128"/>
                </a:rPr>
                <a:t>Galilei (1564-1642) </a:t>
              </a:r>
              <a:endParaRPr lang="en-US" sz="1500">
                <a:solidFill>
                  <a:schemeClr val="bg1"/>
                </a:solidFill>
              </a:endParaRPr>
            </a:p>
          </p:txBody>
        </p:sp>
      </p:grpSp>
    </p:spTree>
    <p:extLst>
      <p:ext uri="{BB962C8B-B14F-4D97-AF65-F5344CB8AC3E}">
        <p14:creationId xmlns:p14="http://schemas.microsoft.com/office/powerpoint/2010/main" val="24450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Lực và chuyển động</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942" y="1981200"/>
            <a:ext cx="644285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 xmlns:a16="http://schemas.microsoft.com/office/drawing/2014/main" id="{F3FA9DBC-BF95-4EC2-BFC4-109933DF35D2}"/>
              </a:ext>
            </a:extLst>
          </p:cNvPr>
          <p:cNvSpPr txBox="1"/>
          <p:nvPr/>
        </p:nvSpPr>
        <p:spPr>
          <a:xfrm>
            <a:off x="609600" y="2171755"/>
            <a:ext cx="5292828" cy="1292662"/>
          </a:xfrm>
          <a:prstGeom prst="rect">
            <a:avLst/>
          </a:prstGeom>
          <a:noFill/>
        </p:spPr>
        <p:txBody>
          <a:bodyPr wrap="square">
            <a:spAutoFit/>
          </a:bodyPr>
          <a:lstStyle/>
          <a:p>
            <a:pPr marL="342900" indent="-342900" algn="just">
              <a:buFontTx/>
              <a:buChar char="-"/>
            </a:pPr>
            <a:r>
              <a:rPr lang="en-US" sz="2600">
                <a:latin typeface="Arial" panose="020B0604020202020204" pitchFamily="34" charset="0"/>
                <a:cs typeface="Arial" panose="020B0604020202020204" pitchFamily="34" charset="0"/>
              </a:rPr>
              <a:t>Ông cho rằng hòn bi không lăn được đến độ cao ban đầu là vì có ma sát. </a:t>
            </a:r>
          </a:p>
        </p:txBody>
      </p:sp>
      <p:pic>
        <p:nvPicPr>
          <p:cNvPr id="10" name="Picture 9" descr="A picture containing text&#10;&#10;Description automatically generated">
            <a:extLst>
              <a:ext uri="{FF2B5EF4-FFF2-40B4-BE49-F238E27FC236}">
                <a16:creationId xmlns="" xmlns:a16="http://schemas.microsoft.com/office/drawing/2014/main" id="{44D921FB-AC9E-0620-AE54-66640065EA6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a:xfrm rot="5400000">
            <a:off x="6173838" y="1509554"/>
            <a:ext cx="5865010" cy="4107770"/>
          </a:xfrm>
          <a:prstGeom prst="rect">
            <a:avLst/>
          </a:prstGeom>
        </p:spPr>
      </p:pic>
      <p:sp>
        <p:nvSpPr>
          <p:cNvPr id="11" name="TextBox 10">
            <a:extLst>
              <a:ext uri="{FF2B5EF4-FFF2-40B4-BE49-F238E27FC236}">
                <a16:creationId xmlns="" xmlns:a16="http://schemas.microsoft.com/office/drawing/2014/main" id="{E598BB68-D011-6CC0-96C1-C0871C25D675}"/>
              </a:ext>
            </a:extLst>
          </p:cNvPr>
          <p:cNvSpPr txBox="1"/>
          <p:nvPr/>
        </p:nvSpPr>
        <p:spPr>
          <a:xfrm>
            <a:off x="803172" y="3654972"/>
            <a:ext cx="5292828" cy="1692771"/>
          </a:xfrm>
          <a:prstGeom prst="rect">
            <a:avLst/>
          </a:prstGeom>
          <a:noFill/>
        </p:spPr>
        <p:txBody>
          <a:bodyPr wrap="square">
            <a:spAutoFit/>
          </a:bodyPr>
          <a:lstStyle/>
          <a:p>
            <a:pPr marL="342900" indent="-342900" algn="just">
              <a:buFontTx/>
              <a:buChar char="-"/>
            </a:pPr>
            <a:r>
              <a:rPr lang="en-US" sz="2600">
                <a:latin typeface="Arial" panose="020B0604020202020204" pitchFamily="34" charset="0"/>
                <a:cs typeface="Arial" panose="020B0604020202020204" pitchFamily="34" charset="0"/>
              </a:rPr>
              <a:t>Ông tiên đoán rằng nếu không có ma sát và nếu máng nghiêng 2 nằm ngang thì hòn bi sẽ lăn mãi mãi với vận tốc không đổi.</a:t>
            </a:r>
          </a:p>
        </p:txBody>
      </p:sp>
    </p:spTree>
    <p:extLst>
      <p:ext uri="{BB962C8B-B14F-4D97-AF65-F5344CB8AC3E}">
        <p14:creationId xmlns:p14="http://schemas.microsoft.com/office/powerpoint/2010/main" val="28599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 xmlns:a16="http://schemas.microsoft.com/office/drawing/2014/main" id="{D5C7ACB5-BADE-4942-8F86-3BC8A2AE7811}"/>
                </a:ext>
              </a:extLst>
            </p:cNvPr>
            <p:cNvGrpSpPr>
              <a:grpSpLocks/>
            </p:cNvGrpSpPr>
            <p:nvPr/>
          </p:nvGrpSpPr>
          <p:grpSpPr bwMode="auto">
            <a:xfrm>
              <a:off x="286106" y="2280389"/>
              <a:ext cx="5293350" cy="708275"/>
              <a:chOff x="564746" y="3403331"/>
              <a:chExt cx="2725828" cy="1364238"/>
            </a:xfrm>
          </p:grpSpPr>
          <p:pic>
            <p:nvPicPr>
              <p:cNvPr id="10" name="Picture 9" descr="empty-green-rectangle">
                <a:extLst>
                  <a:ext uri="{FF2B5EF4-FFF2-40B4-BE49-F238E27FC236}">
                    <a16:creationId xmlns=""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 xmlns:a16="http://schemas.microsoft.com/office/drawing/2014/main" id="{2A3A9A09-548C-411F-ABEA-9188AFCF42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I Newton</a:t>
              </a:r>
              <a:endParaRPr lang="en-US" sz="2800" dirty="0">
                <a:cs typeface="Arial" panose="020B0604020202020204" pitchFamily="34" charset="0"/>
              </a:endParaRPr>
            </a:p>
          </p:txBody>
        </p:sp>
      </p:grpSp>
      <p:pic>
        <p:nvPicPr>
          <p:cNvPr id="20" name="Picture 4" descr="empty-blue-rectangle">
            <a:extLst>
              <a:ext uri="{FF2B5EF4-FFF2-40B4-BE49-F238E27FC236}">
                <a16:creationId xmlns="" xmlns:a16="http://schemas.microsoft.com/office/drawing/2014/main" id="{8C5D6F05-6186-404B-A776-A38EAAC8B8E6}"/>
              </a:ext>
            </a:extLst>
          </p:cNvPr>
          <p:cNvPicPr>
            <a:picLocks noChangeAspect="1" noChangeArrowheads="1"/>
          </p:cNvPicPr>
          <p:nvPr/>
        </p:nvPicPr>
        <p:blipFill>
          <a:blip r:embed="rId5"/>
          <a:srcRect/>
          <a:stretch>
            <a:fillRect/>
          </a:stretch>
        </p:blipFill>
        <p:spPr bwMode="auto">
          <a:xfrm>
            <a:off x="406654" y="5357087"/>
            <a:ext cx="11550904" cy="1326701"/>
          </a:xfrm>
          <a:prstGeom prst="rect">
            <a:avLst/>
          </a:prstGeom>
          <a:noFill/>
          <a:ln w="9525">
            <a:noFill/>
            <a:miter lim="800000"/>
            <a:headEnd/>
            <a:tailEnd/>
          </a:ln>
        </p:spPr>
      </p:pic>
      <p:sp>
        <p:nvSpPr>
          <p:cNvPr id="19" name="TextBox 18">
            <a:extLst>
              <a:ext uri="{FF2B5EF4-FFF2-40B4-BE49-F238E27FC236}">
                <a16:creationId xmlns="" xmlns:a16="http://schemas.microsoft.com/office/drawing/2014/main" id="{830B56B4-7EE8-443D-A42A-7CF90CC18551}"/>
              </a:ext>
            </a:extLst>
          </p:cNvPr>
          <p:cNvSpPr txBox="1"/>
          <p:nvPr/>
        </p:nvSpPr>
        <p:spPr>
          <a:xfrm>
            <a:off x="874703" y="5631508"/>
            <a:ext cx="9717098" cy="830997"/>
          </a:xfrm>
          <a:prstGeom prst="rect">
            <a:avLst/>
          </a:prstGeom>
          <a:noFill/>
        </p:spPr>
        <p:txBody>
          <a:bodyPr wrap="square">
            <a:spAutoFit/>
          </a:bodyPr>
          <a:lstStyle/>
          <a:p>
            <a:pPr algn="ctr">
              <a:spcAft>
                <a:spcPts val="500"/>
              </a:spcAft>
            </a:pPr>
            <a:r>
              <a:rPr lang="en-US" sz="2400" i="1" dirty="0" err="1">
                <a:latin typeface="Arial" panose="020B0604020202020204" pitchFamily="34" charset="0"/>
                <a:cs typeface="Arial" panose="020B0604020202020204" pitchFamily="34" charset="0"/>
              </a:rPr>
              <a:t>Năm</a:t>
            </a:r>
            <a:r>
              <a:rPr lang="en-US" sz="2400" i="1" dirty="0">
                <a:latin typeface="Arial" panose="020B0604020202020204" pitchFamily="34" charset="0"/>
                <a:cs typeface="Arial" panose="020B0604020202020204" pitchFamily="34" charset="0"/>
              </a:rPr>
              <a:t> 1687, Newton </a:t>
            </a:r>
            <a:r>
              <a:rPr lang="en-US" sz="2400" i="1" dirty="0" err="1">
                <a:latin typeface="Arial" panose="020B0604020202020204" pitchFamily="34" charset="0"/>
                <a:cs typeface="Arial" panose="020B0604020202020204" pitchFamily="34" charset="0"/>
              </a:rPr>
              <a:t>đã</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khái</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quát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kết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quả</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nghiên</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cứu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của</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mình</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đồng</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thời</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phát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triển</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các</a:t>
            </a:r>
            <a:r>
              <a:rPr lang="en-US" sz="2400" i="1" dirty="0">
                <a:latin typeface="Arial" panose="020B0604020202020204" pitchFamily="34" charset="0"/>
                <a:cs typeface="Arial" panose="020B0604020202020204" pitchFamily="34" charset="0"/>
              </a:rPr>
              <a:t> ý </a:t>
            </a:r>
            <a:r>
              <a:rPr lang="en-US" sz="2400" i="1" dirty="0" err="1">
                <a:latin typeface="Arial" panose="020B0604020202020204" pitchFamily="34" charset="0"/>
                <a:cs typeface="Arial" panose="020B0604020202020204" pitchFamily="34" charset="0"/>
              </a:rPr>
              <a:t>tưởng</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của</a:t>
            </a:r>
            <a:r>
              <a:rPr lang="en-US" sz="2400" i="1" dirty="0">
                <a:latin typeface="Arial" panose="020B0604020202020204" pitchFamily="34" charset="0"/>
                <a:cs typeface="Arial" panose="020B0604020202020204" pitchFamily="34" charset="0"/>
              </a:rPr>
              <a:t> Galilei </a:t>
            </a:r>
            <a:r>
              <a:rPr lang="en-US" sz="2400" i="1" dirty="0" err="1">
                <a:latin typeface="Arial" panose="020B0604020202020204" pitchFamily="34" charset="0"/>
                <a:cs typeface="Arial" panose="020B0604020202020204" pitchFamily="34" charset="0"/>
              </a:rPr>
              <a:t>thành</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định</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luật</a:t>
            </a:r>
            <a:r>
              <a:rPr lang="en-US" sz="2400" i="1" dirty="0">
                <a:latin typeface="Arial" panose="020B0604020202020204" pitchFamily="34" charset="0"/>
                <a:cs typeface="Arial" panose="020B0604020202020204" pitchFamily="34" charset="0"/>
              </a:rPr>
              <a:t> I Newton. </a:t>
            </a:r>
            <a:endParaRPr lang="en-US" sz="2400" i="1" dirty="0"/>
          </a:p>
        </p:txBody>
      </p:sp>
      <p:pic>
        <p:nvPicPr>
          <p:cNvPr id="15" name="Picture 14" descr="Text, letter&#10;&#10;Description automatically generated">
            <a:extLst>
              <a:ext uri="{FF2B5EF4-FFF2-40B4-BE49-F238E27FC236}">
                <a16:creationId xmlns="" xmlns:a16="http://schemas.microsoft.com/office/drawing/2014/main" id="{C45A7E33-2582-4766-8B45-0E0D9F9662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6402" y="896182"/>
            <a:ext cx="3273777" cy="4187553"/>
          </a:xfrm>
          <a:prstGeom prst="rect">
            <a:avLst/>
          </a:prstGeom>
          <a:ln>
            <a:noFill/>
          </a:ln>
          <a:effectLst>
            <a:softEdge rad="112500"/>
          </a:effectLst>
        </p:spPr>
      </p:pic>
      <p:sp>
        <p:nvSpPr>
          <p:cNvPr id="27" name="TextBox 26">
            <a:extLst>
              <a:ext uri="{FF2B5EF4-FFF2-40B4-BE49-F238E27FC236}">
                <a16:creationId xmlns="" xmlns:a16="http://schemas.microsoft.com/office/drawing/2014/main" id="{B77401A0-53A0-4E39-BEFE-AAA8BE13C528}"/>
              </a:ext>
            </a:extLst>
          </p:cNvPr>
          <p:cNvSpPr txBox="1"/>
          <p:nvPr/>
        </p:nvSpPr>
        <p:spPr>
          <a:xfrm>
            <a:off x="9372600" y="2082018"/>
            <a:ext cx="1985600" cy="1815882"/>
          </a:xfrm>
          <a:prstGeom prst="rect">
            <a:avLst/>
          </a:prstGeom>
          <a:noFill/>
        </p:spPr>
        <p:txBody>
          <a:bodyPr wrap="square">
            <a:spAutoFit/>
          </a:bodyPr>
          <a:lstStyle/>
          <a:p>
            <a:pPr algn="ctr"/>
            <a:r>
              <a:rPr lang="en-US" sz="1600" b="0" i="0" u="none" strike="noStrike">
                <a:effectLst/>
                <a:latin typeface="Arial" panose="020B0604020202020204" pitchFamily="34" charset="0"/>
                <a:cs typeface="Arial" panose="020B0604020202020204" pitchFamily="34" charset="0"/>
              </a:rPr>
              <a:t>Một ấn bản của </a:t>
            </a:r>
            <a:r>
              <a:rPr lang="vi-VN" sz="1600" b="0" i="0" u="none" strike="noStrike">
                <a:effectLst/>
                <a:latin typeface="Arial" panose="020B0604020202020204" pitchFamily="34" charset="0"/>
                <a:cs typeface="Arial" panose="020B0604020202020204" pitchFamily="34" charset="0"/>
              </a:rPr>
              <a:t>Philosophiae Naturalis Principia Mathematica</a:t>
            </a:r>
            <a:r>
              <a:rPr lang="en-US" sz="1600" b="0" i="0" u="none" strike="noStrike">
                <a:effectLst/>
                <a:latin typeface="Arial" panose="020B0604020202020204" pitchFamily="34" charset="0"/>
                <a:cs typeface="Arial" panose="020B0604020202020204" pitchFamily="34" charset="0"/>
              </a:rPr>
              <a:t>,</a:t>
            </a:r>
            <a:r>
              <a:rPr lang="vi-VN" sz="1600" b="0" i="0" u="none" strike="noStrike">
                <a:effectLst/>
                <a:latin typeface="Arial" panose="020B0604020202020204" pitchFamily="34" charset="0"/>
                <a:cs typeface="Arial" panose="020B0604020202020204" pitchFamily="34" charset="0"/>
              </a:rPr>
              <a:t> nghĩa là "</a:t>
            </a:r>
            <a:r>
              <a:rPr lang="vi-VN" sz="1600" b="1" i="1" u="none" strike="noStrike">
                <a:effectLst/>
                <a:latin typeface="Arial" panose="020B0604020202020204" pitchFamily="34" charset="0"/>
                <a:cs typeface="Arial" panose="020B0604020202020204" pitchFamily="34" charset="0"/>
              </a:rPr>
              <a:t>các nguyên lí toán học của triết học tự nhiên</a:t>
            </a:r>
            <a:r>
              <a:rPr lang="vi-VN" sz="1600" b="0" i="0" u="none" strike="noStrike">
                <a:effectLst/>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p:txBody>
      </p:sp>
      <p:pic>
        <p:nvPicPr>
          <p:cNvPr id="21" name="Content Placeholder 4" descr="A painting of a person&#10;&#10;Description automatically generated with low confidence">
            <a:extLst>
              <a:ext uri="{FF2B5EF4-FFF2-40B4-BE49-F238E27FC236}">
                <a16:creationId xmlns="" xmlns:a16="http://schemas.microsoft.com/office/drawing/2014/main" id="{D2988A6B-B67E-30AD-1F3B-B5D4591346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6971" y="880416"/>
            <a:ext cx="3500799" cy="4122902"/>
          </a:xfrm>
          <a:prstGeom prst="rect">
            <a:avLst/>
          </a:prstGeom>
          <a:ln>
            <a:noFill/>
          </a:ln>
          <a:effectLst>
            <a:softEdge rad="112500"/>
          </a:effectLst>
        </p:spPr>
      </p:pic>
      <p:sp>
        <p:nvSpPr>
          <p:cNvPr id="23" name="Text Box 6">
            <a:extLst>
              <a:ext uri="{FF2B5EF4-FFF2-40B4-BE49-F238E27FC236}">
                <a16:creationId xmlns="" xmlns:a16="http://schemas.microsoft.com/office/drawing/2014/main" id="{5A9F861F-BFD7-6F9E-3F38-80D83BE9B6FB}"/>
              </a:ext>
            </a:extLst>
          </p:cNvPr>
          <p:cNvSpPr txBox="1">
            <a:spLocks noChangeArrowheads="1"/>
          </p:cNvSpPr>
          <p:nvPr/>
        </p:nvSpPr>
        <p:spPr bwMode="auto">
          <a:xfrm>
            <a:off x="2362200" y="4587438"/>
            <a:ext cx="2719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VnTime" panose="020B7200000000000000" pitchFamily="34" charset="0"/>
                <a:ea typeface="+mn-ea"/>
                <a:cs typeface="+mn-cs"/>
              </a:defRPr>
            </a:lvl1pPr>
            <a:lvl2pPr marL="457200" algn="l" rtl="0" fontAlgn="base">
              <a:spcBef>
                <a:spcPct val="0"/>
              </a:spcBef>
              <a:spcAft>
                <a:spcPct val="0"/>
              </a:spcAft>
              <a:defRPr kern="1200">
                <a:solidFill>
                  <a:schemeClr val="tx1"/>
                </a:solidFill>
                <a:latin typeface=".VnTime" panose="020B7200000000000000" pitchFamily="34" charset="0"/>
                <a:ea typeface="+mn-ea"/>
                <a:cs typeface="+mn-cs"/>
              </a:defRPr>
            </a:lvl2pPr>
            <a:lvl3pPr marL="914400" algn="l" rtl="0" fontAlgn="base">
              <a:spcBef>
                <a:spcPct val="0"/>
              </a:spcBef>
              <a:spcAft>
                <a:spcPct val="0"/>
              </a:spcAft>
              <a:defRPr kern="1200">
                <a:solidFill>
                  <a:schemeClr val="tx1"/>
                </a:solidFill>
                <a:latin typeface=".VnTime" panose="020B7200000000000000" pitchFamily="34" charset="0"/>
                <a:ea typeface="+mn-ea"/>
                <a:cs typeface="+mn-cs"/>
              </a:defRPr>
            </a:lvl3pPr>
            <a:lvl4pPr marL="1371600" algn="l" rtl="0" fontAlgn="base">
              <a:spcBef>
                <a:spcPct val="0"/>
              </a:spcBef>
              <a:spcAft>
                <a:spcPct val="0"/>
              </a:spcAft>
              <a:defRPr kern="1200">
                <a:solidFill>
                  <a:schemeClr val="tx1"/>
                </a:solidFill>
                <a:latin typeface=".VnTime" panose="020B7200000000000000" pitchFamily="34" charset="0"/>
                <a:ea typeface="+mn-ea"/>
                <a:cs typeface="+mn-cs"/>
              </a:defRPr>
            </a:lvl4pPr>
            <a:lvl5pPr marL="1828800" algn="l" rtl="0" fontAlgn="base">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spcBef>
                <a:spcPct val="50000"/>
              </a:spcBef>
            </a:pPr>
            <a:r>
              <a:rPr lang="en-US" altLang="en-US" dirty="0">
                <a:solidFill>
                  <a:schemeClr val="bg1"/>
                </a:solidFill>
                <a:latin typeface=".VnArial Narrow" panose="020B7200000000000000" pitchFamily="34" charset="0"/>
              </a:rPr>
              <a:t>Isaac Newton (1642 – 1727)</a:t>
            </a:r>
          </a:p>
        </p:txBody>
      </p:sp>
    </p:spTree>
    <p:extLst>
      <p:ext uri="{BB962C8B-B14F-4D97-AF65-F5344CB8AC3E}">
        <p14:creationId xmlns:p14="http://schemas.microsoft.com/office/powerpoint/2010/main" val="200290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empty-blue-rectangle">
            <a:extLst>
              <a:ext uri="{FF2B5EF4-FFF2-40B4-BE49-F238E27FC236}">
                <a16:creationId xmlns="" xmlns:a16="http://schemas.microsoft.com/office/drawing/2014/main" id="{8C5D6F05-6186-404B-A776-A38EAAC8B8E6}"/>
              </a:ext>
            </a:extLst>
          </p:cNvPr>
          <p:cNvPicPr>
            <a:picLocks noChangeAspect="1" noChangeArrowheads="1"/>
          </p:cNvPicPr>
          <p:nvPr/>
        </p:nvPicPr>
        <p:blipFill>
          <a:blip r:embed="rId3"/>
          <a:srcRect/>
          <a:stretch>
            <a:fillRect/>
          </a:stretch>
        </p:blipFill>
        <p:spPr bwMode="auto">
          <a:xfrm>
            <a:off x="364342" y="999049"/>
            <a:ext cx="5326352" cy="3821812"/>
          </a:xfrm>
          <a:prstGeom prst="rect">
            <a:avLst/>
          </a:prstGeom>
          <a:noFill/>
          <a:ln w="9525">
            <a:noFill/>
            <a:miter lim="800000"/>
            <a:headEnd/>
            <a:tailEnd/>
          </a:ln>
        </p:spPr>
      </p:pic>
      <p:sp>
        <p:nvSpPr>
          <p:cNvPr id="19" name="TextBox 18">
            <a:extLst>
              <a:ext uri="{FF2B5EF4-FFF2-40B4-BE49-F238E27FC236}">
                <a16:creationId xmlns="" xmlns:a16="http://schemas.microsoft.com/office/drawing/2014/main" id="{830B56B4-7EE8-443D-A42A-7CF90CC18551}"/>
              </a:ext>
            </a:extLst>
          </p:cNvPr>
          <p:cNvSpPr txBox="1"/>
          <p:nvPr/>
        </p:nvSpPr>
        <p:spPr>
          <a:xfrm>
            <a:off x="751245" y="1324905"/>
            <a:ext cx="4506555" cy="2785378"/>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Nếu một vật không chịu tác dụng của lực nào hoặc chịu tác dụng của các lực có hợp lực bằng không, thì vật đang đứng yên sẽ tiếp tục đứng yên, đang chuyển động sẽ tiếp tục chuyển động thẳng đều.</a:t>
            </a:r>
          </a:p>
        </p:txBody>
      </p:sp>
      <p:pic>
        <p:nvPicPr>
          <p:cNvPr id="40" name="Picture 4" descr="empty-blue-rectangle">
            <a:extLst>
              <a:ext uri="{FF2B5EF4-FFF2-40B4-BE49-F238E27FC236}">
                <a16:creationId xmlns="" xmlns:a16="http://schemas.microsoft.com/office/drawing/2014/main" id="{C2AD6BB0-3D9C-4B95-8C7E-6B13BF064E02}"/>
              </a:ext>
            </a:extLst>
          </p:cNvPr>
          <p:cNvPicPr>
            <a:picLocks noChangeAspect="1" noChangeArrowheads="1"/>
          </p:cNvPicPr>
          <p:nvPr/>
        </p:nvPicPr>
        <p:blipFill>
          <a:blip r:embed="rId3"/>
          <a:srcRect/>
          <a:stretch>
            <a:fillRect/>
          </a:stretch>
        </p:blipFill>
        <p:spPr bwMode="auto">
          <a:xfrm>
            <a:off x="834244" y="5568617"/>
            <a:ext cx="10746723" cy="969837"/>
          </a:xfrm>
          <a:prstGeom prst="rect">
            <a:avLst/>
          </a:prstGeom>
          <a:noFill/>
          <a:ln w="9525">
            <a:noFill/>
            <a:miter lim="800000"/>
            <a:headEnd/>
            <a:tailEnd/>
          </a:ln>
        </p:spPr>
      </p:pic>
      <p:sp>
        <p:nvSpPr>
          <p:cNvPr id="41" name="TextBox 40">
            <a:extLst>
              <a:ext uri="{FF2B5EF4-FFF2-40B4-BE49-F238E27FC236}">
                <a16:creationId xmlns="" xmlns:a16="http://schemas.microsoft.com/office/drawing/2014/main" id="{CADD0320-80A4-445C-AB7B-0C9157231917}"/>
              </a:ext>
            </a:extLst>
          </p:cNvPr>
          <p:cNvSpPr txBox="1"/>
          <p:nvPr/>
        </p:nvSpPr>
        <p:spPr>
          <a:xfrm>
            <a:off x="1105643" y="5647901"/>
            <a:ext cx="9896320" cy="861774"/>
          </a:xfrm>
          <a:prstGeom prst="rect">
            <a:avLst/>
          </a:prstGeom>
          <a:noFill/>
        </p:spPr>
        <p:txBody>
          <a:bodyPr wrap="square">
            <a:spAutoFit/>
          </a:bodyPr>
          <a:lstStyle/>
          <a:p>
            <a:pPr algn="ctr" rtl="0">
              <a:spcBef>
                <a:spcPts val="0"/>
              </a:spcBef>
              <a:spcAft>
                <a:spcPts val="500"/>
              </a:spcAft>
            </a:pPr>
            <a:r>
              <a:rPr lang="en-US" sz="2500" b="0" i="0" u="none" strike="noStrike">
                <a:effectLst/>
                <a:latin typeface="Arial" panose="020B0604020202020204" pitchFamily="34" charset="0"/>
              </a:rPr>
              <a:t>Lực </a:t>
            </a:r>
            <a:r>
              <a:rPr lang="en-US" sz="2500" b="1" i="0" u="none" strike="noStrike">
                <a:solidFill>
                  <a:srgbClr val="7030A0"/>
                </a:solidFill>
                <a:effectLst/>
                <a:latin typeface="Arial" panose="020B0604020202020204" pitchFamily="34" charset="0"/>
              </a:rPr>
              <a:t>không phải là nguyên nhân gây ra chuyển động</a:t>
            </a:r>
            <a:r>
              <a:rPr lang="en-US" sz="2500" b="0" i="0" u="none" strike="noStrike">
                <a:effectLst/>
                <a:latin typeface="Arial" panose="020B0604020202020204" pitchFamily="34" charset="0"/>
              </a:rPr>
              <a:t>, mà là </a:t>
            </a:r>
            <a:r>
              <a:rPr lang="en-US" sz="2500" b="1" i="0" u="none" strike="noStrike">
                <a:solidFill>
                  <a:srgbClr val="C00000"/>
                </a:solidFill>
                <a:effectLst/>
                <a:latin typeface="Arial" panose="020B0604020202020204" pitchFamily="34" charset="0"/>
              </a:rPr>
              <a:t>nguyên nhân làm thay đổi vận tốc chuyển động </a:t>
            </a:r>
            <a:r>
              <a:rPr lang="en-US" sz="2500" b="0" i="0" u="none" strike="noStrike">
                <a:effectLst/>
                <a:latin typeface="Arial" panose="020B0604020202020204" pitchFamily="34" charset="0"/>
              </a:rPr>
              <a:t>của vật.</a:t>
            </a:r>
            <a:endParaRPr lang="en-US" sz="2500">
              <a:effectLst/>
            </a:endParaRPr>
          </a:p>
        </p:txBody>
      </p:sp>
      <p:sp>
        <p:nvSpPr>
          <p:cNvPr id="42" name="Text Box 5">
            <a:extLst>
              <a:ext uri="{FF2B5EF4-FFF2-40B4-BE49-F238E27FC236}">
                <a16:creationId xmlns="" xmlns:a16="http://schemas.microsoft.com/office/drawing/2014/main" id="{DC389D3F-7539-409F-980D-5E01219D7142}"/>
              </a:ext>
            </a:extLst>
          </p:cNvPr>
          <p:cNvSpPr txBox="1">
            <a:spLocks noChangeArrowheads="1"/>
          </p:cNvSpPr>
          <p:nvPr/>
        </p:nvSpPr>
        <p:spPr bwMode="auto">
          <a:xfrm>
            <a:off x="3544496" y="5051802"/>
            <a:ext cx="51030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B050"/>
                </a:solidFill>
                <a:cs typeface="Arial" panose="020B0604020202020204" pitchFamily="34" charset="0"/>
              </a:rPr>
              <a:t>Ý nghĩa của định luật I Newton</a:t>
            </a:r>
            <a:endParaRPr lang="en-US" altLang="en-US" sz="2600">
              <a:solidFill>
                <a:srgbClr val="00B050"/>
              </a:solidFill>
              <a:cs typeface="Arial" panose="020B0604020202020204" pitchFamily="34" charset="0"/>
            </a:endParaRPr>
          </a:p>
        </p:txBody>
      </p:sp>
      <p:pic>
        <p:nvPicPr>
          <p:cNvPr id="45" name="Picture 44" descr="A football ball on the grass&#10;&#10;Description automatically generated with medium confidence">
            <a:extLst>
              <a:ext uri="{FF2B5EF4-FFF2-40B4-BE49-F238E27FC236}">
                <a16:creationId xmlns="" xmlns:a16="http://schemas.microsoft.com/office/drawing/2014/main" id="{94732A6F-61CC-4ECA-AEA9-80724BE5C6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122" r="-1788"/>
          <a:stretch/>
        </p:blipFill>
        <p:spPr>
          <a:xfrm>
            <a:off x="6180598" y="914400"/>
            <a:ext cx="5874832" cy="3906460"/>
          </a:xfrm>
          <a:prstGeom prst="rect">
            <a:avLst/>
          </a:prstGeom>
          <a:ln>
            <a:noFill/>
          </a:ln>
          <a:effectLst>
            <a:softEdge rad="112500"/>
          </a:effectLst>
        </p:spPr>
      </p:pic>
      <p:grpSp>
        <p:nvGrpSpPr>
          <p:cNvPr id="18" name="Group 17">
            <a:extLst>
              <a:ext uri="{FF2B5EF4-FFF2-40B4-BE49-F238E27FC236}">
                <a16:creationId xmlns="" xmlns:a16="http://schemas.microsoft.com/office/drawing/2014/main" id="{D568AF09-FBC9-5DB3-1C1E-11B04256A679}"/>
              </a:ext>
            </a:extLst>
          </p:cNvPr>
          <p:cNvGrpSpPr/>
          <p:nvPr/>
        </p:nvGrpSpPr>
        <p:grpSpPr>
          <a:xfrm>
            <a:off x="-29497" y="65600"/>
            <a:ext cx="8603569" cy="542538"/>
            <a:chOff x="74035" y="2231322"/>
            <a:chExt cx="8550261" cy="757342"/>
          </a:xfrm>
        </p:grpSpPr>
        <p:grpSp>
          <p:nvGrpSpPr>
            <p:cNvPr id="21" name="Group 70">
              <a:extLst>
                <a:ext uri="{FF2B5EF4-FFF2-40B4-BE49-F238E27FC236}">
                  <a16:creationId xmlns="" xmlns:a16="http://schemas.microsoft.com/office/drawing/2014/main" id="{79B9E9A2-4297-D428-725E-DF19A9779778}"/>
                </a:ext>
              </a:extLst>
            </p:cNvPr>
            <p:cNvGrpSpPr>
              <a:grpSpLocks/>
            </p:cNvGrpSpPr>
            <p:nvPr/>
          </p:nvGrpSpPr>
          <p:grpSpPr bwMode="auto">
            <a:xfrm>
              <a:off x="286106" y="2280389"/>
              <a:ext cx="5293350" cy="708275"/>
              <a:chOff x="564746" y="3403331"/>
              <a:chExt cx="2725828" cy="1364238"/>
            </a:xfrm>
          </p:grpSpPr>
          <p:pic>
            <p:nvPicPr>
              <p:cNvPr id="24" name="Picture 8" descr="empty-green-rectangle">
                <a:extLst>
                  <a:ext uri="{FF2B5EF4-FFF2-40B4-BE49-F238E27FC236}">
                    <a16:creationId xmlns="" xmlns:a16="http://schemas.microsoft.com/office/drawing/2014/main" id="{42AFFDF3-11C5-5072-9D4B-A267E3FBAC8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 xmlns:a16="http://schemas.microsoft.com/office/drawing/2014/main" id="{36CB6C77-EC24-1CF3-C968-777B26B76D4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 xmlns:a16="http://schemas.microsoft.com/office/drawing/2014/main" id="{5B513CF7-1051-CBB9-CCB6-A45E9A7B125B}"/>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3" name="Rectangle 1026060">
              <a:extLst>
                <a:ext uri="{FF2B5EF4-FFF2-40B4-BE49-F238E27FC236}">
                  <a16:creationId xmlns="" xmlns:a16="http://schemas.microsoft.com/office/drawing/2014/main" id="{ACBB9F41-3079-3EC5-6A47-77754A016CA0}"/>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1 Newton</a:t>
              </a:r>
              <a:endParaRPr lang="en-US" sz="2800" dirty="0">
                <a:cs typeface="Arial" panose="020B0604020202020204" pitchFamily="34" charset="0"/>
              </a:endParaRPr>
            </a:p>
          </p:txBody>
        </p:sp>
      </p:grpSp>
    </p:spTree>
    <p:extLst>
      <p:ext uri="{BB962C8B-B14F-4D97-AF65-F5344CB8AC3E}">
        <p14:creationId xmlns:p14="http://schemas.microsoft.com/office/powerpoint/2010/main" val="213816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972800" cy="1229337"/>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83525" y="684825"/>
            <a:ext cx="10431902"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Quan sát các vật trong Hình.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Giải thích tại sao quả cầu đứng yên.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Tại sao người trượt ván có thể giữ nguyên vận tốc của mình?</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2" name="TextBox 11">
            <a:extLst>
              <a:ext uri="{FF2B5EF4-FFF2-40B4-BE49-F238E27FC236}">
                <a16:creationId xmlns="" xmlns:a16="http://schemas.microsoft.com/office/drawing/2014/main" id="{C5131560-6C2D-C922-027B-EF67D472BBD1}"/>
              </a:ext>
            </a:extLst>
          </p:cNvPr>
          <p:cNvSpPr txBox="1"/>
          <p:nvPr/>
        </p:nvSpPr>
        <p:spPr>
          <a:xfrm>
            <a:off x="825499" y="5852593"/>
            <a:ext cx="4724400" cy="894860"/>
          </a:xfrm>
          <a:prstGeom prst="rect">
            <a:avLst/>
          </a:prstGeom>
          <a:noFill/>
        </p:spPr>
        <p:txBody>
          <a:bodyPr wrap="square">
            <a:spAutoFit/>
          </a:bodyPr>
          <a:lstStyle/>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Quả cầu đứng yên khi được treo vào một sợi dây</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4" name="TextBox 13">
            <a:extLst>
              <a:ext uri="{FF2B5EF4-FFF2-40B4-BE49-F238E27FC236}">
                <a16:creationId xmlns="" xmlns:a16="http://schemas.microsoft.com/office/drawing/2014/main" id="{D2896972-5CDD-8666-C414-4B3458E8A839}"/>
              </a:ext>
            </a:extLst>
          </p:cNvPr>
          <p:cNvSpPr txBox="1"/>
          <p:nvPr/>
        </p:nvSpPr>
        <p:spPr>
          <a:xfrm>
            <a:off x="7061200" y="5823004"/>
            <a:ext cx="4724400" cy="894860"/>
          </a:xfrm>
          <a:prstGeom prst="rect">
            <a:avLst/>
          </a:prstGeom>
          <a:noFill/>
        </p:spPr>
        <p:txBody>
          <a:bodyPr wrap="square">
            <a:spAutoFit/>
          </a:bodyPr>
          <a:lstStyle/>
          <a:p>
            <a:pPr marL="0" marR="0" algn="ctr">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trượt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ván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không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đổi</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0" name="Picture 9" descr="A picture containing outdoor, road, street&#10;&#10;Description automatically generated">
            <a:extLst>
              <a:ext uri="{FF2B5EF4-FFF2-40B4-BE49-F238E27FC236}">
                <a16:creationId xmlns="" xmlns:a16="http://schemas.microsoft.com/office/drawing/2014/main" id="{0903D5B2-6C7C-C21D-9A3B-ADD7A3299C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8800" y="2495907"/>
            <a:ext cx="2490320" cy="3182866"/>
          </a:xfrm>
          <a:prstGeom prst="rect">
            <a:avLst/>
          </a:prstGeom>
        </p:spPr>
      </p:pic>
      <p:pic>
        <p:nvPicPr>
          <p:cNvPr id="13" name="Picture 12" descr="A person skating on the pavement&#10;&#10;Description automatically generated with low confidence">
            <a:extLst>
              <a:ext uri="{FF2B5EF4-FFF2-40B4-BE49-F238E27FC236}">
                <a16:creationId xmlns="" xmlns:a16="http://schemas.microsoft.com/office/drawing/2014/main" id="{1B381DE7-AA0D-A093-A77E-97CF8B2795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49899" y="2672326"/>
            <a:ext cx="6400800" cy="2719070"/>
          </a:xfrm>
          <a:prstGeom prst="rect">
            <a:avLst/>
          </a:prstGeom>
          <a:ln>
            <a:noFill/>
          </a:ln>
          <a:effectLst>
            <a:softEdge rad="112500"/>
          </a:effectLst>
        </p:spPr>
      </p:pic>
    </p:spTree>
    <p:extLst>
      <p:ext uri="{BB962C8B-B14F-4D97-AF65-F5344CB8AC3E}">
        <p14:creationId xmlns:p14="http://schemas.microsoft.com/office/powerpoint/2010/main" val="20939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000"/>
  <p:tag name="ISPRING_PRESENTER_ID" val="{455A00FF-EE10-4109-B9C5-822D74485E4B}"/>
  <p:tag name="ISPRING_PLAYER_PLAYLIST_ID" val="2f613963f76c8d8f168fd2250e41ce499e0c9177"/>
  <p:tag name="GENSWF_SLIDE_TITLE" val="Trang nền"/>
  <p:tag name="ISPRING_SLIDE_ID_2" val="{873850E0-16AB-4425-9A1B-2E7510338CC9}"/>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1112</Words>
  <PresentationFormat>Custom</PresentationFormat>
  <Paragraphs>94</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2022-09-16T15:57:24Z</dcterms:created>
  <dcterms:modified xsi:type="dcterms:W3CDTF">2022-09-16T15:57:35Z</dcterms:modified>
</cp:coreProperties>
</file>