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5"/>
  </p:notesMasterIdLst>
  <p:sldIdLst>
    <p:sldId id="269" r:id="rId2"/>
    <p:sldId id="258" r:id="rId3"/>
    <p:sldId id="291" r:id="rId4"/>
    <p:sldId id="284" r:id="rId5"/>
    <p:sldId id="292" r:id="rId6"/>
    <p:sldId id="294" r:id="rId7"/>
    <p:sldId id="293" r:id="rId8"/>
    <p:sldId id="295" r:id="rId9"/>
    <p:sldId id="285" r:id="rId10"/>
    <p:sldId id="272" r:id="rId11"/>
    <p:sldId id="288" r:id="rId12"/>
    <p:sldId id="296" r:id="rId13"/>
    <p:sldId id="278" r:id="rId14"/>
    <p:sldId id="297" r:id="rId15"/>
    <p:sldId id="289" r:id="rId16"/>
    <p:sldId id="298" r:id="rId17"/>
    <p:sldId id="299" r:id="rId18"/>
    <p:sldId id="300" r:id="rId19"/>
    <p:sldId id="301" r:id="rId20"/>
    <p:sldId id="290" r:id="rId21"/>
    <p:sldId id="276" r:id="rId22"/>
    <p:sldId id="282" r:id="rId23"/>
    <p:sldId id="279" r:id="rId24"/>
  </p:sldIdLst>
  <p:sldSz cx="9144000" cy="5143500" type="screen16x9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1BE"/>
    <a:srgbClr val="ECB2CB"/>
    <a:srgbClr val="E9A5C2"/>
    <a:srgbClr val="008A3E"/>
    <a:srgbClr val="E183AB"/>
    <a:srgbClr val="FFFF66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FC6C34-7E37-7D5A-EC67-860F6B55BC5F}" v="2" dt="2020-08-10T15:13:42.094"/>
    <p1510:client id="{6C9B294E-4BA9-413A-8FC9-7C6835BB56B8}" v="1" dt="2020-08-11T05:27:47.389"/>
    <p1510:client id="{A77E535D-64B8-4849-8373-C9856491E641}" v="4" dt="2020-08-10T22:19:04.1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3" autoAdjust="0"/>
    <p:restoredTop sz="94660"/>
  </p:normalViewPr>
  <p:slideViewPr>
    <p:cSldViewPr>
      <p:cViewPr>
        <p:scale>
          <a:sx n="100" d="100"/>
          <a:sy n="100" d="100"/>
        </p:scale>
        <p:origin x="-690" y="-30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a3d25e8665d24784db8b40b5b60cda1a191872e911952b607f7675fb564fa7e5::" providerId="AD" clId="Web-{A77E535D-64B8-4849-8373-C9856491E641}"/>
    <pc:docChg chg="modSld">
      <pc:chgData name="Người dùng Khách" userId="S::urn:spo:anon#a3d25e8665d24784db8b40b5b60cda1a191872e911952b607f7675fb564fa7e5::" providerId="AD" clId="Web-{A77E535D-64B8-4849-8373-C9856491E641}" dt="2020-08-10T22:19:04.132" v="3" actId="1076"/>
      <pc:docMkLst>
        <pc:docMk/>
      </pc:docMkLst>
      <pc:sldChg chg="modSp">
        <pc:chgData name="Người dùng Khách" userId="S::urn:spo:anon#a3d25e8665d24784db8b40b5b60cda1a191872e911952b607f7675fb564fa7e5::" providerId="AD" clId="Web-{A77E535D-64B8-4849-8373-C9856491E641}" dt="2020-08-10T22:18:19.069" v="2" actId="1076"/>
        <pc:sldMkLst>
          <pc:docMk/>
          <pc:sldMk cId="2927387076" sldId="276"/>
        </pc:sldMkLst>
        <pc:picChg chg="mod">
          <ac:chgData name="Người dùng Khách" userId="S::urn:spo:anon#a3d25e8665d24784db8b40b5b60cda1a191872e911952b607f7675fb564fa7e5::" providerId="AD" clId="Web-{A77E535D-64B8-4849-8373-C9856491E641}" dt="2020-08-10T22:18:19.069" v="2" actId="1076"/>
          <ac:picMkLst>
            <pc:docMk/>
            <pc:sldMk cId="2927387076" sldId="276"/>
            <ac:picMk id="2" creationId="{00000000-0000-0000-0000-000000000000}"/>
          </ac:picMkLst>
        </pc:picChg>
      </pc:sldChg>
      <pc:sldChg chg="modSp">
        <pc:chgData name="Người dùng Khách" userId="S::urn:spo:anon#a3d25e8665d24784db8b40b5b60cda1a191872e911952b607f7675fb564fa7e5::" providerId="AD" clId="Web-{A77E535D-64B8-4849-8373-C9856491E641}" dt="2020-08-10T22:19:04.132" v="3" actId="1076"/>
        <pc:sldMkLst>
          <pc:docMk/>
          <pc:sldMk cId="860162532" sldId="282"/>
        </pc:sldMkLst>
        <pc:picChg chg="mod">
          <ac:chgData name="Người dùng Khách" userId="S::urn:spo:anon#a3d25e8665d24784db8b40b5b60cda1a191872e911952b607f7675fb564fa7e5::" providerId="AD" clId="Web-{A77E535D-64B8-4849-8373-C9856491E641}" dt="2020-08-10T22:19:04.132" v="3" actId="1076"/>
          <ac:picMkLst>
            <pc:docMk/>
            <pc:sldMk cId="860162532" sldId="282"/>
            <ac:picMk id="4" creationId="{00000000-0000-0000-0000-000000000000}"/>
          </ac:picMkLst>
        </pc:picChg>
      </pc:sldChg>
    </pc:docChg>
  </pc:docChgLst>
  <pc:docChgLst>
    <pc:chgData name="Hoang Thi Nhung" userId="S::nhunght.nov.19@msedu.edu.vn::2c659f5f-1458-4364-b2b3-21e33bb1b9bf" providerId="AD" clId="Web-{41FC6C34-7E37-7D5A-EC67-860F6B55BC5F}"/>
    <pc:docChg chg="modSld">
      <pc:chgData name="Hoang Thi Nhung" userId="S::nhunght.nov.19@msedu.edu.vn::2c659f5f-1458-4364-b2b3-21e33bb1b9bf" providerId="AD" clId="Web-{41FC6C34-7E37-7D5A-EC67-860F6B55BC5F}" dt="2020-08-10T15:13:42.094" v="1" actId="14100"/>
      <pc:docMkLst>
        <pc:docMk/>
      </pc:docMkLst>
      <pc:sldChg chg="modSp">
        <pc:chgData name="Hoang Thi Nhung" userId="S::nhunght.nov.19@msedu.edu.vn::2c659f5f-1458-4364-b2b3-21e33bb1b9bf" providerId="AD" clId="Web-{41FC6C34-7E37-7D5A-EC67-860F6B55BC5F}" dt="2020-08-10T15:13:42.094" v="1" actId="14100"/>
        <pc:sldMkLst>
          <pc:docMk/>
          <pc:sldMk cId="4038747461" sldId="269"/>
        </pc:sldMkLst>
        <pc:picChg chg="mod">
          <ac:chgData name="Hoang Thi Nhung" userId="S::nhunght.nov.19@msedu.edu.vn::2c659f5f-1458-4364-b2b3-21e33bb1b9bf" providerId="AD" clId="Web-{41FC6C34-7E37-7D5A-EC67-860F6B55BC5F}" dt="2020-08-10T15:13:42.094" v="1" actId="14100"/>
          <ac:picMkLst>
            <pc:docMk/>
            <pc:sldMk cId="4038747461" sldId="269"/>
            <ac:picMk id="8" creationId="{00000000-0000-0000-0000-000000000000}"/>
          </ac:picMkLst>
        </pc:picChg>
      </pc:sldChg>
    </pc:docChg>
  </pc:docChgLst>
  <pc:docChgLst>
    <pc:chgData name="Người dùng Khách" userId="S::urn:spo:anon#a3d25e8665d24784db8b40b5b60cda1a191872e911952b607f7675fb564fa7e5::" providerId="AD" clId="Web-{6C9B294E-4BA9-413A-8FC9-7C6835BB56B8}"/>
    <pc:docChg chg="modSld">
      <pc:chgData name="Người dùng Khách" userId="S::urn:spo:anon#a3d25e8665d24784db8b40b5b60cda1a191872e911952b607f7675fb564fa7e5::" providerId="AD" clId="Web-{6C9B294E-4BA9-413A-8FC9-7C6835BB56B8}" dt="2020-08-11T05:27:47.389" v="0" actId="1076"/>
      <pc:docMkLst>
        <pc:docMk/>
      </pc:docMkLst>
      <pc:sldChg chg="modSp">
        <pc:chgData name="Người dùng Khách" userId="S::urn:spo:anon#a3d25e8665d24784db8b40b5b60cda1a191872e911952b607f7675fb564fa7e5::" providerId="AD" clId="Web-{6C9B294E-4BA9-413A-8FC9-7C6835BB56B8}" dt="2020-08-11T05:27:47.389" v="0" actId="1076"/>
        <pc:sldMkLst>
          <pc:docMk/>
          <pc:sldMk cId="2366539268" sldId="257"/>
        </pc:sldMkLst>
        <pc:grpChg chg="mod">
          <ac:chgData name="Người dùng Khách" userId="S::urn:spo:anon#a3d25e8665d24784db8b40b5b60cda1a191872e911952b607f7675fb564fa7e5::" providerId="AD" clId="Web-{6C9B294E-4BA9-413A-8FC9-7C6835BB56B8}" dt="2020-08-11T05:27:47.389" v="0" actId="1076"/>
          <ac:grpSpMkLst>
            <pc:docMk/>
            <pc:sldMk cId="2366539268" sldId="257"/>
            <ac:grpSpMk id="23" creationId="{00000000-0000-0000-0000-00000000000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CD967-5C2A-4176-9658-5E92363C71A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461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06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08" y="0"/>
            <a:ext cx="10260330" cy="51177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312004"/>
            <a:ext cx="7162800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HP001 4 hàng" pitchFamily="34" charset="0"/>
              </a:rPr>
              <a:t>Xin chào các em!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72" y="1419342"/>
            <a:ext cx="2285282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4746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69" y="3558146"/>
            <a:ext cx="5538060" cy="9713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148" y="193434"/>
            <a:ext cx="5570409" cy="4620616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3921066" y="2121921"/>
            <a:ext cx="1327751" cy="1357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校园</a:t>
            </a:r>
            <a:endParaRPr lang="en-US" altLang="zh-CN" sz="4400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43200" y="24003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HP001 4 hàng" pitchFamily="34" charset="0"/>
              </a:rPr>
              <a:t>Thư giãn</a:t>
            </a: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83063" y="3237319"/>
            <a:ext cx="777875" cy="58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0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ÔN TIẾNG VIỆT\HÌNH ẢNH SÁCH ĐT\trang 101-150\trang 118\d7b2af0f-7c83-4f55-8ebd-6904a600c20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23"/>
          <a:stretch/>
        </p:blipFill>
        <p:spPr bwMode="auto">
          <a:xfrm>
            <a:off x="-9526" y="0"/>
            <a:ext cx="9153526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3581400" y="971550"/>
            <a:ext cx="533400" cy="27432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715000" y="1504950"/>
            <a:ext cx="914400" cy="5334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581400" y="2419350"/>
            <a:ext cx="533400" cy="762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3657600" y="1504950"/>
            <a:ext cx="457200" cy="16002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715000" y="1047750"/>
            <a:ext cx="1066800" cy="27432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715000" y="4629150"/>
            <a:ext cx="114300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0" y="-95250"/>
            <a:ext cx="9144000" cy="523212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2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.T×m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tõ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ng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÷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øng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víi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mçi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h×nh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06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7800" y="209550"/>
            <a:ext cx="67818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3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.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TËp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viÕt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(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b¶ng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con)</a:t>
            </a:r>
          </a:p>
        </p:txBody>
      </p:sp>
      <p:pic>
        <p:nvPicPr>
          <p:cNvPr id="2" name="Picture 2" descr="D:\MÔN TIẾNG VIỆT\HÌNH ẢNH SÁCH ĐT\trang 101-150\trang 119\77661d00-690a-4394-853f-c92986356bd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27823" r="10331" b="23387"/>
          <a:stretch/>
        </p:blipFill>
        <p:spPr bwMode="auto">
          <a:xfrm>
            <a:off x="381000" y="1657350"/>
            <a:ext cx="8528890" cy="135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35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7800" y="57150"/>
            <a:ext cx="67818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3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.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TËp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viÕt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(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b¶ng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con)</a:t>
            </a:r>
          </a:p>
        </p:txBody>
      </p:sp>
      <p:pic>
        <p:nvPicPr>
          <p:cNvPr id="2" name="tap viet ien i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814386"/>
            <a:ext cx="7696200" cy="432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7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038350"/>
            <a:ext cx="8229600" cy="857250"/>
          </a:xfrm>
        </p:spPr>
        <p:txBody>
          <a:bodyPr>
            <a:noAutofit/>
          </a:bodyPr>
          <a:lstStyle/>
          <a:p>
            <a:r>
              <a:rPr lang="en-US" sz="7200" dirty="0" smtClean="0">
                <a:latin typeface="Arial" pitchFamily="34" charset="0"/>
                <a:cs typeface="Arial" pitchFamily="34" charset="0"/>
              </a:rPr>
              <a:t>TIẾT 2</a:t>
            </a:r>
            <a:endParaRPr lang="en-US" sz="7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946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MÔN TIẾNG VIỆT\HÌNH ẢNH SÁCH ĐT\trang 101-150\trang 119\615208af-2039-448f-8666-a85097b4c1f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6" r="3989" b="55414"/>
          <a:stretch/>
        </p:blipFill>
        <p:spPr bwMode="auto">
          <a:xfrm>
            <a:off x="663363" y="304799"/>
            <a:ext cx="809963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MÔN TIẾNG VIỆT\HÌNH ẢNH SÁCH ĐT\trang 101-150\trang 119\615208af-2039-448f-8666-a85097b4c1f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7" t="43302" r="10125" b="33313"/>
          <a:stretch/>
        </p:blipFill>
        <p:spPr bwMode="auto">
          <a:xfrm>
            <a:off x="0" y="2800350"/>
            <a:ext cx="91249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457450" y="2893457"/>
            <a:ext cx="108900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err="1" smtClean="0">
                <a:solidFill>
                  <a:srgbClr val="FF0000"/>
                </a:solidFill>
                <a:latin typeface=".VnAvant" pitchFamily="34" charset="0"/>
              </a:rPr>
              <a:t>iªt</a:t>
            </a:r>
            <a:endParaRPr lang="en-US" sz="23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71900" y="2902982"/>
            <a:ext cx="108900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err="1" smtClean="0">
                <a:solidFill>
                  <a:srgbClr val="FF0000"/>
                </a:solidFill>
                <a:latin typeface=".VnAvant" pitchFamily="34" charset="0"/>
              </a:rPr>
              <a:t>iªt</a:t>
            </a:r>
            <a:endParaRPr lang="en-US" sz="23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73668" y="2905125"/>
            <a:ext cx="108900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err="1" smtClean="0">
                <a:solidFill>
                  <a:srgbClr val="FF0000"/>
                </a:solidFill>
                <a:latin typeface=".VnAvant" pitchFamily="34" charset="0"/>
              </a:rPr>
              <a:t>iªt</a:t>
            </a:r>
            <a:endParaRPr lang="en-US" sz="23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7275" y="3341876"/>
            <a:ext cx="75463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err="1">
                <a:solidFill>
                  <a:srgbClr val="FF0000"/>
                </a:solidFill>
                <a:latin typeface=".VnAvant" pitchFamily="34" charset="0"/>
              </a:rPr>
              <a:t>iªn</a:t>
            </a:r>
            <a:endParaRPr lang="en-US" sz="23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87492" y="3347338"/>
            <a:ext cx="75463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err="1">
                <a:solidFill>
                  <a:srgbClr val="FF0000"/>
                </a:solidFill>
                <a:latin typeface=".VnAvant" pitchFamily="34" charset="0"/>
              </a:rPr>
              <a:t>iªn</a:t>
            </a:r>
            <a:endParaRPr lang="en-US" sz="23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93919" y="3343275"/>
            <a:ext cx="75463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err="1">
                <a:solidFill>
                  <a:srgbClr val="FF0000"/>
                </a:solidFill>
                <a:latin typeface=".VnAvant" pitchFamily="34" charset="0"/>
              </a:rPr>
              <a:t>iªn</a:t>
            </a:r>
            <a:endParaRPr lang="en-US" sz="23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14087" y="3789551"/>
            <a:ext cx="75463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err="1">
                <a:solidFill>
                  <a:srgbClr val="FF0000"/>
                </a:solidFill>
                <a:latin typeface=".VnAvant" pitchFamily="34" charset="0"/>
              </a:rPr>
              <a:t>iªn</a:t>
            </a:r>
            <a:endParaRPr lang="en-US" sz="23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57675" y="4235827"/>
            <a:ext cx="108900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err="1" smtClean="0">
                <a:solidFill>
                  <a:srgbClr val="FF0000"/>
                </a:solidFill>
                <a:latin typeface=".VnAvant" pitchFamily="34" charset="0"/>
              </a:rPr>
              <a:t>iªt</a:t>
            </a:r>
            <a:endParaRPr lang="en-US" sz="23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41544" y="4243953"/>
            <a:ext cx="75463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err="1">
                <a:solidFill>
                  <a:srgbClr val="FF0000"/>
                </a:solidFill>
                <a:latin typeface=".VnAvant" pitchFamily="34" charset="0"/>
              </a:rPr>
              <a:t>iªn</a:t>
            </a:r>
            <a:endParaRPr lang="en-US" sz="23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" y="0"/>
            <a:ext cx="2391401" cy="523212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4.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TËp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®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äc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6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8" grpId="0"/>
      <p:bldP spid="13" grpId="0"/>
      <p:bldP spid="15" grpId="0"/>
      <p:bldP spid="17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" b="6070"/>
          <a:stretch/>
        </p:blipFill>
        <p:spPr>
          <a:xfrm>
            <a:off x="-231285" y="-97668"/>
            <a:ext cx="5253272" cy="2136018"/>
          </a:xfrm>
          <a:prstGeom prst="rect">
            <a:avLst/>
          </a:prstGeom>
        </p:spPr>
      </p:pic>
      <p:sp>
        <p:nvSpPr>
          <p:cNvPr id="3" name="文本框 7"/>
          <p:cNvSpPr txBox="1"/>
          <p:nvPr/>
        </p:nvSpPr>
        <p:spPr>
          <a:xfrm>
            <a:off x="1150186" y="666750"/>
            <a:ext cx="350714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altLang="zh-CN" sz="3200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Luyện</a:t>
            </a:r>
            <a:r>
              <a:rPr lang="en-US" altLang="zh-CN" sz="3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 </a:t>
            </a:r>
            <a:r>
              <a:rPr lang="en-US" altLang="zh-CN" sz="3200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đọc</a:t>
            </a:r>
            <a:r>
              <a:rPr lang="en-US" altLang="zh-CN" sz="3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 </a:t>
            </a:r>
            <a:r>
              <a:rPr lang="en-US" altLang="zh-CN" sz="3200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từ</a:t>
            </a:r>
            <a:r>
              <a:rPr lang="en-US" altLang="zh-CN" sz="3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 </a:t>
            </a:r>
            <a:r>
              <a:rPr lang="en-US" altLang="zh-CN" sz="3200" spc="-1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ngữ</a:t>
            </a:r>
            <a:r>
              <a:rPr lang="en-US" altLang="zh-CN" sz="32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 ­­­</a:t>
            </a:r>
            <a:endParaRPr lang="zh-CN" altLang="en-US" sz="3200" spc="-150" dirty="0">
              <a:solidFill>
                <a:schemeClr val="tx1">
                  <a:lumMod val="75000"/>
                  <a:lumOff val="25000"/>
                </a:schemeClr>
              </a:solidFill>
              <a:latin typeface="HP-222" panose="020B0803050302020204" pitchFamily="34" charset="0"/>
              <a:ea typeface="汉仪跳跳体简" panose="00020600040101010101" pitchFamily="18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2190750"/>
            <a:ext cx="7848600" cy="1770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400" b="1" dirty="0" err="1">
                <a:latin typeface="HP-222" pitchFamily="34" charset="0"/>
              </a:rPr>
              <a:t>t</a:t>
            </a:r>
            <a:r>
              <a:rPr lang="en-US" sz="2400" b="1" dirty="0" err="1" smtClean="0">
                <a:latin typeface="HP-222" pitchFamily="34" charset="0"/>
              </a:rPr>
              <a:t>iết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tập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viết</a:t>
            </a:r>
            <a:r>
              <a:rPr lang="en-US" sz="2400" b="1" dirty="0" smtClean="0">
                <a:latin typeface="HP-222" pitchFamily="34" charset="0"/>
              </a:rPr>
              <a:t>, </a:t>
            </a:r>
            <a:r>
              <a:rPr lang="en-US" sz="2400" b="1" dirty="0" err="1" smtClean="0">
                <a:latin typeface="HP-222" pitchFamily="34" charset="0"/>
              </a:rPr>
              <a:t>cẩn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thận</a:t>
            </a:r>
            <a:r>
              <a:rPr lang="en-US" sz="2400" b="1" dirty="0" smtClean="0">
                <a:latin typeface="HP-222" pitchFamily="34" charset="0"/>
              </a:rPr>
              <a:t>, </a:t>
            </a:r>
            <a:r>
              <a:rPr lang="en-US" sz="2400" b="1" dirty="0" err="1" smtClean="0">
                <a:latin typeface="HP-222" pitchFamily="34" charset="0"/>
              </a:rPr>
              <a:t>xô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bàn</a:t>
            </a:r>
            <a:r>
              <a:rPr lang="en-US" sz="2400" b="1" dirty="0" smtClean="0">
                <a:latin typeface="HP-222" pitchFamily="34" charset="0"/>
              </a:rPr>
              <a:t>, </a:t>
            </a:r>
            <a:r>
              <a:rPr lang="en-US" sz="2400" b="1" dirty="0" err="1" smtClean="0">
                <a:latin typeface="HP-222" pitchFamily="34" charset="0"/>
              </a:rPr>
              <a:t>biển</a:t>
            </a:r>
            <a:r>
              <a:rPr lang="en-US" sz="2400" b="1" dirty="0" smtClean="0">
                <a:latin typeface="HP-222" pitchFamily="34" charset="0"/>
              </a:rPr>
              <a:t>, </a:t>
            </a:r>
            <a:r>
              <a:rPr lang="en-US" sz="2400" b="1" dirty="0" err="1" smtClean="0">
                <a:latin typeface="HP-222" pitchFamily="34" charset="0"/>
              </a:rPr>
              <a:t>xiên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đi</a:t>
            </a:r>
            <a:r>
              <a:rPr lang="en-US" sz="2400" b="1" dirty="0" smtClean="0">
                <a:latin typeface="HP-222" pitchFamily="34" charset="0"/>
              </a:rPr>
              <a:t>, </a:t>
            </a:r>
            <a:r>
              <a:rPr lang="en-US" sz="2400" b="1" dirty="0" err="1" smtClean="0">
                <a:latin typeface="HP-222" pitchFamily="34" charset="0"/>
              </a:rPr>
              <a:t>nhăn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mặt</a:t>
            </a:r>
            <a:r>
              <a:rPr lang="en-US" sz="2400" b="1" dirty="0" smtClean="0">
                <a:latin typeface="HP-222" pitchFamily="34" charset="0"/>
              </a:rPr>
              <a:t>, </a:t>
            </a:r>
            <a:r>
              <a:rPr lang="en-US" sz="2400" b="1" dirty="0" err="1" smtClean="0">
                <a:latin typeface="HP-222" pitchFamily="34" charset="0"/>
              </a:rPr>
              <a:t>thì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thầm</a:t>
            </a:r>
            <a:r>
              <a:rPr lang="en-US" sz="2400" b="1" dirty="0" smtClean="0">
                <a:latin typeface="HP-222" pitchFamily="34" charset="0"/>
              </a:rPr>
              <a:t>.</a:t>
            </a:r>
            <a:endParaRPr lang="en-US" sz="2400" b="1" dirty="0">
              <a:latin typeface="HP-22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36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" b="6070"/>
          <a:stretch/>
        </p:blipFill>
        <p:spPr>
          <a:xfrm>
            <a:off x="-228600" y="-97668"/>
            <a:ext cx="4193685" cy="1221618"/>
          </a:xfrm>
          <a:prstGeom prst="rect">
            <a:avLst/>
          </a:prstGeom>
        </p:spPr>
      </p:pic>
      <p:sp>
        <p:nvSpPr>
          <p:cNvPr id="3" name="文本框 7"/>
          <p:cNvSpPr txBox="1"/>
          <p:nvPr/>
        </p:nvSpPr>
        <p:spPr>
          <a:xfrm>
            <a:off x="838200" y="251531"/>
            <a:ext cx="35071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altLang="zh-CN" sz="2800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Luyện</a:t>
            </a:r>
            <a:r>
              <a:rPr lang="en-US" altLang="zh-CN" sz="28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 </a:t>
            </a:r>
            <a:r>
              <a:rPr lang="en-US" altLang="zh-CN" sz="2800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đọc</a:t>
            </a:r>
            <a:r>
              <a:rPr lang="en-US" altLang="zh-CN" sz="28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 </a:t>
            </a:r>
            <a:r>
              <a:rPr lang="en-US" altLang="zh-CN" sz="2800" spc="-1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câu</a:t>
            </a:r>
            <a:r>
              <a:rPr lang="en-US" altLang="zh-CN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­­­</a:t>
            </a:r>
            <a:endParaRPr lang="zh-CN" altLang="en-US" sz="2800" spc="-150" dirty="0">
              <a:solidFill>
                <a:schemeClr val="tx1">
                  <a:lumMod val="75000"/>
                  <a:lumOff val="25000"/>
                </a:schemeClr>
              </a:solidFill>
              <a:latin typeface="HP-222" panose="020B0803050302020204" pitchFamily="34" charset="0"/>
              <a:ea typeface="汉仪跳跳体简" panose="00020600040101010101" pitchFamily="18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111948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52800" y="165734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29200" y="112395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8600" y="1663462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00800" y="22002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62400" y="226695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38600" y="27717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8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43000" y="272861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7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68242" y="333375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9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95925" y="3257550"/>
            <a:ext cx="63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24000" y="219762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1000" y="1157228"/>
            <a:ext cx="8610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HP-222" pitchFamily="34" charset="0"/>
              </a:rPr>
              <a:t>	</a:t>
            </a:r>
            <a:r>
              <a:rPr lang="en-US" sz="2400" b="1" dirty="0" err="1" smtClean="0">
                <a:latin typeface="HP-222" pitchFamily="34" charset="0"/>
              </a:rPr>
              <a:t>Lớp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Hà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có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tiết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tập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viết</a:t>
            </a:r>
            <a:r>
              <a:rPr lang="en-US" sz="2400" b="1" dirty="0" smtClean="0">
                <a:latin typeface="HP-222" pitchFamily="34" charset="0"/>
              </a:rPr>
              <a:t>.   </a:t>
            </a:r>
            <a:r>
              <a:rPr lang="en-US" sz="2400" b="1" dirty="0" err="1" smtClean="0">
                <a:latin typeface="HP-222" pitchFamily="34" charset="0"/>
              </a:rPr>
              <a:t>Hà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viết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rất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cẩn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thận</a:t>
            </a:r>
            <a:r>
              <a:rPr lang="en-US" sz="2400" b="1" dirty="0" smtClean="0">
                <a:latin typeface="HP-222" pitchFamily="34" charset="0"/>
              </a:rPr>
              <a:t>. </a:t>
            </a:r>
            <a:r>
              <a:rPr lang="en-US" sz="2400" b="1" dirty="0" err="1" smtClean="0">
                <a:latin typeface="HP-222" pitchFamily="34" charset="0"/>
              </a:rPr>
              <a:t>Thế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mà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bạn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Kiên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xô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bàn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làm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chữ</a:t>
            </a:r>
            <a:r>
              <a:rPr lang="en-US" sz="2400" b="1" dirty="0" smtClean="0">
                <a:latin typeface="HP-222" pitchFamily="34" charset="0"/>
              </a:rPr>
              <a:t> “</a:t>
            </a:r>
            <a:r>
              <a:rPr lang="en-US" sz="2400" b="1" dirty="0" err="1" smtClean="0">
                <a:latin typeface="HP-222" pitchFamily="34" charset="0"/>
              </a:rPr>
              <a:t>biển</a:t>
            </a:r>
            <a:r>
              <a:rPr lang="en-US" sz="2400" b="1" dirty="0" smtClean="0">
                <a:latin typeface="HP-222" pitchFamily="34" charset="0"/>
              </a:rPr>
              <a:t>” </a:t>
            </a:r>
            <a:r>
              <a:rPr lang="en-US" sz="2400" b="1" dirty="0" err="1" smtClean="0">
                <a:latin typeface="HP-222" pitchFamily="34" charset="0"/>
              </a:rPr>
              <a:t>của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Hà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xiên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hẳn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đi</a:t>
            </a:r>
            <a:r>
              <a:rPr lang="en-US" sz="2400" b="1" dirty="0" smtClean="0">
                <a:latin typeface="HP-222" pitchFamily="34" charset="0"/>
              </a:rPr>
              <a:t>.   </a:t>
            </a:r>
            <a:r>
              <a:rPr lang="en-US" sz="2400" b="1" dirty="0" err="1" smtClean="0">
                <a:latin typeface="HP-222" pitchFamily="34" charset="0"/>
              </a:rPr>
              <a:t>Hà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nhăn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mặt</a:t>
            </a:r>
            <a:r>
              <a:rPr lang="en-US" sz="2400" b="1" dirty="0" smtClean="0">
                <a:latin typeface="HP-222" pitchFamily="34" charset="0"/>
              </a:rPr>
              <a:t>.   </a:t>
            </a:r>
            <a:r>
              <a:rPr lang="en-US" sz="2400" b="1" dirty="0" err="1" smtClean="0">
                <a:latin typeface="HP-222" pitchFamily="34" charset="0"/>
              </a:rPr>
              <a:t>Kiên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thì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thầm</a:t>
            </a:r>
            <a:r>
              <a:rPr lang="en-US" sz="2400" b="1" dirty="0" smtClean="0">
                <a:latin typeface="HP-222" pitchFamily="34" charset="0"/>
              </a:rPr>
              <a:t>:  “</a:t>
            </a:r>
            <a:r>
              <a:rPr lang="en-US" sz="2400" b="1" dirty="0" err="1" smtClean="0">
                <a:latin typeface="HP-222" pitchFamily="34" charset="0"/>
              </a:rPr>
              <a:t>Tớ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lỡ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mà</a:t>
            </a:r>
            <a:r>
              <a:rPr lang="en-US" sz="2400" b="1" dirty="0" smtClean="0">
                <a:latin typeface="HP-222" pitchFamily="34" charset="0"/>
              </a:rPr>
              <a:t>”.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  <a:latin typeface="HP-222" pitchFamily="34" charset="0"/>
              </a:rPr>
              <a:t>	</a:t>
            </a:r>
            <a:r>
              <a:rPr lang="en-US" sz="2400" b="1" dirty="0" err="1" smtClean="0">
                <a:latin typeface="HP-222" pitchFamily="34" charset="0"/>
              </a:rPr>
              <a:t>Hà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chả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giận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bạn</a:t>
            </a:r>
            <a:r>
              <a:rPr lang="en-US" sz="2400" b="1" dirty="0" smtClean="0">
                <a:latin typeface="HP-222" pitchFamily="34" charset="0"/>
              </a:rPr>
              <a:t>.  </a:t>
            </a:r>
            <a:r>
              <a:rPr lang="en-US" sz="2400" b="1" dirty="0" err="1" smtClean="0">
                <a:latin typeface="HP-222" pitchFamily="34" charset="0"/>
              </a:rPr>
              <a:t>Em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viết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thêm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chữ</a:t>
            </a:r>
            <a:r>
              <a:rPr lang="en-US" sz="2400" b="1" dirty="0" smtClean="0">
                <a:latin typeface="HP-222" pitchFamily="34" charset="0"/>
              </a:rPr>
              <a:t> “</a:t>
            </a:r>
            <a:r>
              <a:rPr lang="en-US" sz="2400" b="1" dirty="0" err="1" smtClean="0">
                <a:latin typeface="HP-222" pitchFamily="34" charset="0"/>
              </a:rPr>
              <a:t>biển</a:t>
            </a:r>
            <a:r>
              <a:rPr lang="en-US" sz="2400" b="1" dirty="0" smtClean="0">
                <a:latin typeface="HP-222" pitchFamily="34" charset="0"/>
              </a:rPr>
              <a:t>” </a:t>
            </a:r>
            <a:r>
              <a:rPr lang="en-US" sz="2400" b="1" dirty="0" err="1" smtClean="0">
                <a:latin typeface="HP-222" pitchFamily="34" charset="0"/>
              </a:rPr>
              <a:t>thật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đẹp</a:t>
            </a:r>
            <a:r>
              <a:rPr lang="en-US" sz="2400" b="1" dirty="0" smtClean="0">
                <a:latin typeface="HP-222" pitchFamily="34" charset="0"/>
              </a:rPr>
              <a:t>.   </a:t>
            </a:r>
            <a:r>
              <a:rPr lang="en-US" sz="2400" b="1" dirty="0" err="1" smtClean="0">
                <a:latin typeface="HP-222" pitchFamily="34" charset="0"/>
              </a:rPr>
              <a:t>Cô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nhìn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chữ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em</a:t>
            </a:r>
            <a:r>
              <a:rPr lang="en-US" sz="2400" b="1" dirty="0" smtClean="0">
                <a:latin typeface="HP-222" pitchFamily="34" charset="0"/>
              </a:rPr>
              <a:t>, </a:t>
            </a:r>
            <a:r>
              <a:rPr lang="en-US" sz="2400" b="1" dirty="0" err="1" smtClean="0">
                <a:latin typeface="HP-222" pitchFamily="34" charset="0"/>
              </a:rPr>
              <a:t>khen</a:t>
            </a:r>
            <a:r>
              <a:rPr lang="en-US" sz="2400" b="1" dirty="0" smtClean="0">
                <a:latin typeface="HP-222" pitchFamily="34" charset="0"/>
              </a:rPr>
              <a:t>:  “</a:t>
            </a:r>
            <a:r>
              <a:rPr lang="en-US" sz="2400" b="1" dirty="0" err="1" smtClean="0">
                <a:latin typeface="HP-222" pitchFamily="34" charset="0"/>
              </a:rPr>
              <a:t>Chữ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Hà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đẹp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lắm</a:t>
            </a:r>
            <a:r>
              <a:rPr lang="en-US" sz="2400" b="1" dirty="0" smtClean="0">
                <a:latin typeface="HP-222" pitchFamily="34" charset="0"/>
              </a:rPr>
              <a:t>”.</a:t>
            </a:r>
            <a:endParaRPr lang="en-US" sz="2400" b="1" dirty="0">
              <a:latin typeface="HP-22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98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" b="6070"/>
          <a:stretch/>
        </p:blipFill>
        <p:spPr>
          <a:xfrm>
            <a:off x="-231285" y="-97668"/>
            <a:ext cx="4193685" cy="1221618"/>
          </a:xfrm>
          <a:prstGeom prst="rect">
            <a:avLst/>
          </a:prstGeom>
        </p:spPr>
      </p:pic>
      <p:sp>
        <p:nvSpPr>
          <p:cNvPr id="3" name="文本框 7"/>
          <p:cNvSpPr txBox="1"/>
          <p:nvPr/>
        </p:nvSpPr>
        <p:spPr>
          <a:xfrm>
            <a:off x="838200" y="251531"/>
            <a:ext cx="35071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altLang="zh-CN" sz="2800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Luyện</a:t>
            </a:r>
            <a:r>
              <a:rPr lang="en-US" altLang="zh-CN" sz="28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 </a:t>
            </a:r>
            <a:r>
              <a:rPr lang="en-US" altLang="zh-CN" sz="2800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đọc</a:t>
            </a:r>
            <a:r>
              <a:rPr lang="en-US" altLang="zh-CN" sz="28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 </a:t>
            </a:r>
            <a:r>
              <a:rPr lang="en-US" altLang="zh-CN" sz="2800" spc="-1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đoạn</a:t>
            </a:r>
            <a:endParaRPr lang="zh-CN" altLang="en-US" sz="2800" spc="-150" dirty="0">
              <a:solidFill>
                <a:schemeClr val="tx1">
                  <a:lumMod val="75000"/>
                  <a:lumOff val="25000"/>
                </a:schemeClr>
              </a:solidFill>
              <a:latin typeface="HP-222" panose="020B0803050302020204" pitchFamily="34" charset="0"/>
              <a:ea typeface="汉仪跳跳体简" panose="00020600040101010101" pitchFamily="18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" y="1200150"/>
            <a:ext cx="8610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HP-222" pitchFamily="34" charset="0"/>
              </a:rPr>
              <a:t>	</a:t>
            </a:r>
            <a:r>
              <a:rPr lang="en-US" sz="2400" b="1" dirty="0" err="1" smtClean="0">
                <a:latin typeface="HP-222" pitchFamily="34" charset="0"/>
              </a:rPr>
              <a:t>Lớp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Hà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có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tiết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tập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viết</a:t>
            </a:r>
            <a:r>
              <a:rPr lang="en-US" sz="2400" b="1" dirty="0" smtClean="0">
                <a:latin typeface="HP-222" pitchFamily="34" charset="0"/>
              </a:rPr>
              <a:t>. </a:t>
            </a:r>
            <a:r>
              <a:rPr lang="en-US" sz="2400" b="1" dirty="0" err="1" smtClean="0">
                <a:latin typeface="HP-222" pitchFamily="34" charset="0"/>
              </a:rPr>
              <a:t>Hà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viết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rất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cẩn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thận</a:t>
            </a:r>
            <a:r>
              <a:rPr lang="en-US" sz="2400" b="1" dirty="0" smtClean="0">
                <a:latin typeface="HP-222" pitchFamily="34" charset="0"/>
              </a:rPr>
              <a:t>. </a:t>
            </a:r>
            <a:r>
              <a:rPr lang="en-US" sz="2400" b="1" dirty="0" err="1" smtClean="0">
                <a:latin typeface="HP-222" pitchFamily="34" charset="0"/>
              </a:rPr>
              <a:t>Thế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mà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bạn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Kiên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xô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bàn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làm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chữ</a:t>
            </a:r>
            <a:r>
              <a:rPr lang="en-US" sz="2400" b="1" dirty="0" smtClean="0">
                <a:latin typeface="HP-222" pitchFamily="34" charset="0"/>
              </a:rPr>
              <a:t> “</a:t>
            </a:r>
            <a:r>
              <a:rPr lang="en-US" sz="2400" b="1" dirty="0" err="1" smtClean="0">
                <a:latin typeface="HP-222" pitchFamily="34" charset="0"/>
              </a:rPr>
              <a:t>biển</a:t>
            </a:r>
            <a:r>
              <a:rPr lang="en-US" sz="2400" b="1" dirty="0" smtClean="0">
                <a:latin typeface="HP-222" pitchFamily="34" charset="0"/>
              </a:rPr>
              <a:t>” </a:t>
            </a:r>
            <a:r>
              <a:rPr lang="en-US" sz="2400" b="1" dirty="0" err="1" smtClean="0">
                <a:latin typeface="HP-222" pitchFamily="34" charset="0"/>
              </a:rPr>
              <a:t>của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Hà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xiên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hẳn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đi</a:t>
            </a:r>
            <a:r>
              <a:rPr lang="en-US" sz="2400" b="1" dirty="0" smtClean="0">
                <a:latin typeface="HP-222" pitchFamily="34" charset="0"/>
              </a:rPr>
              <a:t>. </a:t>
            </a:r>
            <a:r>
              <a:rPr lang="en-US" sz="2400" b="1" dirty="0" err="1" smtClean="0">
                <a:latin typeface="HP-222" pitchFamily="34" charset="0"/>
              </a:rPr>
              <a:t>Hà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nhăn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mặt</a:t>
            </a:r>
            <a:r>
              <a:rPr lang="en-US" sz="2400" b="1" dirty="0" smtClean="0">
                <a:latin typeface="HP-222" pitchFamily="34" charset="0"/>
              </a:rPr>
              <a:t>. </a:t>
            </a:r>
            <a:r>
              <a:rPr lang="en-US" sz="2400" b="1" dirty="0" err="1" smtClean="0">
                <a:latin typeface="HP-222" pitchFamily="34" charset="0"/>
              </a:rPr>
              <a:t>Kiên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thì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thầm</a:t>
            </a:r>
            <a:r>
              <a:rPr lang="en-US" sz="2400" b="1" dirty="0" smtClean="0">
                <a:latin typeface="HP-222" pitchFamily="34" charset="0"/>
              </a:rPr>
              <a:t>: “</a:t>
            </a:r>
            <a:r>
              <a:rPr lang="en-US" sz="2400" b="1" dirty="0" err="1" smtClean="0">
                <a:latin typeface="HP-222" pitchFamily="34" charset="0"/>
              </a:rPr>
              <a:t>Tớ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lỡ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mà</a:t>
            </a:r>
            <a:r>
              <a:rPr lang="en-US" sz="2400" b="1" dirty="0" smtClean="0">
                <a:latin typeface="HP-222" pitchFamily="34" charset="0"/>
              </a:rPr>
              <a:t>”.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  <a:latin typeface="HP-222" pitchFamily="34" charset="0"/>
              </a:rPr>
              <a:t>	</a:t>
            </a:r>
            <a:r>
              <a:rPr lang="en-US" sz="2400" b="1" dirty="0" err="1" smtClean="0">
                <a:solidFill>
                  <a:srgbClr val="0070C0"/>
                </a:solidFill>
                <a:latin typeface="HP-222" pitchFamily="34" charset="0"/>
              </a:rPr>
              <a:t>Hà</a:t>
            </a:r>
            <a:r>
              <a:rPr lang="en-US" sz="2400" b="1" dirty="0" smtClean="0">
                <a:solidFill>
                  <a:srgbClr val="0070C0"/>
                </a:solidFill>
                <a:latin typeface="HP-222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-222" pitchFamily="34" charset="0"/>
              </a:rPr>
              <a:t>chả</a:t>
            </a:r>
            <a:r>
              <a:rPr lang="en-US" sz="2400" b="1" dirty="0" smtClean="0">
                <a:solidFill>
                  <a:srgbClr val="0070C0"/>
                </a:solidFill>
                <a:latin typeface="HP-222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-222" pitchFamily="34" charset="0"/>
              </a:rPr>
              <a:t>giận</a:t>
            </a:r>
            <a:r>
              <a:rPr lang="en-US" sz="2400" b="1" dirty="0" smtClean="0">
                <a:solidFill>
                  <a:srgbClr val="0070C0"/>
                </a:solidFill>
                <a:latin typeface="HP-222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-222" pitchFamily="34" charset="0"/>
              </a:rPr>
              <a:t>bạn</a:t>
            </a:r>
            <a:r>
              <a:rPr lang="en-US" sz="2400" b="1" dirty="0" smtClean="0">
                <a:solidFill>
                  <a:srgbClr val="0070C0"/>
                </a:solidFill>
                <a:latin typeface="HP-222" pitchFamily="34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HP-222" pitchFamily="34" charset="0"/>
              </a:rPr>
              <a:t>Em</a:t>
            </a:r>
            <a:r>
              <a:rPr lang="en-US" sz="2400" b="1" dirty="0" smtClean="0">
                <a:solidFill>
                  <a:srgbClr val="0070C0"/>
                </a:solidFill>
                <a:latin typeface="HP-222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-222" pitchFamily="34" charset="0"/>
              </a:rPr>
              <a:t>viết</a:t>
            </a:r>
            <a:r>
              <a:rPr lang="en-US" sz="2400" b="1" dirty="0" smtClean="0">
                <a:solidFill>
                  <a:srgbClr val="0070C0"/>
                </a:solidFill>
                <a:latin typeface="HP-222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-222" pitchFamily="34" charset="0"/>
              </a:rPr>
              <a:t>thêm</a:t>
            </a:r>
            <a:r>
              <a:rPr lang="en-US" sz="2400" b="1" dirty="0" smtClean="0">
                <a:solidFill>
                  <a:srgbClr val="0070C0"/>
                </a:solidFill>
                <a:latin typeface="HP-222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-222" pitchFamily="34" charset="0"/>
              </a:rPr>
              <a:t>chữ</a:t>
            </a:r>
            <a:r>
              <a:rPr lang="en-US" sz="2400" b="1" dirty="0" smtClean="0">
                <a:solidFill>
                  <a:srgbClr val="0070C0"/>
                </a:solidFill>
                <a:latin typeface="HP-222" pitchFamily="34" charset="0"/>
              </a:rPr>
              <a:t> “</a:t>
            </a:r>
            <a:r>
              <a:rPr lang="en-US" sz="2400" b="1" dirty="0" err="1" smtClean="0">
                <a:solidFill>
                  <a:srgbClr val="0070C0"/>
                </a:solidFill>
                <a:latin typeface="HP-222" pitchFamily="34" charset="0"/>
              </a:rPr>
              <a:t>biển</a:t>
            </a:r>
            <a:r>
              <a:rPr lang="en-US" sz="2400" b="1" dirty="0" smtClean="0">
                <a:solidFill>
                  <a:srgbClr val="0070C0"/>
                </a:solidFill>
                <a:latin typeface="HP-222" pitchFamily="34" charset="0"/>
              </a:rPr>
              <a:t>” </a:t>
            </a:r>
            <a:r>
              <a:rPr lang="en-US" sz="2400" b="1" dirty="0" err="1" smtClean="0">
                <a:solidFill>
                  <a:srgbClr val="0070C0"/>
                </a:solidFill>
                <a:latin typeface="HP-222" pitchFamily="34" charset="0"/>
              </a:rPr>
              <a:t>thật</a:t>
            </a:r>
            <a:r>
              <a:rPr lang="en-US" sz="2400" b="1" dirty="0" smtClean="0">
                <a:solidFill>
                  <a:srgbClr val="0070C0"/>
                </a:solidFill>
                <a:latin typeface="HP-222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-222" pitchFamily="34" charset="0"/>
              </a:rPr>
              <a:t>đẹp</a:t>
            </a:r>
            <a:r>
              <a:rPr lang="en-US" sz="2400" b="1" dirty="0" smtClean="0">
                <a:solidFill>
                  <a:srgbClr val="0070C0"/>
                </a:solidFill>
                <a:latin typeface="HP-222" pitchFamily="34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HP-222" pitchFamily="34" charset="0"/>
              </a:rPr>
              <a:t>Cô</a:t>
            </a:r>
            <a:r>
              <a:rPr lang="en-US" sz="2400" b="1" dirty="0" smtClean="0">
                <a:solidFill>
                  <a:srgbClr val="0070C0"/>
                </a:solidFill>
                <a:latin typeface="HP-222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-222" pitchFamily="34" charset="0"/>
              </a:rPr>
              <a:t>nhìn</a:t>
            </a:r>
            <a:r>
              <a:rPr lang="en-US" sz="2400" b="1" dirty="0" smtClean="0">
                <a:solidFill>
                  <a:srgbClr val="0070C0"/>
                </a:solidFill>
                <a:latin typeface="HP-222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-222" pitchFamily="34" charset="0"/>
              </a:rPr>
              <a:t>chữ</a:t>
            </a:r>
            <a:r>
              <a:rPr lang="en-US" sz="2400" b="1" dirty="0" smtClean="0">
                <a:solidFill>
                  <a:srgbClr val="0070C0"/>
                </a:solidFill>
                <a:latin typeface="HP-222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-222" pitchFamily="34" charset="0"/>
              </a:rPr>
              <a:t>em</a:t>
            </a:r>
            <a:r>
              <a:rPr lang="en-US" sz="2400" b="1" dirty="0" smtClean="0">
                <a:solidFill>
                  <a:srgbClr val="0070C0"/>
                </a:solidFill>
                <a:latin typeface="HP-222" pitchFamily="34" charset="0"/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  <a:latin typeface="HP-222" pitchFamily="34" charset="0"/>
              </a:rPr>
              <a:t>khen</a:t>
            </a:r>
            <a:r>
              <a:rPr lang="en-US" sz="2400" b="1" dirty="0" smtClean="0">
                <a:solidFill>
                  <a:srgbClr val="0070C0"/>
                </a:solidFill>
                <a:latin typeface="HP-222" pitchFamily="34" charset="0"/>
              </a:rPr>
              <a:t>: “</a:t>
            </a:r>
            <a:r>
              <a:rPr lang="en-US" sz="2400" b="1" dirty="0" err="1" smtClean="0">
                <a:solidFill>
                  <a:srgbClr val="0070C0"/>
                </a:solidFill>
                <a:latin typeface="HP-222" pitchFamily="34" charset="0"/>
              </a:rPr>
              <a:t>Chữ</a:t>
            </a:r>
            <a:r>
              <a:rPr lang="en-US" sz="2400" b="1" dirty="0" smtClean="0">
                <a:solidFill>
                  <a:srgbClr val="0070C0"/>
                </a:solidFill>
                <a:latin typeface="HP-222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-222" pitchFamily="34" charset="0"/>
              </a:rPr>
              <a:t>Hà</a:t>
            </a:r>
            <a:r>
              <a:rPr lang="en-US" sz="2400" b="1" dirty="0" smtClean="0">
                <a:solidFill>
                  <a:srgbClr val="0070C0"/>
                </a:solidFill>
                <a:latin typeface="HP-222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-222" pitchFamily="34" charset="0"/>
              </a:rPr>
              <a:t>đẹp</a:t>
            </a:r>
            <a:r>
              <a:rPr lang="en-US" sz="2400" b="1" dirty="0" smtClean="0">
                <a:solidFill>
                  <a:srgbClr val="0070C0"/>
                </a:solidFill>
                <a:latin typeface="HP-222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-222" pitchFamily="34" charset="0"/>
              </a:rPr>
              <a:t>lắm</a:t>
            </a:r>
            <a:r>
              <a:rPr lang="en-US" sz="2400" b="1" dirty="0" smtClean="0">
                <a:solidFill>
                  <a:srgbClr val="0070C0"/>
                </a:solidFill>
                <a:latin typeface="HP-222" pitchFamily="34" charset="0"/>
              </a:rPr>
              <a:t>”.</a:t>
            </a:r>
            <a:endParaRPr lang="en-US" sz="2400" b="1" dirty="0">
              <a:solidFill>
                <a:srgbClr val="0070C0"/>
              </a:solidFill>
              <a:latin typeface="HP-222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112395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66800" y="2809458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04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MÔN TIẾNG VIỆT\HÌNH ẢNH SÁCH ĐT\trang 101-150\trang 119\615208af-2039-448f-8666-a85097b4c1f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6" r="3989" b="55414"/>
          <a:stretch/>
        </p:blipFill>
        <p:spPr bwMode="auto">
          <a:xfrm>
            <a:off x="663363" y="304799"/>
            <a:ext cx="809963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MÔN TIẾNG VIỆT\HÌNH ẢNH SÁCH ĐT\trang 101-150\trang 119\615208af-2039-448f-8666-a85097b4c1f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7" t="43302" r="10125" b="33313"/>
          <a:stretch/>
        </p:blipFill>
        <p:spPr bwMode="auto">
          <a:xfrm>
            <a:off x="0" y="2800350"/>
            <a:ext cx="91249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" b="6070"/>
          <a:stretch/>
        </p:blipFill>
        <p:spPr>
          <a:xfrm>
            <a:off x="-155085" y="-94227"/>
            <a:ext cx="3279285" cy="1069218"/>
          </a:xfrm>
          <a:prstGeom prst="rect">
            <a:avLst/>
          </a:prstGeom>
        </p:spPr>
      </p:pic>
      <p:sp>
        <p:nvSpPr>
          <p:cNvPr id="6" name="文本框 7"/>
          <p:cNvSpPr txBox="1"/>
          <p:nvPr/>
        </p:nvSpPr>
        <p:spPr>
          <a:xfrm>
            <a:off x="457200" y="209550"/>
            <a:ext cx="350714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altLang="zh-CN" sz="2400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Luyện</a:t>
            </a:r>
            <a:r>
              <a:rPr lang="en-US" altLang="zh-CN" sz="24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 </a:t>
            </a:r>
            <a:r>
              <a:rPr lang="en-US" altLang="zh-CN" sz="2400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đọc</a:t>
            </a:r>
            <a:r>
              <a:rPr lang="en-US" altLang="zh-CN" sz="24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 </a:t>
            </a:r>
            <a:r>
              <a:rPr lang="en-US" altLang="zh-CN" sz="2400" spc="-1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cả</a:t>
            </a:r>
            <a:r>
              <a:rPr lang="en-US" altLang="zh-CN" sz="2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 </a:t>
            </a:r>
            <a:r>
              <a:rPr lang="en-US" altLang="zh-CN" sz="2400" spc="-1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bài</a:t>
            </a:r>
            <a:endParaRPr lang="zh-CN" altLang="en-US" sz="2400" spc="-150" dirty="0">
              <a:solidFill>
                <a:schemeClr val="tx1">
                  <a:lumMod val="75000"/>
                  <a:lumOff val="25000"/>
                </a:schemeClr>
              </a:solidFill>
              <a:latin typeface="HP-222" panose="020B0803050302020204" pitchFamily="34" charset="0"/>
              <a:ea typeface="汉仪跳跳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291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2875" y="1078"/>
            <a:ext cx="3050875" cy="523212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KiÓm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tra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bµi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cò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4" t="30151" r="11366" b="28451"/>
          <a:stretch/>
        </p:blipFill>
        <p:spPr bwMode="auto">
          <a:xfrm>
            <a:off x="1196976" y="1123950"/>
            <a:ext cx="2477877" cy="1341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8" t="3981" r="9708" b="21355"/>
          <a:stretch/>
        </p:blipFill>
        <p:spPr bwMode="auto">
          <a:xfrm>
            <a:off x="5469147" y="742951"/>
            <a:ext cx="1755321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30857" y="2465359"/>
            <a:ext cx="251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.VnAvant" pitchFamily="34" charset="0"/>
              </a:rPr>
              <a:t>®</a:t>
            </a:r>
            <a:r>
              <a:rPr lang="en-US" sz="4400" b="1" dirty="0" err="1" smtClean="0">
                <a:latin typeface=".VnAvant" pitchFamily="34" charset="0"/>
              </a:rPr>
              <a:t>Ìn</a:t>
            </a:r>
            <a:r>
              <a:rPr lang="en-US" sz="4400" b="1" dirty="0" smtClean="0">
                <a:latin typeface=".VnAvant" pitchFamily="34" charset="0"/>
              </a:rPr>
              <a:t> p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in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5400" y="2571750"/>
            <a:ext cx="2486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.VnAvant" pitchFamily="34" charset="0"/>
              </a:rPr>
              <a:t>q</a:t>
            </a:r>
            <a:r>
              <a:rPr lang="en-US" sz="4400" b="1" dirty="0" err="1" smtClean="0">
                <a:latin typeface=".VnAvant" pitchFamily="34" charset="0"/>
              </a:rPr>
              <a:t>u</a:t>
            </a:r>
            <a:r>
              <a:rPr lang="en-US" sz="4400" b="1" dirty="0" smtClean="0">
                <a:latin typeface=".VnAvant" pitchFamily="34" charset="0"/>
              </a:rPr>
              <a:t>¶ </a:t>
            </a:r>
            <a:r>
              <a:rPr lang="en-US" sz="4400" b="1" dirty="0" err="1" smtClean="0">
                <a:latin typeface=".VnAvant" pitchFamily="34" charset="0"/>
              </a:rPr>
              <a:t>m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Ýt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14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MÔN TIẾNG VIỆT\HÌNH ẢNH SÁCH ĐT\trang 101-150\trang 119\615208af-2039-448f-8666-a85097b4c1f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" t="66740" r="13298"/>
          <a:stretch/>
        </p:blipFill>
        <p:spPr bwMode="auto">
          <a:xfrm>
            <a:off x="0" y="361950"/>
            <a:ext cx="9144000" cy="376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2514600" y="3257550"/>
            <a:ext cx="685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514600" y="2343150"/>
            <a:ext cx="685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91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3" y="507206"/>
            <a:ext cx="9144000" cy="3133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291465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92738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71439" y="57150"/>
            <a:ext cx="9143999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1944037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7" y="2608898"/>
            <a:ext cx="783431" cy="47625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07170"/>
            <a:ext cx="2552700" cy="1178719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6" y="1993583"/>
            <a:ext cx="1985963" cy="1450181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6" y="427198"/>
            <a:ext cx="1559719" cy="1402556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2955132"/>
            <a:ext cx="7025640" cy="2013109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4656297"/>
            <a:ext cx="9182576" cy="53292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81212" y="1288956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6000" b="1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ÔN TIẾNG VIỆT\HÌNH ẢNH SÁCH ĐT\trang 101-150\trang 117\1f186ffb-99a7-4352-9ab9-e66a6445022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22"/>
          <a:stretch/>
        </p:blipFill>
        <p:spPr bwMode="auto">
          <a:xfrm>
            <a:off x="990601" y="-19050"/>
            <a:ext cx="7162799" cy="509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2875" y="1078"/>
            <a:ext cx="3050875" cy="523212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KiÓm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tra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bµi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cò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98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Re8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88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4572000" y="914400"/>
            <a:ext cx="25908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vi-VN" sz="4800" b="1">
              <a:solidFill>
                <a:srgbClr val="800000"/>
              </a:solidFill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2286000" y="1143000"/>
            <a:ext cx="21336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 sz="5400" b="1">
              <a:solidFill>
                <a:srgbClr val="800000"/>
              </a:solidFill>
            </a:endParaRPr>
          </a:p>
        </p:txBody>
      </p:sp>
      <p:sp>
        <p:nvSpPr>
          <p:cNvPr id="5128" name="Rectangle 7"/>
          <p:cNvSpPr>
            <a:spLocks noChangeArrowheads="1"/>
          </p:cNvSpPr>
          <p:nvPr/>
        </p:nvSpPr>
        <p:spPr bwMode="auto">
          <a:xfrm>
            <a:off x="4572000" y="514350"/>
            <a:ext cx="2590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vi-VN" sz="2800" b="1">
              <a:solidFill>
                <a:srgbClr val="8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33600" y="1860895"/>
            <a:ext cx="2514600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65: </a:t>
            </a:r>
            <a:endParaRPr lang="en-US" sz="4000" b="1" dirty="0">
              <a:solidFill>
                <a:srgbClr val="7030A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91000" y="895350"/>
            <a:ext cx="3352800" cy="294983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iªn</a:t>
            </a:r>
            <a:r>
              <a:rPr lang="en-US" sz="6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endParaRPr lang="en-US" sz="6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66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iªt</a:t>
            </a:r>
            <a:endParaRPr lang="en-US" sz="6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7032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2514600" y="-19050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.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Kh¸m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ph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¸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45379" y="2190750"/>
            <a:ext cx="33650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c« </a:t>
            </a:r>
            <a:r>
              <a:rPr lang="en-US" sz="6000" b="1" dirty="0" err="1" smtClean="0">
                <a:latin typeface=".VnAvant" pitchFamily="34" charset="0"/>
              </a:rPr>
              <a:t>t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iªn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3" name="Picture 2" descr="D:\MÔN TIẾNG VIỆT\HÌNH ẢNH SÁCH ĐT\trang 101-150\trang 118\be90c2b4-6e38-4802-9a4e-dca3bb0351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3" t="13743" r="57319" b="18161"/>
          <a:stretch/>
        </p:blipFill>
        <p:spPr bwMode="auto">
          <a:xfrm>
            <a:off x="228600" y="768999"/>
            <a:ext cx="3409951" cy="410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733800" y="1962150"/>
            <a:ext cx="3200400" cy="10411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 smtClean="0">
                <a:solidFill>
                  <a:srgbClr val="FF0000"/>
                </a:solidFill>
                <a:latin typeface=".VnAvant" pitchFamily="34" charset="0"/>
              </a:rPr>
              <a:t>iªn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33801" y="3003332"/>
            <a:ext cx="1524000" cy="7876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8000"/>
                </a:solidFill>
                <a:latin typeface=".VnAvant" pitchFamily="34" charset="0"/>
              </a:rPr>
              <a:t>iª</a:t>
            </a:r>
            <a:endParaRPr lang="en-US" sz="4400" b="1" dirty="0">
              <a:solidFill>
                <a:srgbClr val="008000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57800" y="3003333"/>
            <a:ext cx="1676400" cy="787617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.VnAvant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70167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-19050"/>
            <a:ext cx="71628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.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Kh¸m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ph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¸ (video)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2" name="ie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942974"/>
            <a:ext cx="746760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2514600" y="-19050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.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Kh¸m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ph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¸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57600" y="1504950"/>
            <a:ext cx="3365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.VnAvant" pitchFamily="34" charset="0"/>
              </a:rPr>
              <a:t>V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iÖt</a:t>
            </a:r>
            <a:r>
              <a:rPr lang="en-US" sz="5400" b="1" dirty="0" smtClean="0">
                <a:latin typeface=".VnAvant" pitchFamily="34" charset="0"/>
              </a:rPr>
              <a:t> Nam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8" name="Picture 7" descr="D:\MÔN TIẾNG VIỆT\HÌNH ẢNH SÁCH ĐT\trang 101-150\trang 118\be90c2b4-6e38-4802-9a4e-dca3bb0351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4" t="11723" r="21143" b="18737"/>
          <a:stretch/>
        </p:blipFill>
        <p:spPr bwMode="auto">
          <a:xfrm>
            <a:off x="533400" y="818852"/>
            <a:ext cx="2883820" cy="365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401168" y="1594187"/>
            <a:ext cx="3687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/>
                <a:cs typeface="Times New Roman"/>
              </a:rPr>
              <a:t>.</a:t>
            </a:r>
            <a:endParaRPr lang="en-US" sz="6000" b="1" dirty="0"/>
          </a:p>
        </p:txBody>
      </p:sp>
      <p:sp>
        <p:nvSpPr>
          <p:cNvPr id="15" name="Rectangle 14"/>
          <p:cNvSpPr/>
          <p:nvPr/>
        </p:nvSpPr>
        <p:spPr>
          <a:xfrm>
            <a:off x="3733800" y="1581150"/>
            <a:ext cx="3200400" cy="10411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 smtClean="0">
                <a:solidFill>
                  <a:srgbClr val="FF0000"/>
                </a:solidFill>
                <a:latin typeface=".VnAvant" pitchFamily="34" charset="0"/>
              </a:rPr>
              <a:t>iªt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33801" y="2622332"/>
            <a:ext cx="1524000" cy="7876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8000"/>
                </a:solidFill>
                <a:latin typeface=".VnAvant" pitchFamily="34" charset="0"/>
              </a:rPr>
              <a:t>iª</a:t>
            </a:r>
            <a:endParaRPr lang="en-US" sz="4400" b="1" dirty="0">
              <a:solidFill>
                <a:srgbClr val="008000"/>
              </a:solidFill>
              <a:latin typeface=".VnAvant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57800" y="2622333"/>
            <a:ext cx="1676400" cy="787617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.VnAvant" pitchFamily="34" charset="0"/>
              </a:rPr>
              <a:t>t</a:t>
            </a:r>
            <a:endParaRPr lang="en-US" sz="4800" b="1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07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4" grpId="0"/>
      <p:bldP spid="14" grpId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-19050"/>
            <a:ext cx="71628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.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Kh¸m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ph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¸ (video)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2" name="i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814386"/>
            <a:ext cx="7696200" cy="432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4019550"/>
            <a:ext cx="251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.VnAvant" pitchFamily="34" charset="0"/>
              </a:rPr>
              <a:t>c« </a:t>
            </a:r>
            <a:r>
              <a:rPr lang="en-US" sz="4400" b="1" dirty="0" err="1" smtClean="0">
                <a:latin typeface=".VnAvant" pitchFamily="34" charset="0"/>
              </a:rPr>
              <a:t>t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iªn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05400" y="4019550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.VnAvant" pitchFamily="34" charset="0"/>
              </a:rPr>
              <a:t>V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iÖt</a:t>
            </a:r>
            <a:r>
              <a:rPr lang="en-US" sz="4400" b="1" dirty="0" smtClean="0">
                <a:latin typeface=".VnAvant" pitchFamily="34" charset="0"/>
              </a:rPr>
              <a:t> Nam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05000" y="3212875"/>
            <a:ext cx="118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.VnAvant" pitchFamily="34" charset="0"/>
              </a:rPr>
              <a:t>t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iªn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72137" y="2533412"/>
            <a:ext cx="15092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iªn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33975" y="3212874"/>
            <a:ext cx="17303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.VnAvant" pitchFamily="34" charset="0"/>
              </a:rPr>
              <a:t>V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iÖt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40393" y="2523887"/>
            <a:ext cx="10890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iªt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1" name="Picture 10" descr="D:\MÔN TIẾNG VIỆT\HÌNH ẢNH SÁCH ĐT\trang 101-150\trang 118\be90c2b4-6e38-4802-9a4e-dca3bb0351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3" t="13743" r="57319" b="18161"/>
          <a:stretch/>
        </p:blipFill>
        <p:spPr bwMode="auto">
          <a:xfrm>
            <a:off x="1295400" y="509963"/>
            <a:ext cx="1705874" cy="205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D:\MÔN TIẾNG VIỆT\HÌNH ẢNH SÁCH ĐT\trang 101-150\trang 118\be90c2b4-6e38-4802-9a4e-dca3bb0351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4" t="11723" r="21143" b="18737"/>
          <a:stretch/>
        </p:blipFill>
        <p:spPr bwMode="auto">
          <a:xfrm>
            <a:off x="5310839" y="624198"/>
            <a:ext cx="1580471" cy="200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514600" y="-19050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.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Kh¸m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ph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¸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15000" y="4039195"/>
            <a:ext cx="4461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.VnAvant"/>
                <a:cs typeface="Times New Roman"/>
              </a:rPr>
              <a:t>.</a:t>
            </a:r>
            <a:endParaRPr lang="en-US" sz="5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753100" y="3293328"/>
            <a:ext cx="4461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.VnAvant"/>
                <a:cs typeface="Times New Roman"/>
              </a:rPr>
              <a:t>.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12951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765</TotalTime>
  <Words>187</Words>
  <Application>Microsoft Office PowerPoint</Application>
  <PresentationFormat>On-screen Show (16:9)</PresentationFormat>
  <Paragraphs>75</Paragraphs>
  <Slides>23</Slides>
  <Notes>3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CtrlSoft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ThienIT</cp:lastModifiedBy>
  <cp:revision>64</cp:revision>
  <dcterms:created xsi:type="dcterms:W3CDTF">2020-05-18T12:48:51Z</dcterms:created>
  <dcterms:modified xsi:type="dcterms:W3CDTF">2020-08-18T03:11:44Z</dcterms:modified>
</cp:coreProperties>
</file>