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9" r:id="rId3"/>
    <p:sldId id="258" r:id="rId4"/>
    <p:sldId id="290" r:id="rId5"/>
    <p:sldId id="291" r:id="rId6"/>
    <p:sldId id="257" r:id="rId7"/>
    <p:sldId id="262" r:id="rId8"/>
    <p:sldId id="272" r:id="rId9"/>
    <p:sldId id="270" r:id="rId10"/>
    <p:sldId id="265" r:id="rId11"/>
    <p:sldId id="286" r:id="rId12"/>
    <p:sldId id="287" r:id="rId13"/>
    <p:sldId id="288" r:id="rId14"/>
    <p:sldId id="289" r:id="rId15"/>
  </p:sldIdLst>
  <p:sldSz cx="9144000" cy="5143500" type="screen16x9"/>
  <p:notesSz cx="6858000" cy="9144000"/>
  <p:embeddedFontLst>
    <p:embeddedFont>
      <p:font typeface="Lato Light" charset="0"/>
      <p:regular r:id="rId17"/>
      <p:bold r:id="rId18"/>
      <p:italic r:id="rId19"/>
      <p:boldItalic r:id="rId20"/>
    </p:embeddedFont>
    <p:embeddedFont>
      <p:font typeface="SimSun" pitchFamily="2" charset="-122"/>
      <p:regular r:id="rId21"/>
    </p:embeddedFont>
    <p:embeddedFont>
      <p:font typeface="Roboto Slab Regular" pitchFamily="2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C4B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693C0B1-C3EF-405F-B1E8-830ADC564B1F}">
  <a:tblStyle styleId="{C693C0B1-C3EF-405F-B1E8-830ADC564B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4"/>
    <p:restoredTop sz="94712"/>
  </p:normalViewPr>
  <p:slideViewPr>
    <p:cSldViewPr snapToGrid="0" snapToObjects="1">
      <p:cViewPr>
        <p:scale>
          <a:sx n="102" d="100"/>
          <a:sy n="102" d="100"/>
        </p:scale>
        <p:origin x="-582" y="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86043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12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Giáo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án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đã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được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đăng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ký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bản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quyền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Nguyễn</a:t>
            </a: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1" i="0" u="none" strike="noStrike" cap="none" dirty="0" err="1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Nhâm</a:t>
            </a:r>
            <a:r>
              <a:rPr lang="en-US" sz="1100" b="1" i="0" u="none" strike="noStrike" cap="none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- 0981.713.891</a:t>
            </a:r>
            <a:endParaRPr lang="en-US" sz="1100" b="0" i="0" u="none" strike="noStrike" cap="none" smtClean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57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Google Shape;143;p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Google Shape;146;p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8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Google Shape;206;p8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Google Shape;208;p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Google Shape;209;p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Google Shape;217;p8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3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3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3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3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3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3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3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1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Google Shape;345;p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Google Shape;347;p13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Google Shape;348;p1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Google Shape;356;p1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Regular"/>
              <a:buNone/>
              <a:defRPr sz="2000">
                <a:solidFill>
                  <a:schemeClr val="lt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8" r:id="rId6"/>
    <p:sldLayoutId id="2147483659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>
            <a:spLocks noGrp="1"/>
          </p:cNvSpPr>
          <p:nvPr>
            <p:ph type="ctrTitle"/>
          </p:nvPr>
        </p:nvSpPr>
        <p:spPr>
          <a:xfrm>
            <a:off x="2757300" y="112391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8" name="Google Shape;532;p31">
            <a:extLst>
              <a:ext uri="{FF2B5EF4-FFF2-40B4-BE49-F238E27FC236}">
                <a16:creationId xmlns:a16="http://schemas.microsoft.com/office/drawing/2014/main" xmlns="" id="{A435F8D4-4E72-AE44-BA20-5DA6CF613E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BÀI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writing implement, stationary&#10;&#10;Description automatically generated">
            <a:extLst>
              <a:ext uri="{FF2B5EF4-FFF2-40B4-BE49-F238E27FC236}">
                <a16:creationId xmlns:a16="http://schemas.microsoft.com/office/drawing/2014/main" xmlns="" id="{64302796-3997-A242-87E6-53EC3D989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319" y="30591"/>
            <a:ext cx="1556344" cy="15563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078CF1-2529-1640-A3E1-EA597DB8225C}"/>
              </a:ext>
            </a:extLst>
          </p:cNvPr>
          <p:cNvSpPr txBox="1"/>
          <p:nvPr/>
        </p:nvSpPr>
        <p:spPr>
          <a:xfrm>
            <a:off x="4384451" y="625911"/>
            <a:ext cx="4816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Bám sát dàn ý khi viết bài</a:t>
            </a:r>
          </a:p>
        </p:txBody>
      </p:sp>
      <p:pic>
        <p:nvPicPr>
          <p:cNvPr id="14" name="Picture 13" descr="A picture containing writing implement, stationary&#10;&#10;Description automatically generated">
            <a:extLst>
              <a:ext uri="{FF2B5EF4-FFF2-40B4-BE49-F238E27FC236}">
                <a16:creationId xmlns:a16="http://schemas.microsoft.com/office/drawing/2014/main" xmlns="" id="{86586C05-E9D5-7049-A4F7-F3BF8FCE8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091" y="1311492"/>
            <a:ext cx="1556344" cy="15563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AE8DF85-C975-3D4E-AF71-74D1822DC294}"/>
              </a:ext>
            </a:extLst>
          </p:cNvPr>
          <p:cNvSpPr txBox="1"/>
          <p:nvPr/>
        </p:nvSpPr>
        <p:spPr>
          <a:xfrm>
            <a:off x="3396223" y="1906812"/>
            <a:ext cx="4732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các chi tiết miêu tả thời gian, không gian, nhân vật, diễn biến</a:t>
            </a:r>
          </a:p>
        </p:txBody>
      </p:sp>
      <p:pic>
        <p:nvPicPr>
          <p:cNvPr id="16" name="Picture 15" descr="A picture containing writing implement, stationary&#10;&#10;Description automatically generated">
            <a:extLst>
              <a:ext uri="{FF2B5EF4-FFF2-40B4-BE49-F238E27FC236}">
                <a16:creationId xmlns:a16="http://schemas.microsoft.com/office/drawing/2014/main" xmlns="" id="{31DFDB6B-317D-B540-ABEA-30F936DF9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354" y="2819016"/>
            <a:ext cx="1556344" cy="15563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37F5861-BEEA-7844-B223-274894EADBB6}"/>
              </a:ext>
            </a:extLst>
          </p:cNvPr>
          <p:cNvSpPr txBox="1"/>
          <p:nvPr/>
        </p:nvSpPr>
        <p:spPr>
          <a:xfrm>
            <a:off x="2198485" y="3414336"/>
            <a:ext cx="5571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Rút ra kết luận thuyết phục về ý nghĩa, sự quan trọng của trải nghiệm đối với bản thân.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532;p31">
            <a:extLst>
              <a:ext uri="{FF2B5EF4-FFF2-40B4-BE49-F238E27FC236}">
                <a16:creationId xmlns:a16="http://schemas.microsoft.com/office/drawing/2014/main" xmlns="" id="{A435F8D4-4E72-AE44-BA20-5DA6CF613E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BÀI. CHỈNH SỬA BÀI VIẾT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yellow and red fire extinguisher&#10;&#10;Description automatically generated with low confidence">
            <a:extLst>
              <a:ext uri="{FF2B5EF4-FFF2-40B4-BE49-F238E27FC236}">
                <a16:creationId xmlns:a16="http://schemas.microsoft.com/office/drawing/2014/main" xmlns="" id="{E5241122-091F-7E48-AC31-872ADA088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130" y="1002886"/>
            <a:ext cx="797020" cy="8868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62F3819-B534-F142-8346-4AE472DE9B5C}"/>
              </a:ext>
            </a:extLst>
          </p:cNvPr>
          <p:cNvSpPr txBox="1"/>
          <p:nvPr/>
        </p:nvSpPr>
        <p:spPr>
          <a:xfrm>
            <a:off x="3488150" y="1002886"/>
            <a:ext cx="4732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dàn ý viết thành một bài hoàn chỉnh</a:t>
            </a:r>
          </a:p>
        </p:txBody>
      </p:sp>
      <p:pic>
        <p:nvPicPr>
          <p:cNvPr id="13" name="Picture 12" descr="A yellow and red fire extinguisher&#10;&#10;Description automatically generated with low confidence">
            <a:extLst>
              <a:ext uri="{FF2B5EF4-FFF2-40B4-BE49-F238E27FC236}">
                <a16:creationId xmlns:a16="http://schemas.microsoft.com/office/drawing/2014/main" xmlns="" id="{4CE16E72-4455-E942-BE85-E49F52250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130" y="2571750"/>
            <a:ext cx="797020" cy="8868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B8F728D-1327-ED49-9EBB-1EBBFF652E93}"/>
              </a:ext>
            </a:extLst>
          </p:cNvPr>
          <p:cNvSpPr txBox="1"/>
          <p:nvPr/>
        </p:nvSpPr>
        <p:spPr>
          <a:xfrm>
            <a:off x="3488150" y="2571750"/>
            <a:ext cx="4732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đảm bảo đặc điểm của kiểu bài kể lại một trải nghiệm</a:t>
            </a:r>
          </a:p>
        </p:txBody>
      </p:sp>
    </p:spTree>
    <p:extLst>
      <p:ext uri="{BB962C8B-B14F-4D97-AF65-F5344CB8AC3E}">
        <p14:creationId xmlns:p14="http://schemas.microsoft.com/office/powerpoint/2010/main" val="151000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806C59-1C64-9F42-A08F-5B4EC92DF4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6EAA1E4-A201-F14C-804A-25EE0192E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81269"/>
              </p:ext>
            </p:extLst>
          </p:nvPr>
        </p:nvGraphicFramePr>
        <p:xfrm>
          <a:off x="200769" y="282764"/>
          <a:ext cx="8742461" cy="4577972"/>
        </p:xfrm>
        <a:graphic>
          <a:graphicData uri="http://schemas.openxmlformats.org/drawingml/2006/table">
            <a:tbl>
              <a:tblPr>
                <a:tableStyleId>{C693C0B1-C3EF-405F-B1E8-830ADC564B1F}</a:tableStyleId>
              </a:tblPr>
              <a:tblGrid>
                <a:gridCol w="1453019">
                  <a:extLst>
                    <a:ext uri="{9D8B030D-6E8A-4147-A177-3AD203B41FA5}">
                      <a16:colId xmlns:a16="http://schemas.microsoft.com/office/drawing/2014/main" xmlns="" val="1575845265"/>
                    </a:ext>
                  </a:extLst>
                </a:gridCol>
                <a:gridCol w="5786645">
                  <a:extLst>
                    <a:ext uri="{9D8B030D-6E8A-4147-A177-3AD203B41FA5}">
                      <a16:colId xmlns:a16="http://schemas.microsoft.com/office/drawing/2014/main" xmlns="" val="1470902406"/>
                    </a:ext>
                  </a:extLst>
                </a:gridCol>
                <a:gridCol w="628423">
                  <a:extLst>
                    <a:ext uri="{9D8B030D-6E8A-4147-A177-3AD203B41FA5}">
                      <a16:colId xmlns:a16="http://schemas.microsoft.com/office/drawing/2014/main" xmlns="" val="39101847"/>
                    </a:ext>
                  </a:extLst>
                </a:gridCol>
                <a:gridCol w="874374">
                  <a:extLst>
                    <a:ext uri="{9D8B030D-6E8A-4147-A177-3AD203B41FA5}">
                      <a16:colId xmlns:a16="http://schemas.microsoft.com/office/drawing/2014/main" xmlns="" val="3746564334"/>
                    </a:ext>
                  </a:extLst>
                </a:gridCol>
              </a:tblGrid>
              <a:tr h="469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Các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phần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của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bài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viết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Nội dung kiểm tra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Đạt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Chưa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đạt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29789"/>
                  </a:ext>
                </a:extLst>
              </a:tr>
              <a:tr h="17269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Mở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bài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Dùng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ngôi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thứ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nhất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để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kể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0342593"/>
                  </a:ext>
                </a:extLst>
              </a:tr>
              <a:tr h="172697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Giới thiệu sơ lược về trải nghiệm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015587"/>
                  </a:ext>
                </a:extLst>
              </a:tr>
              <a:tr h="30629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Dẫn dắt chuyển ý, gợi sự tò mò, hấp dẫn với người đọc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0541703"/>
                  </a:ext>
                </a:extLst>
              </a:tr>
              <a:tr h="469187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Thân bài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Trình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bày</a:t>
                      </a:r>
                      <a:r>
                        <a:rPr lang="en-US" sz="2000" kern="100" dirty="0">
                          <a:effectLst/>
                        </a:rPr>
                        <a:t> chi </a:t>
                      </a:r>
                      <a:r>
                        <a:rPr lang="en-US" sz="2000" kern="100" dirty="0" err="1">
                          <a:effectLst/>
                        </a:rPr>
                        <a:t>tiết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về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thời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gian</a:t>
                      </a:r>
                      <a:r>
                        <a:rPr lang="en-US" sz="2000" kern="100" dirty="0">
                          <a:effectLst/>
                        </a:rPr>
                        <a:t>, </a:t>
                      </a:r>
                      <a:r>
                        <a:rPr lang="en-US" sz="2000" kern="100" dirty="0" err="1">
                          <a:effectLst/>
                        </a:rPr>
                        <a:t>không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gian</a:t>
                      </a:r>
                      <a:r>
                        <a:rPr lang="en-US" sz="2000" kern="100" dirty="0">
                          <a:effectLst/>
                        </a:rPr>
                        <a:t>, </a:t>
                      </a:r>
                      <a:r>
                        <a:rPr lang="en-US" sz="2000" kern="100" dirty="0" err="1">
                          <a:effectLst/>
                        </a:rPr>
                        <a:t>hoàn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cảnh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xảy</a:t>
                      </a:r>
                      <a:r>
                        <a:rPr lang="en-US" sz="2000" kern="100" dirty="0">
                          <a:effectLst/>
                        </a:rPr>
                        <a:t> ra </a:t>
                      </a:r>
                      <a:r>
                        <a:rPr lang="en-US" sz="2000" kern="100" dirty="0" err="1">
                          <a:effectLst/>
                        </a:rPr>
                        <a:t>câu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chuyện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5717699"/>
                  </a:ext>
                </a:extLst>
              </a:tr>
              <a:tr h="30629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Trình bày chi tiết những nhân vật liên quan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605373"/>
                  </a:ext>
                </a:extLst>
              </a:tr>
              <a:tr h="30629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Trình bày các sự việc theo trình tự rõ ràng, hợp lí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186790"/>
                  </a:ext>
                </a:extLst>
              </a:tr>
              <a:tr h="1455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Kết hợp kể và tả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055188"/>
                  </a:ext>
                </a:extLst>
              </a:tr>
              <a:tr h="30629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Sự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việc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này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nối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tiếp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sự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việc</a:t>
                      </a:r>
                      <a:r>
                        <a:rPr lang="en-US" sz="2000" kern="100" dirty="0">
                          <a:effectLst/>
                        </a:rPr>
                        <a:t> kia </a:t>
                      </a:r>
                      <a:r>
                        <a:rPr lang="en-US" sz="2000" kern="100" dirty="0" err="1">
                          <a:effectLst/>
                        </a:rPr>
                        <a:t>một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cách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hợp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lí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5504308"/>
                  </a:ext>
                </a:extLst>
              </a:tr>
              <a:tr h="30629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Kết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bài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 err="1">
                          <a:effectLst/>
                        </a:rPr>
                        <a:t>Thể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hiện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được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cảm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xúc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của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người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viết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trước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sự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việc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được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en-US" sz="2000" kern="100" dirty="0" err="1">
                          <a:effectLst/>
                        </a:rPr>
                        <a:t>kể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049052"/>
                  </a:ext>
                </a:extLst>
              </a:tr>
              <a:tr h="30629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lại Nêu ý nghĩa của trải nghiệm đối với bản thân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>
                          <a:effectLst/>
                        </a:rPr>
                        <a:t> </a:t>
                      </a:r>
                      <a:endParaRPr lang="x-none" sz="2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x-none" sz="2000" kern="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0723" marR="40723" marT="0" marB="0" anchor="ctr">
                    <a:solidFill>
                      <a:srgbClr val="FFD5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719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855E9D-C864-C241-947B-164FDB957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FD8AE7-23A8-5B4E-90C3-B72CB86E11E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" y="88900"/>
            <a:ext cx="5029200" cy="496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78825AD4-69BF-8141-B7B3-244DC7E8D2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393" y="19050"/>
            <a:ext cx="4471607" cy="448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7E5D30D-757B-DB4A-8ED1-F8826F461196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9174EA1-FA26-0345-8C18-8E0C45A09E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6" name="Picture 5" descr="A picture containing text, plant&#10;&#10;Description automatically generated">
            <a:extLst>
              <a:ext uri="{FF2B5EF4-FFF2-40B4-BE49-F238E27FC236}">
                <a16:creationId xmlns:a16="http://schemas.microsoft.com/office/drawing/2014/main" xmlns="" id="{AC5579CA-CAD0-784C-9ADE-E4ABEA84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96" y="0"/>
            <a:ext cx="7757408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9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ctrTitle"/>
          </p:nvPr>
        </p:nvSpPr>
        <p:spPr>
          <a:xfrm>
            <a:off x="2723210" y="1613830"/>
            <a:ext cx="3697580" cy="13305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3CC4B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b="1" dirty="0">
              <a:solidFill>
                <a:srgbClr val="3CC4B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bài viết tham khảo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7"/>
          <p:cNvSpPr txBox="1">
            <a:spLocks noGrp="1"/>
          </p:cNvSpPr>
          <p:nvPr>
            <p:ph type="subTitle" idx="4294967295"/>
          </p:nvPr>
        </p:nvSpPr>
        <p:spPr>
          <a:xfrm>
            <a:off x="1099741" y="930626"/>
            <a:ext cx="5491980" cy="281480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571500" lvl="0" indent="-5715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 kể thứ nhất, người kể chuyện xưng tôi</a:t>
            </a:r>
          </a:p>
          <a:p>
            <a:pPr marL="571500" lvl="0" indent="-5715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mở bài giới thiệu câu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5" name="Google Shape;405;p17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1586204" y="718457"/>
            <a:ext cx="59529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trải nghiệm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20" y="1395564"/>
            <a:ext cx="7221894" cy="268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29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1436914" y="1026367"/>
            <a:ext cx="6792686" cy="31700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v.v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6;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sầm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sập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ngác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phắc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;…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hãi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v.v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5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6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5E1B84-BE13-CC45-A4BC-76EB693756D8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400107" y="463887"/>
            <a:ext cx="2915639" cy="42157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xếp các sự việc, chi tiết theo trình tự hợp lý</a:t>
            </a:r>
          </a:p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các chi tiết miêu tả cụ thể</a:t>
            </a:r>
          </a:p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 hiện cảm xúc của người viết, rút ra ý nghĩa của trải nghiệm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367955-D282-FB4D-ACF5-C5D19C8A4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6231" y="463887"/>
            <a:ext cx="2746365" cy="42157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kể từ người kể chuyện ngôi thứ nhất</a:t>
            </a:r>
          </a:p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được trải nghiệm đáng nhớ</a:t>
            </a:r>
          </a:p>
          <a:p>
            <a:pPr>
              <a:buFont typeface="Wingdings" pitchFamily="2" charset="2"/>
              <a:buChar char="v"/>
            </a:pPr>
            <a:r>
              <a:rPr lang="x-none" sz="25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trung vào sự việc đã xảy 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21"/>
          <p:cNvSpPr txBox="1">
            <a:spLocks noGrp="1"/>
          </p:cNvSpPr>
          <p:nvPr>
            <p:ph type="ctrTitle" idx="4294967295"/>
          </p:nvPr>
        </p:nvSpPr>
        <p:spPr>
          <a:xfrm>
            <a:off x="2205450" y="2892664"/>
            <a:ext cx="4733100" cy="17811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3" name="Google Shape;433;p21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Google Shape;434;p2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1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Google Shape;437;p21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1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Google Shape;441;p2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21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21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21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2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8C4829D4-8310-6041-B3CD-AB674C0C0799}"/>
              </a:ext>
            </a:extLst>
          </p:cNvPr>
          <p:cNvSpPr/>
          <p:nvPr/>
        </p:nvSpPr>
        <p:spPr>
          <a:xfrm>
            <a:off x="3698866" y="3467060"/>
            <a:ext cx="3159059" cy="8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Lập dàn ý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885AF070-12CD-3C41-9EA9-7484C05CD22E}"/>
              </a:ext>
            </a:extLst>
          </p:cNvPr>
          <p:cNvSpPr/>
          <p:nvPr/>
        </p:nvSpPr>
        <p:spPr>
          <a:xfrm>
            <a:off x="3698867" y="2156775"/>
            <a:ext cx="3159059" cy="8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ý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C69082A7-957D-E749-AA71-C9AE2AD61804}"/>
              </a:ext>
            </a:extLst>
          </p:cNvPr>
          <p:cNvSpPr/>
          <p:nvPr/>
        </p:nvSpPr>
        <p:spPr>
          <a:xfrm>
            <a:off x="3698868" y="846490"/>
            <a:ext cx="3159059" cy="8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Lựa chọn đề tài</a:t>
            </a:r>
          </a:p>
        </p:txBody>
      </p:sp>
      <p:sp>
        <p:nvSpPr>
          <p:cNvPr id="529" name="Google Shape;529;p31"/>
          <p:cNvSpPr/>
          <p:nvPr/>
        </p:nvSpPr>
        <p:spPr>
          <a:xfrm>
            <a:off x="2907618" y="2038038"/>
            <a:ext cx="1069200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02</a:t>
            </a:r>
            <a:endParaRPr sz="2800" b="1"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0" name="Google Shape;530;p31"/>
          <p:cNvSpPr/>
          <p:nvPr/>
        </p:nvSpPr>
        <p:spPr>
          <a:xfrm>
            <a:off x="2904018" y="3304500"/>
            <a:ext cx="1069200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03</a:t>
            </a:r>
            <a:endParaRPr sz="2800" b="1"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1" name="Google Shape;531;p31"/>
          <p:cNvSpPr/>
          <p:nvPr/>
        </p:nvSpPr>
        <p:spPr>
          <a:xfrm>
            <a:off x="2904018" y="771575"/>
            <a:ext cx="1069200" cy="106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rPr>
              <a:t>01</a:t>
            </a:r>
            <a:endParaRPr sz="2800" b="1" dirty="0">
              <a:solidFill>
                <a:srgbClr val="4A5C65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2" name="Google Shape;532;p3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TRƯỚC </a:t>
            </a:r>
            <a:b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VIẾT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3" name="Google Shape;533;p31"/>
          <p:cNvCxnSpPr>
            <a:endCxn id="531" idx="0"/>
          </p:cNvCxnSpPr>
          <p:nvPr/>
        </p:nvCxnSpPr>
        <p:spPr>
          <a:xfrm flipH="1">
            <a:off x="3438618" y="12275"/>
            <a:ext cx="7200" cy="7593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534" name="Google Shape;534;p31"/>
          <p:cNvCxnSpPr>
            <a:stCxn id="531" idx="4"/>
            <a:endCxn id="529" idx="0"/>
          </p:cNvCxnSpPr>
          <p:nvPr/>
        </p:nvCxnSpPr>
        <p:spPr>
          <a:xfrm>
            <a:off x="3438618" y="1840775"/>
            <a:ext cx="3600" cy="1974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535" name="Google Shape;535;p31"/>
          <p:cNvCxnSpPr>
            <a:stCxn id="530" idx="4"/>
          </p:cNvCxnSpPr>
          <p:nvPr/>
        </p:nvCxnSpPr>
        <p:spPr>
          <a:xfrm>
            <a:off x="3438618" y="4373700"/>
            <a:ext cx="7200" cy="7698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536" name="Google Shape;536;p31"/>
          <p:cNvCxnSpPr>
            <a:stCxn id="529" idx="4"/>
            <a:endCxn id="530" idx="0"/>
          </p:cNvCxnSpPr>
          <p:nvPr/>
        </p:nvCxnSpPr>
        <p:spPr>
          <a:xfrm flipH="1">
            <a:off x="3438618" y="3107238"/>
            <a:ext cx="3600" cy="197400"/>
          </a:xfrm>
          <a:prstGeom prst="straightConnector1">
            <a:avLst/>
          </a:prstGeom>
          <a:noFill/>
          <a:ln w="9525" cap="flat" cmpd="sng">
            <a:solidFill>
              <a:srgbClr val="02BDC7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37" name="Google Shape;537;p31"/>
          <p:cNvSpPr txBox="1">
            <a:spLocks noGrp="1"/>
          </p:cNvSpPr>
          <p:nvPr>
            <p:ph type="sldNum" idx="12"/>
          </p:nvPr>
        </p:nvSpPr>
        <p:spPr>
          <a:xfrm>
            <a:off x="6309227" y="4181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D6BCBFD5-23DF-0140-A814-D15CE36CC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06282"/>
              </p:ext>
            </p:extLst>
          </p:nvPr>
        </p:nvGraphicFramePr>
        <p:xfrm>
          <a:off x="2113280" y="401721"/>
          <a:ext cx="6096000" cy="4340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2320">
                  <a:extLst>
                    <a:ext uri="{9D8B030D-6E8A-4147-A177-3AD203B41FA5}">
                      <a16:colId xmlns:a16="http://schemas.microsoft.com/office/drawing/2014/main" xmlns="" val="1423480486"/>
                    </a:ext>
                  </a:extLst>
                </a:gridCol>
                <a:gridCol w="1503680">
                  <a:extLst>
                    <a:ext uri="{9D8B030D-6E8A-4147-A177-3AD203B41FA5}">
                      <a16:colId xmlns:a16="http://schemas.microsoft.com/office/drawing/2014/main" xmlns="" val="1076597874"/>
                    </a:ext>
                  </a:extLst>
                </a:gridCol>
              </a:tblGrid>
              <a:tr h="615549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 là câu chuyện gì? Xảy ra khi nào? Ở đâu?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5685619"/>
                  </a:ext>
                </a:extLst>
              </a:tr>
              <a:tr h="615549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ai liên quan đến câu chuyện? Họ đã nói và làm gì ?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450713"/>
                  </a:ext>
                </a:extLst>
              </a:tr>
              <a:tr h="615549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 gì đã xảy ra, theo thứ tự thế nào?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415449"/>
                  </a:ext>
                </a:extLst>
              </a:tr>
              <a:tr h="615549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Vì sao câu chuyện lại xảy ra như vậy? 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0180072"/>
                  </a:ext>
                </a:extLst>
              </a:tr>
              <a:tr h="615549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xúc của em như thế nào khi câu chuyện diễn ra và khi kể lại?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2239729"/>
                  </a:ext>
                </a:extLst>
              </a:tr>
              <a:tr h="812262">
                <a:tc>
                  <a:txBody>
                    <a:bodyPr/>
                    <a:lstStyle/>
                    <a:p>
                      <a:r>
                        <a:rPr lang="x-none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chuyện đó cho em rút ra bài học gì? Nó có ý nghĩa, sự quan trọng như thế nào đối với em?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0983159"/>
                  </a:ext>
                </a:extLst>
              </a:tr>
            </a:tbl>
          </a:graphicData>
        </a:graphic>
      </p:graphicFrame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C51BAE65-D035-DD4E-8D7B-A2271C7F824B}"/>
              </a:ext>
            </a:extLst>
          </p:cNvPr>
          <p:cNvSpPr/>
          <p:nvPr/>
        </p:nvSpPr>
        <p:spPr>
          <a:xfrm>
            <a:off x="508000" y="1906905"/>
            <a:ext cx="1442720" cy="13296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x-none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588</Words>
  <PresentationFormat>On-screen Show (16:9)</PresentationFormat>
  <Paragraphs>87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Lato Light</vt:lpstr>
      <vt:lpstr>SimSun</vt:lpstr>
      <vt:lpstr>Times New Roman</vt:lpstr>
      <vt:lpstr>Wingdings</vt:lpstr>
      <vt:lpstr>Roboto Slab Regular</vt:lpstr>
      <vt:lpstr>Kent template</vt:lpstr>
      <vt:lpstr>Viết bài văn kể lại một trải nghiệm của em</vt:lpstr>
      <vt:lpstr>1. Phân tích bài viết tham khảo</vt:lpstr>
      <vt:lpstr>PowerPoint Presentation</vt:lpstr>
      <vt:lpstr>PowerPoint Presentation</vt:lpstr>
      <vt:lpstr>PowerPoint Presentation</vt:lpstr>
      <vt:lpstr>2. Yêu cầu đối với bài văn kể lại một trải nghiệm</vt:lpstr>
      <vt:lpstr>3. Các bước tiến hành</vt:lpstr>
      <vt:lpstr>TRƯỚC  KHI VIẾT</vt:lpstr>
      <vt:lpstr>PowerPoint Presentation</vt:lpstr>
      <vt:lpstr>VIẾT BÀI</vt:lpstr>
      <vt:lpstr>VIẾT BÀI. CHỈNH SỬA BÀI VIẾT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2021-11-05T13:15:49Z</dcterms:modified>
</cp:coreProperties>
</file>