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1" r:id="rId2"/>
    <p:sldId id="258" r:id="rId3"/>
    <p:sldId id="303" r:id="rId4"/>
    <p:sldId id="304" r:id="rId5"/>
    <p:sldId id="308" r:id="rId6"/>
    <p:sldId id="306" r:id="rId7"/>
    <p:sldId id="313" r:id="rId8"/>
    <p:sldId id="307" r:id="rId9"/>
    <p:sldId id="316" r:id="rId10"/>
    <p:sldId id="317" r:id="rId11"/>
    <p:sldId id="318" r:id="rId12"/>
    <p:sldId id="319" r:id="rId13"/>
    <p:sldId id="322" r:id="rId14"/>
    <p:sldId id="325" r:id="rId15"/>
    <p:sldId id="326" r:id="rId16"/>
    <p:sldId id="327" r:id="rId17"/>
    <p:sldId id="329" r:id="rId18"/>
    <p:sldId id="328" r:id="rId19"/>
  </p:sldIdLst>
  <p:sldSz cx="24387175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6355" autoAdjust="0"/>
  </p:normalViewPr>
  <p:slideViewPr>
    <p:cSldViewPr>
      <p:cViewPr varScale="1">
        <p:scale>
          <a:sx n="35" d="100"/>
          <a:sy n="35" d="100"/>
        </p:scale>
        <p:origin x="1070" y="53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78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91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3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43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37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81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3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70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0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59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68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96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73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00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06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8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1381006" y="333375"/>
            <a:ext cx="8110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430319" y="455250"/>
            <a:ext cx="1643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ĐS - GT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11142" y="185946"/>
            <a:ext cx="92204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b="1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b="1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30591" y="276523"/>
            <a:ext cx="20730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2</a:t>
            </a:r>
          </a:p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>
                <a:solidFill>
                  <a:schemeClr val="bg1"/>
                </a:solidFill>
                <a:latin typeface="AvantGarde-Demi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3200" b="1" baseline="0" dirty="0">
                <a:solidFill>
                  <a:schemeClr val="bg1"/>
                </a:solidFill>
                <a:latin typeface="AvantGarde-Demi"/>
                <a:ea typeface="Tahoma" pitchFamily="34" charset="0"/>
                <a:cs typeface="Tahoma" pitchFamily="34" charset="0"/>
              </a:rPr>
              <a:t>IV</a:t>
            </a:r>
            <a:endParaRPr lang="en-US" sz="3200" b="1" dirty="0">
              <a:solidFill>
                <a:schemeClr val="bg1"/>
              </a:solidFill>
              <a:latin typeface="AvantGarde-Demi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-533557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49695" y="4044913"/>
            <a:ext cx="19877574" cy="9518688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858520" y="1907684"/>
            <a:ext cx="6837068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239285" y="3733800"/>
            <a:ext cx="12761048" cy="1388109"/>
            <a:chOff x="5747658" y="3914360"/>
            <a:chExt cx="14436128" cy="1388109"/>
          </a:xfrm>
          <a:solidFill>
            <a:schemeClr val="bg1"/>
          </a:solidFill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63180" y="3914360"/>
              <a:ext cx="13820606" cy="8927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2. GIỚI HẠN CỦA HÀM SỐ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453297" y="5178107"/>
            <a:ext cx="16625804" cy="907184"/>
            <a:chOff x="7459670" y="7086600"/>
            <a:chExt cx="16627729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499494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453296" y="10148826"/>
            <a:ext cx="15006769" cy="929775"/>
            <a:chOff x="7459670" y="8524495"/>
            <a:chExt cx="15008517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337573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VÔ CỰC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453301" y="11459623"/>
            <a:ext cx="11419252" cy="942109"/>
            <a:chOff x="7459670" y="9982200"/>
            <a:chExt cx="11420564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978777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140726" y="6466312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140726" y="7693816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140726" y="8921320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9934E5C2-47E2-449F-8CEC-9A79803B1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926" y="73370"/>
            <a:ext cx="3330409" cy="33304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2FAE92-D495-4ABF-BA92-E5296195531B}"/>
              </a:ext>
            </a:extLst>
          </p:cNvPr>
          <p:cNvSpPr txBox="1"/>
          <p:nvPr/>
        </p:nvSpPr>
        <p:spPr>
          <a:xfrm>
            <a:off x="9602787" y="4626578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53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382587" y="3133965"/>
            <a:ext cx="23641903" cy="3492659"/>
            <a:chOff x="1076414" y="4377894"/>
            <a:chExt cx="23641903" cy="3232255"/>
          </a:xfrm>
        </p:grpSpPr>
        <p:grpSp>
          <p:nvGrpSpPr>
            <p:cNvPr id="46" name="Group 5"/>
            <p:cNvGrpSpPr/>
            <p:nvPr/>
          </p:nvGrpSpPr>
          <p:grpSpPr>
            <a:xfrm>
              <a:off x="1400772" y="4378212"/>
              <a:ext cx="23317545" cy="3231937"/>
              <a:chOff x="585366" y="968631"/>
              <a:chExt cx="9182204" cy="1272428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585366" y="968631"/>
                <a:ext cx="918220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7" name="Group 65"/>
            <p:cNvGrpSpPr/>
            <p:nvPr/>
          </p:nvGrpSpPr>
          <p:grpSpPr>
            <a:xfrm>
              <a:off x="1076414" y="4377894"/>
              <a:ext cx="3192373" cy="807046"/>
              <a:chOff x="166396" y="8755081"/>
              <a:chExt cx="3192373" cy="807046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384523" y="8755081"/>
                <a:ext cx="286445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9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9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8" name="TextBox 57"/>
              <p:cNvSpPr txBox="1"/>
              <p:nvPr/>
            </p:nvSpPr>
            <p:spPr>
              <a:xfrm>
                <a:off x="1327444" y="8821570"/>
                <a:ext cx="2031325" cy="740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 </a:t>
                </a: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706944" y="6926130"/>
            <a:ext cx="23317545" cy="6275548"/>
            <a:chOff x="1400771" y="4038600"/>
            <a:chExt cx="23317545" cy="3739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400771" y="4076042"/>
              <a:ext cx="23317545" cy="3701738"/>
              <a:chOff x="1243116" y="2495617"/>
              <a:chExt cx="23317545" cy="3701738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243116" y="2495617"/>
                <a:ext cx="23317545" cy="3701738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7"/>
                <a:ext cx="3478409" cy="47081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14ED719-7275-4D77-9A93-AB16D12CCE98}"/>
                  </a:ext>
                </a:extLst>
              </p:cNvPr>
              <p:cNvSpPr/>
              <p:nvPr/>
            </p:nvSpPr>
            <p:spPr>
              <a:xfrm>
                <a:off x="2889910" y="3894997"/>
                <a:ext cx="21461515" cy="2624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540385" algn="l"/>
                    <a:tab pos="629920" algn="l"/>
                  </a:tabLst>
                </a:pPr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pt-B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pt-B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t-BR" sz="48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</a:t>
                </a:r>
                <a:r>
                  <a:rPr lang="pt-BR" sz="48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để </a:t>
                </a:r>
                <a14:m>
                  <m:oMath xmlns:m="http://schemas.openxmlformats.org/officeDocument/2006/math">
                    <m:r>
                      <a:rPr lang="pt-B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5. </a:t>
                </a:r>
              </a:p>
              <a:p>
                <a:pPr algn="just">
                  <a:lnSpc>
                    <a:spcPct val="115000"/>
                  </a:lnSpc>
                  <a:tabLst>
                    <a:tab pos="540385" algn="l"/>
                    <a:tab pos="629920" algn="l"/>
                  </a:tabLst>
                </a:pPr>
                <a:r>
                  <a:rPr lang="vi-VN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3.	</a:t>
                </a:r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14.</a:t>
                </a:r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		 </a:t>
                </a:r>
                <a:r>
                  <a:rPr lang="vi-VN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:r>
                  <a:rPr lang="vi-VN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	 	    </a:t>
                </a:r>
                <a:r>
                  <a:rPr lang="vi-VN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vi-VN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8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14ED719-7275-4D77-9A93-AB16D12CC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910" y="3894997"/>
                <a:ext cx="21461515" cy="2624436"/>
              </a:xfrm>
              <a:prstGeom prst="rect">
                <a:avLst/>
              </a:prstGeom>
              <a:blipFill>
                <a:blip r:embed="rId3"/>
                <a:stretch>
                  <a:fillRect l="-1278" b="-5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0CA7FD1-09B0-47D4-852A-FC086084D77D}"/>
                  </a:ext>
                </a:extLst>
              </p:cNvPr>
              <p:cNvSpPr/>
              <p:nvPr/>
            </p:nvSpPr>
            <p:spPr>
              <a:xfrm>
                <a:off x="7253060" y="7361123"/>
                <a:ext cx="13639799" cy="5374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tabLst>
                    <a:tab pos="54038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en-US" sz="48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8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8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48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48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sz="4800" b="1" i="1" dirty="0">
                  <a:solidFill>
                    <a:schemeClr val="bg2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tabLst>
                    <a:tab pos="54038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en-US" sz="4800" b="1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4800" b="1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48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m:oMathPara>
                </a14:m>
                <a:endParaRPr lang="en-US" sz="4800" b="1" i="1" dirty="0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tabLst>
                    <a:tab pos="540385" algn="l"/>
                  </a:tabLst>
                </a:pPr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ea typeface="Calibri" panose="020F0502020204030204" pitchFamily="34" charset="0"/>
                    <a:cs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𝟏𝟒</m:t>
                    </m:r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0CA7FD1-09B0-47D4-852A-FC086084D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060" y="7361123"/>
                <a:ext cx="13639799" cy="5374676"/>
              </a:xfrm>
              <a:prstGeom prst="rect">
                <a:avLst/>
              </a:prstGeom>
              <a:blipFill>
                <a:blip r:embed="rId4"/>
                <a:stretch>
                  <a:fillRect b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5FCBAC3A-D692-43B7-9206-A1CB93CEEDEB}"/>
              </a:ext>
            </a:extLst>
          </p:cNvPr>
          <p:cNvSpPr/>
          <p:nvPr/>
        </p:nvSpPr>
        <p:spPr>
          <a:xfrm>
            <a:off x="6859587" y="5423910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02288" y="1484619"/>
            <a:ext cx="1728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CỦNG CỐ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644526" y="1981200"/>
            <a:ext cx="10253661" cy="861774"/>
            <a:chOff x="644526" y="2766774"/>
            <a:chExt cx="10253661" cy="8617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endParaRPr lang="en-US" sz="4800" b="1" i="1" dirty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blipFill>
                  <a:blip r:embed="rId5"/>
                  <a:stretch>
                    <a:fillRect t="-16176" b="-38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Rounded Rectangle 7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909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392501" y="3144574"/>
            <a:ext cx="23602171" cy="2724495"/>
            <a:chOff x="1076414" y="4272686"/>
            <a:chExt cx="23602171" cy="3334397"/>
          </a:xfrm>
        </p:grpSpPr>
        <p:grpSp>
          <p:nvGrpSpPr>
            <p:cNvPr id="49" name="Group 5"/>
            <p:cNvGrpSpPr/>
            <p:nvPr/>
          </p:nvGrpSpPr>
          <p:grpSpPr>
            <a:xfrm>
              <a:off x="1361040" y="4375146"/>
              <a:ext cx="23317545" cy="3231937"/>
              <a:chOff x="569720" y="967424"/>
              <a:chExt cx="9182204" cy="1272428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569720" y="967424"/>
                <a:ext cx="918220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58" name="Group 65"/>
            <p:cNvGrpSpPr/>
            <p:nvPr/>
          </p:nvGrpSpPr>
          <p:grpSpPr>
            <a:xfrm>
              <a:off x="1076414" y="4272686"/>
              <a:ext cx="3192373" cy="979355"/>
              <a:chOff x="166396" y="8649873"/>
              <a:chExt cx="3192373" cy="979355"/>
            </a:xfrm>
          </p:grpSpPr>
          <p:sp>
            <p:nvSpPr>
              <p:cNvPr id="59" name="Freeform 20"/>
              <p:cNvSpPr>
                <a:spLocks/>
              </p:cNvSpPr>
              <p:nvPr/>
            </p:nvSpPr>
            <p:spPr bwMode="auto">
              <a:xfrm>
                <a:off x="384523" y="8755081"/>
                <a:ext cx="286445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0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6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1327444" y="8649873"/>
                <a:ext cx="2031325" cy="9793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 </a:t>
                </a: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562571" y="6096000"/>
            <a:ext cx="23442016" cy="7391400"/>
            <a:chOff x="1400771" y="4038600"/>
            <a:chExt cx="23442016" cy="503863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400771" y="4076041"/>
              <a:ext cx="23442016" cy="5001191"/>
              <a:chOff x="1243116" y="2495616"/>
              <a:chExt cx="23442016" cy="5001191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243116" y="2565927"/>
                <a:ext cx="23442016" cy="493088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9" y="2495616"/>
                <a:ext cx="3029222" cy="538660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1981200"/>
            <a:ext cx="10253661" cy="1159228"/>
            <a:chOff x="644526" y="2700338"/>
            <a:chExt cx="10253661" cy="1159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700338"/>
                  <a:ext cx="8991600" cy="11592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Phân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thức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hữu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tỷ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endParaRPr lang="en-US" sz="4800" b="1" i="1" dirty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00338"/>
                  <a:ext cx="8991600" cy="1159228"/>
                </a:xfrm>
                <a:prstGeom prst="rect">
                  <a:avLst/>
                </a:prstGeom>
                <a:blipFill>
                  <a:blip r:embed="rId3"/>
                  <a:stretch>
                    <a:fillRect l="-1559" b="-14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19D30BE-D339-4CA4-A338-4CCCE9B48144}"/>
                  </a:ext>
                </a:extLst>
              </p:cNvPr>
              <p:cNvSpPr/>
              <p:nvPr/>
            </p:nvSpPr>
            <p:spPr>
              <a:xfrm>
                <a:off x="4478670" y="2743200"/>
                <a:ext cx="16849989" cy="31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540385" algn="l"/>
                    <a:tab pos="629920" algn="l"/>
                    <a:tab pos="3420745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−∞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	  B.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		D.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∞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19D30BE-D339-4CA4-A338-4CCCE9B481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670" y="2743200"/>
                <a:ext cx="16849989" cy="3100657"/>
              </a:xfrm>
              <a:prstGeom prst="rect">
                <a:avLst/>
              </a:prstGeom>
              <a:blipFill>
                <a:blip r:embed="rId4"/>
                <a:stretch>
                  <a:fillRect l="-1664" b="-4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96A8190-70F6-46F2-A36D-513EE0647E85}"/>
                  </a:ext>
                </a:extLst>
              </p:cNvPr>
              <p:cNvSpPr/>
              <p:nvPr/>
            </p:nvSpPr>
            <p:spPr>
              <a:xfrm>
                <a:off x="692222" y="6738974"/>
                <a:ext cx="8109323" cy="3987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2863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42863" algn="l"/>
                    <a:tab pos="179388" algn="l"/>
                    <a:tab pos="5397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42863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42863" algn="l"/>
                    <a:tab pos="179388" algn="l"/>
                    <a:tab pos="539750" algn="l"/>
                  </a:tabLst>
                </a:pPr>
                <a:r>
                  <a:rPr lang="en-US" sz="4400" b="1" dirty="0">
                    <a:effectLst/>
                    <a:ea typeface="Calibri" panose="020F050202020403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</m:d>
                      </m:den>
                    </m:f>
                  </m:oMath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96A8190-70F6-46F2-A36D-513EE0647E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22" y="6738974"/>
                <a:ext cx="8109323" cy="39871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10777F0-FA45-4774-A9C9-0E9C300CDFD7}"/>
                  </a:ext>
                </a:extLst>
              </p:cNvPr>
              <p:cNvSpPr txBox="1"/>
              <p:nvPr/>
            </p:nvSpPr>
            <p:spPr>
              <a:xfrm>
                <a:off x="1197230" y="10570854"/>
                <a:ext cx="7604315" cy="2220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42863" algn="just" defTabSz="2177278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42863" algn="l"/>
                    <a:tab pos="179388" algn="l"/>
                    <a:tab pos="53975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m:t>=</m:t>
                      </m:r>
                      <m:limLow>
                        <m:limLow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+mn-cs"/>
                            </a:rPr>
                          </m:ctrlPr>
                        </m:limLow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+mn-cs"/>
                            </a:rPr>
                            <m:t>𝒍𝒊𝒎</m:t>
                          </m:r>
                        </m:e>
                        <m:li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+mn-cs"/>
                            </a:rPr>
                            <m:t>𝒙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+mn-cs"/>
                            </a:rPr>
                            <m:t>→−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+mn-cs"/>
                            </a:rPr>
                            <m:t>𝟏</m:t>
                          </m:r>
                        </m:lim>
                      </m:limLow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+mn-cs"/>
                            </a:rPr>
                            <m:t>𝒙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+mn-cs"/>
                            </a:rPr>
                            <m:t>+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+mn-cs"/>
                            </a:rPr>
                            <m:t>𝟐</m:t>
                          </m:r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+mn-cs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m:t>𝟎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10777F0-FA45-4774-A9C9-0E9C300CD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230" y="10570854"/>
                <a:ext cx="7604315" cy="22209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AA7C7419-9EEF-4C9A-B4FD-3778F8CE54F7}"/>
              </a:ext>
            </a:extLst>
          </p:cNvPr>
          <p:cNvSpPr txBox="1"/>
          <p:nvPr/>
        </p:nvSpPr>
        <p:spPr>
          <a:xfrm>
            <a:off x="3834983" y="5989966"/>
            <a:ext cx="5803672" cy="969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2177278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3420745" algn="l"/>
              </a:tabLst>
              <a:defRPr/>
            </a:pP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5CF7BAB-C938-4D9E-BF3F-4264DBE02D52}"/>
                  </a:ext>
                </a:extLst>
              </p:cNvPr>
              <p:cNvSpPr/>
              <p:nvPr/>
            </p:nvSpPr>
            <p:spPr>
              <a:xfrm>
                <a:off x="13184187" y="6838298"/>
                <a:ext cx="10205546" cy="4407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2: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Bấm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vào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màn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CALC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so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đáp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5CF7BAB-C938-4D9E-BF3F-4264DBE02D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4187" y="6838298"/>
                <a:ext cx="10205546" cy="4407489"/>
              </a:xfrm>
              <a:prstGeom prst="rect">
                <a:avLst/>
              </a:prstGeom>
              <a:blipFill>
                <a:blip r:embed="rId7"/>
                <a:stretch>
                  <a:fillRect l="-2748" r="-2091" b="-3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8479A6-98EE-488E-ABD1-A8F2A9026434}"/>
              </a:ext>
            </a:extLst>
          </p:cNvPr>
          <p:cNvCxnSpPr>
            <a:cxnSpLocks/>
          </p:cNvCxnSpPr>
          <p:nvPr/>
        </p:nvCxnSpPr>
        <p:spPr>
          <a:xfrm>
            <a:off x="11660187" y="6254066"/>
            <a:ext cx="124034" cy="723333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48D685F4-F471-4EBA-9B52-C8DD16BCB532}"/>
              </a:ext>
            </a:extLst>
          </p:cNvPr>
          <p:cNvSpPr/>
          <p:nvPr/>
        </p:nvSpPr>
        <p:spPr>
          <a:xfrm>
            <a:off x="8801545" y="4746980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02288" y="1484619"/>
            <a:ext cx="1728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CỦNG CỐ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2" grpId="0"/>
      <p:bldP spid="45" grpId="0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559691" y="3071028"/>
            <a:ext cx="23557909" cy="3554971"/>
            <a:chOff x="1076414" y="4377894"/>
            <a:chExt cx="23557909" cy="3289922"/>
          </a:xfrm>
        </p:grpSpPr>
        <p:grpSp>
          <p:nvGrpSpPr>
            <p:cNvPr id="61" name="Group 5"/>
            <p:cNvGrpSpPr/>
            <p:nvPr/>
          </p:nvGrpSpPr>
          <p:grpSpPr>
            <a:xfrm>
              <a:off x="1316778" y="4435879"/>
              <a:ext cx="23317545" cy="3231937"/>
              <a:chOff x="552290" y="991335"/>
              <a:chExt cx="9182204" cy="1272428"/>
            </a:xfrm>
          </p:grpSpPr>
          <p:sp>
            <p:nvSpPr>
              <p:cNvPr id="78" name="Rounded Rectangle 77"/>
              <p:cNvSpPr/>
              <p:nvPr/>
            </p:nvSpPr>
            <p:spPr>
              <a:xfrm>
                <a:off x="552290" y="991335"/>
                <a:ext cx="918220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62" name="Group 65"/>
            <p:cNvGrpSpPr/>
            <p:nvPr/>
          </p:nvGrpSpPr>
          <p:grpSpPr>
            <a:xfrm>
              <a:off x="1076414" y="4377894"/>
              <a:ext cx="3192373" cy="807046"/>
              <a:chOff x="166396" y="8755081"/>
              <a:chExt cx="3192373" cy="807046"/>
            </a:xfrm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>
                <a:off x="384523" y="8755081"/>
                <a:ext cx="286445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4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66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5" name="TextBox 64"/>
              <p:cNvSpPr txBox="1"/>
              <p:nvPr/>
            </p:nvSpPr>
            <p:spPr>
              <a:xfrm>
                <a:off x="1327444" y="8821570"/>
                <a:ext cx="2031325" cy="740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 </a:t>
                </a: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842093" y="6725318"/>
            <a:ext cx="23314894" cy="6803225"/>
            <a:chOff x="1400771" y="4038600"/>
            <a:chExt cx="23314894" cy="447435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400771" y="4076041"/>
              <a:ext cx="23314894" cy="4436918"/>
              <a:chOff x="1243116" y="2495616"/>
              <a:chExt cx="23314894" cy="4436918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243116" y="2622611"/>
                <a:ext cx="23314894" cy="4309923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3478409" cy="519691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1371600"/>
            <a:ext cx="5293346" cy="1480021"/>
            <a:chOff x="644526" y="2471738"/>
            <a:chExt cx="5293346" cy="14800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471738"/>
                  <a:ext cx="4031285" cy="14800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>
                                <a:solidFill>
                                  <a:srgbClr val="145F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rgbClr val="145F82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rgbClr val="145F82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800" b="1" i="1" smtClean="0">
                            <a:solidFill>
                              <a:srgbClr val="145F8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 i="1">
                            <a:solidFill>
                              <a:srgbClr val="145F82"/>
                            </a:solidFill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en-US" sz="4800" b="1" i="1">
                            <a:solidFill>
                              <a:srgbClr val="145F82"/>
                            </a:solidFill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en-US" sz="4800" b="1" i="1">
                            <a:solidFill>
                              <a:srgbClr val="145F82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4800" b="1" i="1">
                            <a:solidFill>
                              <a:srgbClr val="145F82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 i="1">
                            <a:solidFill>
                              <a:srgbClr val="145F82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800" b="1" i="1">
                            <a:solidFill>
                              <a:srgbClr val="145F82"/>
                            </a:solidFill>
                          </a:rPr>
                          <m:t>ă</m:t>
                        </m:r>
                        <m:r>
                          <m:rPr>
                            <m:nor/>
                          </m:rPr>
                          <a:rPr lang="en-US" sz="4800" b="1" i="1">
                            <a:solidFill>
                              <a:srgbClr val="145F82"/>
                            </a:solidFill>
                          </a:rPr>
                          <m:t>n</m:t>
                        </m:r>
                      </m:oMath>
                    </m:oMathPara>
                  </a14:m>
                  <a:endParaRPr lang="en-US" sz="4800" b="1" i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471738"/>
                  <a:ext cx="4031285" cy="148002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79A968-46FC-40FE-8F55-227B3CF1A5C6}"/>
                  </a:ext>
                </a:extLst>
              </p:cNvPr>
              <p:cNvSpPr/>
              <p:nvPr/>
            </p:nvSpPr>
            <p:spPr>
              <a:xfrm>
                <a:off x="1713118" y="2971800"/>
                <a:ext cx="21865868" cy="3730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indent="-52006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00025" algn="l"/>
                    <a:tab pos="629920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    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marL="540385" indent="-52006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00025" algn="l"/>
                    <a:tab pos="3599815" algn="l"/>
                    <a:tab pos="5039995" algn="l"/>
                  </a:tabLst>
                </a:pPr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0.	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		</a:t>
                </a:r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2.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			</a:t>
                </a:r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-2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79A968-46FC-40FE-8F55-227B3CF1A5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118" y="2971800"/>
                <a:ext cx="21865868" cy="3730765"/>
              </a:xfrm>
              <a:prstGeom prst="rect">
                <a:avLst/>
              </a:prstGeom>
              <a:blipFill>
                <a:blip r:embed="rId4"/>
                <a:stretch>
                  <a:fillRect l="-1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F7B9B6F-5746-45CB-9C79-C2AE0D4FCEFB}"/>
                  </a:ext>
                </a:extLst>
              </p:cNvPr>
              <p:cNvSpPr/>
              <p:nvPr/>
            </p:nvSpPr>
            <p:spPr>
              <a:xfrm>
                <a:off x="645844" y="7572433"/>
                <a:ext cx="10478376" cy="6067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vi-VN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br>
                  <a:rPr lang="en-US" dirty="0">
                    <a:effectLst/>
                    <a:latin typeface="Cambria Math" panose="02040503050406030204" pitchFamily="18" charset="0"/>
                  </a:rPr>
                </a:br>
                <a:endParaRPr lang="en-US" dirty="0">
                  <a:effectLst/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F7B9B6F-5746-45CB-9C79-C2AE0D4FCE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44" y="7572433"/>
                <a:ext cx="10478376" cy="60673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4EC360D4-5959-42B0-B22C-19256C98B846}"/>
              </a:ext>
            </a:extLst>
          </p:cNvPr>
          <p:cNvSpPr txBox="1"/>
          <p:nvPr/>
        </p:nvSpPr>
        <p:spPr>
          <a:xfrm>
            <a:off x="4215648" y="6649118"/>
            <a:ext cx="6908572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385" marR="0" lvl="0" indent="-405130" algn="l" defTabSz="2177278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Cách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1: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Tự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luận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ED52AA-BB60-4E4E-A99E-AE0E6E26DF77}"/>
              </a:ext>
            </a:extLst>
          </p:cNvPr>
          <p:cNvCxnSpPr>
            <a:cxnSpLocks/>
          </p:cNvCxnSpPr>
          <p:nvPr/>
        </p:nvCxnSpPr>
        <p:spPr>
          <a:xfrm>
            <a:off x="11660187" y="6994452"/>
            <a:ext cx="0" cy="651362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99A3851-4FA0-46C7-8A05-29EBC629673F}"/>
                  </a:ext>
                </a:extLst>
              </p:cNvPr>
              <p:cNvSpPr/>
              <p:nvPr/>
            </p:nvSpPr>
            <p:spPr>
              <a:xfrm>
                <a:off x="12376568" y="7177340"/>
                <a:ext cx="11741032" cy="4423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indent="-40513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4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2: </a:t>
                </a:r>
                <a:r>
                  <a:rPr lang="en-US" sz="4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US" sz="4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sụng</a:t>
                </a:r>
                <a:r>
                  <a:rPr lang="en-US" sz="4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endParaRPr lang="en-US" sz="4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 indent="-40513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Bấm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như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𝟒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CALC</a:t>
                </a:r>
              </a:p>
              <a:p>
                <a:pPr marL="540385" indent="-40513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so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đáp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99A3851-4FA0-46C7-8A05-29EBC62967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568" y="7177340"/>
                <a:ext cx="11741032" cy="4423455"/>
              </a:xfrm>
              <a:prstGeom prst="rect">
                <a:avLst/>
              </a:prstGeom>
              <a:blipFill>
                <a:blip r:embed="rId6"/>
                <a:stretch>
                  <a:fillRect l="-1194" b="-3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BD3D8404-D2FB-42FE-B243-E36FBDD9872E}"/>
              </a:ext>
            </a:extLst>
          </p:cNvPr>
          <p:cNvSpPr/>
          <p:nvPr/>
        </p:nvSpPr>
        <p:spPr>
          <a:xfrm>
            <a:off x="6280603" y="5334000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02288" y="1484619"/>
            <a:ext cx="1728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CỦNG CỐ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13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2" grpId="0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608421" y="7241046"/>
            <a:ext cx="23045767" cy="5273465"/>
            <a:chOff x="1383716" y="4038600"/>
            <a:chExt cx="23045767" cy="359486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383716" y="4071170"/>
              <a:ext cx="23045767" cy="3562290"/>
              <a:chOff x="1226061" y="2490745"/>
              <a:chExt cx="23045767" cy="3562290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226061" y="2490745"/>
                <a:ext cx="23045767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3478409" cy="538660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057400"/>
            <a:ext cx="6850062" cy="838462"/>
            <a:chOff x="644526" y="2795826"/>
            <a:chExt cx="6850062" cy="838462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926402"/>
              <a:ext cx="5588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0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0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0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endParaRPr lang="en-US" sz="40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06387" y="3124201"/>
            <a:ext cx="23330293" cy="3328983"/>
            <a:chOff x="1076414" y="4377894"/>
            <a:chExt cx="23330293" cy="3294260"/>
          </a:xfrm>
        </p:grpSpPr>
        <p:sp>
          <p:nvSpPr>
            <p:cNvPr id="39" name="Rounded Rectangle 38"/>
            <p:cNvSpPr/>
            <p:nvPr/>
          </p:nvSpPr>
          <p:spPr>
            <a:xfrm>
              <a:off x="1427682" y="4440217"/>
              <a:ext cx="22979025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3520007" cy="858362"/>
              <a:chOff x="166396" y="8755081"/>
              <a:chExt cx="3520007" cy="85836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301881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79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220A53A-6A83-48CE-B2D0-4502219F351D}"/>
                  </a:ext>
                </a:extLst>
              </p:cNvPr>
              <p:cNvSpPr/>
              <p:nvPr/>
            </p:nvSpPr>
            <p:spPr>
              <a:xfrm>
                <a:off x="4812782" y="3463352"/>
                <a:ext cx="15747999" cy="2963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</m: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48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pt-BR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pt-BR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pt-BR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	B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  		</a:t>
                </a:r>
                <a:r>
                  <a:rPr lang="pt-BR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pt-BR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pt-BR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		D. </a:t>
                </a:r>
                <a14:m>
                  <m:oMath xmlns:m="http://schemas.openxmlformats.org/officeDocument/2006/math">
                    <m:r>
                      <a:rPr lang="pt-BR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−∞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220A53A-6A83-48CE-B2D0-4502219F35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782" y="3463352"/>
                <a:ext cx="15747999" cy="2963825"/>
              </a:xfrm>
              <a:prstGeom prst="rect">
                <a:avLst/>
              </a:prstGeom>
              <a:blipFill>
                <a:blip r:embed="rId3"/>
                <a:stretch>
                  <a:fillRect l="-1741" b="-5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B14F7F0-ACA0-4B80-84BC-35BE8A028DE5}"/>
                  </a:ext>
                </a:extLst>
              </p:cNvPr>
              <p:cNvSpPr/>
              <p:nvPr/>
            </p:nvSpPr>
            <p:spPr>
              <a:xfrm>
                <a:off x="1919977" y="7489026"/>
                <a:ext cx="21151738" cy="4901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fr-FR" sz="48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1 :</a:t>
                </a:r>
                <a:r>
                  <a:rPr lang="fr-FR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fr-FR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</m:d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𝟏𝟓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𝟏𝟓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  <m:r>
                      <a:rPr lang="en-US" sz="4800" b="1" i="0" smtClean="0">
                        <a:effectLst/>
                        <a:latin typeface="Cambria Math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b="1" i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i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sz="48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8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8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</m:d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CALC 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B14F7F0-ACA0-4B80-84BC-35BE8A028D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977" y="7489026"/>
                <a:ext cx="21151738" cy="4901150"/>
              </a:xfrm>
              <a:prstGeom prst="rect">
                <a:avLst/>
              </a:prstGeom>
              <a:blipFill>
                <a:blip r:embed="rId4"/>
                <a:stretch>
                  <a:fillRect l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80327218-A05F-440C-B841-FE87DDF9A5C2}"/>
              </a:ext>
            </a:extLst>
          </p:cNvPr>
          <p:cNvSpPr/>
          <p:nvPr/>
        </p:nvSpPr>
        <p:spPr>
          <a:xfrm>
            <a:off x="8688387" y="5342959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02288" y="1484619"/>
            <a:ext cx="1728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CỦNG CỐ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44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196934" y="5722857"/>
            <a:ext cx="21948825" cy="7591333"/>
            <a:chOff x="1395934" y="3437435"/>
            <a:chExt cx="21948825" cy="483384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395934" y="3462595"/>
              <a:ext cx="21948825" cy="4808686"/>
              <a:chOff x="1238279" y="1882170"/>
              <a:chExt cx="21948825" cy="4808686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238279" y="1882170"/>
                <a:ext cx="21948825" cy="4808686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1905531"/>
                <a:ext cx="3478409" cy="485210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923387" y="3437435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072990" y="1484336"/>
            <a:ext cx="1728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vi-VN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Ư</a:t>
            </a: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ỚNG DẪN GIẢI BÀI TẬP VỀ NHÀ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009310" y="2564843"/>
            <a:ext cx="22136449" cy="2815707"/>
            <a:chOff x="1076414" y="4377894"/>
            <a:chExt cx="22136449" cy="2786338"/>
          </a:xfrm>
        </p:grpSpPr>
        <p:sp>
          <p:nvSpPr>
            <p:cNvPr id="39" name="Rounded Rectangle 38"/>
            <p:cNvSpPr/>
            <p:nvPr/>
          </p:nvSpPr>
          <p:spPr>
            <a:xfrm>
              <a:off x="1344137" y="4555137"/>
              <a:ext cx="21868726" cy="2609095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7834670" cy="915634"/>
              <a:chOff x="166396" y="8755081"/>
              <a:chExt cx="7834670" cy="915634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7616544" cy="91563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6673622" cy="79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3(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132)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CC2E8B0-6166-48A2-A8EC-A981700D0C73}"/>
                  </a:ext>
                </a:extLst>
              </p:cNvPr>
              <p:cNvSpPr/>
              <p:nvPr/>
            </p:nvSpPr>
            <p:spPr>
              <a:xfrm>
                <a:off x="4124337" y="3624726"/>
                <a:ext cx="17975250" cy="1407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15000"/>
                  </a:lnSpc>
                  <a:spcAft>
                    <a:spcPts val="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;			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;	              c)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CC2E8B0-6166-48A2-A8EC-A981700D0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37" y="3624726"/>
                <a:ext cx="17975250" cy="1407501"/>
              </a:xfrm>
              <a:prstGeom prst="rect">
                <a:avLst/>
              </a:prstGeom>
              <a:blipFill>
                <a:blip r:embed="rId3"/>
                <a:stretch>
                  <a:fillRect b="-5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0F250C7A-E91B-4E8B-9CE1-8B3C16665445}"/>
              </a:ext>
            </a:extLst>
          </p:cNvPr>
          <p:cNvSpPr/>
          <p:nvPr/>
        </p:nvSpPr>
        <p:spPr>
          <a:xfrm>
            <a:off x="8993187" y="2814986"/>
            <a:ext cx="63209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814B582-4FE7-4111-883E-124CFD274A94}"/>
                  </a:ext>
                </a:extLst>
              </p:cNvPr>
              <p:cNvSpPr/>
              <p:nvPr/>
            </p:nvSpPr>
            <p:spPr>
              <a:xfrm>
                <a:off x="1284048" y="6297175"/>
                <a:ext cx="8699740" cy="5436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83335" indent="-742950">
                  <a:lnSpc>
                    <a:spcPct val="150000"/>
                  </a:lnSpc>
                  <a:spcAft>
                    <a:spcPts val="0"/>
                  </a:spcAft>
                  <a:buAutoNum type="alphaLcParenR"/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40385">
                  <a:lnSpc>
                    <a:spcPct val="150000"/>
                  </a:lnSpc>
                  <a:spcAft>
                    <a:spcPts val="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540385">
                  <a:lnSpc>
                    <a:spcPct val="150000"/>
                  </a:lnSpc>
                  <a:spcAft>
                    <a:spcPts val="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40385">
                  <a:lnSpc>
                    <a:spcPct val="150000"/>
                  </a:lnSpc>
                  <a:spcAft>
                    <a:spcPts val="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814B582-4FE7-4111-883E-124CFD274A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048" y="6297175"/>
                <a:ext cx="8699740" cy="5436425"/>
              </a:xfrm>
              <a:prstGeom prst="rect">
                <a:avLst/>
              </a:prstGeom>
              <a:blipFill>
                <a:blip r:embed="rId4"/>
                <a:stretch>
                  <a:fillRect b="-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6B9B2D-1A5C-48F1-9ECA-87F594277DFC}"/>
                  </a:ext>
                </a:extLst>
              </p:cNvPr>
              <p:cNvSpPr txBox="1"/>
              <p:nvPr/>
            </p:nvSpPr>
            <p:spPr>
              <a:xfrm>
                <a:off x="12645182" y="5981124"/>
                <a:ext cx="9894806" cy="61277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lim>
                    </m:limLow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lim>
                    </m:limLow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e>
                          <m:sup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d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den>
                    </m:f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40385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lim>
                      </m:limLow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40385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6B9B2D-1A5C-48F1-9ECA-87F594277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5182" y="5981124"/>
                <a:ext cx="9894806" cy="61277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60C69C-ECBE-44C3-81FD-DCB3114DD40C}"/>
              </a:ext>
            </a:extLst>
          </p:cNvPr>
          <p:cNvCxnSpPr>
            <a:stCxn id="56" idx="0"/>
            <a:endCxn id="56" idx="2"/>
          </p:cNvCxnSpPr>
          <p:nvPr/>
        </p:nvCxnSpPr>
        <p:spPr>
          <a:xfrm>
            <a:off x="12171347" y="5762370"/>
            <a:ext cx="0" cy="755182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90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989811" y="5895140"/>
            <a:ext cx="22781323" cy="6914985"/>
            <a:chOff x="1296987" y="3408820"/>
            <a:chExt cx="22781323" cy="471386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96987" y="3408820"/>
              <a:ext cx="22781323" cy="4713866"/>
              <a:chOff x="1139332" y="1828395"/>
              <a:chExt cx="22781323" cy="4713866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143393" y="1855715"/>
                <a:ext cx="22777262" cy="4686546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332" y="1828395"/>
                <a:ext cx="3478409" cy="696330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340882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67003" y="2808325"/>
            <a:ext cx="23104131" cy="2770975"/>
            <a:chOff x="1076414" y="4297102"/>
            <a:chExt cx="23104131" cy="2742073"/>
          </a:xfrm>
        </p:grpSpPr>
        <p:sp>
          <p:nvSpPr>
            <p:cNvPr id="39" name="Rounded Rectangle 38"/>
            <p:cNvSpPr/>
            <p:nvPr/>
          </p:nvSpPr>
          <p:spPr>
            <a:xfrm>
              <a:off x="1403283" y="4350087"/>
              <a:ext cx="22777262" cy="268908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297102"/>
              <a:ext cx="3388525" cy="996426"/>
              <a:chOff x="166396" y="8674289"/>
              <a:chExt cx="3388525" cy="99642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3" y="8674289"/>
                <a:ext cx="3170398" cy="99642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233265" y="8802422"/>
                <a:ext cx="1858201" cy="791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7A1DFC-5E3D-4F17-9689-24F8043174F5}"/>
                  </a:ext>
                </a:extLst>
              </p:cNvPr>
              <p:cNvSpPr/>
              <p:nvPr/>
            </p:nvSpPr>
            <p:spPr>
              <a:xfrm>
                <a:off x="1220528" y="2887505"/>
                <a:ext cx="21713601" cy="2585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  <a:p>
                <a:pPr marL="540385" indent="53975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2250440" algn="l"/>
                    <a:tab pos="342074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5.			B. 9.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		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0.	                          D. 7.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7A1DFC-5E3D-4F17-9689-24F804317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528" y="2887505"/>
                <a:ext cx="21713601" cy="2585836"/>
              </a:xfrm>
              <a:prstGeom prst="rect">
                <a:avLst/>
              </a:prstGeom>
              <a:blipFill>
                <a:blip r:embed="rId3"/>
                <a:stretch>
                  <a:fillRect b="-5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F29609-8EF1-4F7C-BFED-8A9C91D47FB2}"/>
                  </a:ext>
                </a:extLst>
              </p:cNvPr>
              <p:cNvSpPr/>
              <p:nvPr/>
            </p:nvSpPr>
            <p:spPr>
              <a:xfrm>
                <a:off x="5106987" y="7620000"/>
                <a:ext cx="15864865" cy="2464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indent="53975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fr-FR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fr-FR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e>
                    </m:d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𝟕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540385" indent="53975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4400" b="1" dirty="0">
                    <a:ea typeface="Calibri" panose="020F0502020204030204" pitchFamily="34" charset="0"/>
                  </a:rPr>
                  <a:t>			  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F29609-8EF1-4F7C-BFED-8A9C91D47F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987" y="7620000"/>
                <a:ext cx="15864865" cy="2464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47">
            <a:extLst>
              <a:ext uri="{FF2B5EF4-FFF2-40B4-BE49-F238E27FC236}">
                <a16:creationId xmlns:a16="http://schemas.microsoft.com/office/drawing/2014/main" id="{40DF0072-44E9-46FA-B23B-C749FC35ECC3}"/>
              </a:ext>
            </a:extLst>
          </p:cNvPr>
          <p:cNvGrpSpPr/>
          <p:nvPr/>
        </p:nvGrpSpPr>
        <p:grpSpPr>
          <a:xfrm>
            <a:off x="7759530" y="156831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2" name="Freeform 71">
              <a:extLst>
                <a:ext uri="{FF2B5EF4-FFF2-40B4-BE49-F238E27FC236}">
                  <a16:creationId xmlns:a16="http://schemas.microsoft.com/office/drawing/2014/main" id="{9F88E21C-58BE-4594-B1C0-D6C183714C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5" name="Group 30">
              <a:extLst>
                <a:ext uri="{FF2B5EF4-FFF2-40B4-BE49-F238E27FC236}">
                  <a16:creationId xmlns:a16="http://schemas.microsoft.com/office/drawing/2014/main" id="{52A8D8FF-2212-482A-A1E7-5DC053F19491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46" name="Freeform 71">
                <a:extLst>
                  <a:ext uri="{FF2B5EF4-FFF2-40B4-BE49-F238E27FC236}">
                    <a16:creationId xmlns:a16="http://schemas.microsoft.com/office/drawing/2014/main" id="{B5D7B78E-C92B-4306-BE83-94AAE72AC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Oval 72">
                <a:extLst>
                  <a:ext uri="{FF2B5EF4-FFF2-40B4-BE49-F238E27FC236}">
                    <a16:creationId xmlns:a16="http://schemas.microsoft.com/office/drawing/2014/main" id="{61AB94C5-8B37-44F2-BF60-DCFB05FE74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73">
                <a:extLst>
                  <a:ext uri="{FF2B5EF4-FFF2-40B4-BE49-F238E27FC236}">
                    <a16:creationId xmlns:a16="http://schemas.microsoft.com/office/drawing/2014/main" id="{5D672D1A-699A-4856-A09B-807C6A757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74">
                <a:extLst>
                  <a:ext uri="{FF2B5EF4-FFF2-40B4-BE49-F238E27FC236}">
                    <a16:creationId xmlns:a16="http://schemas.microsoft.com/office/drawing/2014/main" id="{B7B9F2C4-3CF8-46AC-8FB9-8C0A2AE84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EBD67B93-CE1A-4DE1-B4D0-497D0E642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76">
                <a:extLst>
                  <a:ext uri="{FF2B5EF4-FFF2-40B4-BE49-F238E27FC236}">
                    <a16:creationId xmlns:a16="http://schemas.microsoft.com/office/drawing/2014/main" id="{2659288A-9C15-4473-9A7C-C88359645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77">
                <a:extLst>
                  <a:ext uri="{FF2B5EF4-FFF2-40B4-BE49-F238E27FC236}">
                    <a16:creationId xmlns:a16="http://schemas.microsoft.com/office/drawing/2014/main" id="{E1DA01DC-098D-4E59-8642-5B7B95A3D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511C4645-083B-480D-AAE2-81FFA1064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91208745-5EC9-4FC4-AE12-DAD84CD40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E7E7A3B6-96DD-4783-B8B5-F11BBF77F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0C284DA9-02D5-421E-AB91-29F97DB8D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2AABD0BB-BACF-4155-A2D2-F6B77344A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85753765-8124-4406-9C2D-0FF87D12A266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112D5CA0-6711-496A-AB11-7001EB4E5F6B}"/>
              </a:ext>
            </a:extLst>
          </p:cNvPr>
          <p:cNvSpPr/>
          <p:nvPr/>
        </p:nvSpPr>
        <p:spPr>
          <a:xfrm>
            <a:off x="7316787" y="4495800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17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743116" y="2537971"/>
            <a:ext cx="22973014" cy="3292717"/>
            <a:chOff x="1076414" y="4297102"/>
            <a:chExt cx="22973014" cy="3364537"/>
          </a:xfrm>
        </p:grpSpPr>
        <p:sp>
          <p:nvSpPr>
            <p:cNvPr id="69" name="Rounded Rectangle 68"/>
            <p:cNvSpPr/>
            <p:nvPr/>
          </p:nvSpPr>
          <p:spPr>
            <a:xfrm>
              <a:off x="1272166" y="4350549"/>
              <a:ext cx="22777262" cy="3311090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0" name="Group 65"/>
            <p:cNvGrpSpPr/>
            <p:nvPr/>
          </p:nvGrpSpPr>
          <p:grpSpPr>
            <a:xfrm>
              <a:off x="1076414" y="4297102"/>
              <a:ext cx="3388525" cy="996426"/>
              <a:chOff x="166396" y="8674289"/>
              <a:chExt cx="3388525" cy="996426"/>
            </a:xfrm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>
                <a:off x="384523" y="8674289"/>
                <a:ext cx="3170398" cy="99642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2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7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73" name="TextBox 72"/>
              <p:cNvSpPr txBox="1"/>
              <p:nvPr/>
            </p:nvSpPr>
            <p:spPr>
              <a:xfrm>
                <a:off x="1233265" y="8802422"/>
                <a:ext cx="1858201" cy="626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961243" y="6462227"/>
            <a:ext cx="22777262" cy="5120715"/>
            <a:chOff x="1296987" y="3118201"/>
            <a:chExt cx="22777262" cy="4012528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96987" y="3118201"/>
              <a:ext cx="22777262" cy="4012528"/>
              <a:chOff x="1139332" y="1537776"/>
              <a:chExt cx="22777262" cy="4012528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159395" y="1551741"/>
                <a:ext cx="22757199" cy="3998563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332" y="153777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3170146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A02B54-9BC2-42BA-961A-B0C62961505F}"/>
                  </a:ext>
                </a:extLst>
              </p:cNvPr>
              <p:cNvSpPr/>
              <p:nvPr/>
            </p:nvSpPr>
            <p:spPr>
              <a:xfrm>
                <a:off x="1780553" y="2457767"/>
                <a:ext cx="21425095" cy="3348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𝑰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 indent="45021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2250440" algn="l"/>
                    <a:tab pos="3420745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		               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 		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	            	      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endPara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A02B54-9BC2-42BA-961A-B0C629615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553" y="2457767"/>
                <a:ext cx="21425095" cy="33486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0A39C8-DD84-4927-8786-A1E97B832403}"/>
                  </a:ext>
                </a:extLst>
              </p:cNvPr>
              <p:cNvSpPr/>
              <p:nvPr/>
            </p:nvSpPr>
            <p:spPr>
              <a:xfrm>
                <a:off x="8804127" y="6746838"/>
                <a:ext cx="6873100" cy="49442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40385" indent="45021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fr-FR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fr-FR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𝑰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𝟒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</m:d>
                      </m:den>
                    </m:f>
                  </m:oMath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540385" indent="45021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4400" b="1" dirty="0">
                    <a:effectLst/>
                    <a:ea typeface="Calibri" panose="020F050202020403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540385" indent="45021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4400" b="1" dirty="0">
                    <a:effectLst/>
                    <a:ea typeface="Calibri" panose="020F050202020403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0A39C8-DD84-4927-8786-A1E97B8324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127" y="6746838"/>
                <a:ext cx="6873100" cy="49442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47">
            <a:extLst>
              <a:ext uri="{FF2B5EF4-FFF2-40B4-BE49-F238E27FC236}">
                <a16:creationId xmlns:a16="http://schemas.microsoft.com/office/drawing/2014/main" id="{A6A1636D-7C28-4F04-A67E-D36F7747AEF7}"/>
              </a:ext>
            </a:extLst>
          </p:cNvPr>
          <p:cNvGrpSpPr/>
          <p:nvPr/>
        </p:nvGrpSpPr>
        <p:grpSpPr>
          <a:xfrm>
            <a:off x="7759530" y="156831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2" name="Freeform 71">
              <a:extLst>
                <a:ext uri="{FF2B5EF4-FFF2-40B4-BE49-F238E27FC236}">
                  <a16:creationId xmlns:a16="http://schemas.microsoft.com/office/drawing/2014/main" id="{F142F740-452F-4078-8EF3-B8464CA19B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5" name="Group 30">
              <a:extLst>
                <a:ext uri="{FF2B5EF4-FFF2-40B4-BE49-F238E27FC236}">
                  <a16:creationId xmlns:a16="http://schemas.microsoft.com/office/drawing/2014/main" id="{CDA3D3AA-4150-481E-A01B-0086F0923560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46" name="Freeform 71">
                <a:extLst>
                  <a:ext uri="{FF2B5EF4-FFF2-40B4-BE49-F238E27FC236}">
                    <a16:creationId xmlns:a16="http://schemas.microsoft.com/office/drawing/2014/main" id="{3DCCDEB2-217B-4591-940B-09385D48F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Oval 72">
                <a:extLst>
                  <a:ext uri="{FF2B5EF4-FFF2-40B4-BE49-F238E27FC236}">
                    <a16:creationId xmlns:a16="http://schemas.microsoft.com/office/drawing/2014/main" id="{D09FB172-74C1-417E-B5AA-1CA18CC44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73">
                <a:extLst>
                  <a:ext uri="{FF2B5EF4-FFF2-40B4-BE49-F238E27FC236}">
                    <a16:creationId xmlns:a16="http://schemas.microsoft.com/office/drawing/2014/main" id="{A642A138-4F19-4302-A818-ED6B837FF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74">
                <a:extLst>
                  <a:ext uri="{FF2B5EF4-FFF2-40B4-BE49-F238E27FC236}">
                    <a16:creationId xmlns:a16="http://schemas.microsoft.com/office/drawing/2014/main" id="{52997870-E6DF-4516-BE9B-F1A2B1056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305BE0DA-B5B8-4A99-95F3-910391F13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76">
                <a:extLst>
                  <a:ext uri="{FF2B5EF4-FFF2-40B4-BE49-F238E27FC236}">
                    <a16:creationId xmlns:a16="http://schemas.microsoft.com/office/drawing/2014/main" id="{CBCF73B3-A168-4F82-B3EE-A07B1944A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77">
                <a:extLst>
                  <a:ext uri="{FF2B5EF4-FFF2-40B4-BE49-F238E27FC236}">
                    <a16:creationId xmlns:a16="http://schemas.microsoft.com/office/drawing/2014/main" id="{EE794814-A038-419B-8565-F41A21907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26102FB6-9B68-4657-A779-8E6684868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E8773E8A-38C8-429A-A8E7-110454FFE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111A5C8E-75EA-4E0A-98D6-2DE9AA589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14782A89-81DE-478C-944E-069A801F5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F615E131-97AE-4D8B-9DDA-0232FAEB3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83BC3DF3-E659-4E41-86B3-5EB0C4EE740A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3F938CBC-131E-4840-8C9A-541B471BE422}"/>
              </a:ext>
            </a:extLst>
          </p:cNvPr>
          <p:cNvSpPr/>
          <p:nvPr/>
        </p:nvSpPr>
        <p:spPr>
          <a:xfrm>
            <a:off x="8016751" y="4539799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26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695892" y="2584064"/>
            <a:ext cx="22995389" cy="3649641"/>
            <a:chOff x="1076414" y="4297102"/>
            <a:chExt cx="22995389" cy="3417414"/>
          </a:xfrm>
        </p:grpSpPr>
        <p:sp>
          <p:nvSpPr>
            <p:cNvPr id="70" name="Rounded Rectangle 69"/>
            <p:cNvSpPr/>
            <p:nvPr/>
          </p:nvSpPr>
          <p:spPr>
            <a:xfrm>
              <a:off x="1294541" y="4313664"/>
              <a:ext cx="22777262" cy="3400852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1" name="Group 65"/>
            <p:cNvGrpSpPr/>
            <p:nvPr/>
          </p:nvGrpSpPr>
          <p:grpSpPr>
            <a:xfrm>
              <a:off x="1076414" y="4297102"/>
              <a:ext cx="3388525" cy="996426"/>
              <a:chOff x="166396" y="8674289"/>
              <a:chExt cx="3388525" cy="996426"/>
            </a:xfrm>
          </p:grpSpPr>
          <p:sp>
            <p:nvSpPr>
              <p:cNvPr id="72" name="Freeform 20"/>
              <p:cNvSpPr>
                <a:spLocks/>
              </p:cNvSpPr>
              <p:nvPr/>
            </p:nvSpPr>
            <p:spPr bwMode="auto">
              <a:xfrm>
                <a:off x="384523" y="8674289"/>
                <a:ext cx="3170398" cy="99642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3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75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1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74" name="TextBox 73"/>
              <p:cNvSpPr txBox="1"/>
              <p:nvPr/>
            </p:nvSpPr>
            <p:spPr>
              <a:xfrm>
                <a:off x="1233265" y="8802422"/>
                <a:ext cx="1858201" cy="626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934136" y="6858977"/>
            <a:ext cx="22777262" cy="6308323"/>
            <a:chOff x="1296987" y="3118201"/>
            <a:chExt cx="22777262" cy="464528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96987" y="3118201"/>
              <a:ext cx="22777262" cy="4645284"/>
              <a:chOff x="1139332" y="1537776"/>
              <a:chExt cx="22777262" cy="4645284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139332" y="1603721"/>
                <a:ext cx="22777262" cy="4579339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332" y="153777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3170146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0A39C8-DD84-4927-8786-A1E97B832403}"/>
                  </a:ext>
                </a:extLst>
              </p:cNvPr>
              <p:cNvSpPr/>
              <p:nvPr/>
            </p:nvSpPr>
            <p:spPr>
              <a:xfrm>
                <a:off x="8981482" y="6597905"/>
                <a:ext cx="10740696" cy="6816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lvl="0" indent="450215">
                  <a:lnSpc>
                    <a:spcPct val="150000"/>
                  </a:lnSpc>
                  <a:spcBef>
                    <a:spcPts val="600"/>
                  </a:spcBef>
                  <a:tabLst>
                    <a:tab pos="180340" algn="l"/>
                  </a:tabLst>
                </a:pPr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Ta </a:t>
                </a:r>
                <a:r>
                  <a:rPr kumimoji="0" lang="fr-FR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có</a:t>
                </a:r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𝑰</m:t>
                    </m:r>
                    <m:r>
                      <a:rPr kumimoji="0" lang="fr-F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𝟗</m:t>
                            </m:r>
                          </m:e>
                        </m:rad>
                      </m:den>
                    </m:f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+mn-cs"/>
                </a:endParaRPr>
              </a:p>
              <a:p>
                <a:pPr marL="540385" lvl="0" indent="450215">
                  <a:lnSpc>
                    <a:spcPct val="150000"/>
                  </a:lnSpc>
                  <a:spcBef>
                    <a:spcPts val="600"/>
                  </a:spcBef>
                  <a:tabLst>
                    <a:tab pos="180340" algn="l"/>
                  </a:tabLst>
                </a:pPr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+mn-cs"/>
                  </a:rPr>
                  <a:t>             </a:t>
                </a:r>
                <a14:m>
                  <m:oMath xmlns:m="http://schemas.openxmlformats.org/officeDocument/2006/math">
                    <m:r>
                      <a:rPr kumimoji="0" lang="fr-F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=</m:t>
                    </m:r>
                    <m:limLow>
                      <m:limLow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limLowPr>
                      <m:e>
                        <m:r>
                          <a:rPr kumimoji="0" lang="fr-FR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𝒍𝒊𝒎</m:t>
                        </m:r>
                      </m:e>
                      <m:lim>
                        <m:r>
                          <a:rPr kumimoji="0" lang="fr-FR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𝒙</m:t>
                        </m:r>
                        <m:r>
                          <a:rPr kumimoji="0" lang="fr-FR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𝒙</m:t>
                            </m:r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𝟑</m:t>
                            </m:r>
                          </m:e>
                        </m:d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𝟗</m:t>
                            </m:r>
                          </m:e>
                        </m:rad>
                      </m:num>
                      <m:den>
                        <m:d>
                          <m:d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</m:d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𝒙</m:t>
                            </m:r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𝟑</m:t>
                            </m:r>
                          </m:e>
                        </m:d>
                      </m:den>
                    </m:f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+mn-cs"/>
                </a:endParaRPr>
              </a:p>
              <a:p>
                <a:pPr marL="540385" lvl="0" indent="450215">
                  <a:lnSpc>
                    <a:spcPct val="150000"/>
                  </a:lnSpc>
                  <a:spcBef>
                    <a:spcPts val="600"/>
                  </a:spcBef>
                  <a:tabLst>
                    <a:tab pos="180340" algn="l"/>
                  </a:tabLst>
                </a:pPr>
                <a:r>
                  <a:rPr lang="fr-FR" sz="4400" b="1" dirty="0">
                    <a:solidFill>
                      <a:prstClr val="black"/>
                    </a:solidFill>
                    <a:ea typeface="Calibri" panose="020F0502020204030204" pitchFamily="34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𝟗</m:t>
                            </m:r>
                          </m:e>
                        </m:rad>
                      </m:num>
                      <m:den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+mn-cs"/>
                </a:endParaRPr>
              </a:p>
              <a:p>
                <a:pPr marL="540385" marR="0" lvl="0" indent="450215" algn="l" defTabSz="2177278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80340" algn="l"/>
                  </a:tabLst>
                  <a:defRPr/>
                </a:pPr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+mn-cs"/>
                  </a:rPr>
                  <a:t>              </a:t>
                </a:r>
                <a14:m>
                  <m:oMath xmlns:m="http://schemas.openxmlformats.org/officeDocument/2006/math">
                    <m:r>
                      <a:rPr kumimoji="0" lang="fr-F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𝟎</m:t>
                    </m:r>
                  </m:oMath>
                </a14:m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0A39C8-DD84-4927-8786-A1E97B8324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482" y="6597905"/>
                <a:ext cx="10740696" cy="6816290"/>
              </a:xfrm>
              <a:prstGeom prst="rect">
                <a:avLst/>
              </a:prstGeom>
              <a:blipFill>
                <a:blip r:embed="rId3"/>
                <a:stretch>
                  <a:fillRect b="-1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47">
            <a:extLst>
              <a:ext uri="{FF2B5EF4-FFF2-40B4-BE49-F238E27FC236}">
                <a16:creationId xmlns:a16="http://schemas.microsoft.com/office/drawing/2014/main" id="{A6A1636D-7C28-4F04-A67E-D36F7747AEF7}"/>
              </a:ext>
            </a:extLst>
          </p:cNvPr>
          <p:cNvGrpSpPr/>
          <p:nvPr/>
        </p:nvGrpSpPr>
        <p:grpSpPr>
          <a:xfrm>
            <a:off x="7759530" y="156831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2" name="Freeform 71">
              <a:extLst>
                <a:ext uri="{FF2B5EF4-FFF2-40B4-BE49-F238E27FC236}">
                  <a16:creationId xmlns:a16="http://schemas.microsoft.com/office/drawing/2014/main" id="{F142F740-452F-4078-8EF3-B8464CA19B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5" name="Group 30">
              <a:extLst>
                <a:ext uri="{FF2B5EF4-FFF2-40B4-BE49-F238E27FC236}">
                  <a16:creationId xmlns:a16="http://schemas.microsoft.com/office/drawing/2014/main" id="{CDA3D3AA-4150-481E-A01B-0086F0923560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46" name="Freeform 71">
                <a:extLst>
                  <a:ext uri="{FF2B5EF4-FFF2-40B4-BE49-F238E27FC236}">
                    <a16:creationId xmlns:a16="http://schemas.microsoft.com/office/drawing/2014/main" id="{3DCCDEB2-217B-4591-940B-09385D48F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Oval 72">
                <a:extLst>
                  <a:ext uri="{FF2B5EF4-FFF2-40B4-BE49-F238E27FC236}">
                    <a16:creationId xmlns:a16="http://schemas.microsoft.com/office/drawing/2014/main" id="{D09FB172-74C1-417E-B5AA-1CA18CC44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73">
                <a:extLst>
                  <a:ext uri="{FF2B5EF4-FFF2-40B4-BE49-F238E27FC236}">
                    <a16:creationId xmlns:a16="http://schemas.microsoft.com/office/drawing/2014/main" id="{A642A138-4F19-4302-A818-ED6B837FF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74">
                <a:extLst>
                  <a:ext uri="{FF2B5EF4-FFF2-40B4-BE49-F238E27FC236}">
                    <a16:creationId xmlns:a16="http://schemas.microsoft.com/office/drawing/2014/main" id="{52997870-E6DF-4516-BE9B-F1A2B1056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305BE0DA-B5B8-4A99-95F3-910391F13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76">
                <a:extLst>
                  <a:ext uri="{FF2B5EF4-FFF2-40B4-BE49-F238E27FC236}">
                    <a16:creationId xmlns:a16="http://schemas.microsoft.com/office/drawing/2014/main" id="{CBCF73B3-A168-4F82-B3EE-A07B1944A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77">
                <a:extLst>
                  <a:ext uri="{FF2B5EF4-FFF2-40B4-BE49-F238E27FC236}">
                    <a16:creationId xmlns:a16="http://schemas.microsoft.com/office/drawing/2014/main" id="{EE794814-A038-419B-8565-F41A21907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26102FB6-9B68-4657-A779-8E6684868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E8773E8A-38C8-429A-A8E7-110454FFE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111A5C8E-75EA-4E0A-98D6-2DE9AA589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14782A89-81DE-478C-944E-069A801F5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F615E131-97AE-4D8B-9DDA-0232FAEB3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83BC3DF3-E659-4E41-86B3-5EB0C4EE740A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B5FD4D4-E024-4FA8-AE9A-00C98B0324B5}"/>
                  </a:ext>
                </a:extLst>
              </p:cNvPr>
              <p:cNvSpPr/>
              <p:nvPr/>
            </p:nvSpPr>
            <p:spPr>
              <a:xfrm>
                <a:off x="2091015" y="2594950"/>
                <a:ext cx="21539199" cy="2889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𝟗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 indent="539750" defTabSz="190182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2340610" algn="l"/>
                    <a:tab pos="3420745" algn="l"/>
                    <a:tab pos="4591050" algn="l"/>
                  </a:tabLst>
                </a:pP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−∞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+∞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        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			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B5FD4D4-E024-4FA8-AE9A-00C98B0324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015" y="2594950"/>
                <a:ext cx="21539199" cy="2889509"/>
              </a:xfrm>
              <a:prstGeom prst="rect">
                <a:avLst/>
              </a:prstGeom>
              <a:blipFill>
                <a:blip r:embed="rId4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3F938CBC-131E-4840-8C9A-541B471BE422}"/>
              </a:ext>
            </a:extLst>
          </p:cNvPr>
          <p:cNvSpPr/>
          <p:nvPr/>
        </p:nvSpPr>
        <p:spPr>
          <a:xfrm>
            <a:off x="20604209" y="4572976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8357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8" grpId="0"/>
      <p:bldP spid="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337610" y="2343545"/>
            <a:ext cx="23711954" cy="4634555"/>
            <a:chOff x="1076414" y="4297102"/>
            <a:chExt cx="23711954" cy="4604381"/>
          </a:xfrm>
        </p:grpSpPr>
        <p:sp>
          <p:nvSpPr>
            <p:cNvPr id="71" name="Rounded Rectangle 70"/>
            <p:cNvSpPr/>
            <p:nvPr/>
          </p:nvSpPr>
          <p:spPr>
            <a:xfrm>
              <a:off x="1304842" y="4344473"/>
              <a:ext cx="23483526" cy="4557010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2" name="Group 65"/>
            <p:cNvGrpSpPr/>
            <p:nvPr/>
          </p:nvGrpSpPr>
          <p:grpSpPr>
            <a:xfrm>
              <a:off x="1076414" y="4297102"/>
              <a:ext cx="3388525" cy="996426"/>
              <a:chOff x="166396" y="8674289"/>
              <a:chExt cx="3388525" cy="996426"/>
            </a:xfrm>
          </p:grpSpPr>
          <p:sp>
            <p:nvSpPr>
              <p:cNvPr id="73" name="Freeform 20"/>
              <p:cNvSpPr>
                <a:spLocks/>
              </p:cNvSpPr>
              <p:nvPr/>
            </p:nvSpPr>
            <p:spPr bwMode="auto">
              <a:xfrm>
                <a:off x="384523" y="8674289"/>
                <a:ext cx="3170398" cy="99642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4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76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75" name="TextBox 74"/>
              <p:cNvSpPr txBox="1"/>
              <p:nvPr/>
            </p:nvSpPr>
            <p:spPr>
              <a:xfrm>
                <a:off x="1233265" y="8802422"/>
                <a:ext cx="1858201" cy="545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520943" y="7079331"/>
            <a:ext cx="23486010" cy="6355135"/>
            <a:chOff x="1296987" y="3118201"/>
            <a:chExt cx="21981036" cy="433222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96987" y="3118201"/>
              <a:ext cx="21981036" cy="4332221"/>
              <a:chOff x="1139332" y="1537776"/>
              <a:chExt cx="21981036" cy="4332221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171543" y="1537776"/>
                <a:ext cx="21948825" cy="4332221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332" y="1537776"/>
                <a:ext cx="3478409" cy="577530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827896" y="3127251"/>
              <a:ext cx="2337742" cy="545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33312CF-18B5-40D0-8707-3FBE18BC3808}"/>
                  </a:ext>
                </a:extLst>
              </p:cNvPr>
              <p:cNvSpPr/>
              <p:nvPr/>
            </p:nvSpPr>
            <p:spPr>
              <a:xfrm>
                <a:off x="552904" y="3549279"/>
                <a:ext cx="24387174" cy="2939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90600" indent="-450215"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990600" algn="l"/>
                  </a:tabLst>
                </a:pPr>
                <a:r>
                  <a:rPr lang="pt-B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Tìm các giá trị thực của tham số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hàm số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pt-BR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pt-BR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pt-BR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𝟑</m:t>
                                    </m:r>
                                  </m:deg>
                                  <m:e>
                                    <m:r>
                                      <a:rPr lang="pt-BR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𝟑</m:t>
                                    </m:r>
                                    <m:r>
                                      <a:rPr lang="pt-BR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𝒙</m:t>
                                    </m:r>
                                    <m:r>
                                      <a:rPr lang="pt-BR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</m:t>
                                    </m:r>
                                    <m:r>
                                      <a:rPr lang="pt-BR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𝟐</m:t>
                                    </m:r>
                                  </m:e>
                                </m:rad>
                                <m:r>
                                  <a:rPr lang="pt-BR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pt-BR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pt-BR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  <m:r>
                                  <a:rPr lang="pt-BR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pt-BR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pt-BR" sz="4400" b="1">
                                <a:solidFill>
                                  <a:schemeClr val="tx1"/>
                                </a:solidFill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khi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  <m:t> </m:t>
                            </m:r>
                            <m:r>
                              <a:rPr lang="pt-BR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pt-BR" sz="4400" b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&gt;</m:t>
                            </m:r>
                            <m:r>
                              <a:rPr lang="pt-BR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  <m:e>
                            <m:r>
                              <a:rPr lang="pt-BR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pt-BR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𝒂𝒙</m:t>
                            </m:r>
                            <m:r>
                              <a:rPr lang="pt-BR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pt-BR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pt-BR" sz="4400" b="1">
                                <a:solidFill>
                                  <a:schemeClr val="tx1"/>
                                </a:solidFill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khi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  <m:t> </m:t>
                            </m:r>
                            <m:r>
                              <a:rPr lang="pt-BR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pt-BR" sz="4400" b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≤</m:t>
                            </m:r>
                            <m:r>
                              <a:rPr lang="pt-BR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endParaRPr lang="pt-BR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90600" indent="-450215"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990600" algn="l"/>
                  </a:tabLst>
                </a:pPr>
                <a:r>
                  <a:rPr lang="pt-B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tồn tại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pt-BR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pt-BR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pt-BR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pt-BR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lim>
                    </m:limLow>
                    <m:r>
                      <a:rPr lang="pt-BR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 indent="450215"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540385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pt-BR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pt-BR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		B. </a:t>
                </a:r>
                <a14:m>
                  <m:oMath xmlns:m="http://schemas.openxmlformats.org/officeDocument/2006/math">
                    <m:r>
                      <a:rPr lang="pt-BR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pt-BR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C. </a:t>
                </a:r>
                <a14:m>
                  <m:oMath xmlns:m="http://schemas.openxmlformats.org/officeDocument/2006/math">
                    <m:r>
                      <a:rPr lang="pt-BR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pt-BR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	     D. </a:t>
                </a:r>
                <a14:m>
                  <m:oMath xmlns:m="http://schemas.openxmlformats.org/officeDocument/2006/math">
                    <m:r>
                      <a:rPr lang="pt-BR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pt-BR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33312CF-18B5-40D0-8707-3FBE18BC38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04" y="3549279"/>
                <a:ext cx="24387174" cy="2939266"/>
              </a:xfrm>
              <a:prstGeom prst="rect">
                <a:avLst/>
              </a:prstGeom>
              <a:blipFill>
                <a:blip r:embed="rId3"/>
                <a:stretch>
                  <a:fillRect t="-36515" b="-5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C61C327-C596-4054-BE27-480F1FAD5DC6}"/>
                  </a:ext>
                </a:extLst>
              </p:cNvPr>
              <p:cNvSpPr/>
              <p:nvPr/>
            </p:nvSpPr>
            <p:spPr>
              <a:xfrm>
                <a:off x="1160270" y="7641372"/>
                <a:ext cx="22066634" cy="5683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90600">
                  <a:lnSpc>
                    <a:spcPts val="10000"/>
                  </a:lnSpc>
                  <a:spcBef>
                    <a:spcPts val="1200"/>
                  </a:spcBef>
                  <a:spcAft>
                    <a:spcPts val="0"/>
                  </a:spcAft>
                  <a:tabLst>
                    <a:tab pos="99060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90600">
                  <a:lnSpc>
                    <a:spcPts val="10000"/>
                  </a:lnSpc>
                  <a:spcBef>
                    <a:spcPts val="1200"/>
                  </a:spcBef>
                  <a:spcAft>
                    <a:spcPts val="0"/>
                  </a:spcAft>
                  <a:tabLst>
                    <a:tab pos="99060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  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ad>
                          <m:ra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𝟑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ad>
                          <m:ra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90600">
                  <a:lnSpc>
                    <a:spcPts val="10000"/>
                  </a:lnSpc>
                  <a:spcBef>
                    <a:spcPts val="1200"/>
                  </a:spcBef>
                  <a:spcAft>
                    <a:spcPts val="0"/>
                  </a:spcAft>
                  <a:tabLst>
                    <a:tab pos="99060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90600">
                  <a:lnSpc>
                    <a:spcPts val="10000"/>
                  </a:lnSpc>
                  <a:spcBef>
                    <a:spcPts val="1200"/>
                  </a:spcBef>
                  <a:spcAft>
                    <a:spcPts val="0"/>
                  </a:spcAft>
                  <a:tabLst>
                    <a:tab pos="990600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C61C327-C596-4054-BE27-480F1FAD5D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270" y="7641372"/>
                <a:ext cx="22066634" cy="56836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47">
            <a:extLst>
              <a:ext uri="{FF2B5EF4-FFF2-40B4-BE49-F238E27FC236}">
                <a16:creationId xmlns:a16="http://schemas.microsoft.com/office/drawing/2014/main" id="{4BC89E64-52BE-4203-8D07-8EAF24C2455D}"/>
              </a:ext>
            </a:extLst>
          </p:cNvPr>
          <p:cNvGrpSpPr/>
          <p:nvPr/>
        </p:nvGrpSpPr>
        <p:grpSpPr>
          <a:xfrm>
            <a:off x="7546448" y="1417512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2" name="Freeform 71">
              <a:extLst>
                <a:ext uri="{FF2B5EF4-FFF2-40B4-BE49-F238E27FC236}">
                  <a16:creationId xmlns:a16="http://schemas.microsoft.com/office/drawing/2014/main" id="{FD05BFE8-EB90-4C69-AE77-6D2176D1C38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7" name="Group 30">
              <a:extLst>
                <a:ext uri="{FF2B5EF4-FFF2-40B4-BE49-F238E27FC236}">
                  <a16:creationId xmlns:a16="http://schemas.microsoft.com/office/drawing/2014/main" id="{C1B503C1-676B-47D3-8A5B-50F1DB079CE9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48" name="Freeform 71">
                <a:extLst>
                  <a:ext uri="{FF2B5EF4-FFF2-40B4-BE49-F238E27FC236}">
                    <a16:creationId xmlns:a16="http://schemas.microsoft.com/office/drawing/2014/main" id="{9211A000-C79D-4835-BB19-AA87C649E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Oval 72">
                <a:extLst>
                  <a:ext uri="{FF2B5EF4-FFF2-40B4-BE49-F238E27FC236}">
                    <a16:creationId xmlns:a16="http://schemas.microsoft.com/office/drawing/2014/main" id="{93F1C7B1-8DD2-430E-A2D1-006316991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Freeform 73">
                <a:extLst>
                  <a:ext uri="{FF2B5EF4-FFF2-40B4-BE49-F238E27FC236}">
                    <a16:creationId xmlns:a16="http://schemas.microsoft.com/office/drawing/2014/main" id="{633C0C5E-FD0E-4921-ADE1-3772C4058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Freeform 74">
                <a:extLst>
                  <a:ext uri="{FF2B5EF4-FFF2-40B4-BE49-F238E27FC236}">
                    <a16:creationId xmlns:a16="http://schemas.microsoft.com/office/drawing/2014/main" id="{BF2848E3-A19E-4A62-9892-EE7AC7DAF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75">
                <a:extLst>
                  <a:ext uri="{FF2B5EF4-FFF2-40B4-BE49-F238E27FC236}">
                    <a16:creationId xmlns:a16="http://schemas.microsoft.com/office/drawing/2014/main" id="{9433CDC3-620B-417F-B45B-409BD31C8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Freeform 76">
                <a:extLst>
                  <a:ext uri="{FF2B5EF4-FFF2-40B4-BE49-F238E27FC236}">
                    <a16:creationId xmlns:a16="http://schemas.microsoft.com/office/drawing/2014/main" id="{B4419FFF-1D35-4F14-B267-99DCE8DD9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Freeform 77">
                <a:extLst>
                  <a:ext uri="{FF2B5EF4-FFF2-40B4-BE49-F238E27FC236}">
                    <a16:creationId xmlns:a16="http://schemas.microsoft.com/office/drawing/2014/main" id="{492D1E1F-EC00-45F9-A146-C8563F30C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Freeform 78">
                <a:extLst>
                  <a:ext uri="{FF2B5EF4-FFF2-40B4-BE49-F238E27FC236}">
                    <a16:creationId xmlns:a16="http://schemas.microsoft.com/office/drawing/2014/main" id="{4838E5EC-7A89-4A75-8477-355FB0B67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Freeform 79">
                <a:extLst>
                  <a:ext uri="{FF2B5EF4-FFF2-40B4-BE49-F238E27FC236}">
                    <a16:creationId xmlns:a16="http://schemas.microsoft.com/office/drawing/2014/main" id="{3CC678D0-79E2-4EA4-8B05-992F7664B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80">
                <a:extLst>
                  <a:ext uri="{FF2B5EF4-FFF2-40B4-BE49-F238E27FC236}">
                    <a16:creationId xmlns:a16="http://schemas.microsoft.com/office/drawing/2014/main" id="{D666D957-B7EB-40B2-B42A-63F97BEFD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81">
                <a:extLst>
                  <a:ext uri="{FF2B5EF4-FFF2-40B4-BE49-F238E27FC236}">
                    <a16:creationId xmlns:a16="http://schemas.microsoft.com/office/drawing/2014/main" id="{F3E6DACD-946F-4828-96CB-FFBA66E58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82">
                <a:extLst>
                  <a:ext uri="{FF2B5EF4-FFF2-40B4-BE49-F238E27FC236}">
                    <a16:creationId xmlns:a16="http://schemas.microsoft.com/office/drawing/2014/main" id="{F501B849-0F28-4F50-8F15-0D0FAFFFB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TextBox 43">
                <a:extLst>
                  <a:ext uri="{FF2B5EF4-FFF2-40B4-BE49-F238E27FC236}">
                    <a16:creationId xmlns:a16="http://schemas.microsoft.com/office/drawing/2014/main" id="{515A63AA-D094-423B-8EBC-C4D0A3931676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BÀI TẬP TRẮC NGHIỆM</a:t>
                </a:r>
              </a:p>
            </p:txBody>
          </p:sp>
        </p:grp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16703385-524F-453B-BF51-D0BD35A118FA}"/>
              </a:ext>
            </a:extLst>
          </p:cNvPr>
          <p:cNvSpPr/>
          <p:nvPr/>
        </p:nvSpPr>
        <p:spPr>
          <a:xfrm>
            <a:off x="3738402" y="5647221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9702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06387" y="3475831"/>
            <a:ext cx="23548064" cy="6050397"/>
            <a:chOff x="1076414" y="4403390"/>
            <a:chExt cx="23548064" cy="321247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3091209" cy="2944778"/>
              <a:chOff x="637542" y="1083939"/>
              <a:chExt cx="9093075" cy="1159372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9093075" cy="1159372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403390"/>
              <a:ext cx="4419784" cy="572229"/>
              <a:chOff x="166396" y="8780577"/>
              <a:chExt cx="4419784" cy="572229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92733" y="8792617"/>
                <a:ext cx="4193447" cy="49432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673" y="8841483"/>
                <a:ext cx="3408305" cy="340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71F7D4-673D-4030-8147-A0DDDAE90092}"/>
                  </a:ext>
                </a:extLst>
              </p:cNvPr>
              <p:cNvSpPr/>
              <p:nvPr/>
            </p:nvSpPr>
            <p:spPr>
              <a:xfrm>
                <a:off x="969266" y="4370584"/>
                <a:ext cx="22563573" cy="5155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698625" algn="ctr"/>
                    <a:tab pos="5943600" algn="r"/>
                    <a:tab pos="539750" algn="l"/>
                    <a:tab pos="2971800" algn="ctr"/>
                    <a:tab pos="5943600" algn="r"/>
                  </a:tabLs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Cho khoảng </a:t>
                </a:r>
                <a14:m>
                  <m:oMath xmlns:m="http://schemas.openxmlformats.org/officeDocument/2006/math">
                    <m:r>
                      <a:rPr lang="nl-NL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𝑲</m:t>
                    </m:r>
                    <m:r>
                      <a:rPr lang="nl-NL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nl-NL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hàm số </a:t>
                </a:r>
                <a14:m>
                  <m:oMath xmlns:m="http://schemas.openxmlformats.org/officeDocument/2006/math"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xác định trên </a:t>
                </a:r>
                <a14:m>
                  <m:oMath xmlns:m="http://schemas.openxmlformats.org/officeDocument/2006/math"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𝑲</m:t>
                    </m:r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nói hàm số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giới hạn là số </a:t>
                </a:r>
                <a14:m>
                  <m:oMath xmlns:m="http://schemas.openxmlformats.org/officeDocument/2006/math"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tiến đến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nl-NL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với mọi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bất kì,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nl-NL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𝑲</m:t>
                    </m:r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nl-NL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nl-NL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971800" algn="ctr"/>
                    <a:tab pos="5943600" algn="r"/>
                    <a:tab pos="540385" algn="l"/>
                    <a:tab pos="2971800" algn="ctr"/>
                    <a:tab pos="5943600" algn="r"/>
                  </a:tabLst>
                </a:pPr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Kí hiệu: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l-NL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nl-NL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nl-NL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nl-NL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nl-NL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71F7D4-673D-4030-8147-A0DDDAE90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266" y="4370584"/>
                <a:ext cx="22563573" cy="5155642"/>
              </a:xfrm>
              <a:prstGeom prst="rect">
                <a:avLst/>
              </a:prstGeom>
              <a:blipFill>
                <a:blip r:embed="rId3"/>
                <a:stretch>
                  <a:fillRect l="-1216" r="-1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0D15418-51F0-4443-84E9-B5511FF0A03E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3D7E1415-4941-40E1-81F8-10C58633A1D5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AE587342-2F37-4693-9D3E-0D32D8D1E64F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0E11CF0-B267-4724-A49C-763C71425AEE}"/>
              </a:ext>
            </a:extLst>
          </p:cNvPr>
          <p:cNvSpPr txBox="1"/>
          <p:nvPr/>
        </p:nvSpPr>
        <p:spPr>
          <a:xfrm>
            <a:off x="826916" y="9936756"/>
            <a:ext cx="3152483" cy="800219"/>
          </a:xfrm>
          <a:prstGeom prst="rect">
            <a:avLst/>
          </a:prstGeom>
          <a:solidFill>
            <a:srgbClr val="996600"/>
          </a:solidFill>
        </p:spPr>
        <p:txBody>
          <a:bodyPr wrap="none" rtlCol="0">
            <a:spAutoFit/>
          </a:bodyPr>
          <a:lstStyle/>
          <a:p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54" name="Round Same Side Corner Rectangle 94">
            <a:extLst>
              <a:ext uri="{FF2B5EF4-FFF2-40B4-BE49-F238E27FC236}">
                <a16:creationId xmlns:a16="http://schemas.microsoft.com/office/drawing/2014/main" id="{316293D2-8EF5-4AFC-BA05-49CCDA9A21EF}"/>
              </a:ext>
            </a:extLst>
          </p:cNvPr>
          <p:cNvSpPr/>
          <p:nvPr/>
        </p:nvSpPr>
        <p:spPr>
          <a:xfrm rot="5400000">
            <a:off x="17207702" y="8115623"/>
            <a:ext cx="1385556" cy="7561501"/>
          </a:xfrm>
          <a:custGeom>
            <a:avLst/>
            <a:gdLst>
              <a:gd name="connsiteX0" fmla="*/ 230957 w 1385716"/>
              <a:gd name="connsiteY0" fmla="*/ 0 h 7042206"/>
              <a:gd name="connsiteX1" fmla="*/ 1154759 w 1385716"/>
              <a:gd name="connsiteY1" fmla="*/ 0 h 7042206"/>
              <a:gd name="connsiteX2" fmla="*/ 1385716 w 1385716"/>
              <a:gd name="connsiteY2" fmla="*/ 230957 h 7042206"/>
              <a:gd name="connsiteX3" fmla="*/ 1385716 w 1385716"/>
              <a:gd name="connsiteY3" fmla="*/ 7042206 h 7042206"/>
              <a:gd name="connsiteX4" fmla="*/ 1385716 w 1385716"/>
              <a:gd name="connsiteY4" fmla="*/ 7042206 h 7042206"/>
              <a:gd name="connsiteX5" fmla="*/ 0 w 1385716"/>
              <a:gd name="connsiteY5" fmla="*/ 7042206 h 7042206"/>
              <a:gd name="connsiteX6" fmla="*/ 0 w 1385716"/>
              <a:gd name="connsiteY6" fmla="*/ 7042206 h 7042206"/>
              <a:gd name="connsiteX7" fmla="*/ 0 w 1385716"/>
              <a:gd name="connsiteY7" fmla="*/ 230957 h 7042206"/>
              <a:gd name="connsiteX8" fmla="*/ 230957 w 1385716"/>
              <a:gd name="connsiteY8" fmla="*/ 0 h 7042206"/>
              <a:gd name="connsiteX0" fmla="*/ 230957 w 1385716"/>
              <a:gd name="connsiteY0" fmla="*/ 0 h 7063194"/>
              <a:gd name="connsiteX1" fmla="*/ 1154759 w 1385716"/>
              <a:gd name="connsiteY1" fmla="*/ 0 h 7063194"/>
              <a:gd name="connsiteX2" fmla="*/ 1385716 w 1385716"/>
              <a:gd name="connsiteY2" fmla="*/ 230957 h 7063194"/>
              <a:gd name="connsiteX3" fmla="*/ 1385716 w 1385716"/>
              <a:gd name="connsiteY3" fmla="*/ 7042206 h 7063194"/>
              <a:gd name="connsiteX4" fmla="*/ 1385716 w 1385716"/>
              <a:gd name="connsiteY4" fmla="*/ 7042206 h 7063194"/>
              <a:gd name="connsiteX5" fmla="*/ 411477 w 1385716"/>
              <a:gd name="connsiteY5" fmla="*/ 7063194 h 7063194"/>
              <a:gd name="connsiteX6" fmla="*/ 0 w 1385716"/>
              <a:gd name="connsiteY6" fmla="*/ 7042206 h 7063194"/>
              <a:gd name="connsiteX7" fmla="*/ 0 w 1385716"/>
              <a:gd name="connsiteY7" fmla="*/ 7042206 h 7063194"/>
              <a:gd name="connsiteX8" fmla="*/ 0 w 1385716"/>
              <a:gd name="connsiteY8" fmla="*/ 230957 h 7063194"/>
              <a:gd name="connsiteX9" fmla="*/ 230957 w 1385716"/>
              <a:gd name="connsiteY9" fmla="*/ 0 h 7063194"/>
              <a:gd name="connsiteX0" fmla="*/ 230957 w 1385716"/>
              <a:gd name="connsiteY0" fmla="*/ 0 h 7042206"/>
              <a:gd name="connsiteX1" fmla="*/ 1154759 w 1385716"/>
              <a:gd name="connsiteY1" fmla="*/ 0 h 7042206"/>
              <a:gd name="connsiteX2" fmla="*/ 1385716 w 1385716"/>
              <a:gd name="connsiteY2" fmla="*/ 230957 h 7042206"/>
              <a:gd name="connsiteX3" fmla="*/ 1385716 w 1385716"/>
              <a:gd name="connsiteY3" fmla="*/ 7042206 h 7042206"/>
              <a:gd name="connsiteX4" fmla="*/ 1385716 w 1385716"/>
              <a:gd name="connsiteY4" fmla="*/ 7042206 h 7042206"/>
              <a:gd name="connsiteX5" fmla="*/ 449577 w 1385716"/>
              <a:gd name="connsiteY5" fmla="*/ 6701244 h 7042206"/>
              <a:gd name="connsiteX6" fmla="*/ 0 w 1385716"/>
              <a:gd name="connsiteY6" fmla="*/ 7042206 h 7042206"/>
              <a:gd name="connsiteX7" fmla="*/ 0 w 1385716"/>
              <a:gd name="connsiteY7" fmla="*/ 7042206 h 7042206"/>
              <a:gd name="connsiteX8" fmla="*/ 0 w 1385716"/>
              <a:gd name="connsiteY8" fmla="*/ 230957 h 7042206"/>
              <a:gd name="connsiteX9" fmla="*/ 230957 w 1385716"/>
              <a:gd name="connsiteY9" fmla="*/ 0 h 7042206"/>
              <a:gd name="connsiteX0" fmla="*/ 230957 w 1385716"/>
              <a:gd name="connsiteY0" fmla="*/ 0 h 7042206"/>
              <a:gd name="connsiteX1" fmla="*/ 1154759 w 1385716"/>
              <a:gd name="connsiteY1" fmla="*/ 0 h 7042206"/>
              <a:gd name="connsiteX2" fmla="*/ 1385716 w 1385716"/>
              <a:gd name="connsiteY2" fmla="*/ 230957 h 7042206"/>
              <a:gd name="connsiteX3" fmla="*/ 1385716 w 1385716"/>
              <a:gd name="connsiteY3" fmla="*/ 7042206 h 7042206"/>
              <a:gd name="connsiteX4" fmla="*/ 1385716 w 1385716"/>
              <a:gd name="connsiteY4" fmla="*/ 7042206 h 7042206"/>
              <a:gd name="connsiteX5" fmla="*/ 944877 w 1385716"/>
              <a:gd name="connsiteY5" fmla="*/ 6929844 h 7042206"/>
              <a:gd name="connsiteX6" fmla="*/ 449577 w 1385716"/>
              <a:gd name="connsiteY6" fmla="*/ 6701244 h 7042206"/>
              <a:gd name="connsiteX7" fmla="*/ 0 w 1385716"/>
              <a:gd name="connsiteY7" fmla="*/ 7042206 h 7042206"/>
              <a:gd name="connsiteX8" fmla="*/ 0 w 1385716"/>
              <a:gd name="connsiteY8" fmla="*/ 7042206 h 7042206"/>
              <a:gd name="connsiteX9" fmla="*/ 0 w 1385716"/>
              <a:gd name="connsiteY9" fmla="*/ 230957 h 7042206"/>
              <a:gd name="connsiteX10" fmla="*/ 230957 w 1385716"/>
              <a:gd name="connsiteY10" fmla="*/ 0 h 7042206"/>
              <a:gd name="connsiteX0" fmla="*/ 230957 w 1385716"/>
              <a:gd name="connsiteY0" fmla="*/ 0 h 7310844"/>
              <a:gd name="connsiteX1" fmla="*/ 1154759 w 1385716"/>
              <a:gd name="connsiteY1" fmla="*/ 0 h 7310844"/>
              <a:gd name="connsiteX2" fmla="*/ 1385716 w 1385716"/>
              <a:gd name="connsiteY2" fmla="*/ 230957 h 7310844"/>
              <a:gd name="connsiteX3" fmla="*/ 1385716 w 1385716"/>
              <a:gd name="connsiteY3" fmla="*/ 7042206 h 7310844"/>
              <a:gd name="connsiteX4" fmla="*/ 1385716 w 1385716"/>
              <a:gd name="connsiteY4" fmla="*/ 7042206 h 7310844"/>
              <a:gd name="connsiteX5" fmla="*/ 1154427 w 1385716"/>
              <a:gd name="connsiteY5" fmla="*/ 7310844 h 7310844"/>
              <a:gd name="connsiteX6" fmla="*/ 449577 w 1385716"/>
              <a:gd name="connsiteY6" fmla="*/ 6701244 h 7310844"/>
              <a:gd name="connsiteX7" fmla="*/ 0 w 1385716"/>
              <a:gd name="connsiteY7" fmla="*/ 7042206 h 7310844"/>
              <a:gd name="connsiteX8" fmla="*/ 0 w 1385716"/>
              <a:gd name="connsiteY8" fmla="*/ 7042206 h 7310844"/>
              <a:gd name="connsiteX9" fmla="*/ 0 w 1385716"/>
              <a:gd name="connsiteY9" fmla="*/ 230957 h 7310844"/>
              <a:gd name="connsiteX10" fmla="*/ 230957 w 1385716"/>
              <a:gd name="connsiteY10" fmla="*/ 0 h 731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5716" h="7310844">
                <a:moveTo>
                  <a:pt x="230957" y="0"/>
                </a:moveTo>
                <a:lnTo>
                  <a:pt x="1154759" y="0"/>
                </a:lnTo>
                <a:cubicBezTo>
                  <a:pt x="1282313" y="0"/>
                  <a:pt x="1385716" y="103403"/>
                  <a:pt x="1385716" y="230957"/>
                </a:cubicBezTo>
                <a:lnTo>
                  <a:pt x="1385716" y="7042206"/>
                </a:lnTo>
                <a:lnTo>
                  <a:pt x="1385716" y="7042206"/>
                </a:lnTo>
                <a:lnTo>
                  <a:pt x="1154427" y="7310844"/>
                </a:lnTo>
                <a:lnTo>
                  <a:pt x="449577" y="6701244"/>
                </a:lnTo>
                <a:lnTo>
                  <a:pt x="0" y="7042206"/>
                </a:lnTo>
                <a:lnTo>
                  <a:pt x="0" y="7042206"/>
                </a:lnTo>
                <a:lnTo>
                  <a:pt x="0" y="230957"/>
                </a:lnTo>
                <a:cubicBezTo>
                  <a:pt x="0" y="103403"/>
                  <a:pt x="103403" y="0"/>
                  <a:pt x="23095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15BFE41-1ADD-40B1-AA6D-AA35F718D7D0}"/>
              </a:ext>
            </a:extLst>
          </p:cNvPr>
          <p:cNvSpPr/>
          <p:nvPr/>
        </p:nvSpPr>
        <p:spPr>
          <a:xfrm>
            <a:off x="13597799" y="10721065"/>
            <a:ext cx="1457681" cy="24003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4999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14999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13A95E3-40EE-4677-9B8A-857E88381278}"/>
                  </a:ext>
                </a:extLst>
              </p:cNvPr>
              <p:cNvSpPr/>
              <p:nvPr/>
            </p:nvSpPr>
            <p:spPr>
              <a:xfrm>
                <a:off x="15179880" y="11401268"/>
                <a:ext cx="6244743" cy="11444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nl-NL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nl-NL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r>
                      <a:rPr lang="nl-NL" sz="4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</m:t>
                    </m:r>
                    <m:r>
                      <a:rPr lang="nl-NL" sz="4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</m:t>
                    </m:r>
                  </m:oMath>
                </a14:m>
                <a:r>
                  <a:rPr lang="nl-NL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(c: hằng số).</a:t>
                </a:r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13A95E3-40EE-4677-9B8A-857E88381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9880" y="11401268"/>
                <a:ext cx="6244743" cy="1144480"/>
              </a:xfrm>
              <a:prstGeom prst="rect">
                <a:avLst/>
              </a:prstGeom>
              <a:blipFill>
                <a:blip r:embed="rId4"/>
                <a:stretch>
                  <a:fillRect t="-12234" r="-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ound Same Side Corner Rectangle 91">
            <a:extLst>
              <a:ext uri="{FF2B5EF4-FFF2-40B4-BE49-F238E27FC236}">
                <a16:creationId xmlns:a16="http://schemas.microsoft.com/office/drawing/2014/main" id="{A8E1497B-09BA-416B-B569-444E37A93395}"/>
              </a:ext>
            </a:extLst>
          </p:cNvPr>
          <p:cNvSpPr/>
          <p:nvPr/>
        </p:nvSpPr>
        <p:spPr>
          <a:xfrm rot="5400000">
            <a:off x="7207951" y="8320146"/>
            <a:ext cx="1385556" cy="728365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29FB44B-C4B0-457C-9804-060F407729C4}"/>
              </a:ext>
            </a:extLst>
          </p:cNvPr>
          <p:cNvSpPr/>
          <p:nvPr/>
        </p:nvSpPr>
        <p:spPr>
          <a:xfrm>
            <a:off x="3459124" y="10786665"/>
            <a:ext cx="1457681" cy="24003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4999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en-US" sz="14999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8117B8B-091D-4A00-B3B6-22092F5C7D2E}"/>
                  </a:ext>
                </a:extLst>
              </p:cNvPr>
              <p:cNvSpPr/>
              <p:nvPr/>
            </p:nvSpPr>
            <p:spPr>
              <a:xfrm>
                <a:off x="6137115" y="11499385"/>
                <a:ext cx="3527227" cy="11444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nl-NL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nl-NL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r>
                      <a:rPr lang="nl-NL" sz="4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nl-NL" sz="4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b>
                        <m:r>
                          <a:rPr lang="nl-NL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nl-NL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8117B8B-091D-4A00-B3B6-22092F5C7D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115" y="11499385"/>
                <a:ext cx="3527227" cy="1144480"/>
              </a:xfrm>
              <a:prstGeom prst="rect">
                <a:avLst/>
              </a:prstGeom>
              <a:blipFill>
                <a:blip r:embed="rId5"/>
                <a:stretch>
                  <a:fillRect t="-12234" r="-3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2" grpId="0" animBg="1"/>
      <p:bldP spid="54" grpId="0" animBg="1"/>
      <p:bldP spid="55" grpId="0"/>
      <p:bldP spid="56" grpId="0"/>
      <p:bldP spid="57" grpId="0" animBg="1"/>
      <p:bldP spid="58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37964" y="3539112"/>
            <a:ext cx="23099419" cy="9538502"/>
            <a:chOff x="1230523" y="4424649"/>
            <a:chExt cx="23099419" cy="4228429"/>
          </a:xfrm>
        </p:grpSpPr>
        <p:grpSp>
          <p:nvGrpSpPr>
            <p:cNvPr id="22" name="Group 5"/>
            <p:cNvGrpSpPr/>
            <p:nvPr/>
          </p:nvGrpSpPr>
          <p:grpSpPr>
            <a:xfrm>
              <a:off x="1230523" y="4524689"/>
              <a:ext cx="23099419" cy="4128389"/>
              <a:chOff x="518324" y="1026300"/>
              <a:chExt cx="9096308" cy="1625365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518324" y="1026300"/>
                <a:ext cx="9096308" cy="1625365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31" name="Freeform 49"/>
            <p:cNvSpPr>
              <a:spLocks/>
            </p:cNvSpPr>
            <p:nvPr/>
          </p:nvSpPr>
          <p:spPr bwMode="auto">
            <a:xfrm>
              <a:off x="1400772" y="4424649"/>
              <a:ext cx="235123" cy="226625"/>
            </a:xfrm>
            <a:custGeom>
              <a:avLst/>
              <a:gdLst>
                <a:gd name="T0" fmla="*/ 50 w 70"/>
                <a:gd name="T1" fmla="*/ 68 h 68"/>
                <a:gd name="T2" fmla="*/ 45 w 70"/>
                <a:gd name="T3" fmla="*/ 67 h 68"/>
                <a:gd name="T4" fmla="*/ 2 w 70"/>
                <a:gd name="T5" fmla="*/ 23 h 68"/>
                <a:gd name="T6" fmla="*/ 2 w 70"/>
                <a:gd name="T7" fmla="*/ 15 h 68"/>
                <a:gd name="T8" fmla="*/ 14 w 70"/>
                <a:gd name="T9" fmla="*/ 3 h 68"/>
                <a:gd name="T10" fmla="*/ 22 w 70"/>
                <a:gd name="T11" fmla="*/ 0 h 68"/>
                <a:gd name="T12" fmla="*/ 31 w 70"/>
                <a:gd name="T13" fmla="*/ 3 h 68"/>
                <a:gd name="T14" fmla="*/ 65 w 70"/>
                <a:gd name="T15" fmla="*/ 38 h 68"/>
                <a:gd name="T16" fmla="*/ 65 w 70"/>
                <a:gd name="T17" fmla="*/ 55 h 68"/>
                <a:gd name="T18" fmla="*/ 54 w 70"/>
                <a:gd name="T19" fmla="*/ 67 h 68"/>
                <a:gd name="T20" fmla="*/ 50 w 70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8">
                  <a:moveTo>
                    <a:pt x="50" y="68"/>
                  </a:moveTo>
                  <a:cubicBezTo>
                    <a:pt x="48" y="68"/>
                    <a:pt x="47" y="68"/>
                    <a:pt x="45" y="6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1"/>
                    <a:pt x="19" y="0"/>
                    <a:pt x="22" y="0"/>
                  </a:cubicBezTo>
                  <a:cubicBezTo>
                    <a:pt x="26" y="0"/>
                    <a:pt x="29" y="1"/>
                    <a:pt x="31" y="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70" y="42"/>
                    <a:pt x="70" y="50"/>
                    <a:pt x="65" y="55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3" y="68"/>
                    <a:pt x="51" y="68"/>
                    <a:pt x="5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D85071-A0C9-4919-A803-A5A1B9E3D648}"/>
                  </a:ext>
                </a:extLst>
              </p:cNvPr>
              <p:cNvSpPr/>
              <p:nvPr/>
            </p:nvSpPr>
            <p:spPr>
              <a:xfrm>
                <a:off x="4118346" y="4280605"/>
                <a:ext cx="15925800" cy="5566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marR="0" indent="-514350">
                  <a:spcBef>
                    <a:spcPts val="0"/>
                  </a:spcBef>
                  <a:spcAft>
                    <a:spcPts val="0"/>
                  </a:spcAft>
                  <a:buAutoNum type="alphaLcParenR"/>
                  <a:tabLst>
                    <a:tab pos="2971800" algn="ctr"/>
                    <a:tab pos="5943600" algn="r"/>
                  </a:tabLst>
                </a:pPr>
                <a:r>
                  <a:rPr lang="nl-NL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Giả sử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r>
                      <a:rPr lang="nl-NL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nl-NL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nl-NL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nl-NL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r>
                      <a:rPr lang="nl-NL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lang="nl-NL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nl-NL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nl-NL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Khi đó:</a:t>
                </a:r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016000" marR="0" indent="134938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557338" algn="ctr"/>
                    <a:tab pos="5943600" algn="r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)+</m:t>
                        </m:r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𝒈</m:t>
                        </m:r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nl-NL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𝑳</m:t>
                    </m:r>
                    <m:r>
                      <a:rPr lang="nl-NL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 </a:t>
                </a:r>
              </a:p>
              <a:p>
                <a:pPr marL="1554163" lvl="0" indent="-57150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2971800" algn="ctr"/>
                    <a:tab pos="5943600" algn="r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)−</m:t>
                        </m:r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𝒈</m:t>
                        </m:r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nl-NL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𝑳</m:t>
                    </m:r>
                    <m:r>
                      <a:rPr lang="nl-NL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endParaRPr lang="en-US" sz="48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016000" lvl="0" indent="373063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2971800" algn="ctr"/>
                    <a:tab pos="5943600" algn="r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).</m:t>
                        </m:r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𝒈</m:t>
                        </m:r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nl-NL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𝑳</m:t>
                    </m:r>
                    <m:r>
                      <a:rPr lang="nl-NL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554163" lvl="0" indent="-57150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2971800" algn="ctr"/>
                    <a:tab pos="5943600" algn="r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𝒈</m:t>
                        </m:r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nl-NL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</m:num>
                      <m:den>
                        <m:r>
                          <a:rPr lang="nl-NL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den>
                    </m:f>
                  </m:oMath>
                </a14:m>
                <a:r>
                  <a:rPr lang="nl-NL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(nếu M </a:t>
                </a:r>
                <a:r>
                  <a:rPr lang="nl-NL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</a:t>
                </a:r>
                <a:r>
                  <a:rPr lang="nl-NL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0)</a:t>
                </a:r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D85071-A0C9-4919-A803-A5A1B9E3D6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346" y="4280605"/>
                <a:ext cx="15925800" cy="5566524"/>
              </a:xfrm>
              <a:prstGeom prst="rect">
                <a:avLst/>
              </a:prstGeom>
              <a:blipFill>
                <a:blip r:embed="rId3"/>
                <a:stretch>
                  <a:fillRect l="-1761" t="-2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65">
            <a:extLst>
              <a:ext uri="{FF2B5EF4-FFF2-40B4-BE49-F238E27FC236}">
                <a16:creationId xmlns:a16="http://schemas.microsoft.com/office/drawing/2014/main" id="{DA89839A-6F1A-4765-9517-5D4D025D8B2C}"/>
              </a:ext>
            </a:extLst>
          </p:cNvPr>
          <p:cNvGrpSpPr/>
          <p:nvPr/>
        </p:nvGrpSpPr>
        <p:grpSpPr>
          <a:xfrm>
            <a:off x="646113" y="3685767"/>
            <a:ext cx="3472233" cy="853051"/>
            <a:chOff x="166396" y="8755081"/>
            <a:chExt cx="3472233" cy="781943"/>
          </a:xfrm>
        </p:grpSpPr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93DFD367-B752-406F-B866-283DAAC7D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23" y="8755081"/>
              <a:ext cx="3254106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58244C3-2629-4C22-BDFC-5E9E826EDE17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E381AE19-63F0-4346-9C41-C52974373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9199C6E1-64C5-466B-91DB-C231DD23DC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91C52771-BCD1-4B2E-874C-88882007A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C526F72-96EC-4BDF-8C2B-66782CEE22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5FBF7F1B-EDE8-4FE6-B68E-CD863F26C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Freeform 50">
                <a:extLst>
                  <a:ext uri="{FF2B5EF4-FFF2-40B4-BE49-F238E27FC236}">
                    <a16:creationId xmlns:a16="http://schemas.microsoft.com/office/drawing/2014/main" id="{A3D8D1D0-39EF-41C3-B750-DAAE3D628E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Freeform 51">
                <a:extLst>
                  <a:ext uri="{FF2B5EF4-FFF2-40B4-BE49-F238E27FC236}">
                    <a16:creationId xmlns:a16="http://schemas.microsoft.com/office/drawing/2014/main" id="{586BF8E9-5D63-4CC8-B4A2-87EB54187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52">
                <a:extLst>
                  <a:ext uri="{FF2B5EF4-FFF2-40B4-BE49-F238E27FC236}">
                    <a16:creationId xmlns:a16="http://schemas.microsoft.com/office/drawing/2014/main" id="{B8F81F1D-9B05-4797-A012-71C490429E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Rectangle 53">
                <a:extLst>
                  <a:ext uri="{FF2B5EF4-FFF2-40B4-BE49-F238E27FC236}">
                    <a16:creationId xmlns:a16="http://schemas.microsoft.com/office/drawing/2014/main" id="{410184C3-85BB-4286-A4A1-2A18254AE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ectangle 54">
                <a:extLst>
                  <a:ext uri="{FF2B5EF4-FFF2-40B4-BE49-F238E27FC236}">
                    <a16:creationId xmlns:a16="http://schemas.microsoft.com/office/drawing/2014/main" id="{7D9EBECB-8D7D-4153-AEBE-E14829FE0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Freeform 55">
                <a:extLst>
                  <a:ext uri="{FF2B5EF4-FFF2-40B4-BE49-F238E27FC236}">
                    <a16:creationId xmlns:a16="http://schemas.microsoft.com/office/drawing/2014/main" id="{6C8B2AE3-62D1-4BA1-A03E-C780E45E4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Freeform 56">
                <a:extLst>
                  <a:ext uri="{FF2B5EF4-FFF2-40B4-BE49-F238E27FC236}">
                    <a16:creationId xmlns:a16="http://schemas.microsoft.com/office/drawing/2014/main" id="{F56FF466-0F9B-41E6-9449-EB4674E73D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AD44B78-9F76-40A1-B4B8-07552AFC2516}"/>
                </a:ext>
              </a:extLst>
            </p:cNvPr>
            <p:cNvSpPr txBox="1"/>
            <p:nvPr/>
          </p:nvSpPr>
          <p:spPr>
            <a:xfrm>
              <a:off x="952502" y="8761588"/>
              <a:ext cx="2440092" cy="733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</a:t>
              </a:r>
              <a:r>
                <a:rPr lang="en-US" sz="46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89B2E64-4045-4EB1-A43C-501D9D8495BA}"/>
                  </a:ext>
                </a:extLst>
              </p:cNvPr>
              <p:cNvSpPr/>
              <p:nvPr/>
            </p:nvSpPr>
            <p:spPr>
              <a:xfrm>
                <a:off x="3707855" y="10187218"/>
                <a:ext cx="20632273" cy="260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ts val="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5400" b="1" dirty="0">
                    <a:solidFill>
                      <a:srgbClr val="D3D9DD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Nếu f(x) </a:t>
                </a:r>
                <a:r>
                  <a:rPr lang="nl-NL" sz="5400" b="1" dirty="0">
                    <a:solidFill>
                      <a:srgbClr val="D3D9DD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</a:t>
                </a:r>
                <a:r>
                  <a:rPr lang="nl-NL" sz="5400" b="1" dirty="0">
                    <a:solidFill>
                      <a:srgbClr val="D3D9DD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 và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1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l-NL" sz="5400" b="1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5400" b="1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5400" b="1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1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5400" b="1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r>
                      <a:rPr lang="nl-NL" sz="5400" b="1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nl-NL" sz="5400" b="1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5400" b="1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nl-NL" sz="5400" b="1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5400" b="1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nl-NL" sz="5400" b="1" dirty="0">
                    <a:solidFill>
                      <a:srgbClr val="D3D9DD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 L </a:t>
                </a:r>
                <a:r>
                  <a:rPr lang="nl-NL" sz="5400" b="1" dirty="0">
                    <a:solidFill>
                      <a:srgbClr val="D3D9DD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</a:t>
                </a:r>
                <a:r>
                  <a:rPr lang="nl-NL" sz="5400" b="1" dirty="0">
                    <a:solidFill>
                      <a:srgbClr val="D3D9DD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 và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1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l-NL" sz="5400" b="1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5400" b="1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5400" b="1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1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5400" b="1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rad>
                      <m:radPr>
                        <m:degHide m:val="on"/>
                        <m:ctrlPr>
                          <a:rPr lang="en-US" sz="5400" b="1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5400" b="1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nl-NL" sz="5400" b="1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5400" b="1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5400" b="1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  <m:r>
                      <a:rPr lang="nl-NL" sz="5400" b="1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5400" b="1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</m:e>
                    </m:rad>
                  </m:oMath>
                </a14:m>
                <a:r>
                  <a:rPr lang="en-US" sz="5400" b="1" dirty="0">
                    <a:solidFill>
                      <a:srgbClr val="D3D9DD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nl-NL" sz="5400" b="1" dirty="0">
                    <a:solidFill>
                      <a:srgbClr val="D3D9DD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Nếu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1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l-NL" sz="5400" b="1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5400" b="1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5400" b="1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1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5400" b="1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r>
                      <a:rPr lang="nl-NL" sz="5400" b="1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nl-NL" sz="5400" b="1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5400" b="1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nl-NL" sz="5400" b="1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5400" b="1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nl-NL" sz="5400" b="1" dirty="0">
                    <a:solidFill>
                      <a:srgbClr val="D3D9DD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1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l-NL" sz="5400" b="1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5400" b="1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5400" b="1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1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5400" b="1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b="1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nl-NL" sz="5400" b="1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5400" b="1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5400" b="1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nl-NL" sz="5400" b="1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b="1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</m:e>
                    </m:d>
                  </m:oMath>
                </a14:m>
                <a:r>
                  <a:rPr lang="en-US" sz="5400" b="1" dirty="0">
                    <a:solidFill>
                      <a:srgbClr val="2A4F8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89B2E64-4045-4EB1-A43C-501D9D8495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855" y="10187218"/>
                <a:ext cx="20632273" cy="2601610"/>
              </a:xfrm>
              <a:prstGeom prst="rect">
                <a:avLst/>
              </a:prstGeom>
              <a:blipFill>
                <a:blip r:embed="rId4"/>
                <a:stretch>
                  <a:fillRect l="-1566" t="-2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76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306387" y="3733800"/>
            <a:ext cx="23292814" cy="2132221"/>
            <a:chOff x="1076414" y="4334859"/>
            <a:chExt cx="23292814" cy="2132221"/>
          </a:xfrm>
        </p:grpSpPr>
        <p:sp>
          <p:nvSpPr>
            <p:cNvPr id="42" name="Rounded Rectangle 41"/>
            <p:cNvSpPr/>
            <p:nvPr/>
          </p:nvSpPr>
          <p:spPr>
            <a:xfrm>
              <a:off x="1353376" y="4391516"/>
              <a:ext cx="23015852" cy="2075564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4" name="Group 65"/>
            <p:cNvGrpSpPr/>
            <p:nvPr/>
          </p:nvGrpSpPr>
          <p:grpSpPr>
            <a:xfrm>
              <a:off x="1076414" y="4334859"/>
              <a:ext cx="3945285" cy="824978"/>
              <a:chOff x="166396" y="8712046"/>
              <a:chExt cx="3945285" cy="824978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727159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>
                <a:off x="932118" y="8712046"/>
                <a:ext cx="2935419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 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08082" y="6207838"/>
            <a:ext cx="22991119" cy="3599731"/>
            <a:chOff x="1405233" y="4038600"/>
            <a:chExt cx="21948825" cy="3599731"/>
          </a:xfrm>
        </p:grpSpPr>
        <p:grpSp>
          <p:nvGrpSpPr>
            <p:cNvPr id="46" name="Group 45"/>
            <p:cNvGrpSpPr/>
            <p:nvPr/>
          </p:nvGrpSpPr>
          <p:grpSpPr>
            <a:xfrm>
              <a:off x="1405233" y="4076041"/>
              <a:ext cx="21948825" cy="3562290"/>
              <a:chOff x="1247578" y="2495616"/>
              <a:chExt cx="21948825" cy="3562290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47578" y="2495616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88039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3962BA3-78CF-4A8C-BC03-DE0E8366D1E6}"/>
                  </a:ext>
                </a:extLst>
              </p:cNvPr>
              <p:cNvSpPr/>
              <p:nvPr/>
            </p:nvSpPr>
            <p:spPr>
              <a:xfrm>
                <a:off x="6045982" y="4343400"/>
                <a:ext cx="8662949" cy="14932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4038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  <a:tab pos="629920" algn="l"/>
                  </a:tabLst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lim>
                    </m:limLow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3962BA3-78CF-4A8C-BC03-DE0E8366D1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982" y="4343400"/>
                <a:ext cx="8662949" cy="1493229"/>
              </a:xfrm>
              <a:prstGeom prst="rect">
                <a:avLst/>
              </a:prstGeom>
              <a:blipFill>
                <a:blip r:embed="rId3"/>
                <a:stretch>
                  <a:fillRect r="-2252" b="-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9C76DDA-76B5-422E-A630-C9A3694345D7}"/>
                  </a:ext>
                </a:extLst>
              </p:cNvPr>
              <p:cNvSpPr/>
              <p:nvPr/>
            </p:nvSpPr>
            <p:spPr>
              <a:xfrm>
                <a:off x="5856902" y="8032653"/>
                <a:ext cx="12586458" cy="11111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0" i="0">
                              <a:latin typeface="Cambria Math" panose="02040503050406030204" pitchFamily="18" charset="0"/>
                            </a:rPr>
                            <m:t>→−1</m:t>
                          </m:r>
                        </m:lim>
                      </m:limLow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9C76DDA-76B5-422E-A630-C9A3694345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902" y="8032653"/>
                <a:ext cx="12586458" cy="11111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88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02429" y="3886213"/>
            <a:ext cx="23233978" cy="2106341"/>
            <a:chOff x="1076414" y="4334859"/>
            <a:chExt cx="23233978" cy="2106341"/>
          </a:xfrm>
        </p:grpSpPr>
        <p:sp>
          <p:nvSpPr>
            <p:cNvPr id="39" name="Rounded Rectangle 38"/>
            <p:cNvSpPr/>
            <p:nvPr/>
          </p:nvSpPr>
          <p:spPr>
            <a:xfrm>
              <a:off x="1294540" y="4365636"/>
              <a:ext cx="23015852" cy="2075564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3807703" cy="824978"/>
              <a:chOff x="166396" y="8712046"/>
              <a:chExt cx="380770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58957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935419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2.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620555" y="6248400"/>
            <a:ext cx="23015852" cy="6958880"/>
            <a:chOff x="1390107" y="4038600"/>
            <a:chExt cx="23015852" cy="612861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3015852" cy="6091169"/>
              <a:chOff x="1232452" y="2495616"/>
              <a:chExt cx="23015852" cy="609116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648468"/>
                <a:ext cx="23015852" cy="5938317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C4FCF00-08B3-4ECB-97BB-07E75032CFD6}"/>
                  </a:ext>
                </a:extLst>
              </p:cNvPr>
              <p:cNvSpPr/>
              <p:nvPr/>
            </p:nvSpPr>
            <p:spPr>
              <a:xfrm>
                <a:off x="9245479" y="4114800"/>
                <a:ext cx="4893584" cy="1649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nl-NL" sz="6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6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6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sSup>
                          <m:sSupPr>
                            <m:ctrlPr>
                              <a:rPr lang="en-US" sz="6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C4FCF00-08B3-4ECB-97BB-07E75032C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479" y="4114800"/>
                <a:ext cx="4893584" cy="1649169"/>
              </a:xfrm>
              <a:prstGeom prst="rect">
                <a:avLst/>
              </a:prstGeom>
              <a:blipFill>
                <a:blip r:embed="rId3"/>
                <a:stretch>
                  <a:fillRect l="-7606" r="-4738" b="-6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7D3885-8B2A-4A44-A133-411AB9FC60BE}"/>
                  </a:ext>
                </a:extLst>
              </p:cNvPr>
              <p:cNvSpPr/>
              <p:nvPr/>
            </p:nvSpPr>
            <p:spPr>
              <a:xfrm>
                <a:off x="5665788" y="6019800"/>
                <a:ext cx="19354800" cy="6742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2863" defTabSz="174625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nl-NL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nl-NL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nl-NL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nl-NL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5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nl-NL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nl-NL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nl-NL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sSup>
                            <m:sSupPr>
                              <m:ctrlP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nl-NL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nl-NL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nl-NL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nl-NL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5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nl-NL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nl-NL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nl-NL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nl-NL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5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nl-NL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nl-NL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nl-NL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nl-NL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sSup>
                            <m:sSupPr>
                              <m:ctrlP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nl-NL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nl-NL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nl-NL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nl-NL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nl-NL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nl-NL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nl-NL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nl-NL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nl-NL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nl-NL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nl-NL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nl-NL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nl-NL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54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	       </a:t>
                </a:r>
                <a14:m>
                  <m:oMath xmlns:m="http://schemas.openxmlformats.org/officeDocument/2006/math"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nl-NL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5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54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</a:t>
                </a:r>
                <a14:m>
                  <m:oMath xmlns:m="http://schemas.openxmlformats.org/officeDocument/2006/math"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5400" b="1" dirty="0"/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7D3885-8B2A-4A44-A133-411AB9FC60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788" y="6019800"/>
                <a:ext cx="19354800" cy="67428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16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637" y="1567974"/>
            <a:ext cx="19183350" cy="835084"/>
            <a:chOff x="-312803" y="1888212"/>
            <a:chExt cx="19683478" cy="835082"/>
          </a:xfrm>
        </p:grpSpPr>
        <p:sp>
          <p:nvSpPr>
            <p:cNvPr id="3" name="Rounded Rectangle 2"/>
            <p:cNvSpPr/>
            <p:nvPr/>
          </p:nvSpPr>
          <p:spPr>
            <a:xfrm>
              <a:off x="-312803" y="1888212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3116" y="1912912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431912" y="3577246"/>
            <a:ext cx="23630906" cy="9751867"/>
            <a:chOff x="637542" y="1083939"/>
            <a:chExt cx="9305602" cy="1475731"/>
          </a:xfrm>
        </p:grpSpPr>
        <p:sp>
          <p:nvSpPr>
            <p:cNvPr id="39" name="Rounded Rectangle 38"/>
            <p:cNvSpPr/>
            <p:nvPr/>
          </p:nvSpPr>
          <p:spPr>
            <a:xfrm>
              <a:off x="637542" y="1083939"/>
              <a:ext cx="9305602" cy="1475731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1506862-6F0C-4B66-8EBB-AD65225B9B28}"/>
                  </a:ext>
                </a:extLst>
              </p:cNvPr>
              <p:cNvSpPr/>
              <p:nvPr/>
            </p:nvSpPr>
            <p:spPr>
              <a:xfrm>
                <a:off x="977353" y="4360518"/>
                <a:ext cx="23012401" cy="3259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654175" algn="l"/>
                    <a:tab pos="2971800" algn="ctr"/>
                    <a:tab pos="5943600" algn="r"/>
                    <a:tab pos="2971800" algn="ctr"/>
                    <a:tab pos="5943600" algn="r"/>
                  </a:tabLst>
                </a:pPr>
                <a:r>
                  <a:rPr lang="nl-NL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Cho hàm số </a:t>
                </a:r>
                <a14:m>
                  <m:oMath xmlns:m="http://schemas.openxmlformats.org/officeDocument/2006/math">
                    <m:r>
                      <a:rPr lang="nl-NL" sz="4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nl-NL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xác định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2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2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42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nl-NL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nl-NL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nl-NL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Số </a:t>
                </a:r>
                <a14:m>
                  <m:oMath xmlns:m="http://schemas.openxmlformats.org/officeDocument/2006/math">
                    <m:r>
                      <a:rPr lang="nl-NL" sz="4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nl-NL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giới hạn bên phải của hàm số </a:t>
                </a:r>
                <a14:m>
                  <m:oMath xmlns:m="http://schemas.openxmlformats.org/officeDocument/2006/math">
                    <m:r>
                      <a:rPr lang="nl-NL" sz="4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nl-NL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4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nl-NL" sz="4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nl-NL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nl-NL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với mọi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2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2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42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bất kì,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nl-NL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nl-NL" sz="4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nl-NL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nl-NL" sz="4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nl-NL" sz="4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nl-NL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nl-NL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nl-NL" sz="4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nl-NL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nl-NL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  </a:t>
                </a:r>
                <a14:m>
                  <m:oMath xmlns:m="http://schemas.openxmlformats.org/officeDocument/2006/math">
                    <m:r>
                      <a:rPr lang="nl-NL" sz="4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2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2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42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nl-NL" sz="4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4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nl-NL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tabLst>
                    <a:tab pos="2971800" algn="ctr"/>
                    <a:tab pos="5943600" algn="r"/>
                    <a:tab pos="540385" algn="l"/>
                    <a:tab pos="2971800" algn="ctr"/>
                    <a:tab pos="5943600" algn="r"/>
                  </a:tabLst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nl-NL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 hiệu: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l-NL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nl-NL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nl-NL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nl-NL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</m:sup>
                        </m:sSubSup>
                      </m:lim>
                    </m:limLow>
                    <m:r>
                      <a:rPr lang="nl-NL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nl-NL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nl-NL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nl-NL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nl-NL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nl-NL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1506862-6F0C-4B66-8EBB-AD65225B9B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53" y="4360518"/>
                <a:ext cx="23012401" cy="3259482"/>
              </a:xfrm>
              <a:prstGeom prst="rect">
                <a:avLst/>
              </a:prstGeom>
              <a:blipFill>
                <a:blip r:embed="rId3"/>
                <a:stretch>
                  <a:fillRect l="-1007" r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65">
            <a:extLst>
              <a:ext uri="{FF2B5EF4-FFF2-40B4-BE49-F238E27FC236}">
                <a16:creationId xmlns:a16="http://schemas.microsoft.com/office/drawing/2014/main" id="{C04DD435-3EB7-48DD-BEA4-6AFD872D7E2E}"/>
              </a:ext>
            </a:extLst>
          </p:cNvPr>
          <p:cNvGrpSpPr/>
          <p:nvPr/>
        </p:nvGrpSpPr>
        <p:grpSpPr>
          <a:xfrm>
            <a:off x="0" y="3437611"/>
            <a:ext cx="4411573" cy="880088"/>
            <a:chOff x="166396" y="8755081"/>
            <a:chExt cx="4411573" cy="806726"/>
          </a:xfrm>
        </p:grpSpPr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41AD9509-FE12-437A-8E86-3FA158C69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22" y="8755081"/>
              <a:ext cx="4193447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3CB1BB4-6286-4B67-AF21-B1FD7C329FC6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EBEF5459-FB58-411F-A4B6-405CE7345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36FF87AA-CC25-4A52-AF20-4039B33C55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6A52B95C-0219-4393-A393-482E80DE6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8C61DC9B-1770-487F-A942-E4AB3DC68D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C8E5F53B-64E8-4F31-B55E-691DC7812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Freeform 50">
                <a:extLst>
                  <a:ext uri="{FF2B5EF4-FFF2-40B4-BE49-F238E27FC236}">
                    <a16:creationId xmlns:a16="http://schemas.microsoft.com/office/drawing/2014/main" id="{2522B0CC-56C0-4CEC-A6F7-3EDBB5BFEF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Freeform 51">
                <a:extLst>
                  <a:ext uri="{FF2B5EF4-FFF2-40B4-BE49-F238E27FC236}">
                    <a16:creationId xmlns:a16="http://schemas.microsoft.com/office/drawing/2014/main" id="{86EBA88D-915B-486F-A78E-52ECCDFC62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52">
                <a:extLst>
                  <a:ext uri="{FF2B5EF4-FFF2-40B4-BE49-F238E27FC236}">
                    <a16:creationId xmlns:a16="http://schemas.microsoft.com/office/drawing/2014/main" id="{AB40A151-DB72-4E10-8929-36D77A6AF8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Rectangle 53">
                <a:extLst>
                  <a:ext uri="{FF2B5EF4-FFF2-40B4-BE49-F238E27FC236}">
                    <a16:creationId xmlns:a16="http://schemas.microsoft.com/office/drawing/2014/main" id="{9C301580-CF8A-4F05-8AF1-FE7043C92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ectangle 54">
                <a:extLst>
                  <a:ext uri="{FF2B5EF4-FFF2-40B4-BE49-F238E27FC236}">
                    <a16:creationId xmlns:a16="http://schemas.microsoft.com/office/drawing/2014/main" id="{B950792C-06DF-43CC-95CD-0DDC5C1BD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Freeform 55">
                <a:extLst>
                  <a:ext uri="{FF2B5EF4-FFF2-40B4-BE49-F238E27FC236}">
                    <a16:creationId xmlns:a16="http://schemas.microsoft.com/office/drawing/2014/main" id="{AD7C1C73-DEC9-4280-80F6-DE8A0B0F1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Freeform 56">
                <a:extLst>
                  <a:ext uri="{FF2B5EF4-FFF2-40B4-BE49-F238E27FC236}">
                    <a16:creationId xmlns:a16="http://schemas.microsoft.com/office/drawing/2014/main" id="{DD3FE0B0-2DC8-4E87-A37A-EDD304BD94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C326F93-5800-49A6-8AC7-DD8CCD072414}"/>
                </a:ext>
              </a:extLst>
            </p:cNvPr>
            <p:cNvSpPr txBox="1"/>
            <p:nvPr/>
          </p:nvSpPr>
          <p:spPr>
            <a:xfrm>
              <a:off x="952502" y="8761588"/>
              <a:ext cx="358143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r>
                <a: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89BAE34-35D7-42DF-A87B-66F91E27EE71}"/>
                  </a:ext>
                </a:extLst>
              </p:cNvPr>
              <p:cNvSpPr/>
              <p:nvPr/>
            </p:nvSpPr>
            <p:spPr>
              <a:xfrm>
                <a:off x="199003" y="7994322"/>
                <a:ext cx="23768733" cy="3699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27200" algn="ctr"/>
                    <a:tab pos="5943600" algn="r"/>
                  </a:tabLst>
                </a:pPr>
                <a:r>
                  <a:rPr lang="nl-NL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	Cho hàm số </a:t>
                </a:r>
                <a14:m>
                  <m:oMath xmlns:m="http://schemas.openxmlformats.org/officeDocument/2006/math">
                    <m:r>
                      <a:rPr lang="nl-NL" sz="4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nl-NL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xác định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nl-NL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2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2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42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Số </a:t>
                </a:r>
                <a14:m>
                  <m:oMath xmlns:m="http://schemas.openxmlformats.org/officeDocument/2006/math">
                    <m:r>
                      <a:rPr lang="nl-NL" sz="4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nl-NL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giới hạn bên trái của hàm số </a:t>
                </a:r>
                <a14:m>
                  <m:oMath xmlns:m="http://schemas.openxmlformats.org/officeDocument/2006/math">
                    <m:r>
                      <a:rPr lang="nl-NL" sz="4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nl-NL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4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nl-NL" sz="4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nl-NL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nl-NL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với mọi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2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2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42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bất kì, </a:t>
                </a:r>
                <a14:m>
                  <m:oMath xmlns:m="http://schemas.openxmlformats.org/officeDocument/2006/math">
                    <m:r>
                      <a:rPr lang="nl-NL" sz="4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nl-NL" sz="4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nl-NL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nl-NL" sz="4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nl-NL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nl-NL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nl-NL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nl-NL" sz="4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nl-NL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nl-NL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  </a:t>
                </a:r>
                <a14:m>
                  <m:oMath xmlns:m="http://schemas.openxmlformats.org/officeDocument/2006/math">
                    <m:r>
                      <a:rPr lang="nl-NL" sz="4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2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2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42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nl-NL" sz="4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4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nl-NL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nl-NL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 hiệu: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l-NL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nl-NL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nl-NL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nl-NL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</m:sup>
                        </m:sSubSup>
                      </m:lim>
                    </m:limLow>
                    <m:r>
                      <a:rPr lang="nl-NL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nl-NL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nl-NL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nl-NL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nl-NL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nl-NL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89BAE34-35D7-42DF-A87B-66F91E27E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03" y="7994322"/>
                <a:ext cx="23768733" cy="3699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01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9" name="TextBox 7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2473" y="3231941"/>
            <a:ext cx="23984047" cy="1600381"/>
            <a:chOff x="1076414" y="4377892"/>
            <a:chExt cx="23984047" cy="1150397"/>
          </a:xfrm>
        </p:grpSpPr>
        <p:sp>
          <p:nvSpPr>
            <p:cNvPr id="39" name="Rounded Rectangle 38"/>
            <p:cNvSpPr/>
            <p:nvPr/>
          </p:nvSpPr>
          <p:spPr>
            <a:xfrm>
              <a:off x="1533268" y="4671092"/>
              <a:ext cx="23527193" cy="85719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2"/>
              <a:ext cx="3552013" cy="597727"/>
              <a:chOff x="166396" y="8755079"/>
              <a:chExt cx="3552013" cy="597727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3" y="8755081"/>
                <a:ext cx="3333886" cy="59734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55079"/>
                <a:ext cx="2440092" cy="575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401578-807E-471F-989D-1A025C2D46EA}"/>
                  </a:ext>
                </a:extLst>
              </p:cNvPr>
              <p:cNvSpPr/>
              <p:nvPr/>
            </p:nvSpPr>
            <p:spPr>
              <a:xfrm>
                <a:off x="6098380" y="3765338"/>
                <a:ext cx="19430999" cy="1079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l-NL" sz="4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4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44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r>
                      <a:rPr lang="nl-NL" sz="44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nl-NL" sz="44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44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nl-NL" sz="44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44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nl-NL" sz="44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khi và chỉ khi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l-NL" sz="4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4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400" b="1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nl-NL" sz="4400" b="1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  <m:sup>
                            <m:r>
                              <a:rPr lang="nl-NL" sz="44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nl-NL" sz="44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nl-NL" sz="44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44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nl-NL" sz="44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l-NL" sz="4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4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400" b="1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nl-NL" sz="4400" b="1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  <m:sup>
                            <m:r>
                              <a:rPr lang="nl-NL" sz="44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nl-NL" sz="44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nl-NL" sz="44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44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nl-NL" sz="44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44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401578-807E-471F-989D-1A025C2D46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380" y="3765338"/>
                <a:ext cx="19430999" cy="1079526"/>
              </a:xfrm>
              <a:prstGeom prst="rect">
                <a:avLst/>
              </a:prstGeom>
              <a:blipFill>
                <a:blip r:embed="rId3"/>
                <a:stretch>
                  <a:fillRect t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DDB9591F-353C-416B-8F75-DAFDCE43622C}"/>
              </a:ext>
            </a:extLst>
          </p:cNvPr>
          <p:cNvGrpSpPr/>
          <p:nvPr/>
        </p:nvGrpSpPr>
        <p:grpSpPr>
          <a:xfrm>
            <a:off x="67313" y="4840670"/>
            <a:ext cx="23861074" cy="2124364"/>
            <a:chOff x="1076414" y="4334859"/>
            <a:chExt cx="23861074" cy="2124364"/>
          </a:xfrm>
        </p:grpSpPr>
        <p:sp>
          <p:nvSpPr>
            <p:cNvPr id="63" name="Rounded Rectangle 38">
              <a:extLst>
                <a:ext uri="{FF2B5EF4-FFF2-40B4-BE49-F238E27FC236}">
                  <a16:creationId xmlns:a16="http://schemas.microsoft.com/office/drawing/2014/main" id="{3D24800A-1094-4C09-97F2-537A031F62B8}"/>
                </a:ext>
              </a:extLst>
            </p:cNvPr>
            <p:cNvSpPr/>
            <p:nvPr/>
          </p:nvSpPr>
          <p:spPr>
            <a:xfrm>
              <a:off x="1533269" y="4554927"/>
              <a:ext cx="23404219" cy="1904296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2" name="Group 65">
              <a:extLst>
                <a:ext uri="{FF2B5EF4-FFF2-40B4-BE49-F238E27FC236}">
                  <a16:creationId xmlns:a16="http://schemas.microsoft.com/office/drawing/2014/main" id="{9FB434B4-B5A0-4D1F-85CE-AF209EF0D482}"/>
                </a:ext>
              </a:extLst>
            </p:cNvPr>
            <p:cNvGrpSpPr/>
            <p:nvPr/>
          </p:nvGrpSpPr>
          <p:grpSpPr>
            <a:xfrm>
              <a:off x="1076414" y="4334859"/>
              <a:ext cx="3528017" cy="883865"/>
              <a:chOff x="166396" y="8712046"/>
              <a:chExt cx="3528017" cy="883865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25012F08-5DF9-433F-9303-1859AF33D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813968"/>
                <a:ext cx="32790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5" name="Group 7">
                <a:extLst>
                  <a:ext uri="{FF2B5EF4-FFF2-40B4-BE49-F238E27FC236}">
                    <a16:creationId xmlns:a16="http://schemas.microsoft.com/office/drawing/2014/main" id="{F254D1D7-4867-4ACF-ACBD-76479093266D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7" name="Freeform 45">
                  <a:extLst>
                    <a:ext uri="{FF2B5EF4-FFF2-40B4-BE49-F238E27FC236}">
                      <a16:creationId xmlns:a16="http://schemas.microsoft.com/office/drawing/2014/main" id="{C4C3840D-90CF-4E78-B80F-D8E721CAB5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46">
                  <a:extLst>
                    <a:ext uri="{FF2B5EF4-FFF2-40B4-BE49-F238E27FC236}">
                      <a16:creationId xmlns:a16="http://schemas.microsoft.com/office/drawing/2014/main" id="{6AA5582B-0400-40D3-89E8-D49BE1C798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47">
                  <a:extLst>
                    <a:ext uri="{FF2B5EF4-FFF2-40B4-BE49-F238E27FC236}">
                      <a16:creationId xmlns:a16="http://schemas.microsoft.com/office/drawing/2014/main" id="{83E12478-1484-48F3-9321-13624FD652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48">
                  <a:extLst>
                    <a:ext uri="{FF2B5EF4-FFF2-40B4-BE49-F238E27FC236}">
                      <a16:creationId xmlns:a16="http://schemas.microsoft.com/office/drawing/2014/main" id="{8B655E58-DA09-4D87-A125-4CFCCA59AC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9">
                  <a:extLst>
                    <a:ext uri="{FF2B5EF4-FFF2-40B4-BE49-F238E27FC236}">
                      <a16:creationId xmlns:a16="http://schemas.microsoft.com/office/drawing/2014/main" id="{AC59DB3F-9767-43E8-A4FB-A1CBEF1C07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0">
                  <a:extLst>
                    <a:ext uri="{FF2B5EF4-FFF2-40B4-BE49-F238E27FC236}">
                      <a16:creationId xmlns:a16="http://schemas.microsoft.com/office/drawing/2014/main" id="{644408C2-C85B-4D2B-AC57-DD131C55C8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1">
                  <a:extLst>
                    <a:ext uri="{FF2B5EF4-FFF2-40B4-BE49-F238E27FC236}">
                      <a16:creationId xmlns:a16="http://schemas.microsoft.com/office/drawing/2014/main" id="{E505FE3B-13AA-4232-ACB5-F8A259C021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2">
                  <a:extLst>
                    <a:ext uri="{FF2B5EF4-FFF2-40B4-BE49-F238E27FC236}">
                      <a16:creationId xmlns:a16="http://schemas.microsoft.com/office/drawing/2014/main" id="{1C1F9C98-FD06-416D-A3FC-330C5A3BEC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Rectangle 53">
                  <a:extLst>
                    <a:ext uri="{FF2B5EF4-FFF2-40B4-BE49-F238E27FC236}">
                      <a16:creationId xmlns:a16="http://schemas.microsoft.com/office/drawing/2014/main" id="{F72509B0-D32F-4BFD-A18D-E2C02AC9C1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Rectangle 54">
                  <a:extLst>
                    <a:ext uri="{FF2B5EF4-FFF2-40B4-BE49-F238E27FC236}">
                      <a16:creationId xmlns:a16="http://schemas.microsoft.com/office/drawing/2014/main" id="{CDE85EB6-0BE8-48EC-B9B8-B7F287631C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55">
                  <a:extLst>
                    <a:ext uri="{FF2B5EF4-FFF2-40B4-BE49-F238E27FC236}">
                      <a16:creationId xmlns:a16="http://schemas.microsoft.com/office/drawing/2014/main" id="{5CD4436B-2D04-4C9D-9073-45240A7C91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56">
                  <a:extLst>
                    <a:ext uri="{FF2B5EF4-FFF2-40B4-BE49-F238E27FC236}">
                      <a16:creationId xmlns:a16="http://schemas.microsoft.com/office/drawing/2014/main" id="{67431750-6778-4D54-93BB-D379EA6FC29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F635998-44C2-4B97-8B43-24C5E3563218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276229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C0998B0-796D-4E53-BFBF-4C00C00D83A4}"/>
                  </a:ext>
                </a:extLst>
              </p:cNvPr>
              <p:cNvSpPr/>
              <p:nvPr/>
            </p:nvSpPr>
            <p:spPr>
              <a:xfrm>
                <a:off x="4352974" y="4222538"/>
                <a:ext cx="17983200" cy="2730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fr-FR" sz="4400" b="1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            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𝒌𝒉𝒊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 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&lt;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  <m:e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𝟕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fr-FR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fr-F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fr-F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fr-FR" sz="4400" b="1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𝒌𝒉𝒊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 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≥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C0998B0-796D-4E53-BFBF-4C00C00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974" y="4222538"/>
                <a:ext cx="17983200" cy="27302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24530B31-4044-49D0-898C-86CC5EB82975}"/>
              </a:ext>
            </a:extLst>
          </p:cNvPr>
          <p:cNvGrpSpPr/>
          <p:nvPr/>
        </p:nvGrpSpPr>
        <p:grpSpPr>
          <a:xfrm>
            <a:off x="524168" y="6965738"/>
            <a:ext cx="23404219" cy="6750262"/>
            <a:chOff x="1390107" y="4038600"/>
            <a:chExt cx="23404219" cy="430882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ABD7141-7B99-462D-A67B-27D1B5A1E56A}"/>
                </a:ext>
              </a:extLst>
            </p:cNvPr>
            <p:cNvGrpSpPr/>
            <p:nvPr/>
          </p:nvGrpSpPr>
          <p:grpSpPr>
            <a:xfrm>
              <a:off x="1390107" y="4076041"/>
              <a:ext cx="23404219" cy="4271380"/>
              <a:chOff x="1232452" y="2495616"/>
              <a:chExt cx="23404219" cy="4271380"/>
            </a:xfrm>
          </p:grpSpPr>
          <p:sp>
            <p:nvSpPr>
              <p:cNvPr id="69" name="Rounded Rectangle 47">
                <a:extLst>
                  <a:ext uri="{FF2B5EF4-FFF2-40B4-BE49-F238E27FC236}">
                    <a16:creationId xmlns:a16="http://schemas.microsoft.com/office/drawing/2014/main" id="{5BA6D790-169C-47CC-906A-A6BDACDFFB9D}"/>
                  </a:ext>
                </a:extLst>
              </p:cNvPr>
              <p:cNvSpPr/>
              <p:nvPr/>
            </p:nvSpPr>
            <p:spPr>
              <a:xfrm>
                <a:off x="1232452" y="2603968"/>
                <a:ext cx="23404219" cy="4163028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id="{6168C182-62E2-4CAB-8689-1B4B3B47F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9" y="2495616"/>
                <a:ext cx="3025192" cy="52383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13492F5-ADA6-4C6C-AD13-318A959E45A0}"/>
                </a:ext>
              </a:extLst>
            </p:cNvPr>
            <p:cNvSpPr txBox="1"/>
            <p:nvPr/>
          </p:nvSpPr>
          <p:spPr>
            <a:xfrm>
              <a:off x="1661194" y="4038600"/>
              <a:ext cx="2670924" cy="510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F2A454C-087D-4D0A-B020-02F7870A18F2}"/>
                  </a:ext>
                </a:extLst>
              </p:cNvPr>
              <p:cNvSpPr/>
              <p:nvPr/>
            </p:nvSpPr>
            <p:spPr>
              <a:xfrm>
                <a:off x="77787" y="7785795"/>
                <a:ext cx="12659673" cy="5278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fr-FR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fr-FR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 : </a:t>
                </a:r>
                <a:r>
                  <a:rPr lang="fr-FR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fr-FR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endParaRPr lang="fr-FR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𝒍𝒊𝒎</m:t>
                                </m:r>
                              </m:e>
                              <m:li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−</m:t>
                                    </m:r>
                                  </m:sup>
                                </m:sSup>
                              </m:lim>
                            </m:limLow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limLow>
                              <m:limLow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𝒍𝒊𝒎</m:t>
                                </m:r>
                              </m:e>
                              <m:li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−</m:t>
                                    </m:r>
                                  </m:sup>
                                </m:sSup>
                              </m:lim>
                            </m:limLow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(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)=−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𝒍𝒊𝒎</m:t>
                                </m:r>
                              </m:e>
                              <m:li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</m:t>
                                    </m:r>
                                  </m:sup>
                                </m:sSup>
                              </m:lim>
                            </m:limLow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limLow>
                              <m:limLow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𝒍𝒊𝒎</m:t>
                                </m:r>
                              </m:e>
                              <m:li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</m:t>
                                    </m:r>
                                  </m:sup>
                                </m:sSup>
                              </m:lim>
                            </m:limLow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𝟕</m:t>
                                    </m:r>
                                    <m:sSup>
                                      <m:sSupPr>
                                        <m:ctrlP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𝟐</m:t>
                                    </m:r>
                                  </m:e>
                                </m:rad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lim>
                    </m:limLow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F2A454C-087D-4D0A-B020-02F7870A18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7" y="7785795"/>
                <a:ext cx="12659673" cy="52785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E5AF977-B0EB-4899-990A-6DE904452057}"/>
              </a:ext>
            </a:extLst>
          </p:cNvPr>
          <p:cNvCxnSpPr/>
          <p:nvPr/>
        </p:nvCxnSpPr>
        <p:spPr>
          <a:xfrm>
            <a:off x="12498387" y="7263432"/>
            <a:ext cx="0" cy="6248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B8179638-8D66-415F-B3A1-F9A2F572A78E}"/>
              </a:ext>
            </a:extLst>
          </p:cNvPr>
          <p:cNvSpPr/>
          <p:nvPr/>
        </p:nvSpPr>
        <p:spPr>
          <a:xfrm>
            <a:off x="12543630" y="7117449"/>
            <a:ext cx="74687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 2:</a:t>
            </a:r>
            <a:r>
              <a:rPr lang="vi-VN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Sử dụng máy tính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97ADAA0-5274-4F93-982C-479B0E39FD58}"/>
                  </a:ext>
                </a:extLst>
              </p:cNvPr>
              <p:cNvSpPr/>
              <p:nvPr/>
            </p:nvSpPr>
            <p:spPr>
              <a:xfrm>
                <a:off x="12543630" y="7665626"/>
                <a:ext cx="11384757" cy="6050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784225" algn="l"/>
                  </a:tabLst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tabLst>
                    <a:tab pos="784225" algn="l"/>
                  </a:tabLst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CALC   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784225" algn="l"/>
                  </a:tabLst>
                </a:pP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784225" indent="-784225" defTabSz="8715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784225" indent="-784225" algn="ctr" defTabSz="8715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sSup>
                          <m:sSup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CALC   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784225" indent="-784225" defTabSz="8715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957263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⇒</m:t>
                      </m:r>
                      <m:limLow>
                        <m:limLow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lim>
                      </m:limLow>
                      <m:r>
                        <a:rPr lang="en-US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97ADAA0-5274-4F93-982C-479B0E39F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3630" y="7665626"/>
                <a:ext cx="11384757" cy="6050374"/>
              </a:xfrm>
              <a:prstGeom prst="rect">
                <a:avLst/>
              </a:prstGeom>
              <a:blipFill>
                <a:blip r:embed="rId6"/>
                <a:stretch>
                  <a:fillRect l="-2142" t="-2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/>
          <p:cNvGrpSpPr/>
          <p:nvPr/>
        </p:nvGrpSpPr>
        <p:grpSpPr>
          <a:xfrm>
            <a:off x="20637" y="1567974"/>
            <a:ext cx="19183350" cy="835084"/>
            <a:chOff x="-312803" y="1888212"/>
            <a:chExt cx="19683478" cy="835082"/>
          </a:xfrm>
        </p:grpSpPr>
        <p:sp>
          <p:nvSpPr>
            <p:cNvPr id="75" name="Rounded Rectangle 74"/>
            <p:cNvSpPr/>
            <p:nvPr/>
          </p:nvSpPr>
          <p:spPr>
            <a:xfrm>
              <a:off x="-312803" y="1888212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53116" y="1912912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692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02288" y="1484619"/>
            <a:ext cx="1728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CỦNG CỐ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4526" y="2209800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thuyết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2587" y="3133964"/>
            <a:ext cx="23774400" cy="4926250"/>
            <a:chOff x="1076414" y="4377894"/>
            <a:chExt cx="23774400" cy="3495343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41300"/>
              <a:ext cx="23317545" cy="3231937"/>
              <a:chOff x="637542" y="1072210"/>
              <a:chExt cx="918220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72210"/>
                <a:ext cx="918220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3192373" cy="866708"/>
              <a:chOff x="166396" y="8755081"/>
              <a:chExt cx="3192373" cy="86670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3" y="8755081"/>
                <a:ext cx="286445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762004" y="8077200"/>
            <a:ext cx="23317545" cy="3962400"/>
            <a:chOff x="1390106" y="4038600"/>
            <a:chExt cx="2331754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6" y="4076041"/>
              <a:ext cx="23317545" cy="3924959"/>
              <a:chOff x="1232451" y="2495616"/>
              <a:chExt cx="2331754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1" y="2858285"/>
                <a:ext cx="2331754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2463978-356E-4E0B-96BE-1B63BADFB8A3}"/>
                  </a:ext>
                </a:extLst>
              </p:cNvPr>
              <p:cNvSpPr/>
              <p:nvPr/>
            </p:nvSpPr>
            <p:spPr>
              <a:xfrm>
                <a:off x="770248" y="3423627"/>
                <a:ext cx="23386739" cy="4039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180340" algn="l"/>
                    <a:tab pos="540385" algn="l"/>
                    <a:tab pos="1795780" algn="l"/>
                    <a:tab pos="3420745" algn="l"/>
                    <a:tab pos="5040630" algn="l"/>
                  </a:tabLs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		      </a:t>
                </a:r>
                <a:r>
                  <a:rPr lang="fr-FR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fr-FR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fr-FR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fr-FR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fr-FR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r>
                      <a:rPr lang="fr-FR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fr-FR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fr-FR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fr-FR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fr-FR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780267" lvl="3" indent="879475">
                  <a:lnSpc>
                    <a:spcPct val="115000"/>
                  </a:lnSpc>
                  <a:buAutoNum type="alphaUcPeriod"/>
                  <a:tabLst>
                    <a:tab pos="180340" algn="l"/>
                    <a:tab pos="540385" algn="l"/>
                    <a:tab pos="1795780" algn="l"/>
                    <a:tab pos="3420745" algn="l"/>
                    <a:tab pos="5040630" algn="l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fr-FR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fr-FR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rad>
                      <m:ra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fr-FR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g>
                      <m:e>
                        <m:r>
                          <a:rPr lang="fr-FR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rad>
                    <m:r>
                      <a:rPr lang="fr-FR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fr-FR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g>
                      <m:e>
                        <m:r>
                          <a:rPr lang="fr-FR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</m:e>
                    </m:ra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 </a:t>
                </a:r>
              </a:p>
              <a:p>
                <a:pPr marR="0" indent="47942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79388" algn="l"/>
                    <a:tab pos="539750" algn="l"/>
                    <a:tab pos="1795463" algn="l"/>
                    <a:tab pos="3787775" algn="l"/>
                    <a:tab pos="5040313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C.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rad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</m:e>
                    </m:ra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	D.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2463978-356E-4E0B-96BE-1B63BADFB8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48" y="3423627"/>
                <a:ext cx="23386739" cy="40391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2C1CE3C-387F-4133-A926-3B4471FD769A}"/>
                  </a:ext>
                </a:extLst>
              </p:cNvPr>
              <p:cNvSpPr/>
              <p:nvPr/>
            </p:nvSpPr>
            <p:spPr>
              <a:xfrm>
                <a:off x="5545685" y="9322567"/>
                <a:ext cx="13424637" cy="1457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  <a:tab pos="5040630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rad>
                      <m:radPr>
                        <m:degHide m:val="on"/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rad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</m:e>
                    </m:ra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𝑳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2C1CE3C-387F-4133-A926-3B4471FD76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685" y="9322567"/>
                <a:ext cx="13424637" cy="1457963"/>
              </a:xfrm>
              <a:prstGeom prst="rect">
                <a:avLst/>
              </a:prstGeom>
              <a:blipFill>
                <a:blip r:embed="rId4"/>
                <a:stretch>
                  <a:fillRect l="-2089" r="-1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5AA707CD-DB6E-47D0-A14D-5A85783A7224}"/>
              </a:ext>
            </a:extLst>
          </p:cNvPr>
          <p:cNvSpPr/>
          <p:nvPr/>
        </p:nvSpPr>
        <p:spPr>
          <a:xfrm>
            <a:off x="4202288" y="6101037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879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382587" y="3133964"/>
            <a:ext cx="23598771" cy="3519687"/>
            <a:chOff x="1076414" y="4377894"/>
            <a:chExt cx="23598771" cy="3257268"/>
          </a:xfrm>
        </p:grpSpPr>
        <p:grpSp>
          <p:nvGrpSpPr>
            <p:cNvPr id="50" name="Group 5"/>
            <p:cNvGrpSpPr/>
            <p:nvPr/>
          </p:nvGrpSpPr>
          <p:grpSpPr>
            <a:xfrm>
              <a:off x="1357640" y="4403225"/>
              <a:ext cx="23317545" cy="3231937"/>
              <a:chOff x="568381" y="978479"/>
              <a:chExt cx="9182204" cy="1272428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568381" y="978479"/>
                <a:ext cx="918220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55" name="Group 65"/>
            <p:cNvGrpSpPr/>
            <p:nvPr/>
          </p:nvGrpSpPr>
          <p:grpSpPr>
            <a:xfrm>
              <a:off x="1076414" y="4377894"/>
              <a:ext cx="3192373" cy="807046"/>
              <a:chOff x="166396" y="8755081"/>
              <a:chExt cx="3192373" cy="807046"/>
            </a:xfrm>
          </p:grpSpPr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>
                <a:off x="384523" y="8755081"/>
                <a:ext cx="286445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7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9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8" name="TextBox 57"/>
              <p:cNvSpPr txBox="1"/>
              <p:nvPr/>
            </p:nvSpPr>
            <p:spPr>
              <a:xfrm>
                <a:off x="1327444" y="8821570"/>
                <a:ext cx="2031325" cy="740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644526" y="1981200"/>
            <a:ext cx="10253661" cy="861774"/>
            <a:chOff x="644526" y="2766774"/>
            <a:chExt cx="10253661" cy="8617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endParaRPr lang="en-US" sz="4800" b="1" i="1" dirty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blipFill>
                  <a:blip r:embed="rId3"/>
                  <a:stretch>
                    <a:fillRect t="-16176" b="-38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63813" y="7520394"/>
            <a:ext cx="23285174" cy="5281899"/>
            <a:chOff x="1369729" y="4076041"/>
            <a:chExt cx="23285174" cy="3600609"/>
          </a:xfrm>
        </p:grpSpPr>
        <p:grpSp>
          <p:nvGrpSpPr>
            <p:cNvPr id="46" name="Group 45"/>
            <p:cNvGrpSpPr/>
            <p:nvPr/>
          </p:nvGrpSpPr>
          <p:grpSpPr>
            <a:xfrm>
              <a:off x="1369729" y="4076041"/>
              <a:ext cx="23285174" cy="3600609"/>
              <a:chOff x="1212074" y="2495616"/>
              <a:chExt cx="23285174" cy="360060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12074" y="2533935"/>
                <a:ext cx="23285174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844881" y="4157094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9CE605-7157-4CA7-A982-D1E676E7A2F4}"/>
                  </a:ext>
                </a:extLst>
              </p:cNvPr>
              <p:cNvSpPr/>
              <p:nvPr/>
            </p:nvSpPr>
            <p:spPr>
              <a:xfrm>
                <a:off x="4266390" y="2716141"/>
                <a:ext cx="6631797" cy="2296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  <a:tab pos="629920" algn="l"/>
                  </a:tabLst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𝟔</m:t>
                            </m:r>
                          </m:den>
                        </m:f>
                      </m:lim>
                    </m:limLow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den>
                    </m:f>
                    <m:r>
                      <a:rPr lang="en-US" sz="48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9CE605-7157-4CA7-A982-D1E676E7A2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390" y="2716141"/>
                <a:ext cx="6631797" cy="2296141"/>
              </a:xfrm>
              <a:prstGeom prst="rect">
                <a:avLst/>
              </a:prstGeom>
              <a:blipFill>
                <a:blip r:embed="rId4"/>
                <a:stretch>
                  <a:fillRect l="-4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F631C1A-2DA0-48C7-8D7D-CAA4994FB745}"/>
                  </a:ext>
                </a:extLst>
              </p:cNvPr>
              <p:cNvSpPr/>
              <p:nvPr/>
            </p:nvSpPr>
            <p:spPr>
              <a:xfrm>
                <a:off x="5372613" y="4849875"/>
                <a:ext cx="16025934" cy="1726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+∞.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 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−∞.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       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    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F631C1A-2DA0-48C7-8D7D-CAA4994FB7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613" y="4849875"/>
                <a:ext cx="16025934" cy="1726178"/>
              </a:xfrm>
              <a:prstGeom prst="rect">
                <a:avLst/>
              </a:prstGeom>
              <a:blipFill>
                <a:blip r:embed="rId5"/>
                <a:stretch>
                  <a:fillRect l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C98FE45-241C-4B60-B1F2-AC90691A4966}"/>
                  </a:ext>
                </a:extLst>
              </p:cNvPr>
              <p:cNvSpPr/>
              <p:nvPr/>
            </p:nvSpPr>
            <p:spPr>
              <a:xfrm>
                <a:off x="2868385" y="7172564"/>
                <a:ext cx="19063411" cy="5726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fr-FR" sz="4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 1:</a:t>
                </a:r>
                <a:r>
                  <a:rPr lang="fr-FR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fr-FR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      </m:t>
                    </m:r>
                    <m:r>
                      <a:rPr lang="fr-FR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r>
                      <a:rPr lang="fr-FR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𝒕𝒂𝒏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fr-FR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𝟔</m:t>
                                </m:r>
                              </m:den>
                            </m:f>
                          </m:e>
                        </m:func>
                        <m:r>
                          <a:rPr lang="fr-FR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fr-FR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𝒔𝒊𝒏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fr-FR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𝟔</m:t>
                                </m:r>
                              </m:den>
                            </m:f>
                          </m:e>
                        </m:func>
                        <m:r>
                          <a:rPr lang="fr-FR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fr-FR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den>
                    </m:f>
                    <m:r>
                      <a:rPr lang="fr-FR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</m:rad>
                        <m:r>
                          <a:rPr lang="fr-FR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fr-FR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num>
                      <m:den>
                        <m:r>
                          <a:rPr lang="fr-FR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fr-FR" sz="5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vi-VN" sz="4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 2: </a:t>
                </a:r>
                <a:r>
                  <a:rPr lang="vi-VN" sz="4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Sử dụng máy tính</a:t>
                </a:r>
                <a:r>
                  <a:rPr lang="en-US" sz="4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như</a:t>
                </a:r>
                <a:r>
                  <a:rPr lang="en-US" sz="4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4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vi-VN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huyển qua chế độ </a:t>
                </a:r>
                <a:r>
                  <a:rPr lang="vi-VN" sz="4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Radian </a:t>
                </a:r>
                <a:endParaRPr lang="en-US" sz="4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Bấm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CAL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vi-VN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</m:sup>
                    </m:sSup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vi-VN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 so đáp án.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C98FE45-241C-4B60-B1F2-AC90691A49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385" y="7172564"/>
                <a:ext cx="19063411" cy="5726632"/>
              </a:xfrm>
              <a:prstGeom prst="rect">
                <a:avLst/>
              </a:prstGeom>
              <a:blipFill>
                <a:blip r:embed="rId6"/>
                <a:stretch>
                  <a:fillRect l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F80F6F1F-4FB1-464C-BFF2-7F82A924A701}"/>
              </a:ext>
            </a:extLst>
          </p:cNvPr>
          <p:cNvSpPr/>
          <p:nvPr/>
        </p:nvSpPr>
        <p:spPr>
          <a:xfrm>
            <a:off x="13946187" y="5374683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66390" y="1854367"/>
            <a:ext cx="1728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CỦNG CỐ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21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1774</Words>
  <PresentationFormat>Custom</PresentationFormat>
  <Paragraphs>262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2021-09-25T15:30:31Z</dcterms:modified>
</cp:coreProperties>
</file>