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9" r:id="rId3"/>
    <p:sldId id="260" r:id="rId4"/>
    <p:sldId id="258" r:id="rId5"/>
    <p:sldId id="263" r:id="rId6"/>
    <p:sldId id="262" r:id="rId7"/>
    <p:sldId id="261" r:id="rId8"/>
    <p:sldId id="267" r:id="rId9"/>
    <p:sldId id="506" r:id="rId10"/>
    <p:sldId id="507" r:id="rId11"/>
    <p:sldId id="264" r:id="rId12"/>
    <p:sldId id="265" r:id="rId13"/>
    <p:sldId id="266" r:id="rId14"/>
    <p:sldId id="508" r:id="rId15"/>
    <p:sldId id="509" r:id="rId16"/>
    <p:sldId id="513" r:id="rId17"/>
    <p:sldId id="510" r:id="rId18"/>
    <p:sldId id="519" r:id="rId19"/>
    <p:sldId id="512" r:id="rId20"/>
    <p:sldId id="514" r:id="rId21"/>
    <p:sldId id="520" r:id="rId22"/>
    <p:sldId id="511" r:id="rId23"/>
    <p:sldId id="515" r:id="rId24"/>
    <p:sldId id="516" r:id="rId25"/>
    <p:sldId id="517" r:id="rId26"/>
    <p:sldId id="524" r:id="rId27"/>
    <p:sldId id="522" r:id="rId28"/>
    <p:sldId id="523" r:id="rId29"/>
    <p:sldId id="525" r:id="rId30"/>
    <p:sldId id="526" r:id="rId31"/>
    <p:sldId id="527" r:id="rId32"/>
    <p:sldId id="52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E24C0-E5C3-468A-9473-0882C5D1B889}"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7E3AB-053B-465A-85EC-E01AAB25696B}" type="slidenum">
              <a:rPr lang="en-US" smtClean="0"/>
              <a:t>‹#›</a:t>
            </a:fld>
            <a:endParaRPr lang="en-US"/>
          </a:p>
        </p:txBody>
      </p:sp>
    </p:spTree>
    <p:extLst>
      <p:ext uri="{BB962C8B-B14F-4D97-AF65-F5344CB8AC3E}">
        <p14:creationId xmlns:p14="http://schemas.microsoft.com/office/powerpoint/2010/main" val="313105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F73-A5CF-EAA3-9F48-32A43719C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34BFF-657F-4847-CC83-E2D511180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3BEC0-3A52-CDAD-C0F0-621AD896182D}"/>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5" name="Footer Placeholder 4">
            <a:extLst>
              <a:ext uri="{FF2B5EF4-FFF2-40B4-BE49-F238E27FC236}">
                <a16:creationId xmlns:a16="http://schemas.microsoft.com/office/drawing/2014/main" id="{7D3A8A03-BCD8-F726-60AB-2F9972C1D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F05B1-7DC7-9DD9-C2F9-9C3CC0E6B086}"/>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5902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A60-D257-BF89-252B-A5456BD33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C4DA49-A914-065E-DEC1-148A5F430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27398-FD01-CCEC-7962-B44CE1773FFA}"/>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5" name="Footer Placeholder 4">
            <a:extLst>
              <a:ext uri="{FF2B5EF4-FFF2-40B4-BE49-F238E27FC236}">
                <a16:creationId xmlns:a16="http://schemas.microsoft.com/office/drawing/2014/main" id="{C5EBECC0-21D3-E331-10F5-274CC258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F2927-FBE2-A53F-D9D5-2991E57EF43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732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53452-B912-7067-CE20-D7BF800D7B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2B613-0406-803D-8A96-74242FA031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AD8F4-417B-D999-A89C-3C6903A05AD4}"/>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5" name="Footer Placeholder 4">
            <a:extLst>
              <a:ext uri="{FF2B5EF4-FFF2-40B4-BE49-F238E27FC236}">
                <a16:creationId xmlns:a16="http://schemas.microsoft.com/office/drawing/2014/main" id="{20B8453D-074D-96C2-A31F-C9A465F97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E9190-FFAD-671D-CE5E-45FC1790377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77214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115A-9445-3F5D-5442-50CC15F83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E71CD-8A17-D506-1012-84E192121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F256A-2F53-83B8-311D-208D884F1D85}"/>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5" name="Footer Placeholder 4">
            <a:extLst>
              <a:ext uri="{FF2B5EF4-FFF2-40B4-BE49-F238E27FC236}">
                <a16:creationId xmlns:a16="http://schemas.microsoft.com/office/drawing/2014/main" id="{A4A9098D-2241-5618-A7CB-B4CEBC24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8A0B8-F465-3E90-8F2D-656A7DDD860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88000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FDB-7008-5CFD-AB87-3F031653F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43594B-7403-0D34-D422-7031A955C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70B67-0D30-5F30-F6BE-B32CA4ED3BD4}"/>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5" name="Footer Placeholder 4">
            <a:extLst>
              <a:ext uri="{FF2B5EF4-FFF2-40B4-BE49-F238E27FC236}">
                <a16:creationId xmlns:a16="http://schemas.microsoft.com/office/drawing/2014/main" id="{B9BF8FBD-26F5-86A5-AB26-AC7D910C6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8B24B-89B3-4E66-E1D3-A1EFA9A7DF4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97142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A35-04AF-69A0-8091-FEC33F51F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5B26C-FB43-6256-7F1D-A7DE8AA90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65B355-A764-4ED3-D25B-44CF0F4D2F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533451-8930-B225-C1B2-E699C8EC1565}"/>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6" name="Footer Placeholder 5">
            <a:extLst>
              <a:ext uri="{FF2B5EF4-FFF2-40B4-BE49-F238E27FC236}">
                <a16:creationId xmlns:a16="http://schemas.microsoft.com/office/drawing/2014/main" id="{30684A16-1ACC-1695-E118-46106FA7E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5B6B3-5C62-A6F2-FC4E-481E377C2645}"/>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34389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94BC-DC67-A655-D780-270F66706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209F81-B886-A83B-8763-1F3D07A59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1AE04-1E3C-A7BC-A658-DD4C61AEC9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61CE2-A722-FDF8-E021-48CA3BE79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AA7C9-5540-DAEB-C802-43093E6C7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6FEA9-99A4-BA87-1890-98BDD836B371}"/>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8" name="Footer Placeholder 7">
            <a:extLst>
              <a:ext uri="{FF2B5EF4-FFF2-40B4-BE49-F238E27FC236}">
                <a16:creationId xmlns:a16="http://schemas.microsoft.com/office/drawing/2014/main" id="{7FB3B4AB-A7E4-60E7-6433-32536A46B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6ECC4-1A1B-7F09-0A86-0DDB5EF4CB28}"/>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6421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0938-7DF8-E809-46F1-067CFC059B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A0697-4DFF-08BF-6CC2-2FE452290922}"/>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4" name="Footer Placeholder 3">
            <a:extLst>
              <a:ext uri="{FF2B5EF4-FFF2-40B4-BE49-F238E27FC236}">
                <a16:creationId xmlns:a16="http://schemas.microsoft.com/office/drawing/2014/main" id="{DBBC0AD5-F6BD-5182-D8AB-4A2300CDC3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F3536D-FFDE-E184-F505-2FD7D0889E39}"/>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67596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DFF39-8963-C177-E4D5-22E1600CF2F2}"/>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3" name="Footer Placeholder 2">
            <a:extLst>
              <a:ext uri="{FF2B5EF4-FFF2-40B4-BE49-F238E27FC236}">
                <a16:creationId xmlns:a16="http://schemas.microsoft.com/office/drawing/2014/main" id="{700BB529-6DBA-12F3-A4E8-8A604B21BF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D18DB3-0946-7DE5-4750-3E3B7168ED5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25988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E482-6427-C14D-4E2E-A9DBD954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3F66A-51E2-3D95-13A0-7A02177E3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C51733-E3FF-3A59-83B9-C16387F9F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2D02E-318B-A227-F22C-D4FBC32DF9E9}"/>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6" name="Footer Placeholder 5">
            <a:extLst>
              <a:ext uri="{FF2B5EF4-FFF2-40B4-BE49-F238E27FC236}">
                <a16:creationId xmlns:a16="http://schemas.microsoft.com/office/drawing/2014/main" id="{796B80D8-1020-6D29-1140-DB222B1DD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25E6C-73E5-563F-8DCE-C9CCE4B0A261}"/>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92709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CC2B-7BB6-5AE8-B983-301EA4D88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05EFB3-9DDF-C7F4-C1DD-DF82FD14C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2A920-107A-F532-68E6-5830C59B3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1847E-882E-54BE-D5FF-CCD79DE0F0F0}"/>
              </a:ext>
            </a:extLst>
          </p:cNvPr>
          <p:cNvSpPr>
            <a:spLocks noGrp="1"/>
          </p:cNvSpPr>
          <p:nvPr>
            <p:ph type="dt" sz="half" idx="10"/>
          </p:nvPr>
        </p:nvSpPr>
        <p:spPr/>
        <p:txBody>
          <a:bodyPr/>
          <a:lstStyle/>
          <a:p>
            <a:fld id="{EB293E47-54BC-40E1-8C02-A020863EEE1A}" type="datetimeFigureOut">
              <a:rPr lang="en-US" smtClean="0"/>
              <a:t>7/31/2023</a:t>
            </a:fld>
            <a:endParaRPr lang="en-US"/>
          </a:p>
        </p:txBody>
      </p:sp>
      <p:sp>
        <p:nvSpPr>
          <p:cNvPr id="6" name="Footer Placeholder 5">
            <a:extLst>
              <a:ext uri="{FF2B5EF4-FFF2-40B4-BE49-F238E27FC236}">
                <a16:creationId xmlns:a16="http://schemas.microsoft.com/office/drawing/2014/main" id="{F0024727-5E73-8FE8-BE8F-FEB7C4004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48007-6213-3332-9267-BA1AD942979C}"/>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64614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FA539-A6BD-555F-546C-71EB4ED71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E38B22-7A13-E312-6FD4-A50858AF1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278D4-4955-88F7-D60B-C1DFFCAD2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3E47-54BC-40E1-8C02-A020863EEE1A}" type="datetimeFigureOut">
              <a:rPr lang="en-US" smtClean="0"/>
              <a:t>7/31/2023</a:t>
            </a:fld>
            <a:endParaRPr lang="en-US"/>
          </a:p>
        </p:txBody>
      </p:sp>
      <p:sp>
        <p:nvSpPr>
          <p:cNvPr id="5" name="Footer Placeholder 4">
            <a:extLst>
              <a:ext uri="{FF2B5EF4-FFF2-40B4-BE49-F238E27FC236}">
                <a16:creationId xmlns:a16="http://schemas.microsoft.com/office/drawing/2014/main" id="{AA97B57D-3213-10FC-43FF-50847BA88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F4401-43F7-A198-1E53-FEF351DA7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F3039-7344-492D-92C4-29B03C4269E8}" type="slidenum">
              <a:rPr lang="en-US" smtClean="0"/>
              <a:t>‹#›</a:t>
            </a:fld>
            <a:endParaRPr lang="en-US"/>
          </a:p>
        </p:txBody>
      </p:sp>
    </p:spTree>
    <p:extLst>
      <p:ext uri="{BB962C8B-B14F-4D97-AF65-F5344CB8AC3E}">
        <p14:creationId xmlns:p14="http://schemas.microsoft.com/office/powerpoint/2010/main" val="212813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D88A871-C8A6-BD57-4911-DE545DA5E4BA}"/>
              </a:ext>
            </a:extLst>
          </p:cNvPr>
          <p:cNvSpPr/>
          <p:nvPr/>
        </p:nvSpPr>
        <p:spPr>
          <a:xfrm>
            <a:off x="0" y="145774"/>
            <a:ext cx="12364278" cy="686462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910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9813"/>
            <a:ext cx="2091502" cy="1186120"/>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536956" y="1925933"/>
            <a:ext cx="6444664" cy="2932854"/>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3: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Xã</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hội</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thuẫn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cấp</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cổ</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súy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tục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tệ</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nạn</a:t>
            </a:r>
            <a:endParaRPr lang="en-US" sz="32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13A8BD72-D319-58D3-14BA-280685231386}"/>
              </a:ext>
            </a:extLst>
          </p:cNvPr>
          <p:cNvGrpSpPr/>
          <p:nvPr/>
        </p:nvGrpSpPr>
        <p:grpSpPr>
          <a:xfrm>
            <a:off x="6981620" y="78587"/>
            <a:ext cx="5129603" cy="6700826"/>
            <a:chOff x="6981620" y="78586"/>
            <a:chExt cx="5129603" cy="6700826"/>
          </a:xfrm>
        </p:grpSpPr>
        <p:pic>
          <p:nvPicPr>
            <p:cNvPr id="14" name="Picture 13">
              <a:extLst>
                <a:ext uri="{FF2B5EF4-FFF2-40B4-BE49-F238E27FC236}">
                  <a16:creationId xmlns:a16="http://schemas.microsoft.com/office/drawing/2014/main" id="{5A91AFC8-481E-466A-E3BD-8710B4CC6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148" y="3428999"/>
              <a:ext cx="5022089" cy="3350413"/>
            </a:xfrm>
            <a:prstGeom prst="rect">
              <a:avLst/>
            </a:prstGeom>
          </p:spPr>
        </p:pic>
        <p:pic>
          <p:nvPicPr>
            <p:cNvPr id="15" name="Picture 2" descr="C:\Users\Administrator.Y1EF2OHUAYAQIXO\Desktop\Lich-su-lop-11-bai-2-hinh-1.jpg">
              <a:extLst>
                <a:ext uri="{FF2B5EF4-FFF2-40B4-BE49-F238E27FC236}">
                  <a16:creationId xmlns:a16="http://schemas.microsoft.com/office/drawing/2014/main" id="{B9941807-3D47-1AB4-1801-1CB3B54F0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620" y="78586"/>
              <a:ext cx="5129603" cy="335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85111866-6408-1C67-DDD4-158D72055630}"/>
              </a:ext>
            </a:extLst>
          </p:cNvPr>
          <p:cNvSpPr txBox="1"/>
          <p:nvPr/>
        </p:nvSpPr>
        <p:spPr>
          <a:xfrm>
            <a:off x="442810" y="4890252"/>
            <a:ext cx="6096000" cy="1815882"/>
          </a:xfrm>
          <a:prstGeom prst="rect">
            <a:avLst/>
          </a:prstGeom>
          <a:noFill/>
        </p:spPr>
        <p:txBody>
          <a:bodyPr wrap="square">
            <a:spAutoFit/>
          </a:bodyPr>
          <a:lstStyle/>
          <a:p>
            <a:r>
              <a:rPr lang="pt-BR" sz="2800" dirty="0">
                <a:solidFill>
                  <a:srgbClr val="FF0000"/>
                </a:solidFill>
                <a:latin typeface="Times New Roman" panose="02020603050405020304" pitchFamily="18" charset="0"/>
                <a:cs typeface="Times New Roman" panose="02020603050405020304" pitchFamily="18" charset="0"/>
              </a:rPr>
              <a:t>=&gt;Mâu thuẫn giữa nhân dân Ấn Độ với thực dân Anh là mâu thuẫn cơ bản trong xã hội. Đó lànguyên nhân dẫn đến các cuộc đấu tranh giành độc lập ở Ấn Độ</a:t>
            </a:r>
            <a:endParaRPr lang="en-US" sz="2800" dirty="0">
              <a:solidFill>
                <a:srgbClr val="FF0000"/>
              </a:solidFill>
            </a:endParaRPr>
          </a:p>
        </p:txBody>
      </p:sp>
      <p:pic>
        <p:nvPicPr>
          <p:cNvPr id="3" name="Picture 2">
            <a:extLst>
              <a:ext uri="{FF2B5EF4-FFF2-40B4-BE49-F238E27FC236}">
                <a16:creationId xmlns:a16="http://schemas.microsoft.com/office/drawing/2014/main" id="{31717902-A620-254A-1613-8D49A5D20C20}"/>
              </a:ext>
            </a:extLst>
          </p:cNvPr>
          <p:cNvPicPr>
            <a:picLocks noChangeAspect="1"/>
          </p:cNvPicPr>
          <p:nvPr/>
        </p:nvPicPr>
        <p:blipFill>
          <a:blip r:embed="rId5"/>
          <a:stretch>
            <a:fillRect/>
          </a:stretch>
        </p:blipFill>
        <p:spPr>
          <a:xfrm>
            <a:off x="6889635" y="3428999"/>
            <a:ext cx="5302365" cy="3350414"/>
          </a:xfrm>
          <a:prstGeom prst="rect">
            <a:avLst/>
          </a:prstGeom>
        </p:spPr>
      </p:pic>
    </p:spTree>
    <p:extLst>
      <p:ext uri="{BB962C8B-B14F-4D97-AF65-F5344CB8AC3E}">
        <p14:creationId xmlns:p14="http://schemas.microsoft.com/office/powerpoint/2010/main" val="34989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075" y="0"/>
            <a:ext cx="3201970" cy="1815882"/>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D0DABBF-B3A7-8165-2EA8-296A7A56A91D}"/>
              </a:ext>
            </a:extLst>
          </p:cNvPr>
          <p:cNvGraphicFramePr>
            <a:graphicFrameLocks noGrp="1"/>
          </p:cNvGraphicFramePr>
          <p:nvPr>
            <p:extLst>
              <p:ext uri="{D42A27DB-BD31-4B8C-83A1-F6EECF244321}">
                <p14:modId xmlns:p14="http://schemas.microsoft.com/office/powerpoint/2010/main" val="1681732978"/>
              </p:ext>
            </p:extLst>
          </p:nvPr>
        </p:nvGraphicFramePr>
        <p:xfrm>
          <a:off x="442810" y="1812036"/>
          <a:ext cx="11576913" cy="5067935"/>
        </p:xfrm>
        <a:graphic>
          <a:graphicData uri="http://schemas.openxmlformats.org/drawingml/2006/table">
            <a:tbl>
              <a:tblPr firstRow="1" firstCol="1" bandRow="1">
                <a:tableStyleId>{93296810-A885-4BE3-A3E7-6D5BEEA58F35}</a:tableStyleId>
              </a:tblPr>
              <a:tblGrid>
                <a:gridCol w="3999299">
                  <a:extLst>
                    <a:ext uri="{9D8B030D-6E8A-4147-A177-3AD203B41FA5}">
                      <a16:colId xmlns:a16="http://schemas.microsoft.com/office/drawing/2014/main" val="3167458115"/>
                    </a:ext>
                  </a:extLst>
                </a:gridCol>
                <a:gridCol w="3910423">
                  <a:extLst>
                    <a:ext uri="{9D8B030D-6E8A-4147-A177-3AD203B41FA5}">
                      <a16:colId xmlns:a16="http://schemas.microsoft.com/office/drawing/2014/main" val="2159614213"/>
                    </a:ext>
                  </a:extLst>
                </a:gridCol>
                <a:gridCol w="3667191">
                  <a:extLst>
                    <a:ext uri="{9D8B030D-6E8A-4147-A177-3AD203B41FA5}">
                      <a16:colId xmlns:a16="http://schemas.microsoft.com/office/drawing/2014/main" val="3139770953"/>
                    </a:ext>
                  </a:extLst>
                </a:gridCol>
              </a:tblGrid>
              <a:tr h="228380">
                <a:tc>
                  <a:txBody>
                    <a:bodyPr/>
                    <a:lstStyle/>
                    <a:p>
                      <a:pPr algn="ctr">
                        <a:lnSpc>
                          <a:spcPct val="115000"/>
                        </a:lnSpc>
                        <a:spcAft>
                          <a:spcPts val="1000"/>
                        </a:spcAft>
                      </a:pPr>
                      <a:r>
                        <a:rPr lang="en-US" sz="2800" dirty="0" err="1">
                          <a:effectLst/>
                        </a:rPr>
                        <a:t>Nhóm</a:t>
                      </a:r>
                      <a:r>
                        <a:rPr lang="en-US" sz="2800" dirty="0">
                          <a:effectLst/>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effectLst/>
                        </a:rPr>
                        <a:t>Nhóm</a:t>
                      </a:r>
                      <a:r>
                        <a:rPr lang="en-US" sz="2800" dirty="0">
                          <a:effectLst/>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effectLst/>
                        </a:rPr>
                        <a:t>Nhóm</a:t>
                      </a:r>
                      <a:r>
                        <a:rPr lang="en-US" sz="2800" dirty="0">
                          <a:effectLst/>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4222212180"/>
                  </a:ext>
                </a:extLst>
              </a:tr>
              <a:tr h="228380">
                <a:tc>
                  <a:txBody>
                    <a:bodyPr/>
                    <a:lstStyle/>
                    <a:p>
                      <a:pPr algn="ctr">
                        <a:lnSpc>
                          <a:spcPct val="115000"/>
                        </a:lnSpc>
                        <a:spcAft>
                          <a:spcPts val="1000"/>
                        </a:spcAft>
                      </a:pPr>
                      <a:r>
                        <a:rPr lang="en-US" sz="2800" dirty="0" err="1">
                          <a:solidFill>
                            <a:srgbClr val="FF0000"/>
                          </a:solidFill>
                          <a:effectLst/>
                        </a:rPr>
                        <a:t>Chính</a:t>
                      </a:r>
                      <a:r>
                        <a:rPr lang="en-US" sz="2800" dirty="0">
                          <a:solidFill>
                            <a:srgbClr val="FF0000"/>
                          </a:solidFill>
                          <a:effectLst/>
                        </a:rPr>
                        <a:t> </a:t>
                      </a:r>
                      <a:r>
                        <a:rPr lang="en-US" sz="2800" dirty="0" err="1">
                          <a:solidFill>
                            <a:srgbClr val="FF0000"/>
                          </a:solidFill>
                          <a:effectLst/>
                        </a:rPr>
                        <a:t>trị</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solidFill>
                            <a:srgbClr val="FF0000"/>
                          </a:solidFill>
                          <a:effectLst/>
                        </a:rPr>
                        <a:t>Kinh</a:t>
                      </a:r>
                      <a:r>
                        <a:rPr lang="en-US" sz="2800" dirty="0">
                          <a:solidFill>
                            <a:srgbClr val="FF0000"/>
                          </a:solidFill>
                          <a:effectLst/>
                        </a:rPr>
                        <a:t> </a:t>
                      </a:r>
                      <a:r>
                        <a:rPr lang="en-US" sz="2800" dirty="0" err="1">
                          <a:solidFill>
                            <a:srgbClr val="FF0000"/>
                          </a:solidFill>
                          <a:effectLst/>
                        </a:rPr>
                        <a:t>tế</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solidFill>
                            <a:srgbClr val="FF0000"/>
                          </a:solidFill>
                          <a:effectLst/>
                        </a:rPr>
                        <a:t>Xã</a:t>
                      </a:r>
                      <a:r>
                        <a:rPr lang="en-US" sz="2800" dirty="0">
                          <a:solidFill>
                            <a:srgbClr val="FF0000"/>
                          </a:solidFill>
                          <a:effectLst/>
                        </a:rPr>
                        <a:t> </a:t>
                      </a:r>
                      <a:r>
                        <a:rPr lang="en-US" sz="2800" dirty="0" err="1">
                          <a:solidFill>
                            <a:srgbClr val="FF0000"/>
                          </a:solidFill>
                          <a:effectLst/>
                        </a:rPr>
                        <a:t>hội</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30533858"/>
                  </a:ext>
                </a:extLst>
              </a:tr>
              <a:tr h="3894577">
                <a:tc>
                  <a:txBody>
                    <a:bodyPr/>
                    <a:lstStyle/>
                    <a:p>
                      <a:pPr>
                        <a:lnSpc>
                          <a:spcPct val="115000"/>
                        </a:lnSpc>
                        <a:spcAft>
                          <a:spcPts val="1000"/>
                        </a:spcAft>
                      </a:pPr>
                      <a:r>
                        <a:rPr lang="en-US" sz="2800" dirty="0">
                          <a:effectLst/>
                        </a:rPr>
                        <a:t>- </a:t>
                      </a:r>
                      <a:r>
                        <a:rPr lang="en-US" sz="2800" dirty="0" err="1">
                          <a:effectLst/>
                        </a:rPr>
                        <a:t>Trực</a:t>
                      </a:r>
                      <a:r>
                        <a:rPr lang="en-US" sz="2800" dirty="0">
                          <a:effectLst/>
                        </a:rPr>
                        <a:t> </a:t>
                      </a:r>
                      <a:r>
                        <a:rPr lang="en-US" sz="2800" dirty="0" err="1">
                          <a:effectLst/>
                        </a:rPr>
                        <a:t>tiếp</a:t>
                      </a:r>
                      <a:r>
                        <a:rPr lang="en-US" sz="2800" dirty="0">
                          <a:effectLst/>
                        </a:rPr>
                        <a:t> </a:t>
                      </a:r>
                      <a:r>
                        <a:rPr lang="en-US" sz="2800" dirty="0" err="1">
                          <a:effectLst/>
                        </a:rPr>
                        <a:t>cai</a:t>
                      </a:r>
                      <a:r>
                        <a:rPr lang="en-US" sz="2800" dirty="0">
                          <a:effectLst/>
                        </a:rPr>
                        <a:t> </a:t>
                      </a:r>
                      <a:r>
                        <a:rPr lang="en-US" sz="2800" dirty="0" err="1">
                          <a:effectLst/>
                        </a:rPr>
                        <a:t>trị</a:t>
                      </a:r>
                      <a:endParaRPr lang="en-US" sz="2800" dirty="0">
                        <a:effectLst/>
                      </a:endParaRPr>
                    </a:p>
                    <a:p>
                      <a:pPr>
                        <a:lnSpc>
                          <a:spcPct val="115000"/>
                        </a:lnSpc>
                        <a:spcAft>
                          <a:spcPts val="1000"/>
                        </a:spcAft>
                      </a:pPr>
                      <a:r>
                        <a:rPr lang="en-US" sz="2800" dirty="0">
                          <a:effectLst/>
                        </a:rPr>
                        <a:t>- </a:t>
                      </a:r>
                      <a:r>
                        <a:rPr lang="en-US" sz="2800" dirty="0" err="1">
                          <a:effectLst/>
                        </a:rPr>
                        <a:t>Thực</a:t>
                      </a:r>
                      <a:r>
                        <a:rPr lang="en-US" sz="2800" dirty="0">
                          <a:effectLst/>
                        </a:rPr>
                        <a:t> </a:t>
                      </a:r>
                      <a:r>
                        <a:rPr lang="en-US" sz="2800" dirty="0" err="1">
                          <a:effectLst/>
                        </a:rPr>
                        <a:t>hiện</a:t>
                      </a:r>
                      <a:r>
                        <a:rPr lang="en-US" sz="2800" dirty="0">
                          <a:effectLst/>
                        </a:rPr>
                        <a:t> </a:t>
                      </a:r>
                      <a:r>
                        <a:rPr lang="en-US" sz="2800" dirty="0" err="1">
                          <a:effectLst/>
                        </a:rPr>
                        <a:t>chính</a:t>
                      </a:r>
                      <a:r>
                        <a:rPr lang="en-US" sz="2800" dirty="0">
                          <a:effectLst/>
                        </a:rPr>
                        <a:t> </a:t>
                      </a:r>
                      <a:r>
                        <a:rPr lang="en-US" sz="2800" dirty="0" err="1">
                          <a:effectLst/>
                        </a:rPr>
                        <a:t>sách</a:t>
                      </a:r>
                      <a:r>
                        <a:rPr lang="en-US" sz="2800" dirty="0">
                          <a:effectLst/>
                        </a:rPr>
                        <a:t> </a:t>
                      </a:r>
                      <a:r>
                        <a:rPr lang="en-US" sz="2800" dirty="0" err="1">
                          <a:effectLst/>
                        </a:rPr>
                        <a:t>nhượng</a:t>
                      </a:r>
                      <a:r>
                        <a:rPr lang="en-US" sz="2800" dirty="0">
                          <a:effectLst/>
                        </a:rPr>
                        <a:t> </a:t>
                      </a:r>
                      <a:r>
                        <a:rPr lang="en-US" sz="2800" dirty="0" err="1">
                          <a:effectLst/>
                        </a:rPr>
                        <a:t>bộ</a:t>
                      </a:r>
                      <a:r>
                        <a:rPr lang="en-US" sz="2800" dirty="0">
                          <a:effectLst/>
                        </a:rPr>
                        <a:t>  </a:t>
                      </a:r>
                      <a:r>
                        <a:rPr lang="en-US" sz="2800" dirty="0" err="1">
                          <a:effectLst/>
                        </a:rPr>
                        <a:t>tầng</a:t>
                      </a:r>
                      <a:r>
                        <a:rPr lang="en-US" sz="2800" dirty="0">
                          <a:effectLst/>
                        </a:rPr>
                        <a:t> </a:t>
                      </a:r>
                      <a:r>
                        <a:rPr lang="en-US" sz="2800" dirty="0" err="1">
                          <a:effectLst/>
                        </a:rPr>
                        <a:t>lớp</a:t>
                      </a:r>
                      <a:r>
                        <a:rPr lang="en-US" sz="2800" dirty="0">
                          <a:effectLst/>
                        </a:rPr>
                        <a:t> </a:t>
                      </a:r>
                      <a:r>
                        <a:rPr lang="en-US" sz="2800" dirty="0" err="1">
                          <a:effectLst/>
                        </a:rPr>
                        <a:t>trên</a:t>
                      </a:r>
                      <a:r>
                        <a:rPr lang="en-US" sz="2800" dirty="0">
                          <a:effectLst/>
                        </a:rPr>
                        <a:t> </a:t>
                      </a:r>
                      <a:r>
                        <a:rPr lang="en-US" sz="2800" dirty="0" err="1">
                          <a:effectLst/>
                        </a:rPr>
                        <a:t>của</a:t>
                      </a:r>
                      <a:r>
                        <a:rPr lang="en-US" sz="2800" dirty="0">
                          <a:effectLst/>
                        </a:rPr>
                        <a:t> </a:t>
                      </a:r>
                      <a:r>
                        <a:rPr lang="en-US" sz="2800" dirty="0" err="1">
                          <a:effectLst/>
                        </a:rPr>
                        <a:t>phong</a:t>
                      </a:r>
                      <a:r>
                        <a:rPr lang="en-US" sz="2800" dirty="0">
                          <a:effectLst/>
                        </a:rPr>
                        <a:t> </a:t>
                      </a:r>
                      <a:r>
                        <a:rPr lang="en-US" sz="2800" dirty="0" err="1">
                          <a:effectLst/>
                        </a:rPr>
                        <a:t>kiến</a:t>
                      </a:r>
                      <a:r>
                        <a:rPr lang="en-US" sz="2800" dirty="0">
                          <a:effectLst/>
                        </a:rPr>
                        <a:t> </a:t>
                      </a:r>
                      <a:r>
                        <a:rPr lang="en-US" sz="2800" dirty="0" err="1">
                          <a:effectLst/>
                        </a:rPr>
                        <a:t>bản</a:t>
                      </a:r>
                      <a:r>
                        <a:rPr lang="en-US" sz="2800" dirty="0">
                          <a:effectLst/>
                        </a:rPr>
                        <a:t> </a:t>
                      </a:r>
                      <a:r>
                        <a:rPr lang="en-US" sz="2800" dirty="0" err="1">
                          <a:effectLst/>
                        </a:rPr>
                        <a:t>xứ</a:t>
                      </a:r>
                      <a:r>
                        <a:rPr lang="en-US" sz="2800" dirty="0">
                          <a:effectLst/>
                        </a:rPr>
                        <a:t>, </a:t>
                      </a:r>
                      <a:r>
                        <a:rPr lang="en-US" sz="2800" dirty="0" err="1">
                          <a:effectLst/>
                        </a:rPr>
                        <a:t>biến</a:t>
                      </a:r>
                      <a:r>
                        <a:rPr lang="en-US" sz="2800" dirty="0">
                          <a:effectLst/>
                        </a:rPr>
                        <a:t> </a:t>
                      </a:r>
                      <a:r>
                        <a:rPr lang="en-US" sz="2800" dirty="0" err="1">
                          <a:effectLst/>
                        </a:rPr>
                        <a:t>thành</a:t>
                      </a:r>
                      <a:r>
                        <a:rPr lang="en-US" sz="2800" dirty="0">
                          <a:effectLst/>
                        </a:rPr>
                        <a:t>  </a:t>
                      </a:r>
                      <a:r>
                        <a:rPr lang="en-US" sz="2800" dirty="0" err="1">
                          <a:effectLst/>
                        </a:rPr>
                        <a:t>tay</a:t>
                      </a:r>
                      <a:r>
                        <a:rPr lang="en-US" sz="2800" dirty="0">
                          <a:effectLst/>
                        </a:rPr>
                        <a:t> </a:t>
                      </a:r>
                      <a:r>
                        <a:rPr lang="en-US" sz="2800" dirty="0" err="1">
                          <a:effectLst/>
                        </a:rPr>
                        <a:t>sai</a:t>
                      </a:r>
                      <a:r>
                        <a:rPr lang="en-US" sz="2800" dirty="0">
                          <a:effectLst/>
                        </a:rPr>
                        <a:t>.</a:t>
                      </a:r>
                    </a:p>
                    <a:p>
                      <a:pPr>
                        <a:lnSpc>
                          <a:spcPct val="115000"/>
                        </a:lnSpc>
                        <a:spcAft>
                          <a:spcPts val="1000"/>
                        </a:spcAft>
                      </a:pPr>
                      <a:r>
                        <a:rPr lang="en-US" sz="2800" dirty="0">
                          <a:effectLst/>
                        </a:rPr>
                        <a:t>- </a:t>
                      </a:r>
                      <a:r>
                        <a:rPr lang="en-US" sz="2800" dirty="0" err="1">
                          <a:effectLst/>
                        </a:rPr>
                        <a:t>Khơi</a:t>
                      </a:r>
                      <a:r>
                        <a:rPr lang="en-US" sz="2800" dirty="0">
                          <a:effectLst/>
                        </a:rPr>
                        <a:t> </a:t>
                      </a:r>
                      <a:r>
                        <a:rPr lang="en-US" sz="2800" dirty="0" err="1">
                          <a:effectLst/>
                        </a:rPr>
                        <a:t>sâu</a:t>
                      </a:r>
                      <a:r>
                        <a:rPr lang="en-US" sz="2800" dirty="0">
                          <a:effectLst/>
                        </a:rPr>
                        <a:t> </a:t>
                      </a:r>
                      <a:r>
                        <a:rPr lang="en-US" sz="2800" dirty="0" err="1">
                          <a:effectLst/>
                        </a:rPr>
                        <a:t>sự</a:t>
                      </a:r>
                      <a:r>
                        <a:rPr lang="en-US" sz="2800" dirty="0">
                          <a:effectLst/>
                        </a:rPr>
                        <a:t> </a:t>
                      </a:r>
                      <a:r>
                        <a:rPr lang="en-US" sz="2800" dirty="0" err="1">
                          <a:effectLst/>
                        </a:rPr>
                        <a:t>khác</a:t>
                      </a:r>
                      <a:r>
                        <a:rPr lang="en-US" sz="2800" dirty="0">
                          <a:effectLst/>
                        </a:rPr>
                        <a:t> </a:t>
                      </a:r>
                      <a:r>
                        <a:rPr lang="en-US" sz="2800" dirty="0" err="1">
                          <a:effectLst/>
                        </a:rPr>
                        <a:t>biệt</a:t>
                      </a:r>
                      <a:r>
                        <a:rPr lang="en-US" sz="2800" dirty="0">
                          <a:effectLst/>
                        </a:rPr>
                        <a:t> </a:t>
                      </a:r>
                      <a:r>
                        <a:rPr lang="en-US" sz="2800" dirty="0" err="1">
                          <a:effectLst/>
                        </a:rPr>
                        <a:t>về</a:t>
                      </a:r>
                      <a:r>
                        <a:rPr lang="en-US" sz="2800" dirty="0">
                          <a:effectLst/>
                        </a:rPr>
                        <a:t> </a:t>
                      </a:r>
                      <a:r>
                        <a:rPr lang="en-US" sz="2800" dirty="0" err="1">
                          <a:effectLst/>
                        </a:rPr>
                        <a:t>chủng</a:t>
                      </a:r>
                      <a:r>
                        <a:rPr lang="en-US" sz="2800" dirty="0">
                          <a:effectLst/>
                        </a:rPr>
                        <a:t> </a:t>
                      </a:r>
                      <a:r>
                        <a:rPr lang="en-US" sz="2800" dirty="0" err="1">
                          <a:effectLst/>
                        </a:rPr>
                        <a:t>tộc</a:t>
                      </a:r>
                      <a:r>
                        <a:rPr lang="en-US" sz="2800" dirty="0">
                          <a:effectLst/>
                        </a:rPr>
                        <a:t> </a:t>
                      </a:r>
                      <a:r>
                        <a:rPr lang="en-US" sz="2800" dirty="0" err="1">
                          <a:effectLst/>
                        </a:rPr>
                        <a:t>và</a:t>
                      </a:r>
                      <a:r>
                        <a:rPr lang="en-US" sz="2800" dirty="0">
                          <a:effectLst/>
                        </a:rPr>
                        <a:t> </a:t>
                      </a:r>
                      <a:r>
                        <a:rPr lang="en-US" sz="2800" dirty="0" err="1">
                          <a:effectLst/>
                        </a:rPr>
                        <a:t>tôn</a:t>
                      </a:r>
                      <a:r>
                        <a:rPr lang="en-US" sz="2800" dirty="0">
                          <a:effectLst/>
                        </a:rPr>
                        <a:t> </a:t>
                      </a:r>
                      <a:r>
                        <a:rPr lang="en-US" sz="2800" dirty="0" err="1">
                          <a:effectLst/>
                        </a:rPr>
                        <a:t>giáo</a:t>
                      </a:r>
                      <a:r>
                        <a:rPr lang="en-US" sz="2800" dirty="0">
                          <a:effectLst/>
                        </a:rPr>
                        <a:t> ở </a:t>
                      </a:r>
                      <a:r>
                        <a:rPr lang="en-US" sz="2800" dirty="0" err="1">
                          <a:effectLst/>
                        </a:rPr>
                        <a:t>Ấn</a:t>
                      </a:r>
                      <a:r>
                        <a:rPr lang="en-US" sz="2800" dirty="0">
                          <a:effectLst/>
                        </a:rPr>
                        <a:t> </a:t>
                      </a:r>
                      <a:r>
                        <a:rPr lang="en-US" sz="2800" dirty="0" err="1">
                          <a:effectLst/>
                        </a:rPr>
                        <a:t>Độ</a:t>
                      </a:r>
                      <a:r>
                        <a:rPr lang="en-US" sz="28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nSpc>
                          <a:spcPct val="115000"/>
                        </a:lnSpc>
                        <a:spcAft>
                          <a:spcPts val="1000"/>
                        </a:spcAft>
                      </a:pPr>
                      <a:r>
                        <a:rPr lang="en-US" sz="2800" dirty="0">
                          <a:effectLst/>
                        </a:rPr>
                        <a:t>- </a:t>
                      </a:r>
                      <a:r>
                        <a:rPr lang="en-US" sz="2800" dirty="0" err="1">
                          <a:effectLst/>
                        </a:rPr>
                        <a:t>Cướp</a:t>
                      </a:r>
                      <a:r>
                        <a:rPr lang="en-US" sz="2800" dirty="0">
                          <a:effectLst/>
                        </a:rPr>
                        <a:t> </a:t>
                      </a:r>
                      <a:r>
                        <a:rPr lang="en-US" sz="2800" dirty="0" err="1">
                          <a:effectLst/>
                        </a:rPr>
                        <a:t>đoạt</a:t>
                      </a:r>
                      <a:r>
                        <a:rPr lang="en-US" sz="2800" dirty="0">
                          <a:effectLst/>
                        </a:rPr>
                        <a:t> </a:t>
                      </a:r>
                      <a:r>
                        <a:rPr lang="en-US" sz="2800" dirty="0" err="1">
                          <a:effectLst/>
                        </a:rPr>
                        <a:t>ruộng</a:t>
                      </a:r>
                      <a:r>
                        <a:rPr lang="en-US" sz="2800" dirty="0">
                          <a:effectLst/>
                        </a:rPr>
                        <a:t> </a:t>
                      </a:r>
                      <a:r>
                        <a:rPr lang="en-US" sz="2800" dirty="0" err="1">
                          <a:effectLst/>
                        </a:rPr>
                        <a:t>đất</a:t>
                      </a:r>
                      <a:r>
                        <a:rPr lang="en-US" sz="2800" dirty="0">
                          <a:effectLst/>
                        </a:rPr>
                        <a:t> </a:t>
                      </a:r>
                      <a:r>
                        <a:rPr lang="en-US" sz="2800" dirty="0" err="1">
                          <a:effectLst/>
                        </a:rPr>
                        <a:t>lập</a:t>
                      </a:r>
                      <a:r>
                        <a:rPr lang="en-US" sz="2800" dirty="0">
                          <a:effectLst/>
                        </a:rPr>
                        <a:t> </a:t>
                      </a:r>
                      <a:r>
                        <a:rPr lang="en-US" sz="2800" dirty="0" err="1">
                          <a:effectLst/>
                        </a:rPr>
                        <a:t>đồn</a:t>
                      </a:r>
                      <a:r>
                        <a:rPr lang="en-US" sz="2800" dirty="0">
                          <a:effectLst/>
                        </a:rPr>
                        <a:t> </a:t>
                      </a:r>
                      <a:r>
                        <a:rPr lang="en-US" sz="2800" dirty="0" err="1">
                          <a:effectLst/>
                        </a:rPr>
                        <a:t>điền</a:t>
                      </a:r>
                      <a:r>
                        <a:rPr lang="en-US" sz="2800" dirty="0">
                          <a:effectLst/>
                        </a:rPr>
                        <a:t>.</a:t>
                      </a:r>
                    </a:p>
                    <a:p>
                      <a:pPr>
                        <a:lnSpc>
                          <a:spcPct val="115000"/>
                        </a:lnSpc>
                        <a:spcAft>
                          <a:spcPts val="1000"/>
                        </a:spcAft>
                      </a:pPr>
                      <a:r>
                        <a:rPr lang="en-US" sz="2800" dirty="0">
                          <a:effectLst/>
                        </a:rPr>
                        <a:t>- </a:t>
                      </a:r>
                      <a:r>
                        <a:rPr lang="en-US" sz="2800" dirty="0" err="1">
                          <a:effectLst/>
                        </a:rPr>
                        <a:t>Khai</a:t>
                      </a:r>
                      <a:r>
                        <a:rPr lang="en-US" sz="2800" dirty="0">
                          <a:effectLst/>
                        </a:rPr>
                        <a:t> </a:t>
                      </a:r>
                      <a:r>
                        <a:rPr lang="en-US" sz="2800" dirty="0" err="1">
                          <a:effectLst/>
                        </a:rPr>
                        <a:t>thác</a:t>
                      </a:r>
                      <a:r>
                        <a:rPr lang="en-US" sz="2800" dirty="0">
                          <a:effectLst/>
                        </a:rPr>
                        <a:t> </a:t>
                      </a:r>
                      <a:r>
                        <a:rPr lang="en-US" sz="2800" dirty="0" err="1">
                          <a:effectLst/>
                        </a:rPr>
                        <a:t>mỏ</a:t>
                      </a:r>
                      <a:r>
                        <a:rPr lang="en-US" sz="2800" dirty="0">
                          <a:effectLst/>
                        </a:rPr>
                        <a:t>, </a:t>
                      </a:r>
                      <a:r>
                        <a:rPr lang="en-US" sz="2800" dirty="0" err="1">
                          <a:effectLst/>
                        </a:rPr>
                        <a:t>phát</a:t>
                      </a:r>
                      <a:r>
                        <a:rPr lang="en-US" sz="2800" dirty="0">
                          <a:effectLst/>
                        </a:rPr>
                        <a:t> </a:t>
                      </a:r>
                      <a:r>
                        <a:rPr lang="en-US" sz="2800" dirty="0" err="1">
                          <a:effectLst/>
                        </a:rPr>
                        <a:t>triển</a:t>
                      </a:r>
                      <a:r>
                        <a:rPr lang="en-US" sz="2800" dirty="0">
                          <a:effectLst/>
                        </a:rPr>
                        <a:t> </a:t>
                      </a:r>
                      <a:r>
                        <a:rPr lang="en-US" sz="2800" dirty="0" err="1">
                          <a:effectLst/>
                        </a:rPr>
                        <a:t>công</a:t>
                      </a:r>
                      <a:r>
                        <a:rPr lang="en-US" sz="2800" dirty="0">
                          <a:effectLst/>
                        </a:rPr>
                        <a:t> </a:t>
                      </a:r>
                      <a:r>
                        <a:rPr lang="en-US" sz="2800" dirty="0" err="1">
                          <a:effectLst/>
                        </a:rPr>
                        <a:t>nghiệp</a:t>
                      </a:r>
                      <a:r>
                        <a:rPr lang="en-US" sz="2800" dirty="0">
                          <a:effectLst/>
                        </a:rPr>
                        <a:t> </a:t>
                      </a:r>
                      <a:r>
                        <a:rPr lang="en-US" sz="2800" dirty="0" err="1">
                          <a:effectLst/>
                        </a:rPr>
                        <a:t>chế</a:t>
                      </a:r>
                      <a:r>
                        <a:rPr lang="en-US" sz="2800" dirty="0">
                          <a:effectLst/>
                        </a:rPr>
                        <a:t> </a:t>
                      </a:r>
                      <a:r>
                        <a:rPr lang="en-US" sz="2800" dirty="0" err="1">
                          <a:effectLst/>
                        </a:rPr>
                        <a:t>biến</a:t>
                      </a:r>
                      <a:r>
                        <a:rPr lang="en-US" sz="2800" dirty="0">
                          <a:effectLst/>
                        </a:rPr>
                        <a:t>, </a:t>
                      </a:r>
                      <a:r>
                        <a:rPr lang="en-US" sz="2800" dirty="0" err="1">
                          <a:effectLst/>
                        </a:rPr>
                        <a:t>mở</a:t>
                      </a:r>
                      <a:r>
                        <a:rPr lang="en-US" sz="2800" dirty="0">
                          <a:effectLst/>
                        </a:rPr>
                        <a:t> </a:t>
                      </a:r>
                      <a:r>
                        <a:rPr lang="en-US" sz="2800" dirty="0" err="1">
                          <a:effectLst/>
                        </a:rPr>
                        <a:t>mang</a:t>
                      </a:r>
                      <a:r>
                        <a:rPr lang="en-US" sz="2800" dirty="0">
                          <a:effectLst/>
                        </a:rPr>
                        <a:t> </a:t>
                      </a:r>
                      <a:r>
                        <a:rPr lang="en-US" sz="2800" dirty="0" err="1">
                          <a:effectLst/>
                        </a:rPr>
                        <a:t>giao</a:t>
                      </a:r>
                      <a:r>
                        <a:rPr lang="en-US" sz="2800" dirty="0">
                          <a:effectLst/>
                        </a:rPr>
                        <a:t> </a:t>
                      </a:r>
                      <a:r>
                        <a:rPr lang="en-US" sz="2800" dirty="0" err="1">
                          <a:effectLst/>
                        </a:rPr>
                        <a:t>thông</a:t>
                      </a:r>
                      <a:r>
                        <a:rPr lang="en-US" sz="2800" dirty="0">
                          <a:effectLst/>
                        </a:rPr>
                        <a:t> </a:t>
                      </a:r>
                      <a:r>
                        <a:rPr lang="en-US" sz="2800" dirty="0" err="1">
                          <a:effectLst/>
                        </a:rPr>
                        <a:t>vận</a:t>
                      </a:r>
                      <a:r>
                        <a:rPr lang="en-US" sz="2800" dirty="0">
                          <a:effectLst/>
                        </a:rPr>
                        <a:t> </a:t>
                      </a:r>
                      <a:r>
                        <a:rPr lang="en-US" sz="2800" dirty="0" err="1">
                          <a:effectLst/>
                        </a:rPr>
                        <a:t>tải</a:t>
                      </a:r>
                      <a:r>
                        <a:rPr lang="en-US" sz="2800" dirty="0">
                          <a:effectLst/>
                        </a:rPr>
                        <a:t>.</a:t>
                      </a:r>
                    </a:p>
                    <a:p>
                      <a:pPr marL="457200" algn="just">
                        <a:lnSpc>
                          <a:spcPct val="115000"/>
                        </a:lnSpc>
                        <a:spcAft>
                          <a:spcPts val="10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nSpc>
                          <a:spcPct val="115000"/>
                        </a:lnSpc>
                        <a:spcAft>
                          <a:spcPts val="1000"/>
                        </a:spcAft>
                      </a:pPr>
                      <a:r>
                        <a:rPr lang="en-US" sz="2800" dirty="0">
                          <a:effectLst/>
                        </a:rPr>
                        <a:t>- </a:t>
                      </a:r>
                      <a:r>
                        <a:rPr lang="en-US" sz="2800" dirty="0" err="1">
                          <a:effectLst/>
                        </a:rPr>
                        <a:t>Khơi</a:t>
                      </a:r>
                      <a:r>
                        <a:rPr lang="en-US" sz="2800" dirty="0">
                          <a:effectLst/>
                        </a:rPr>
                        <a:t> </a:t>
                      </a:r>
                      <a:r>
                        <a:rPr lang="en-US" sz="2800" dirty="0" err="1">
                          <a:effectLst/>
                        </a:rPr>
                        <a:t>sâu</a:t>
                      </a:r>
                      <a:r>
                        <a:rPr lang="en-US" sz="2800" dirty="0">
                          <a:effectLst/>
                        </a:rPr>
                        <a:t> </a:t>
                      </a:r>
                      <a:r>
                        <a:rPr lang="en-US" sz="2800" dirty="0" err="1">
                          <a:effectLst/>
                        </a:rPr>
                        <a:t>mâu</a:t>
                      </a:r>
                      <a:r>
                        <a:rPr lang="en-US" sz="2800" dirty="0">
                          <a:effectLst/>
                        </a:rPr>
                        <a:t> </a:t>
                      </a:r>
                      <a:r>
                        <a:rPr lang="en-US" sz="2800" dirty="0" err="1">
                          <a:effectLst/>
                        </a:rPr>
                        <a:t>thuẫn</a:t>
                      </a:r>
                      <a:r>
                        <a:rPr lang="en-US" sz="2800" dirty="0">
                          <a:effectLst/>
                        </a:rPr>
                        <a:t> </a:t>
                      </a:r>
                      <a:r>
                        <a:rPr lang="en-US" sz="2800" dirty="0" err="1">
                          <a:effectLst/>
                        </a:rPr>
                        <a:t>về</a:t>
                      </a:r>
                      <a:r>
                        <a:rPr lang="en-US" sz="2800" dirty="0">
                          <a:effectLst/>
                        </a:rPr>
                        <a:t>  </a:t>
                      </a:r>
                      <a:r>
                        <a:rPr lang="en-US" sz="2800" dirty="0" err="1">
                          <a:effectLst/>
                        </a:rPr>
                        <a:t>chủng</a:t>
                      </a:r>
                      <a:r>
                        <a:rPr lang="en-US" sz="2800" dirty="0">
                          <a:effectLst/>
                        </a:rPr>
                        <a:t> </a:t>
                      </a:r>
                      <a:r>
                        <a:rPr lang="en-US" sz="2800" dirty="0" err="1">
                          <a:effectLst/>
                        </a:rPr>
                        <a:t>tộc</a:t>
                      </a:r>
                      <a:r>
                        <a:rPr lang="en-US" sz="2800" dirty="0">
                          <a:effectLst/>
                        </a:rPr>
                        <a:t>, </a:t>
                      </a:r>
                      <a:r>
                        <a:rPr lang="en-US" sz="2800" dirty="0" err="1">
                          <a:effectLst/>
                        </a:rPr>
                        <a:t>đẳng</a:t>
                      </a:r>
                      <a:r>
                        <a:rPr lang="en-US" sz="2800" dirty="0">
                          <a:effectLst/>
                        </a:rPr>
                        <a:t> </a:t>
                      </a:r>
                      <a:r>
                        <a:rPr lang="en-US" sz="2800" dirty="0" err="1">
                          <a:effectLst/>
                        </a:rPr>
                        <a:t>cấp</a:t>
                      </a:r>
                      <a:r>
                        <a:rPr lang="en-US" sz="2800" dirty="0">
                          <a:effectLst/>
                        </a:rPr>
                        <a:t>.</a:t>
                      </a:r>
                    </a:p>
                    <a:p>
                      <a:pPr>
                        <a:lnSpc>
                          <a:spcPct val="115000"/>
                        </a:lnSpc>
                        <a:spcAft>
                          <a:spcPts val="1000"/>
                        </a:spcAft>
                      </a:pPr>
                      <a:r>
                        <a:rPr lang="en-US" sz="2800" dirty="0">
                          <a:effectLst/>
                        </a:rPr>
                        <a:t>- </a:t>
                      </a:r>
                      <a:r>
                        <a:rPr lang="en-US" sz="2800" dirty="0" err="1">
                          <a:effectLst/>
                        </a:rPr>
                        <a:t>Chính</a:t>
                      </a:r>
                      <a:r>
                        <a:rPr lang="en-US" sz="2800" dirty="0">
                          <a:effectLst/>
                        </a:rPr>
                        <a:t> </a:t>
                      </a:r>
                      <a:r>
                        <a:rPr lang="en-US" sz="2800" dirty="0" err="1">
                          <a:effectLst/>
                        </a:rPr>
                        <a:t>sách</a:t>
                      </a:r>
                      <a:r>
                        <a:rPr lang="en-US" sz="2800" dirty="0">
                          <a:effectLst/>
                        </a:rPr>
                        <a:t> “</a:t>
                      </a:r>
                      <a:r>
                        <a:rPr lang="en-US" sz="2800" dirty="0" err="1">
                          <a:effectLst/>
                        </a:rPr>
                        <a:t>ngu</a:t>
                      </a:r>
                      <a:r>
                        <a:rPr lang="en-US" sz="2800" dirty="0">
                          <a:effectLst/>
                        </a:rPr>
                        <a:t> </a:t>
                      </a:r>
                      <a:r>
                        <a:rPr lang="en-US" sz="2800" dirty="0" err="1">
                          <a:effectLst/>
                        </a:rPr>
                        <a:t>dân</a:t>
                      </a:r>
                      <a:r>
                        <a:rPr lang="en-US" sz="2800" dirty="0">
                          <a:effectLst/>
                        </a:rPr>
                        <a:t>”, </a:t>
                      </a:r>
                      <a:r>
                        <a:rPr lang="en-US" sz="2800" dirty="0" err="1">
                          <a:effectLst/>
                        </a:rPr>
                        <a:t>cổ</a:t>
                      </a:r>
                      <a:r>
                        <a:rPr lang="en-US" sz="2800" dirty="0">
                          <a:effectLst/>
                        </a:rPr>
                        <a:t> </a:t>
                      </a:r>
                      <a:r>
                        <a:rPr lang="en-US" sz="2800" dirty="0" err="1">
                          <a:effectLst/>
                        </a:rPr>
                        <a:t>súy</a:t>
                      </a:r>
                      <a:r>
                        <a:rPr lang="en-US" sz="2800" dirty="0">
                          <a:effectLst/>
                        </a:rPr>
                        <a:t> </a:t>
                      </a:r>
                      <a:r>
                        <a:rPr lang="en-US" sz="2800" dirty="0" err="1">
                          <a:effectLst/>
                        </a:rPr>
                        <a:t>các</a:t>
                      </a:r>
                      <a:r>
                        <a:rPr lang="en-US" sz="2800" dirty="0">
                          <a:effectLst/>
                        </a:rPr>
                        <a:t> </a:t>
                      </a:r>
                      <a:r>
                        <a:rPr lang="en-US" sz="2800" dirty="0" err="1">
                          <a:effectLst/>
                        </a:rPr>
                        <a:t>hủ</a:t>
                      </a:r>
                      <a:r>
                        <a:rPr lang="en-US" sz="2800" dirty="0">
                          <a:effectLst/>
                        </a:rPr>
                        <a:t> </a:t>
                      </a:r>
                      <a:r>
                        <a:rPr lang="en-US" sz="2800" dirty="0" err="1">
                          <a:effectLst/>
                        </a:rPr>
                        <a:t>tục</a:t>
                      </a:r>
                      <a:r>
                        <a:rPr lang="en-US" sz="2800" dirty="0">
                          <a:effectLst/>
                        </a:rPr>
                        <a:t>, </a:t>
                      </a:r>
                      <a:r>
                        <a:rPr lang="en-US" sz="2800" dirty="0" err="1">
                          <a:effectLst/>
                        </a:rPr>
                        <a:t>tệ</a:t>
                      </a:r>
                      <a:r>
                        <a:rPr lang="en-US" sz="2800" dirty="0">
                          <a:effectLst/>
                        </a:rPr>
                        <a:t> </a:t>
                      </a:r>
                      <a:r>
                        <a:rPr lang="en-US" sz="2800" dirty="0" err="1">
                          <a:effectLst/>
                        </a:rPr>
                        <a:t>nạn</a:t>
                      </a:r>
                      <a:r>
                        <a:rPr lang="en-US" sz="2800" dirty="0">
                          <a:effectLst/>
                        </a:rPr>
                        <a:t>.</a:t>
                      </a:r>
                    </a:p>
                    <a:p>
                      <a:pPr>
                        <a:lnSpc>
                          <a:spcPct val="115000"/>
                        </a:lnSpc>
                        <a:spcAft>
                          <a:spcPts val="1000"/>
                        </a:spcAft>
                      </a:pPr>
                      <a:r>
                        <a:rPr lang="en-US" sz="2800" dirty="0">
                          <a:effectLst/>
                        </a:rPr>
                        <a:t> </a:t>
                      </a:r>
                    </a:p>
                    <a:p>
                      <a:pPr marL="457200" algn="just">
                        <a:lnSpc>
                          <a:spcPct val="115000"/>
                        </a:lnSpc>
                        <a:spcAft>
                          <a:spcPts val="10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1577637351"/>
                  </a:ext>
                </a:extLst>
              </a:tr>
            </a:tbl>
          </a:graphicData>
        </a:graphic>
      </p:graphicFrame>
    </p:spTree>
    <p:extLst>
      <p:ext uri="{BB962C8B-B14F-4D97-AF65-F5344CB8AC3E}">
        <p14:creationId xmlns:p14="http://schemas.microsoft.com/office/powerpoint/2010/main" val="98674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65A0DC-CDEE-5C71-1447-8F1923D22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667" y="672269"/>
            <a:ext cx="2149042" cy="2085339"/>
          </a:xfrm>
          <a:prstGeom prst="rect">
            <a:avLst/>
          </a:prstGeom>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14" name="Group 13">
            <a:extLst>
              <a:ext uri="{FF2B5EF4-FFF2-40B4-BE49-F238E27FC236}">
                <a16:creationId xmlns:a16="http://schemas.microsoft.com/office/drawing/2014/main" id="{F941C9CD-2706-5A82-6132-3BDF379719C0}"/>
              </a:ext>
            </a:extLst>
          </p:cNvPr>
          <p:cNvGrpSpPr/>
          <p:nvPr/>
        </p:nvGrpSpPr>
        <p:grpSpPr>
          <a:xfrm>
            <a:off x="0" y="1604246"/>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492122"/>
            </a:xfrm>
            <a:prstGeom prst="rect">
              <a:avLst/>
            </a:prstGeom>
            <a:noFill/>
          </p:spPr>
          <p:txBody>
            <a:bodyPr wrap="square">
              <a:spAutoFit/>
            </a:bodyPr>
            <a:lstStyle/>
            <a:p>
              <a:pPr algn="just">
                <a:lnSpc>
                  <a:spcPct val="115000"/>
                </a:lnSpc>
                <a:spcAft>
                  <a:spcPts val="10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318066" y="2780311"/>
            <a:ext cx="5653640" cy="40167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457200" algn="just">
              <a:lnSpc>
                <a:spcPct val="115000"/>
              </a:lnSpc>
              <a:spcAft>
                <a:spcPts val="1000"/>
              </a:spcAft>
            </a:pP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gay </a:t>
            </a:r>
            <a:r>
              <a:rPr lang="en-US" sz="2800" dirty="0" err="1">
                <a:latin typeface="Times New Roman" panose="02020603050405020304" pitchFamily="18" charset="0"/>
                <a:cs typeface="Times New Roman" panose="02020603050405020304" pitchFamily="18" charset="0"/>
              </a:rPr>
              <a:t>gắt</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24A0102-594D-601F-8EB0-83F7561A10B2}"/>
              </a:ext>
            </a:extLst>
          </p:cNvPr>
          <p:cNvSpPr txBox="1"/>
          <p:nvPr/>
        </p:nvSpPr>
        <p:spPr>
          <a:xfrm>
            <a:off x="220294" y="1555459"/>
            <a:ext cx="2761445" cy="2677656"/>
          </a:xfrm>
          <a:prstGeom prst="rect">
            <a:avLst/>
          </a:prstGeom>
          <a:noFill/>
        </p:spPr>
        <p:txBody>
          <a:bodyPr wrap="square">
            <a:spAutoFit/>
          </a:bodyPr>
          <a:lstStyle/>
          <a:p>
            <a:r>
              <a:rPr lang="en-US" sz="2800" b="1" dirty="0" err="1">
                <a:effectLst/>
                <a:latin typeface="Times New Roman" panose="02020603050405020304" pitchFamily="18" charset="0"/>
                <a:ea typeface="Arial" panose="020B0604020202020204" pitchFamily="34" charset="0"/>
              </a:rPr>
              <a:t>Em</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có</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suy</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nghĩ</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gì</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chính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sách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cai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trị</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của</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thực</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dân</a:t>
            </a:r>
            <a:r>
              <a:rPr lang="en-US" sz="2800" b="1" dirty="0">
                <a:effectLst/>
                <a:latin typeface="Times New Roman" panose="02020603050405020304" pitchFamily="18" charset="0"/>
                <a:ea typeface="Arial" panose="020B0604020202020204" pitchFamily="34" charset="0"/>
              </a:rPr>
              <a:t> Anh ở </a:t>
            </a:r>
            <a:r>
              <a:rPr lang="en-US" sz="2800" b="1" dirty="0" err="1">
                <a:effectLst/>
                <a:latin typeface="Times New Roman" panose="02020603050405020304" pitchFamily="18" charset="0"/>
                <a:ea typeface="Arial" panose="020B0604020202020204" pitchFamily="34" charset="0"/>
              </a:rPr>
              <a:t>Ấn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Độ</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cuối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thế</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kỉ</a:t>
            </a:r>
            <a:r>
              <a:rPr lang="en-US" sz="2800" b="1" dirty="0">
                <a:effectLst/>
                <a:latin typeface="Times New Roman" panose="02020603050405020304" pitchFamily="18" charset="0"/>
                <a:ea typeface="Arial" panose="020B0604020202020204" pitchFamily="34" charset="0"/>
              </a:rPr>
              <a:t> XIX</a:t>
            </a:r>
            <a:endParaRPr lang="en-US" sz="2800" dirty="0"/>
          </a:p>
        </p:txBody>
      </p:sp>
    </p:spTree>
    <p:extLst>
      <p:ext uri="{BB962C8B-B14F-4D97-AF65-F5344CB8AC3E}">
        <p14:creationId xmlns:p14="http://schemas.microsoft.com/office/powerpoint/2010/main" val="8089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198783" y="2222988"/>
            <a:ext cx="4821749" cy="2862322"/>
          </a:xfrm>
          <a:prstGeom prst="rect">
            <a:avLst/>
          </a:prstGeom>
          <a:noFill/>
        </p:spPr>
        <p:txBody>
          <a:bodyPr wrap="square">
            <a:spAutoFit/>
          </a:body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0</a:t>
            </a:r>
            <a:r>
              <a:rPr lang="en-US" sz="3600" b="1" dirty="0">
                <a:effectLst/>
                <a:latin typeface="Times New Roman" panose="02020603050405020304" pitchFamily="18" charset="0"/>
                <a:ea typeface="Calibri" panose="020F0502020204030204" pitchFamily="34" charset="0"/>
              </a:rPr>
              <a:t>2</a:t>
            </a:r>
            <a:r>
              <a:rPr lang="vi-VN" sz="3600" b="1" dirty="0">
                <a:effectLst/>
                <a:latin typeface="Times New Roman" panose="02020603050405020304" pitchFamily="18" charset="0"/>
                <a:ea typeface="Calibri" panose="020F0502020204030204" pitchFamily="34" charset="0"/>
              </a:rPr>
              <a:t>. </a:t>
            </a:r>
            <a:r>
              <a:rPr lang="en-US" sz="3600" b="1" dirty="0">
                <a:solidFill>
                  <a:srgbClr val="000000"/>
                </a:solidFill>
                <a:effectLst/>
                <a:latin typeface="Times New Roman" panose="02020603050405020304" pitchFamily="18" charset="0"/>
                <a:ea typeface="Times New Roman" panose="02020603050405020304" pitchFamily="18" charset="0"/>
              </a:rPr>
              <a:t>Phong </a:t>
            </a:r>
            <a:r>
              <a:rPr lang="en-US" sz="3600" b="1" dirty="0" err="1">
                <a:solidFill>
                  <a:srgbClr val="000000"/>
                </a:solidFill>
                <a:effectLst/>
                <a:latin typeface="Times New Roman" panose="02020603050405020304" pitchFamily="18" charset="0"/>
                <a:ea typeface="Times New Roman" panose="02020603050405020304" pitchFamily="18" charset="0"/>
              </a:rPr>
              <a:t>trào</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giải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phóng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dân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tộc</a:t>
            </a:r>
            <a:r>
              <a:rPr lang="en-US" sz="3600" b="1" dirty="0">
                <a:solidFill>
                  <a:srgbClr val="000000"/>
                </a:solidFill>
                <a:effectLst/>
                <a:latin typeface="Times New Roman" panose="02020603050405020304" pitchFamily="18" charset="0"/>
                <a:ea typeface="Times New Roman" panose="02020603050405020304" pitchFamily="18" charset="0"/>
              </a:rPr>
              <a:t> ở </a:t>
            </a:r>
            <a:r>
              <a:rPr lang="en-US" sz="3600" b="1" dirty="0" err="1">
                <a:solidFill>
                  <a:srgbClr val="000000"/>
                </a:solidFill>
                <a:effectLst/>
                <a:latin typeface="Times New Roman" panose="02020603050405020304" pitchFamily="18" charset="0"/>
                <a:ea typeface="Times New Roman" panose="02020603050405020304" pitchFamily="18" charset="0"/>
              </a:rPr>
              <a:t>Đông</a:t>
            </a:r>
            <a:r>
              <a:rPr lang="en-US" sz="3600" b="1" dirty="0">
                <a:solidFill>
                  <a:srgbClr val="000000"/>
                </a:solidFill>
                <a:effectLst/>
                <a:latin typeface="Times New Roman" panose="02020603050405020304" pitchFamily="18" charset="0"/>
                <a:ea typeface="Times New Roman" panose="02020603050405020304" pitchFamily="18" charset="0"/>
              </a:rPr>
              <a:t> Nam Á </a:t>
            </a:r>
            <a:r>
              <a:rPr lang="en-US" sz="3600" b="1" dirty="0" err="1">
                <a:solidFill>
                  <a:srgbClr val="000000"/>
                </a:solidFill>
                <a:effectLst/>
                <a:latin typeface="Times New Roman" panose="02020603050405020304" pitchFamily="18" charset="0"/>
                <a:ea typeface="Times New Roman" panose="02020603050405020304" pitchFamily="18" charset="0"/>
              </a:rPr>
              <a:t>từ</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nửa</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sau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rPr>
              <a:t> XIX </a:t>
            </a:r>
            <a:r>
              <a:rPr lang="en-US" sz="3600" b="1" dirty="0" err="1">
                <a:solidFill>
                  <a:srgbClr val="000000"/>
                </a:solidFill>
                <a:effectLst/>
                <a:latin typeface="Times New Roman" panose="02020603050405020304" pitchFamily="18" charset="0"/>
                <a:ea typeface="Times New Roman" panose="02020603050405020304" pitchFamily="18" charset="0"/>
              </a:rPr>
              <a:t>đến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đầu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rPr>
              <a:t> XX</a:t>
            </a:r>
            <a:r>
              <a:rPr lang="en-US" altLang="en-US" sz="36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BBD99E6A-5593-7CB2-79B9-5A895D95C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32" y="1709668"/>
            <a:ext cx="7171468" cy="5148331"/>
          </a:xfrm>
          <a:prstGeom prst="rect">
            <a:avLst/>
          </a:prstGeom>
        </p:spPr>
      </p:pic>
    </p:spTree>
    <p:extLst>
      <p:ext uri="{BB962C8B-B14F-4D97-AF65-F5344CB8AC3E}">
        <p14:creationId xmlns:p14="http://schemas.microsoft.com/office/powerpoint/2010/main" val="307801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27F626F-6E51-8901-4CCD-9D452485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2032833"/>
            <a:ext cx="10310194" cy="4390062"/>
          </a:xfrm>
          <a:prstGeom prst="rect">
            <a:avLst/>
          </a:prstGeom>
        </p:spPr>
      </p:pic>
    </p:spTree>
    <p:extLst>
      <p:ext uri="{BB962C8B-B14F-4D97-AF65-F5344CB8AC3E}">
        <p14:creationId xmlns:p14="http://schemas.microsoft.com/office/powerpoint/2010/main" val="318570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AE1D8C4-181D-2930-0DB2-203E5620D2F2}"/>
              </a:ext>
            </a:extLst>
          </p:cNvPr>
          <p:cNvGrpSpPr/>
          <p:nvPr/>
        </p:nvGrpSpPr>
        <p:grpSpPr>
          <a:xfrm>
            <a:off x="912811" y="1961363"/>
            <a:ext cx="10366377" cy="2372056"/>
            <a:chOff x="912812" y="2408853"/>
            <a:chExt cx="10033484" cy="2372056"/>
          </a:xfrm>
        </p:grpSpPr>
        <p:pic>
          <p:nvPicPr>
            <p:cNvPr id="4" name="Picture 3">
              <a:extLst>
                <a:ext uri="{FF2B5EF4-FFF2-40B4-BE49-F238E27FC236}">
                  <a16:creationId xmlns:a16="http://schemas.microsoft.com/office/drawing/2014/main" id="{B1AF31AB-596C-8AFE-F7FF-2C5ADFBB8ECD}"/>
                </a:ext>
              </a:extLst>
            </p:cNvPr>
            <p:cNvPicPr>
              <a:picLocks noChangeAspect="1"/>
            </p:cNvPicPr>
            <p:nvPr/>
          </p:nvPicPr>
          <p:blipFill>
            <a:blip r:embed="rId2"/>
            <a:stretch>
              <a:fillRect/>
            </a:stretch>
          </p:blipFill>
          <p:spPr>
            <a:xfrm>
              <a:off x="912812" y="2408853"/>
              <a:ext cx="2599014" cy="2372056"/>
            </a:xfrm>
            <a:prstGeom prst="rect">
              <a:avLst/>
            </a:prstGeom>
          </p:spPr>
        </p:pic>
        <p:sp>
          <p:nvSpPr>
            <p:cNvPr id="7" name="TextBox 6">
              <a:extLst>
                <a:ext uri="{FF2B5EF4-FFF2-40B4-BE49-F238E27FC236}">
                  <a16:creationId xmlns:a16="http://schemas.microsoft.com/office/drawing/2014/main" id="{09C1199A-C170-B863-4F55-F59AF056D5CD}"/>
                </a:ext>
              </a:extLst>
            </p:cNvPr>
            <p:cNvSpPr txBox="1"/>
            <p:nvPr/>
          </p:nvSpPr>
          <p:spPr>
            <a:xfrm>
              <a:off x="3458817" y="2408853"/>
              <a:ext cx="7487479" cy="1410451"/>
            </a:xfrm>
            <a:prstGeom prst="rect">
              <a:avLst/>
            </a:prstGeom>
            <a:noFill/>
          </p:spPr>
          <p:txBody>
            <a:bodyPr wrap="square">
              <a:spAutoFit/>
            </a:bodyPr>
            <a:lstStyle/>
            <a:p>
              <a:pPr algn="just">
                <a:lnSpc>
                  <a:spcPct val="115000"/>
                </a:lnSpc>
                <a:spcAft>
                  <a:spcPts val="1000"/>
                </a:spcAft>
                <a:tabLst>
                  <a:tab pos="76200" algn="l"/>
                </a:tabLs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9" name="Table 8">
            <a:extLst>
              <a:ext uri="{FF2B5EF4-FFF2-40B4-BE49-F238E27FC236}">
                <a16:creationId xmlns:a16="http://schemas.microsoft.com/office/drawing/2014/main" id="{A41C35AF-591F-B642-772F-91A9742DA271}"/>
              </a:ext>
            </a:extLst>
          </p:cNvPr>
          <p:cNvGraphicFramePr>
            <a:graphicFrameLocks noGrp="1"/>
          </p:cNvGraphicFramePr>
          <p:nvPr>
            <p:extLst>
              <p:ext uri="{D42A27DB-BD31-4B8C-83A1-F6EECF244321}">
                <p14:modId xmlns:p14="http://schemas.microsoft.com/office/powerpoint/2010/main" val="2842598335"/>
              </p:ext>
            </p:extLst>
          </p:nvPr>
        </p:nvGraphicFramePr>
        <p:xfrm>
          <a:off x="3644349" y="3710609"/>
          <a:ext cx="7634840" cy="2689145"/>
        </p:xfrm>
        <a:graphic>
          <a:graphicData uri="http://schemas.openxmlformats.org/drawingml/2006/table">
            <a:tbl>
              <a:tblPr firstRow="1" firstCol="1" bandRow="1">
                <a:tableStyleId>{00A15C55-8517-42AA-B614-E9B94910E393}</a:tableStyleId>
              </a:tblPr>
              <a:tblGrid>
                <a:gridCol w="2345634">
                  <a:extLst>
                    <a:ext uri="{9D8B030D-6E8A-4147-A177-3AD203B41FA5}">
                      <a16:colId xmlns:a16="http://schemas.microsoft.com/office/drawing/2014/main" val="2655526303"/>
                    </a:ext>
                  </a:extLst>
                </a:gridCol>
                <a:gridCol w="5289206">
                  <a:extLst>
                    <a:ext uri="{9D8B030D-6E8A-4147-A177-3AD203B41FA5}">
                      <a16:colId xmlns:a16="http://schemas.microsoft.com/office/drawing/2014/main" val="231595718"/>
                    </a:ext>
                  </a:extLst>
                </a:gridCol>
              </a:tblGrid>
              <a:tr h="1372140">
                <a:tc>
                  <a:txBody>
                    <a:bodyPr/>
                    <a:lstStyle/>
                    <a:p>
                      <a:pPr marL="457200">
                        <a:lnSpc>
                          <a:spcPct val="115000"/>
                        </a:lnSpc>
                        <a:spcAft>
                          <a:spcPts val="1000"/>
                        </a:spcAft>
                      </a:pPr>
                      <a:r>
                        <a:rPr lang="en-US" sz="2800" dirty="0" err="1">
                          <a:effectLst/>
                        </a:rPr>
                        <a:t>Tên</a:t>
                      </a:r>
                      <a:r>
                        <a:rPr lang="en-US" sz="2800" dirty="0">
                          <a:effectLst/>
                        </a:rPr>
                        <a:t> </a:t>
                      </a:r>
                      <a:r>
                        <a:rPr lang="en-US" sz="2800" dirty="0" err="1">
                          <a:effectLst/>
                        </a:rPr>
                        <a:t>nước</a:t>
                      </a: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2800" dirty="0" err="1">
                          <a:effectLst/>
                        </a:rPr>
                        <a:t>Thực</a:t>
                      </a:r>
                      <a:r>
                        <a:rPr lang="en-US" sz="2800" dirty="0">
                          <a:effectLst/>
                        </a:rPr>
                        <a:t> </a:t>
                      </a:r>
                      <a:r>
                        <a:rPr lang="en-US" sz="2800" dirty="0" err="1">
                          <a:effectLst/>
                        </a:rPr>
                        <a:t>dân</a:t>
                      </a:r>
                      <a:r>
                        <a:rPr lang="en-US" sz="2800" dirty="0">
                          <a:effectLst/>
                        </a:rPr>
                        <a:t> </a:t>
                      </a:r>
                      <a:r>
                        <a:rPr lang="en-US" sz="2800" dirty="0" err="1">
                          <a:effectLst/>
                        </a:rPr>
                        <a:t>đô</a:t>
                      </a:r>
                      <a:r>
                        <a:rPr lang="en-US" sz="2800" dirty="0">
                          <a:effectLst/>
                        </a:rPr>
                        <a:t> </a:t>
                      </a:r>
                      <a:r>
                        <a:rPr lang="en-US" sz="2800" dirty="0" err="1">
                          <a:effectLst/>
                        </a:rPr>
                        <a:t>hộ</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219781"/>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5569766"/>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7433530"/>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4793231"/>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1179073"/>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59189"/>
                  </a:ext>
                </a:extLst>
              </a:tr>
            </a:tbl>
          </a:graphicData>
        </a:graphic>
      </p:graphicFrame>
    </p:spTree>
    <p:extLst>
      <p:ext uri="{BB962C8B-B14F-4D97-AF65-F5344CB8AC3E}">
        <p14:creationId xmlns:p14="http://schemas.microsoft.com/office/powerpoint/2010/main" val="320802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8" name="Group 7">
            <a:extLst>
              <a:ext uri="{FF2B5EF4-FFF2-40B4-BE49-F238E27FC236}">
                <a16:creationId xmlns:a16="http://schemas.microsoft.com/office/drawing/2014/main" id="{6AE1D8C4-181D-2930-0DB2-203E5620D2F2}"/>
              </a:ext>
            </a:extLst>
          </p:cNvPr>
          <p:cNvGrpSpPr/>
          <p:nvPr/>
        </p:nvGrpSpPr>
        <p:grpSpPr>
          <a:xfrm>
            <a:off x="463827" y="1510748"/>
            <a:ext cx="10815362" cy="2067339"/>
            <a:chOff x="912812" y="2408853"/>
            <a:chExt cx="10033484" cy="2372056"/>
          </a:xfrm>
        </p:grpSpPr>
        <p:pic>
          <p:nvPicPr>
            <p:cNvPr id="4" name="Picture 3">
              <a:extLst>
                <a:ext uri="{FF2B5EF4-FFF2-40B4-BE49-F238E27FC236}">
                  <a16:creationId xmlns:a16="http://schemas.microsoft.com/office/drawing/2014/main" id="{B1AF31AB-596C-8AFE-F7FF-2C5ADFBB8ECD}"/>
                </a:ext>
              </a:extLst>
            </p:cNvPr>
            <p:cNvPicPr>
              <a:picLocks noChangeAspect="1"/>
            </p:cNvPicPr>
            <p:nvPr/>
          </p:nvPicPr>
          <p:blipFill>
            <a:blip r:embed="rId2"/>
            <a:stretch>
              <a:fillRect/>
            </a:stretch>
          </p:blipFill>
          <p:spPr>
            <a:xfrm>
              <a:off x="912812" y="2408853"/>
              <a:ext cx="2599014" cy="2372056"/>
            </a:xfrm>
            <a:prstGeom prst="rect">
              <a:avLst/>
            </a:prstGeom>
          </p:spPr>
        </p:pic>
        <p:sp>
          <p:nvSpPr>
            <p:cNvPr id="7" name="TextBox 6">
              <a:extLst>
                <a:ext uri="{FF2B5EF4-FFF2-40B4-BE49-F238E27FC236}">
                  <a16:creationId xmlns:a16="http://schemas.microsoft.com/office/drawing/2014/main" id="{09C1199A-C170-B863-4F55-F59AF056D5CD}"/>
                </a:ext>
              </a:extLst>
            </p:cNvPr>
            <p:cNvSpPr txBox="1"/>
            <p:nvPr/>
          </p:nvSpPr>
          <p:spPr>
            <a:xfrm>
              <a:off x="3458817" y="2408853"/>
              <a:ext cx="7487479" cy="1410451"/>
            </a:xfrm>
            <a:prstGeom prst="rect">
              <a:avLst/>
            </a:prstGeom>
            <a:noFill/>
          </p:spPr>
          <p:txBody>
            <a:bodyPr wrap="square">
              <a:spAutoFit/>
            </a:bodyPr>
            <a:lstStyle/>
            <a:p>
              <a:pPr algn="just">
                <a:lnSpc>
                  <a:spcPct val="115000"/>
                </a:lnSpc>
                <a:spcAft>
                  <a:spcPts val="1000"/>
                </a:spcAft>
                <a:tabLst>
                  <a:tab pos="76200" algn="l"/>
                </a:tabLs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2">
            <a:extLst>
              <a:ext uri="{FF2B5EF4-FFF2-40B4-BE49-F238E27FC236}">
                <a16:creationId xmlns:a16="http://schemas.microsoft.com/office/drawing/2014/main" id="{FDD87B24-9209-0082-2B8C-106759D29AB4}"/>
              </a:ext>
            </a:extLst>
          </p:cNvPr>
          <p:cNvGraphicFramePr>
            <a:graphicFrameLocks noGrp="1"/>
          </p:cNvGraphicFramePr>
          <p:nvPr>
            <p:extLst>
              <p:ext uri="{D42A27DB-BD31-4B8C-83A1-F6EECF244321}">
                <p14:modId xmlns:p14="http://schemas.microsoft.com/office/powerpoint/2010/main" val="1687669316"/>
              </p:ext>
            </p:extLst>
          </p:nvPr>
        </p:nvGraphicFramePr>
        <p:xfrm>
          <a:off x="3087757" y="2994991"/>
          <a:ext cx="9104243" cy="3863008"/>
        </p:xfrm>
        <a:graphic>
          <a:graphicData uri="http://schemas.openxmlformats.org/drawingml/2006/table">
            <a:tbl>
              <a:tblPr firstRow="1" firstCol="1" bandRow="1">
                <a:tableStyleId>{00A15C55-8517-42AA-B614-E9B94910E393}</a:tableStyleId>
              </a:tblPr>
              <a:tblGrid>
                <a:gridCol w="3759680">
                  <a:extLst>
                    <a:ext uri="{9D8B030D-6E8A-4147-A177-3AD203B41FA5}">
                      <a16:colId xmlns:a16="http://schemas.microsoft.com/office/drawing/2014/main" val="2074017075"/>
                    </a:ext>
                  </a:extLst>
                </a:gridCol>
                <a:gridCol w="5344563">
                  <a:extLst>
                    <a:ext uri="{9D8B030D-6E8A-4147-A177-3AD203B41FA5}">
                      <a16:colId xmlns:a16="http://schemas.microsoft.com/office/drawing/2014/main" val="1121273996"/>
                    </a:ext>
                  </a:extLst>
                </a:gridCol>
              </a:tblGrid>
              <a:tr h="692961">
                <a:tc>
                  <a:txBody>
                    <a:bodyPr/>
                    <a:lstStyle/>
                    <a:p>
                      <a:pPr marL="457200">
                        <a:lnSpc>
                          <a:spcPct val="115000"/>
                        </a:lnSpc>
                        <a:spcAft>
                          <a:spcPts val="1000"/>
                        </a:spcAft>
                      </a:pPr>
                      <a:r>
                        <a:rPr lang="en-US" sz="2400" dirty="0" err="1">
                          <a:effectLst/>
                        </a:rPr>
                        <a:t>Tên</a:t>
                      </a:r>
                      <a:r>
                        <a:rPr lang="en-US" sz="2400" dirty="0">
                          <a:effectLst/>
                        </a:rPr>
                        <a:t> </a:t>
                      </a:r>
                      <a:r>
                        <a:rPr lang="en-US" sz="2400" dirty="0" err="1">
                          <a:effectLst/>
                        </a:rPr>
                        <a:t>nước</a:t>
                      </a: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2400">
                          <a:effectLst/>
                        </a:rPr>
                        <a:t>Thực dân đô hộ</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6274016"/>
                  </a:ext>
                </a:extLst>
              </a:tr>
              <a:tr h="520777">
                <a:tc>
                  <a:txBody>
                    <a:bodyPr/>
                    <a:lstStyle/>
                    <a:p>
                      <a:pPr algn="just">
                        <a:lnSpc>
                          <a:spcPct val="115000"/>
                        </a:lnSpc>
                        <a:spcAft>
                          <a:spcPts val="1000"/>
                        </a:spcAft>
                      </a:pPr>
                      <a:r>
                        <a:rPr lang="vi-VN" sz="2400" dirty="0">
                          <a:effectLst/>
                        </a:rPr>
                        <a:t>In-đô-nê-xi-a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Hà Lan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3436605"/>
                  </a:ext>
                </a:extLst>
              </a:tr>
              <a:tr h="520777">
                <a:tc>
                  <a:txBody>
                    <a:bodyPr/>
                    <a:lstStyle/>
                    <a:p>
                      <a:pPr marL="457200">
                        <a:lnSpc>
                          <a:spcPct val="115000"/>
                        </a:lnSpc>
                        <a:spcAft>
                          <a:spcPts val="1000"/>
                        </a:spcAft>
                      </a:pPr>
                      <a:r>
                        <a:rPr lang="en-US" sz="2400" dirty="0" err="1">
                          <a:effectLst/>
                        </a:rPr>
                        <a:t>Miến</a:t>
                      </a:r>
                      <a:r>
                        <a:rPr lang="en-US" sz="2400" dirty="0">
                          <a:effectLst/>
                        </a:rPr>
                        <a:t> </a:t>
                      </a:r>
                      <a:r>
                        <a:rPr lang="en-US" sz="2400" dirty="0" err="1">
                          <a:effectLst/>
                        </a:rPr>
                        <a:t>Điện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Anh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473241"/>
                  </a:ext>
                </a:extLst>
              </a:tr>
              <a:tr h="520777">
                <a:tc>
                  <a:txBody>
                    <a:bodyPr/>
                    <a:lstStyle/>
                    <a:p>
                      <a:pPr marL="457200">
                        <a:lnSpc>
                          <a:spcPct val="115000"/>
                        </a:lnSpc>
                        <a:spcAft>
                          <a:spcPts val="1000"/>
                        </a:spcAft>
                      </a:pPr>
                      <a:r>
                        <a:rPr lang="en-US" sz="2400" dirty="0" err="1">
                          <a:effectLst/>
                        </a:rPr>
                        <a:t>Mã</a:t>
                      </a:r>
                      <a:r>
                        <a:rPr lang="en-US" sz="2400" dirty="0">
                          <a:effectLst/>
                        </a:rPr>
                        <a:t> Lai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Anh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600187"/>
                  </a:ext>
                </a:extLst>
              </a:tr>
              <a:tr h="520777">
                <a:tc>
                  <a:txBody>
                    <a:bodyPr/>
                    <a:lstStyle/>
                    <a:p>
                      <a:pPr marL="457200">
                        <a:lnSpc>
                          <a:spcPct val="115000"/>
                        </a:lnSpc>
                        <a:spcAft>
                          <a:spcPts val="1000"/>
                        </a:spcAft>
                      </a:pPr>
                      <a:r>
                        <a:rPr lang="en-US" sz="2400" dirty="0">
                          <a:effectLst/>
                        </a:rPr>
                        <a:t>Phi- lip-pin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err="1">
                          <a:effectLst/>
                        </a:rPr>
                        <a:t>Mỹ</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7751247"/>
                  </a:ext>
                </a:extLst>
              </a:tr>
              <a:tr h="1086939">
                <a:tc>
                  <a:txBody>
                    <a:bodyPr/>
                    <a:lstStyle/>
                    <a:p>
                      <a:pPr marL="457200">
                        <a:lnSpc>
                          <a:spcPct val="115000"/>
                        </a:lnSpc>
                        <a:spcAft>
                          <a:spcPts val="1000"/>
                        </a:spcAft>
                      </a:pPr>
                      <a:r>
                        <a:rPr lang="en-US" sz="2400" dirty="0" err="1">
                          <a:effectLst/>
                        </a:rPr>
                        <a:t>Việt</a:t>
                      </a:r>
                      <a:r>
                        <a:rPr lang="en-US" sz="2400" dirty="0">
                          <a:effectLst/>
                        </a:rPr>
                        <a:t> Nam, Cam-</a:t>
                      </a:r>
                      <a:r>
                        <a:rPr lang="en-US" sz="2400" dirty="0" err="1">
                          <a:effectLst/>
                        </a:rPr>
                        <a:t>pu</a:t>
                      </a:r>
                      <a:r>
                        <a:rPr lang="en-US" sz="2400" dirty="0">
                          <a:effectLst/>
                        </a:rPr>
                        <a:t>-chia, </a:t>
                      </a:r>
                      <a:r>
                        <a:rPr lang="en-US" sz="2400" dirty="0" err="1">
                          <a:effectLst/>
                        </a:rPr>
                        <a:t>Lào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err="1">
                          <a:effectLst/>
                        </a:rPr>
                        <a:t>Pháp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342434"/>
                  </a:ext>
                </a:extLst>
              </a:tr>
            </a:tbl>
          </a:graphicData>
        </a:graphic>
      </p:graphicFrame>
    </p:spTree>
    <p:extLst>
      <p:ext uri="{BB962C8B-B14F-4D97-AF65-F5344CB8AC3E}">
        <p14:creationId xmlns:p14="http://schemas.microsoft.com/office/powerpoint/2010/main" val="222297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88508B3B-0733-9783-8DD4-F32C64EC7B51}"/>
              </a:ext>
            </a:extLst>
          </p:cNvPr>
          <p:cNvGrpSpPr/>
          <p:nvPr/>
        </p:nvGrpSpPr>
        <p:grpSpPr>
          <a:xfrm>
            <a:off x="1132984" y="2408853"/>
            <a:ext cx="10655619" cy="2333951"/>
            <a:chOff x="1132984" y="2408853"/>
            <a:chExt cx="10655619" cy="2333951"/>
          </a:xfrm>
        </p:grpSpPr>
        <p:grpSp>
          <p:nvGrpSpPr>
            <p:cNvPr id="10" name="Group 9">
              <a:extLst>
                <a:ext uri="{FF2B5EF4-FFF2-40B4-BE49-F238E27FC236}">
                  <a16:creationId xmlns:a16="http://schemas.microsoft.com/office/drawing/2014/main" id="{43C441FB-1A15-73AF-A379-E35BFEF9DFF5}"/>
                </a:ext>
              </a:extLst>
            </p:cNvPr>
            <p:cNvGrpSpPr/>
            <p:nvPr/>
          </p:nvGrpSpPr>
          <p:grpSpPr>
            <a:xfrm>
              <a:off x="1132984" y="2408853"/>
              <a:ext cx="2488757" cy="2333951"/>
              <a:chOff x="1414088" y="2732018"/>
              <a:chExt cx="2419688" cy="2333951"/>
            </a:xfrm>
          </p:grpSpPr>
          <p:pic>
            <p:nvPicPr>
              <p:cNvPr id="5" name="Picture 4">
                <a:extLst>
                  <a:ext uri="{FF2B5EF4-FFF2-40B4-BE49-F238E27FC236}">
                    <a16:creationId xmlns:a16="http://schemas.microsoft.com/office/drawing/2014/main" id="{B2BB0B5F-BFF4-706C-1D4A-9AF2EC07FA20}"/>
                  </a:ext>
                </a:extLst>
              </p:cNvPr>
              <p:cNvPicPr>
                <a:picLocks noChangeAspect="1"/>
              </p:cNvPicPr>
              <p:nvPr/>
            </p:nvPicPr>
            <p:blipFill>
              <a:blip r:embed="rId2"/>
              <a:stretch>
                <a:fillRect/>
              </a:stretch>
            </p:blipFill>
            <p:spPr>
              <a:xfrm>
                <a:off x="1414088" y="2732018"/>
                <a:ext cx="2419688" cy="2333951"/>
              </a:xfrm>
              <a:prstGeom prst="rect">
                <a:avLst/>
              </a:prstGeom>
            </p:spPr>
          </p:pic>
          <p:sp>
            <p:nvSpPr>
              <p:cNvPr id="6" name="Rectangle: Rounded Corners 5">
                <a:extLst>
                  <a:ext uri="{FF2B5EF4-FFF2-40B4-BE49-F238E27FC236}">
                    <a16:creationId xmlns:a16="http://schemas.microsoft.com/office/drawing/2014/main" id="{240F0A12-DB17-7274-EBBE-38F43782FC44}"/>
                  </a:ext>
                </a:extLst>
              </p:cNvPr>
              <p:cNvSpPr/>
              <p:nvPr/>
            </p:nvSpPr>
            <p:spPr>
              <a:xfrm>
                <a:off x="1417983" y="4678017"/>
                <a:ext cx="225287" cy="35780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2C30E51-E92E-E553-034C-7A5B80994C81}"/>
                </a:ext>
              </a:extLst>
            </p:cNvPr>
            <p:cNvSpPr txBox="1"/>
            <p:nvPr/>
          </p:nvSpPr>
          <p:spPr>
            <a:xfrm>
              <a:off x="3670853" y="2408853"/>
              <a:ext cx="8117750" cy="1755417"/>
            </a:xfrm>
            <a:prstGeom prst="rect">
              <a:avLst/>
            </a:prstGeom>
            <a:noFill/>
          </p:spPr>
          <p:txBody>
            <a:bodyPr wrap="square">
              <a:spAutoFit/>
            </a:bodyPr>
            <a:lstStyle/>
            <a:p>
              <a:pPr algn="just">
                <a:lnSpc>
                  <a:spcPct val="115000"/>
                </a:lnSpc>
                <a:spcAft>
                  <a:spcPts val="1000"/>
                </a:spcAft>
              </a:pPr>
              <a:r>
                <a:rPr lang="vi-VN" sz="3200" b="1" i="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 Nêu những sự kiện tiêu biểu trong phong trào giải phóng dân tộc ở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D1A425C-3483-C535-02BF-30DF02B16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494" y="4354853"/>
            <a:ext cx="4333461" cy="2503148"/>
          </a:xfrm>
          <a:prstGeom prst="rect">
            <a:avLst/>
          </a:prstGeom>
        </p:spPr>
      </p:pic>
    </p:spTree>
    <p:extLst>
      <p:ext uri="{BB962C8B-B14F-4D97-AF65-F5344CB8AC3E}">
        <p14:creationId xmlns:p14="http://schemas.microsoft.com/office/powerpoint/2010/main" val="85158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bc_map_indonesia_en">
            <a:extLst>
              <a:ext uri="{FF2B5EF4-FFF2-40B4-BE49-F238E27FC236}">
                <a16:creationId xmlns:a16="http://schemas.microsoft.com/office/drawing/2014/main" id="{CDED2598-110F-30E5-91E1-2555389BA83F}"/>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24001"/>
          <a:stretch>
            <a:fillRect/>
          </a:stretch>
        </p:blipFill>
        <p:spPr bwMode="auto">
          <a:xfrm>
            <a:off x="8097017" y="1197112"/>
            <a:ext cx="3877116" cy="453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05602C-234A-549E-91F4-D697954C0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017" y="4734950"/>
            <a:ext cx="3334571" cy="2123050"/>
          </a:xfrm>
          <a:prstGeom prst="rect">
            <a:avLst/>
          </a:prstGeom>
        </p:spPr>
      </p:pic>
      <p:sp>
        <p:nvSpPr>
          <p:cNvPr id="11" name="TextBox 10">
            <a:extLst>
              <a:ext uri="{FF2B5EF4-FFF2-40B4-BE49-F238E27FC236}">
                <a16:creationId xmlns:a16="http://schemas.microsoft.com/office/drawing/2014/main" id="{7C5D4B6E-EA8A-F5AD-9F74-7234368BAA3C}"/>
              </a:ext>
            </a:extLst>
          </p:cNvPr>
          <p:cNvSpPr txBox="1"/>
          <p:nvPr/>
        </p:nvSpPr>
        <p:spPr>
          <a:xfrm>
            <a:off x="125101" y="1165362"/>
            <a:ext cx="7746689" cy="5033557"/>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sự kiện tiêu biểu trong phong trào giải phóng dân tộc ở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Phi- lip-pin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p>
          <a:p>
            <a:pPr algn="just">
              <a:lnSpc>
                <a:spcPct val="115000"/>
              </a:lnSpc>
              <a:spcAft>
                <a:spcPts val="1000"/>
              </a:spcAft>
            </a:pP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In-</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-xi-a</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Tháng 10-1873, nhân dân A-chê anh dũng chiến đấu chống 3000 quân Hà Lan đổ bộ lên vùng này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+ 1873-1909, khởi nghĩa nổ ra ở Tây Xu-ma-tơ-ra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+ 1878-1907, khởi nghĩa của người Ba Tắc nổ ra ở Bắc Xu-ma-tơ-ra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544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bc_map_indonesia_en">
            <a:extLst>
              <a:ext uri="{FF2B5EF4-FFF2-40B4-BE49-F238E27FC236}">
                <a16:creationId xmlns:a16="http://schemas.microsoft.com/office/drawing/2014/main" id="{CDED2598-110F-30E5-91E1-2555389BA83F}"/>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24001"/>
          <a:stretch>
            <a:fillRect/>
          </a:stretch>
        </p:blipFill>
        <p:spPr bwMode="auto">
          <a:xfrm>
            <a:off x="7646504" y="1197112"/>
            <a:ext cx="4327629" cy="453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05602C-234A-549E-91F4-D697954C0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505" y="4734950"/>
            <a:ext cx="4161182" cy="2123050"/>
          </a:xfrm>
          <a:prstGeom prst="rect">
            <a:avLst/>
          </a:prstGeom>
        </p:spPr>
      </p:pic>
      <p:sp>
        <p:nvSpPr>
          <p:cNvPr id="11" name="TextBox 10">
            <a:extLst>
              <a:ext uri="{FF2B5EF4-FFF2-40B4-BE49-F238E27FC236}">
                <a16:creationId xmlns:a16="http://schemas.microsoft.com/office/drawing/2014/main" id="{7C5D4B6E-EA8A-F5AD-9F74-7234368BAA3C}"/>
              </a:ext>
            </a:extLst>
          </p:cNvPr>
          <p:cNvSpPr txBox="1"/>
          <p:nvPr/>
        </p:nvSpPr>
        <p:spPr>
          <a:xfrm>
            <a:off x="125101" y="1165362"/>
            <a:ext cx="7335873" cy="5409751"/>
          </a:xfrm>
          <a:prstGeom prst="rect">
            <a:avLst/>
          </a:prstGeom>
          <a:noFill/>
        </p:spPr>
        <p:txBody>
          <a:bodyPr wrap="square">
            <a:spAutoFit/>
          </a:bodyPr>
          <a:lstStyle/>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+ 1884-1886, khởi nghĩa nổ ra ở Ca-li-man-tan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Năm 1890, nổ ra cuộc khởi nghĩa do Sa-min lãnh đạo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ầu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phong trào đấu tranh của công nhân phát triển với sự ra đời của Hiệp hội công nhân đường sắt (1905), Hiệp hội công nhân xe lửa (1908),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(1920)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79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E8F7AD-27B8-82DC-AE1D-EF615FDB56DE}"/>
              </a:ext>
            </a:extLst>
          </p:cNvPr>
          <p:cNvSpPr txBox="1"/>
          <p:nvPr/>
        </p:nvSpPr>
        <p:spPr>
          <a:xfrm>
            <a:off x="2286001" y="0"/>
            <a:ext cx="7209182" cy="923330"/>
          </a:xfrm>
          <a:prstGeom prst="rect">
            <a:avLst/>
          </a:prstGeom>
          <a:noFill/>
        </p:spPr>
        <p:txBody>
          <a:bodyPr wrap="square" rtlCol="0">
            <a:spAutoFit/>
          </a:bodyPr>
          <a:lstStyle/>
          <a:p>
            <a:pPr algn="ctr"/>
            <a:r>
              <a:rPr lang="en-US" sz="54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 </a:t>
            </a:r>
          </a:p>
        </p:txBody>
      </p:sp>
      <p:pic>
        <p:nvPicPr>
          <p:cNvPr id="1026" name="Picture 2" descr="KHÁM PHÁ ĐẤT NƯỚC ẤN ĐỘ - QUÊ HƯƠNG NHỮNG LOẠI GIA VỊ - TAM GIÁC VÀNG -  MUMBAI CITY">
            <a:extLst>
              <a:ext uri="{FF2B5EF4-FFF2-40B4-BE49-F238E27FC236}">
                <a16:creationId xmlns:a16="http://schemas.microsoft.com/office/drawing/2014/main" id="{2FFF5FDE-25F5-D370-2E30-D5AC967A6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496494"/>
            <a:ext cx="5552662" cy="5214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 lịch Ấn Độ có nguy hiểm không?">
            <a:extLst>
              <a:ext uri="{FF2B5EF4-FFF2-40B4-BE49-F238E27FC236}">
                <a16:creationId xmlns:a16="http://schemas.microsoft.com/office/drawing/2014/main" id="{5A9B237F-E7F7-B03C-62E7-2C0614285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592" y="1526320"/>
            <a:ext cx="5963478" cy="53406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 bức ảnh ấn tượng về đất nước và con người Ấn Độ - Ngôi sao">
            <a:extLst>
              <a:ext uri="{FF2B5EF4-FFF2-40B4-BE49-F238E27FC236}">
                <a16:creationId xmlns:a16="http://schemas.microsoft.com/office/drawing/2014/main" id="{3347216D-E1D0-AAF2-3920-DAAE3428A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22" y="1496494"/>
            <a:ext cx="5758070" cy="5214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 Rupee quy đổi bằng bao nhiêu tiền Việt Nam?">
            <a:extLst>
              <a:ext uri="{FF2B5EF4-FFF2-40B4-BE49-F238E27FC236}">
                <a16:creationId xmlns:a16="http://schemas.microsoft.com/office/drawing/2014/main" id="{D1BA6091-3704-68A5-2D67-C03D29038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592" y="1526320"/>
            <a:ext cx="5963478" cy="53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a-in">
            <a:extLst>
              <a:ext uri="{FF2B5EF4-FFF2-40B4-BE49-F238E27FC236}">
                <a16:creationId xmlns:a16="http://schemas.microsoft.com/office/drawing/2014/main" id="{8A15225F-3003-1B46-EFDF-3CDC91A0E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9182" y="1526320"/>
            <a:ext cx="5393635" cy="554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9DFB218-1712-7D10-86DD-4483B5383202}"/>
              </a:ext>
            </a:extLst>
          </p:cNvPr>
          <p:cNvSpPr txBox="1"/>
          <p:nvPr/>
        </p:nvSpPr>
        <p:spPr>
          <a:xfrm>
            <a:off x="337928" y="953156"/>
            <a:ext cx="10157793" cy="584775"/>
          </a:xfrm>
          <a:prstGeom prst="rect">
            <a:avLst/>
          </a:prstGeom>
          <a:solidFill>
            <a:srgbClr val="FFFF00"/>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9520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8" y="1215943"/>
            <a:ext cx="6586331" cy="5409751"/>
          </a:xfrm>
          <a:prstGeom prst="rect">
            <a:avLst/>
          </a:prstGeom>
          <a:noFill/>
        </p:spPr>
        <p:txBody>
          <a:bodyPr wrap="square">
            <a:spAutoFit/>
          </a:bodyPr>
          <a:lstStyle/>
          <a:p>
            <a:pPr algn="just">
              <a:lnSpc>
                <a:spcPct val="115000"/>
              </a:lnSpc>
              <a:spcAft>
                <a:spcPts val="10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15000"/>
              </a:lnSpc>
              <a:spcAft>
                <a:spcPts val="1000"/>
              </a:spcAft>
            </a:pPr>
            <a:r>
              <a:rPr lang="pt-BR" sz="3200" b="1" i="1" dirty="0">
                <a:effectLst/>
                <a:latin typeface="Times New Roman" panose="02020603050405020304" pitchFamily="18" charset="0"/>
                <a:ea typeface="Arial" panose="020B0604020202020204" pitchFamily="34" charset="0"/>
                <a:cs typeface="Times New Roman" panose="02020603050405020304" pitchFamily="18" charset="0"/>
              </a:rPr>
              <a:t>*Ở Phi-líp-pin:</a:t>
            </a:r>
            <a:endParaRPr lang="en-US" sz="3200" b="1" i="1" dirty="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15000"/>
              </a:lnSpc>
              <a:spcAft>
                <a:spcPts val="1000"/>
              </a:spcAft>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 Năm 1872, nhân dân thành phố Ca-vi-tô nổi dậy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 nghĩa </a:t>
            </a:r>
            <a:r>
              <a:rPr lang="pt-BR" sz="3200" dirty="0">
                <a:effectLst/>
                <a:latin typeface="Times New Roman" panose="02020603050405020304" pitchFamily="18" charset="0"/>
                <a:ea typeface="Arial" panose="020B0604020202020204" pitchFamily="34" charset="0"/>
                <a:cs typeface="Times New Roman" panose="02020603050405020304" pitchFamily="18" charset="0"/>
              </a:rPr>
              <a:t>c</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hống thực dân Tây Ban Nha. Cuối cùng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 nghĩa thất bại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3A53FF88-CF80-FE48-858C-CE084FFC7159}"/>
              </a:ext>
            </a:extLst>
          </p:cNvPr>
          <p:cNvSpPr txBox="1">
            <a:spLocks/>
          </p:cNvSpPr>
          <p:nvPr/>
        </p:nvSpPr>
        <p:spPr>
          <a:xfrm>
            <a:off x="9186036" y="953948"/>
            <a:ext cx="2376487"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788" indent="-204788">
              <a:buFont typeface="Arial" charset="0"/>
              <a:buNone/>
              <a:defRPr/>
            </a:pPr>
            <a:r>
              <a:rPr lang="en-US" altLang="en-US" sz="3600" b="1">
                <a:solidFill>
                  <a:srgbClr val="800000"/>
                </a:solidFill>
                <a:effectLst>
                  <a:outerShdw blurRad="38100" dist="38100" dir="2700000" algn="tl">
                    <a:srgbClr val="C0C0C0"/>
                  </a:outerShdw>
                </a:effectLst>
              </a:rPr>
              <a:t>Phi-lip-pin</a:t>
            </a:r>
            <a:endParaRPr lang="en-US" altLang="en-US" sz="3600" b="1" dirty="0">
              <a:solidFill>
                <a:srgbClr val="800000"/>
              </a:solidFill>
            </a:endParaRPr>
          </a:p>
        </p:txBody>
      </p:sp>
      <p:pic>
        <p:nvPicPr>
          <p:cNvPr id="12" name="Picture 4" descr="ibc_map_philippines_en">
            <a:extLst>
              <a:ext uri="{FF2B5EF4-FFF2-40B4-BE49-F238E27FC236}">
                <a16:creationId xmlns:a16="http://schemas.microsoft.com/office/drawing/2014/main" id="{DBDB10D0-90D6-404F-57EF-08B290C0E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01" r="4320" b="17607"/>
          <a:stretch>
            <a:fillRect/>
          </a:stretch>
        </p:blipFill>
        <p:spPr bwMode="auto">
          <a:xfrm>
            <a:off x="7182678" y="1596887"/>
            <a:ext cx="4837045" cy="5261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26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8" y="1215943"/>
            <a:ext cx="6692348" cy="5639877"/>
          </a:xfrm>
          <a:prstGeom prst="rect">
            <a:avLst/>
          </a:prstGeom>
          <a:noFill/>
        </p:spPr>
        <p:txBody>
          <a:bodyPr wrap="square">
            <a:spAutoFit/>
          </a:bodyPr>
          <a:lstStyle/>
          <a:p>
            <a:pPr marL="21590">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phong trào giải phóng dân tộc đã xuất hiện xu hướng cải cách Hô-xê Ri-đan và bạo động của Bô-ni-pha-xi-ô. Cả hai xu hướng nảy đều khơi dậy ý thức dân tộc, chuẩn bị tiền đề cho cao trào cách mạng về sau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Năm 1896 – 1898</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cuộc cách mạng bùng nổ, lật đổ ách thống trị của thực dân Tây Ban Nha  đưa đến sự ra đời của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nước Cộng hoà Phi-líp-pin ra đời, nhưng sau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đó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lại bị Mĩ thôn tính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3A53FF88-CF80-FE48-858C-CE084FFC7159}"/>
              </a:ext>
            </a:extLst>
          </p:cNvPr>
          <p:cNvSpPr txBox="1">
            <a:spLocks/>
          </p:cNvSpPr>
          <p:nvPr/>
        </p:nvSpPr>
        <p:spPr>
          <a:xfrm>
            <a:off x="9186036" y="953948"/>
            <a:ext cx="2376487"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788" indent="-204788">
              <a:buFont typeface="Arial" charset="0"/>
              <a:buNone/>
              <a:defRPr/>
            </a:pPr>
            <a:r>
              <a:rPr lang="en-US" altLang="en-US" sz="3600" b="1">
                <a:solidFill>
                  <a:srgbClr val="800000"/>
                </a:solidFill>
                <a:effectLst>
                  <a:outerShdw blurRad="38100" dist="38100" dir="2700000" algn="tl">
                    <a:srgbClr val="C0C0C0"/>
                  </a:outerShdw>
                </a:effectLst>
              </a:rPr>
              <a:t>Phi-lip-pin</a:t>
            </a:r>
            <a:endParaRPr lang="en-US" altLang="en-US" sz="3600" b="1" dirty="0">
              <a:solidFill>
                <a:srgbClr val="800000"/>
              </a:solidFill>
            </a:endParaRPr>
          </a:p>
        </p:txBody>
      </p:sp>
      <p:pic>
        <p:nvPicPr>
          <p:cNvPr id="4" name="Picture 3">
            <a:extLst>
              <a:ext uri="{FF2B5EF4-FFF2-40B4-BE49-F238E27FC236}">
                <a16:creationId xmlns:a16="http://schemas.microsoft.com/office/drawing/2014/main" id="{C9363997-BC56-4A18-7297-9E3C6D495F26}"/>
              </a:ext>
            </a:extLst>
          </p:cNvPr>
          <p:cNvPicPr>
            <a:picLocks noChangeAspect="1"/>
          </p:cNvPicPr>
          <p:nvPr/>
        </p:nvPicPr>
        <p:blipFill>
          <a:blip r:embed="rId2"/>
          <a:stretch>
            <a:fillRect/>
          </a:stretch>
        </p:blipFill>
        <p:spPr>
          <a:xfrm>
            <a:off x="6864626" y="1542197"/>
            <a:ext cx="5327374" cy="5172503"/>
          </a:xfrm>
          <a:prstGeom prst="rect">
            <a:avLst/>
          </a:prstGeom>
        </p:spPr>
      </p:pic>
    </p:spTree>
    <p:extLst>
      <p:ext uri="{BB962C8B-B14F-4D97-AF65-F5344CB8AC3E}">
        <p14:creationId xmlns:p14="http://schemas.microsoft.com/office/powerpoint/2010/main" val="429018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51B2F2B-FD5A-E199-01BE-6374445E7C76}"/>
              </a:ext>
            </a:extLst>
          </p:cNvPr>
          <p:cNvGrpSpPr/>
          <p:nvPr/>
        </p:nvGrpSpPr>
        <p:grpSpPr>
          <a:xfrm>
            <a:off x="263798" y="2032833"/>
            <a:ext cx="5947788" cy="2538515"/>
            <a:chOff x="14965" y="2032833"/>
            <a:chExt cx="9052253" cy="2538515"/>
          </a:xfrm>
        </p:grpSpPr>
        <p:pic>
          <p:nvPicPr>
            <p:cNvPr id="4" name="Picture 3">
              <a:extLst>
                <a:ext uri="{FF2B5EF4-FFF2-40B4-BE49-F238E27FC236}">
                  <a16:creationId xmlns:a16="http://schemas.microsoft.com/office/drawing/2014/main" id="{01E949F2-98EC-9930-ACC5-8BD156C15A39}"/>
                </a:ext>
              </a:extLst>
            </p:cNvPr>
            <p:cNvPicPr>
              <a:picLocks noChangeAspect="1"/>
            </p:cNvPicPr>
            <p:nvPr/>
          </p:nvPicPr>
          <p:blipFill>
            <a:blip r:embed="rId2"/>
            <a:stretch>
              <a:fillRect/>
            </a:stretch>
          </p:blipFill>
          <p:spPr>
            <a:xfrm>
              <a:off x="14965" y="2099897"/>
              <a:ext cx="2492997" cy="2267266"/>
            </a:xfrm>
            <a:prstGeom prst="rect">
              <a:avLst/>
            </a:prstGeom>
          </p:spPr>
        </p:pic>
        <p:sp>
          <p:nvSpPr>
            <p:cNvPr id="8" name="TextBox 7">
              <a:extLst>
                <a:ext uri="{FF2B5EF4-FFF2-40B4-BE49-F238E27FC236}">
                  <a16:creationId xmlns:a16="http://schemas.microsoft.com/office/drawing/2014/main" id="{F154C217-89E8-EF95-BFE2-1EFFF4FAC02F}"/>
                </a:ext>
              </a:extLst>
            </p:cNvPr>
            <p:cNvSpPr txBox="1"/>
            <p:nvPr/>
          </p:nvSpPr>
          <p:spPr>
            <a:xfrm>
              <a:off x="2134779" y="2032833"/>
              <a:ext cx="6932439" cy="2538515"/>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kỉXIX</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9CC20999-4A3F-8EFF-859C-9162129EFC51}"/>
              </a:ext>
            </a:extLst>
          </p:cNvPr>
          <p:cNvPicPr>
            <a:picLocks noChangeAspect="1"/>
          </p:cNvPicPr>
          <p:nvPr/>
        </p:nvPicPr>
        <p:blipFill>
          <a:blip r:embed="rId3"/>
          <a:stretch>
            <a:fillRect/>
          </a:stretch>
        </p:blipFill>
        <p:spPr>
          <a:xfrm>
            <a:off x="7238388" y="2169833"/>
            <a:ext cx="4689814" cy="4394660"/>
          </a:xfrm>
          <a:prstGeom prst="rect">
            <a:avLst/>
          </a:prstGeom>
          <a:ln>
            <a:noFill/>
          </a:ln>
          <a:effectLst>
            <a:softEdge rad="112500"/>
          </a:effectLst>
        </p:spPr>
      </p:pic>
    </p:spTree>
    <p:extLst>
      <p:ext uri="{BB962C8B-B14F-4D97-AF65-F5344CB8AC3E}">
        <p14:creationId xmlns:p14="http://schemas.microsoft.com/office/powerpoint/2010/main" val="210081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96554" y="541674"/>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2601567" y="1693604"/>
            <a:ext cx="6173601" cy="4569264"/>
          </a:xfrm>
          <a:prstGeom prst="rect">
            <a:avLst/>
          </a:prstGeom>
          <a:noFill/>
        </p:spPr>
        <p:txBody>
          <a:bodyPr wrap="square">
            <a:spAutoFit/>
          </a:bodyPr>
          <a:lstStyle/>
          <a:p>
            <a:pPr algn="just">
              <a:lnSpc>
                <a:spcPct val="115000"/>
              </a:lnSpc>
              <a:spcAft>
                <a:spcPts val="10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400" dirty="0">
                <a:latin typeface="Times New Roman" panose="02020603050405020304" pitchFamily="18" charset="0"/>
                <a:ea typeface="Arial" panose="020B0604020202020204" pitchFamily="34" charset="0"/>
                <a:cs typeface="Times New Roman" panose="02020603050405020304" pitchFamily="18" charset="0"/>
              </a:rPr>
              <a:t>*</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Ở Việt Nam</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uộc kháng chiến chống</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thực dân Pháp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nổ ra ngay từ giữa thế kỉ XIX, nổi bật là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phong trào Cần vương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khởi nghĩa của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nông dân Yên Thế</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Sang đầu thế kỉ XX,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phong trào giải phóng dân tộc theo khuynh hướng dân chủ tư sản với hai xu hướng chính là cải cách và bạo động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EA32D4C5-9E31-EB14-CC06-524134BCDF60}"/>
              </a:ext>
            </a:extLst>
          </p:cNvPr>
          <p:cNvGrpSpPr/>
          <p:nvPr/>
        </p:nvGrpSpPr>
        <p:grpSpPr>
          <a:xfrm>
            <a:off x="8618055" y="718882"/>
            <a:ext cx="3702328" cy="3892331"/>
            <a:chOff x="7019193" y="684800"/>
            <a:chExt cx="5172807" cy="4317895"/>
          </a:xfrm>
        </p:grpSpPr>
        <p:pic>
          <p:nvPicPr>
            <p:cNvPr id="15" name="Picture 14">
              <a:extLst>
                <a:ext uri="{FF2B5EF4-FFF2-40B4-BE49-F238E27FC236}">
                  <a16:creationId xmlns:a16="http://schemas.microsoft.com/office/drawing/2014/main" id="{9DD3C3ED-B910-E735-3AE1-15B68DE9A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193" y="874642"/>
              <a:ext cx="5172807" cy="4128053"/>
            </a:xfrm>
            <a:prstGeom prst="rect">
              <a:avLst/>
            </a:prstGeom>
          </p:spPr>
        </p:pic>
        <p:pic>
          <p:nvPicPr>
            <p:cNvPr id="20" name="Picture 19">
              <a:extLst>
                <a:ext uri="{FF2B5EF4-FFF2-40B4-BE49-F238E27FC236}">
                  <a16:creationId xmlns:a16="http://schemas.microsoft.com/office/drawing/2014/main" id="{DD7E531F-BEF5-2E65-C33B-0C7D7517F432}"/>
                </a:ext>
              </a:extLst>
            </p:cNvPr>
            <p:cNvPicPr>
              <a:picLocks noChangeAspect="1"/>
            </p:cNvPicPr>
            <p:nvPr/>
          </p:nvPicPr>
          <p:blipFill>
            <a:blip r:embed="rId3"/>
            <a:stretch>
              <a:fillRect/>
            </a:stretch>
          </p:blipFill>
          <p:spPr>
            <a:xfrm>
              <a:off x="8687455" y="684800"/>
              <a:ext cx="2476846" cy="485843"/>
            </a:xfrm>
            <a:prstGeom prst="rect">
              <a:avLst/>
            </a:prstGeom>
          </p:spPr>
        </p:pic>
      </p:grpSp>
      <p:grpSp>
        <p:nvGrpSpPr>
          <p:cNvPr id="22" name="Group 21">
            <a:extLst>
              <a:ext uri="{FF2B5EF4-FFF2-40B4-BE49-F238E27FC236}">
                <a16:creationId xmlns:a16="http://schemas.microsoft.com/office/drawing/2014/main" id="{5195E08E-AC09-5D1D-96C1-5E8802B65563}"/>
              </a:ext>
            </a:extLst>
          </p:cNvPr>
          <p:cNvGrpSpPr/>
          <p:nvPr/>
        </p:nvGrpSpPr>
        <p:grpSpPr>
          <a:xfrm>
            <a:off x="106017" y="1156841"/>
            <a:ext cx="2495550" cy="2964585"/>
            <a:chOff x="4743450" y="2640013"/>
            <a:chExt cx="3562350" cy="3492500"/>
          </a:xfrm>
        </p:grpSpPr>
        <p:pic>
          <p:nvPicPr>
            <p:cNvPr id="23" name="Picture 10" descr="DSCN4329">
              <a:extLst>
                <a:ext uri="{FF2B5EF4-FFF2-40B4-BE49-F238E27FC236}">
                  <a16:creationId xmlns:a16="http://schemas.microsoft.com/office/drawing/2014/main" id="{97D4F10D-998F-F3EB-DAA1-2F3229040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48" y="2640013"/>
              <a:ext cx="3448052" cy="312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
              <a:extLst>
                <a:ext uri="{FF2B5EF4-FFF2-40B4-BE49-F238E27FC236}">
                  <a16:creationId xmlns:a16="http://schemas.microsoft.com/office/drawing/2014/main" id="{E22DE4FC-9627-6F9E-1A90-40D45124F2CB}"/>
                </a:ext>
              </a:extLst>
            </p:cNvPr>
            <p:cNvSpPr txBox="1">
              <a:spLocks noChangeArrowheads="1"/>
            </p:cNvSpPr>
            <p:nvPr/>
          </p:nvSpPr>
          <p:spPr bwMode="auto">
            <a:xfrm>
              <a:off x="4743450" y="5486400"/>
              <a:ext cx="314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err="1">
                  <a:latin typeface="Arial" panose="020B0604020202020204" pitchFamily="34" charset="0"/>
                </a:rPr>
                <a:t>Lãnh</a:t>
              </a:r>
              <a:r>
                <a:rPr lang="en-US" altLang="en-US" sz="1800" b="1" dirty="0">
                  <a:latin typeface="Arial" panose="020B0604020202020204" pitchFamily="34" charset="0"/>
                </a:rPr>
                <a:t> </a:t>
              </a:r>
              <a:r>
                <a:rPr lang="en-US" altLang="en-US" sz="1800" b="1" dirty="0" err="1">
                  <a:latin typeface="Arial" panose="020B0604020202020204" pitchFamily="34" charset="0"/>
                </a:rPr>
                <a:t>đạo</a:t>
              </a:r>
              <a:r>
                <a:rPr lang="en-US" altLang="en-US" sz="1800" b="1" dirty="0">
                  <a:latin typeface="Arial" panose="020B0604020202020204" pitchFamily="34" charset="0"/>
                </a:rPr>
                <a:t> </a:t>
              </a:r>
              <a:r>
                <a:rPr lang="en-US" altLang="en-US" sz="1800" b="1" dirty="0" err="1">
                  <a:latin typeface="Arial" panose="020B0604020202020204" pitchFamily="34" charset="0"/>
                </a:rPr>
                <a:t>cuộc</a:t>
              </a:r>
              <a:r>
                <a:rPr lang="en-US" altLang="en-US" sz="1800" b="1" dirty="0">
                  <a:latin typeface="Arial" panose="020B0604020202020204" pitchFamily="34" charset="0"/>
                </a:rPr>
                <a:t> </a:t>
              </a:r>
              <a:r>
                <a:rPr lang="en-US" altLang="en-US" sz="1800" b="1" dirty="0" err="1">
                  <a:latin typeface="Arial" panose="020B0604020202020204" pitchFamily="34" charset="0"/>
                </a:rPr>
                <a:t>khởi</a:t>
              </a:r>
              <a:r>
                <a:rPr lang="en-US" altLang="en-US" sz="1800" b="1" dirty="0">
                  <a:latin typeface="Arial" panose="020B0604020202020204" pitchFamily="34" charset="0"/>
                </a:rPr>
                <a:t> </a:t>
              </a:r>
              <a:r>
                <a:rPr lang="en-US" altLang="en-US" sz="1800" b="1" dirty="0" err="1">
                  <a:latin typeface="Arial" panose="020B0604020202020204" pitchFamily="34" charset="0"/>
                </a:rPr>
                <a:t>nghĩa</a:t>
              </a:r>
              <a:r>
                <a:rPr lang="en-US" altLang="en-US" sz="1800" b="1" dirty="0">
                  <a:latin typeface="Arial" panose="020B0604020202020204" pitchFamily="34" charset="0"/>
                </a:rPr>
                <a:t> </a:t>
              </a:r>
              <a:r>
                <a:rPr lang="en-US" altLang="en-US" sz="1800" b="1" dirty="0" err="1">
                  <a:latin typeface="Arial" panose="020B0604020202020204" pitchFamily="34" charset="0"/>
                </a:rPr>
                <a:t>Yên</a:t>
              </a:r>
              <a:r>
                <a:rPr lang="en-US" altLang="en-US" sz="1800" b="1" dirty="0">
                  <a:latin typeface="Arial" panose="020B0604020202020204" pitchFamily="34" charset="0"/>
                </a:rPr>
                <a:t> </a:t>
              </a:r>
              <a:r>
                <a:rPr lang="en-US" altLang="en-US" sz="1800" b="1" dirty="0" err="1">
                  <a:latin typeface="Arial" panose="020B0604020202020204" pitchFamily="34" charset="0"/>
                </a:rPr>
                <a:t>Thế</a:t>
              </a:r>
              <a:endParaRPr lang="en-US" altLang="en-US" sz="1800" b="1" dirty="0">
                <a:latin typeface="Arial" panose="020B0604020202020204" pitchFamily="34" charset="0"/>
              </a:endParaRPr>
            </a:p>
          </p:txBody>
        </p:sp>
      </p:grpSp>
    </p:spTree>
    <p:extLst>
      <p:ext uri="{BB962C8B-B14F-4D97-AF65-F5344CB8AC3E}">
        <p14:creationId xmlns:p14="http://schemas.microsoft.com/office/powerpoint/2010/main" val="2190254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7" y="1218123"/>
            <a:ext cx="6042993" cy="4777077"/>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800" b="1" dirty="0">
                <a:latin typeface="Times New Roman" panose="02020603050405020304" pitchFamily="18" charset="0"/>
                <a:ea typeface="Arial" panose="020B0604020202020204" pitchFamily="34" charset="0"/>
                <a:cs typeface="Times New Roman" panose="02020603050405020304" pitchFamily="18" charset="0"/>
              </a:rPr>
              <a:t>*</a:t>
            </a:r>
            <a:r>
              <a:rPr lang="pt-BR" sz="2800" b="1" dirty="0">
                <a:effectLst/>
                <a:latin typeface="Times New Roman" panose="02020603050405020304" pitchFamily="18" charset="0"/>
                <a:ea typeface="Arial" panose="020B0604020202020204" pitchFamily="34" charset="0"/>
                <a:cs typeface="Times New Roman" panose="02020603050405020304" pitchFamily="18" charset="0"/>
              </a:rPr>
              <a:t>Ở</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800" b="1" dirty="0">
                <a:effectLst/>
                <a:latin typeface="Times New Roman" panose="02020603050405020304" pitchFamily="18" charset="0"/>
                <a:ea typeface="Arial" panose="020B0604020202020204" pitchFamily="34" charset="0"/>
                <a:cs typeface="Times New Roman" panose="02020603050405020304" pitchFamily="18" charset="0"/>
              </a:rPr>
              <a:t>Cam-pu-chia</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Aft>
                <a:spcPts val="1000"/>
              </a:spcAft>
            </a:pPr>
            <a:r>
              <a:rPr lang="pt-BR" sz="2800" dirty="0">
                <a:latin typeface="Times New Roman" panose="02020603050405020304" pitchFamily="18" charset="0"/>
                <a:ea typeface="Arial" panose="020B0604020202020204" pitchFamily="34" charset="0"/>
                <a:cs typeface="Times New Roman" panose="02020603050405020304" pitchFamily="18" charset="0"/>
              </a:rPr>
              <a:t>+C</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ó cuộc khởi nghĩa của A-cha Xoa</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lãnh đạo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(1863- 1866), khởi nghĩa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do Hoàng thân Xi-vô-tha đứng đầu đã gây cho</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thực dân Pháp</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nhiều thiệt hại</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Bản đồ Campuchia (Cam-pu-chia) khổ lớn phóng to năm 2023">
            <a:extLst>
              <a:ext uri="{FF2B5EF4-FFF2-40B4-BE49-F238E27FC236}">
                <a16:creationId xmlns:a16="http://schemas.microsoft.com/office/drawing/2014/main" id="{C7C0C605-C988-1105-60F5-224F64E06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86" y="1423395"/>
            <a:ext cx="5473148" cy="496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0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7" y="1219269"/>
            <a:ext cx="6599585" cy="4562083"/>
          </a:xfrm>
          <a:prstGeom prst="rect">
            <a:avLst/>
          </a:prstGeom>
          <a:noFill/>
        </p:spPr>
        <p:txBody>
          <a:bodyPr wrap="square">
            <a:spAutoFit/>
          </a:bodyPr>
          <a:lstStyle/>
          <a:p>
            <a:pPr algn="just">
              <a:lnSpc>
                <a:spcPct val="115000"/>
              </a:lnSpc>
              <a:spcAft>
                <a:spcPts val="10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cs typeface="Times New Roman" panose="02020603050405020304" pitchFamily="18" charset="0"/>
              </a:rPr>
              <a:t>+ Ở Lào: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nhân dân nổi dạy đấu tranh chống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thực dân Pháp, tiêu biểu là cuộc khởi nghĩa của nhân dân Xa-van-na-khét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do Pha-ca-đuốc lãnh đạo (1901),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cuộc khởi nghĩa ở cao nguyên Bô-lô-ven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Nhân dân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Việt Nam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ở Nam Bộ và Tây Nguyên đã phối hợp cùng chiến đấu với nhân dân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Cam-pu-chia</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Lào</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chống</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thực dân Pháp</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7FB19A40-1337-4DA1-1DD5-F81C6F566544}"/>
              </a:ext>
            </a:extLst>
          </p:cNvPr>
          <p:cNvGrpSpPr/>
          <p:nvPr/>
        </p:nvGrpSpPr>
        <p:grpSpPr>
          <a:xfrm>
            <a:off x="7299871" y="1231655"/>
            <a:ext cx="4975366" cy="5574165"/>
            <a:chOff x="7299871" y="1231655"/>
            <a:chExt cx="4975366" cy="5574165"/>
          </a:xfrm>
        </p:grpSpPr>
        <p:pic>
          <p:nvPicPr>
            <p:cNvPr id="14338" name="Picture 2" descr="Top 99 hình ảnh quốc kỳ nước Lào đẹp nhất - Tải miễn phí">
              <a:extLst>
                <a:ext uri="{FF2B5EF4-FFF2-40B4-BE49-F238E27FC236}">
                  <a16:creationId xmlns:a16="http://schemas.microsoft.com/office/drawing/2014/main" id="{D4A571DC-DEC6-132D-8561-A65F035BD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871" y="1231655"/>
              <a:ext cx="4975366" cy="27262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D738F2-970B-BBF7-DBDA-CBF821D3B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310" y="3048000"/>
              <a:ext cx="4785690" cy="3757820"/>
            </a:xfrm>
            <a:prstGeom prst="rect">
              <a:avLst/>
            </a:prstGeom>
          </p:spPr>
        </p:pic>
      </p:grpSp>
    </p:spTree>
    <p:extLst>
      <p:ext uri="{BB962C8B-B14F-4D97-AF65-F5344CB8AC3E}">
        <p14:creationId xmlns:p14="http://schemas.microsoft.com/office/powerpoint/2010/main" val="114160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1185062"/>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83A011-FCEC-1F48-FE96-D0A20BF1B9A7}"/>
              </a:ext>
            </a:extLst>
          </p:cNvPr>
          <p:cNvSpPr txBox="1"/>
          <p:nvPr/>
        </p:nvSpPr>
        <p:spPr>
          <a:xfrm>
            <a:off x="3551582" y="1324947"/>
            <a:ext cx="4863549" cy="923330"/>
          </a:xfrm>
          <a:prstGeom prst="rect">
            <a:avLst/>
          </a:prstGeom>
          <a:noFill/>
        </p:spPr>
        <p:txBody>
          <a:bodyPr wrap="square">
            <a:spAutoFit/>
          </a:bodyPr>
          <a:lstStyle/>
          <a:p>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B8DDCA18-D55E-D76A-3127-BA439AF6ECD8}"/>
              </a:ext>
            </a:extLst>
          </p:cNvPr>
          <p:cNvSpPr txBox="1"/>
          <p:nvPr/>
        </p:nvSpPr>
        <p:spPr>
          <a:xfrm>
            <a:off x="2610681" y="2323861"/>
            <a:ext cx="5910469" cy="1015663"/>
          </a:xfrm>
          <a:prstGeom prst="rect">
            <a:avLst/>
          </a:prstGeom>
          <a:noFill/>
        </p:spPr>
        <p:txBody>
          <a:bodyPr wrap="square" rtlCol="0">
            <a:spAutoFit/>
          </a:bodyPr>
          <a:lstStyle/>
          <a:p>
            <a:r>
              <a:rPr lang="en-US" sz="6000" dirty="0" err="1">
                <a:solidFill>
                  <a:srgbClr val="00B0F0"/>
                </a:solidFill>
                <a:latin typeface="Times New Roman" panose="02020603050405020304" pitchFamily="18" charset="0"/>
                <a:cs typeface="Times New Roman" panose="02020603050405020304" pitchFamily="18" charset="0"/>
              </a:rPr>
              <a:t>Trò</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chơi</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Về</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đích</a:t>
            </a:r>
            <a:r>
              <a:rPr lang="en-US" sz="6000"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57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978805"/>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8EA4CC-18BC-1BE6-5818-5744071E902F}"/>
              </a:ext>
            </a:extLst>
          </p:cNvPr>
          <p:cNvSpPr txBox="1"/>
          <p:nvPr/>
        </p:nvSpPr>
        <p:spPr>
          <a:xfrm>
            <a:off x="1298713" y="1442372"/>
            <a:ext cx="10522226" cy="584775"/>
          </a:xfrm>
          <a:prstGeom prst="rect">
            <a:avLst/>
          </a:prstGeom>
          <a:noFill/>
        </p:spPr>
        <p:txBody>
          <a:bodyPr wrap="square">
            <a:spAutoFit/>
          </a:bodyPr>
          <a:lstStyle/>
          <a:p>
            <a:pPr eaLnBrk="1" hangingPunct="1">
              <a:defRPr/>
            </a:pPr>
            <a:r>
              <a:rPr lang="vi-VN" sz="3200" b="1" dirty="0">
                <a:latin typeface="+mj-lt"/>
                <a:cs typeface="Arial" charset="0"/>
              </a:rPr>
              <a:t>Câu 1</a:t>
            </a:r>
            <a:r>
              <a:rPr lang="en-US" sz="3200" b="1" dirty="0">
                <a:latin typeface="+mj-lt"/>
                <a:cs typeface="Arial" charset="0"/>
              </a:rPr>
              <a:t>:</a:t>
            </a:r>
            <a:r>
              <a:rPr lang="vi-VN" sz="3200" b="1" dirty="0">
                <a:latin typeface="+mj-lt"/>
                <a:cs typeface="Arial" charset="0"/>
              </a:rPr>
              <a:t> </a:t>
            </a:r>
            <a:r>
              <a:rPr lang="pt-BR" sz="3200" dirty="0">
                <a:latin typeface="Times New Roman" panose="02020603050405020304" pitchFamily="18" charset="0"/>
                <a:cs typeface="Times New Roman" panose="02020603050405020304" pitchFamily="18" charset="0"/>
              </a:rPr>
              <a:t>Đến giữa thế kỷ XIX, Ấn Độ bị đế quốc nào xâm lược?</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910491-2F15-C683-EF2D-6742ED69DC74}"/>
              </a:ext>
            </a:extLst>
          </p:cNvPr>
          <p:cNvSpPr txBox="1"/>
          <p:nvPr/>
        </p:nvSpPr>
        <p:spPr>
          <a:xfrm>
            <a:off x="1484243" y="2676939"/>
            <a:ext cx="5459898" cy="677973"/>
          </a:xfrm>
          <a:prstGeom prst="rect">
            <a:avLst/>
          </a:prstGeom>
          <a:noFill/>
        </p:spPr>
        <p:txBody>
          <a:bodyPr wrap="square">
            <a:spAutoFit/>
          </a:bodyPr>
          <a:lstStyle/>
          <a:p>
            <a:r>
              <a:rPr lang="en-US" sz="3800" dirty="0">
                <a:solidFill>
                  <a:srgbClr val="002060"/>
                </a:solidFill>
                <a:latin typeface="Times New Roman" panose="02020603050405020304" pitchFamily="18" charset="0"/>
                <a:cs typeface="Times New Roman" panose="02020603050405020304" pitchFamily="18" charset="0"/>
              </a:rPr>
              <a:t>A. Anh</a:t>
            </a:r>
            <a:r>
              <a:rPr lang="en-US" sz="38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75E245B-96A1-7879-2D2D-7988AE27A4B9}"/>
              </a:ext>
            </a:extLst>
          </p:cNvPr>
          <p:cNvSpPr txBox="1"/>
          <p:nvPr/>
        </p:nvSpPr>
        <p:spPr>
          <a:xfrm>
            <a:off x="6129132" y="2586335"/>
            <a:ext cx="4790659" cy="677108"/>
          </a:xfrm>
          <a:prstGeom prst="rect">
            <a:avLst/>
          </a:prstGeom>
          <a:noFill/>
        </p:spPr>
        <p:txBody>
          <a:bodyPr wrap="square">
            <a:spAutoFit/>
          </a:bodyPr>
          <a:lstStyle/>
          <a:p>
            <a:pPr eaLnBrk="1" hangingPunct="1">
              <a:spcBef>
                <a:spcPct val="0"/>
              </a:spcBef>
              <a:buFontTx/>
              <a:buNone/>
            </a:pPr>
            <a:r>
              <a:rPr lang="en-US" altLang="en-US" sz="3800" dirty="0">
                <a:solidFill>
                  <a:srgbClr val="002060"/>
                </a:solidFill>
                <a:latin typeface="Times New Roman" panose="02020603050405020304" pitchFamily="18" charset="0"/>
                <a:cs typeface="Times New Roman" panose="02020603050405020304" pitchFamily="18" charset="0"/>
              </a:rPr>
              <a:t>B. </a:t>
            </a:r>
            <a:r>
              <a:rPr lang="en-US" altLang="en-US" sz="3800" dirty="0" err="1">
                <a:solidFill>
                  <a:srgbClr val="002060"/>
                </a:solidFill>
                <a:latin typeface="Times New Roman" panose="02020603050405020304" pitchFamily="18" charset="0"/>
                <a:cs typeface="Times New Roman" panose="02020603050405020304" pitchFamily="18" charset="0"/>
              </a:rPr>
              <a:t>Pháp</a:t>
            </a:r>
            <a:r>
              <a:rPr lang="en-US" altLang="en-US" sz="3800"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D52630DD-F5AF-9AFF-D010-EFD492495C64}"/>
              </a:ext>
            </a:extLst>
          </p:cNvPr>
          <p:cNvSpPr txBox="1"/>
          <p:nvPr/>
        </p:nvSpPr>
        <p:spPr>
          <a:xfrm>
            <a:off x="1457741" y="4166375"/>
            <a:ext cx="5883963" cy="677108"/>
          </a:xfrm>
          <a:prstGeom prst="rect">
            <a:avLst/>
          </a:prstGeom>
          <a:noFill/>
        </p:spPr>
        <p:txBody>
          <a:bodyPr wrap="square">
            <a:spAutoFit/>
          </a:bodyPr>
          <a:lstStyle/>
          <a:p>
            <a:r>
              <a:rPr lang="en-US" altLang="en-US" sz="1800" dirty="0">
                <a:solidFill>
                  <a:srgbClr val="002060"/>
                </a:solidFill>
                <a:latin typeface="Times New Roman" panose="02020603050405020304" pitchFamily="18" charset="0"/>
                <a:cs typeface="Times New Roman" panose="02020603050405020304" pitchFamily="18" charset="0"/>
              </a:rPr>
              <a:t>.</a:t>
            </a:r>
            <a:r>
              <a:rPr lang="en-US" altLang="en-US" sz="3800" dirty="0">
                <a:solidFill>
                  <a:srgbClr val="002060"/>
                </a:solidFill>
                <a:latin typeface="Times New Roman" panose="02020603050405020304" pitchFamily="18" charset="0"/>
                <a:cs typeface="Times New Roman" panose="02020603050405020304" pitchFamily="18" charset="0"/>
              </a:rPr>
              <a:t>C. </a:t>
            </a:r>
            <a:r>
              <a:rPr lang="pt-BR" altLang="en-US" sz="3800" dirty="0">
                <a:solidFill>
                  <a:srgbClr val="002060"/>
                </a:solidFill>
                <a:latin typeface="Times New Roman" panose="02020603050405020304" pitchFamily="18" charset="0"/>
                <a:cs typeface="Times New Roman" panose="02020603050405020304" pitchFamily="18" charset="0"/>
              </a:rPr>
              <a:t>Tây Ban Nha</a:t>
            </a:r>
            <a:endParaRPr lang="en-US" sz="38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BC9DC30-B1F1-D282-4B5A-31EE340D474E}"/>
              </a:ext>
            </a:extLst>
          </p:cNvPr>
          <p:cNvSpPr txBox="1"/>
          <p:nvPr/>
        </p:nvSpPr>
        <p:spPr>
          <a:xfrm>
            <a:off x="6175510" y="4257844"/>
            <a:ext cx="4558749" cy="677108"/>
          </a:xfrm>
          <a:prstGeom prst="rect">
            <a:avLst/>
          </a:prstGeom>
          <a:noFill/>
        </p:spPr>
        <p:txBody>
          <a:bodyPr wrap="square">
            <a:spAutoFit/>
          </a:bodyPr>
          <a:lstStyle/>
          <a:p>
            <a:pPr eaLnBrk="1" hangingPunct="1">
              <a:spcBef>
                <a:spcPct val="0"/>
              </a:spcBef>
              <a:buFontTx/>
              <a:buNone/>
            </a:pPr>
            <a:r>
              <a:rPr lang="en-US" altLang="en-US" sz="3800" dirty="0">
                <a:solidFill>
                  <a:srgbClr val="002060"/>
                </a:solidFill>
                <a:latin typeface="Times New Roman" panose="02020603050405020304" pitchFamily="18" charset="0"/>
                <a:cs typeface="Times New Roman" panose="02020603050405020304" pitchFamily="18" charset="0"/>
              </a:rPr>
              <a:t>D. </a:t>
            </a:r>
            <a:r>
              <a:rPr lang="en-US" altLang="en-US" sz="3800" dirty="0" err="1">
                <a:solidFill>
                  <a:srgbClr val="002060"/>
                </a:solidFill>
                <a:latin typeface="Times New Roman" panose="02020603050405020304" pitchFamily="18" charset="0"/>
                <a:cs typeface="Times New Roman" panose="02020603050405020304" pitchFamily="18" charset="0"/>
              </a:rPr>
              <a:t>Mĩ</a:t>
            </a:r>
            <a:r>
              <a:rPr lang="en-US" altLang="en-US" sz="3800" dirty="0">
                <a:solidFill>
                  <a:srgbClr val="00206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9C7F85A1-59BB-5E7A-CAEA-260CB547CAE9}"/>
              </a:ext>
            </a:extLst>
          </p:cNvPr>
          <p:cNvSpPr txBox="1"/>
          <p:nvPr/>
        </p:nvSpPr>
        <p:spPr>
          <a:xfrm>
            <a:off x="1484243" y="2676939"/>
            <a:ext cx="5685183" cy="677108"/>
          </a:xfrm>
          <a:prstGeom prst="rect">
            <a:avLst/>
          </a:prstGeom>
          <a:noFill/>
        </p:spPr>
        <p:txBody>
          <a:bodyPr wrap="square">
            <a:spAutoFit/>
          </a:bodyPr>
          <a:lstStyle/>
          <a:p>
            <a:r>
              <a:rPr lang="en-US" sz="3800" dirty="0">
                <a:solidFill>
                  <a:srgbClr val="FF0000"/>
                </a:solidFill>
                <a:latin typeface="Times New Roman" panose="02020603050405020304" pitchFamily="18" charset="0"/>
                <a:cs typeface="Times New Roman" panose="02020603050405020304" pitchFamily="18" charset="0"/>
              </a:rPr>
              <a:t>A. Anh.</a:t>
            </a:r>
          </a:p>
        </p:txBody>
      </p:sp>
    </p:spTree>
    <p:extLst>
      <p:ext uri="{BB962C8B-B14F-4D97-AF65-F5344CB8AC3E}">
        <p14:creationId xmlns:p14="http://schemas.microsoft.com/office/powerpoint/2010/main" val="141952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8"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1F9FD9-BF4B-0E3E-95EB-3E8489F9E8F4}"/>
              </a:ext>
            </a:extLst>
          </p:cNvPr>
          <p:cNvSpPr txBox="1"/>
          <p:nvPr/>
        </p:nvSpPr>
        <p:spPr>
          <a:xfrm>
            <a:off x="1444485" y="1537252"/>
            <a:ext cx="10257185" cy="954107"/>
          </a:xfrm>
          <a:prstGeom prst="rect">
            <a:avLst/>
          </a:prstGeom>
          <a:noFill/>
        </p:spPr>
        <p:txBody>
          <a:bodyPr wrap="square">
            <a:spAutoFit/>
          </a:bodyPr>
          <a:lstStyle/>
          <a:p>
            <a:pPr eaLnBrk="1" hangingPunct="1">
              <a:defRPr/>
            </a:pPr>
            <a:r>
              <a:rPr lang="pt-BR" sz="2800" b="1" dirty="0">
                <a:latin typeface="Times New Roman" panose="02020603050405020304" pitchFamily="18" charset="0"/>
                <a:cs typeface="Times New Roman" panose="02020603050405020304" pitchFamily="18" charset="0"/>
              </a:rPr>
              <a:t>Câu 2</a:t>
            </a:r>
            <a:r>
              <a:rPr lang="pt-BR" sz="2800" dirty="0">
                <a:latin typeface="Times New Roman" panose="02020603050405020304" pitchFamily="18" charset="0"/>
                <a:cs typeface="Times New Roman" panose="02020603050405020304" pitchFamily="18" charset="0"/>
              </a:rPr>
              <a:t>: Ý nào </a:t>
            </a:r>
            <a:r>
              <a:rPr lang="pt-BR" sz="2800" b="1" u="sng" dirty="0">
                <a:latin typeface="Times New Roman" panose="02020603050405020304" pitchFamily="18" charset="0"/>
                <a:cs typeface="Times New Roman" panose="02020603050405020304" pitchFamily="18" charset="0"/>
              </a:rPr>
              <a:t>khộng phải</a:t>
            </a:r>
            <a:r>
              <a:rPr lang="pt-BR" sz="2800" dirty="0">
                <a:latin typeface="Times New Roman" panose="02020603050405020304" pitchFamily="18" charset="0"/>
                <a:cs typeface="Times New Roman" panose="02020603050405020304" pitchFamily="18" charset="0"/>
              </a:rPr>
              <a:t> là chính sách về chính trị mà thực dân Anh đã thực hiện khi cai trị đối với Ấn Độ ở giữa thế kỷ XIX?</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EB0CC6-9B9B-B906-C9AA-C0D0FAC5146B}"/>
              </a:ext>
            </a:extLst>
          </p:cNvPr>
          <p:cNvSpPr txBox="1"/>
          <p:nvPr/>
        </p:nvSpPr>
        <p:spPr>
          <a:xfrm>
            <a:off x="1391474" y="2632502"/>
            <a:ext cx="5738193"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Cai trị trực tiếp ở Ấn Độ</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9E486C-8499-E378-8A46-1A90553BE5A5}"/>
              </a:ext>
            </a:extLst>
          </p:cNvPr>
          <p:cNvSpPr txBox="1"/>
          <p:nvPr/>
        </p:nvSpPr>
        <p:spPr>
          <a:xfrm>
            <a:off x="1381536" y="3449155"/>
            <a:ext cx="9061175"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B.</a:t>
            </a:r>
            <a:r>
              <a:rPr lang="pt-BR" altLang="en-US" sz="3200" dirty="0">
                <a:latin typeface="Times New Roman" panose="02020603050405020304" pitchFamily="18" charset="0"/>
                <a:cs typeface="Times New Roman" panose="02020603050405020304" pitchFamily="18" charset="0"/>
              </a:rPr>
              <a:t> Nhượng bộ  tầng lớp trên của phong kiến bản xứ</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4A6CB0C-C04C-D120-263D-5A8B80B4677F}"/>
              </a:ext>
            </a:extLst>
          </p:cNvPr>
          <p:cNvSpPr txBox="1"/>
          <p:nvPr/>
        </p:nvSpPr>
        <p:spPr>
          <a:xfrm>
            <a:off x="1391474" y="4213513"/>
            <a:ext cx="8305804"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pt-BR" altLang="en-US" sz="3200" dirty="0">
                <a:latin typeface="Times New Roman" panose="02020603050405020304" pitchFamily="18" charset="0"/>
                <a:cs typeface="Times New Roman" panose="02020603050405020304" pitchFamily="18" charset="0"/>
              </a:rPr>
              <a:t>Khơi sâu sự khác biệt về chủng tộc và tôn giáo</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696EC14-3850-CE84-DF93-E21B32B926AC}"/>
              </a:ext>
            </a:extLst>
          </p:cNvPr>
          <p:cNvSpPr txBox="1"/>
          <p:nvPr/>
        </p:nvSpPr>
        <p:spPr>
          <a:xfrm>
            <a:off x="1444484" y="5040140"/>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Cướp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ruộng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lập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C0ECD6D-28DD-50D9-9460-24EFF4D23373}"/>
              </a:ext>
            </a:extLst>
          </p:cNvPr>
          <p:cNvSpPr txBox="1"/>
          <p:nvPr/>
        </p:nvSpPr>
        <p:spPr>
          <a:xfrm>
            <a:off x="1444483" y="5053956"/>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FF0000"/>
                </a:solidFill>
                <a:latin typeface="Times New Roman" panose="02020603050405020304" pitchFamily="18" charset="0"/>
                <a:cs typeface="Times New Roman" panose="02020603050405020304" pitchFamily="18" charset="0"/>
              </a:rPr>
              <a:t>D. </a:t>
            </a:r>
            <a:r>
              <a:rPr lang="en-US" altLang="en-US" sz="3200" dirty="0" err="1">
                <a:solidFill>
                  <a:srgbClr val="FF0000"/>
                </a:solidFill>
                <a:latin typeface="Times New Roman" panose="02020603050405020304" pitchFamily="18" charset="0"/>
                <a:cs typeface="Times New Roman" panose="02020603050405020304" pitchFamily="18" charset="0"/>
              </a:rPr>
              <a:t>Cướp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ruộng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đất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lập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đồn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7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6"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26F0E2-EB63-C118-F8D1-6B74006325DB}"/>
              </a:ext>
            </a:extLst>
          </p:cNvPr>
          <p:cNvSpPr txBox="1"/>
          <p:nvPr/>
        </p:nvSpPr>
        <p:spPr>
          <a:xfrm>
            <a:off x="1020417" y="1510747"/>
            <a:ext cx="10601740" cy="954107"/>
          </a:xfrm>
          <a:prstGeom prst="rect">
            <a:avLst/>
          </a:prstGeom>
          <a:noFill/>
        </p:spPr>
        <p:txBody>
          <a:bodyPr wrap="square">
            <a:spAutoFit/>
          </a:bodyPr>
          <a:lstStyle/>
          <a:p>
            <a:pPr algn="ctr" eaLnBrk="1" hangingPunct="1">
              <a:defRPr/>
            </a:pPr>
            <a:r>
              <a:rPr lang="pt-BR" sz="2800" b="1" dirty="0">
                <a:latin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cs typeface="Times New Roman" panose="02020603050405020304" pitchFamily="18" charset="0"/>
              </a:rPr>
              <a:t>Tháng 10-1873, </a:t>
            </a:r>
            <a:r>
              <a:rPr lang="en-US" sz="2800" dirty="0">
                <a:latin typeface="Times New Roman" panose="02020603050405020304" pitchFamily="18" charset="0"/>
                <a:cs typeface="Times New Roman" panose="02020603050405020304" pitchFamily="18" charset="0"/>
              </a:rPr>
              <a:t>ở </a:t>
            </a:r>
            <a:r>
              <a:rPr lang="vi-VN" sz="2800" dirty="0">
                <a:latin typeface="Times New Roman" panose="02020603050405020304" pitchFamily="18" charset="0"/>
                <a:cs typeface="Times New Roman" panose="02020603050405020304" pitchFamily="18" charset="0"/>
              </a:rPr>
              <a:t>In-đô-nê-xi-a nhân dân A-chê anh dũng chiến đấu 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1CBDD02-5C13-9528-4A5B-4D7AFAB16718}"/>
              </a:ext>
            </a:extLst>
          </p:cNvPr>
          <p:cNvSpPr txBox="1"/>
          <p:nvPr/>
        </p:nvSpPr>
        <p:spPr>
          <a:xfrm>
            <a:off x="924339" y="2807788"/>
            <a:ext cx="6096000"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Hà Lan</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CB1C5C9-8492-B04C-A501-19E8D88A3CC5}"/>
              </a:ext>
            </a:extLst>
          </p:cNvPr>
          <p:cNvSpPr txBox="1"/>
          <p:nvPr/>
        </p:nvSpPr>
        <p:spPr>
          <a:xfrm>
            <a:off x="6480313" y="2756212"/>
            <a:ext cx="6096000"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B.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Anh</a:t>
            </a:r>
            <a:r>
              <a:rPr lang="pt-BR" altLang="en-US" sz="1800" dirty="0">
                <a:latin typeface="Arial" panose="020B0604020202020204" pitchFamily="34" charset="0"/>
              </a:rPr>
              <a:t>. </a:t>
            </a:r>
            <a:r>
              <a:rPr lang="en-US" altLang="en-US" sz="2400" dirty="0">
                <a:solidFill>
                  <a:srgbClr val="00206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B10E64F3-D6B5-C358-673F-7A88C6D86258}"/>
              </a:ext>
            </a:extLst>
          </p:cNvPr>
          <p:cNvSpPr txBox="1"/>
          <p:nvPr/>
        </p:nvSpPr>
        <p:spPr>
          <a:xfrm>
            <a:off x="828261" y="4367573"/>
            <a:ext cx="628815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P</a:t>
            </a:r>
            <a:r>
              <a:rPr lang="en-US" altLang="en-US" sz="3200" dirty="0" err="1">
                <a:latin typeface="Times New Roman" panose="02020603050405020304" pitchFamily="18" charset="0"/>
                <a:cs typeface="Times New Roman" panose="02020603050405020304" pitchFamily="18" charset="0"/>
              </a:rPr>
              <a:t>háp</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5D4D133-3129-7A2E-B6A4-28DF4C7B7C9D}"/>
              </a:ext>
            </a:extLst>
          </p:cNvPr>
          <p:cNvSpPr txBox="1"/>
          <p:nvPr/>
        </p:nvSpPr>
        <p:spPr>
          <a:xfrm>
            <a:off x="6662530" y="4564042"/>
            <a:ext cx="628815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Tây Ban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Nha</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D762BAC-4FA4-7C64-B110-8E9BFFD0A3CF}"/>
              </a:ext>
            </a:extLst>
          </p:cNvPr>
          <p:cNvSpPr txBox="1"/>
          <p:nvPr/>
        </p:nvSpPr>
        <p:spPr>
          <a:xfrm>
            <a:off x="924339" y="2807788"/>
            <a:ext cx="6096000" cy="584775"/>
          </a:xfrm>
          <a:prstGeom prst="rect">
            <a:avLst/>
          </a:prstGeom>
          <a:noFill/>
        </p:spPr>
        <p:txBody>
          <a:bodyPr wrap="square">
            <a:spAutoFit/>
          </a:bodyPr>
          <a:lstStyle/>
          <a:p>
            <a:r>
              <a:rPr lang="en-US" altLang="en-US" sz="3200" dirty="0">
                <a:solidFill>
                  <a:srgbClr val="FF0000"/>
                </a:solidFill>
                <a:latin typeface="Times New Roman" panose="02020603050405020304" pitchFamily="18" charset="0"/>
                <a:cs typeface="Times New Roman" panose="02020603050405020304" pitchFamily="18" charset="0"/>
              </a:rPr>
              <a:t>A.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dân</a:t>
            </a:r>
            <a:r>
              <a:rPr lang="en-US"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a:solidFill>
                  <a:srgbClr val="FF0000"/>
                </a:solidFill>
                <a:latin typeface="Times New Roman" panose="02020603050405020304" pitchFamily="18" charset="0"/>
                <a:cs typeface="Times New Roman" panose="02020603050405020304" pitchFamily="18" charset="0"/>
              </a:rPr>
              <a:t>Hà Lan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6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F92D06-6080-FC07-878E-FA590427E3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97" y="1265583"/>
            <a:ext cx="6074464" cy="43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2526945-4A55-AE6F-F010-92334EF167FB}"/>
              </a:ext>
            </a:extLst>
          </p:cNvPr>
          <p:cNvSpPr txBox="1"/>
          <p:nvPr/>
        </p:nvSpPr>
        <p:spPr>
          <a:xfrm>
            <a:off x="1351722" y="159026"/>
            <a:ext cx="8865703"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49FBF5F4-915A-DBE9-16E7-CA6470B9A6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97" y="1205948"/>
            <a:ext cx="6074464" cy="532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ình ảnh và ý nghĩa cờ các nước Đông Nam Á">
            <a:extLst>
              <a:ext uri="{FF2B5EF4-FFF2-40B4-BE49-F238E27FC236}">
                <a16:creationId xmlns:a16="http://schemas.microsoft.com/office/drawing/2014/main" id="{B3F9CECC-03C7-C129-109B-4D3C6290B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5" y="1205948"/>
            <a:ext cx="5367131" cy="507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3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192765"/>
            <a:ext cx="11714921" cy="5559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E13B79-A54D-635F-6A62-54A5F38B6311}"/>
              </a:ext>
            </a:extLst>
          </p:cNvPr>
          <p:cNvSpPr txBox="1"/>
          <p:nvPr/>
        </p:nvSpPr>
        <p:spPr>
          <a:xfrm>
            <a:off x="881270" y="1331961"/>
            <a:ext cx="10084904" cy="954107"/>
          </a:xfrm>
          <a:prstGeom prst="rect">
            <a:avLst/>
          </a:prstGeom>
          <a:noFill/>
        </p:spPr>
        <p:txBody>
          <a:bodyPr wrap="square">
            <a:spAutoFit/>
          </a:bodyPr>
          <a:lstStyle/>
          <a:p>
            <a:pPr algn="ctr" eaLnBrk="1" hangingPunct="1">
              <a:defRPr/>
            </a:pPr>
            <a:r>
              <a:rPr lang="pt-BR" sz="2800" b="1" dirty="0">
                <a:latin typeface="Times New Roman" panose="02020603050405020304" pitchFamily="18" charset="0"/>
                <a:cs typeface="Times New Roman" panose="02020603050405020304" pitchFamily="18" charset="0"/>
              </a:rPr>
              <a:t>Câu 4:</a:t>
            </a:r>
            <a:r>
              <a:rPr lang="pt-BR" sz="2800" dirty="0">
                <a:latin typeface="Times New Roman" panose="02020603050405020304" pitchFamily="18" charset="0"/>
                <a:cs typeface="Times New Roman" panose="02020603050405020304" pitchFamily="18" charset="0"/>
              </a:rPr>
              <a:t> Ở Phi-líp-pin c</a:t>
            </a:r>
            <a:r>
              <a:rPr lang="vi-VN" sz="2800" dirty="0">
                <a:latin typeface="Times New Roman" panose="02020603050405020304" pitchFamily="18" charset="0"/>
                <a:cs typeface="Times New Roman" panose="02020603050405020304" pitchFamily="18" charset="0"/>
              </a:rPr>
              <a:t>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a:t>
            </a:r>
            <a:r>
              <a:rPr lang="vi-VN" sz="2800"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 trong  phong trào giải phóng dân tộc đã xuất hiện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xu hướng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F272C3D-A75D-97BB-C145-8C8FC720F4BA}"/>
              </a:ext>
            </a:extLst>
          </p:cNvPr>
          <p:cNvSpPr txBox="1"/>
          <p:nvPr/>
        </p:nvSpPr>
        <p:spPr>
          <a:xfrm>
            <a:off x="1338470" y="2659799"/>
            <a:ext cx="636104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t>
            </a:r>
            <a:r>
              <a:rPr lang="vi-VN" altLang="en-US" sz="3200" dirty="0">
                <a:latin typeface="Times New Roman" panose="02020603050405020304" pitchFamily="18" charset="0"/>
                <a:cs typeface="Times New Roman" panose="02020603050405020304" pitchFamily="18" charset="0"/>
              </a:rPr>
              <a:t>ải cách 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236D542-23A1-3C28-7EB6-64C6C7E0FDF4}"/>
              </a:ext>
            </a:extLst>
          </p:cNvPr>
          <p:cNvSpPr txBox="1"/>
          <p:nvPr/>
        </p:nvSpPr>
        <p:spPr>
          <a:xfrm>
            <a:off x="6957391" y="2705965"/>
            <a:ext cx="6096000"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D202198-D147-7A60-2834-8E7C6BFF4517}"/>
              </a:ext>
            </a:extLst>
          </p:cNvPr>
          <p:cNvSpPr txBox="1"/>
          <p:nvPr/>
        </p:nvSpPr>
        <p:spPr>
          <a:xfrm>
            <a:off x="1338470" y="4465259"/>
            <a:ext cx="652669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C. Vũ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7342245-A9BF-F864-415A-29499B77665C}"/>
              </a:ext>
            </a:extLst>
          </p:cNvPr>
          <p:cNvSpPr txBox="1"/>
          <p:nvPr/>
        </p:nvSpPr>
        <p:spPr>
          <a:xfrm>
            <a:off x="6957391" y="4465259"/>
            <a:ext cx="652669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4B9C5E9-5EED-4C0C-E589-D31E6769C092}"/>
              </a:ext>
            </a:extLst>
          </p:cNvPr>
          <p:cNvSpPr txBox="1"/>
          <p:nvPr/>
        </p:nvSpPr>
        <p:spPr>
          <a:xfrm>
            <a:off x="6957391" y="2697590"/>
            <a:ext cx="6096000"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B. </a:t>
            </a:r>
            <a:r>
              <a:rPr lang="en-US" sz="3200" dirty="0" err="1">
                <a:solidFill>
                  <a:srgbClr val="FF0000"/>
                </a:solidFill>
                <a:latin typeface="Times New Roman" panose="02020603050405020304" pitchFamily="18" charset="0"/>
                <a:cs typeface="Times New Roman" panose="02020603050405020304" pitchFamily="18" charset="0"/>
              </a:rPr>
              <a:t>Cải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4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68" y="997372"/>
            <a:ext cx="11436630" cy="564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B6A2AA-7FA4-BA14-4DEC-D982EA1F0FA5}"/>
              </a:ext>
            </a:extLst>
          </p:cNvPr>
          <p:cNvSpPr txBox="1"/>
          <p:nvPr/>
        </p:nvSpPr>
        <p:spPr>
          <a:xfrm>
            <a:off x="768626" y="1325217"/>
            <a:ext cx="11330607" cy="954107"/>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XIX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XX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FFE3CB2-966D-F0D8-AF13-D11C052B6DF3}"/>
              </a:ext>
            </a:extLst>
          </p:cNvPr>
          <p:cNvSpPr txBox="1"/>
          <p:nvPr/>
        </p:nvSpPr>
        <p:spPr>
          <a:xfrm>
            <a:off x="1298713" y="2426057"/>
            <a:ext cx="8733183" cy="584775"/>
          </a:xfrm>
          <a:prstGeom prst="rect">
            <a:avLst/>
          </a:prstGeom>
          <a:noFill/>
        </p:spPr>
        <p:txBody>
          <a:bodyPr wrap="square">
            <a:spAutoFit/>
          </a:bodyPr>
          <a:lstStyle/>
          <a:p>
            <a:r>
              <a:rPr lang="vi-VN" sz="3200" dirty="0">
                <a:latin typeface="+mj-lt"/>
              </a:rPr>
              <a:t>A. Phong trào Cần vương, khởi nghĩa Yên Thế</a:t>
            </a:r>
            <a:r>
              <a:rPr lang="vi-VN" dirty="0"/>
              <a:t>.</a:t>
            </a:r>
          </a:p>
        </p:txBody>
      </p:sp>
      <p:sp>
        <p:nvSpPr>
          <p:cNvPr id="19" name="TextBox 18">
            <a:extLst>
              <a:ext uri="{FF2B5EF4-FFF2-40B4-BE49-F238E27FC236}">
                <a16:creationId xmlns:a16="http://schemas.microsoft.com/office/drawing/2014/main" id="{49F88CD1-24B3-58F0-AD21-899B02F4B505}"/>
              </a:ext>
            </a:extLst>
          </p:cNvPr>
          <p:cNvSpPr txBox="1"/>
          <p:nvPr/>
        </p:nvSpPr>
        <p:spPr>
          <a:xfrm>
            <a:off x="1298713" y="3235310"/>
            <a:ext cx="8203096" cy="584775"/>
          </a:xfrm>
          <a:prstGeom prst="rect">
            <a:avLst/>
          </a:prstGeom>
          <a:noFill/>
        </p:spPr>
        <p:txBody>
          <a:bodyPr wrap="square">
            <a:spAutoFit/>
          </a:bodyPr>
          <a:lstStyle/>
          <a:p>
            <a:r>
              <a:rPr lang="vi-VN" sz="3200" dirty="0">
                <a:latin typeface="+mj-lt"/>
              </a:rPr>
              <a:t>B. Phong trào Cần vương, khởi nghĩa Ba Đình</a:t>
            </a:r>
            <a:endParaRPr lang="en-US" sz="3200" dirty="0">
              <a:latin typeface="+mj-lt"/>
            </a:endParaRPr>
          </a:p>
        </p:txBody>
      </p:sp>
      <p:sp>
        <p:nvSpPr>
          <p:cNvPr id="21" name="TextBox 20">
            <a:extLst>
              <a:ext uri="{FF2B5EF4-FFF2-40B4-BE49-F238E27FC236}">
                <a16:creationId xmlns:a16="http://schemas.microsoft.com/office/drawing/2014/main" id="{F2A4994B-5AE7-1594-FCD7-8C2E22B75AF7}"/>
              </a:ext>
            </a:extLst>
          </p:cNvPr>
          <p:cNvSpPr txBox="1"/>
          <p:nvPr/>
        </p:nvSpPr>
        <p:spPr>
          <a:xfrm>
            <a:off x="1417983" y="4077450"/>
            <a:ext cx="8534399" cy="584775"/>
          </a:xfrm>
          <a:prstGeom prst="rect">
            <a:avLst/>
          </a:prstGeom>
          <a:noFill/>
        </p:spPr>
        <p:txBody>
          <a:bodyPr wrap="square">
            <a:spAutoFit/>
          </a:bodyPr>
          <a:lstStyle/>
          <a:p>
            <a:r>
              <a:rPr lang="vi-VN" sz="3200" dirty="0">
                <a:latin typeface="+mj-lt"/>
              </a:rPr>
              <a:t>C. Phong trào Cần vương, khởi nghĩa Bãi Sậy</a:t>
            </a:r>
            <a:r>
              <a:rPr lang="vi-VN" dirty="0"/>
              <a:t>.</a:t>
            </a:r>
          </a:p>
        </p:txBody>
      </p:sp>
      <p:sp>
        <p:nvSpPr>
          <p:cNvPr id="23" name="TextBox 22">
            <a:extLst>
              <a:ext uri="{FF2B5EF4-FFF2-40B4-BE49-F238E27FC236}">
                <a16:creationId xmlns:a16="http://schemas.microsoft.com/office/drawing/2014/main" id="{6B2865DB-C532-C3A6-E8D0-F06096E4A85D}"/>
              </a:ext>
            </a:extLst>
          </p:cNvPr>
          <p:cNvSpPr txBox="1"/>
          <p:nvPr/>
        </p:nvSpPr>
        <p:spPr>
          <a:xfrm>
            <a:off x="1417983" y="5000609"/>
            <a:ext cx="8852452"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D. </a:t>
            </a:r>
            <a:r>
              <a:rPr lang="pt-BR" altLang="en-US" sz="3200" dirty="0">
                <a:latin typeface="Times New Roman" panose="02020603050405020304" pitchFamily="18" charset="0"/>
                <a:cs typeface="Times New Roman" panose="02020603050405020304" pitchFamily="18" charset="0"/>
              </a:rPr>
              <a:t>Phong trào Cần vương</a:t>
            </a:r>
            <a:r>
              <a:rPr lang="vi-VN" altLang="en-US" sz="3200" dirty="0">
                <a:latin typeface="Times New Roman" panose="02020603050405020304" pitchFamily="18" charset="0"/>
                <a:cs typeface="Times New Roman" panose="02020603050405020304" pitchFamily="18" charset="0"/>
              </a:rPr>
              <a:t>, khởi nghĩa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Khê</a:t>
            </a:r>
            <a:endParaRPr lang="en-US" sz="3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0710D62-091F-8DE0-B585-BA3931CA4A28}"/>
              </a:ext>
            </a:extLst>
          </p:cNvPr>
          <p:cNvSpPr txBox="1"/>
          <p:nvPr/>
        </p:nvSpPr>
        <p:spPr>
          <a:xfrm>
            <a:off x="1298713" y="2416357"/>
            <a:ext cx="8733183" cy="584775"/>
          </a:xfrm>
          <a:prstGeom prst="rect">
            <a:avLst/>
          </a:prstGeom>
          <a:noFill/>
        </p:spPr>
        <p:txBody>
          <a:bodyPr wrap="square">
            <a:spAutoFit/>
          </a:bodyPr>
          <a:lstStyle/>
          <a:p>
            <a:r>
              <a:rPr lang="vi-VN" sz="3200" dirty="0">
                <a:solidFill>
                  <a:srgbClr val="FF0000"/>
                </a:solidFill>
                <a:latin typeface="+mj-lt"/>
              </a:rPr>
              <a:t>A. Phong trào Cần vương, khởi nghĩa Yên Thế</a:t>
            </a:r>
            <a:r>
              <a:rPr lang="vi-VN" dirty="0"/>
              <a:t>.</a:t>
            </a:r>
          </a:p>
        </p:txBody>
      </p:sp>
    </p:spTree>
    <p:extLst>
      <p:ext uri="{BB962C8B-B14F-4D97-AF65-F5344CB8AC3E}">
        <p14:creationId xmlns:p14="http://schemas.microsoft.com/office/powerpoint/2010/main" val="26677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15351C-38CB-DA61-7659-94516F5AD635}"/>
              </a:ext>
            </a:extLst>
          </p:cNvPr>
          <p:cNvSpPr txBox="1"/>
          <p:nvPr/>
        </p:nvSpPr>
        <p:spPr>
          <a:xfrm>
            <a:off x="3843130" y="2279374"/>
            <a:ext cx="184731" cy="369332"/>
          </a:xfrm>
          <a:prstGeom prst="rect">
            <a:avLst/>
          </a:prstGeom>
          <a:noFill/>
        </p:spPr>
        <p:txBody>
          <a:bodyPr wrap="none" rtlCol="0">
            <a:spAutoFit/>
          </a:bodyPr>
          <a:lstStyle/>
          <a:p>
            <a:endParaRPr lang="en-US" dirty="0"/>
          </a:p>
        </p:txBody>
      </p:sp>
      <p:grpSp>
        <p:nvGrpSpPr>
          <p:cNvPr id="13" name="Group 12">
            <a:extLst>
              <a:ext uri="{FF2B5EF4-FFF2-40B4-BE49-F238E27FC236}">
                <a16:creationId xmlns:a16="http://schemas.microsoft.com/office/drawing/2014/main" id="{B936007B-5CE6-85C2-C46C-6713360305EF}"/>
              </a:ext>
            </a:extLst>
          </p:cNvPr>
          <p:cNvGrpSpPr/>
          <p:nvPr/>
        </p:nvGrpSpPr>
        <p:grpSpPr>
          <a:xfrm>
            <a:off x="500269" y="1190239"/>
            <a:ext cx="11691731" cy="5723133"/>
            <a:chOff x="367747" y="982467"/>
            <a:chExt cx="11691731" cy="5723133"/>
          </a:xfrm>
        </p:grpSpPr>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7" y="1050363"/>
              <a:ext cx="11456506" cy="565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307213-0B0E-2E1C-4CAD-8A69A2D7EAFC}"/>
                </a:ext>
              </a:extLst>
            </p:cNvPr>
            <p:cNvSpPr txBox="1"/>
            <p:nvPr/>
          </p:nvSpPr>
          <p:spPr>
            <a:xfrm rot="10800000" flipV="1">
              <a:off x="3944788" y="982467"/>
              <a:ext cx="4964402" cy="938719"/>
            </a:xfrm>
            <a:prstGeom prst="rect">
              <a:avLst/>
            </a:prstGeom>
            <a:noFill/>
          </p:spPr>
          <p:txBody>
            <a:bodyPr wrap="square" rtlCol="0">
              <a:spAutoFit/>
            </a:bodyPr>
            <a:lstStyle/>
            <a:p>
              <a:r>
                <a:rPr lang="en-US" sz="55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VẬN DỤNG </a:t>
              </a:r>
            </a:p>
          </p:txBody>
        </p:sp>
        <p:pic>
          <p:nvPicPr>
            <p:cNvPr id="11" name="Picture 10">
              <a:extLst>
                <a:ext uri="{FF2B5EF4-FFF2-40B4-BE49-F238E27FC236}">
                  <a16:creationId xmlns:a16="http://schemas.microsoft.com/office/drawing/2014/main" id="{3C66E35B-82B6-F7C4-9C90-0BBD823D7993}"/>
                </a:ext>
              </a:extLst>
            </p:cNvPr>
            <p:cNvPicPr>
              <a:picLocks noChangeAspect="1"/>
            </p:cNvPicPr>
            <p:nvPr/>
          </p:nvPicPr>
          <p:blipFill>
            <a:blip r:embed="rId3"/>
            <a:stretch>
              <a:fillRect/>
            </a:stretch>
          </p:blipFill>
          <p:spPr>
            <a:xfrm>
              <a:off x="7053469" y="1963264"/>
              <a:ext cx="5006009" cy="4583189"/>
            </a:xfrm>
            <a:prstGeom prst="rect">
              <a:avLst/>
            </a:prstGeom>
          </p:spPr>
        </p:pic>
      </p:grpSp>
      <p:sp>
        <p:nvSpPr>
          <p:cNvPr id="15" name="TextBox 14">
            <a:extLst>
              <a:ext uri="{FF2B5EF4-FFF2-40B4-BE49-F238E27FC236}">
                <a16:creationId xmlns:a16="http://schemas.microsoft.com/office/drawing/2014/main" id="{9CBA6042-CFEE-22E2-DE2F-CBE88BF099A5}"/>
              </a:ext>
            </a:extLst>
          </p:cNvPr>
          <p:cNvSpPr txBox="1"/>
          <p:nvPr/>
        </p:nvSpPr>
        <p:spPr>
          <a:xfrm>
            <a:off x="867662" y="4386332"/>
            <a:ext cx="6053037"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Patlet</a:t>
            </a:r>
            <a:endParaRPr lang="en-US" sz="2800" dirty="0">
              <a:latin typeface="Times New Roman" panose="02020603050405020304" pitchFamily="18" charset="0"/>
              <a:cs typeface="Times New Roman" panose="02020603050405020304" pitchFamily="18" charset="0"/>
            </a:endParaRPr>
          </a:p>
          <a:p>
            <a:r>
              <a:rPr lang="en-US" sz="2800" dirty="0" err="1">
                <a:solidFill>
                  <a:srgbClr val="00B0F0"/>
                </a:solidFill>
                <a:latin typeface="Times New Roman" panose="02020603050405020304" pitchFamily="18" charset="0"/>
                <a:cs typeface="Times New Roman" panose="02020603050405020304" pitchFamily="18" charset="0"/>
              </a:rPr>
              <a:t>Link:https</a:t>
            </a:r>
            <a:r>
              <a:rPr lang="en-US" sz="2800" dirty="0">
                <a:solidFill>
                  <a:srgbClr val="00B0F0"/>
                </a:solidFill>
                <a:latin typeface="Times New Roman" panose="02020603050405020304" pitchFamily="18" charset="0"/>
                <a:cs typeface="Times New Roman" panose="02020603050405020304" pitchFamily="18" charset="0"/>
              </a:rPr>
              <a:t>://padlet.com/maictc2tl/d-</a:t>
            </a:r>
            <a:r>
              <a:rPr lang="en-US" sz="2800" dirty="0" err="1">
                <a:solidFill>
                  <a:srgbClr val="00B0F0"/>
                </a:solidFill>
                <a:latin typeface="Times New Roman" panose="02020603050405020304" pitchFamily="18" charset="0"/>
                <a:cs typeface="Times New Roman" panose="02020603050405020304" pitchFamily="18" charset="0"/>
              </a:rPr>
              <a:t>a-v</a:t>
            </a:r>
            <a:r>
              <a:rPr lang="en-US" sz="2800" dirty="0">
                <a:solidFill>
                  <a:srgbClr val="00B0F0"/>
                </a:solidFill>
                <a:latin typeface="Times New Roman" panose="02020603050405020304" pitchFamily="18" charset="0"/>
                <a:cs typeface="Times New Roman" panose="02020603050405020304" pitchFamily="18" charset="0"/>
              </a:rPr>
              <a:t>-o-t-li-u-v-ki-n-</a:t>
            </a:r>
            <a:r>
              <a:rPr lang="en-US" sz="2800" dirty="0" err="1">
                <a:solidFill>
                  <a:srgbClr val="00B0F0"/>
                </a:solidFill>
                <a:latin typeface="Times New Roman" panose="02020603050405020304" pitchFamily="18" charset="0"/>
                <a:cs typeface="Times New Roman" panose="02020603050405020304" pitchFamily="18" charset="0"/>
              </a:rPr>
              <a:t>th</a:t>
            </a:r>
            <a:r>
              <a:rPr lang="en-US" sz="2800" dirty="0">
                <a:solidFill>
                  <a:srgbClr val="00B0F0"/>
                </a:solidFill>
                <a:latin typeface="Times New Roman" panose="02020603050405020304" pitchFamily="18" charset="0"/>
                <a:cs typeface="Times New Roman" panose="02020603050405020304" pitchFamily="18" charset="0"/>
              </a:rPr>
              <a:t>-c-h-c-</a:t>
            </a:r>
            <a:r>
              <a:rPr lang="en-US" sz="2800" dirty="0" err="1">
                <a:solidFill>
                  <a:srgbClr val="00B0F0"/>
                </a:solidFill>
                <a:latin typeface="Times New Roman" panose="02020603050405020304" pitchFamily="18" charset="0"/>
                <a:cs typeface="Times New Roman" panose="02020603050405020304" pitchFamily="18" charset="0"/>
              </a:rPr>
              <a:t>em</a:t>
            </a:r>
            <a:r>
              <a:rPr lang="en-US" sz="2800" dirty="0">
                <a:solidFill>
                  <a:srgbClr val="00B0F0"/>
                </a:solidFill>
                <a:latin typeface="Times New Roman" panose="02020603050405020304" pitchFamily="18" charset="0"/>
                <a:cs typeface="Times New Roman" panose="02020603050405020304" pitchFamily="18" charset="0"/>
              </a:rPr>
              <a:t>-h-y-vi-t-m-t-o-n-v-n-ng-n--bw8jut9xmfdcovi1</a:t>
            </a:r>
          </a:p>
        </p:txBody>
      </p:sp>
      <p:sp>
        <p:nvSpPr>
          <p:cNvPr id="17" name="TextBox 16">
            <a:extLst>
              <a:ext uri="{FF2B5EF4-FFF2-40B4-BE49-F238E27FC236}">
                <a16:creationId xmlns:a16="http://schemas.microsoft.com/office/drawing/2014/main" id="{3CEA3663-3467-24D2-A201-C9CDEA517479}"/>
              </a:ext>
            </a:extLst>
          </p:cNvPr>
          <p:cNvSpPr txBox="1"/>
          <p:nvPr/>
        </p:nvSpPr>
        <p:spPr>
          <a:xfrm>
            <a:off x="765560" y="2334315"/>
            <a:ext cx="6155140" cy="1815882"/>
          </a:xfrm>
          <a:prstGeom prst="rect">
            <a:avLst/>
          </a:prstGeom>
          <a:noFill/>
        </p:spPr>
        <p:txBody>
          <a:bodyPr wrap="square">
            <a:spAutoFit/>
          </a:bodyPr>
          <a:lstStyle/>
          <a:p>
            <a:pPr algn="l" fontAlgn="base"/>
            <a:r>
              <a:rPr lang="en-US" sz="2800" b="1" i="0" dirty="0" err="1">
                <a:effectLst/>
                <a:latin typeface="Times New Roman" panose="02020603050405020304" pitchFamily="18" charset="0"/>
                <a:cs typeface="Times New Roman" panose="02020603050405020304" pitchFamily="18" charset="0"/>
              </a:rPr>
              <a:t>Câu</a:t>
            </a:r>
            <a:r>
              <a:rPr lang="en-US" sz="2800" b="1" i="0" dirty="0">
                <a:effectLst/>
                <a:latin typeface="Times New Roman" panose="02020603050405020304" pitchFamily="18" charset="0"/>
                <a:cs typeface="Times New Roman" panose="02020603050405020304" pitchFamily="18" charset="0"/>
              </a:rPr>
              <a:t> </a:t>
            </a:r>
            <a:r>
              <a:rPr lang="en-US" sz="2800" b="1" i="0" dirty="0" err="1">
                <a:effectLst/>
                <a:latin typeface="Times New Roman" panose="02020603050405020304" pitchFamily="18" charset="0"/>
                <a:cs typeface="Times New Roman" panose="02020603050405020304" pitchFamily="18" charset="0"/>
              </a:rPr>
              <a:t>hỏi</a:t>
            </a:r>
            <a:r>
              <a:rPr lang="en-US" sz="2800" b="1"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Dựa vào tư liệu và kiến thức đã học, em hãy viết một đoạn văn ngắn về đời sống của nhân dân Ấn Độ dưới sự cai trị của thực dân Anh</a:t>
            </a:r>
          </a:p>
        </p:txBody>
      </p:sp>
    </p:spTree>
    <p:extLst>
      <p:ext uri="{BB962C8B-B14F-4D97-AF65-F5344CB8AC3E}">
        <p14:creationId xmlns:p14="http://schemas.microsoft.com/office/powerpoint/2010/main" val="149160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8" name="TextBox 7">
            <a:extLst>
              <a:ext uri="{FF2B5EF4-FFF2-40B4-BE49-F238E27FC236}">
                <a16:creationId xmlns:a16="http://schemas.microsoft.com/office/drawing/2014/main" id="{91307228-4D4F-639D-2A7F-302CC60BB180}"/>
              </a:ext>
            </a:extLst>
          </p:cNvPr>
          <p:cNvSpPr txBox="1"/>
          <p:nvPr/>
        </p:nvSpPr>
        <p:spPr>
          <a:xfrm>
            <a:off x="1053915" y="1220379"/>
            <a:ext cx="2040834" cy="627351"/>
          </a:xfrm>
          <a:prstGeom prst="rect">
            <a:avLst/>
          </a:prstGeom>
          <a:noFill/>
        </p:spPr>
        <p:txBody>
          <a:bodyPr wrap="square">
            <a:spAutoFit/>
          </a:bodyPr>
          <a:lstStyle/>
          <a:p>
            <a:pPr algn="ctr" eaLnBrk="1" hangingPunct="1">
              <a:lnSpc>
                <a:spcPts val="4975"/>
              </a:lnSpc>
            </a:pPr>
            <a:r>
              <a:rPr lang="en-US" altLang="en-US" sz="1800" b="1" dirty="0">
                <a:solidFill>
                  <a:srgbClr val="002060"/>
                </a:solidFill>
                <a:latin typeface="Times New Roman" panose="02020603050405020304" pitchFamily="18" charset="0"/>
                <a:cs typeface="Times New Roman" panose="02020603050405020304" pitchFamily="18" charset="0"/>
              </a:rPr>
              <a:t>MỤC TIÊU</a:t>
            </a:r>
          </a:p>
        </p:txBody>
      </p:sp>
      <p:sp>
        <p:nvSpPr>
          <p:cNvPr id="10" name="TextBox 3">
            <a:extLst>
              <a:ext uri="{FF2B5EF4-FFF2-40B4-BE49-F238E27FC236}">
                <a16:creationId xmlns:a16="http://schemas.microsoft.com/office/drawing/2014/main" id="{F7309AB1-9D03-2AB8-3A42-2DDA8BBA8BD5}"/>
              </a:ext>
            </a:extLst>
          </p:cNvPr>
          <p:cNvSpPr txBox="1">
            <a:spLocks noChangeArrowheads="1"/>
          </p:cNvSpPr>
          <p:nvPr/>
        </p:nvSpPr>
        <p:spPr bwMode="auto">
          <a:xfrm>
            <a:off x="3936562" y="2113722"/>
            <a:ext cx="8255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latin typeface="Times New Roman" panose="02020603050405020304" pitchFamily="18" charset="0"/>
                <a:cs typeface="Times New Roman" panose="02020603050405020304" pitchFamily="18" charset="0"/>
              </a:rPr>
              <a:t>01.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endParaRPr lang="en-US" alt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88" y="1985793"/>
            <a:ext cx="3226538" cy="22674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Cờ các nước Đông Nam Á là gì? Mang ý nghĩa như thế nào?">
            <a:extLst>
              <a:ext uri="{FF2B5EF4-FFF2-40B4-BE49-F238E27FC236}">
                <a16:creationId xmlns:a16="http://schemas.microsoft.com/office/drawing/2014/main" id="{0477E488-C35D-9676-2A03-C8E89272B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88" y="4617564"/>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3648109-3249-4AE9-3238-2F69460BEBF2}"/>
              </a:ext>
            </a:extLst>
          </p:cNvPr>
          <p:cNvSpPr txBox="1"/>
          <p:nvPr/>
        </p:nvSpPr>
        <p:spPr>
          <a:xfrm>
            <a:off x="3114261" y="4744278"/>
            <a:ext cx="8971722" cy="1077218"/>
          </a:xfrm>
          <a:prstGeom prst="rect">
            <a:avLst/>
          </a:prstGeom>
          <a:noFill/>
        </p:spPr>
        <p:txBody>
          <a:bodyPr wrap="square">
            <a:spAutoFit/>
          </a:body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0</a:t>
            </a:r>
            <a:r>
              <a:rPr lang="en-US" sz="3200" b="1" dirty="0">
                <a:effectLst/>
                <a:latin typeface="Times New Roman" panose="02020603050405020304" pitchFamily="18" charset="0"/>
                <a:ea typeface="Calibri" panose="020F0502020204030204" pitchFamily="34" charset="0"/>
              </a:rPr>
              <a:t>2</a:t>
            </a:r>
            <a:r>
              <a:rPr lang="vi-VN" sz="3200" b="1" dirty="0">
                <a:effectLst/>
                <a:latin typeface="Times New Roman" panose="02020603050405020304" pitchFamily="18" charset="0"/>
                <a:ea typeface="Calibri" panose="020F0502020204030204" pitchFamily="34" charset="0"/>
              </a:rPr>
              <a:t>. </a:t>
            </a:r>
            <a:r>
              <a:rPr lang="en-US" sz="3200" b="1" dirty="0">
                <a:solidFill>
                  <a:srgbClr val="000000"/>
                </a:solidFill>
                <a:effectLst/>
                <a:latin typeface="Times New Roman" panose="02020603050405020304" pitchFamily="18" charset="0"/>
                <a:ea typeface="Times New Roman" panose="02020603050405020304" pitchFamily="18" charset="0"/>
              </a:rPr>
              <a:t>Phong </a:t>
            </a:r>
            <a:r>
              <a:rPr lang="en-US" sz="3200" b="1" dirty="0" err="1">
                <a:solidFill>
                  <a:srgbClr val="000000"/>
                </a:solidFill>
                <a:effectLst/>
                <a:latin typeface="Times New Roman" panose="02020603050405020304" pitchFamily="18" charset="0"/>
                <a:ea typeface="Times New Roman" panose="02020603050405020304" pitchFamily="18" charset="0"/>
              </a:rPr>
              <a:t>trào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giải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tộc</a:t>
            </a:r>
            <a:r>
              <a:rPr lang="en-US" sz="3200" b="1" dirty="0">
                <a:solidFill>
                  <a:srgbClr val="000000"/>
                </a:solidFill>
                <a:effectLst/>
                <a:latin typeface="Times New Roman" panose="02020603050405020304" pitchFamily="18" charset="0"/>
                <a:ea typeface="Times New Roman" panose="02020603050405020304" pitchFamily="18" charset="0"/>
              </a:rPr>
              <a:t> ở </a:t>
            </a:r>
            <a:r>
              <a:rPr lang="en-US" sz="3200" b="1" dirty="0" err="1">
                <a:solidFill>
                  <a:srgbClr val="000000"/>
                </a:solidFill>
                <a:effectLst/>
                <a:latin typeface="Times New Roman" panose="02020603050405020304" pitchFamily="18" charset="0"/>
                <a:ea typeface="Times New Roman" panose="02020603050405020304" pitchFamily="18" charset="0"/>
              </a:rPr>
              <a:t>Đông</a:t>
            </a:r>
            <a:r>
              <a:rPr lang="en-US" sz="3200" b="1" dirty="0">
                <a:solidFill>
                  <a:srgbClr val="000000"/>
                </a:solidFill>
                <a:effectLst/>
                <a:latin typeface="Times New Roman" panose="02020603050405020304" pitchFamily="18" charset="0"/>
                <a:ea typeface="Times New Roman" panose="02020603050405020304" pitchFamily="18" charset="0"/>
              </a:rPr>
              <a:t> Nam Á </a:t>
            </a:r>
            <a:r>
              <a:rPr lang="en-US" sz="3200" b="1" dirty="0" err="1">
                <a:solidFill>
                  <a:srgbClr val="000000"/>
                </a:solidFill>
                <a:effectLst/>
                <a:latin typeface="Times New Roman" panose="02020603050405020304" pitchFamily="18" charset="0"/>
                <a:ea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nửa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sau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rPr>
              <a:t> XIX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đầu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rPr>
              <a:t> XX</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362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8643"/>
            <a:ext cx="12192000" cy="4459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AA92F1-BA25-9135-1AC1-EA541FA53392}"/>
              </a:ext>
            </a:extLst>
          </p:cNvPr>
          <p:cNvSpPr txBox="1"/>
          <p:nvPr/>
        </p:nvSpPr>
        <p:spPr>
          <a:xfrm>
            <a:off x="149223" y="1444536"/>
            <a:ext cx="5217907" cy="121776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r>
              <a:rPr lang="en-US" altLang="en-US" sz="2800" dirty="0">
                <a:latin typeface="Times New Roman" panose="02020603050405020304" pitchFamily="18" charset="0"/>
                <a:cs typeface="Times New Roman" panose="02020603050405020304" pitchFamily="18" charset="0"/>
              </a:rPr>
              <a:t>.</a:t>
            </a:r>
            <a:endParaRPr lang="en-US" alt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77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98492"/>
            <a:ext cx="5136855" cy="377696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941C9CD-2706-5A82-6132-3BDF379719C0}"/>
              </a:ext>
            </a:extLst>
          </p:cNvPr>
          <p:cNvGrpSpPr/>
          <p:nvPr/>
        </p:nvGrpSpPr>
        <p:grpSpPr>
          <a:xfrm>
            <a:off x="-1" y="1709668"/>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1764394"/>
            </a:xfrm>
            <a:prstGeom prst="rect">
              <a:avLst/>
            </a:prstGeom>
            <a:noFill/>
          </p:spPr>
          <p:txBody>
            <a:bodyPr wrap="square">
              <a:spAutoFit/>
            </a:bodyPr>
            <a:lstStyle/>
            <a:p>
              <a:pPr algn="just">
                <a:lnSpc>
                  <a:spcPct val="115000"/>
                </a:lnSpc>
                <a:spcAft>
                  <a:spcPts val="100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Vì sao thực dân Phương Tây nhất là Anh và Pháp lại tranh giành Ấn Độ?</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172201" y="4975455"/>
            <a:ext cx="5910469" cy="1764394"/>
          </a:xfrm>
          <a:prstGeom prst="rect">
            <a:avLst/>
          </a:prstGeom>
          <a:solidFill>
            <a:srgbClr val="FFFF00"/>
          </a:solidFill>
        </p:spPr>
        <p:txBody>
          <a:bodyPr wrap="square">
            <a:spAutoFit/>
          </a:bodyPr>
          <a:lstStyle/>
          <a:p>
            <a:pPr marL="457200" algn="just">
              <a:lnSpc>
                <a:spcPct val="115000"/>
              </a:lnSpc>
              <a:spcAft>
                <a:spcPts val="10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Ấn Độ là một quốc gia đất rộng người đông, tài nguyên thiên nhiên phong phú, có truyền thống văn hóa lâu đời =&gt; miếng mồi ngon không thể bỏ qua.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3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34" y="881219"/>
            <a:ext cx="3201970" cy="1815882"/>
          </a:xfrm>
          <a:prstGeom prst="rect">
            <a:avLst/>
          </a:prstGeom>
        </p:spPr>
      </p:pic>
      <p:sp>
        <p:nvSpPr>
          <p:cNvPr id="9" name="TextBox 8">
            <a:extLst>
              <a:ext uri="{FF2B5EF4-FFF2-40B4-BE49-F238E27FC236}">
                <a16:creationId xmlns:a16="http://schemas.microsoft.com/office/drawing/2014/main" id="{D490FC1D-3311-69D2-857C-D33599FA53BF}"/>
              </a:ext>
            </a:extLst>
          </p:cNvPr>
          <p:cNvSpPr txBox="1"/>
          <p:nvPr/>
        </p:nvSpPr>
        <p:spPr>
          <a:xfrm>
            <a:off x="5539409" y="1146480"/>
            <a:ext cx="5671930"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3</a:t>
            </a: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p>
        </p:txBody>
      </p:sp>
      <p:graphicFrame>
        <p:nvGraphicFramePr>
          <p:cNvPr id="10" name="Table 9">
            <a:extLst>
              <a:ext uri="{FF2B5EF4-FFF2-40B4-BE49-F238E27FC236}">
                <a16:creationId xmlns:a16="http://schemas.microsoft.com/office/drawing/2014/main" id="{0D12A022-F6A3-6B85-9110-9B6B4DEE1F99}"/>
              </a:ext>
            </a:extLst>
          </p:cNvPr>
          <p:cNvGraphicFramePr>
            <a:graphicFrameLocks noGrp="1"/>
          </p:cNvGraphicFramePr>
          <p:nvPr>
            <p:extLst>
              <p:ext uri="{D42A27DB-BD31-4B8C-83A1-F6EECF244321}">
                <p14:modId xmlns:p14="http://schemas.microsoft.com/office/powerpoint/2010/main" val="917683218"/>
              </p:ext>
            </p:extLst>
          </p:nvPr>
        </p:nvGraphicFramePr>
        <p:xfrm>
          <a:off x="1060174" y="3154017"/>
          <a:ext cx="9925880" cy="3578085"/>
        </p:xfrm>
        <a:graphic>
          <a:graphicData uri="http://schemas.openxmlformats.org/drawingml/2006/table">
            <a:tbl>
              <a:tblPr firstRow="1" firstCol="1" bandRow="1">
                <a:tableStyleId>{5C22544A-7EE6-4342-B048-85BDC9FD1C3A}</a:tableStyleId>
              </a:tblPr>
              <a:tblGrid>
                <a:gridCol w="2353656">
                  <a:extLst>
                    <a:ext uri="{9D8B030D-6E8A-4147-A177-3AD203B41FA5}">
                      <a16:colId xmlns:a16="http://schemas.microsoft.com/office/drawing/2014/main" val="611151652"/>
                    </a:ext>
                  </a:extLst>
                </a:gridCol>
                <a:gridCol w="4137502">
                  <a:extLst>
                    <a:ext uri="{9D8B030D-6E8A-4147-A177-3AD203B41FA5}">
                      <a16:colId xmlns:a16="http://schemas.microsoft.com/office/drawing/2014/main" val="4259267725"/>
                    </a:ext>
                  </a:extLst>
                </a:gridCol>
                <a:gridCol w="3434722">
                  <a:extLst>
                    <a:ext uri="{9D8B030D-6E8A-4147-A177-3AD203B41FA5}">
                      <a16:colId xmlns:a16="http://schemas.microsoft.com/office/drawing/2014/main" val="3078001979"/>
                    </a:ext>
                  </a:extLst>
                </a:gridCol>
              </a:tblGrid>
              <a:tr h="1192695">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267469"/>
                  </a:ext>
                </a:extLst>
              </a:tr>
              <a:tr h="1192695">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effectLst/>
                          <a:latin typeface="Times New Roman" panose="02020603050405020304" pitchFamily="18" charset="0"/>
                          <a:cs typeface="Times New Roman" panose="02020603050405020304" pitchFamily="18" charset="0"/>
                        </a:rPr>
                        <a:t>Kinh tế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764923"/>
                  </a:ext>
                </a:extLst>
              </a:tr>
              <a:tr h="1192695">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00868"/>
                  </a:ext>
                </a:extLst>
              </a:tr>
            </a:tbl>
          </a:graphicData>
        </a:graphic>
      </p:graphicFrame>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1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2A0C24F-3AA4-5C76-B7ED-9E1F4CF598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5903517" cy="63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30EDC3-FF06-22ED-ADE3-B5E277B42034}"/>
              </a:ext>
            </a:extLst>
          </p:cNvPr>
          <p:cNvSpPr txBox="1"/>
          <p:nvPr/>
        </p:nvSpPr>
        <p:spPr>
          <a:xfrm>
            <a:off x="752901" y="2574226"/>
            <a:ext cx="5785909" cy="3539430"/>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1: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Chính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trị</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Trực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endParaRPr lang="en-US" altLang="en-US" sz="3200" dirty="0">
              <a:latin typeface="Times New Roman" panose="02020603050405020304" pitchFamily="18" charset="0"/>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sai</a:t>
            </a:r>
            <a:r>
              <a:rPr lang="en-US" altLang="en-US" sz="3200" dirty="0">
                <a:latin typeface="Times New Roman" panose="02020603050405020304" pitchFamily="18" charset="0"/>
                <a:cs typeface="Times New Roman" panose="02020603050405020304" pitchFamily="18" charset="0"/>
              </a:rPr>
              <a:t>.</a:t>
            </a:r>
            <a:endParaRPr kumimoji="0" lang="vi-VN"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biệt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tôn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giáo</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34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442810" y="2468064"/>
            <a:ext cx="4637965" cy="3508717"/>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2: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Kinh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tế</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sz="3200" dirty="0" err="1">
                <a:effectLst/>
                <a:latin typeface="Times New Roman" panose="02020603050405020304" pitchFamily="18" charset="0"/>
                <a:cs typeface="Times New Roman" panose="02020603050405020304" pitchFamily="18" charset="0"/>
              </a:rPr>
              <a:t>Cướp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ruộng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lập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đồn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điền</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Khai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mỏ</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triển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chế</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biến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mở</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mang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tải</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6889B49-E495-080F-3EEE-7BDDDA67C483}"/>
              </a:ext>
            </a:extLst>
          </p:cNvPr>
          <p:cNvPicPr>
            <a:picLocks noChangeAspect="1"/>
          </p:cNvPicPr>
          <p:nvPr/>
        </p:nvPicPr>
        <p:blipFill>
          <a:blip r:embed="rId3"/>
          <a:stretch>
            <a:fillRect/>
          </a:stretch>
        </p:blipFill>
        <p:spPr>
          <a:xfrm>
            <a:off x="5080775" y="26800"/>
            <a:ext cx="7111225" cy="6831199"/>
          </a:xfrm>
          <a:prstGeom prst="rect">
            <a:avLst/>
          </a:prstGeom>
        </p:spPr>
      </p:pic>
    </p:spTree>
    <p:extLst>
      <p:ext uri="{BB962C8B-B14F-4D97-AF65-F5344CB8AC3E}">
        <p14:creationId xmlns:p14="http://schemas.microsoft.com/office/powerpoint/2010/main" val="3683330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2368</Words>
  <PresentationFormat>Widescreen</PresentationFormat>
  <Paragraphs>175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PowerPoint Presentation</vt:lpstr>
      <vt:lpstr>PowerPoint Presentation</vt:lpstr>
      <vt:lpstr>PowerPoint Presentation</vt:lpstr>
      <vt:lpstr>PowerPoint Presentation</vt:lpstr>
      <vt:lpstr>PowerPoint Presentation</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2023-07-29T15:41:17Z</dcterms:created>
  <dcterms:modified xsi:type="dcterms:W3CDTF">2023-07-31T11:13:38Z</dcterms:modified>
</cp:coreProperties>
</file>