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 id="2147483661"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34" roundtripDataSignature="AMtx7mg8nJpVvugXwdWH6QMqy+zPnyeX8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B874F1FE-C053-4F6E-85AE-A48AAC3B93B2}">
  <a:tblStyle styleId="{B874F1FE-C053-4F6E-85AE-A48AAC3B93B2}"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slide" Target="slides/slide21.xml"/><Relationship Id="rId27" Type="http://schemas.openxmlformats.org/officeDocument/2006/relationships/slide" Target="slides/slide20.xml"/><Relationship Id="rId5" Type="http://schemas.openxmlformats.org/officeDocument/2006/relationships/slideMaster" Target="slideMasters/slideMaster1.xml"/><Relationship Id="rId6" Type="http://schemas.openxmlformats.org/officeDocument/2006/relationships/slideMaster" Target="slideMasters/slideMaster2.xml"/><Relationship Id="rId29" Type="http://schemas.openxmlformats.org/officeDocument/2006/relationships/slide" Target="slides/slide22.xml"/><Relationship Id="rId7" Type="http://schemas.openxmlformats.org/officeDocument/2006/relationships/notesMaster" Target="notesMasters/notesMaster1.xml"/><Relationship Id="rId8" Type="http://schemas.openxmlformats.org/officeDocument/2006/relationships/slide" Target="slides/slide1.xml"/><Relationship Id="rId31" Type="http://schemas.openxmlformats.org/officeDocument/2006/relationships/slide" Target="slides/slide24.xml"/><Relationship Id="rId30" Type="http://schemas.openxmlformats.org/officeDocument/2006/relationships/slide" Target="slides/slide23.xml"/><Relationship Id="rId11" Type="http://schemas.openxmlformats.org/officeDocument/2006/relationships/slide" Target="slides/slide4.xml"/><Relationship Id="rId33" Type="http://schemas.openxmlformats.org/officeDocument/2006/relationships/slide" Target="slides/slide26.xml"/><Relationship Id="rId10" Type="http://schemas.openxmlformats.org/officeDocument/2006/relationships/slide" Target="slides/slide3.xml"/><Relationship Id="rId32" Type="http://schemas.openxmlformats.org/officeDocument/2006/relationships/slide" Target="slides/slide25.xml"/><Relationship Id="rId13" Type="http://schemas.openxmlformats.org/officeDocument/2006/relationships/slide" Target="slides/slide6.xml"/><Relationship Id="rId12" Type="http://schemas.openxmlformats.org/officeDocument/2006/relationships/slide" Target="slides/slide5.xml"/><Relationship Id="rId34" Type="http://customschemas.google.com/relationships/presentationmetadata" Target="metadata"/><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1" name="Google Shape;171;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5" name="Google Shape;295;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1" name="Google Shape;301;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7" name="Shape 307"/>
        <p:cNvGrpSpPr/>
        <p:nvPr/>
      </p:nvGrpSpPr>
      <p:grpSpPr>
        <a:xfrm>
          <a:off x="0" y="0"/>
          <a:ext cx="0" cy="0"/>
          <a:chOff x="0" y="0"/>
          <a:chExt cx="0" cy="0"/>
        </a:xfrm>
      </p:grpSpPr>
      <p:sp>
        <p:nvSpPr>
          <p:cNvPr id="308" name="Google Shape;308;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9" name="Google Shape;309;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1" name="Shape 321"/>
        <p:cNvGrpSpPr/>
        <p:nvPr/>
      </p:nvGrpSpPr>
      <p:grpSpPr>
        <a:xfrm>
          <a:off x="0" y="0"/>
          <a:ext cx="0" cy="0"/>
          <a:chOff x="0" y="0"/>
          <a:chExt cx="0" cy="0"/>
        </a:xfrm>
      </p:grpSpPr>
      <p:sp>
        <p:nvSpPr>
          <p:cNvPr id="322" name="Google Shape;322;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3" name="Google Shape;323;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9" name="Shape 329"/>
        <p:cNvGrpSpPr/>
        <p:nvPr/>
      </p:nvGrpSpPr>
      <p:grpSpPr>
        <a:xfrm>
          <a:off x="0" y="0"/>
          <a:ext cx="0" cy="0"/>
          <a:chOff x="0" y="0"/>
          <a:chExt cx="0" cy="0"/>
        </a:xfrm>
      </p:grpSpPr>
      <p:sp>
        <p:nvSpPr>
          <p:cNvPr id="330" name="Google Shape;330;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1" name="Google Shape;331;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8" name="Shape 338"/>
        <p:cNvGrpSpPr/>
        <p:nvPr/>
      </p:nvGrpSpPr>
      <p:grpSpPr>
        <a:xfrm>
          <a:off x="0" y="0"/>
          <a:ext cx="0" cy="0"/>
          <a:chOff x="0" y="0"/>
          <a:chExt cx="0" cy="0"/>
        </a:xfrm>
      </p:grpSpPr>
      <p:sp>
        <p:nvSpPr>
          <p:cNvPr id="339" name="Google Shape;339;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0" name="Google Shape;340;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5" name="Shape 345"/>
        <p:cNvGrpSpPr/>
        <p:nvPr/>
      </p:nvGrpSpPr>
      <p:grpSpPr>
        <a:xfrm>
          <a:off x="0" y="0"/>
          <a:ext cx="0" cy="0"/>
          <a:chOff x="0" y="0"/>
          <a:chExt cx="0" cy="0"/>
        </a:xfrm>
      </p:grpSpPr>
      <p:sp>
        <p:nvSpPr>
          <p:cNvPr id="346" name="Google Shape;346;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7" name="Google Shape;347;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3" name="Shape 353"/>
        <p:cNvGrpSpPr/>
        <p:nvPr/>
      </p:nvGrpSpPr>
      <p:grpSpPr>
        <a:xfrm>
          <a:off x="0" y="0"/>
          <a:ext cx="0" cy="0"/>
          <a:chOff x="0" y="0"/>
          <a:chExt cx="0" cy="0"/>
        </a:xfrm>
      </p:grpSpPr>
      <p:sp>
        <p:nvSpPr>
          <p:cNvPr id="354" name="Google Shape;354;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5" name="Google Shape;355;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0" name="Shape 360"/>
        <p:cNvGrpSpPr/>
        <p:nvPr/>
      </p:nvGrpSpPr>
      <p:grpSpPr>
        <a:xfrm>
          <a:off x="0" y="0"/>
          <a:ext cx="0" cy="0"/>
          <a:chOff x="0" y="0"/>
          <a:chExt cx="0" cy="0"/>
        </a:xfrm>
      </p:grpSpPr>
      <p:sp>
        <p:nvSpPr>
          <p:cNvPr id="361" name="Google Shape;361;p1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2" name="Google Shape;362;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2" name="Shape 372"/>
        <p:cNvGrpSpPr/>
        <p:nvPr/>
      </p:nvGrpSpPr>
      <p:grpSpPr>
        <a:xfrm>
          <a:off x="0" y="0"/>
          <a:ext cx="0" cy="0"/>
          <a:chOff x="0" y="0"/>
          <a:chExt cx="0" cy="0"/>
        </a:xfrm>
      </p:grpSpPr>
      <p:sp>
        <p:nvSpPr>
          <p:cNvPr id="373" name="Google Shape;373;p1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4" name="Google Shape;374;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7" name="Google Shape;177;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9" name="Shape 379"/>
        <p:cNvGrpSpPr/>
        <p:nvPr/>
      </p:nvGrpSpPr>
      <p:grpSpPr>
        <a:xfrm>
          <a:off x="0" y="0"/>
          <a:ext cx="0" cy="0"/>
          <a:chOff x="0" y="0"/>
          <a:chExt cx="0" cy="0"/>
        </a:xfrm>
      </p:grpSpPr>
      <p:sp>
        <p:nvSpPr>
          <p:cNvPr id="380" name="Google Shape;380;p2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1" name="Google Shape;381;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0" name="Shape 400"/>
        <p:cNvGrpSpPr/>
        <p:nvPr/>
      </p:nvGrpSpPr>
      <p:grpSpPr>
        <a:xfrm>
          <a:off x="0" y="0"/>
          <a:ext cx="0" cy="0"/>
          <a:chOff x="0" y="0"/>
          <a:chExt cx="0" cy="0"/>
        </a:xfrm>
      </p:grpSpPr>
      <p:sp>
        <p:nvSpPr>
          <p:cNvPr id="401" name="Google Shape;401;p2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2" name="Google Shape;402;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7" name="Shape 407"/>
        <p:cNvGrpSpPr/>
        <p:nvPr/>
      </p:nvGrpSpPr>
      <p:grpSpPr>
        <a:xfrm>
          <a:off x="0" y="0"/>
          <a:ext cx="0" cy="0"/>
          <a:chOff x="0" y="0"/>
          <a:chExt cx="0" cy="0"/>
        </a:xfrm>
      </p:grpSpPr>
      <p:sp>
        <p:nvSpPr>
          <p:cNvPr id="408" name="Google Shape;408;p2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9" name="Google Shape;409;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4" name="Shape 414"/>
        <p:cNvGrpSpPr/>
        <p:nvPr/>
      </p:nvGrpSpPr>
      <p:grpSpPr>
        <a:xfrm>
          <a:off x="0" y="0"/>
          <a:ext cx="0" cy="0"/>
          <a:chOff x="0" y="0"/>
          <a:chExt cx="0" cy="0"/>
        </a:xfrm>
      </p:grpSpPr>
      <p:sp>
        <p:nvSpPr>
          <p:cNvPr id="415" name="Google Shape;415;p2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6" name="Google Shape;416;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1" name="Shape 421"/>
        <p:cNvGrpSpPr/>
        <p:nvPr/>
      </p:nvGrpSpPr>
      <p:grpSpPr>
        <a:xfrm>
          <a:off x="0" y="0"/>
          <a:ext cx="0" cy="0"/>
          <a:chOff x="0" y="0"/>
          <a:chExt cx="0" cy="0"/>
        </a:xfrm>
      </p:grpSpPr>
      <p:sp>
        <p:nvSpPr>
          <p:cNvPr id="422" name="Google Shape;422;p2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3" name="Google Shape;423;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6" name="Shape 426"/>
        <p:cNvGrpSpPr/>
        <p:nvPr/>
      </p:nvGrpSpPr>
      <p:grpSpPr>
        <a:xfrm>
          <a:off x="0" y="0"/>
          <a:ext cx="0" cy="0"/>
          <a:chOff x="0" y="0"/>
          <a:chExt cx="0" cy="0"/>
        </a:xfrm>
      </p:grpSpPr>
      <p:sp>
        <p:nvSpPr>
          <p:cNvPr id="427" name="Google Shape;427;p2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28" name="Google Shape;428;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1" name="Shape 431"/>
        <p:cNvGrpSpPr/>
        <p:nvPr/>
      </p:nvGrpSpPr>
      <p:grpSpPr>
        <a:xfrm>
          <a:off x="0" y="0"/>
          <a:ext cx="0" cy="0"/>
          <a:chOff x="0" y="0"/>
          <a:chExt cx="0" cy="0"/>
        </a:xfrm>
      </p:grpSpPr>
      <p:sp>
        <p:nvSpPr>
          <p:cNvPr id="432" name="Google Shape;432;p2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3" name="Google Shape;433;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8" name="Google Shape;198;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6" name="Google Shape;216;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0" name="Google Shape;230;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6" name="Google Shape;236;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4" name="Google Shape;254;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7" name="Google Shape;267;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1" name="Google Shape;281;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8"/>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8"/>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2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0" name="Shape 70"/>
        <p:cNvGrpSpPr/>
        <p:nvPr/>
      </p:nvGrpSpPr>
      <p:grpSpPr>
        <a:xfrm>
          <a:off x="0" y="0"/>
          <a:ext cx="0" cy="0"/>
          <a:chOff x="0" y="0"/>
          <a:chExt cx="0" cy="0"/>
        </a:xfrm>
      </p:grpSpPr>
      <p:sp>
        <p:nvSpPr>
          <p:cNvPr id="71" name="Google Shape;71;p41"/>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2" name="Google Shape;72;p41"/>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73" name="Google Shape;73;p41"/>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74" name="Google Shape;74;p4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4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4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7" name="Shape 77"/>
        <p:cNvGrpSpPr/>
        <p:nvPr/>
      </p:nvGrpSpPr>
      <p:grpSpPr>
        <a:xfrm>
          <a:off x="0" y="0"/>
          <a:ext cx="0" cy="0"/>
          <a:chOff x="0" y="0"/>
          <a:chExt cx="0" cy="0"/>
        </a:xfrm>
      </p:grpSpPr>
      <p:sp>
        <p:nvSpPr>
          <p:cNvPr id="78" name="Google Shape;78;p4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42"/>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0" name="Google Shape;80;p4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4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4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3" name="Shape 83"/>
        <p:cNvGrpSpPr/>
        <p:nvPr/>
      </p:nvGrpSpPr>
      <p:grpSpPr>
        <a:xfrm>
          <a:off x="0" y="0"/>
          <a:ext cx="0" cy="0"/>
          <a:chOff x="0" y="0"/>
          <a:chExt cx="0" cy="0"/>
        </a:xfrm>
      </p:grpSpPr>
      <p:sp>
        <p:nvSpPr>
          <p:cNvPr id="84" name="Google Shape;84;p43"/>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5" name="Google Shape;85;p43"/>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6" name="Google Shape;86;p4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4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4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5" name="Shape 95"/>
        <p:cNvGrpSpPr/>
        <p:nvPr/>
      </p:nvGrpSpPr>
      <p:grpSpPr>
        <a:xfrm>
          <a:off x="0" y="0"/>
          <a:ext cx="0" cy="0"/>
          <a:chOff x="0" y="0"/>
          <a:chExt cx="0" cy="0"/>
        </a:xfrm>
      </p:grpSpPr>
      <p:sp>
        <p:nvSpPr>
          <p:cNvPr id="96" name="Google Shape;96;p3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7" name="Google Shape;97;p3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8" name="Google Shape;98;p3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3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0" name="Google Shape;100;p3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type="objOnly">
  <p:cSld name="OBJECT_ONLY">
    <p:spTree>
      <p:nvGrpSpPr>
        <p:cNvPr id="101" name="Shape 101"/>
        <p:cNvGrpSpPr/>
        <p:nvPr/>
      </p:nvGrpSpPr>
      <p:grpSpPr>
        <a:xfrm>
          <a:off x="0" y="0"/>
          <a:ext cx="0" cy="0"/>
          <a:chOff x="0" y="0"/>
          <a:chExt cx="0" cy="0"/>
        </a:xfrm>
      </p:grpSpPr>
      <p:sp>
        <p:nvSpPr>
          <p:cNvPr id="102" name="Google Shape;102;p33"/>
          <p:cNvSpPr txBox="1"/>
          <p:nvPr>
            <p:ph idx="1" type="body"/>
          </p:nvPr>
        </p:nvSpPr>
        <p:spPr>
          <a:xfrm>
            <a:off x="457200" y="274638"/>
            <a:ext cx="8229600" cy="5851525"/>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03" name="Google Shape;103;p33"/>
          <p:cNvSpPr txBox="1"/>
          <p:nvPr>
            <p:ph idx="10" type="dt"/>
          </p:nvPr>
        </p:nvSpPr>
        <p:spPr>
          <a:xfrm>
            <a:off x="457200" y="6245225"/>
            <a:ext cx="2133600" cy="47625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4" name="Google Shape;104;p33"/>
          <p:cNvSpPr txBox="1"/>
          <p:nvPr>
            <p:ph idx="11" type="ftr"/>
          </p:nvPr>
        </p:nvSpPr>
        <p:spPr>
          <a:xfrm>
            <a:off x="3124200" y="6245225"/>
            <a:ext cx="2895600" cy="4762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5" name="Google Shape;105;p33"/>
          <p:cNvSpPr txBox="1"/>
          <p:nvPr>
            <p:ph idx="12" type="sldNum"/>
          </p:nvPr>
        </p:nvSpPr>
        <p:spPr>
          <a:xfrm>
            <a:off x="6553200" y="6245225"/>
            <a:ext cx="2133600" cy="47625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200">
                <a:solidFill>
                  <a:srgbClr val="888888"/>
                </a:solidFill>
                <a:latin typeface="Calibri"/>
                <a:ea typeface="Calibri"/>
                <a:cs typeface="Calibri"/>
                <a:sym typeface="Calibri"/>
              </a:defRPr>
            </a:lvl1pPr>
            <a:lvl2pPr indent="0" lvl="1" marL="0" algn="r">
              <a:spcBef>
                <a:spcPts val="0"/>
              </a:spcBef>
              <a:buNone/>
              <a:defRPr sz="1200">
                <a:solidFill>
                  <a:srgbClr val="888888"/>
                </a:solidFill>
                <a:latin typeface="Calibri"/>
                <a:ea typeface="Calibri"/>
                <a:cs typeface="Calibri"/>
                <a:sym typeface="Calibri"/>
              </a:defRPr>
            </a:lvl2pPr>
            <a:lvl3pPr indent="0" lvl="2" marL="0" algn="r">
              <a:spcBef>
                <a:spcPts val="0"/>
              </a:spcBef>
              <a:buNone/>
              <a:defRPr sz="1200">
                <a:solidFill>
                  <a:srgbClr val="888888"/>
                </a:solidFill>
                <a:latin typeface="Calibri"/>
                <a:ea typeface="Calibri"/>
                <a:cs typeface="Calibri"/>
                <a:sym typeface="Calibri"/>
              </a:defRPr>
            </a:lvl3pPr>
            <a:lvl4pPr indent="0" lvl="3" marL="0" algn="r">
              <a:spcBef>
                <a:spcPts val="0"/>
              </a:spcBef>
              <a:buNone/>
              <a:defRPr sz="1200">
                <a:solidFill>
                  <a:srgbClr val="888888"/>
                </a:solidFill>
                <a:latin typeface="Calibri"/>
                <a:ea typeface="Calibri"/>
                <a:cs typeface="Calibri"/>
                <a:sym typeface="Calibri"/>
              </a:defRPr>
            </a:lvl4pPr>
            <a:lvl5pPr indent="0" lvl="4" marL="0" algn="r">
              <a:spcBef>
                <a:spcPts val="0"/>
              </a:spcBef>
              <a:buNone/>
              <a:defRPr sz="1200">
                <a:solidFill>
                  <a:srgbClr val="888888"/>
                </a:solidFill>
                <a:latin typeface="Calibri"/>
                <a:ea typeface="Calibri"/>
                <a:cs typeface="Calibri"/>
                <a:sym typeface="Calibri"/>
              </a:defRPr>
            </a:lvl5pPr>
            <a:lvl6pPr indent="0" lvl="5" marL="0" algn="r">
              <a:spcBef>
                <a:spcPts val="0"/>
              </a:spcBef>
              <a:buNone/>
              <a:defRPr sz="1200">
                <a:solidFill>
                  <a:srgbClr val="888888"/>
                </a:solidFill>
                <a:latin typeface="Calibri"/>
                <a:ea typeface="Calibri"/>
                <a:cs typeface="Calibri"/>
                <a:sym typeface="Calibri"/>
              </a:defRPr>
            </a:lvl6pPr>
            <a:lvl7pPr indent="0" lvl="6" marL="0" algn="r">
              <a:spcBef>
                <a:spcPts val="0"/>
              </a:spcBef>
              <a:buNone/>
              <a:defRPr sz="1200">
                <a:solidFill>
                  <a:srgbClr val="888888"/>
                </a:solidFill>
                <a:latin typeface="Calibri"/>
                <a:ea typeface="Calibri"/>
                <a:cs typeface="Calibri"/>
                <a:sym typeface="Calibri"/>
              </a:defRPr>
            </a:lvl7pPr>
            <a:lvl8pPr indent="0" lvl="7" marL="0" algn="r">
              <a:spcBef>
                <a:spcPts val="0"/>
              </a:spcBef>
              <a:buNone/>
              <a:defRPr sz="1200">
                <a:solidFill>
                  <a:srgbClr val="888888"/>
                </a:solidFill>
                <a:latin typeface="Calibri"/>
                <a:ea typeface="Calibri"/>
                <a:cs typeface="Calibri"/>
                <a:sym typeface="Calibri"/>
              </a:defRPr>
            </a:lvl8pPr>
            <a:lvl9pPr indent="0" lvl="8" mar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06" name="Shape 106"/>
        <p:cNvGrpSpPr/>
        <p:nvPr/>
      </p:nvGrpSpPr>
      <p:grpSpPr>
        <a:xfrm>
          <a:off x="0" y="0"/>
          <a:ext cx="0" cy="0"/>
          <a:chOff x="0" y="0"/>
          <a:chExt cx="0" cy="0"/>
        </a:xfrm>
      </p:grpSpPr>
      <p:sp>
        <p:nvSpPr>
          <p:cNvPr id="107" name="Google Shape;107;p3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8" name="Google Shape;108;p3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9" name="Google Shape;109;p3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0" name="Google Shape;110;p3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1" name="Shape 111"/>
        <p:cNvGrpSpPr/>
        <p:nvPr/>
      </p:nvGrpSpPr>
      <p:grpSpPr>
        <a:xfrm>
          <a:off x="0" y="0"/>
          <a:ext cx="0" cy="0"/>
          <a:chOff x="0" y="0"/>
          <a:chExt cx="0" cy="0"/>
        </a:xfrm>
      </p:grpSpPr>
      <p:sp>
        <p:nvSpPr>
          <p:cNvPr id="112" name="Google Shape;112;p44"/>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3" name="Google Shape;113;p44"/>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14" name="Google Shape;114;p4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5" name="Google Shape;115;p4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6" name="Google Shape;116;p4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17" name="Shape 117"/>
        <p:cNvGrpSpPr/>
        <p:nvPr/>
      </p:nvGrpSpPr>
      <p:grpSpPr>
        <a:xfrm>
          <a:off x="0" y="0"/>
          <a:ext cx="0" cy="0"/>
          <a:chOff x="0" y="0"/>
          <a:chExt cx="0" cy="0"/>
        </a:xfrm>
      </p:grpSpPr>
      <p:sp>
        <p:nvSpPr>
          <p:cNvPr id="118" name="Google Shape;118;p4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9" name="Google Shape;119;p4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120" name="Google Shape;120;p4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1" name="Google Shape;121;p4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2" name="Google Shape;122;p4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23" name="Shape 123"/>
        <p:cNvGrpSpPr/>
        <p:nvPr/>
      </p:nvGrpSpPr>
      <p:grpSpPr>
        <a:xfrm>
          <a:off x="0" y="0"/>
          <a:ext cx="0" cy="0"/>
          <a:chOff x="0" y="0"/>
          <a:chExt cx="0" cy="0"/>
        </a:xfrm>
      </p:grpSpPr>
      <p:sp>
        <p:nvSpPr>
          <p:cNvPr id="124" name="Google Shape;124;p4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5" name="Google Shape;125;p46"/>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126" name="Google Shape;126;p46"/>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127" name="Google Shape;127;p4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8" name="Google Shape;128;p4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9" name="Google Shape;129;p4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30" name="Shape 130"/>
        <p:cNvGrpSpPr/>
        <p:nvPr/>
      </p:nvGrpSpPr>
      <p:grpSpPr>
        <a:xfrm>
          <a:off x="0" y="0"/>
          <a:ext cx="0" cy="0"/>
          <a:chOff x="0" y="0"/>
          <a:chExt cx="0" cy="0"/>
        </a:xfrm>
      </p:grpSpPr>
      <p:sp>
        <p:nvSpPr>
          <p:cNvPr id="131" name="Google Shape;131;p4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2" name="Google Shape;132;p4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133" name="Google Shape;133;p4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134" name="Google Shape;134;p4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135" name="Google Shape;135;p4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136" name="Google Shape;136;p4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7" name="Google Shape;137;p4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8" name="Google Shape;138;p4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2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2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2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2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2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39" name="Shape 139"/>
        <p:cNvGrpSpPr/>
        <p:nvPr/>
      </p:nvGrpSpPr>
      <p:grpSpPr>
        <a:xfrm>
          <a:off x="0" y="0"/>
          <a:ext cx="0" cy="0"/>
          <a:chOff x="0" y="0"/>
          <a:chExt cx="0" cy="0"/>
        </a:xfrm>
      </p:grpSpPr>
      <p:sp>
        <p:nvSpPr>
          <p:cNvPr id="140" name="Google Shape;140;p4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1" name="Google Shape;141;p4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2" name="Google Shape;142;p4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43" name="Shape 143"/>
        <p:cNvGrpSpPr/>
        <p:nvPr/>
      </p:nvGrpSpPr>
      <p:grpSpPr>
        <a:xfrm>
          <a:off x="0" y="0"/>
          <a:ext cx="0" cy="0"/>
          <a:chOff x="0" y="0"/>
          <a:chExt cx="0" cy="0"/>
        </a:xfrm>
      </p:grpSpPr>
      <p:sp>
        <p:nvSpPr>
          <p:cNvPr id="144" name="Google Shape;144;p4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5" name="Google Shape;145;p4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146" name="Google Shape;146;p4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147" name="Google Shape;147;p4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8" name="Google Shape;148;p4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9" name="Google Shape;149;p4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50" name="Shape 150"/>
        <p:cNvGrpSpPr/>
        <p:nvPr/>
      </p:nvGrpSpPr>
      <p:grpSpPr>
        <a:xfrm>
          <a:off x="0" y="0"/>
          <a:ext cx="0" cy="0"/>
          <a:chOff x="0" y="0"/>
          <a:chExt cx="0" cy="0"/>
        </a:xfrm>
      </p:grpSpPr>
      <p:sp>
        <p:nvSpPr>
          <p:cNvPr id="151" name="Google Shape;151;p5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2" name="Google Shape;152;p50"/>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rm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153" name="Google Shape;153;p5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154" name="Google Shape;154;p5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5" name="Google Shape;155;p5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6" name="Google Shape;156;p5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57" name="Shape 157"/>
        <p:cNvGrpSpPr/>
        <p:nvPr/>
      </p:nvGrpSpPr>
      <p:grpSpPr>
        <a:xfrm>
          <a:off x="0" y="0"/>
          <a:ext cx="0" cy="0"/>
          <a:chOff x="0" y="0"/>
          <a:chExt cx="0" cy="0"/>
        </a:xfrm>
      </p:grpSpPr>
      <p:sp>
        <p:nvSpPr>
          <p:cNvPr id="158" name="Google Shape;158;p5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9" name="Google Shape;159;p51"/>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60" name="Google Shape;160;p5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1" name="Google Shape;161;p5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2" name="Google Shape;162;p5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63" name="Shape 163"/>
        <p:cNvGrpSpPr/>
        <p:nvPr/>
      </p:nvGrpSpPr>
      <p:grpSpPr>
        <a:xfrm>
          <a:off x="0" y="0"/>
          <a:ext cx="0" cy="0"/>
          <a:chOff x="0" y="0"/>
          <a:chExt cx="0" cy="0"/>
        </a:xfrm>
      </p:grpSpPr>
      <p:sp>
        <p:nvSpPr>
          <p:cNvPr id="164" name="Google Shape;164;p52"/>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5" name="Google Shape;165;p5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66" name="Google Shape;166;p5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7" name="Google Shape;167;p5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8" name="Google Shape;168;p5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type="objOnly">
  <p:cSld name="OBJECT_ONLY">
    <p:spTree>
      <p:nvGrpSpPr>
        <p:cNvPr id="27" name="Shape 27"/>
        <p:cNvGrpSpPr/>
        <p:nvPr/>
      </p:nvGrpSpPr>
      <p:grpSpPr>
        <a:xfrm>
          <a:off x="0" y="0"/>
          <a:ext cx="0" cy="0"/>
          <a:chOff x="0" y="0"/>
          <a:chExt cx="0" cy="0"/>
        </a:xfrm>
      </p:grpSpPr>
      <p:sp>
        <p:nvSpPr>
          <p:cNvPr id="28" name="Google Shape;28;p30"/>
          <p:cNvSpPr txBox="1"/>
          <p:nvPr>
            <p:ph idx="1" type="body"/>
          </p:nvPr>
        </p:nvSpPr>
        <p:spPr>
          <a:xfrm>
            <a:off x="457200" y="274638"/>
            <a:ext cx="8229600" cy="5851525"/>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9" name="Google Shape;29;p30"/>
          <p:cNvSpPr txBox="1"/>
          <p:nvPr>
            <p:ph idx="10" type="dt"/>
          </p:nvPr>
        </p:nvSpPr>
        <p:spPr>
          <a:xfrm>
            <a:off x="457200" y="6245225"/>
            <a:ext cx="2133600" cy="47625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30"/>
          <p:cNvSpPr txBox="1"/>
          <p:nvPr>
            <p:ph idx="11" type="ftr"/>
          </p:nvPr>
        </p:nvSpPr>
        <p:spPr>
          <a:xfrm>
            <a:off x="3124200" y="6245225"/>
            <a:ext cx="2895600" cy="4762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30"/>
          <p:cNvSpPr txBox="1"/>
          <p:nvPr>
            <p:ph idx="12" type="sldNum"/>
          </p:nvPr>
        </p:nvSpPr>
        <p:spPr>
          <a:xfrm>
            <a:off x="6553200" y="6245225"/>
            <a:ext cx="2133600" cy="47625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200">
                <a:solidFill>
                  <a:srgbClr val="888888"/>
                </a:solidFill>
                <a:latin typeface="Calibri"/>
                <a:ea typeface="Calibri"/>
                <a:cs typeface="Calibri"/>
                <a:sym typeface="Calibri"/>
              </a:defRPr>
            </a:lvl1pPr>
            <a:lvl2pPr indent="0" lvl="1" marL="0" algn="r">
              <a:spcBef>
                <a:spcPts val="0"/>
              </a:spcBef>
              <a:buNone/>
              <a:defRPr sz="1200">
                <a:solidFill>
                  <a:srgbClr val="888888"/>
                </a:solidFill>
                <a:latin typeface="Calibri"/>
                <a:ea typeface="Calibri"/>
                <a:cs typeface="Calibri"/>
                <a:sym typeface="Calibri"/>
              </a:defRPr>
            </a:lvl2pPr>
            <a:lvl3pPr indent="0" lvl="2" marL="0" algn="r">
              <a:spcBef>
                <a:spcPts val="0"/>
              </a:spcBef>
              <a:buNone/>
              <a:defRPr sz="1200">
                <a:solidFill>
                  <a:srgbClr val="888888"/>
                </a:solidFill>
                <a:latin typeface="Calibri"/>
                <a:ea typeface="Calibri"/>
                <a:cs typeface="Calibri"/>
                <a:sym typeface="Calibri"/>
              </a:defRPr>
            </a:lvl3pPr>
            <a:lvl4pPr indent="0" lvl="3" marL="0" algn="r">
              <a:spcBef>
                <a:spcPts val="0"/>
              </a:spcBef>
              <a:buNone/>
              <a:defRPr sz="1200">
                <a:solidFill>
                  <a:srgbClr val="888888"/>
                </a:solidFill>
                <a:latin typeface="Calibri"/>
                <a:ea typeface="Calibri"/>
                <a:cs typeface="Calibri"/>
                <a:sym typeface="Calibri"/>
              </a:defRPr>
            </a:lvl4pPr>
            <a:lvl5pPr indent="0" lvl="4" marL="0" algn="r">
              <a:spcBef>
                <a:spcPts val="0"/>
              </a:spcBef>
              <a:buNone/>
              <a:defRPr sz="1200">
                <a:solidFill>
                  <a:srgbClr val="888888"/>
                </a:solidFill>
                <a:latin typeface="Calibri"/>
                <a:ea typeface="Calibri"/>
                <a:cs typeface="Calibri"/>
                <a:sym typeface="Calibri"/>
              </a:defRPr>
            </a:lvl5pPr>
            <a:lvl6pPr indent="0" lvl="5" marL="0" algn="r">
              <a:spcBef>
                <a:spcPts val="0"/>
              </a:spcBef>
              <a:buNone/>
              <a:defRPr sz="1200">
                <a:solidFill>
                  <a:srgbClr val="888888"/>
                </a:solidFill>
                <a:latin typeface="Calibri"/>
                <a:ea typeface="Calibri"/>
                <a:cs typeface="Calibri"/>
                <a:sym typeface="Calibri"/>
              </a:defRPr>
            </a:lvl6pPr>
            <a:lvl7pPr indent="0" lvl="6" marL="0" algn="r">
              <a:spcBef>
                <a:spcPts val="0"/>
              </a:spcBef>
              <a:buNone/>
              <a:defRPr sz="1200">
                <a:solidFill>
                  <a:srgbClr val="888888"/>
                </a:solidFill>
                <a:latin typeface="Calibri"/>
                <a:ea typeface="Calibri"/>
                <a:cs typeface="Calibri"/>
                <a:sym typeface="Calibri"/>
              </a:defRPr>
            </a:lvl7pPr>
            <a:lvl8pPr indent="0" lvl="7" marL="0" algn="r">
              <a:spcBef>
                <a:spcPts val="0"/>
              </a:spcBef>
              <a:buNone/>
              <a:defRPr sz="1200">
                <a:solidFill>
                  <a:srgbClr val="888888"/>
                </a:solidFill>
                <a:latin typeface="Calibri"/>
                <a:ea typeface="Calibri"/>
                <a:cs typeface="Calibri"/>
                <a:sym typeface="Calibri"/>
              </a:defRPr>
            </a:lvl8pPr>
            <a:lvl9pPr indent="0" lvl="8" mar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2" name="Shape 32"/>
        <p:cNvGrpSpPr/>
        <p:nvPr/>
      </p:nvGrpSpPr>
      <p:grpSpPr>
        <a:xfrm>
          <a:off x="0" y="0"/>
          <a:ext cx="0" cy="0"/>
          <a:chOff x="0" y="0"/>
          <a:chExt cx="0" cy="0"/>
        </a:xfrm>
      </p:grpSpPr>
      <p:sp>
        <p:nvSpPr>
          <p:cNvPr id="33" name="Google Shape;33;p3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4" name="Google Shape;34;p3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5" name="Google Shape;35;p3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3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3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8" name="Shape 38"/>
        <p:cNvGrpSpPr/>
        <p:nvPr/>
      </p:nvGrpSpPr>
      <p:grpSpPr>
        <a:xfrm>
          <a:off x="0" y="0"/>
          <a:ext cx="0" cy="0"/>
          <a:chOff x="0" y="0"/>
          <a:chExt cx="0" cy="0"/>
        </a:xfrm>
      </p:grpSpPr>
      <p:sp>
        <p:nvSpPr>
          <p:cNvPr id="39" name="Google Shape;39;p3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36"/>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1" name="Google Shape;41;p36"/>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2" name="Google Shape;42;p3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3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3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5" name="Shape 45"/>
        <p:cNvGrpSpPr/>
        <p:nvPr/>
      </p:nvGrpSpPr>
      <p:grpSpPr>
        <a:xfrm>
          <a:off x="0" y="0"/>
          <a:ext cx="0" cy="0"/>
          <a:chOff x="0" y="0"/>
          <a:chExt cx="0" cy="0"/>
        </a:xfrm>
      </p:grpSpPr>
      <p:sp>
        <p:nvSpPr>
          <p:cNvPr id="46" name="Google Shape;46;p3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3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8" name="Google Shape;48;p3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9" name="Google Shape;49;p3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50" name="Google Shape;50;p3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51" name="Google Shape;51;p3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3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3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4" name="Shape 54"/>
        <p:cNvGrpSpPr/>
        <p:nvPr/>
      </p:nvGrpSpPr>
      <p:grpSpPr>
        <a:xfrm>
          <a:off x="0" y="0"/>
          <a:ext cx="0" cy="0"/>
          <a:chOff x="0" y="0"/>
          <a:chExt cx="0" cy="0"/>
        </a:xfrm>
      </p:grpSpPr>
      <p:sp>
        <p:nvSpPr>
          <p:cNvPr id="55" name="Google Shape;55;p3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3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3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3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9" name="Shape 59"/>
        <p:cNvGrpSpPr/>
        <p:nvPr/>
      </p:nvGrpSpPr>
      <p:grpSpPr>
        <a:xfrm>
          <a:off x="0" y="0"/>
          <a:ext cx="0" cy="0"/>
          <a:chOff x="0" y="0"/>
          <a:chExt cx="0" cy="0"/>
        </a:xfrm>
      </p:grpSpPr>
      <p:sp>
        <p:nvSpPr>
          <p:cNvPr id="60" name="Google Shape;60;p3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3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3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3" name="Shape 63"/>
        <p:cNvGrpSpPr/>
        <p:nvPr/>
      </p:nvGrpSpPr>
      <p:grpSpPr>
        <a:xfrm>
          <a:off x="0" y="0"/>
          <a:ext cx="0" cy="0"/>
          <a:chOff x="0" y="0"/>
          <a:chExt cx="0" cy="0"/>
        </a:xfrm>
      </p:grpSpPr>
      <p:sp>
        <p:nvSpPr>
          <p:cNvPr id="64" name="Google Shape;64;p40"/>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40"/>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6" name="Google Shape;66;p40"/>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7" name="Google Shape;67;p4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4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4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0" Type="http://schemas.openxmlformats.org/officeDocument/2006/relationships/slideLayout" Target="../slideLayouts/slideLayout22.xml"/><Relationship Id="rId13" Type="http://schemas.openxmlformats.org/officeDocument/2006/relationships/theme" Target="../theme/theme2.xml"/><Relationship Id="rId12" Type="http://schemas.openxmlformats.org/officeDocument/2006/relationships/slideLayout" Target="../slideLayouts/slideLayout24.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9" Type="http://schemas.openxmlformats.org/officeDocument/2006/relationships/slideLayout" Target="../slideLayouts/slideLayout21.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2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2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2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2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9" name="Shape 89"/>
        <p:cNvGrpSpPr/>
        <p:nvPr/>
      </p:nvGrpSpPr>
      <p:grpSpPr>
        <a:xfrm>
          <a:off x="0" y="0"/>
          <a:ext cx="0" cy="0"/>
          <a:chOff x="0" y="0"/>
          <a:chExt cx="0" cy="0"/>
        </a:xfrm>
      </p:grpSpPr>
      <p:sp>
        <p:nvSpPr>
          <p:cNvPr id="90" name="Google Shape;90;p3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1" name="Google Shape;91;p3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92" name="Google Shape;92;p3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3" name="Google Shape;93;p3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sz="1200">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4" name="Google Shape;94;p3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200">
                <a:solidFill>
                  <a:srgbClr val="888888"/>
                </a:solidFill>
                <a:latin typeface="Calibri"/>
                <a:ea typeface="Calibri"/>
                <a:cs typeface="Calibri"/>
                <a:sym typeface="Calibri"/>
              </a:defRPr>
            </a:lvl1pPr>
            <a:lvl2pPr indent="0" lvl="1" marL="0" marR="0" rtl="0" algn="r">
              <a:spcBef>
                <a:spcPts val="0"/>
              </a:spcBef>
              <a:buNone/>
              <a:defRPr sz="1200">
                <a:solidFill>
                  <a:srgbClr val="888888"/>
                </a:solidFill>
                <a:latin typeface="Calibri"/>
                <a:ea typeface="Calibri"/>
                <a:cs typeface="Calibri"/>
                <a:sym typeface="Calibri"/>
              </a:defRPr>
            </a:lvl2pPr>
            <a:lvl3pPr indent="0" lvl="2" marL="0" marR="0" rtl="0" algn="r">
              <a:spcBef>
                <a:spcPts val="0"/>
              </a:spcBef>
              <a:buNone/>
              <a:defRPr sz="1200">
                <a:solidFill>
                  <a:srgbClr val="888888"/>
                </a:solidFill>
                <a:latin typeface="Calibri"/>
                <a:ea typeface="Calibri"/>
                <a:cs typeface="Calibri"/>
                <a:sym typeface="Calibri"/>
              </a:defRPr>
            </a:lvl3pPr>
            <a:lvl4pPr indent="0" lvl="3" marL="0" marR="0" rtl="0" algn="r">
              <a:spcBef>
                <a:spcPts val="0"/>
              </a:spcBef>
              <a:buNone/>
              <a:defRPr sz="1200">
                <a:solidFill>
                  <a:srgbClr val="888888"/>
                </a:solidFill>
                <a:latin typeface="Calibri"/>
                <a:ea typeface="Calibri"/>
                <a:cs typeface="Calibri"/>
                <a:sym typeface="Calibri"/>
              </a:defRPr>
            </a:lvl4pPr>
            <a:lvl5pPr indent="0" lvl="4" marL="0" marR="0" rtl="0" algn="r">
              <a:spcBef>
                <a:spcPts val="0"/>
              </a:spcBef>
              <a:buNone/>
              <a:defRPr sz="1200">
                <a:solidFill>
                  <a:srgbClr val="888888"/>
                </a:solidFill>
                <a:latin typeface="Calibri"/>
                <a:ea typeface="Calibri"/>
                <a:cs typeface="Calibri"/>
                <a:sym typeface="Calibri"/>
              </a:defRPr>
            </a:lvl5pPr>
            <a:lvl6pPr indent="0" lvl="5" marL="0" marR="0" rtl="0" algn="r">
              <a:spcBef>
                <a:spcPts val="0"/>
              </a:spcBef>
              <a:buNone/>
              <a:defRPr sz="1200">
                <a:solidFill>
                  <a:srgbClr val="888888"/>
                </a:solidFill>
                <a:latin typeface="Calibri"/>
                <a:ea typeface="Calibri"/>
                <a:cs typeface="Calibri"/>
                <a:sym typeface="Calibri"/>
              </a:defRPr>
            </a:lvl6pPr>
            <a:lvl7pPr indent="0" lvl="6" marL="0" marR="0" rtl="0" algn="r">
              <a:spcBef>
                <a:spcPts val="0"/>
              </a:spcBef>
              <a:buNone/>
              <a:defRPr sz="1200">
                <a:solidFill>
                  <a:srgbClr val="888888"/>
                </a:solidFill>
                <a:latin typeface="Calibri"/>
                <a:ea typeface="Calibri"/>
                <a:cs typeface="Calibri"/>
                <a:sym typeface="Calibri"/>
              </a:defRPr>
            </a:lvl7pPr>
            <a:lvl8pPr indent="0" lvl="7" marL="0" marR="0" rtl="0" algn="r">
              <a:spcBef>
                <a:spcPts val="0"/>
              </a:spcBef>
              <a:buNone/>
              <a:defRPr sz="1200">
                <a:solidFill>
                  <a:srgbClr val="888888"/>
                </a:solidFill>
                <a:latin typeface="Calibri"/>
                <a:ea typeface="Calibri"/>
                <a:cs typeface="Calibri"/>
                <a:sym typeface="Calibri"/>
              </a:defRPr>
            </a:lvl8pPr>
            <a:lvl9pPr indent="0" lvl="8" marL="0" marR="0" rt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 Id="rId3" Type="http://schemas.openxmlformats.org/officeDocument/2006/relationships/image" Target="../media/image10.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0.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7.png"/><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2.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1.jp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2.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1.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8.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6.gi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6.gif"/></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72" name="Shape 172"/>
        <p:cNvGrpSpPr/>
        <p:nvPr/>
      </p:nvGrpSpPr>
      <p:grpSpPr>
        <a:xfrm>
          <a:off x="0" y="0"/>
          <a:ext cx="0" cy="0"/>
          <a:chOff x="0" y="0"/>
          <a:chExt cx="0" cy="0"/>
        </a:xfrm>
      </p:grpSpPr>
      <p:sp>
        <p:nvSpPr>
          <p:cNvPr id="173" name="Google Shape;173;p1"/>
          <p:cNvSpPr txBox="1"/>
          <p:nvPr>
            <p:ph type="ctrTitle"/>
          </p:nvPr>
        </p:nvSpPr>
        <p:spPr>
          <a:xfrm>
            <a:off x="685800" y="1071546"/>
            <a:ext cx="8134672" cy="3357585"/>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0000"/>
              </a:buClr>
              <a:buSzPts val="4400"/>
              <a:buFont typeface="Times New Roman"/>
              <a:buNone/>
            </a:pPr>
            <a:r>
              <a:rPr b="1" lang="en-US">
                <a:solidFill>
                  <a:srgbClr val="FF0000"/>
                </a:solidFill>
                <a:latin typeface="Times New Roman"/>
                <a:ea typeface="Times New Roman"/>
                <a:cs typeface="Times New Roman"/>
                <a:sym typeface="Times New Roman"/>
              </a:rPr>
              <a:t>Tiết 74 – Tiếng Việt:</a:t>
            </a:r>
            <a:br>
              <a:rPr b="1" lang="en-US">
                <a:solidFill>
                  <a:srgbClr val="FF0000"/>
                </a:solidFill>
                <a:latin typeface="Times New Roman"/>
                <a:ea typeface="Times New Roman"/>
                <a:cs typeface="Times New Roman"/>
                <a:sym typeface="Times New Roman"/>
              </a:rPr>
            </a:br>
            <a:r>
              <a:rPr lang="en-US">
                <a:latin typeface="Times New Roman"/>
                <a:ea typeface="Times New Roman"/>
                <a:cs typeface="Times New Roman"/>
                <a:sym typeface="Times New Roman"/>
              </a:rPr>
              <a:t> </a:t>
            </a:r>
            <a:r>
              <a:rPr b="1" i="1" lang="en-US" sz="4800">
                <a:latin typeface="Times New Roman"/>
                <a:ea typeface="Times New Roman"/>
                <a:cs typeface="Times New Roman"/>
                <a:sym typeface="Times New Roman"/>
              </a:rPr>
              <a:t>PHONG CÁCH NGÔN NGỮ NGHỆ THUẬT</a:t>
            </a:r>
            <a:endParaRPr b="1" i="1" sz="4800">
              <a:latin typeface="Times New Roman"/>
              <a:ea typeface="Times New Roman"/>
              <a:cs typeface="Times New Roman"/>
              <a:sym typeface="Times New Roman"/>
            </a:endParaRPr>
          </a:p>
        </p:txBody>
      </p:sp>
      <p:sp>
        <p:nvSpPr>
          <p:cNvPr id="174" name="Google Shape;174;p1"/>
          <p:cNvSpPr txBox="1"/>
          <p:nvPr>
            <p:ph idx="1" type="subTitle"/>
          </p:nvPr>
        </p:nvSpPr>
        <p:spPr>
          <a:xfrm>
            <a:off x="1403648" y="4581128"/>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FF0000"/>
              </a:buClr>
              <a:buSzPts val="2800"/>
              <a:buNone/>
            </a:pPr>
            <a:r>
              <a:rPr b="1" lang="en-US" sz="2800">
                <a:solidFill>
                  <a:srgbClr val="FF0000"/>
                </a:solidFill>
                <a:latin typeface="Times New Roman"/>
                <a:ea typeface="Times New Roman"/>
                <a:cs typeface="Times New Roman"/>
                <a:sym typeface="Times New Roman"/>
              </a:rPr>
              <a:t>GV: TRẦN THỊ HUÊ</a:t>
            </a:r>
            <a:endParaRPr b="1" sz="2800">
              <a:solidFill>
                <a:srgbClr val="FF0000"/>
              </a:solidFill>
              <a:latin typeface="Times New Roman"/>
              <a:ea typeface="Times New Roman"/>
              <a:cs typeface="Times New Roman"/>
              <a:sym typeface="Times New Roman"/>
            </a:endParaRPr>
          </a:p>
        </p:txBody>
      </p:sp>
    </p:spTree>
  </p:cSld>
  <p:clrMapOvr>
    <a:masterClrMapping/>
  </p:clrMapOvr>
  <p:transition>
    <p:wheel spokes="8"/>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3"/>
                                        </p:tgtEl>
                                        <p:attrNameLst>
                                          <p:attrName>style.visibility</p:attrName>
                                        </p:attrNameLst>
                                      </p:cBhvr>
                                      <p:to>
                                        <p:strVal val="visible"/>
                                      </p:to>
                                    </p:set>
                                    <p:animEffect filter="fade" transition="in">
                                      <p:cBhvr>
                                        <p:cTn dur="1000"/>
                                        <p:tgtEl>
                                          <p:spTgt spid="17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xEl>
                                              <p:pRg end="0" st="0"/>
                                            </p:txEl>
                                          </p:spTgt>
                                        </p:tgtEl>
                                        <p:attrNameLst>
                                          <p:attrName>style.visibility</p:attrName>
                                        </p:attrNameLst>
                                      </p:cBhvr>
                                      <p:to>
                                        <p:strVal val="visible"/>
                                      </p:to>
                                    </p:set>
                                    <p:animEffect filter="fade" transition="in">
                                      <p:cBhvr>
                                        <p:cTn dur="500"/>
                                        <p:tgtEl>
                                          <p:spTgt spid="174">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96" name="Shape 296"/>
        <p:cNvGrpSpPr/>
        <p:nvPr/>
      </p:nvGrpSpPr>
      <p:grpSpPr>
        <a:xfrm>
          <a:off x="0" y="0"/>
          <a:ext cx="0" cy="0"/>
          <a:chOff x="0" y="0"/>
          <a:chExt cx="0" cy="0"/>
        </a:xfrm>
      </p:grpSpPr>
      <p:sp>
        <p:nvSpPr>
          <p:cNvPr id="297" name="Google Shape;297;p10"/>
          <p:cNvSpPr txBox="1"/>
          <p:nvPr>
            <p:ph idx="1" type="body"/>
          </p:nvPr>
        </p:nvSpPr>
        <p:spPr>
          <a:xfrm>
            <a:off x="323528" y="188640"/>
            <a:ext cx="8686800" cy="5983311"/>
          </a:xfrm>
          <a:prstGeom prst="rect">
            <a:avLst/>
          </a:prstGeom>
          <a:noFill/>
          <a:ln>
            <a:noFill/>
          </a:ln>
        </p:spPr>
        <p:txBody>
          <a:bodyPr anchorCtr="0" anchor="t" bIns="45700" lIns="91425" spcFirstLastPara="1" rIns="91425" wrap="square" tIns="45700">
            <a:normAutofit/>
          </a:bodyPr>
          <a:lstStyle/>
          <a:p>
            <a:pPr indent="-342900" lvl="0" marL="342900" rtl="0" algn="l">
              <a:lnSpc>
                <a:spcPct val="80000"/>
              </a:lnSpc>
              <a:spcBef>
                <a:spcPts val="0"/>
              </a:spcBef>
              <a:spcAft>
                <a:spcPts val="0"/>
              </a:spcAft>
              <a:buClr>
                <a:srgbClr val="FF0000"/>
              </a:buClr>
              <a:buSzPts val="3060"/>
              <a:buNone/>
            </a:pPr>
            <a:r>
              <a:rPr b="1" lang="en-US" sz="3060">
                <a:solidFill>
                  <a:srgbClr val="FF0000"/>
                </a:solidFill>
                <a:latin typeface="Times New Roman"/>
                <a:ea typeface="Times New Roman"/>
                <a:cs typeface="Times New Roman"/>
                <a:sym typeface="Times New Roman"/>
              </a:rPr>
              <a:t>II. Phong cách ngôn ngữ nghệ thuật</a:t>
            </a:r>
            <a:endParaRPr b="1" sz="3060">
              <a:solidFill>
                <a:srgbClr val="FF0000"/>
              </a:solidFill>
              <a:latin typeface="Times New Roman"/>
              <a:ea typeface="Times New Roman"/>
              <a:cs typeface="Times New Roman"/>
              <a:sym typeface="Times New Roman"/>
            </a:endParaRPr>
          </a:p>
          <a:p>
            <a:pPr indent="-514350" lvl="0" marL="514350" rtl="0" algn="l">
              <a:lnSpc>
                <a:spcPct val="80000"/>
              </a:lnSpc>
              <a:spcBef>
                <a:spcPts val="544"/>
              </a:spcBef>
              <a:spcAft>
                <a:spcPts val="0"/>
              </a:spcAft>
              <a:buClr>
                <a:schemeClr val="dk1"/>
              </a:buClr>
              <a:buSzPts val="2720"/>
              <a:buAutoNum type="arabicPeriod"/>
            </a:pPr>
            <a:r>
              <a:rPr b="1" lang="en-US" sz="2720">
                <a:latin typeface="Times New Roman"/>
                <a:ea typeface="Times New Roman"/>
                <a:cs typeface="Times New Roman"/>
                <a:sym typeface="Times New Roman"/>
              </a:rPr>
              <a:t>Tính hình tượng</a:t>
            </a:r>
            <a:endParaRPr b="1" sz="2720">
              <a:latin typeface="Times New Roman"/>
              <a:ea typeface="Times New Roman"/>
              <a:cs typeface="Times New Roman"/>
              <a:sym typeface="Times New Roman"/>
            </a:endParaRPr>
          </a:p>
          <a:p>
            <a:pPr indent="0" lvl="0" marL="0" rtl="0" algn="l">
              <a:lnSpc>
                <a:spcPct val="80000"/>
              </a:lnSpc>
              <a:spcBef>
                <a:spcPts val="544"/>
              </a:spcBef>
              <a:spcAft>
                <a:spcPts val="0"/>
              </a:spcAft>
              <a:buClr>
                <a:schemeClr val="dk1"/>
              </a:buClr>
              <a:buSzPts val="2720"/>
              <a:buNone/>
            </a:pPr>
            <a:r>
              <a:rPr b="1" lang="en-US" sz="2720">
                <a:latin typeface="Times New Roman"/>
                <a:ea typeface="Times New Roman"/>
                <a:cs typeface="Times New Roman"/>
                <a:sym typeface="Times New Roman"/>
              </a:rPr>
              <a:t>  a. Ví dụ</a:t>
            </a:r>
            <a:endParaRPr b="1" sz="2720">
              <a:latin typeface="Times New Roman"/>
              <a:ea typeface="Times New Roman"/>
              <a:cs typeface="Times New Roman"/>
              <a:sym typeface="Times New Roman"/>
            </a:endParaRPr>
          </a:p>
          <a:p>
            <a:pPr indent="0" lvl="0" marL="0" rtl="0" algn="l">
              <a:lnSpc>
                <a:spcPct val="80000"/>
              </a:lnSpc>
              <a:spcBef>
                <a:spcPts val="544"/>
              </a:spcBef>
              <a:spcAft>
                <a:spcPts val="0"/>
              </a:spcAft>
              <a:buClr>
                <a:schemeClr val="dk1"/>
              </a:buClr>
              <a:buSzPts val="2720"/>
              <a:buNone/>
            </a:pPr>
            <a:r>
              <a:t/>
            </a:r>
            <a:endParaRPr b="1" sz="2720">
              <a:latin typeface="Times New Roman"/>
              <a:ea typeface="Times New Roman"/>
              <a:cs typeface="Times New Roman"/>
              <a:sym typeface="Times New Roman"/>
            </a:endParaRPr>
          </a:p>
          <a:p>
            <a:pPr indent="0" lvl="0" marL="0" rtl="0" algn="l">
              <a:lnSpc>
                <a:spcPct val="80000"/>
              </a:lnSpc>
              <a:spcBef>
                <a:spcPts val="544"/>
              </a:spcBef>
              <a:spcAft>
                <a:spcPts val="0"/>
              </a:spcAft>
              <a:buClr>
                <a:srgbClr val="7030A0"/>
              </a:buClr>
              <a:buSzPts val="2720"/>
              <a:buNone/>
            </a:pPr>
            <a:r>
              <a:rPr b="1" lang="en-US" sz="2720">
                <a:solidFill>
                  <a:srgbClr val="7030A0"/>
                </a:solidFill>
                <a:latin typeface="Times New Roman"/>
                <a:ea typeface="Times New Roman"/>
                <a:cs typeface="Times New Roman"/>
                <a:sym typeface="Times New Roman"/>
              </a:rPr>
              <a:t>            Bánh trôi nước – Hồ Xuân Hương</a:t>
            </a:r>
            <a:endParaRPr b="1" sz="2720">
              <a:solidFill>
                <a:srgbClr val="7030A0"/>
              </a:solidFill>
              <a:latin typeface="Times New Roman"/>
              <a:ea typeface="Times New Roman"/>
              <a:cs typeface="Times New Roman"/>
              <a:sym typeface="Times New Roman"/>
            </a:endParaRPr>
          </a:p>
          <a:p>
            <a:pPr indent="0" lvl="0" marL="0" rtl="0" algn="l">
              <a:lnSpc>
                <a:spcPct val="80000"/>
              </a:lnSpc>
              <a:spcBef>
                <a:spcPts val="544"/>
              </a:spcBef>
              <a:spcAft>
                <a:spcPts val="0"/>
              </a:spcAft>
              <a:buClr>
                <a:schemeClr val="dk1"/>
              </a:buClr>
              <a:buSzPts val="2720"/>
              <a:buNone/>
            </a:pPr>
            <a:r>
              <a:t/>
            </a:r>
            <a:endParaRPr b="1" sz="2720">
              <a:latin typeface="Times New Roman"/>
              <a:ea typeface="Times New Roman"/>
              <a:cs typeface="Times New Roman"/>
              <a:sym typeface="Times New Roman"/>
            </a:endParaRPr>
          </a:p>
          <a:p>
            <a:pPr indent="0" lvl="0" marL="0" rtl="0" algn="l">
              <a:lnSpc>
                <a:spcPct val="80000"/>
              </a:lnSpc>
              <a:spcBef>
                <a:spcPts val="544"/>
              </a:spcBef>
              <a:spcAft>
                <a:spcPts val="0"/>
              </a:spcAft>
              <a:buClr>
                <a:srgbClr val="7030A0"/>
              </a:buClr>
              <a:buSzPts val="2720"/>
              <a:buNone/>
            </a:pPr>
            <a:r>
              <a:rPr b="1" lang="en-US" sz="2720">
                <a:solidFill>
                  <a:srgbClr val="7030A0"/>
                </a:solidFill>
                <a:latin typeface="Times New Roman"/>
                <a:ea typeface="Times New Roman"/>
                <a:cs typeface="Times New Roman"/>
                <a:sym typeface="Times New Roman"/>
              </a:rPr>
              <a:t>               Thân em vừa trắng lại vừa tròn,</a:t>
            </a:r>
            <a:endParaRPr/>
          </a:p>
          <a:p>
            <a:pPr indent="0" lvl="0" marL="0" rtl="0" algn="l">
              <a:lnSpc>
                <a:spcPct val="80000"/>
              </a:lnSpc>
              <a:spcBef>
                <a:spcPts val="544"/>
              </a:spcBef>
              <a:spcAft>
                <a:spcPts val="0"/>
              </a:spcAft>
              <a:buClr>
                <a:srgbClr val="7030A0"/>
              </a:buClr>
              <a:buSzPts val="2720"/>
              <a:buNone/>
            </a:pPr>
            <a:r>
              <a:rPr b="1" lang="en-US" sz="2720">
                <a:solidFill>
                  <a:srgbClr val="7030A0"/>
                </a:solidFill>
                <a:latin typeface="Times New Roman"/>
                <a:ea typeface="Times New Roman"/>
                <a:cs typeface="Times New Roman"/>
                <a:sym typeface="Times New Roman"/>
              </a:rPr>
              <a:t>                Bảy nổi ba chìm với nước non.</a:t>
            </a:r>
            <a:endParaRPr b="1" sz="2720">
              <a:solidFill>
                <a:srgbClr val="7030A0"/>
              </a:solidFill>
              <a:latin typeface="Times New Roman"/>
              <a:ea typeface="Times New Roman"/>
              <a:cs typeface="Times New Roman"/>
              <a:sym typeface="Times New Roman"/>
            </a:endParaRPr>
          </a:p>
          <a:p>
            <a:pPr indent="0" lvl="0" marL="0" rtl="0" algn="l">
              <a:lnSpc>
                <a:spcPct val="80000"/>
              </a:lnSpc>
              <a:spcBef>
                <a:spcPts val="544"/>
              </a:spcBef>
              <a:spcAft>
                <a:spcPts val="0"/>
              </a:spcAft>
              <a:buClr>
                <a:srgbClr val="7030A0"/>
              </a:buClr>
              <a:buSzPts val="2720"/>
              <a:buNone/>
            </a:pPr>
            <a:r>
              <a:rPr b="1" lang="en-US" sz="2720">
                <a:solidFill>
                  <a:srgbClr val="7030A0"/>
                </a:solidFill>
                <a:latin typeface="Times New Roman"/>
                <a:ea typeface="Times New Roman"/>
                <a:cs typeface="Times New Roman"/>
                <a:sym typeface="Times New Roman"/>
              </a:rPr>
              <a:t>                Rắn nát mặc dầu tay kẻ nặn</a:t>
            </a:r>
            <a:endParaRPr/>
          </a:p>
          <a:p>
            <a:pPr indent="0" lvl="0" marL="0" rtl="0" algn="l">
              <a:lnSpc>
                <a:spcPct val="80000"/>
              </a:lnSpc>
              <a:spcBef>
                <a:spcPts val="544"/>
              </a:spcBef>
              <a:spcAft>
                <a:spcPts val="0"/>
              </a:spcAft>
              <a:buClr>
                <a:srgbClr val="7030A0"/>
              </a:buClr>
              <a:buSzPts val="2720"/>
              <a:buNone/>
            </a:pPr>
            <a:r>
              <a:rPr b="1" lang="en-US" sz="2720">
                <a:solidFill>
                  <a:srgbClr val="7030A0"/>
                </a:solidFill>
                <a:latin typeface="Times New Roman"/>
                <a:ea typeface="Times New Roman"/>
                <a:cs typeface="Times New Roman"/>
                <a:sym typeface="Times New Roman"/>
              </a:rPr>
              <a:t>                Mà em vẫn giữ tấm lòng son</a:t>
            </a:r>
            <a:endParaRPr b="1" sz="2720">
              <a:solidFill>
                <a:srgbClr val="7030A0"/>
              </a:solidFill>
              <a:latin typeface="Times New Roman"/>
              <a:ea typeface="Times New Roman"/>
              <a:cs typeface="Times New Roman"/>
              <a:sym typeface="Times New Roman"/>
            </a:endParaRPr>
          </a:p>
          <a:p>
            <a:pPr indent="0" lvl="0" marL="0" rtl="0" algn="l">
              <a:lnSpc>
                <a:spcPct val="80000"/>
              </a:lnSpc>
              <a:spcBef>
                <a:spcPts val="544"/>
              </a:spcBef>
              <a:spcAft>
                <a:spcPts val="0"/>
              </a:spcAft>
              <a:buClr>
                <a:schemeClr val="dk1"/>
              </a:buClr>
              <a:buSzPts val="2720"/>
              <a:buNone/>
            </a:pPr>
            <a:r>
              <a:t/>
            </a:r>
            <a:endParaRPr b="1" sz="2720">
              <a:latin typeface="Times New Roman"/>
              <a:ea typeface="Times New Roman"/>
              <a:cs typeface="Times New Roman"/>
              <a:sym typeface="Times New Roman"/>
            </a:endParaRPr>
          </a:p>
          <a:p>
            <a:pPr indent="0" lvl="0" marL="0" rtl="0" algn="ctr">
              <a:lnSpc>
                <a:spcPct val="80000"/>
              </a:lnSpc>
              <a:spcBef>
                <a:spcPts val="476"/>
              </a:spcBef>
              <a:spcAft>
                <a:spcPts val="0"/>
              </a:spcAft>
              <a:buClr>
                <a:schemeClr val="dk1"/>
              </a:buClr>
              <a:buSzPts val="2380"/>
              <a:buNone/>
            </a:pPr>
            <a:r>
              <a:t/>
            </a:r>
            <a:endParaRPr b="1" i="1" sz="2380">
              <a:latin typeface="Times New Roman"/>
              <a:ea typeface="Times New Roman"/>
              <a:cs typeface="Times New Roman"/>
              <a:sym typeface="Times New Roman"/>
            </a:endParaRPr>
          </a:p>
          <a:p>
            <a:pPr indent="0" lvl="0" marL="0" rtl="0" algn="ctr">
              <a:lnSpc>
                <a:spcPct val="80000"/>
              </a:lnSpc>
              <a:spcBef>
                <a:spcPts val="476"/>
              </a:spcBef>
              <a:spcAft>
                <a:spcPts val="0"/>
              </a:spcAft>
              <a:buClr>
                <a:schemeClr val="dk1"/>
              </a:buClr>
              <a:buSzPts val="2380"/>
              <a:buNone/>
            </a:pPr>
            <a:r>
              <a:t/>
            </a:r>
            <a:endParaRPr b="1" i="1" sz="2380">
              <a:latin typeface="Times New Roman"/>
              <a:ea typeface="Times New Roman"/>
              <a:cs typeface="Times New Roman"/>
              <a:sym typeface="Times New Roman"/>
            </a:endParaRPr>
          </a:p>
          <a:p>
            <a:pPr indent="0" lvl="0" marL="0" rtl="0" algn="l">
              <a:lnSpc>
                <a:spcPct val="80000"/>
              </a:lnSpc>
              <a:spcBef>
                <a:spcPts val="476"/>
              </a:spcBef>
              <a:spcAft>
                <a:spcPts val="0"/>
              </a:spcAft>
              <a:buClr>
                <a:schemeClr val="dk1"/>
              </a:buClr>
              <a:buSzPts val="2380"/>
              <a:buNone/>
            </a:pPr>
            <a:r>
              <a:rPr lang="en-US" sz="2380">
                <a:latin typeface="Times New Roman"/>
                <a:ea typeface="Times New Roman"/>
                <a:cs typeface="Times New Roman"/>
                <a:sym typeface="Times New Roman"/>
              </a:rPr>
              <a:t>	</a:t>
            </a:r>
            <a:endParaRPr/>
          </a:p>
        </p:txBody>
      </p:sp>
      <p:sp>
        <p:nvSpPr>
          <p:cNvPr id="298" name="Google Shape;298;p10"/>
          <p:cNvSpPr txBox="1"/>
          <p:nvPr/>
        </p:nvSpPr>
        <p:spPr>
          <a:xfrm>
            <a:off x="7020272" y="3356992"/>
            <a:ext cx="18473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0" st="0"/>
                                            </p:txEl>
                                          </p:spTgt>
                                        </p:tgtEl>
                                        <p:attrNameLst>
                                          <p:attrName>style.visibility</p:attrName>
                                        </p:attrNameLst>
                                      </p:cBhvr>
                                      <p:to>
                                        <p:strVal val="visible"/>
                                      </p:to>
                                    </p:set>
                                    <p:animEffect filter="fade" transition="in">
                                      <p:cBhvr>
                                        <p:cTn dur="500"/>
                                        <p:tgtEl>
                                          <p:spTgt spid="29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1" st="1"/>
                                            </p:txEl>
                                          </p:spTgt>
                                        </p:tgtEl>
                                        <p:attrNameLst>
                                          <p:attrName>style.visibility</p:attrName>
                                        </p:attrNameLst>
                                      </p:cBhvr>
                                      <p:to>
                                        <p:strVal val="visible"/>
                                      </p:to>
                                    </p:set>
                                    <p:animEffect filter="fade" transition="in">
                                      <p:cBhvr>
                                        <p:cTn dur="500"/>
                                        <p:tgtEl>
                                          <p:spTgt spid="29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2" st="2"/>
                                            </p:txEl>
                                          </p:spTgt>
                                        </p:tgtEl>
                                        <p:attrNameLst>
                                          <p:attrName>style.visibility</p:attrName>
                                        </p:attrNameLst>
                                      </p:cBhvr>
                                      <p:to>
                                        <p:strVal val="visible"/>
                                      </p:to>
                                    </p:set>
                                    <p:animEffect filter="fade" transition="in">
                                      <p:cBhvr>
                                        <p:cTn dur="500"/>
                                        <p:tgtEl>
                                          <p:spTgt spid="29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3" st="3"/>
                                            </p:txEl>
                                          </p:spTgt>
                                        </p:tgtEl>
                                        <p:attrNameLst>
                                          <p:attrName>style.visibility</p:attrName>
                                        </p:attrNameLst>
                                      </p:cBhvr>
                                      <p:to>
                                        <p:strVal val="visible"/>
                                      </p:to>
                                    </p:set>
                                    <p:animEffect filter="fade" transition="in">
                                      <p:cBhvr>
                                        <p:cTn dur="500"/>
                                        <p:tgtEl>
                                          <p:spTgt spid="29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4" st="4"/>
                                            </p:txEl>
                                          </p:spTgt>
                                        </p:tgtEl>
                                        <p:attrNameLst>
                                          <p:attrName>style.visibility</p:attrName>
                                        </p:attrNameLst>
                                      </p:cBhvr>
                                      <p:to>
                                        <p:strVal val="visible"/>
                                      </p:to>
                                    </p:set>
                                    <p:animEffect filter="fade" transition="in">
                                      <p:cBhvr>
                                        <p:cTn dur="500"/>
                                        <p:tgtEl>
                                          <p:spTgt spid="29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5" st="5"/>
                                            </p:txEl>
                                          </p:spTgt>
                                        </p:tgtEl>
                                        <p:attrNameLst>
                                          <p:attrName>style.visibility</p:attrName>
                                        </p:attrNameLst>
                                      </p:cBhvr>
                                      <p:to>
                                        <p:strVal val="visible"/>
                                      </p:to>
                                    </p:set>
                                    <p:animEffect filter="fade" transition="in">
                                      <p:cBhvr>
                                        <p:cTn dur="500"/>
                                        <p:tgtEl>
                                          <p:spTgt spid="297">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6" st="6"/>
                                            </p:txEl>
                                          </p:spTgt>
                                        </p:tgtEl>
                                        <p:attrNameLst>
                                          <p:attrName>style.visibility</p:attrName>
                                        </p:attrNameLst>
                                      </p:cBhvr>
                                      <p:to>
                                        <p:strVal val="visible"/>
                                      </p:to>
                                    </p:set>
                                    <p:animEffect filter="fade" transition="in">
                                      <p:cBhvr>
                                        <p:cTn dur="500"/>
                                        <p:tgtEl>
                                          <p:spTgt spid="297">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7" st="7"/>
                                            </p:txEl>
                                          </p:spTgt>
                                        </p:tgtEl>
                                        <p:attrNameLst>
                                          <p:attrName>style.visibility</p:attrName>
                                        </p:attrNameLst>
                                      </p:cBhvr>
                                      <p:to>
                                        <p:strVal val="visible"/>
                                      </p:to>
                                    </p:set>
                                    <p:animEffect filter="fade" transition="in">
                                      <p:cBhvr>
                                        <p:cTn dur="500"/>
                                        <p:tgtEl>
                                          <p:spTgt spid="297">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8" st="8"/>
                                            </p:txEl>
                                          </p:spTgt>
                                        </p:tgtEl>
                                        <p:attrNameLst>
                                          <p:attrName>style.visibility</p:attrName>
                                        </p:attrNameLst>
                                      </p:cBhvr>
                                      <p:to>
                                        <p:strVal val="visible"/>
                                      </p:to>
                                    </p:set>
                                    <p:animEffect filter="fade" transition="in">
                                      <p:cBhvr>
                                        <p:cTn dur="500"/>
                                        <p:tgtEl>
                                          <p:spTgt spid="297">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9" st="9"/>
                                            </p:txEl>
                                          </p:spTgt>
                                        </p:tgtEl>
                                        <p:attrNameLst>
                                          <p:attrName>style.visibility</p:attrName>
                                        </p:attrNameLst>
                                      </p:cBhvr>
                                      <p:to>
                                        <p:strVal val="visible"/>
                                      </p:to>
                                    </p:set>
                                    <p:animEffect filter="fade" transition="in">
                                      <p:cBhvr>
                                        <p:cTn dur="500"/>
                                        <p:tgtEl>
                                          <p:spTgt spid="297">
                                            <p:txEl>
                                              <p:pRg end="9" st="9"/>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10" st="10"/>
                                            </p:txEl>
                                          </p:spTgt>
                                        </p:tgtEl>
                                        <p:attrNameLst>
                                          <p:attrName>style.visibility</p:attrName>
                                        </p:attrNameLst>
                                      </p:cBhvr>
                                      <p:to>
                                        <p:strVal val="visible"/>
                                      </p:to>
                                    </p:set>
                                    <p:animEffect filter="fade" transition="in">
                                      <p:cBhvr>
                                        <p:cTn dur="500"/>
                                        <p:tgtEl>
                                          <p:spTgt spid="297">
                                            <p:txEl>
                                              <p:pRg end="10" st="1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11" st="11"/>
                                            </p:txEl>
                                          </p:spTgt>
                                        </p:tgtEl>
                                        <p:attrNameLst>
                                          <p:attrName>style.visibility</p:attrName>
                                        </p:attrNameLst>
                                      </p:cBhvr>
                                      <p:to>
                                        <p:strVal val="visible"/>
                                      </p:to>
                                    </p:set>
                                    <p:animEffect filter="fade" transition="in">
                                      <p:cBhvr>
                                        <p:cTn dur="500"/>
                                        <p:tgtEl>
                                          <p:spTgt spid="297">
                                            <p:txEl>
                                              <p:pRg end="11" st="1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12" st="12"/>
                                            </p:txEl>
                                          </p:spTgt>
                                        </p:tgtEl>
                                        <p:attrNameLst>
                                          <p:attrName>style.visibility</p:attrName>
                                        </p:attrNameLst>
                                      </p:cBhvr>
                                      <p:to>
                                        <p:strVal val="visible"/>
                                      </p:to>
                                    </p:set>
                                    <p:animEffect filter="fade" transition="in">
                                      <p:cBhvr>
                                        <p:cTn dur="500"/>
                                        <p:tgtEl>
                                          <p:spTgt spid="297">
                                            <p:txEl>
                                              <p:pRg end="12" st="1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13" st="13"/>
                                            </p:txEl>
                                          </p:spTgt>
                                        </p:tgtEl>
                                        <p:attrNameLst>
                                          <p:attrName>style.visibility</p:attrName>
                                        </p:attrNameLst>
                                      </p:cBhvr>
                                      <p:to>
                                        <p:strVal val="visible"/>
                                      </p:to>
                                    </p:set>
                                    <p:animEffect filter="fade" transition="in">
                                      <p:cBhvr>
                                        <p:cTn dur="500"/>
                                        <p:tgtEl>
                                          <p:spTgt spid="297">
                                            <p:txEl>
                                              <p:pRg end="13" st="1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 name="Shape 302"/>
        <p:cNvGrpSpPr/>
        <p:nvPr/>
      </p:nvGrpSpPr>
      <p:grpSpPr>
        <a:xfrm>
          <a:off x="0" y="0"/>
          <a:ext cx="0" cy="0"/>
          <a:chOff x="0" y="0"/>
          <a:chExt cx="0" cy="0"/>
        </a:xfrm>
      </p:grpSpPr>
      <p:sp>
        <p:nvSpPr>
          <p:cNvPr id="303" name="Google Shape;303;p11"/>
          <p:cNvSpPr/>
          <p:nvPr/>
        </p:nvSpPr>
        <p:spPr>
          <a:xfrm>
            <a:off x="0" y="138131"/>
            <a:ext cx="9144000" cy="6858000"/>
          </a:xfrm>
          <a:prstGeom prst="roundRect">
            <a:avLst>
              <a:gd fmla="val 16667" name="adj"/>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2000"/>
              <a:buFont typeface="Calibri"/>
              <a:buNone/>
            </a:pPr>
            <a:r>
              <a:t/>
            </a:r>
            <a:endParaRPr b="1" sz="2000">
              <a:solidFill>
                <a:srgbClr val="FF0000"/>
              </a:solidFill>
              <a:latin typeface="Times New Roman"/>
              <a:ea typeface="Times New Roman"/>
              <a:cs typeface="Times New Roman"/>
              <a:sym typeface="Times New Roman"/>
            </a:endParaRPr>
          </a:p>
        </p:txBody>
      </p:sp>
      <p:sp>
        <p:nvSpPr>
          <p:cNvPr id="304" name="Google Shape;304;p11"/>
          <p:cNvSpPr txBox="1"/>
          <p:nvPr/>
        </p:nvSpPr>
        <p:spPr>
          <a:xfrm>
            <a:off x="395536" y="138131"/>
            <a:ext cx="5682966" cy="95410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FF0000"/>
                </a:solidFill>
                <a:latin typeface="Times New Roman"/>
                <a:ea typeface="Times New Roman"/>
                <a:cs typeface="Times New Roman"/>
                <a:sym typeface="Times New Roman"/>
              </a:rPr>
              <a:t>II. Phong cách ngôn ngữ nghệ thuật</a:t>
            </a:r>
            <a:endParaRPr b="1" sz="2800">
              <a:solidFill>
                <a:srgbClr val="FF000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2800">
              <a:solidFill>
                <a:schemeClr val="dk1"/>
              </a:solidFill>
              <a:latin typeface="Calibri"/>
              <a:ea typeface="Calibri"/>
              <a:cs typeface="Calibri"/>
              <a:sym typeface="Calibri"/>
            </a:endParaRPr>
          </a:p>
        </p:txBody>
      </p:sp>
      <p:sp>
        <p:nvSpPr>
          <p:cNvPr id="305" name="Google Shape;305;p11"/>
          <p:cNvSpPr/>
          <p:nvPr/>
        </p:nvSpPr>
        <p:spPr>
          <a:xfrm>
            <a:off x="3635896" y="875286"/>
            <a:ext cx="4824535" cy="756664"/>
          </a:xfrm>
          <a:prstGeom prst="cloudCallout">
            <a:avLst>
              <a:gd fmla="val -20833" name="adj1"/>
              <a:gd fmla="val 62500" name="adj2"/>
            </a:avLst>
          </a:prstGeom>
          <a:gradFill>
            <a:gsLst>
              <a:gs pos="0">
                <a:srgbClr val="C8B2E9"/>
              </a:gs>
              <a:gs pos="35000">
                <a:srgbClr val="D6CAED"/>
              </a:gs>
              <a:gs pos="100000">
                <a:srgbClr val="EFE8FA"/>
              </a:gs>
            </a:gsLst>
            <a:lin ang="16200000" scaled="0"/>
          </a:gradFill>
          <a:ln cap="flat" cmpd="sng" w="9525">
            <a:solidFill>
              <a:srgbClr val="7C5F9F"/>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1" lang="en-US" sz="2800">
                <a:solidFill>
                  <a:srgbClr val="FF0000"/>
                </a:solidFill>
                <a:latin typeface="Times New Roman"/>
                <a:ea typeface="Times New Roman"/>
                <a:cs typeface="Times New Roman"/>
                <a:sym typeface="Times New Roman"/>
              </a:rPr>
              <a:t>BT thảo luận nhóm</a:t>
            </a:r>
            <a:endParaRPr b="1" i="1" sz="2800">
              <a:solidFill>
                <a:srgbClr val="FF0000"/>
              </a:solidFill>
              <a:latin typeface="Times New Roman"/>
              <a:ea typeface="Times New Roman"/>
              <a:cs typeface="Times New Roman"/>
              <a:sym typeface="Times New Roman"/>
            </a:endParaRPr>
          </a:p>
        </p:txBody>
      </p:sp>
      <p:sp>
        <p:nvSpPr>
          <p:cNvPr id="306" name="Google Shape;306;p11"/>
          <p:cNvSpPr/>
          <p:nvPr/>
        </p:nvSpPr>
        <p:spPr>
          <a:xfrm>
            <a:off x="498759" y="1988840"/>
            <a:ext cx="8280920" cy="4536504"/>
          </a:xfrm>
          <a:prstGeom prst="roundRect">
            <a:avLst>
              <a:gd fmla="val 16667" name="adj"/>
            </a:avLst>
          </a:prstGeom>
          <a:gradFill>
            <a:gsLst>
              <a:gs pos="0">
                <a:srgbClr val="FFBB82"/>
              </a:gs>
              <a:gs pos="35000">
                <a:srgbClr val="FFCFA8"/>
              </a:gs>
              <a:gs pos="100000">
                <a:srgbClr val="FFEBD9"/>
              </a:gs>
            </a:gsLst>
            <a:lin ang="16200000" scaled="0"/>
          </a:gradFill>
          <a:ln cap="flat" cmpd="sng" w="9525">
            <a:solidFill>
              <a:srgbClr val="F5913F"/>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just">
              <a:spcBef>
                <a:spcPts val="0"/>
              </a:spcBef>
              <a:spcAft>
                <a:spcPts val="0"/>
              </a:spcAft>
              <a:buNone/>
            </a:pPr>
            <a:r>
              <a:rPr lang="en-US" sz="2400">
                <a:solidFill>
                  <a:srgbClr val="7030A0"/>
                </a:solidFill>
                <a:latin typeface="Times New Roman"/>
                <a:ea typeface="Times New Roman"/>
                <a:cs typeface="Times New Roman"/>
                <a:sym typeface="Times New Roman"/>
              </a:rPr>
              <a:t>GV chia lớp thành 4 nhóm: TLN nội dung: Tính hình tượng biểu hiện qua bài Bánh trôi nước của Hồ Xuân Hương (Chuẩn bị ở nhà bằng sơ đồ tư duy qua việc trả lời các câu hỏi)</a:t>
            </a:r>
            <a:endParaRPr/>
          </a:p>
          <a:p>
            <a:pPr indent="-457200" lvl="0" marL="457200" marR="0" rtl="0" algn="just">
              <a:spcBef>
                <a:spcPts val="0"/>
              </a:spcBef>
              <a:spcAft>
                <a:spcPts val="0"/>
              </a:spcAft>
              <a:buClr>
                <a:srgbClr val="7030A0"/>
              </a:buClr>
              <a:buSzPts val="2400"/>
              <a:buFont typeface="Times New Roman"/>
              <a:buAutoNum type="arabicPeriod"/>
            </a:pPr>
            <a:r>
              <a:rPr lang="en-US" sz="2400">
                <a:solidFill>
                  <a:srgbClr val="7030A0"/>
                </a:solidFill>
                <a:latin typeface="Times New Roman"/>
                <a:ea typeface="Times New Roman"/>
                <a:cs typeface="Times New Roman"/>
                <a:sym typeface="Times New Roman"/>
              </a:rPr>
              <a:t>Bài thơ có những từ ngữ hình ảnh nào đánh chú ý? Từ ngữ hình ảnh đó diễn tả nội dung gì? </a:t>
            </a:r>
            <a:endParaRPr/>
          </a:p>
          <a:p>
            <a:pPr indent="-457200" lvl="0" marL="457200" marR="0" rtl="0" algn="just">
              <a:spcBef>
                <a:spcPts val="0"/>
              </a:spcBef>
              <a:spcAft>
                <a:spcPts val="0"/>
              </a:spcAft>
              <a:buClr>
                <a:srgbClr val="7030A0"/>
              </a:buClr>
              <a:buSzPts val="2400"/>
              <a:buFont typeface="Times New Roman"/>
              <a:buAutoNum type="arabicPeriod"/>
            </a:pPr>
            <a:r>
              <a:rPr lang="en-US" sz="2400">
                <a:solidFill>
                  <a:srgbClr val="7030A0"/>
                </a:solidFill>
                <a:latin typeface="Times New Roman"/>
                <a:ea typeface="Times New Roman"/>
                <a:cs typeface="Times New Roman"/>
                <a:sym typeface="Times New Roman"/>
              </a:rPr>
              <a:t>Để diễn tả nội dung tác giả đã sử dụng BPNT nào?</a:t>
            </a:r>
            <a:endParaRPr/>
          </a:p>
          <a:p>
            <a:pPr indent="-457200" lvl="0" marL="457200" marR="0" rtl="0" algn="just">
              <a:spcBef>
                <a:spcPts val="0"/>
              </a:spcBef>
              <a:spcAft>
                <a:spcPts val="0"/>
              </a:spcAft>
              <a:buClr>
                <a:srgbClr val="7030A0"/>
              </a:buClr>
              <a:buSzPts val="2400"/>
              <a:buFont typeface="Times New Roman"/>
              <a:buAutoNum type="arabicPeriod"/>
            </a:pPr>
            <a:r>
              <a:rPr lang="en-US" sz="2400">
                <a:solidFill>
                  <a:srgbClr val="7030A0"/>
                </a:solidFill>
                <a:latin typeface="Times New Roman"/>
                <a:ea typeface="Times New Roman"/>
                <a:cs typeface="Times New Roman"/>
                <a:sym typeface="Times New Roman"/>
              </a:rPr>
              <a:t>Nội dung nào quy định giá trị của bài thơ? Từ nội dung đó gợi cho ta những cách hiểu nào về bài thơ?</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3"/>
                                        </p:tgtEl>
                                        <p:attrNameLst>
                                          <p:attrName>style.visibility</p:attrName>
                                        </p:attrNameLst>
                                      </p:cBhvr>
                                      <p:to>
                                        <p:strVal val="visible"/>
                                      </p:to>
                                    </p:set>
                                    <p:animEffect filter="fade" transition="in">
                                      <p:cBhvr>
                                        <p:cTn dur="500"/>
                                        <p:tgtEl>
                                          <p:spTgt spid="30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5"/>
                                        </p:tgtEl>
                                        <p:attrNameLst>
                                          <p:attrName>style.visibility</p:attrName>
                                        </p:attrNameLst>
                                      </p:cBhvr>
                                      <p:to>
                                        <p:strVal val="visible"/>
                                      </p:to>
                                    </p:set>
                                    <p:animEffect filter="fade" transition="in">
                                      <p:cBhvr>
                                        <p:cTn dur="2000"/>
                                        <p:tgtEl>
                                          <p:spTgt spid="30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6"/>
                                        </p:tgtEl>
                                        <p:attrNameLst>
                                          <p:attrName>style.visibility</p:attrName>
                                        </p:attrNameLst>
                                      </p:cBhvr>
                                      <p:to>
                                        <p:strVal val="visible"/>
                                      </p:to>
                                    </p:set>
                                    <p:animEffect filter="fade" transition="in">
                                      <p:cBhvr>
                                        <p:cTn dur="1822"/>
                                        <p:tgtEl>
                                          <p:spTgt spid="30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0" name="Shape 310"/>
        <p:cNvGrpSpPr/>
        <p:nvPr/>
      </p:nvGrpSpPr>
      <p:grpSpPr>
        <a:xfrm>
          <a:off x="0" y="0"/>
          <a:ext cx="0" cy="0"/>
          <a:chOff x="0" y="0"/>
          <a:chExt cx="0" cy="0"/>
        </a:xfrm>
      </p:grpSpPr>
      <p:sp>
        <p:nvSpPr>
          <p:cNvPr id="311" name="Google Shape;311;p12"/>
          <p:cNvSpPr/>
          <p:nvPr/>
        </p:nvSpPr>
        <p:spPr>
          <a:xfrm>
            <a:off x="2816844" y="2636912"/>
            <a:ext cx="2016224" cy="1728192"/>
          </a:xfrm>
          <a:prstGeom prst="ellipse">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chemeClr val="dk1"/>
                </a:solidFill>
                <a:latin typeface="Calibri"/>
                <a:ea typeface="Calibri"/>
                <a:cs typeface="Calibri"/>
                <a:sym typeface="Calibri"/>
              </a:rPr>
              <a:t>BÁNH TRÔI NƯỚC</a:t>
            </a:r>
            <a:endParaRPr sz="2400">
              <a:solidFill>
                <a:schemeClr val="dk1"/>
              </a:solidFill>
              <a:latin typeface="Calibri"/>
              <a:ea typeface="Calibri"/>
              <a:cs typeface="Calibri"/>
              <a:sym typeface="Calibri"/>
            </a:endParaRPr>
          </a:p>
        </p:txBody>
      </p:sp>
      <p:cxnSp>
        <p:nvCxnSpPr>
          <p:cNvPr id="312" name="Google Shape;312;p12"/>
          <p:cNvCxnSpPr>
            <a:endCxn id="313" idx="1"/>
          </p:cNvCxnSpPr>
          <p:nvPr/>
        </p:nvCxnSpPr>
        <p:spPr>
          <a:xfrm flipH="1" rot="10800000">
            <a:off x="4212047" y="2186935"/>
            <a:ext cx="880200" cy="522000"/>
          </a:xfrm>
          <a:prstGeom prst="straightConnector1">
            <a:avLst/>
          </a:prstGeom>
          <a:noFill/>
          <a:ln cap="flat" cmpd="sng" w="9525">
            <a:solidFill>
              <a:srgbClr val="4A7DBA"/>
            </a:solidFill>
            <a:prstDash val="solid"/>
            <a:round/>
            <a:headEnd len="sm" w="sm" type="none"/>
            <a:tailEnd len="med" w="med" type="stealth"/>
          </a:ln>
        </p:spPr>
      </p:cxnSp>
      <p:sp>
        <p:nvSpPr>
          <p:cNvPr id="313" name="Google Shape;313;p12"/>
          <p:cNvSpPr/>
          <p:nvPr/>
        </p:nvSpPr>
        <p:spPr>
          <a:xfrm>
            <a:off x="5092247" y="710771"/>
            <a:ext cx="554187" cy="2952328"/>
          </a:xfrm>
          <a:prstGeom prst="leftBrace">
            <a:avLst>
              <a:gd fmla="val 8333" name="adj1"/>
              <a:gd fmla="val 50000" name="adj2"/>
            </a:avLst>
          </a:prstGeom>
          <a:noFill/>
          <a:ln cap="flat" cmpd="sng" w="9525">
            <a:solidFill>
              <a:srgbClr val="4A7DBA"/>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cxnSp>
        <p:nvCxnSpPr>
          <p:cNvPr id="314" name="Google Shape;314;p12"/>
          <p:cNvCxnSpPr/>
          <p:nvPr/>
        </p:nvCxnSpPr>
        <p:spPr>
          <a:xfrm>
            <a:off x="5380280" y="2306996"/>
            <a:ext cx="343848" cy="0"/>
          </a:xfrm>
          <a:prstGeom prst="straightConnector1">
            <a:avLst/>
          </a:prstGeom>
          <a:noFill/>
          <a:ln cap="flat" cmpd="sng" w="9525">
            <a:solidFill>
              <a:srgbClr val="4A7DBA"/>
            </a:solidFill>
            <a:prstDash val="solid"/>
            <a:round/>
            <a:headEnd len="sm" w="sm" type="none"/>
            <a:tailEnd len="med" w="med" type="stealth"/>
          </a:ln>
        </p:spPr>
      </p:cxnSp>
      <p:cxnSp>
        <p:nvCxnSpPr>
          <p:cNvPr id="315" name="Google Shape;315;p12"/>
          <p:cNvCxnSpPr/>
          <p:nvPr/>
        </p:nvCxnSpPr>
        <p:spPr>
          <a:xfrm>
            <a:off x="5391219" y="1340768"/>
            <a:ext cx="321970" cy="0"/>
          </a:xfrm>
          <a:prstGeom prst="straightConnector1">
            <a:avLst/>
          </a:prstGeom>
          <a:noFill/>
          <a:ln cap="flat" cmpd="sng" w="9525">
            <a:solidFill>
              <a:srgbClr val="4A7DBA"/>
            </a:solidFill>
            <a:prstDash val="solid"/>
            <a:round/>
            <a:headEnd len="sm" w="sm" type="none"/>
            <a:tailEnd len="med" w="med" type="stealth"/>
          </a:ln>
        </p:spPr>
      </p:cxnSp>
      <p:cxnSp>
        <p:nvCxnSpPr>
          <p:cNvPr id="316" name="Google Shape;316;p12"/>
          <p:cNvCxnSpPr/>
          <p:nvPr/>
        </p:nvCxnSpPr>
        <p:spPr>
          <a:xfrm rot="10800000">
            <a:off x="2816844" y="1916832"/>
            <a:ext cx="532589" cy="792088"/>
          </a:xfrm>
          <a:prstGeom prst="straightConnector1">
            <a:avLst/>
          </a:prstGeom>
          <a:noFill/>
          <a:ln cap="flat" cmpd="sng" w="9525">
            <a:solidFill>
              <a:srgbClr val="4A7DBA"/>
            </a:solidFill>
            <a:prstDash val="solid"/>
            <a:round/>
            <a:headEnd len="sm" w="sm" type="none"/>
            <a:tailEnd len="med" w="med" type="stealth"/>
          </a:ln>
        </p:spPr>
      </p:cxnSp>
      <p:cxnSp>
        <p:nvCxnSpPr>
          <p:cNvPr id="317" name="Google Shape;317;p12"/>
          <p:cNvCxnSpPr>
            <a:stCxn id="311" idx="3"/>
          </p:cNvCxnSpPr>
          <p:nvPr/>
        </p:nvCxnSpPr>
        <p:spPr>
          <a:xfrm flipH="1">
            <a:off x="2555913" y="4112016"/>
            <a:ext cx="556200" cy="469200"/>
          </a:xfrm>
          <a:prstGeom prst="straightConnector1">
            <a:avLst/>
          </a:prstGeom>
          <a:noFill/>
          <a:ln cap="flat" cmpd="sng" w="9525">
            <a:solidFill>
              <a:srgbClr val="4A7DBA"/>
            </a:solidFill>
            <a:prstDash val="solid"/>
            <a:round/>
            <a:headEnd len="sm" w="sm" type="none"/>
            <a:tailEnd len="med" w="med" type="stealth"/>
          </a:ln>
        </p:spPr>
      </p:cxnSp>
      <p:sp>
        <p:nvSpPr>
          <p:cNvPr id="318" name="Google Shape;318;p12"/>
          <p:cNvSpPr/>
          <p:nvPr/>
        </p:nvSpPr>
        <p:spPr>
          <a:xfrm>
            <a:off x="179512" y="4581128"/>
            <a:ext cx="8064896" cy="2088232"/>
          </a:xfrm>
          <a:prstGeom prst="roundRect">
            <a:avLst>
              <a:gd fmla="val 16667" name="adj"/>
            </a:avLst>
          </a:prstGeom>
          <a:gradFill>
            <a:gsLst>
              <a:gs pos="0">
                <a:srgbClr val="C8B2E9"/>
              </a:gs>
              <a:gs pos="35000">
                <a:srgbClr val="D6CAED"/>
              </a:gs>
              <a:gs pos="100000">
                <a:srgbClr val="EFE8FA"/>
              </a:gs>
            </a:gsLst>
            <a:lin ang="16200000" scaled="0"/>
          </a:gradFill>
          <a:ln cap="flat" cmpd="sng" w="9525">
            <a:solidFill>
              <a:srgbClr val="7C5F9F"/>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2000">
              <a:solidFill>
                <a:srgbClr val="FF0000"/>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2000">
              <a:solidFill>
                <a:srgbClr val="FF0000"/>
              </a:solidFill>
              <a:latin typeface="Times New Roman"/>
              <a:ea typeface="Times New Roman"/>
              <a:cs typeface="Times New Roman"/>
              <a:sym typeface="Times New Roman"/>
            </a:endParaRPr>
          </a:p>
          <a:p>
            <a:pPr indent="0" lvl="0" marL="0" marR="0" rtl="0" algn="l">
              <a:spcBef>
                <a:spcPts val="0"/>
              </a:spcBef>
              <a:spcAft>
                <a:spcPts val="0"/>
              </a:spcAft>
              <a:buNone/>
            </a:pPr>
            <a:r>
              <a:rPr lang="en-US" sz="2000">
                <a:solidFill>
                  <a:srgbClr val="FF0000"/>
                </a:solidFill>
                <a:latin typeface="Times New Roman"/>
                <a:ea typeface="Times New Roman"/>
                <a:cs typeface="Times New Roman"/>
                <a:sym typeface="Times New Roman"/>
              </a:rPr>
              <a:t>ND quyết định</a:t>
            </a:r>
            <a:r>
              <a:rPr lang="en-US" sz="2000">
                <a:solidFill>
                  <a:schemeClr val="dk1"/>
                </a:solidFill>
                <a:latin typeface="Times New Roman"/>
                <a:ea typeface="Times New Roman"/>
                <a:cs typeface="Times New Roman"/>
                <a:sym typeface="Times New Roman"/>
              </a:rPr>
              <a:t>: Thân phậm và phẩm chất người phụ nữ trong XHPK</a:t>
            </a:r>
            <a:endParaRPr/>
          </a:p>
          <a:p>
            <a:pPr indent="0" lvl="0" marL="0" marR="0" rtl="0" algn="l">
              <a:spcBef>
                <a:spcPts val="0"/>
              </a:spcBef>
              <a:spcAft>
                <a:spcPts val="0"/>
              </a:spcAft>
              <a:buNone/>
            </a:pPr>
            <a:r>
              <a:rPr lang="en-US" sz="2000">
                <a:solidFill>
                  <a:srgbClr val="FF0000"/>
                </a:solidFill>
                <a:latin typeface="Times New Roman"/>
                <a:ea typeface="Times New Roman"/>
                <a:cs typeface="Times New Roman"/>
                <a:sym typeface="Times New Roman"/>
              </a:rPr>
              <a:t>Gợi ra ý nghĩa</a:t>
            </a:r>
            <a:r>
              <a:rPr lang="en-US" sz="2000">
                <a:solidFill>
                  <a:schemeClr val="dk1"/>
                </a:solidFill>
                <a:latin typeface="Times New Roman"/>
                <a:ea typeface="Times New Roman"/>
                <a:cs typeface="Times New Roman"/>
                <a:sym typeface="Times New Roman"/>
              </a:rPr>
              <a:t>:</a:t>
            </a:r>
            <a:endParaRPr/>
          </a:p>
          <a:p>
            <a:pPr indent="-285750" lvl="0" marL="285750" marR="0" rtl="0" algn="l">
              <a:spcBef>
                <a:spcPts val="0"/>
              </a:spcBef>
              <a:spcAft>
                <a:spcPts val="0"/>
              </a:spcAft>
              <a:buClr>
                <a:schemeClr val="dk1"/>
              </a:buClr>
              <a:buSzPts val="2000"/>
              <a:buFont typeface="Times New Roman"/>
              <a:buChar char="-"/>
            </a:pPr>
            <a:r>
              <a:rPr lang="en-US" sz="2000">
                <a:solidFill>
                  <a:schemeClr val="dk1"/>
                </a:solidFill>
                <a:latin typeface="Times New Roman"/>
                <a:ea typeface="Times New Roman"/>
                <a:cs typeface="Times New Roman"/>
                <a:sym typeface="Times New Roman"/>
              </a:rPr>
              <a:t>Lời than thân của số phận bất hạnh</a:t>
            </a:r>
            <a:endParaRPr sz="2000">
              <a:solidFill>
                <a:schemeClr val="dk1"/>
              </a:solidFill>
              <a:latin typeface="Times New Roman"/>
              <a:ea typeface="Times New Roman"/>
              <a:cs typeface="Times New Roman"/>
              <a:sym typeface="Times New Roman"/>
            </a:endParaRPr>
          </a:p>
          <a:p>
            <a:pPr indent="-285750" lvl="0" marL="285750" marR="0" rtl="0" algn="l">
              <a:spcBef>
                <a:spcPts val="0"/>
              </a:spcBef>
              <a:spcAft>
                <a:spcPts val="0"/>
              </a:spcAft>
              <a:buClr>
                <a:schemeClr val="dk1"/>
              </a:buClr>
              <a:buSzPts val="2000"/>
              <a:buFont typeface="Times New Roman"/>
              <a:buChar char="-"/>
            </a:pPr>
            <a:r>
              <a:rPr lang="en-US" sz="2000">
                <a:solidFill>
                  <a:schemeClr val="dk1"/>
                </a:solidFill>
                <a:latin typeface="Times New Roman"/>
                <a:ea typeface="Times New Roman"/>
                <a:cs typeface="Times New Roman"/>
                <a:sym typeface="Times New Roman"/>
              </a:rPr>
              <a:t>Tiếng nói tượng trưng cho quyền sống, quyền hạnh phúc của người phụ nữ trong XHPK bị vùi dập vẫn giữ gìn phẩm giá cao đẹp “lòng son”</a:t>
            </a:r>
            <a:endParaRPr/>
          </a:p>
          <a:p>
            <a:pPr indent="-285750" lvl="0" marL="285750" marR="0" rtl="0" algn="l">
              <a:spcBef>
                <a:spcPts val="0"/>
              </a:spcBef>
              <a:spcAft>
                <a:spcPts val="0"/>
              </a:spcAft>
              <a:buClr>
                <a:schemeClr val="dk1"/>
              </a:buClr>
              <a:buSzPts val="2000"/>
              <a:buFont typeface="Times New Roman"/>
              <a:buChar char="-"/>
            </a:pPr>
            <a:r>
              <a:rPr lang="en-US" sz="2000">
                <a:solidFill>
                  <a:schemeClr val="dk1"/>
                </a:solidFill>
                <a:latin typeface="Times New Roman"/>
                <a:ea typeface="Times New Roman"/>
                <a:cs typeface="Times New Roman"/>
                <a:sym typeface="Times New Roman"/>
              </a:rPr>
              <a:t>Tiếng nói phản kháng chế độ phong kiến…</a:t>
            </a:r>
            <a:endParaRPr/>
          </a:p>
          <a:p>
            <a:pPr indent="-171450" lvl="0" marL="285750" marR="0" rtl="0" algn="ctr">
              <a:spcBef>
                <a:spcPts val="0"/>
              </a:spcBef>
              <a:spcAft>
                <a:spcPts val="0"/>
              </a:spcAft>
              <a:buClr>
                <a:schemeClr val="dk1"/>
              </a:buClr>
              <a:buSzPts val="1800"/>
              <a:buFont typeface="Calibri"/>
              <a:buNone/>
            </a:pPr>
            <a:r>
              <a:t/>
            </a:r>
            <a:endParaRPr sz="1800">
              <a:solidFill>
                <a:schemeClr val="dk1"/>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sz="1800">
              <a:solidFill>
                <a:schemeClr val="dk1"/>
              </a:solidFill>
              <a:latin typeface="Times New Roman"/>
              <a:ea typeface="Times New Roman"/>
              <a:cs typeface="Times New Roman"/>
              <a:sym typeface="Times New Roman"/>
            </a:endParaRPr>
          </a:p>
        </p:txBody>
      </p:sp>
      <p:sp>
        <p:nvSpPr>
          <p:cNvPr id="319" name="Google Shape;319;p12"/>
          <p:cNvSpPr/>
          <p:nvPr/>
        </p:nvSpPr>
        <p:spPr>
          <a:xfrm>
            <a:off x="179511" y="316974"/>
            <a:ext cx="3312369" cy="1869961"/>
          </a:xfrm>
          <a:prstGeom prst="ellipse">
            <a:avLst/>
          </a:prstGeom>
          <a:gradFill>
            <a:gsLst>
              <a:gs pos="0">
                <a:srgbClr val="9FC3FF"/>
              </a:gs>
              <a:gs pos="35000">
                <a:srgbClr val="BDD5FF"/>
              </a:gs>
              <a:gs pos="100000">
                <a:srgbClr val="E4EEFF"/>
              </a:gs>
            </a:gsLst>
            <a:lin ang="16200000" scaled="0"/>
          </a:gradFill>
          <a:ln cap="flat" cmpd="sng" w="9525">
            <a:solidFill>
              <a:srgbClr val="4A7DBA"/>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rPr lang="en-US" sz="2000">
                <a:solidFill>
                  <a:srgbClr val="FF0000"/>
                </a:solidFill>
                <a:latin typeface="Times New Roman"/>
                <a:ea typeface="Times New Roman"/>
                <a:cs typeface="Times New Roman"/>
                <a:sym typeface="Times New Roman"/>
              </a:rPr>
              <a:t>BPNT</a:t>
            </a:r>
            <a:r>
              <a:rPr lang="en-US" sz="2000">
                <a:solidFill>
                  <a:schemeClr val="dk1"/>
                </a:solidFill>
                <a:latin typeface="Times New Roman"/>
                <a:ea typeface="Times New Roman"/>
                <a:cs typeface="Times New Roman"/>
                <a:sym typeface="Times New Roman"/>
              </a:rPr>
              <a:t>: Ẩn dụ tượng trưng : chiếc  bánh trôi đại diện cho người phụ nữ trong XHPK</a:t>
            </a:r>
            <a:endParaRPr sz="2000">
              <a:solidFill>
                <a:schemeClr val="dk1"/>
              </a:solidFill>
              <a:latin typeface="Times New Roman"/>
              <a:ea typeface="Times New Roman"/>
              <a:cs typeface="Times New Roman"/>
              <a:sym typeface="Times New Roman"/>
            </a:endParaRPr>
          </a:p>
        </p:txBody>
      </p:sp>
      <p:sp>
        <p:nvSpPr>
          <p:cNvPr id="320" name="Google Shape;320;p12"/>
          <p:cNvSpPr/>
          <p:nvPr/>
        </p:nvSpPr>
        <p:spPr>
          <a:xfrm>
            <a:off x="5702250" y="476672"/>
            <a:ext cx="3190230" cy="3816424"/>
          </a:xfrm>
          <a:prstGeom prst="flowChartAlternateProcess">
            <a:avLst/>
          </a:prstGeom>
          <a:gradFill>
            <a:gsLst>
              <a:gs pos="0">
                <a:srgbClr val="FFBB82"/>
              </a:gs>
              <a:gs pos="35000">
                <a:srgbClr val="FFCFA8"/>
              </a:gs>
              <a:gs pos="100000">
                <a:srgbClr val="FFEBD9"/>
              </a:gs>
            </a:gsLst>
            <a:lin ang="16200000" scaled="0"/>
          </a:gradFill>
          <a:ln cap="flat" cmpd="sng" w="9525">
            <a:solidFill>
              <a:srgbClr val="F5913F"/>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rPr lang="en-US" sz="2000">
                <a:solidFill>
                  <a:srgbClr val="FF0000"/>
                </a:solidFill>
                <a:latin typeface="Times New Roman"/>
                <a:ea typeface="Times New Roman"/>
                <a:cs typeface="Times New Roman"/>
                <a:sym typeface="Times New Roman"/>
              </a:rPr>
              <a:t>Từ ngữ</a:t>
            </a:r>
            <a:r>
              <a:rPr lang="en-US" sz="2000">
                <a:solidFill>
                  <a:schemeClr val="dk1"/>
                </a:solidFill>
                <a:latin typeface="Times New Roman"/>
                <a:ea typeface="Times New Roman"/>
                <a:cs typeface="Times New Roman"/>
                <a:sym typeface="Times New Roman"/>
              </a:rPr>
              <a:t>: Thân em, trắng, tròn</a:t>
            </a:r>
            <a:endParaRPr sz="20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lang="en-US" sz="2000">
                <a:solidFill>
                  <a:srgbClr val="FF0000"/>
                </a:solidFill>
                <a:latin typeface="Times New Roman"/>
                <a:ea typeface="Times New Roman"/>
                <a:cs typeface="Times New Roman"/>
                <a:sym typeface="Times New Roman"/>
              </a:rPr>
              <a:t>Hình ảnh</a:t>
            </a:r>
            <a:r>
              <a:rPr lang="en-US" sz="2000">
                <a:solidFill>
                  <a:schemeClr val="dk1"/>
                </a:solidFill>
                <a:latin typeface="Times New Roman"/>
                <a:ea typeface="Times New Roman"/>
                <a:cs typeface="Times New Roman"/>
                <a:sym typeface="Times New Roman"/>
              </a:rPr>
              <a:t>: Bảy nổi ba chím, rắn nát, tấm lòng son</a:t>
            </a:r>
            <a:endParaRPr/>
          </a:p>
          <a:p>
            <a:pPr indent="0" lvl="0" marL="0" marR="0" rtl="0" algn="l">
              <a:spcBef>
                <a:spcPts val="0"/>
              </a:spcBef>
              <a:spcAft>
                <a:spcPts val="0"/>
              </a:spcAft>
              <a:buNone/>
            </a:pPr>
            <a:r>
              <a:rPr lang="en-US" sz="2000">
                <a:solidFill>
                  <a:srgbClr val="FF0000"/>
                </a:solidFill>
                <a:latin typeface="Times New Roman"/>
                <a:ea typeface="Times New Roman"/>
                <a:cs typeface="Times New Roman"/>
                <a:sym typeface="Times New Roman"/>
              </a:rPr>
              <a:t>Nội dung</a:t>
            </a:r>
            <a:r>
              <a:rPr lang="en-US" sz="2000">
                <a:solidFill>
                  <a:schemeClr val="dk1"/>
                </a:solidFill>
                <a:latin typeface="Times New Roman"/>
                <a:ea typeface="Times New Roman"/>
                <a:cs typeface="Times New Roman"/>
                <a:sym typeface="Times New Roman"/>
              </a:rPr>
              <a:t>: </a:t>
            </a:r>
            <a:endParaRPr/>
          </a:p>
          <a:p>
            <a:pPr indent="-285750" lvl="0" marL="285750" marR="0" rtl="0" algn="l">
              <a:spcBef>
                <a:spcPts val="0"/>
              </a:spcBef>
              <a:spcAft>
                <a:spcPts val="0"/>
              </a:spcAft>
              <a:buClr>
                <a:schemeClr val="dk1"/>
              </a:buClr>
              <a:buSzPts val="2000"/>
              <a:buFont typeface="Noto Sans Symbols"/>
              <a:buChar char="⇒"/>
            </a:pPr>
            <a:r>
              <a:rPr lang="en-US" sz="2000">
                <a:solidFill>
                  <a:schemeClr val="dk1"/>
                </a:solidFill>
                <a:latin typeface="Times New Roman"/>
                <a:ea typeface="Times New Roman"/>
                <a:cs typeface="Times New Roman"/>
                <a:sym typeface="Times New Roman"/>
              </a:rPr>
              <a:t>Miêu tả hình ảnh chiếc bánh trôi: cách làm, hình dáng, màu sắc…</a:t>
            </a:r>
            <a:endParaRPr/>
          </a:p>
          <a:p>
            <a:pPr indent="-285750" lvl="0" marL="285750" marR="0" rtl="0" algn="l">
              <a:spcBef>
                <a:spcPts val="0"/>
              </a:spcBef>
              <a:spcAft>
                <a:spcPts val="0"/>
              </a:spcAft>
              <a:buClr>
                <a:schemeClr val="dk1"/>
              </a:buClr>
              <a:buSzPts val="2000"/>
              <a:buFont typeface="Noto Sans Symbols"/>
              <a:buChar char="⇒"/>
            </a:pPr>
            <a:r>
              <a:rPr lang="en-US" sz="2000">
                <a:solidFill>
                  <a:schemeClr val="dk1"/>
                </a:solidFill>
                <a:latin typeface="Times New Roman"/>
                <a:ea typeface="Times New Roman"/>
                <a:cs typeface="Times New Roman"/>
                <a:sym typeface="Times New Roman"/>
              </a:rPr>
              <a:t>Thân phận và phẩm chất người phụ nữ trong XHPK</a:t>
            </a:r>
            <a:endParaRPr sz="20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11"/>
                                        </p:tgtEl>
                                        <p:attrNameLst>
                                          <p:attrName>style.visibility</p:attrName>
                                        </p:attrNameLst>
                                      </p:cBhvr>
                                      <p:to>
                                        <p:strVal val="visible"/>
                                      </p:to>
                                    </p:set>
                                    <p:animEffect filter="fade" transition="in">
                                      <p:cBhvr>
                                        <p:cTn dur="500"/>
                                        <p:tgtEl>
                                          <p:spTgt spid="311"/>
                                        </p:tgtEl>
                                      </p:cBhvr>
                                    </p:animEffect>
                                  </p:childTnLst>
                                </p:cTn>
                              </p:par>
                              <p:par>
                                <p:cTn fill="hold" nodeType="withEffect" presetClass="entr" presetID="10" presetSubtype="0">
                                  <p:stCondLst>
                                    <p:cond delay="0"/>
                                  </p:stCondLst>
                                  <p:childTnLst>
                                    <p:set>
                                      <p:cBhvr>
                                        <p:cTn dur="1" fill="hold">
                                          <p:stCondLst>
                                            <p:cond delay="0"/>
                                          </p:stCondLst>
                                        </p:cTn>
                                        <p:tgtEl>
                                          <p:spTgt spid="312"/>
                                        </p:tgtEl>
                                        <p:attrNameLst>
                                          <p:attrName>style.visibility</p:attrName>
                                        </p:attrNameLst>
                                      </p:cBhvr>
                                      <p:to>
                                        <p:strVal val="visible"/>
                                      </p:to>
                                    </p:set>
                                    <p:animEffect filter="fade" transition="in">
                                      <p:cBhvr>
                                        <p:cTn dur="500"/>
                                        <p:tgtEl>
                                          <p:spTgt spid="312"/>
                                        </p:tgtEl>
                                      </p:cBhvr>
                                    </p:animEffect>
                                  </p:childTnLst>
                                </p:cTn>
                              </p:par>
                              <p:par>
                                <p:cTn fill="hold" nodeType="withEffect" presetClass="entr" presetID="1" presetSubtype="0">
                                  <p:stCondLst>
                                    <p:cond delay="0"/>
                                  </p:stCondLst>
                                  <p:childTnLst>
                                    <p:set>
                                      <p:cBhvr>
                                        <p:cTn dur="1" fill="hold">
                                          <p:stCondLst>
                                            <p:cond delay="0"/>
                                          </p:stCondLst>
                                        </p:cTn>
                                        <p:tgtEl>
                                          <p:spTgt spid="316"/>
                                        </p:tgtEl>
                                        <p:attrNameLst>
                                          <p:attrName>style.visibility</p:attrName>
                                        </p:attrNameLst>
                                      </p:cBhvr>
                                      <p:to>
                                        <p:strVal val="visible"/>
                                      </p:to>
                                    </p:set>
                                  </p:childTnLst>
                                </p:cTn>
                              </p:par>
                              <p:par>
                                <p:cTn fill="hold" nodeType="withEffect" presetClass="entr" presetID="10" presetSubtype="0">
                                  <p:stCondLst>
                                    <p:cond delay="0"/>
                                  </p:stCondLst>
                                  <p:childTnLst>
                                    <p:set>
                                      <p:cBhvr>
                                        <p:cTn dur="1" fill="hold">
                                          <p:stCondLst>
                                            <p:cond delay="0"/>
                                          </p:stCondLst>
                                        </p:cTn>
                                        <p:tgtEl>
                                          <p:spTgt spid="317"/>
                                        </p:tgtEl>
                                        <p:attrNameLst>
                                          <p:attrName>style.visibility</p:attrName>
                                        </p:attrNameLst>
                                      </p:cBhvr>
                                      <p:to>
                                        <p:strVal val="visible"/>
                                      </p:to>
                                    </p:set>
                                    <p:animEffect filter="fade" transition="in">
                                      <p:cBhvr>
                                        <p:cTn dur="10"/>
                                        <p:tgtEl>
                                          <p:spTgt spid="317"/>
                                        </p:tgtEl>
                                      </p:cBhvr>
                                    </p:animEffect>
                                  </p:childTnLst>
                                </p:cTn>
                              </p:par>
                              <p:par>
                                <p:cTn fill="hold" nodeType="withEffect" presetClass="entr" presetID="10" presetSubtype="0">
                                  <p:stCondLst>
                                    <p:cond delay="0"/>
                                  </p:stCondLst>
                                  <p:childTnLst>
                                    <p:set>
                                      <p:cBhvr>
                                        <p:cTn dur="1" fill="hold">
                                          <p:stCondLst>
                                            <p:cond delay="0"/>
                                          </p:stCondLst>
                                        </p:cTn>
                                        <p:tgtEl>
                                          <p:spTgt spid="313"/>
                                        </p:tgtEl>
                                        <p:attrNameLst>
                                          <p:attrName>style.visibility</p:attrName>
                                        </p:attrNameLst>
                                      </p:cBhvr>
                                      <p:to>
                                        <p:strVal val="visible"/>
                                      </p:to>
                                    </p:set>
                                    <p:animEffect filter="fade" transition="in">
                                      <p:cBhvr>
                                        <p:cTn dur="500"/>
                                        <p:tgtEl>
                                          <p:spTgt spid="31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0">
                                            <p:txEl>
                                              <p:pRg end="0" st="0"/>
                                            </p:txEl>
                                          </p:spTgt>
                                        </p:tgtEl>
                                        <p:attrNameLst>
                                          <p:attrName>style.visibility</p:attrName>
                                        </p:attrNameLst>
                                      </p:cBhvr>
                                      <p:to>
                                        <p:strVal val="visible"/>
                                      </p:to>
                                    </p:set>
                                    <p:animEffect filter="fade" transition="in">
                                      <p:cBhvr>
                                        <p:cTn dur="2000"/>
                                        <p:tgtEl>
                                          <p:spTgt spid="32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0">
                                            <p:txEl>
                                              <p:pRg end="1" st="1"/>
                                            </p:txEl>
                                          </p:spTgt>
                                        </p:tgtEl>
                                        <p:attrNameLst>
                                          <p:attrName>style.visibility</p:attrName>
                                        </p:attrNameLst>
                                      </p:cBhvr>
                                      <p:to>
                                        <p:strVal val="visible"/>
                                      </p:to>
                                    </p:set>
                                    <p:animEffect filter="fade" transition="in">
                                      <p:cBhvr>
                                        <p:cTn dur="2000"/>
                                        <p:tgtEl>
                                          <p:spTgt spid="32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0">
                                            <p:txEl>
                                              <p:pRg end="2" st="2"/>
                                            </p:txEl>
                                          </p:spTgt>
                                        </p:tgtEl>
                                        <p:attrNameLst>
                                          <p:attrName>style.visibility</p:attrName>
                                        </p:attrNameLst>
                                      </p:cBhvr>
                                      <p:to>
                                        <p:strVal val="visible"/>
                                      </p:to>
                                    </p:set>
                                    <p:animEffect filter="fade" transition="in">
                                      <p:cBhvr>
                                        <p:cTn dur="2000"/>
                                        <p:tgtEl>
                                          <p:spTgt spid="320">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0">
                                            <p:txEl>
                                              <p:pRg end="3" st="3"/>
                                            </p:txEl>
                                          </p:spTgt>
                                        </p:tgtEl>
                                        <p:attrNameLst>
                                          <p:attrName>style.visibility</p:attrName>
                                        </p:attrNameLst>
                                      </p:cBhvr>
                                      <p:to>
                                        <p:strVal val="visible"/>
                                      </p:to>
                                    </p:set>
                                    <p:animEffect filter="fade" transition="in">
                                      <p:cBhvr>
                                        <p:cTn dur="2000"/>
                                        <p:tgtEl>
                                          <p:spTgt spid="320">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0">
                                            <p:txEl>
                                              <p:pRg end="4" st="4"/>
                                            </p:txEl>
                                          </p:spTgt>
                                        </p:tgtEl>
                                        <p:attrNameLst>
                                          <p:attrName>style.visibility</p:attrName>
                                        </p:attrNameLst>
                                      </p:cBhvr>
                                      <p:to>
                                        <p:strVal val="visible"/>
                                      </p:to>
                                    </p:set>
                                    <p:animEffect filter="fade" transition="in">
                                      <p:cBhvr>
                                        <p:cTn dur="2000"/>
                                        <p:tgtEl>
                                          <p:spTgt spid="320">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5"/>
                                        </p:tgtEl>
                                        <p:attrNameLst>
                                          <p:attrName>style.visibility</p:attrName>
                                        </p:attrNameLst>
                                      </p:cBhvr>
                                      <p:to>
                                        <p:strVal val="visible"/>
                                      </p:to>
                                    </p:set>
                                    <p:animEffect filter="fade" transition="in">
                                      <p:cBhvr>
                                        <p:cTn dur="2000"/>
                                        <p:tgtEl>
                                          <p:spTgt spid="31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4"/>
                                        </p:tgtEl>
                                        <p:attrNameLst>
                                          <p:attrName>style.visibility</p:attrName>
                                        </p:attrNameLst>
                                      </p:cBhvr>
                                      <p:to>
                                        <p:strVal val="visible"/>
                                      </p:to>
                                    </p:set>
                                    <p:animEffect filter="fade" transition="in">
                                      <p:cBhvr>
                                        <p:cTn dur="500"/>
                                        <p:tgtEl>
                                          <p:spTgt spid="31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9">
                                            <p:txEl>
                                              <p:pRg end="0" st="0"/>
                                            </p:txEl>
                                          </p:spTgt>
                                        </p:tgtEl>
                                        <p:attrNameLst>
                                          <p:attrName>style.visibility</p:attrName>
                                        </p:attrNameLst>
                                      </p:cBhvr>
                                      <p:to>
                                        <p:strVal val="visible"/>
                                      </p:to>
                                    </p:set>
                                    <p:animEffect filter="fade" transition="in">
                                      <p:cBhvr>
                                        <p:cTn dur="500"/>
                                        <p:tgtEl>
                                          <p:spTgt spid="319">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4" name="Shape 324"/>
        <p:cNvGrpSpPr/>
        <p:nvPr/>
      </p:nvGrpSpPr>
      <p:grpSpPr>
        <a:xfrm>
          <a:off x="0" y="0"/>
          <a:ext cx="0" cy="0"/>
          <a:chOff x="0" y="0"/>
          <a:chExt cx="0" cy="0"/>
        </a:xfrm>
      </p:grpSpPr>
      <p:sp>
        <p:nvSpPr>
          <p:cNvPr id="325" name="Google Shape;325;p1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0000"/>
              </a:buClr>
              <a:buSzPts val="2400"/>
              <a:buFont typeface="Times New Roman"/>
              <a:buNone/>
            </a:pPr>
            <a:r>
              <a:rPr b="1" lang="en-US" sz="2400">
                <a:solidFill>
                  <a:srgbClr val="FF0000"/>
                </a:solidFill>
                <a:latin typeface="Times New Roman"/>
                <a:ea typeface="Times New Roman"/>
                <a:cs typeface="Times New Roman"/>
                <a:sym typeface="Times New Roman"/>
              </a:rPr>
              <a:t>So sánh bài thơ “Bánh trôi nước” với một văn bản khác</a:t>
            </a:r>
            <a:endParaRPr b="1" sz="2400">
              <a:solidFill>
                <a:srgbClr val="FF0000"/>
              </a:solidFill>
              <a:latin typeface="Times New Roman"/>
              <a:ea typeface="Times New Roman"/>
              <a:cs typeface="Times New Roman"/>
              <a:sym typeface="Times New Roman"/>
            </a:endParaRPr>
          </a:p>
        </p:txBody>
      </p:sp>
      <p:sp>
        <p:nvSpPr>
          <p:cNvPr id="326" name="Google Shape;326;p13"/>
          <p:cNvSpPr/>
          <p:nvPr/>
        </p:nvSpPr>
        <p:spPr>
          <a:xfrm>
            <a:off x="395536" y="1196752"/>
            <a:ext cx="4104456" cy="4608512"/>
          </a:xfrm>
          <a:prstGeom prst="flowChartAlternateProcess">
            <a:avLst/>
          </a:prstGeom>
          <a:gradFill>
            <a:gsLst>
              <a:gs pos="0">
                <a:srgbClr val="C8B2E9"/>
              </a:gs>
              <a:gs pos="35000">
                <a:srgbClr val="D6CAED"/>
              </a:gs>
              <a:gs pos="100000">
                <a:srgbClr val="EFE8FA"/>
              </a:gs>
            </a:gsLst>
            <a:lin ang="16200000" scaled="0"/>
          </a:gradFill>
          <a:ln cap="flat" cmpd="sng" w="9525">
            <a:solidFill>
              <a:srgbClr val="7C5F9F"/>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rPr b="1" lang="en-US" sz="2800">
                <a:solidFill>
                  <a:schemeClr val="dk1"/>
                </a:solidFill>
                <a:latin typeface="Times New Roman"/>
                <a:ea typeface="Times New Roman"/>
                <a:cs typeface="Times New Roman"/>
                <a:sym typeface="Times New Roman"/>
              </a:rPr>
              <a:t>      Bánh trôi nước</a:t>
            </a:r>
            <a:endParaRPr b="1" sz="28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(Hồ Xuân Hương)</a:t>
            </a:r>
            <a:endParaRPr sz="24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Thân em vừa trắng lại vừa tròn,</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Bảy nổi ba chìm với nước non.</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Rắn nát mặc dầu tay kẻ nặn</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Mà em vẫn giữ tấm lòng son</a:t>
            </a:r>
            <a:endParaRPr/>
          </a:p>
        </p:txBody>
      </p:sp>
      <p:sp>
        <p:nvSpPr>
          <p:cNvPr id="327" name="Google Shape;327;p13"/>
          <p:cNvSpPr/>
          <p:nvPr/>
        </p:nvSpPr>
        <p:spPr>
          <a:xfrm>
            <a:off x="5004048" y="1196752"/>
            <a:ext cx="3960440" cy="4608512"/>
          </a:xfrm>
          <a:prstGeom prst="flowChartAlternateProcess">
            <a:avLst/>
          </a:prstGeom>
          <a:gradFill>
            <a:gsLst>
              <a:gs pos="0">
                <a:srgbClr val="C8B2E9"/>
              </a:gs>
              <a:gs pos="35000">
                <a:srgbClr val="D6CAED"/>
              </a:gs>
              <a:gs pos="100000">
                <a:srgbClr val="EFE8FA"/>
              </a:gs>
            </a:gsLst>
            <a:lin ang="16200000" scaled="0"/>
          </a:gradFill>
          <a:ln cap="flat" cmpd="sng" w="9525">
            <a:solidFill>
              <a:srgbClr val="7C5F9F"/>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rPr b="1" lang="en-US" sz="2400">
                <a:solidFill>
                  <a:schemeClr val="dk1"/>
                </a:solidFill>
                <a:latin typeface="Times New Roman"/>
                <a:ea typeface="Times New Roman"/>
                <a:cs typeface="Times New Roman"/>
                <a:sym typeface="Times New Roman"/>
              </a:rPr>
              <a:t>Bánh trôi</a:t>
            </a:r>
            <a:r>
              <a:rPr lang="en-US" sz="2400">
                <a:solidFill>
                  <a:schemeClr val="dk1"/>
                </a:solidFill>
                <a:latin typeface="Times New Roman"/>
                <a:ea typeface="Times New Roman"/>
                <a:cs typeface="Times New Roman"/>
                <a:sym typeface="Times New Roman"/>
              </a:rPr>
              <a:t>: Là một loại bánh được làm bằng bột gạo say để lắng dẻo và đường phèn. Chiếc bánh có hình tròn, trong có nhân đường phèn. Khi nặn xong cho bánh vào nôi nước đã đun sôi, khuấy nhẹ chờ bánh nổi lên là được. Bánh ăn rất ngon, ngọt. </a:t>
            </a:r>
            <a:endParaRPr sz="2400">
              <a:solidFill>
                <a:schemeClr val="dk1"/>
              </a:solidFill>
              <a:latin typeface="Times New Roman"/>
              <a:ea typeface="Times New Roman"/>
              <a:cs typeface="Times New Roman"/>
              <a:sym typeface="Times New Roman"/>
            </a:endParaRPr>
          </a:p>
        </p:txBody>
      </p:sp>
      <p:sp>
        <p:nvSpPr>
          <p:cNvPr id="328" name="Google Shape;328;p13"/>
          <p:cNvSpPr txBox="1"/>
          <p:nvPr/>
        </p:nvSpPr>
        <p:spPr>
          <a:xfrm>
            <a:off x="774265" y="5949280"/>
            <a:ext cx="7776864"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rgbClr val="7030A0"/>
                </a:solidFill>
                <a:latin typeface="Times New Roman"/>
                <a:ea typeface="Times New Roman"/>
                <a:cs typeface="Times New Roman"/>
                <a:sym typeface="Times New Roman"/>
              </a:rPr>
              <a:t>Bài thơ Bánh trôi nước mang tính hình tượng, đa nghĩa</a:t>
            </a:r>
            <a:endParaRPr b="1" sz="2400">
              <a:solidFill>
                <a:srgbClr val="7030A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5"/>
                                        </p:tgtEl>
                                        <p:attrNameLst>
                                          <p:attrName>style.visibility</p:attrName>
                                        </p:attrNameLst>
                                      </p:cBhvr>
                                      <p:to>
                                        <p:strVal val="visible"/>
                                      </p:to>
                                    </p:set>
                                    <p:animEffect filter="fade" transition="in">
                                      <p:cBhvr>
                                        <p:cTn dur="500"/>
                                        <p:tgtEl>
                                          <p:spTgt spid="32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6"/>
                                        </p:tgtEl>
                                        <p:attrNameLst>
                                          <p:attrName>style.visibility</p:attrName>
                                        </p:attrNameLst>
                                      </p:cBhvr>
                                      <p:to>
                                        <p:strVal val="visible"/>
                                      </p:to>
                                    </p:set>
                                    <p:animEffect filter="fade" transition="in">
                                      <p:cBhvr>
                                        <p:cTn dur="500"/>
                                        <p:tgtEl>
                                          <p:spTgt spid="326"/>
                                        </p:tgtEl>
                                      </p:cBhvr>
                                    </p:animEffect>
                                  </p:childTnLst>
                                </p:cTn>
                              </p:par>
                              <p:par>
                                <p:cTn fill="hold" nodeType="withEffect" presetClass="entr" presetID="10" presetSubtype="0">
                                  <p:stCondLst>
                                    <p:cond delay="0"/>
                                  </p:stCondLst>
                                  <p:childTnLst>
                                    <p:set>
                                      <p:cBhvr>
                                        <p:cTn dur="1" fill="hold">
                                          <p:stCondLst>
                                            <p:cond delay="0"/>
                                          </p:stCondLst>
                                        </p:cTn>
                                        <p:tgtEl>
                                          <p:spTgt spid="327"/>
                                        </p:tgtEl>
                                        <p:attrNameLst>
                                          <p:attrName>style.visibility</p:attrName>
                                        </p:attrNameLst>
                                      </p:cBhvr>
                                      <p:to>
                                        <p:strVal val="visible"/>
                                      </p:to>
                                    </p:set>
                                    <p:animEffect filter="fade" transition="in">
                                      <p:cBhvr>
                                        <p:cTn dur="500"/>
                                        <p:tgtEl>
                                          <p:spTgt spid="32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8"/>
                                        </p:tgtEl>
                                        <p:attrNameLst>
                                          <p:attrName>style.visibility</p:attrName>
                                        </p:attrNameLst>
                                      </p:cBhvr>
                                      <p:to>
                                        <p:strVal val="visible"/>
                                      </p:to>
                                    </p:set>
                                    <p:animEffect filter="fade" transition="in">
                                      <p:cBhvr>
                                        <p:cTn dur="2000"/>
                                        <p:tgtEl>
                                          <p:spTgt spid="32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32" name="Shape 332"/>
        <p:cNvGrpSpPr/>
        <p:nvPr/>
      </p:nvGrpSpPr>
      <p:grpSpPr>
        <a:xfrm>
          <a:off x="0" y="0"/>
          <a:ext cx="0" cy="0"/>
          <a:chOff x="0" y="0"/>
          <a:chExt cx="0" cy="0"/>
        </a:xfrm>
      </p:grpSpPr>
      <p:sp>
        <p:nvSpPr>
          <p:cNvPr id="333" name="Google Shape;333;p14"/>
          <p:cNvSpPr txBox="1"/>
          <p:nvPr>
            <p:ph idx="1" type="body"/>
          </p:nvPr>
        </p:nvSpPr>
        <p:spPr>
          <a:xfrm>
            <a:off x="6163" y="128818"/>
            <a:ext cx="8686800" cy="5983311"/>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3200"/>
              <a:buNone/>
            </a:pPr>
            <a:r>
              <a:rPr b="1" lang="en-US">
                <a:latin typeface="Times New Roman"/>
                <a:ea typeface="Times New Roman"/>
                <a:cs typeface="Times New Roman"/>
                <a:sym typeface="Times New Roman"/>
              </a:rPr>
              <a:t>b. Kết luận</a:t>
            </a:r>
            <a:endParaRPr b="1">
              <a:latin typeface="Times New Roman"/>
              <a:ea typeface="Times New Roman"/>
              <a:cs typeface="Times New Roman"/>
              <a:sym typeface="Times New Roman"/>
            </a:endParaRPr>
          </a:p>
          <a:p>
            <a:pPr indent="0" lvl="0" marL="0" rtl="0" algn="l">
              <a:spcBef>
                <a:spcPts val="640"/>
              </a:spcBef>
              <a:spcAft>
                <a:spcPts val="0"/>
              </a:spcAft>
              <a:buClr>
                <a:schemeClr val="dk1"/>
              </a:buClr>
              <a:buSzPts val="3200"/>
              <a:buNone/>
            </a:pPr>
            <a:r>
              <a:t/>
            </a:r>
            <a:endParaRPr b="1">
              <a:latin typeface="Times New Roman"/>
              <a:ea typeface="Times New Roman"/>
              <a:cs typeface="Times New Roman"/>
              <a:sym typeface="Times New Roman"/>
            </a:endParaRPr>
          </a:p>
          <a:p>
            <a:pPr indent="0" lvl="0" marL="0" rtl="0" algn="ctr">
              <a:spcBef>
                <a:spcPts val="560"/>
              </a:spcBef>
              <a:spcAft>
                <a:spcPts val="0"/>
              </a:spcAft>
              <a:buClr>
                <a:schemeClr val="dk1"/>
              </a:buClr>
              <a:buSzPts val="2800"/>
              <a:buNone/>
            </a:pPr>
            <a:r>
              <a:t/>
            </a:r>
            <a:endParaRPr b="1" i="1" sz="2800">
              <a:latin typeface="Times New Roman"/>
              <a:ea typeface="Times New Roman"/>
              <a:cs typeface="Times New Roman"/>
              <a:sym typeface="Times New Roman"/>
            </a:endParaRPr>
          </a:p>
          <a:p>
            <a:pPr indent="0" lvl="0" marL="0" rtl="0" algn="ctr">
              <a:spcBef>
                <a:spcPts val="560"/>
              </a:spcBef>
              <a:spcAft>
                <a:spcPts val="0"/>
              </a:spcAft>
              <a:buClr>
                <a:schemeClr val="dk1"/>
              </a:buClr>
              <a:buSzPts val="2800"/>
              <a:buNone/>
            </a:pPr>
            <a:r>
              <a:t/>
            </a:r>
            <a:endParaRPr b="1" i="1" sz="2800">
              <a:latin typeface="Times New Roman"/>
              <a:ea typeface="Times New Roman"/>
              <a:cs typeface="Times New Roman"/>
              <a:sym typeface="Times New Roman"/>
            </a:endParaRPr>
          </a:p>
          <a:p>
            <a:pPr indent="0" lvl="0" marL="0" rtl="0" algn="l">
              <a:spcBef>
                <a:spcPts val="560"/>
              </a:spcBef>
              <a:spcAft>
                <a:spcPts val="0"/>
              </a:spcAft>
              <a:buClr>
                <a:schemeClr val="dk1"/>
              </a:buClr>
              <a:buSzPts val="2800"/>
              <a:buNone/>
            </a:pPr>
            <a:r>
              <a:rPr lang="en-US" sz="2800">
                <a:latin typeface="Times New Roman"/>
                <a:ea typeface="Times New Roman"/>
                <a:cs typeface="Times New Roman"/>
                <a:sym typeface="Times New Roman"/>
              </a:rPr>
              <a:t>	</a:t>
            </a:r>
            <a:endParaRPr/>
          </a:p>
        </p:txBody>
      </p:sp>
      <p:sp>
        <p:nvSpPr>
          <p:cNvPr id="334" name="Google Shape;334;p14"/>
          <p:cNvSpPr txBox="1"/>
          <p:nvPr/>
        </p:nvSpPr>
        <p:spPr>
          <a:xfrm>
            <a:off x="7020272" y="3356992"/>
            <a:ext cx="18473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35" name="Google Shape;335;p14"/>
          <p:cNvSpPr txBox="1"/>
          <p:nvPr/>
        </p:nvSpPr>
        <p:spPr>
          <a:xfrm>
            <a:off x="0" y="1196752"/>
            <a:ext cx="8748464" cy="1200329"/>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i="1" lang="en-US" sz="2400">
                <a:solidFill>
                  <a:srgbClr val="FF0000"/>
                </a:solidFill>
                <a:latin typeface="Times New Roman"/>
                <a:ea typeface="Times New Roman"/>
                <a:cs typeface="Times New Roman"/>
                <a:sym typeface="Times New Roman"/>
              </a:rPr>
              <a:t>- Khái niệm:  </a:t>
            </a:r>
            <a:r>
              <a:rPr b="1" lang="en-US" sz="2400">
                <a:solidFill>
                  <a:srgbClr val="0C0C0C"/>
                </a:solidFill>
                <a:latin typeface="Times New Roman"/>
                <a:ea typeface="Times New Roman"/>
                <a:cs typeface="Times New Roman"/>
                <a:sym typeface="Times New Roman"/>
              </a:rPr>
              <a:t>Tính hình tượng là khả năng tạo ra những hình tượng nhờ cách diễn đạt ngôn ngữ có hình ảnh, màu sắc, âm thanh, biểu tượng…</a:t>
            </a:r>
            <a:endParaRPr b="1" sz="2400">
              <a:solidFill>
                <a:srgbClr val="0C0C0C"/>
              </a:solidFill>
              <a:latin typeface="Times New Roman"/>
              <a:ea typeface="Times New Roman"/>
              <a:cs typeface="Times New Roman"/>
              <a:sym typeface="Times New Roman"/>
            </a:endParaRPr>
          </a:p>
        </p:txBody>
      </p:sp>
      <p:sp>
        <p:nvSpPr>
          <p:cNvPr id="336" name="Google Shape;336;p14"/>
          <p:cNvSpPr txBox="1"/>
          <p:nvPr/>
        </p:nvSpPr>
        <p:spPr>
          <a:xfrm>
            <a:off x="6163" y="2572162"/>
            <a:ext cx="8590890" cy="1569660"/>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en-US" sz="2400">
                <a:solidFill>
                  <a:schemeClr val="dk1"/>
                </a:solidFill>
                <a:latin typeface="Times New Roman"/>
                <a:ea typeface="Times New Roman"/>
                <a:cs typeface="Times New Roman"/>
                <a:sym typeface="Times New Roman"/>
              </a:rPr>
              <a:t>- Để tạo ra hình tượng ngôn ngữ, người viết thường dùng rất nhiều phép tu từ: so sánh, ẩn dụ, hoán dụ, nói quá, nói giảm nói tránh…</a:t>
            </a:r>
            <a:endParaRPr/>
          </a:p>
          <a:p>
            <a:pPr indent="0" lvl="0" marL="0" marR="0" rtl="0" algn="just">
              <a:spcBef>
                <a:spcPts val="0"/>
              </a:spcBef>
              <a:spcAft>
                <a:spcPts val="0"/>
              </a:spcAft>
              <a:buNone/>
            </a:pPr>
            <a:r>
              <a:t/>
            </a:r>
            <a:endParaRPr b="1" sz="2400">
              <a:solidFill>
                <a:schemeClr val="dk1"/>
              </a:solidFill>
              <a:latin typeface="Calibri"/>
              <a:ea typeface="Calibri"/>
              <a:cs typeface="Calibri"/>
              <a:sym typeface="Calibri"/>
            </a:endParaRPr>
          </a:p>
        </p:txBody>
      </p:sp>
      <p:sp>
        <p:nvSpPr>
          <p:cNvPr id="337" name="Google Shape;337;p14"/>
          <p:cNvSpPr txBox="1"/>
          <p:nvPr/>
        </p:nvSpPr>
        <p:spPr>
          <a:xfrm>
            <a:off x="-6098" y="4005064"/>
            <a:ext cx="9042593"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dk1"/>
                </a:solidFill>
                <a:latin typeface="Times New Roman"/>
                <a:ea typeface="Times New Roman"/>
                <a:cs typeface="Times New Roman"/>
                <a:sym typeface="Times New Roman"/>
              </a:rPr>
              <a:t>- Tính hình tượng giúp cho ngôn ngữ nghệ thuật có tính đa nghĩa</a:t>
            </a:r>
            <a:r>
              <a:rPr b="1" lang="en-US" sz="3200">
                <a:solidFill>
                  <a:schemeClr val="dk1"/>
                </a:solidFill>
                <a:latin typeface="Times New Roman"/>
                <a:ea typeface="Times New Roman"/>
                <a:cs typeface="Times New Roman"/>
                <a:sym typeface="Times New Roman"/>
              </a:rPr>
              <a:t>.</a:t>
            </a:r>
            <a:endParaRPr/>
          </a:p>
        </p:txBody>
      </p:sp>
    </p:spTree>
  </p:cSld>
  <p:clrMapOvr>
    <a:masterClrMapping/>
  </p:clrMapOvr>
  <p:transition>
    <p:fade thruBlk="1"/>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3">
                                            <p:txEl>
                                              <p:pRg end="0" st="0"/>
                                            </p:txEl>
                                          </p:spTgt>
                                        </p:tgtEl>
                                        <p:attrNameLst>
                                          <p:attrName>style.visibility</p:attrName>
                                        </p:attrNameLst>
                                      </p:cBhvr>
                                      <p:to>
                                        <p:strVal val="visible"/>
                                      </p:to>
                                    </p:set>
                                    <p:animEffect filter="fade" transition="in">
                                      <p:cBhvr>
                                        <p:cTn dur="1000"/>
                                        <p:tgtEl>
                                          <p:spTgt spid="33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3">
                                            <p:txEl>
                                              <p:pRg end="1" st="1"/>
                                            </p:txEl>
                                          </p:spTgt>
                                        </p:tgtEl>
                                        <p:attrNameLst>
                                          <p:attrName>style.visibility</p:attrName>
                                        </p:attrNameLst>
                                      </p:cBhvr>
                                      <p:to>
                                        <p:strVal val="visible"/>
                                      </p:to>
                                    </p:set>
                                    <p:animEffect filter="fade" transition="in">
                                      <p:cBhvr>
                                        <p:cTn dur="1000"/>
                                        <p:tgtEl>
                                          <p:spTgt spid="33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3">
                                            <p:txEl>
                                              <p:pRg end="2" st="2"/>
                                            </p:txEl>
                                          </p:spTgt>
                                        </p:tgtEl>
                                        <p:attrNameLst>
                                          <p:attrName>style.visibility</p:attrName>
                                        </p:attrNameLst>
                                      </p:cBhvr>
                                      <p:to>
                                        <p:strVal val="visible"/>
                                      </p:to>
                                    </p:set>
                                    <p:animEffect filter="fade" transition="in">
                                      <p:cBhvr>
                                        <p:cTn dur="1000"/>
                                        <p:tgtEl>
                                          <p:spTgt spid="33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3">
                                            <p:txEl>
                                              <p:pRg end="3" st="3"/>
                                            </p:txEl>
                                          </p:spTgt>
                                        </p:tgtEl>
                                        <p:attrNameLst>
                                          <p:attrName>style.visibility</p:attrName>
                                        </p:attrNameLst>
                                      </p:cBhvr>
                                      <p:to>
                                        <p:strVal val="visible"/>
                                      </p:to>
                                    </p:set>
                                    <p:animEffect filter="fade" transition="in">
                                      <p:cBhvr>
                                        <p:cTn dur="1000"/>
                                        <p:tgtEl>
                                          <p:spTgt spid="333">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3">
                                            <p:txEl>
                                              <p:pRg end="4" st="4"/>
                                            </p:txEl>
                                          </p:spTgt>
                                        </p:tgtEl>
                                        <p:attrNameLst>
                                          <p:attrName>style.visibility</p:attrName>
                                        </p:attrNameLst>
                                      </p:cBhvr>
                                      <p:to>
                                        <p:strVal val="visible"/>
                                      </p:to>
                                    </p:set>
                                    <p:animEffect filter="fade" transition="in">
                                      <p:cBhvr>
                                        <p:cTn dur="1000"/>
                                        <p:tgtEl>
                                          <p:spTgt spid="333">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335"/>
                                        </p:tgtEl>
                                        <p:attrNameLst>
                                          <p:attrName>style.visibility</p:attrName>
                                        </p:attrNameLst>
                                      </p:cBhvr>
                                      <p:to>
                                        <p:strVal val="visible"/>
                                      </p:to>
                                    </p:set>
                                    <p:anim calcmode="lin" valueType="num">
                                      <p:cBhvr additive="base">
                                        <p:cTn dur="500"/>
                                        <p:tgtEl>
                                          <p:spTgt spid="335"/>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6">
                                            <p:txEl>
                                              <p:pRg end="0" st="0"/>
                                            </p:txEl>
                                          </p:spTgt>
                                        </p:tgtEl>
                                        <p:attrNameLst>
                                          <p:attrName>style.visibility</p:attrName>
                                        </p:attrNameLst>
                                      </p:cBhvr>
                                      <p:to>
                                        <p:strVal val="visible"/>
                                      </p:to>
                                    </p:set>
                                    <p:animEffect filter="fade" transition="in">
                                      <p:cBhvr>
                                        <p:cTn dur="2000"/>
                                        <p:tgtEl>
                                          <p:spTgt spid="33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6">
                                            <p:txEl>
                                              <p:pRg end="1" st="1"/>
                                            </p:txEl>
                                          </p:spTgt>
                                        </p:tgtEl>
                                        <p:attrNameLst>
                                          <p:attrName>style.visibility</p:attrName>
                                        </p:attrNameLst>
                                      </p:cBhvr>
                                      <p:to>
                                        <p:strVal val="visible"/>
                                      </p:to>
                                    </p:set>
                                    <p:animEffect filter="fade" transition="in">
                                      <p:cBhvr>
                                        <p:cTn dur="2000"/>
                                        <p:tgtEl>
                                          <p:spTgt spid="33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7"/>
                                        </p:tgtEl>
                                        <p:attrNameLst>
                                          <p:attrName>style.visibility</p:attrName>
                                        </p:attrNameLst>
                                      </p:cBhvr>
                                      <p:to>
                                        <p:strVal val="visible"/>
                                      </p:to>
                                    </p:set>
                                    <p:animEffect filter="fade" transition="in">
                                      <p:cBhvr>
                                        <p:cTn dur="500"/>
                                        <p:tgtEl>
                                          <p:spTgt spid="33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1" name="Shape 341"/>
        <p:cNvGrpSpPr/>
        <p:nvPr/>
      </p:nvGrpSpPr>
      <p:grpSpPr>
        <a:xfrm>
          <a:off x="0" y="0"/>
          <a:ext cx="0" cy="0"/>
          <a:chOff x="0" y="0"/>
          <a:chExt cx="0" cy="0"/>
        </a:xfrm>
      </p:grpSpPr>
      <p:sp>
        <p:nvSpPr>
          <p:cNvPr id="342" name="Google Shape;342;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rgbClr val="FF0000"/>
              </a:buClr>
              <a:buSzPts val="3200"/>
              <a:buFont typeface="Times New Roman"/>
              <a:buNone/>
            </a:pPr>
            <a:r>
              <a:rPr b="1" lang="en-US" sz="3200">
                <a:solidFill>
                  <a:srgbClr val="FF0000"/>
                </a:solidFill>
                <a:latin typeface="Times New Roman"/>
                <a:ea typeface="Times New Roman"/>
                <a:cs typeface="Times New Roman"/>
                <a:sym typeface="Times New Roman"/>
              </a:rPr>
              <a:t>2. Tính truyền cảm</a:t>
            </a:r>
            <a:br>
              <a:rPr b="1" lang="en-US" sz="3200">
                <a:solidFill>
                  <a:srgbClr val="FF0000"/>
                </a:solidFill>
                <a:latin typeface="Times New Roman"/>
                <a:ea typeface="Times New Roman"/>
                <a:cs typeface="Times New Roman"/>
                <a:sym typeface="Times New Roman"/>
              </a:rPr>
            </a:br>
            <a:r>
              <a:rPr b="1" lang="en-US" sz="3200">
                <a:solidFill>
                  <a:srgbClr val="FF0000"/>
                </a:solidFill>
                <a:latin typeface="Times New Roman"/>
                <a:ea typeface="Times New Roman"/>
                <a:cs typeface="Times New Roman"/>
                <a:sym typeface="Times New Roman"/>
              </a:rPr>
              <a:t>a. Ví dụ 1: Bánh trôi nước – Hồ Xuân Hương</a:t>
            </a:r>
            <a:endParaRPr b="1" sz="3200">
              <a:solidFill>
                <a:srgbClr val="FF0000"/>
              </a:solidFill>
              <a:latin typeface="Times New Roman"/>
              <a:ea typeface="Times New Roman"/>
              <a:cs typeface="Times New Roman"/>
              <a:sym typeface="Times New Roman"/>
            </a:endParaRPr>
          </a:p>
        </p:txBody>
      </p:sp>
      <p:sp>
        <p:nvSpPr>
          <p:cNvPr id="343" name="Google Shape;343;p15"/>
          <p:cNvSpPr txBox="1"/>
          <p:nvPr>
            <p:ph idx="1" type="body"/>
          </p:nvPr>
        </p:nvSpPr>
        <p:spPr>
          <a:xfrm>
            <a:off x="457200" y="1600200"/>
            <a:ext cx="5410944" cy="4565103"/>
          </a:xfrm>
          <a:prstGeom prst="rect">
            <a:avLst/>
          </a:prstGeom>
          <a:noFill/>
          <a:ln>
            <a:noFill/>
          </a:ln>
        </p:spPr>
        <p:txBody>
          <a:bodyPr anchorCtr="0" anchor="t" bIns="45700" lIns="91425" spcFirstLastPara="1" rIns="91425" wrap="square" tIns="45700">
            <a:normAutofit/>
          </a:bodyPr>
          <a:lstStyle/>
          <a:p>
            <a:pPr indent="-165100" lvl="0" marL="342900" rtl="0" algn="l">
              <a:lnSpc>
                <a:spcPct val="90000"/>
              </a:lnSpc>
              <a:spcBef>
                <a:spcPts val="0"/>
              </a:spcBef>
              <a:spcAft>
                <a:spcPts val="0"/>
              </a:spcAft>
              <a:buClr>
                <a:schemeClr val="dk1"/>
              </a:buClr>
              <a:buSzPts val="2800"/>
              <a:buFont typeface="Calibri"/>
              <a:buNone/>
            </a:pPr>
            <a:r>
              <a:t/>
            </a:r>
            <a:endParaRPr b="1" sz="2800">
              <a:latin typeface="Times New Roman"/>
              <a:ea typeface="Times New Roman"/>
              <a:cs typeface="Times New Roman"/>
              <a:sym typeface="Times New Roman"/>
            </a:endParaRPr>
          </a:p>
          <a:p>
            <a:pPr indent="-342900" lvl="0" marL="342900" rtl="0" algn="l">
              <a:lnSpc>
                <a:spcPct val="90000"/>
              </a:lnSpc>
              <a:spcBef>
                <a:spcPts val="560"/>
              </a:spcBef>
              <a:spcAft>
                <a:spcPts val="0"/>
              </a:spcAft>
              <a:buClr>
                <a:schemeClr val="dk1"/>
              </a:buClr>
              <a:buSzPts val="2800"/>
              <a:buFont typeface="Times New Roman"/>
              <a:buChar char="-"/>
            </a:pPr>
            <a:r>
              <a:rPr b="1" lang="en-US" sz="2800">
                <a:latin typeface="Times New Roman"/>
                <a:ea typeface="Times New Roman"/>
                <a:cs typeface="Times New Roman"/>
                <a:sym typeface="Times New Roman"/>
              </a:rPr>
              <a:t>Cảm thông thương xót cho thân phận người phụ nữ trong XHPK</a:t>
            </a:r>
            <a:endParaRPr/>
          </a:p>
          <a:p>
            <a:pPr indent="-342900" lvl="0" marL="342900" rtl="0" algn="l">
              <a:lnSpc>
                <a:spcPct val="90000"/>
              </a:lnSpc>
              <a:spcBef>
                <a:spcPts val="560"/>
              </a:spcBef>
              <a:spcAft>
                <a:spcPts val="0"/>
              </a:spcAft>
              <a:buClr>
                <a:schemeClr val="dk1"/>
              </a:buClr>
              <a:buSzPts val="2800"/>
              <a:buFont typeface="Times New Roman"/>
              <a:buChar char="-"/>
            </a:pPr>
            <a:r>
              <a:rPr b="1" lang="en-US" sz="2800">
                <a:latin typeface="Times New Roman"/>
                <a:ea typeface="Times New Roman"/>
                <a:cs typeface="Times New Roman"/>
                <a:sym typeface="Times New Roman"/>
              </a:rPr>
              <a:t>Lên án chế độ XHPK coi thường và trà đạp lên số phận của người phụ nữ.</a:t>
            </a:r>
            <a:endParaRPr/>
          </a:p>
          <a:p>
            <a:pPr indent="-342900" lvl="0" marL="342900" rtl="0" algn="l">
              <a:lnSpc>
                <a:spcPct val="90000"/>
              </a:lnSpc>
              <a:spcBef>
                <a:spcPts val="560"/>
              </a:spcBef>
              <a:spcAft>
                <a:spcPts val="0"/>
              </a:spcAft>
              <a:buClr>
                <a:schemeClr val="dk1"/>
              </a:buClr>
              <a:buSzPts val="2800"/>
              <a:buFont typeface="Times New Roman"/>
              <a:buChar char="-"/>
            </a:pPr>
            <a:r>
              <a:rPr b="1" lang="en-US" sz="2800">
                <a:latin typeface="Times New Roman"/>
                <a:ea typeface="Times New Roman"/>
                <a:cs typeface="Times New Roman"/>
                <a:sym typeface="Times New Roman"/>
              </a:rPr>
              <a:t>Trân trọng, ngợi ca những phẩm chất tốt đẹp của người phụ nữ</a:t>
            </a:r>
            <a:endParaRPr b="1" sz="2800">
              <a:latin typeface="Times New Roman"/>
              <a:ea typeface="Times New Roman"/>
              <a:cs typeface="Times New Roman"/>
              <a:sym typeface="Times New Roman"/>
            </a:endParaRPr>
          </a:p>
        </p:txBody>
      </p:sp>
      <p:sp>
        <p:nvSpPr>
          <p:cNvPr id="344" name="Google Shape;344;p15"/>
          <p:cNvSpPr/>
          <p:nvPr/>
        </p:nvSpPr>
        <p:spPr>
          <a:xfrm>
            <a:off x="6012160" y="1412776"/>
            <a:ext cx="3131840" cy="3168352"/>
          </a:xfrm>
          <a:prstGeom prst="wedgeEllipseCallout">
            <a:avLst>
              <a:gd fmla="val -56076" name="adj1"/>
              <a:gd fmla="val 31471" name="adj2"/>
            </a:avLst>
          </a:prstGeom>
          <a:gradFill>
            <a:gsLst>
              <a:gs pos="0">
                <a:srgbClr val="FFBB82"/>
              </a:gs>
              <a:gs pos="35000">
                <a:srgbClr val="FFCFA8"/>
              </a:gs>
              <a:gs pos="100000">
                <a:srgbClr val="FFEBD9"/>
              </a:gs>
            </a:gsLst>
            <a:lin ang="16200000" scaled="0"/>
          </a:gradFill>
          <a:ln cap="flat" cmpd="sng" w="9525">
            <a:solidFill>
              <a:srgbClr val="F5913F"/>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dk1"/>
                </a:solidFill>
                <a:latin typeface="Times New Roman"/>
                <a:ea typeface="Times New Roman"/>
                <a:cs typeface="Times New Roman"/>
                <a:sym typeface="Times New Roman"/>
              </a:rPr>
              <a:t>Cảm xúc của em sau khi học xong bài thơ “Bánh trôi nước” của HXH? </a:t>
            </a:r>
            <a:endParaRPr b="1" sz="28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2"/>
                                        </p:tgtEl>
                                        <p:attrNameLst>
                                          <p:attrName>style.visibility</p:attrName>
                                        </p:attrNameLst>
                                      </p:cBhvr>
                                      <p:to>
                                        <p:strVal val="visible"/>
                                      </p:to>
                                    </p:set>
                                    <p:animEffect filter="fade" transition="in">
                                      <p:cBhvr>
                                        <p:cTn dur="500"/>
                                        <p:tgtEl>
                                          <p:spTgt spid="34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4"/>
                                        </p:tgtEl>
                                        <p:attrNameLst>
                                          <p:attrName>style.visibility</p:attrName>
                                        </p:attrNameLst>
                                      </p:cBhvr>
                                      <p:to>
                                        <p:strVal val="visible"/>
                                      </p:to>
                                    </p:set>
                                    <p:animEffect filter="fade" transition="in">
                                      <p:cBhvr>
                                        <p:cTn dur="500"/>
                                        <p:tgtEl>
                                          <p:spTgt spid="34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8" name="Shape 348"/>
        <p:cNvGrpSpPr/>
        <p:nvPr/>
      </p:nvGrpSpPr>
      <p:grpSpPr>
        <a:xfrm>
          <a:off x="0" y="0"/>
          <a:ext cx="0" cy="0"/>
          <a:chOff x="0" y="0"/>
          <a:chExt cx="0" cy="0"/>
        </a:xfrm>
      </p:grpSpPr>
      <p:sp>
        <p:nvSpPr>
          <p:cNvPr id="349" name="Google Shape;349;p16"/>
          <p:cNvSpPr txBox="1"/>
          <p:nvPr/>
        </p:nvSpPr>
        <p:spPr>
          <a:xfrm>
            <a:off x="251520" y="260648"/>
            <a:ext cx="8784976" cy="6127897"/>
          </a:xfrm>
          <a:prstGeom prst="rect">
            <a:avLst/>
          </a:prstGeom>
          <a:noFill/>
          <a:ln>
            <a:noFill/>
          </a:ln>
        </p:spPr>
        <p:txBody>
          <a:bodyPr anchorCtr="0" anchor="t" bIns="45700" lIns="91425" spcFirstLastPara="1" rIns="91425" wrap="square" tIns="45700">
            <a:normAutofit/>
          </a:bodyPr>
          <a:lstStyle/>
          <a:p>
            <a:pPr indent="-342900" lvl="0" marL="342900" marR="0" rtl="0" algn="l">
              <a:spcBef>
                <a:spcPts val="0"/>
              </a:spcBef>
              <a:spcAft>
                <a:spcPts val="0"/>
              </a:spcAft>
              <a:buClr>
                <a:schemeClr val="dk1"/>
              </a:buClr>
              <a:buSzPts val="3200"/>
              <a:buFont typeface="Arial"/>
              <a:buNone/>
            </a:pPr>
            <a:r>
              <a:rPr b="1" lang="en-US" sz="3200">
                <a:solidFill>
                  <a:schemeClr val="dk1"/>
                </a:solidFill>
                <a:latin typeface="Times New Roman"/>
                <a:ea typeface="Times New Roman"/>
                <a:cs typeface="Times New Roman"/>
                <a:sym typeface="Times New Roman"/>
              </a:rPr>
              <a:t>2. Tính truyền cảm</a:t>
            </a:r>
            <a:endParaRPr b="1" sz="3200">
              <a:solidFill>
                <a:schemeClr val="dk1"/>
              </a:solidFill>
              <a:latin typeface="Times New Roman"/>
              <a:ea typeface="Times New Roman"/>
              <a:cs typeface="Times New Roman"/>
              <a:sym typeface="Times New Roman"/>
            </a:endParaRPr>
          </a:p>
          <a:p>
            <a:pPr indent="-342900" lvl="0" marL="342900" marR="0" rtl="0" algn="l">
              <a:spcBef>
                <a:spcPts val="640"/>
              </a:spcBef>
              <a:spcAft>
                <a:spcPts val="0"/>
              </a:spcAft>
              <a:buClr>
                <a:schemeClr val="dk1"/>
              </a:buClr>
              <a:buSzPts val="3200"/>
              <a:buFont typeface="Arial"/>
              <a:buNone/>
            </a:pPr>
            <a:r>
              <a:t/>
            </a:r>
            <a:endParaRPr b="1" sz="3200">
              <a:solidFill>
                <a:schemeClr val="dk1"/>
              </a:solidFill>
              <a:latin typeface="Times New Roman"/>
              <a:ea typeface="Times New Roman"/>
              <a:cs typeface="Times New Roman"/>
              <a:sym typeface="Times New Roman"/>
            </a:endParaRPr>
          </a:p>
          <a:p>
            <a:pPr indent="-342900" lvl="0" marL="342900" marR="0" rtl="0" algn="l">
              <a:spcBef>
                <a:spcPts val="640"/>
              </a:spcBef>
              <a:spcAft>
                <a:spcPts val="0"/>
              </a:spcAft>
              <a:buClr>
                <a:schemeClr val="dk1"/>
              </a:buClr>
              <a:buSzPts val="3200"/>
              <a:buFont typeface="Arial"/>
              <a:buNone/>
            </a:pPr>
            <a:r>
              <a:t/>
            </a:r>
            <a:endParaRPr b="1" sz="3200">
              <a:solidFill>
                <a:schemeClr val="dk1"/>
              </a:solidFill>
              <a:latin typeface="Times New Roman"/>
              <a:ea typeface="Times New Roman"/>
              <a:cs typeface="Times New Roman"/>
              <a:sym typeface="Times New Roman"/>
            </a:endParaRPr>
          </a:p>
          <a:p>
            <a:pPr indent="0" lvl="0" marL="0" marR="0" rtl="0" algn="just">
              <a:spcBef>
                <a:spcPts val="560"/>
              </a:spcBef>
              <a:spcAft>
                <a:spcPts val="0"/>
              </a:spcAft>
              <a:buClr>
                <a:schemeClr val="dk1"/>
              </a:buClr>
              <a:buSzPts val="2800"/>
              <a:buFont typeface="Arial"/>
              <a:buNone/>
            </a:pPr>
            <a:r>
              <a:rPr lang="en-US" sz="2800">
                <a:solidFill>
                  <a:schemeClr val="dk1"/>
                </a:solidFill>
                <a:latin typeface="Times New Roman"/>
                <a:ea typeface="Times New Roman"/>
                <a:cs typeface="Times New Roman"/>
                <a:sym typeface="Times New Roman"/>
              </a:rPr>
              <a:t>		</a:t>
            </a:r>
            <a:r>
              <a:rPr i="1" lang="en-US" sz="2800">
                <a:solidFill>
                  <a:schemeClr val="dk1"/>
                </a:solidFill>
                <a:latin typeface="Times New Roman"/>
                <a:ea typeface="Times New Roman"/>
                <a:cs typeface="Times New Roman"/>
                <a:sym typeface="Times New Roman"/>
              </a:rPr>
              <a:t>		</a:t>
            </a:r>
            <a:endParaRPr/>
          </a:p>
          <a:p>
            <a:pPr indent="0" lvl="0" marL="0" marR="0" rtl="0" algn="just">
              <a:spcBef>
                <a:spcPts val="560"/>
              </a:spcBef>
              <a:spcAft>
                <a:spcPts val="0"/>
              </a:spcAft>
              <a:buClr>
                <a:schemeClr val="dk1"/>
              </a:buClr>
              <a:buSzPts val="2800"/>
              <a:buFont typeface="Arial"/>
              <a:buNone/>
            </a:pPr>
            <a:r>
              <a:t/>
            </a:r>
            <a:endParaRPr i="1" sz="2800">
              <a:solidFill>
                <a:schemeClr val="dk1"/>
              </a:solidFill>
              <a:latin typeface="Times New Roman"/>
              <a:ea typeface="Times New Roman"/>
              <a:cs typeface="Times New Roman"/>
              <a:sym typeface="Times New Roman"/>
            </a:endParaRPr>
          </a:p>
          <a:p>
            <a:pPr indent="0" lvl="0" marL="0" marR="0" rtl="0" algn="just">
              <a:spcBef>
                <a:spcPts val="560"/>
              </a:spcBef>
              <a:spcAft>
                <a:spcPts val="0"/>
              </a:spcAft>
              <a:buClr>
                <a:schemeClr val="dk1"/>
              </a:buClr>
              <a:buSzPts val="2800"/>
              <a:buFont typeface="Arial"/>
              <a:buNone/>
            </a:pPr>
            <a:r>
              <a:t/>
            </a:r>
            <a:endParaRPr i="1" sz="2800">
              <a:solidFill>
                <a:schemeClr val="dk1"/>
              </a:solidFill>
              <a:latin typeface="Times New Roman"/>
              <a:ea typeface="Times New Roman"/>
              <a:cs typeface="Times New Roman"/>
              <a:sym typeface="Times New Roman"/>
            </a:endParaRPr>
          </a:p>
          <a:p>
            <a:pPr indent="0" lvl="0" marL="0" marR="0" rtl="0" algn="just">
              <a:spcBef>
                <a:spcPts val="560"/>
              </a:spcBef>
              <a:spcAft>
                <a:spcPts val="0"/>
              </a:spcAft>
              <a:buClr>
                <a:schemeClr val="dk1"/>
              </a:buClr>
              <a:buSzPts val="2800"/>
              <a:buFont typeface="Arial"/>
              <a:buNone/>
            </a:pPr>
            <a:r>
              <a:rPr i="1" lang="en-US" sz="2800">
                <a:solidFill>
                  <a:schemeClr val="dk1"/>
                </a:solidFill>
                <a:latin typeface="Times New Roman"/>
                <a:ea typeface="Times New Roman"/>
                <a:cs typeface="Times New Roman"/>
                <a:sym typeface="Times New Roman"/>
              </a:rPr>
              <a:t>				</a:t>
            </a:r>
            <a:endParaRPr/>
          </a:p>
          <a:p>
            <a:pPr indent="0" lvl="0" marL="0" marR="0" rtl="0" algn="just">
              <a:spcBef>
                <a:spcPts val="560"/>
              </a:spcBef>
              <a:spcAft>
                <a:spcPts val="0"/>
              </a:spcAft>
              <a:buClr>
                <a:schemeClr val="dk1"/>
              </a:buClr>
              <a:buSzPts val="2800"/>
              <a:buFont typeface="Arial"/>
              <a:buNone/>
            </a:pPr>
            <a:r>
              <a:rPr i="1" lang="en-US" sz="2800">
                <a:solidFill>
                  <a:schemeClr val="dk1"/>
                </a:solidFill>
                <a:latin typeface="Times New Roman"/>
                <a:ea typeface="Times New Roman"/>
                <a:cs typeface="Times New Roman"/>
                <a:sym typeface="Times New Roman"/>
              </a:rPr>
              <a:t>				</a:t>
            </a:r>
            <a:endParaRPr i="1" sz="2800">
              <a:solidFill>
                <a:schemeClr val="dk1"/>
              </a:solidFill>
              <a:latin typeface="Times New Roman"/>
              <a:ea typeface="Times New Roman"/>
              <a:cs typeface="Times New Roman"/>
              <a:sym typeface="Times New Roman"/>
            </a:endParaRPr>
          </a:p>
        </p:txBody>
      </p:sp>
      <p:sp>
        <p:nvSpPr>
          <p:cNvPr id="350" name="Google Shape;350;p16"/>
          <p:cNvSpPr txBox="1"/>
          <p:nvPr/>
        </p:nvSpPr>
        <p:spPr>
          <a:xfrm>
            <a:off x="173520" y="4706090"/>
            <a:ext cx="8862975" cy="1692771"/>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i="1" lang="en-US" sz="2600">
                <a:solidFill>
                  <a:schemeClr val="dk1"/>
                </a:solidFill>
                <a:latin typeface="Times New Roman"/>
                <a:ea typeface="Times New Roman"/>
                <a:cs typeface="Times New Roman"/>
                <a:sym typeface="Times New Roman"/>
              </a:rPr>
              <a:t>b. Kết luận</a:t>
            </a:r>
            <a:endParaRPr b="1" i="1" sz="2600">
              <a:solidFill>
                <a:schemeClr val="dk1"/>
              </a:solidFill>
              <a:latin typeface="Times New Roman"/>
              <a:ea typeface="Times New Roman"/>
              <a:cs typeface="Times New Roman"/>
              <a:sym typeface="Times New Roman"/>
            </a:endParaRPr>
          </a:p>
          <a:p>
            <a:pPr indent="0" lvl="0" marL="0" marR="0" rtl="0" algn="just">
              <a:spcBef>
                <a:spcPts val="0"/>
              </a:spcBef>
              <a:spcAft>
                <a:spcPts val="0"/>
              </a:spcAft>
              <a:buNone/>
            </a:pPr>
            <a:r>
              <a:rPr b="1" i="1" lang="en-US" sz="2600">
                <a:solidFill>
                  <a:schemeClr val="dk1"/>
                </a:solidFill>
                <a:latin typeface="Times New Roman"/>
                <a:ea typeface="Times New Roman"/>
                <a:cs typeface="Times New Roman"/>
                <a:sym typeface="Times New Roman"/>
              </a:rPr>
              <a:t>- </a:t>
            </a:r>
            <a:r>
              <a:rPr b="1" lang="en-US" sz="2600">
                <a:solidFill>
                  <a:schemeClr val="dk1"/>
                </a:solidFill>
                <a:latin typeface="Times New Roman"/>
                <a:ea typeface="Times New Roman"/>
                <a:cs typeface="Times New Roman"/>
                <a:sym typeface="Times New Roman"/>
              </a:rPr>
              <a:t>Tính truyền cảm thể hiện ở chỗ làm cho người đọc, người nghe </a:t>
            </a:r>
            <a:r>
              <a:rPr b="1" lang="en-US" sz="2600">
                <a:solidFill>
                  <a:srgbClr val="7030A0"/>
                </a:solidFill>
                <a:latin typeface="Times New Roman"/>
                <a:ea typeface="Times New Roman"/>
                <a:cs typeface="Times New Roman"/>
                <a:sym typeface="Times New Roman"/>
              </a:rPr>
              <a:t>cùng vui, buồn, yêu thích</a:t>
            </a:r>
            <a:r>
              <a:rPr b="1" lang="en-US" sz="2600">
                <a:solidFill>
                  <a:schemeClr val="dk1"/>
                </a:solidFill>
                <a:latin typeface="Times New Roman"/>
                <a:ea typeface="Times New Roman"/>
                <a:cs typeface="Times New Roman"/>
                <a:sym typeface="Times New Roman"/>
              </a:rPr>
              <a:t>… như chính người viết. Tạo nên sự </a:t>
            </a:r>
            <a:r>
              <a:rPr b="1" lang="en-US" sz="2600">
                <a:solidFill>
                  <a:srgbClr val="7030A0"/>
                </a:solidFill>
                <a:latin typeface="Times New Roman"/>
                <a:ea typeface="Times New Roman"/>
                <a:cs typeface="Times New Roman"/>
                <a:sym typeface="Times New Roman"/>
              </a:rPr>
              <a:t>đồng cảm</a:t>
            </a:r>
            <a:r>
              <a:rPr b="1" lang="en-US" sz="2600">
                <a:solidFill>
                  <a:schemeClr val="dk1"/>
                </a:solidFill>
                <a:latin typeface="Times New Roman"/>
                <a:ea typeface="Times New Roman"/>
                <a:cs typeface="Times New Roman"/>
                <a:sym typeface="Times New Roman"/>
              </a:rPr>
              <a:t>, </a:t>
            </a:r>
            <a:r>
              <a:rPr b="1" lang="en-US" sz="2600">
                <a:solidFill>
                  <a:srgbClr val="7030A0"/>
                </a:solidFill>
                <a:latin typeface="Times New Roman"/>
                <a:ea typeface="Times New Roman"/>
                <a:cs typeface="Times New Roman"/>
                <a:sym typeface="Times New Roman"/>
              </a:rPr>
              <a:t>cuốn hút </a:t>
            </a:r>
            <a:r>
              <a:rPr b="1" lang="en-US" sz="2600">
                <a:solidFill>
                  <a:schemeClr val="dk1"/>
                </a:solidFill>
                <a:latin typeface="Times New Roman"/>
                <a:ea typeface="Times New Roman"/>
                <a:cs typeface="Times New Roman"/>
                <a:sym typeface="Times New Roman"/>
              </a:rPr>
              <a:t>người đọc, người nghe.</a:t>
            </a:r>
            <a:endParaRPr b="1" sz="2600">
              <a:solidFill>
                <a:schemeClr val="dk1"/>
              </a:solidFill>
              <a:latin typeface="Times New Roman"/>
              <a:ea typeface="Times New Roman"/>
              <a:cs typeface="Times New Roman"/>
              <a:sym typeface="Times New Roman"/>
            </a:endParaRPr>
          </a:p>
        </p:txBody>
      </p:sp>
      <p:pic>
        <p:nvPicPr>
          <p:cNvPr id="351" name="Google Shape;351;p16"/>
          <p:cNvPicPr preferRelativeResize="0"/>
          <p:nvPr/>
        </p:nvPicPr>
        <p:blipFill rotWithShape="1">
          <a:blip r:embed="rId3">
            <a:alphaModFix/>
          </a:blip>
          <a:srcRect b="0" l="0" r="0" t="0"/>
          <a:stretch/>
        </p:blipFill>
        <p:spPr>
          <a:xfrm>
            <a:off x="195357" y="692696"/>
            <a:ext cx="6280150" cy="2908300"/>
          </a:xfrm>
          <a:prstGeom prst="rect">
            <a:avLst/>
          </a:prstGeom>
          <a:noFill/>
          <a:ln>
            <a:noFill/>
          </a:ln>
        </p:spPr>
      </p:pic>
      <p:pic>
        <p:nvPicPr>
          <p:cNvPr id="352" name="Google Shape;352;p16"/>
          <p:cNvPicPr preferRelativeResize="0"/>
          <p:nvPr/>
        </p:nvPicPr>
        <p:blipFill rotWithShape="1">
          <a:blip r:embed="rId4">
            <a:alphaModFix/>
          </a:blip>
          <a:srcRect b="0" l="0" r="0" t="0"/>
          <a:stretch/>
        </p:blipFill>
        <p:spPr>
          <a:xfrm>
            <a:off x="1749425" y="3212976"/>
            <a:ext cx="5645150" cy="137795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9">
                                            <p:txEl>
                                              <p:pRg end="0" st="0"/>
                                            </p:txEl>
                                          </p:spTgt>
                                        </p:tgtEl>
                                        <p:attrNameLst>
                                          <p:attrName>style.visibility</p:attrName>
                                        </p:attrNameLst>
                                      </p:cBhvr>
                                      <p:to>
                                        <p:strVal val="visible"/>
                                      </p:to>
                                    </p:set>
                                    <p:animEffect filter="fade" transition="in">
                                      <p:cBhvr>
                                        <p:cTn dur="500"/>
                                        <p:tgtEl>
                                          <p:spTgt spid="34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9">
                                            <p:txEl>
                                              <p:pRg end="1" st="1"/>
                                            </p:txEl>
                                          </p:spTgt>
                                        </p:tgtEl>
                                        <p:attrNameLst>
                                          <p:attrName>style.visibility</p:attrName>
                                        </p:attrNameLst>
                                      </p:cBhvr>
                                      <p:to>
                                        <p:strVal val="visible"/>
                                      </p:to>
                                    </p:set>
                                    <p:animEffect filter="fade" transition="in">
                                      <p:cBhvr>
                                        <p:cTn dur="500"/>
                                        <p:tgtEl>
                                          <p:spTgt spid="34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9">
                                            <p:txEl>
                                              <p:pRg end="2" st="2"/>
                                            </p:txEl>
                                          </p:spTgt>
                                        </p:tgtEl>
                                        <p:attrNameLst>
                                          <p:attrName>style.visibility</p:attrName>
                                        </p:attrNameLst>
                                      </p:cBhvr>
                                      <p:to>
                                        <p:strVal val="visible"/>
                                      </p:to>
                                    </p:set>
                                    <p:animEffect filter="fade" transition="in">
                                      <p:cBhvr>
                                        <p:cTn dur="500"/>
                                        <p:tgtEl>
                                          <p:spTgt spid="34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9">
                                            <p:txEl>
                                              <p:pRg end="3" st="3"/>
                                            </p:txEl>
                                          </p:spTgt>
                                        </p:tgtEl>
                                        <p:attrNameLst>
                                          <p:attrName>style.visibility</p:attrName>
                                        </p:attrNameLst>
                                      </p:cBhvr>
                                      <p:to>
                                        <p:strVal val="visible"/>
                                      </p:to>
                                    </p:set>
                                    <p:animEffect filter="fade" transition="in">
                                      <p:cBhvr>
                                        <p:cTn dur="500"/>
                                        <p:tgtEl>
                                          <p:spTgt spid="34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9">
                                            <p:txEl>
                                              <p:pRg end="4" st="4"/>
                                            </p:txEl>
                                          </p:spTgt>
                                        </p:tgtEl>
                                        <p:attrNameLst>
                                          <p:attrName>style.visibility</p:attrName>
                                        </p:attrNameLst>
                                      </p:cBhvr>
                                      <p:to>
                                        <p:strVal val="visible"/>
                                      </p:to>
                                    </p:set>
                                    <p:animEffect filter="fade" transition="in">
                                      <p:cBhvr>
                                        <p:cTn dur="500"/>
                                        <p:tgtEl>
                                          <p:spTgt spid="34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9">
                                            <p:txEl>
                                              <p:pRg end="5" st="5"/>
                                            </p:txEl>
                                          </p:spTgt>
                                        </p:tgtEl>
                                        <p:attrNameLst>
                                          <p:attrName>style.visibility</p:attrName>
                                        </p:attrNameLst>
                                      </p:cBhvr>
                                      <p:to>
                                        <p:strVal val="visible"/>
                                      </p:to>
                                    </p:set>
                                    <p:animEffect filter="fade" transition="in">
                                      <p:cBhvr>
                                        <p:cTn dur="500"/>
                                        <p:tgtEl>
                                          <p:spTgt spid="349">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9">
                                            <p:txEl>
                                              <p:pRg end="6" st="6"/>
                                            </p:txEl>
                                          </p:spTgt>
                                        </p:tgtEl>
                                        <p:attrNameLst>
                                          <p:attrName>style.visibility</p:attrName>
                                        </p:attrNameLst>
                                      </p:cBhvr>
                                      <p:to>
                                        <p:strVal val="visible"/>
                                      </p:to>
                                    </p:set>
                                    <p:animEffect filter="fade" transition="in">
                                      <p:cBhvr>
                                        <p:cTn dur="500"/>
                                        <p:tgtEl>
                                          <p:spTgt spid="349">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9">
                                            <p:txEl>
                                              <p:pRg end="7" st="7"/>
                                            </p:txEl>
                                          </p:spTgt>
                                        </p:tgtEl>
                                        <p:attrNameLst>
                                          <p:attrName>style.visibility</p:attrName>
                                        </p:attrNameLst>
                                      </p:cBhvr>
                                      <p:to>
                                        <p:strVal val="visible"/>
                                      </p:to>
                                    </p:set>
                                    <p:animEffect filter="fade" transition="in">
                                      <p:cBhvr>
                                        <p:cTn dur="500"/>
                                        <p:tgtEl>
                                          <p:spTgt spid="349">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1"/>
                                        </p:tgtEl>
                                        <p:attrNameLst>
                                          <p:attrName>style.visibility</p:attrName>
                                        </p:attrNameLst>
                                      </p:cBhvr>
                                      <p:to>
                                        <p:strVal val="visible"/>
                                      </p:to>
                                    </p:set>
                                    <p:animEffect filter="fade" transition="in">
                                      <p:cBhvr>
                                        <p:cTn dur="500"/>
                                        <p:tgtEl>
                                          <p:spTgt spid="35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2"/>
                                        </p:tgtEl>
                                        <p:attrNameLst>
                                          <p:attrName>style.visibility</p:attrName>
                                        </p:attrNameLst>
                                      </p:cBhvr>
                                      <p:to>
                                        <p:strVal val="visible"/>
                                      </p:to>
                                    </p:set>
                                    <p:animEffect filter="fade" transition="in">
                                      <p:cBhvr>
                                        <p:cTn dur="500"/>
                                        <p:tgtEl>
                                          <p:spTgt spid="35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0">
                                            <p:txEl>
                                              <p:pRg end="0" st="0"/>
                                            </p:txEl>
                                          </p:spTgt>
                                        </p:tgtEl>
                                        <p:attrNameLst>
                                          <p:attrName>style.visibility</p:attrName>
                                        </p:attrNameLst>
                                      </p:cBhvr>
                                      <p:to>
                                        <p:strVal val="visible"/>
                                      </p:to>
                                    </p:set>
                                    <p:animEffect filter="fade" transition="in">
                                      <p:cBhvr>
                                        <p:cTn dur="500"/>
                                        <p:tgtEl>
                                          <p:spTgt spid="35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0">
                                            <p:txEl>
                                              <p:pRg end="1" st="1"/>
                                            </p:txEl>
                                          </p:spTgt>
                                        </p:tgtEl>
                                        <p:attrNameLst>
                                          <p:attrName>style.visibility</p:attrName>
                                        </p:attrNameLst>
                                      </p:cBhvr>
                                      <p:to>
                                        <p:strVal val="visible"/>
                                      </p:to>
                                    </p:set>
                                    <p:animEffect filter="fade" transition="in">
                                      <p:cBhvr>
                                        <p:cTn dur="500"/>
                                        <p:tgtEl>
                                          <p:spTgt spid="350">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6" name="Shape 356"/>
        <p:cNvGrpSpPr/>
        <p:nvPr/>
      </p:nvGrpSpPr>
      <p:grpSpPr>
        <a:xfrm>
          <a:off x="0" y="0"/>
          <a:ext cx="0" cy="0"/>
          <a:chOff x="0" y="0"/>
          <a:chExt cx="0" cy="0"/>
        </a:xfrm>
      </p:grpSpPr>
      <p:sp>
        <p:nvSpPr>
          <p:cNvPr id="357" name="Google Shape;357;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rgbClr val="FF0000"/>
              </a:buClr>
              <a:buSzPts val="3200"/>
              <a:buFont typeface="Times New Roman"/>
              <a:buNone/>
            </a:pPr>
            <a:r>
              <a:rPr b="1" lang="en-US" sz="3200">
                <a:solidFill>
                  <a:srgbClr val="FF0000"/>
                </a:solidFill>
                <a:latin typeface="Times New Roman"/>
                <a:ea typeface="Times New Roman"/>
                <a:cs typeface="Times New Roman"/>
                <a:sym typeface="Times New Roman"/>
              </a:rPr>
              <a:t>3. Tính cá thể hóa</a:t>
            </a:r>
            <a:br>
              <a:rPr b="1" lang="en-US" sz="3200">
                <a:solidFill>
                  <a:srgbClr val="FF0000"/>
                </a:solidFill>
                <a:latin typeface="Times New Roman"/>
                <a:ea typeface="Times New Roman"/>
                <a:cs typeface="Times New Roman"/>
                <a:sym typeface="Times New Roman"/>
              </a:rPr>
            </a:br>
            <a:r>
              <a:rPr b="1" lang="en-US" sz="3200">
                <a:solidFill>
                  <a:srgbClr val="FF0000"/>
                </a:solidFill>
                <a:latin typeface="Times New Roman"/>
                <a:ea typeface="Times New Roman"/>
                <a:cs typeface="Times New Roman"/>
                <a:sym typeface="Times New Roman"/>
              </a:rPr>
              <a:t>a. Ví dụ 1: Bánh trôi nước - HXH</a:t>
            </a:r>
            <a:endParaRPr b="1" sz="3200">
              <a:solidFill>
                <a:srgbClr val="FF0000"/>
              </a:solidFill>
              <a:latin typeface="Times New Roman"/>
              <a:ea typeface="Times New Roman"/>
              <a:cs typeface="Times New Roman"/>
              <a:sym typeface="Times New Roman"/>
            </a:endParaRPr>
          </a:p>
        </p:txBody>
      </p:sp>
      <p:sp>
        <p:nvSpPr>
          <p:cNvPr id="358" name="Google Shape;358;p17"/>
          <p:cNvSpPr/>
          <p:nvPr/>
        </p:nvSpPr>
        <p:spPr>
          <a:xfrm>
            <a:off x="6330674" y="1556792"/>
            <a:ext cx="2592288" cy="4104456"/>
          </a:xfrm>
          <a:prstGeom prst="wedgeRoundRectCallout">
            <a:avLst>
              <a:gd fmla="val -82587" name="adj1"/>
              <a:gd fmla="val 7488" name="adj2"/>
              <a:gd fmla="val 16667" name="adj3"/>
            </a:avLst>
          </a:prstGeom>
          <a:solidFill>
            <a:schemeClr val="lt1"/>
          </a:solidFill>
          <a:ln cap="flat" cmpd="sng" w="25400">
            <a:solidFill>
              <a:schemeClr val="accent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400">
                <a:solidFill>
                  <a:schemeClr val="dk1"/>
                </a:solidFill>
                <a:latin typeface="Times New Roman"/>
                <a:ea typeface="Times New Roman"/>
                <a:cs typeface="Times New Roman"/>
                <a:sym typeface="Times New Roman"/>
              </a:rPr>
              <a:t>Qua bài thơ Bánh trôi nước, căn cứ vào việc sử dụng từ ngữ và hình ảnh trong bài. Em có nhận xét gì về con người và thơ ca của HXH?</a:t>
            </a:r>
            <a:endParaRPr/>
          </a:p>
          <a:p>
            <a:pPr indent="0" lvl="0" marL="0" marR="0" rtl="0" algn="ctr">
              <a:spcBef>
                <a:spcPts val="0"/>
              </a:spcBef>
              <a:spcAft>
                <a:spcPts val="0"/>
              </a:spcAft>
              <a:buNone/>
            </a:pPr>
            <a:r>
              <a:t/>
            </a:r>
            <a:endParaRPr b="1" sz="2000">
              <a:solidFill>
                <a:schemeClr val="dk1"/>
              </a:solidFill>
              <a:latin typeface="Times New Roman"/>
              <a:ea typeface="Times New Roman"/>
              <a:cs typeface="Times New Roman"/>
              <a:sym typeface="Times New Roman"/>
            </a:endParaRPr>
          </a:p>
        </p:txBody>
      </p:sp>
      <p:sp>
        <p:nvSpPr>
          <p:cNvPr id="359" name="Google Shape;359;p17"/>
          <p:cNvSpPr txBox="1"/>
          <p:nvPr/>
        </p:nvSpPr>
        <p:spPr>
          <a:xfrm>
            <a:off x="683568" y="1988840"/>
            <a:ext cx="4824536" cy="3970318"/>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2800"/>
              <a:buFont typeface="Times New Roman"/>
              <a:buChar char="-"/>
            </a:pPr>
            <a:r>
              <a:rPr b="1" lang="en-US" sz="2800">
                <a:solidFill>
                  <a:schemeClr val="dk1"/>
                </a:solidFill>
                <a:latin typeface="Times New Roman"/>
                <a:ea typeface="Times New Roman"/>
                <a:cs typeface="Times New Roman"/>
                <a:sym typeface="Times New Roman"/>
              </a:rPr>
              <a:t>HXH là người phụ nữ chịu chung số phận cay đắng trong XHPK</a:t>
            </a:r>
            <a:endParaRPr/>
          </a:p>
          <a:p>
            <a:pPr indent="-342900" lvl="0" marL="342900" marR="0" rtl="0" algn="l">
              <a:spcBef>
                <a:spcPts val="0"/>
              </a:spcBef>
              <a:spcAft>
                <a:spcPts val="0"/>
              </a:spcAft>
              <a:buClr>
                <a:schemeClr val="dk1"/>
              </a:buClr>
              <a:buSzPts val="2800"/>
              <a:buFont typeface="Times New Roman"/>
              <a:buChar char="-"/>
            </a:pPr>
            <a:r>
              <a:rPr b="1" lang="en-US" sz="2800">
                <a:solidFill>
                  <a:schemeClr val="dk1"/>
                </a:solidFill>
                <a:latin typeface="Times New Roman"/>
                <a:ea typeface="Times New Roman"/>
                <a:cs typeface="Times New Roman"/>
                <a:sym typeface="Times New Roman"/>
              </a:rPr>
              <a:t>Một người phụ nưc cứng cỏi, dám chấp nhận số phận và đầy kiêu hành về phẩm giá của mình</a:t>
            </a:r>
            <a:endParaRPr b="1" sz="2800">
              <a:solidFill>
                <a:schemeClr val="dk1"/>
              </a:solidFill>
              <a:latin typeface="Times New Roman"/>
              <a:ea typeface="Times New Roman"/>
              <a:cs typeface="Times New Roman"/>
              <a:sym typeface="Times New Roman"/>
            </a:endParaRPr>
          </a:p>
          <a:p>
            <a:pPr indent="-342900" lvl="0" marL="342900" marR="0" rtl="0" algn="l">
              <a:spcBef>
                <a:spcPts val="0"/>
              </a:spcBef>
              <a:spcAft>
                <a:spcPts val="0"/>
              </a:spcAft>
              <a:buClr>
                <a:schemeClr val="dk1"/>
              </a:buClr>
              <a:buSzPts val="2800"/>
              <a:buFont typeface="Times New Roman"/>
              <a:buChar char="-"/>
            </a:pPr>
            <a:r>
              <a:rPr b="1" lang="en-US" sz="2800">
                <a:solidFill>
                  <a:schemeClr val="dk1"/>
                </a:solidFill>
                <a:latin typeface="Times New Roman"/>
                <a:ea typeface="Times New Roman"/>
                <a:cs typeface="Times New Roman"/>
                <a:sym typeface="Times New Roman"/>
              </a:rPr>
              <a:t>Ngôn ngữ thơ cá tính, góc cạnh</a:t>
            </a:r>
            <a:endParaRPr b="1" sz="28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7"/>
                                        </p:tgtEl>
                                        <p:attrNameLst>
                                          <p:attrName>style.visibility</p:attrName>
                                        </p:attrNameLst>
                                      </p:cBhvr>
                                      <p:to>
                                        <p:strVal val="visible"/>
                                      </p:to>
                                    </p:set>
                                    <p:animEffect filter="fade" transition="in">
                                      <p:cBhvr>
                                        <p:cTn dur="500"/>
                                        <p:tgtEl>
                                          <p:spTgt spid="35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8"/>
                                        </p:tgtEl>
                                        <p:attrNameLst>
                                          <p:attrName>style.visibility</p:attrName>
                                        </p:attrNameLst>
                                      </p:cBhvr>
                                      <p:to>
                                        <p:strVal val="visible"/>
                                      </p:to>
                                    </p:set>
                                    <p:animEffect filter="fade" transition="in">
                                      <p:cBhvr>
                                        <p:cTn dur="500"/>
                                        <p:tgtEl>
                                          <p:spTgt spid="35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9">
                                            <p:txEl>
                                              <p:pRg end="0" st="0"/>
                                            </p:txEl>
                                          </p:spTgt>
                                        </p:tgtEl>
                                        <p:attrNameLst>
                                          <p:attrName>style.visibility</p:attrName>
                                        </p:attrNameLst>
                                      </p:cBhvr>
                                      <p:to>
                                        <p:strVal val="visible"/>
                                      </p:to>
                                    </p:set>
                                    <p:animEffect filter="fade" transition="in">
                                      <p:cBhvr>
                                        <p:cTn dur="500"/>
                                        <p:tgtEl>
                                          <p:spTgt spid="35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9">
                                            <p:txEl>
                                              <p:pRg end="1" st="1"/>
                                            </p:txEl>
                                          </p:spTgt>
                                        </p:tgtEl>
                                        <p:attrNameLst>
                                          <p:attrName>style.visibility</p:attrName>
                                        </p:attrNameLst>
                                      </p:cBhvr>
                                      <p:to>
                                        <p:strVal val="visible"/>
                                      </p:to>
                                    </p:set>
                                    <p:animEffect filter="fade" transition="in">
                                      <p:cBhvr>
                                        <p:cTn dur="500"/>
                                        <p:tgtEl>
                                          <p:spTgt spid="35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9">
                                            <p:txEl>
                                              <p:pRg end="2" st="2"/>
                                            </p:txEl>
                                          </p:spTgt>
                                        </p:tgtEl>
                                        <p:attrNameLst>
                                          <p:attrName>style.visibility</p:attrName>
                                        </p:attrNameLst>
                                      </p:cBhvr>
                                      <p:to>
                                        <p:strVal val="visible"/>
                                      </p:to>
                                    </p:set>
                                    <p:animEffect filter="fade" transition="in">
                                      <p:cBhvr>
                                        <p:cTn dur="500"/>
                                        <p:tgtEl>
                                          <p:spTgt spid="359">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63" name="Shape 363"/>
        <p:cNvGrpSpPr/>
        <p:nvPr/>
      </p:nvGrpSpPr>
      <p:grpSpPr>
        <a:xfrm>
          <a:off x="0" y="0"/>
          <a:ext cx="0" cy="0"/>
          <a:chOff x="0" y="0"/>
          <a:chExt cx="0" cy="0"/>
        </a:xfrm>
      </p:grpSpPr>
      <p:sp>
        <p:nvSpPr>
          <p:cNvPr id="364" name="Google Shape;364;p18"/>
          <p:cNvSpPr txBox="1"/>
          <p:nvPr>
            <p:ph idx="1" type="body"/>
          </p:nvPr>
        </p:nvSpPr>
        <p:spPr>
          <a:xfrm>
            <a:off x="457200" y="116632"/>
            <a:ext cx="8543956" cy="6741368"/>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None/>
            </a:pPr>
            <a:r>
              <a:rPr lang="en-US">
                <a:latin typeface="Calibri"/>
                <a:ea typeface="Calibri"/>
                <a:cs typeface="Calibri"/>
                <a:sym typeface="Calibri"/>
              </a:rPr>
              <a:t>	</a:t>
            </a:r>
            <a:r>
              <a:rPr b="1" lang="en-US" sz="2800">
                <a:solidFill>
                  <a:srgbClr val="FF0000"/>
                </a:solidFill>
                <a:latin typeface="Times New Roman"/>
                <a:ea typeface="Times New Roman"/>
                <a:cs typeface="Times New Roman"/>
                <a:sym typeface="Times New Roman"/>
              </a:rPr>
              <a:t> Ví dụ 2</a:t>
            </a:r>
            <a:endParaRPr b="1" i="1" sz="2800" u="sng">
              <a:solidFill>
                <a:srgbClr val="FF0000"/>
              </a:solidFill>
              <a:latin typeface="Times New Roman"/>
              <a:ea typeface="Times New Roman"/>
              <a:cs typeface="Times New Roman"/>
              <a:sym typeface="Times New Roman"/>
            </a:endParaRPr>
          </a:p>
        </p:txBody>
      </p:sp>
      <p:sp>
        <p:nvSpPr>
          <p:cNvPr id="365" name="Google Shape;365;p18"/>
          <p:cNvSpPr/>
          <p:nvPr/>
        </p:nvSpPr>
        <p:spPr>
          <a:xfrm>
            <a:off x="489481" y="2061889"/>
            <a:ext cx="3456384" cy="1961416"/>
          </a:xfrm>
          <a:prstGeom prst="rect">
            <a:avLst/>
          </a:prstGeom>
          <a:solidFill>
            <a:schemeClr val="lt1"/>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i="1" lang="en-US" sz="2400">
                <a:solidFill>
                  <a:schemeClr val="dk1"/>
                </a:solidFill>
                <a:latin typeface="Times New Roman"/>
                <a:ea typeface="Times New Roman"/>
                <a:cs typeface="Times New Roman"/>
                <a:sym typeface="Times New Roman"/>
              </a:rPr>
              <a:t>Anh xin làm sóng biếc</a:t>
            </a:r>
            <a:endParaRPr i="1" sz="24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i="1" lang="en-US" sz="2400">
                <a:solidFill>
                  <a:schemeClr val="dk1"/>
                </a:solidFill>
                <a:latin typeface="Times New Roman"/>
                <a:ea typeface="Times New Roman"/>
                <a:cs typeface="Times New Roman"/>
                <a:sym typeface="Times New Roman"/>
              </a:rPr>
              <a:t>Hôn mãi cát vàng em</a:t>
            </a:r>
            <a:endParaRPr i="1" sz="24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i="1" lang="en-US" sz="2400">
                <a:solidFill>
                  <a:schemeClr val="dk1"/>
                </a:solidFill>
                <a:latin typeface="Times New Roman"/>
                <a:ea typeface="Times New Roman"/>
                <a:cs typeface="Times New Roman"/>
                <a:sym typeface="Times New Roman"/>
              </a:rPr>
              <a:t>Hôn thật khẽ thật em</a:t>
            </a:r>
            <a:endParaRPr i="1" sz="24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i="1" lang="en-US" sz="2400">
                <a:solidFill>
                  <a:schemeClr val="dk1"/>
                </a:solidFill>
                <a:latin typeface="Times New Roman"/>
                <a:ea typeface="Times New Roman"/>
                <a:cs typeface="Times New Roman"/>
                <a:sym typeface="Times New Roman"/>
              </a:rPr>
              <a:t>Hôn êm đềm mãi mãi</a:t>
            </a:r>
            <a:endParaRPr i="1" sz="24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	      </a:t>
            </a:r>
            <a:r>
              <a:rPr i="1" lang="en-US" sz="2400">
                <a:solidFill>
                  <a:schemeClr val="dk1"/>
                </a:solidFill>
                <a:latin typeface="Times New Roman"/>
                <a:ea typeface="Times New Roman"/>
                <a:cs typeface="Times New Roman"/>
                <a:sym typeface="Times New Roman"/>
              </a:rPr>
              <a:t>( Biển )</a:t>
            </a:r>
            <a:endParaRPr i="1" sz="2400">
              <a:solidFill>
                <a:schemeClr val="dk1"/>
              </a:solidFill>
              <a:latin typeface="Times New Roman"/>
              <a:ea typeface="Times New Roman"/>
              <a:cs typeface="Times New Roman"/>
              <a:sym typeface="Times New Roman"/>
            </a:endParaRPr>
          </a:p>
        </p:txBody>
      </p:sp>
      <p:sp>
        <p:nvSpPr>
          <p:cNvPr id="366" name="Google Shape;366;p18"/>
          <p:cNvSpPr/>
          <p:nvPr/>
        </p:nvSpPr>
        <p:spPr>
          <a:xfrm>
            <a:off x="470192" y="1052736"/>
            <a:ext cx="3119214" cy="642956"/>
          </a:xfrm>
          <a:prstGeom prst="ellipse">
            <a:avLst/>
          </a:prstGeom>
          <a:gradFill>
            <a:gsLst>
              <a:gs pos="0">
                <a:srgbClr val="FFA09D"/>
              </a:gs>
              <a:gs pos="35000">
                <a:srgbClr val="FFBCBC"/>
              </a:gs>
              <a:gs pos="100000">
                <a:srgbClr val="FFE2E2"/>
              </a:gs>
            </a:gsLst>
            <a:lin ang="16200000" scaled="0"/>
          </a:gradFill>
          <a:ln cap="flat" cmpd="sng" w="9525">
            <a:solidFill>
              <a:srgbClr val="BD4B48"/>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dk1"/>
                </a:solidFill>
                <a:latin typeface="Calibri"/>
                <a:ea typeface="Calibri"/>
                <a:cs typeface="Calibri"/>
                <a:sym typeface="Calibri"/>
              </a:rPr>
              <a:t>Xuân </a:t>
            </a:r>
            <a:r>
              <a:rPr b="1" lang="en-US" sz="2800">
                <a:solidFill>
                  <a:schemeClr val="dk1"/>
                </a:solidFill>
                <a:latin typeface="Times New Roman"/>
                <a:ea typeface="Times New Roman"/>
                <a:cs typeface="Times New Roman"/>
                <a:sym typeface="Times New Roman"/>
              </a:rPr>
              <a:t>Diệu</a:t>
            </a:r>
            <a:endParaRPr b="1" sz="2800">
              <a:solidFill>
                <a:schemeClr val="dk1"/>
              </a:solidFill>
              <a:latin typeface="Times New Roman"/>
              <a:ea typeface="Times New Roman"/>
              <a:cs typeface="Times New Roman"/>
              <a:sym typeface="Times New Roman"/>
            </a:endParaRPr>
          </a:p>
        </p:txBody>
      </p:sp>
      <p:sp>
        <p:nvSpPr>
          <p:cNvPr id="367" name="Google Shape;367;p18"/>
          <p:cNvSpPr/>
          <p:nvPr/>
        </p:nvSpPr>
        <p:spPr>
          <a:xfrm>
            <a:off x="4662181" y="2060848"/>
            <a:ext cx="3691593" cy="1961416"/>
          </a:xfrm>
          <a:prstGeom prst="rect">
            <a:avLst/>
          </a:prstGeom>
          <a:solidFill>
            <a:schemeClr val="lt1"/>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i="1" lang="en-US" sz="2400">
                <a:solidFill>
                  <a:schemeClr val="dk1"/>
                </a:solidFill>
                <a:latin typeface="Times New Roman"/>
                <a:ea typeface="Times New Roman"/>
                <a:cs typeface="Times New Roman"/>
                <a:sym typeface="Times New Roman"/>
              </a:rPr>
              <a:t>Con sóng dưới lòng sâu</a:t>
            </a:r>
            <a:endParaRPr i="1" sz="24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i="1" lang="en-US" sz="2400">
                <a:solidFill>
                  <a:schemeClr val="dk1"/>
                </a:solidFill>
                <a:latin typeface="Times New Roman"/>
                <a:ea typeface="Times New Roman"/>
                <a:cs typeface="Times New Roman"/>
                <a:sym typeface="Times New Roman"/>
              </a:rPr>
              <a:t>Con sóng dưới mặt nước</a:t>
            </a:r>
            <a:endParaRPr i="1" sz="24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i="1" lang="en-US" sz="2400">
                <a:solidFill>
                  <a:schemeClr val="dk1"/>
                </a:solidFill>
                <a:latin typeface="Times New Roman"/>
                <a:ea typeface="Times New Roman"/>
                <a:cs typeface="Times New Roman"/>
                <a:sym typeface="Times New Roman"/>
              </a:rPr>
              <a:t>Ôi con sóng nhớ bờ</a:t>
            </a:r>
            <a:endParaRPr i="1" sz="24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i="1" lang="en-US" sz="2400">
                <a:solidFill>
                  <a:schemeClr val="dk1"/>
                </a:solidFill>
                <a:latin typeface="Times New Roman"/>
                <a:ea typeface="Times New Roman"/>
                <a:cs typeface="Times New Roman"/>
                <a:sym typeface="Times New Roman"/>
              </a:rPr>
              <a:t>Ngày đêm không ngủ được</a:t>
            </a:r>
            <a:endParaRPr i="1" sz="24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i="1" lang="en-US" sz="2400">
                <a:solidFill>
                  <a:schemeClr val="dk1"/>
                </a:solidFill>
                <a:latin typeface="Times New Roman"/>
                <a:ea typeface="Times New Roman"/>
                <a:cs typeface="Times New Roman"/>
                <a:sym typeface="Times New Roman"/>
              </a:rPr>
              <a:t>                 (Sóng )</a:t>
            </a:r>
            <a:endParaRPr i="1" sz="2400">
              <a:solidFill>
                <a:schemeClr val="dk1"/>
              </a:solidFill>
              <a:latin typeface="Times New Roman"/>
              <a:ea typeface="Times New Roman"/>
              <a:cs typeface="Times New Roman"/>
              <a:sym typeface="Times New Roman"/>
            </a:endParaRPr>
          </a:p>
        </p:txBody>
      </p:sp>
      <p:sp>
        <p:nvSpPr>
          <p:cNvPr id="368" name="Google Shape;368;p18"/>
          <p:cNvSpPr/>
          <p:nvPr/>
        </p:nvSpPr>
        <p:spPr>
          <a:xfrm>
            <a:off x="5012672" y="1055040"/>
            <a:ext cx="3312369" cy="655178"/>
          </a:xfrm>
          <a:prstGeom prst="ellipse">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chemeClr val="dk1"/>
                </a:solidFill>
                <a:latin typeface="Times New Roman"/>
                <a:ea typeface="Times New Roman"/>
                <a:cs typeface="Times New Roman"/>
                <a:sym typeface="Times New Roman"/>
              </a:rPr>
              <a:t>Xuân Quỳnh</a:t>
            </a:r>
            <a:endParaRPr b="1" sz="2800">
              <a:solidFill>
                <a:schemeClr val="dk1"/>
              </a:solidFill>
              <a:latin typeface="Times New Roman"/>
              <a:ea typeface="Times New Roman"/>
              <a:cs typeface="Times New Roman"/>
              <a:sym typeface="Times New Roman"/>
            </a:endParaRPr>
          </a:p>
        </p:txBody>
      </p:sp>
      <p:cxnSp>
        <p:nvCxnSpPr>
          <p:cNvPr id="369" name="Google Shape;369;p18"/>
          <p:cNvCxnSpPr/>
          <p:nvPr/>
        </p:nvCxnSpPr>
        <p:spPr>
          <a:xfrm>
            <a:off x="2258416" y="4023305"/>
            <a:ext cx="576964" cy="603209"/>
          </a:xfrm>
          <a:prstGeom prst="straightConnector1">
            <a:avLst/>
          </a:prstGeom>
          <a:noFill/>
          <a:ln cap="flat" cmpd="sng" w="9525">
            <a:solidFill>
              <a:srgbClr val="4A7DBA"/>
            </a:solidFill>
            <a:prstDash val="solid"/>
            <a:round/>
            <a:headEnd len="sm" w="sm" type="none"/>
            <a:tailEnd len="med" w="med" type="stealth"/>
          </a:ln>
        </p:spPr>
      </p:cxnSp>
      <p:cxnSp>
        <p:nvCxnSpPr>
          <p:cNvPr id="370" name="Google Shape;370;p18"/>
          <p:cNvCxnSpPr>
            <a:stCxn id="367" idx="2"/>
          </p:cNvCxnSpPr>
          <p:nvPr/>
        </p:nvCxnSpPr>
        <p:spPr>
          <a:xfrm flipH="1">
            <a:off x="5948477" y="4022264"/>
            <a:ext cx="559500" cy="604200"/>
          </a:xfrm>
          <a:prstGeom prst="straightConnector1">
            <a:avLst/>
          </a:prstGeom>
          <a:noFill/>
          <a:ln cap="flat" cmpd="sng" w="9525">
            <a:solidFill>
              <a:srgbClr val="4A7DBA"/>
            </a:solidFill>
            <a:prstDash val="solid"/>
            <a:round/>
            <a:headEnd len="sm" w="sm" type="none"/>
            <a:tailEnd len="med" w="med" type="stealth"/>
          </a:ln>
        </p:spPr>
      </p:cxnSp>
      <p:sp>
        <p:nvSpPr>
          <p:cNvPr id="371" name="Google Shape;371;p18"/>
          <p:cNvSpPr/>
          <p:nvPr/>
        </p:nvSpPr>
        <p:spPr>
          <a:xfrm>
            <a:off x="2771800" y="4536504"/>
            <a:ext cx="3312368" cy="1988840"/>
          </a:xfrm>
          <a:prstGeom prst="flowChartAlternateProcess">
            <a:avLst/>
          </a:prstGeom>
          <a:solidFill>
            <a:schemeClr val="lt1"/>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400">
                <a:solidFill>
                  <a:schemeClr val="dk1"/>
                </a:solidFill>
                <a:latin typeface="Times New Roman"/>
                <a:ea typeface="Times New Roman"/>
                <a:cs typeface="Times New Roman"/>
                <a:sym typeface="Times New Roman"/>
              </a:rPr>
              <a:t>Cùng viết về đề tài tình yêu mỗi tác giả có cách diễn đạt khác nhau qua hình ảnh sóng biển</a:t>
            </a:r>
            <a:endParaRPr b="1" sz="24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6"/>
                                        </p:tgtEl>
                                        <p:attrNameLst>
                                          <p:attrName>style.visibility</p:attrName>
                                        </p:attrNameLst>
                                      </p:cBhvr>
                                      <p:to>
                                        <p:strVal val="visible"/>
                                      </p:to>
                                    </p:set>
                                    <p:animEffect filter="fade" transition="in">
                                      <p:cBhvr>
                                        <p:cTn dur="1000"/>
                                        <p:tgtEl>
                                          <p:spTgt spid="366"/>
                                        </p:tgtEl>
                                      </p:cBhvr>
                                    </p:animEffect>
                                  </p:childTnLst>
                                </p:cTn>
                              </p:par>
                              <p:par>
                                <p:cTn fill="hold" nodeType="withEffect" presetClass="entr" presetID="10" presetSubtype="0">
                                  <p:stCondLst>
                                    <p:cond delay="0"/>
                                  </p:stCondLst>
                                  <p:childTnLst>
                                    <p:set>
                                      <p:cBhvr>
                                        <p:cTn dur="1" fill="hold">
                                          <p:stCondLst>
                                            <p:cond delay="0"/>
                                          </p:stCondLst>
                                        </p:cTn>
                                        <p:tgtEl>
                                          <p:spTgt spid="365"/>
                                        </p:tgtEl>
                                        <p:attrNameLst>
                                          <p:attrName>style.visibility</p:attrName>
                                        </p:attrNameLst>
                                      </p:cBhvr>
                                      <p:to>
                                        <p:strVal val="visible"/>
                                      </p:to>
                                    </p:set>
                                    <p:animEffect filter="fade" transition="in">
                                      <p:cBhvr>
                                        <p:cTn dur="1000"/>
                                        <p:tgtEl>
                                          <p:spTgt spid="36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8"/>
                                        </p:tgtEl>
                                        <p:attrNameLst>
                                          <p:attrName>style.visibility</p:attrName>
                                        </p:attrNameLst>
                                      </p:cBhvr>
                                      <p:to>
                                        <p:strVal val="visible"/>
                                      </p:to>
                                    </p:set>
                                    <p:animEffect filter="fade" transition="in">
                                      <p:cBhvr>
                                        <p:cTn dur="500"/>
                                        <p:tgtEl>
                                          <p:spTgt spid="368"/>
                                        </p:tgtEl>
                                      </p:cBhvr>
                                    </p:animEffect>
                                  </p:childTnLst>
                                </p:cTn>
                              </p:par>
                              <p:par>
                                <p:cTn fill="hold" nodeType="withEffect" presetClass="entr" presetID="10" presetSubtype="0">
                                  <p:stCondLst>
                                    <p:cond delay="0"/>
                                  </p:stCondLst>
                                  <p:childTnLst>
                                    <p:set>
                                      <p:cBhvr>
                                        <p:cTn dur="1" fill="hold">
                                          <p:stCondLst>
                                            <p:cond delay="0"/>
                                          </p:stCondLst>
                                        </p:cTn>
                                        <p:tgtEl>
                                          <p:spTgt spid="367"/>
                                        </p:tgtEl>
                                        <p:attrNameLst>
                                          <p:attrName>style.visibility</p:attrName>
                                        </p:attrNameLst>
                                      </p:cBhvr>
                                      <p:to>
                                        <p:strVal val="visible"/>
                                      </p:to>
                                    </p:set>
                                    <p:animEffect filter="fade" transition="in">
                                      <p:cBhvr>
                                        <p:cTn dur="500"/>
                                        <p:tgtEl>
                                          <p:spTgt spid="36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9"/>
                                        </p:tgtEl>
                                        <p:attrNameLst>
                                          <p:attrName>style.visibility</p:attrName>
                                        </p:attrNameLst>
                                      </p:cBhvr>
                                      <p:to>
                                        <p:strVal val="visible"/>
                                      </p:to>
                                    </p:set>
                                    <p:animEffect filter="fade" transition="in">
                                      <p:cBhvr>
                                        <p:cTn dur="2250"/>
                                        <p:tgtEl>
                                          <p:spTgt spid="369"/>
                                        </p:tgtEl>
                                      </p:cBhvr>
                                    </p:animEffect>
                                  </p:childTnLst>
                                </p:cTn>
                              </p:par>
                              <p:par>
                                <p:cTn fill="hold" nodeType="withEffect" presetClass="entr" presetID="10" presetSubtype="0">
                                  <p:stCondLst>
                                    <p:cond delay="0"/>
                                  </p:stCondLst>
                                  <p:childTnLst>
                                    <p:set>
                                      <p:cBhvr>
                                        <p:cTn dur="1" fill="hold">
                                          <p:stCondLst>
                                            <p:cond delay="0"/>
                                          </p:stCondLst>
                                        </p:cTn>
                                        <p:tgtEl>
                                          <p:spTgt spid="370"/>
                                        </p:tgtEl>
                                        <p:attrNameLst>
                                          <p:attrName>style.visibility</p:attrName>
                                        </p:attrNameLst>
                                      </p:cBhvr>
                                      <p:to>
                                        <p:strVal val="visible"/>
                                      </p:to>
                                    </p:set>
                                    <p:animEffect filter="fade" transition="in">
                                      <p:cBhvr>
                                        <p:cTn dur="2250"/>
                                        <p:tgtEl>
                                          <p:spTgt spid="37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71"/>
                                        </p:tgtEl>
                                        <p:attrNameLst>
                                          <p:attrName>style.visibility</p:attrName>
                                        </p:attrNameLst>
                                      </p:cBhvr>
                                      <p:to>
                                        <p:strVal val="visible"/>
                                      </p:to>
                                    </p:set>
                                    <p:animEffect filter="fade" transition="in">
                                      <p:cBhvr>
                                        <p:cTn dur="500"/>
                                        <p:tgtEl>
                                          <p:spTgt spid="37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75" name="Shape 375"/>
        <p:cNvGrpSpPr/>
        <p:nvPr/>
      </p:nvGrpSpPr>
      <p:grpSpPr>
        <a:xfrm>
          <a:off x="0" y="0"/>
          <a:ext cx="0" cy="0"/>
          <a:chOff x="0" y="0"/>
          <a:chExt cx="0" cy="0"/>
        </a:xfrm>
      </p:grpSpPr>
      <p:sp>
        <p:nvSpPr>
          <p:cNvPr id="376" name="Google Shape;376;p19"/>
          <p:cNvSpPr txBox="1"/>
          <p:nvPr>
            <p:ph idx="1" type="body"/>
          </p:nvPr>
        </p:nvSpPr>
        <p:spPr>
          <a:xfrm>
            <a:off x="359024" y="2852936"/>
            <a:ext cx="8389440" cy="2736304"/>
          </a:xfrm>
          <a:prstGeom prst="rect">
            <a:avLst/>
          </a:prstGeom>
          <a:noFill/>
          <a:ln>
            <a:noFill/>
          </a:ln>
        </p:spPr>
        <p:txBody>
          <a:bodyPr anchorCtr="0" anchor="t" bIns="45700" lIns="91425" spcFirstLastPara="1" rIns="91425" wrap="square" tIns="45700">
            <a:normAutofit/>
          </a:bodyPr>
          <a:lstStyle/>
          <a:p>
            <a:pPr indent="0" lvl="0" marL="0" rtl="0" algn="just">
              <a:spcBef>
                <a:spcPts val="0"/>
              </a:spcBef>
              <a:spcAft>
                <a:spcPts val="0"/>
              </a:spcAft>
              <a:buClr>
                <a:schemeClr val="dk1"/>
              </a:buClr>
              <a:buSzPts val="2400"/>
              <a:buNone/>
            </a:pPr>
            <a:r>
              <a:t/>
            </a:r>
            <a:endParaRPr b="1" sz="2400">
              <a:latin typeface="Calibri"/>
              <a:ea typeface="Calibri"/>
              <a:cs typeface="Calibri"/>
              <a:sym typeface="Calibri"/>
            </a:endParaRPr>
          </a:p>
          <a:p>
            <a:pPr indent="0" lvl="0" marL="0" rtl="0" algn="just">
              <a:spcBef>
                <a:spcPts val="520"/>
              </a:spcBef>
              <a:spcAft>
                <a:spcPts val="0"/>
              </a:spcAft>
              <a:buClr>
                <a:schemeClr val="dk1"/>
              </a:buClr>
              <a:buSzPts val="2400"/>
              <a:buNone/>
            </a:pPr>
            <a:r>
              <a:rPr b="1" lang="en-US" sz="2400">
                <a:latin typeface="Calibri"/>
                <a:ea typeface="Calibri"/>
                <a:cs typeface="Calibri"/>
                <a:sym typeface="Calibri"/>
              </a:rPr>
              <a:t>- </a:t>
            </a:r>
            <a:r>
              <a:rPr b="1" lang="en-US" sz="2600">
                <a:latin typeface="Calibri"/>
                <a:ea typeface="Calibri"/>
                <a:cs typeface="Calibri"/>
                <a:sym typeface="Calibri"/>
              </a:rPr>
              <a:t>Tính cả thể hóa còn được thể hiện ở vẻ riêng trong lời nói của từng nhân vật trong tác phẩm nghệ thuật; ở nét riêng trong cách diễn đạt từng sự việc, hình ảnh, tình huống... Tạo ra những sáng tạo mới lạ không trùng lặp.</a:t>
            </a:r>
            <a:endParaRPr/>
          </a:p>
          <a:p>
            <a:pPr indent="-342900" lvl="0" marL="342900" rtl="0" algn="l">
              <a:spcBef>
                <a:spcPts val="560"/>
              </a:spcBef>
              <a:spcAft>
                <a:spcPts val="0"/>
              </a:spcAft>
              <a:buClr>
                <a:schemeClr val="dk1"/>
              </a:buClr>
              <a:buSzPts val="2800"/>
              <a:buNone/>
            </a:pPr>
            <a:r>
              <a:rPr lang="en-US" sz="2800">
                <a:latin typeface="Calibri"/>
                <a:ea typeface="Calibri"/>
                <a:cs typeface="Calibri"/>
                <a:sym typeface="Calibri"/>
              </a:rPr>
              <a:t>		</a:t>
            </a:r>
            <a:endParaRPr i="1" sz="2500" u="sng">
              <a:latin typeface="Calibri"/>
              <a:ea typeface="Calibri"/>
              <a:cs typeface="Calibri"/>
              <a:sym typeface="Calibri"/>
            </a:endParaRPr>
          </a:p>
        </p:txBody>
      </p:sp>
      <p:pic>
        <p:nvPicPr>
          <p:cNvPr id="377" name="Google Shape;377;p19"/>
          <p:cNvPicPr preferRelativeResize="0"/>
          <p:nvPr/>
        </p:nvPicPr>
        <p:blipFill rotWithShape="1">
          <a:blip r:embed="rId4">
            <a:alphaModFix/>
          </a:blip>
          <a:srcRect b="0" l="0" r="0" t="0"/>
          <a:stretch/>
        </p:blipFill>
        <p:spPr>
          <a:xfrm>
            <a:off x="85267" y="1844824"/>
            <a:ext cx="8870950" cy="1506537"/>
          </a:xfrm>
          <a:prstGeom prst="rect">
            <a:avLst/>
          </a:prstGeom>
          <a:noFill/>
          <a:ln>
            <a:noFill/>
          </a:ln>
        </p:spPr>
      </p:pic>
      <p:sp>
        <p:nvSpPr>
          <p:cNvPr id="378" name="Google Shape;378;p19"/>
          <p:cNvSpPr txBox="1"/>
          <p:nvPr/>
        </p:nvSpPr>
        <p:spPr>
          <a:xfrm>
            <a:off x="323528" y="1196752"/>
            <a:ext cx="2132315"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200">
                <a:solidFill>
                  <a:schemeClr val="dk1"/>
                </a:solidFill>
                <a:latin typeface="Times New Roman"/>
                <a:ea typeface="Times New Roman"/>
                <a:cs typeface="Times New Roman"/>
                <a:sym typeface="Times New Roman"/>
              </a:rPr>
              <a:t>b. Kết luận</a:t>
            </a:r>
            <a:endParaRPr b="1" sz="3200">
              <a:solidFill>
                <a:schemeClr val="dk1"/>
              </a:solidFill>
              <a:latin typeface="Times New Roman"/>
              <a:ea typeface="Times New Roman"/>
              <a:cs typeface="Times New Roman"/>
              <a:sym typeface="Times New Roman"/>
            </a:endParaRPr>
          </a:p>
        </p:txBody>
      </p:sp>
    </p:spTree>
  </p:cSld>
  <p:clrMapOvr>
    <a:masterClrMapping/>
  </p:clrMapOvr>
  <p:transition>
    <p:wipe dir="d"/>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78"/>
                                        </p:tgtEl>
                                        <p:attrNameLst>
                                          <p:attrName>style.visibility</p:attrName>
                                        </p:attrNameLst>
                                      </p:cBhvr>
                                      <p:to>
                                        <p:strVal val="visible"/>
                                      </p:to>
                                    </p:set>
                                    <p:animEffect filter="fade" transition="in">
                                      <p:cBhvr>
                                        <p:cTn dur="2000"/>
                                        <p:tgtEl>
                                          <p:spTgt spid="37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77"/>
                                        </p:tgtEl>
                                        <p:attrNameLst>
                                          <p:attrName>style.visibility</p:attrName>
                                        </p:attrNameLst>
                                      </p:cBhvr>
                                      <p:to>
                                        <p:strVal val="visible"/>
                                      </p:to>
                                    </p:set>
                                    <p:animEffect filter="fade" transition="in">
                                      <p:cBhvr>
                                        <p:cTn dur="2000"/>
                                        <p:tgtEl>
                                          <p:spTgt spid="37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2"/>
          <p:cNvSpPr/>
          <p:nvPr/>
        </p:nvSpPr>
        <p:spPr>
          <a:xfrm>
            <a:off x="2096936" y="2134751"/>
            <a:ext cx="2963267" cy="1991538"/>
          </a:xfrm>
          <a:prstGeom prst="heart">
            <a:avLst/>
          </a:prstGeom>
          <a:gradFill>
            <a:gsLst>
              <a:gs pos="0">
                <a:srgbClr val="992D2B"/>
              </a:gs>
              <a:gs pos="80000">
                <a:srgbClr val="C93D39"/>
              </a:gs>
              <a:gs pos="100000">
                <a:srgbClr val="CD3A36"/>
              </a:gs>
            </a:gsLst>
            <a:lin ang="16200000" scaled="0"/>
          </a:gradFill>
          <a:ln cap="flat" cmpd="sng" w="9525">
            <a:solidFill>
              <a:srgbClr val="BD4B48"/>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2800" u="none" cap="none" strike="noStrike">
                <a:solidFill>
                  <a:srgbClr val="FFFF00"/>
                </a:solidFill>
                <a:latin typeface="Times New Roman"/>
                <a:ea typeface="Times New Roman"/>
                <a:cs typeface="Times New Roman"/>
                <a:sym typeface="Times New Roman"/>
              </a:rPr>
              <a:t>Phong cách ngôn ngữ nghệ thuật</a:t>
            </a:r>
            <a:endParaRPr b="1" i="0" sz="2800" u="none" cap="none" strike="noStrike">
              <a:solidFill>
                <a:srgbClr val="FFFF00"/>
              </a:solidFill>
              <a:latin typeface="Times New Roman"/>
              <a:ea typeface="Times New Roman"/>
              <a:cs typeface="Times New Roman"/>
              <a:sym typeface="Times New Roman"/>
            </a:endParaRPr>
          </a:p>
        </p:txBody>
      </p:sp>
      <p:cxnSp>
        <p:nvCxnSpPr>
          <p:cNvPr id="180" name="Google Shape;180;p2"/>
          <p:cNvCxnSpPr/>
          <p:nvPr/>
        </p:nvCxnSpPr>
        <p:spPr>
          <a:xfrm>
            <a:off x="5540202" y="803224"/>
            <a:ext cx="978900" cy="495600"/>
          </a:xfrm>
          <a:prstGeom prst="curvedConnector3">
            <a:avLst>
              <a:gd fmla="val 50007" name="adj1"/>
            </a:avLst>
          </a:prstGeom>
          <a:noFill/>
          <a:ln cap="flat" cmpd="sng" w="38100">
            <a:solidFill>
              <a:schemeClr val="accent5"/>
            </a:solidFill>
            <a:prstDash val="solid"/>
            <a:round/>
            <a:headEnd len="sm" w="sm" type="none"/>
            <a:tailEnd len="med" w="med" type="triangle"/>
          </a:ln>
          <a:effectLst>
            <a:outerShdw blurRad="40000" rotWithShape="0" dir="5400000" dist="23000">
              <a:srgbClr val="000000">
                <a:alpha val="34901"/>
              </a:srgbClr>
            </a:outerShdw>
          </a:effectLst>
        </p:spPr>
      </p:cxnSp>
      <p:cxnSp>
        <p:nvCxnSpPr>
          <p:cNvPr id="181" name="Google Shape;181;p2"/>
          <p:cNvCxnSpPr/>
          <p:nvPr/>
        </p:nvCxnSpPr>
        <p:spPr>
          <a:xfrm flipH="1">
            <a:off x="3164059" y="4149080"/>
            <a:ext cx="399830" cy="970948"/>
          </a:xfrm>
          <a:prstGeom prst="straightConnector1">
            <a:avLst/>
          </a:prstGeom>
          <a:noFill/>
          <a:ln cap="flat" cmpd="sng" w="38100">
            <a:solidFill>
              <a:schemeClr val="accent3"/>
            </a:solidFill>
            <a:prstDash val="solid"/>
            <a:round/>
            <a:headEnd len="sm" w="sm" type="none"/>
            <a:tailEnd len="med" w="med" type="triangle"/>
          </a:ln>
          <a:effectLst>
            <a:outerShdw blurRad="40000" rotWithShape="0" dir="5400000" dist="23000">
              <a:srgbClr val="000000">
                <a:alpha val="34901"/>
              </a:srgbClr>
            </a:outerShdw>
          </a:effectLst>
        </p:spPr>
      </p:cxnSp>
      <p:cxnSp>
        <p:nvCxnSpPr>
          <p:cNvPr id="182" name="Google Shape;182;p2"/>
          <p:cNvCxnSpPr/>
          <p:nvPr/>
        </p:nvCxnSpPr>
        <p:spPr>
          <a:xfrm flipH="1" rot="5400000">
            <a:off x="1628138" y="4786330"/>
            <a:ext cx="591000" cy="293400"/>
          </a:xfrm>
          <a:prstGeom prst="curvedConnector3">
            <a:avLst>
              <a:gd fmla="val 50000" name="adj1"/>
            </a:avLst>
          </a:prstGeom>
          <a:noFill/>
          <a:ln cap="flat" cmpd="sng" w="38100">
            <a:solidFill>
              <a:schemeClr val="accent4"/>
            </a:solidFill>
            <a:prstDash val="solid"/>
            <a:round/>
            <a:headEnd len="sm" w="sm" type="none"/>
            <a:tailEnd len="med" w="med" type="triangle"/>
          </a:ln>
          <a:effectLst>
            <a:outerShdw blurRad="40000" rotWithShape="0" dir="5400000" dist="23000">
              <a:srgbClr val="000000">
                <a:alpha val="34901"/>
              </a:srgbClr>
            </a:outerShdw>
          </a:effectLst>
        </p:spPr>
      </p:cxnSp>
      <p:cxnSp>
        <p:nvCxnSpPr>
          <p:cNvPr id="183" name="Google Shape;183;p2"/>
          <p:cNvCxnSpPr/>
          <p:nvPr/>
        </p:nvCxnSpPr>
        <p:spPr>
          <a:xfrm>
            <a:off x="5477133" y="1265616"/>
            <a:ext cx="779696" cy="1243940"/>
          </a:xfrm>
          <a:prstGeom prst="straightConnector1">
            <a:avLst/>
          </a:prstGeom>
          <a:noFill/>
          <a:ln cap="flat" cmpd="sng" w="38100">
            <a:solidFill>
              <a:schemeClr val="accent4"/>
            </a:solidFill>
            <a:prstDash val="solid"/>
            <a:round/>
            <a:headEnd len="sm" w="sm" type="none"/>
            <a:tailEnd len="med" w="med" type="triangle"/>
          </a:ln>
          <a:effectLst>
            <a:outerShdw blurRad="40000" rotWithShape="0" dir="5400000" dist="23000">
              <a:srgbClr val="000000">
                <a:alpha val="34901"/>
              </a:srgbClr>
            </a:outerShdw>
          </a:effectLst>
        </p:spPr>
      </p:cxnSp>
      <p:cxnSp>
        <p:nvCxnSpPr>
          <p:cNvPr id="184" name="Google Shape;184;p2"/>
          <p:cNvCxnSpPr/>
          <p:nvPr/>
        </p:nvCxnSpPr>
        <p:spPr>
          <a:xfrm flipH="1" rot="-5400000">
            <a:off x="3522010" y="3101438"/>
            <a:ext cx="3746100" cy="797700"/>
          </a:xfrm>
          <a:prstGeom prst="curvedConnector3">
            <a:avLst>
              <a:gd fmla="val 49998" name="adj1"/>
            </a:avLst>
          </a:prstGeom>
          <a:noFill/>
          <a:ln cap="flat" cmpd="sng" w="38100">
            <a:solidFill>
              <a:schemeClr val="accent1"/>
            </a:solidFill>
            <a:prstDash val="solid"/>
            <a:round/>
            <a:headEnd len="sm" w="sm" type="none"/>
            <a:tailEnd len="med" w="med" type="triangle"/>
          </a:ln>
          <a:effectLst>
            <a:outerShdw blurRad="40000" rotWithShape="0" dir="5400000" dist="23000">
              <a:srgbClr val="000000">
                <a:alpha val="34901"/>
              </a:srgbClr>
            </a:outerShdw>
          </a:effectLst>
        </p:spPr>
      </p:cxnSp>
      <p:cxnSp>
        <p:nvCxnSpPr>
          <p:cNvPr id="185" name="Google Shape;185;p2"/>
          <p:cNvCxnSpPr/>
          <p:nvPr/>
        </p:nvCxnSpPr>
        <p:spPr>
          <a:xfrm rot="10800000">
            <a:off x="1164924" y="2900530"/>
            <a:ext cx="13639" cy="599697"/>
          </a:xfrm>
          <a:prstGeom prst="straightConnector1">
            <a:avLst/>
          </a:prstGeom>
          <a:noFill/>
          <a:ln cap="flat" cmpd="sng" w="38100">
            <a:solidFill>
              <a:schemeClr val="accent1"/>
            </a:solidFill>
            <a:prstDash val="solid"/>
            <a:round/>
            <a:headEnd len="sm" w="sm" type="none"/>
            <a:tailEnd len="med" w="med" type="triangle"/>
          </a:ln>
          <a:effectLst>
            <a:outerShdw blurRad="40000" rotWithShape="0" dir="5400000" dist="23000">
              <a:srgbClr val="000000">
                <a:alpha val="34901"/>
              </a:srgbClr>
            </a:outerShdw>
          </a:effectLst>
        </p:spPr>
      </p:cxnSp>
      <p:cxnSp>
        <p:nvCxnSpPr>
          <p:cNvPr id="186" name="Google Shape;186;p2"/>
          <p:cNvCxnSpPr/>
          <p:nvPr/>
        </p:nvCxnSpPr>
        <p:spPr>
          <a:xfrm rot="-5400000">
            <a:off x="929775" y="1576954"/>
            <a:ext cx="644400" cy="128700"/>
          </a:xfrm>
          <a:prstGeom prst="curvedConnector3">
            <a:avLst>
              <a:gd fmla="val 50006" name="adj1"/>
            </a:avLst>
          </a:prstGeom>
          <a:noFill/>
          <a:ln cap="flat" cmpd="sng" w="38100">
            <a:solidFill>
              <a:schemeClr val="accent6"/>
            </a:solidFill>
            <a:prstDash val="solid"/>
            <a:round/>
            <a:headEnd len="sm" w="sm" type="none"/>
            <a:tailEnd len="med" w="med" type="triangle"/>
          </a:ln>
          <a:effectLst>
            <a:outerShdw blurRad="40000" rotWithShape="0" dir="5400000" dist="23000">
              <a:srgbClr val="000000">
                <a:alpha val="34901"/>
              </a:srgbClr>
            </a:outerShdw>
          </a:effectLst>
        </p:spPr>
      </p:cxnSp>
      <p:sp>
        <p:nvSpPr>
          <p:cNvPr id="187" name="Google Shape;187;p2"/>
          <p:cNvSpPr/>
          <p:nvPr/>
        </p:nvSpPr>
        <p:spPr>
          <a:xfrm>
            <a:off x="2623" y="245168"/>
            <a:ext cx="2264894" cy="1058378"/>
          </a:xfrm>
          <a:prstGeom prst="wedgeEllipseCallout">
            <a:avLst>
              <a:gd fmla="val -20833" name="adj1"/>
              <a:gd fmla="val 62500" name="adj2"/>
            </a:avLst>
          </a:prstGeom>
          <a:gradFill>
            <a:gsLst>
              <a:gs pos="0">
                <a:srgbClr val="FFA09D"/>
              </a:gs>
              <a:gs pos="35000">
                <a:srgbClr val="FFBCBC"/>
              </a:gs>
              <a:gs pos="100000">
                <a:srgbClr val="FFE2E2"/>
              </a:gs>
            </a:gsLst>
            <a:lin ang="16200000" scaled="0"/>
          </a:gradFill>
          <a:ln cap="flat" cmpd="sng" w="9525">
            <a:solidFill>
              <a:srgbClr val="BD4B48"/>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400" u="none" cap="none" strike="noStrike">
                <a:solidFill>
                  <a:schemeClr val="dk1"/>
                </a:solidFill>
                <a:latin typeface="Times New Roman"/>
                <a:ea typeface="Times New Roman"/>
                <a:cs typeface="Times New Roman"/>
                <a:sym typeface="Times New Roman"/>
              </a:rPr>
              <a:t>3. Tính cá thể</a:t>
            </a:r>
            <a:endParaRPr b="0" i="0" sz="2400" u="none" cap="none" strike="noStrike">
              <a:solidFill>
                <a:schemeClr val="dk1"/>
              </a:solidFill>
              <a:latin typeface="Times New Roman"/>
              <a:ea typeface="Times New Roman"/>
              <a:cs typeface="Times New Roman"/>
              <a:sym typeface="Times New Roman"/>
            </a:endParaRPr>
          </a:p>
        </p:txBody>
      </p:sp>
      <p:sp>
        <p:nvSpPr>
          <p:cNvPr id="188" name="Google Shape;188;p2"/>
          <p:cNvSpPr/>
          <p:nvPr/>
        </p:nvSpPr>
        <p:spPr>
          <a:xfrm>
            <a:off x="6463924" y="939256"/>
            <a:ext cx="2227305" cy="906162"/>
          </a:xfrm>
          <a:prstGeom prst="ellipse">
            <a:avLst/>
          </a:prstGeom>
          <a:gradFill>
            <a:gsLst>
              <a:gs pos="0">
                <a:srgbClr val="9BE9FF"/>
              </a:gs>
              <a:gs pos="35000">
                <a:srgbClr val="B8F1FF"/>
              </a:gs>
              <a:gs pos="100000">
                <a:srgbClr val="E2FBFF"/>
              </a:gs>
            </a:gsLst>
            <a:lin ang="16200000" scaled="0"/>
          </a:gradFill>
          <a:ln cap="flat" cmpd="sng" w="9525">
            <a:solidFill>
              <a:srgbClr val="45A9C4"/>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ctr">
              <a:lnSpc>
                <a:spcPct val="150000"/>
              </a:lnSpc>
              <a:spcBef>
                <a:spcPts val="0"/>
              </a:spcBef>
              <a:spcAft>
                <a:spcPts val="0"/>
              </a:spcAft>
              <a:buNone/>
            </a:pPr>
            <a:r>
              <a:rPr b="0" i="0" lang="en-US" sz="2400" u="none" cap="none" strike="noStrike">
                <a:solidFill>
                  <a:schemeClr val="dk1"/>
                </a:solidFill>
                <a:latin typeface="Times New Roman"/>
                <a:ea typeface="Times New Roman"/>
                <a:cs typeface="Times New Roman"/>
                <a:sym typeface="Times New Roman"/>
              </a:rPr>
              <a:t>Khái niệm</a:t>
            </a:r>
            <a:endParaRPr b="0" i="0" sz="2400" u="none" cap="none" strike="noStrike">
              <a:solidFill>
                <a:schemeClr val="dk1"/>
              </a:solidFill>
              <a:latin typeface="Times New Roman"/>
              <a:ea typeface="Times New Roman"/>
              <a:cs typeface="Times New Roman"/>
              <a:sym typeface="Times New Roman"/>
            </a:endParaRPr>
          </a:p>
        </p:txBody>
      </p:sp>
      <p:sp>
        <p:nvSpPr>
          <p:cNvPr id="189" name="Google Shape;189;p2"/>
          <p:cNvSpPr/>
          <p:nvPr/>
        </p:nvSpPr>
        <p:spPr>
          <a:xfrm>
            <a:off x="1343514" y="5120028"/>
            <a:ext cx="2936535" cy="1277640"/>
          </a:xfrm>
          <a:prstGeom prst="smileyFace">
            <a:avLst>
              <a:gd fmla="val 4653" name="adj"/>
            </a:avLst>
          </a:prstGeom>
          <a:gradFill>
            <a:gsLst>
              <a:gs pos="0">
                <a:srgbClr val="FFBB82"/>
              </a:gs>
              <a:gs pos="35000">
                <a:srgbClr val="FFCFA8"/>
              </a:gs>
              <a:gs pos="100000">
                <a:srgbClr val="FFEBD9"/>
              </a:gs>
            </a:gsLst>
            <a:lin ang="16200000" scaled="0"/>
          </a:gradFill>
          <a:ln cap="flat" cmpd="sng" w="9525">
            <a:solidFill>
              <a:srgbClr val="F5913F"/>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400" u="none" cap="none" strike="noStrike">
                <a:solidFill>
                  <a:schemeClr val="dk1"/>
                </a:solidFill>
                <a:latin typeface="Times New Roman"/>
                <a:ea typeface="Times New Roman"/>
                <a:cs typeface="Times New Roman"/>
                <a:sym typeface="Times New Roman"/>
              </a:rPr>
              <a:t>II. Phong cách ngôn ngữ nghệ thuật</a:t>
            </a:r>
            <a:endParaRPr b="1" i="0" sz="2400" u="none" cap="none" strike="noStrike">
              <a:solidFill>
                <a:schemeClr val="dk1"/>
              </a:solidFill>
              <a:latin typeface="Times New Roman"/>
              <a:ea typeface="Times New Roman"/>
              <a:cs typeface="Times New Roman"/>
              <a:sym typeface="Times New Roman"/>
            </a:endParaRPr>
          </a:p>
        </p:txBody>
      </p:sp>
      <p:sp>
        <p:nvSpPr>
          <p:cNvPr id="190" name="Google Shape;190;p2"/>
          <p:cNvSpPr/>
          <p:nvPr/>
        </p:nvSpPr>
        <p:spPr>
          <a:xfrm>
            <a:off x="3363974" y="155201"/>
            <a:ext cx="2247900" cy="1749769"/>
          </a:xfrm>
          <a:prstGeom prst="cloudCallout">
            <a:avLst>
              <a:gd fmla="val -30372" name="adj1"/>
              <a:gd fmla="val 84472" name="adj2"/>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0" i="0" lang="en-US" sz="2400" u="none" cap="none" strike="noStrike">
                <a:solidFill>
                  <a:schemeClr val="dk1"/>
                </a:solidFill>
                <a:latin typeface="Times New Roman"/>
                <a:ea typeface="Times New Roman"/>
                <a:cs typeface="Times New Roman"/>
                <a:sym typeface="Times New Roman"/>
              </a:rPr>
              <a:t>I. Ngôn ngữ nghệ thuật.</a:t>
            </a:r>
            <a:endParaRPr b="0" i="0" sz="2400" u="none" cap="none" strike="noStrike">
              <a:solidFill>
                <a:schemeClr val="dk1"/>
              </a:solidFill>
              <a:latin typeface="Times New Roman"/>
              <a:ea typeface="Times New Roman"/>
              <a:cs typeface="Times New Roman"/>
              <a:sym typeface="Times New Roman"/>
            </a:endParaRPr>
          </a:p>
        </p:txBody>
      </p:sp>
      <p:sp>
        <p:nvSpPr>
          <p:cNvPr id="191" name="Google Shape;191;p2"/>
          <p:cNvSpPr/>
          <p:nvPr/>
        </p:nvSpPr>
        <p:spPr>
          <a:xfrm>
            <a:off x="6238398" y="3758810"/>
            <a:ext cx="2750666" cy="909758"/>
          </a:xfrm>
          <a:custGeom>
            <a:rect b="b" l="l" r="r" t="t"/>
            <a:pathLst>
              <a:path extrusionOk="0" h="120000" w="120000">
                <a:moveTo>
                  <a:pt x="0" y="0"/>
                </a:moveTo>
                <a:lnTo>
                  <a:pt x="120000" y="0"/>
                </a:lnTo>
                <a:lnTo>
                  <a:pt x="120000" y="120000"/>
                </a:lnTo>
                <a:lnTo>
                  <a:pt x="0" y="120000"/>
                </a:lnTo>
                <a:close/>
              </a:path>
              <a:path extrusionOk="0" fill="none" h="120000" w="120000">
                <a:moveTo>
                  <a:pt x="112" y="10758"/>
                </a:moveTo>
                <a:lnTo>
                  <a:pt x="-29808" y="-30547"/>
                </a:lnTo>
                <a:lnTo>
                  <a:pt x="-45016" y="-286982"/>
                </a:lnTo>
              </a:path>
            </a:pathLst>
          </a:custGeom>
          <a:gradFill>
            <a:gsLst>
              <a:gs pos="0">
                <a:srgbClr val="FFA09D"/>
              </a:gs>
              <a:gs pos="35000">
                <a:srgbClr val="FFBCBC"/>
              </a:gs>
              <a:gs pos="100000">
                <a:srgbClr val="FFE2E2"/>
              </a:gs>
            </a:gsLst>
            <a:lin ang="16200000" scaled="0"/>
          </a:gradFill>
          <a:ln cap="flat" cmpd="sng" w="9525">
            <a:solidFill>
              <a:srgbClr val="BD4B48"/>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2400" u="none" cap="none" strike="noStrike">
                <a:solidFill>
                  <a:schemeClr val="dk1"/>
                </a:solidFill>
                <a:latin typeface="Times New Roman"/>
                <a:ea typeface="Times New Roman"/>
                <a:cs typeface="Times New Roman"/>
                <a:sym typeface="Times New Roman"/>
              </a:rPr>
              <a:t>Phân loại</a:t>
            </a:r>
            <a:endParaRPr sz="2400">
              <a:solidFill>
                <a:schemeClr val="dk1"/>
              </a:solidFill>
              <a:latin typeface="Times New Roman"/>
              <a:ea typeface="Times New Roman"/>
              <a:cs typeface="Times New Roman"/>
              <a:sym typeface="Times New Roman"/>
            </a:endParaRPr>
          </a:p>
        </p:txBody>
      </p:sp>
      <p:sp>
        <p:nvSpPr>
          <p:cNvPr id="192" name="Google Shape;192;p2"/>
          <p:cNvSpPr/>
          <p:nvPr/>
        </p:nvSpPr>
        <p:spPr>
          <a:xfrm>
            <a:off x="-72781" y="3469257"/>
            <a:ext cx="2743200" cy="1190546"/>
          </a:xfrm>
          <a:prstGeom prst="star7">
            <a:avLst>
              <a:gd fmla="val 34601" name="adj"/>
              <a:gd fmla="val 102572" name="hf"/>
              <a:gd fmla="val 105210" name="vf"/>
            </a:avLst>
          </a:prstGeom>
          <a:gradFill>
            <a:gsLst>
              <a:gs pos="0">
                <a:srgbClr val="C8B2E9"/>
              </a:gs>
              <a:gs pos="35000">
                <a:srgbClr val="D6CAED"/>
              </a:gs>
              <a:gs pos="100000">
                <a:srgbClr val="EFE8FA"/>
              </a:gs>
            </a:gsLst>
            <a:lin ang="16200000" scaled="0"/>
          </a:gradFill>
          <a:ln cap="flat" cmpd="sng" w="9525">
            <a:solidFill>
              <a:srgbClr val="7C5F9F"/>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chemeClr val="dk1"/>
                </a:solidFill>
                <a:latin typeface="Times New Roman"/>
                <a:ea typeface="Times New Roman"/>
                <a:cs typeface="Times New Roman"/>
                <a:sym typeface="Times New Roman"/>
              </a:rPr>
              <a:t>1. Tính hình tượng</a:t>
            </a:r>
            <a:endParaRPr sz="2400">
              <a:solidFill>
                <a:schemeClr val="dk1"/>
              </a:solidFill>
              <a:latin typeface="Times New Roman"/>
              <a:ea typeface="Times New Roman"/>
              <a:cs typeface="Times New Roman"/>
              <a:sym typeface="Times New Roman"/>
            </a:endParaRPr>
          </a:p>
        </p:txBody>
      </p:sp>
      <p:sp>
        <p:nvSpPr>
          <p:cNvPr id="193" name="Google Shape;193;p2"/>
          <p:cNvSpPr/>
          <p:nvPr/>
        </p:nvSpPr>
        <p:spPr>
          <a:xfrm>
            <a:off x="6256829" y="2391870"/>
            <a:ext cx="2641496" cy="831969"/>
          </a:xfrm>
          <a:prstGeom prst="homePlate">
            <a:avLst>
              <a:gd fmla="val 50000" name="adj"/>
            </a:avLst>
          </a:prstGeom>
          <a:gradFill>
            <a:gsLst>
              <a:gs pos="0">
                <a:srgbClr val="FFBB82"/>
              </a:gs>
              <a:gs pos="35000">
                <a:srgbClr val="FFCFA8"/>
              </a:gs>
              <a:gs pos="100000">
                <a:srgbClr val="FFEBD9"/>
              </a:gs>
            </a:gsLst>
            <a:lin ang="16200000" scaled="0"/>
          </a:gradFill>
          <a:ln cap="flat" cmpd="sng" w="9525">
            <a:solidFill>
              <a:srgbClr val="F5913F"/>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Phạm vi sử dụng</a:t>
            </a:r>
            <a:endParaRPr sz="2400">
              <a:solidFill>
                <a:schemeClr val="dk1"/>
              </a:solidFill>
              <a:latin typeface="Times New Roman"/>
              <a:ea typeface="Times New Roman"/>
              <a:cs typeface="Times New Roman"/>
              <a:sym typeface="Times New Roman"/>
            </a:endParaRPr>
          </a:p>
        </p:txBody>
      </p:sp>
      <p:sp>
        <p:nvSpPr>
          <p:cNvPr id="194" name="Google Shape;194;p2"/>
          <p:cNvSpPr/>
          <p:nvPr/>
        </p:nvSpPr>
        <p:spPr>
          <a:xfrm>
            <a:off x="5540202" y="5110705"/>
            <a:ext cx="3130607" cy="1124195"/>
          </a:xfrm>
          <a:prstGeom prst="flowChartMagneticTape">
            <a:avLst/>
          </a:prstGeom>
          <a:gradFill>
            <a:gsLst>
              <a:gs pos="0">
                <a:srgbClr val="9FC3FF"/>
              </a:gs>
              <a:gs pos="35000">
                <a:srgbClr val="BDD5FF"/>
              </a:gs>
              <a:gs pos="100000">
                <a:srgbClr val="E4EEFF"/>
              </a:gs>
            </a:gsLst>
            <a:lin ang="16200000" scaled="0"/>
          </a:gradFill>
          <a:ln cap="flat" cmpd="sng" w="9525">
            <a:solidFill>
              <a:srgbClr val="4A7DBA"/>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chemeClr val="dk1"/>
                </a:solidFill>
                <a:latin typeface="Times New Roman"/>
                <a:ea typeface="Times New Roman"/>
                <a:cs typeface="Times New Roman"/>
                <a:sym typeface="Times New Roman"/>
              </a:rPr>
              <a:t>Chức năng</a:t>
            </a:r>
            <a:endParaRPr sz="2400">
              <a:solidFill>
                <a:schemeClr val="dk1"/>
              </a:solidFill>
              <a:latin typeface="Times New Roman"/>
              <a:ea typeface="Times New Roman"/>
              <a:cs typeface="Times New Roman"/>
              <a:sym typeface="Times New Roman"/>
            </a:endParaRPr>
          </a:p>
        </p:txBody>
      </p:sp>
      <p:sp>
        <p:nvSpPr>
          <p:cNvPr id="195" name="Google Shape;195;p2"/>
          <p:cNvSpPr/>
          <p:nvPr/>
        </p:nvSpPr>
        <p:spPr>
          <a:xfrm>
            <a:off x="2623" y="1986007"/>
            <a:ext cx="2338242" cy="914400"/>
          </a:xfrm>
          <a:prstGeom prst="ellipse">
            <a:avLst/>
          </a:prstGeom>
          <a:gradFill>
            <a:gsLst>
              <a:gs pos="0">
                <a:srgbClr val="9BE9FF"/>
              </a:gs>
              <a:gs pos="35000">
                <a:srgbClr val="B8F1FF"/>
              </a:gs>
              <a:gs pos="100000">
                <a:srgbClr val="E2FBFF"/>
              </a:gs>
            </a:gsLst>
            <a:lin ang="16200000" scaled="0"/>
          </a:gradFill>
          <a:ln cap="flat" cmpd="sng" w="9525">
            <a:solidFill>
              <a:srgbClr val="45A9C4"/>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chemeClr val="dk1"/>
                </a:solidFill>
                <a:latin typeface="Times New Roman"/>
                <a:ea typeface="Times New Roman"/>
                <a:cs typeface="Times New Roman"/>
                <a:sym typeface="Times New Roman"/>
              </a:rPr>
              <a:t>2. Tính truyền cảm</a:t>
            </a:r>
            <a:endParaRPr sz="2400">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gtEl>
                                        <p:attrNameLst>
                                          <p:attrName>style.visibility</p:attrName>
                                        </p:attrNameLst>
                                      </p:cBhvr>
                                      <p:to>
                                        <p:strVal val="visible"/>
                                      </p:to>
                                    </p:set>
                                    <p:animEffect filter="fade" transition="in">
                                      <p:cBhvr>
                                        <p:cTn dur="500"/>
                                        <p:tgtEl>
                                          <p:spTgt spid="17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0"/>
                                        </p:tgtEl>
                                        <p:attrNameLst>
                                          <p:attrName>style.visibility</p:attrName>
                                        </p:attrNameLst>
                                      </p:cBhvr>
                                      <p:to>
                                        <p:strVal val="visible"/>
                                      </p:to>
                                    </p:set>
                                    <p:animEffect filter="fade" transition="in">
                                      <p:cBhvr>
                                        <p:cTn dur="500"/>
                                        <p:tgtEl>
                                          <p:spTgt spid="19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0"/>
                                        </p:tgtEl>
                                        <p:attrNameLst>
                                          <p:attrName>style.visibility</p:attrName>
                                        </p:attrNameLst>
                                      </p:cBhvr>
                                      <p:to>
                                        <p:strVal val="visible"/>
                                      </p:to>
                                    </p:set>
                                    <p:animEffect filter="fade" transition="in">
                                      <p:cBhvr>
                                        <p:cTn dur="2000"/>
                                        <p:tgtEl>
                                          <p:spTgt spid="180"/>
                                        </p:tgtEl>
                                      </p:cBhvr>
                                    </p:animEffect>
                                  </p:childTnLst>
                                </p:cTn>
                              </p:par>
                              <p:par>
                                <p:cTn fill="hold" nodeType="withEffect" presetClass="entr" presetID="10" presetSubtype="0">
                                  <p:stCondLst>
                                    <p:cond delay="0"/>
                                  </p:stCondLst>
                                  <p:childTnLst>
                                    <p:set>
                                      <p:cBhvr>
                                        <p:cTn dur="1" fill="hold">
                                          <p:stCondLst>
                                            <p:cond delay="0"/>
                                          </p:stCondLst>
                                        </p:cTn>
                                        <p:tgtEl>
                                          <p:spTgt spid="188"/>
                                        </p:tgtEl>
                                        <p:attrNameLst>
                                          <p:attrName>style.visibility</p:attrName>
                                        </p:attrNameLst>
                                      </p:cBhvr>
                                      <p:to>
                                        <p:strVal val="visible"/>
                                      </p:to>
                                    </p:set>
                                    <p:animEffect filter="fade" transition="in">
                                      <p:cBhvr>
                                        <p:cTn dur="2000"/>
                                        <p:tgtEl>
                                          <p:spTgt spid="18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3"/>
                                        </p:tgtEl>
                                        <p:attrNameLst>
                                          <p:attrName>style.visibility</p:attrName>
                                        </p:attrNameLst>
                                      </p:cBhvr>
                                      <p:to>
                                        <p:strVal val="visible"/>
                                      </p:to>
                                    </p:set>
                                    <p:animEffect filter="fade" transition="in">
                                      <p:cBhvr>
                                        <p:cTn dur="1000"/>
                                        <p:tgtEl>
                                          <p:spTgt spid="183"/>
                                        </p:tgtEl>
                                      </p:cBhvr>
                                    </p:animEffect>
                                  </p:childTnLst>
                                </p:cTn>
                              </p:par>
                              <p:par>
                                <p:cTn fill="hold" nodeType="withEffect" presetClass="entr" presetID="10" presetSubtype="0">
                                  <p:stCondLst>
                                    <p:cond delay="0"/>
                                  </p:stCondLst>
                                  <p:childTnLst>
                                    <p:set>
                                      <p:cBhvr>
                                        <p:cTn dur="1" fill="hold">
                                          <p:stCondLst>
                                            <p:cond delay="0"/>
                                          </p:stCondLst>
                                        </p:cTn>
                                        <p:tgtEl>
                                          <p:spTgt spid="193"/>
                                        </p:tgtEl>
                                        <p:attrNameLst>
                                          <p:attrName>style.visibility</p:attrName>
                                        </p:attrNameLst>
                                      </p:cBhvr>
                                      <p:to>
                                        <p:strVal val="visible"/>
                                      </p:to>
                                    </p:set>
                                    <p:animEffect filter="fade" transition="in">
                                      <p:cBhvr>
                                        <p:cTn dur="1000"/>
                                        <p:tgtEl>
                                          <p:spTgt spid="19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1"/>
                                        </p:tgtEl>
                                        <p:attrNameLst>
                                          <p:attrName>style.visibility</p:attrName>
                                        </p:attrNameLst>
                                      </p:cBhvr>
                                      <p:to>
                                        <p:strVal val="visible"/>
                                      </p:to>
                                    </p:set>
                                    <p:animEffect filter="fade" transition="in">
                                      <p:cBhvr>
                                        <p:cTn dur="500"/>
                                        <p:tgtEl>
                                          <p:spTgt spid="19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4"/>
                                        </p:tgtEl>
                                        <p:attrNameLst>
                                          <p:attrName>style.visibility</p:attrName>
                                        </p:attrNameLst>
                                      </p:cBhvr>
                                      <p:to>
                                        <p:strVal val="visible"/>
                                      </p:to>
                                    </p:set>
                                    <p:animEffect filter="fade" transition="in">
                                      <p:cBhvr>
                                        <p:cTn dur="1822"/>
                                        <p:tgtEl>
                                          <p:spTgt spid="184"/>
                                        </p:tgtEl>
                                      </p:cBhvr>
                                    </p:animEffect>
                                  </p:childTnLst>
                                </p:cTn>
                              </p:par>
                              <p:par>
                                <p:cTn fill="hold" nodeType="withEffect" presetClass="entr" presetID="10" presetSubtype="0">
                                  <p:stCondLst>
                                    <p:cond delay="0"/>
                                  </p:stCondLst>
                                  <p:childTnLst>
                                    <p:set>
                                      <p:cBhvr>
                                        <p:cTn dur="1" fill="hold">
                                          <p:stCondLst>
                                            <p:cond delay="0"/>
                                          </p:stCondLst>
                                        </p:cTn>
                                        <p:tgtEl>
                                          <p:spTgt spid="194"/>
                                        </p:tgtEl>
                                        <p:attrNameLst>
                                          <p:attrName>style.visibility</p:attrName>
                                        </p:attrNameLst>
                                      </p:cBhvr>
                                      <p:to>
                                        <p:strVal val="visible"/>
                                      </p:to>
                                    </p:set>
                                    <p:animEffect filter="fade" transition="in">
                                      <p:cBhvr>
                                        <p:cTn dur="1822"/>
                                        <p:tgtEl>
                                          <p:spTgt spid="19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1"/>
                                        </p:tgtEl>
                                        <p:attrNameLst>
                                          <p:attrName>style.visibility</p:attrName>
                                        </p:attrNameLst>
                                      </p:cBhvr>
                                      <p:to>
                                        <p:strVal val="visible"/>
                                      </p:to>
                                    </p:set>
                                    <p:animEffect filter="fade" transition="in">
                                      <p:cBhvr>
                                        <p:cTn dur="2000"/>
                                        <p:tgtEl>
                                          <p:spTgt spid="181"/>
                                        </p:tgtEl>
                                      </p:cBhvr>
                                    </p:animEffect>
                                  </p:childTnLst>
                                </p:cTn>
                              </p:par>
                              <p:par>
                                <p:cTn fill="hold" nodeType="withEffect" presetClass="entr" presetID="10" presetSubtype="0">
                                  <p:stCondLst>
                                    <p:cond delay="0"/>
                                  </p:stCondLst>
                                  <p:childTnLst>
                                    <p:set>
                                      <p:cBhvr>
                                        <p:cTn dur="1" fill="hold">
                                          <p:stCondLst>
                                            <p:cond delay="0"/>
                                          </p:stCondLst>
                                        </p:cTn>
                                        <p:tgtEl>
                                          <p:spTgt spid="189"/>
                                        </p:tgtEl>
                                        <p:attrNameLst>
                                          <p:attrName>style.visibility</p:attrName>
                                        </p:attrNameLst>
                                      </p:cBhvr>
                                      <p:to>
                                        <p:strVal val="visible"/>
                                      </p:to>
                                    </p:set>
                                    <p:animEffect filter="fade" transition="in">
                                      <p:cBhvr>
                                        <p:cTn dur="2000"/>
                                        <p:tgtEl>
                                          <p:spTgt spid="18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2"/>
                                        </p:tgtEl>
                                        <p:attrNameLst>
                                          <p:attrName>style.visibility</p:attrName>
                                        </p:attrNameLst>
                                      </p:cBhvr>
                                      <p:to>
                                        <p:strVal val="visible"/>
                                      </p:to>
                                    </p:set>
                                    <p:animEffect filter="fade" transition="in">
                                      <p:cBhvr>
                                        <p:cTn dur="500"/>
                                        <p:tgtEl>
                                          <p:spTgt spid="182"/>
                                        </p:tgtEl>
                                      </p:cBhvr>
                                    </p:animEffect>
                                  </p:childTnLst>
                                </p:cTn>
                              </p:par>
                              <p:par>
                                <p:cTn fill="hold" nodeType="withEffect" presetClass="entr" presetID="10" presetSubtype="0">
                                  <p:stCondLst>
                                    <p:cond delay="0"/>
                                  </p:stCondLst>
                                  <p:childTnLst>
                                    <p:set>
                                      <p:cBhvr>
                                        <p:cTn dur="1" fill="hold">
                                          <p:stCondLst>
                                            <p:cond delay="0"/>
                                          </p:stCondLst>
                                        </p:cTn>
                                        <p:tgtEl>
                                          <p:spTgt spid="192"/>
                                        </p:tgtEl>
                                        <p:attrNameLst>
                                          <p:attrName>style.visibility</p:attrName>
                                        </p:attrNameLst>
                                      </p:cBhvr>
                                      <p:to>
                                        <p:strVal val="visible"/>
                                      </p:to>
                                    </p:set>
                                    <p:animEffect filter="fade" transition="in">
                                      <p:cBhvr>
                                        <p:cTn dur="500"/>
                                        <p:tgtEl>
                                          <p:spTgt spid="19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gtEl>
                                        <p:attrNameLst>
                                          <p:attrName>style.visibility</p:attrName>
                                        </p:attrNameLst>
                                      </p:cBhvr>
                                      <p:to>
                                        <p:strVal val="visible"/>
                                      </p:to>
                                    </p:set>
                                    <p:animEffect filter="fade" transition="in">
                                      <p:cBhvr>
                                        <p:cTn dur="2000"/>
                                        <p:tgtEl>
                                          <p:spTgt spid="185"/>
                                        </p:tgtEl>
                                      </p:cBhvr>
                                    </p:animEffect>
                                  </p:childTnLst>
                                </p:cTn>
                              </p:par>
                              <p:par>
                                <p:cTn fill="hold" nodeType="withEffect" presetClass="entr" presetID="10" presetSubtype="0">
                                  <p:stCondLst>
                                    <p:cond delay="0"/>
                                  </p:stCondLst>
                                  <p:childTnLst>
                                    <p:set>
                                      <p:cBhvr>
                                        <p:cTn dur="1" fill="hold">
                                          <p:stCondLst>
                                            <p:cond delay="0"/>
                                          </p:stCondLst>
                                        </p:cTn>
                                        <p:tgtEl>
                                          <p:spTgt spid="195"/>
                                        </p:tgtEl>
                                        <p:attrNameLst>
                                          <p:attrName>style.visibility</p:attrName>
                                        </p:attrNameLst>
                                      </p:cBhvr>
                                      <p:to>
                                        <p:strVal val="visible"/>
                                      </p:to>
                                    </p:set>
                                    <p:animEffect filter="fade" transition="in">
                                      <p:cBhvr>
                                        <p:cTn dur="2000"/>
                                        <p:tgtEl>
                                          <p:spTgt spid="19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6"/>
                                        </p:tgtEl>
                                        <p:attrNameLst>
                                          <p:attrName>style.visibility</p:attrName>
                                        </p:attrNameLst>
                                      </p:cBhvr>
                                      <p:to>
                                        <p:strVal val="visible"/>
                                      </p:to>
                                    </p:set>
                                    <p:animEffect filter="fade" transition="in">
                                      <p:cBhvr>
                                        <p:cTn dur="1000"/>
                                        <p:tgtEl>
                                          <p:spTgt spid="186"/>
                                        </p:tgtEl>
                                      </p:cBhvr>
                                    </p:animEffect>
                                  </p:childTnLst>
                                </p:cTn>
                              </p:par>
                              <p:par>
                                <p:cTn fill="hold" nodeType="withEffect" presetClass="entr" presetID="10" presetSubtype="0">
                                  <p:stCondLst>
                                    <p:cond delay="0"/>
                                  </p:stCondLst>
                                  <p:childTnLst>
                                    <p:set>
                                      <p:cBhvr>
                                        <p:cTn dur="1" fill="hold">
                                          <p:stCondLst>
                                            <p:cond delay="0"/>
                                          </p:stCondLst>
                                        </p:cTn>
                                        <p:tgtEl>
                                          <p:spTgt spid="187"/>
                                        </p:tgtEl>
                                        <p:attrNameLst>
                                          <p:attrName>style.visibility</p:attrName>
                                        </p:attrNameLst>
                                      </p:cBhvr>
                                      <p:to>
                                        <p:strVal val="visible"/>
                                      </p:to>
                                    </p:set>
                                    <p:animEffect filter="fade" transition="in">
                                      <p:cBhvr>
                                        <p:cTn dur="1000"/>
                                        <p:tgtEl>
                                          <p:spTgt spid="18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2" name="Shape 382"/>
        <p:cNvGrpSpPr/>
        <p:nvPr/>
      </p:nvGrpSpPr>
      <p:grpSpPr>
        <a:xfrm>
          <a:off x="0" y="0"/>
          <a:ext cx="0" cy="0"/>
          <a:chOff x="0" y="0"/>
          <a:chExt cx="0" cy="0"/>
        </a:xfrm>
      </p:grpSpPr>
      <p:sp>
        <p:nvSpPr>
          <p:cNvPr id="383" name="Google Shape;383;p20"/>
          <p:cNvSpPr/>
          <p:nvPr/>
        </p:nvSpPr>
        <p:spPr>
          <a:xfrm>
            <a:off x="2797161" y="1873866"/>
            <a:ext cx="2582373" cy="2711168"/>
          </a:xfrm>
          <a:prstGeom prst="heart">
            <a:avLst/>
          </a:prstGeom>
          <a:gradFill>
            <a:gsLst>
              <a:gs pos="0">
                <a:srgbClr val="992D2B"/>
              </a:gs>
              <a:gs pos="80000">
                <a:srgbClr val="C93D39"/>
              </a:gs>
              <a:gs pos="100000">
                <a:srgbClr val="CD3A36"/>
              </a:gs>
            </a:gsLst>
            <a:lin ang="16200000" scaled="0"/>
          </a:gradFill>
          <a:ln cap="flat" cmpd="sng" w="9525">
            <a:solidFill>
              <a:srgbClr val="BD4B48"/>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rgbClr val="FFFF00"/>
                </a:solidFill>
                <a:latin typeface="Times New Roman"/>
                <a:ea typeface="Times New Roman"/>
                <a:cs typeface="Times New Roman"/>
                <a:sym typeface="Times New Roman"/>
              </a:rPr>
              <a:t>Phong cách ngôn ngữ nghệ thuật</a:t>
            </a:r>
            <a:endParaRPr b="1" sz="2800">
              <a:solidFill>
                <a:srgbClr val="FFFF00"/>
              </a:solidFill>
              <a:latin typeface="Times New Roman"/>
              <a:ea typeface="Times New Roman"/>
              <a:cs typeface="Times New Roman"/>
              <a:sym typeface="Times New Roman"/>
            </a:endParaRPr>
          </a:p>
        </p:txBody>
      </p:sp>
      <p:cxnSp>
        <p:nvCxnSpPr>
          <p:cNvPr id="384" name="Google Shape;384;p20"/>
          <p:cNvCxnSpPr>
            <a:endCxn id="385" idx="2"/>
          </p:cNvCxnSpPr>
          <p:nvPr/>
        </p:nvCxnSpPr>
        <p:spPr>
          <a:xfrm>
            <a:off x="5704935" y="548584"/>
            <a:ext cx="623100" cy="357600"/>
          </a:xfrm>
          <a:prstGeom prst="curvedConnector3">
            <a:avLst>
              <a:gd fmla="val 49994" name="adj1"/>
            </a:avLst>
          </a:prstGeom>
          <a:noFill/>
          <a:ln cap="flat" cmpd="sng" w="38100">
            <a:solidFill>
              <a:schemeClr val="accent5"/>
            </a:solidFill>
            <a:prstDash val="solid"/>
            <a:round/>
            <a:headEnd len="sm" w="sm" type="none"/>
            <a:tailEnd len="med" w="med" type="triangle"/>
          </a:ln>
          <a:effectLst>
            <a:outerShdw blurRad="40000" rotWithShape="0" dir="5400000" dist="23000">
              <a:srgbClr val="000000">
                <a:alpha val="34901"/>
              </a:srgbClr>
            </a:outerShdw>
          </a:effectLst>
        </p:spPr>
      </p:cxnSp>
      <p:cxnSp>
        <p:nvCxnSpPr>
          <p:cNvPr id="386" name="Google Shape;386;p20"/>
          <p:cNvCxnSpPr/>
          <p:nvPr/>
        </p:nvCxnSpPr>
        <p:spPr>
          <a:xfrm flipH="1">
            <a:off x="3676493" y="4582156"/>
            <a:ext cx="319481" cy="716930"/>
          </a:xfrm>
          <a:prstGeom prst="straightConnector1">
            <a:avLst/>
          </a:prstGeom>
          <a:noFill/>
          <a:ln cap="flat" cmpd="sng" w="38100">
            <a:solidFill>
              <a:schemeClr val="accent3"/>
            </a:solidFill>
            <a:prstDash val="solid"/>
            <a:round/>
            <a:headEnd len="sm" w="sm" type="none"/>
            <a:tailEnd len="med" w="med" type="triangle"/>
          </a:ln>
          <a:effectLst>
            <a:outerShdw blurRad="40000" rotWithShape="0" dir="5400000" dist="23000">
              <a:srgbClr val="000000">
                <a:alpha val="34901"/>
              </a:srgbClr>
            </a:outerShdw>
          </a:effectLst>
        </p:spPr>
      </p:cxnSp>
      <p:cxnSp>
        <p:nvCxnSpPr>
          <p:cNvPr id="387" name="Google Shape;387;p20"/>
          <p:cNvCxnSpPr/>
          <p:nvPr/>
        </p:nvCxnSpPr>
        <p:spPr>
          <a:xfrm flipH="1" rot="5400000">
            <a:off x="2147713" y="5628598"/>
            <a:ext cx="519900" cy="409500"/>
          </a:xfrm>
          <a:prstGeom prst="curvedConnector3">
            <a:avLst>
              <a:gd fmla="val 50000" name="adj1"/>
            </a:avLst>
          </a:prstGeom>
          <a:noFill/>
          <a:ln cap="flat" cmpd="sng" w="38100">
            <a:solidFill>
              <a:schemeClr val="accent4"/>
            </a:solidFill>
            <a:prstDash val="solid"/>
            <a:round/>
            <a:headEnd len="sm" w="sm" type="none"/>
            <a:tailEnd len="med" w="med" type="triangle"/>
          </a:ln>
          <a:effectLst>
            <a:outerShdw blurRad="40000" rotWithShape="0" dir="5400000" dist="23000">
              <a:srgbClr val="000000">
                <a:alpha val="34901"/>
              </a:srgbClr>
            </a:outerShdw>
          </a:effectLst>
        </p:spPr>
      </p:cxnSp>
      <p:cxnSp>
        <p:nvCxnSpPr>
          <p:cNvPr id="388" name="Google Shape;388;p20"/>
          <p:cNvCxnSpPr/>
          <p:nvPr/>
        </p:nvCxnSpPr>
        <p:spPr>
          <a:xfrm>
            <a:off x="5477133" y="1265616"/>
            <a:ext cx="299231" cy="869135"/>
          </a:xfrm>
          <a:prstGeom prst="straightConnector1">
            <a:avLst/>
          </a:prstGeom>
          <a:noFill/>
          <a:ln cap="flat" cmpd="sng" w="38100">
            <a:solidFill>
              <a:schemeClr val="accent4"/>
            </a:solidFill>
            <a:prstDash val="solid"/>
            <a:round/>
            <a:headEnd len="sm" w="sm" type="none"/>
            <a:tailEnd len="med" w="med" type="triangle"/>
          </a:ln>
          <a:effectLst>
            <a:outerShdw blurRad="40000" rotWithShape="0" dir="5400000" dist="23000">
              <a:srgbClr val="000000">
                <a:alpha val="34901"/>
              </a:srgbClr>
            </a:outerShdw>
          </a:effectLst>
        </p:spPr>
      </p:cxnSp>
      <p:cxnSp>
        <p:nvCxnSpPr>
          <p:cNvPr id="389" name="Google Shape;389;p20"/>
          <p:cNvCxnSpPr/>
          <p:nvPr/>
        </p:nvCxnSpPr>
        <p:spPr>
          <a:xfrm flipH="1" rot="-5400000">
            <a:off x="3522010" y="3101438"/>
            <a:ext cx="3746100" cy="797700"/>
          </a:xfrm>
          <a:prstGeom prst="curvedConnector3">
            <a:avLst>
              <a:gd fmla="val 49998" name="adj1"/>
            </a:avLst>
          </a:prstGeom>
          <a:noFill/>
          <a:ln cap="flat" cmpd="sng" w="38100">
            <a:solidFill>
              <a:schemeClr val="accent1"/>
            </a:solidFill>
            <a:prstDash val="solid"/>
            <a:round/>
            <a:headEnd len="sm" w="sm" type="none"/>
            <a:tailEnd len="med" w="med" type="triangle"/>
          </a:ln>
          <a:effectLst>
            <a:outerShdw blurRad="40000" rotWithShape="0" dir="5400000" dist="23000">
              <a:srgbClr val="000000">
                <a:alpha val="34901"/>
              </a:srgbClr>
            </a:outerShdw>
          </a:effectLst>
        </p:spPr>
      </p:cxnSp>
      <p:cxnSp>
        <p:nvCxnSpPr>
          <p:cNvPr id="390" name="Google Shape;390;p20"/>
          <p:cNvCxnSpPr/>
          <p:nvPr/>
        </p:nvCxnSpPr>
        <p:spPr>
          <a:xfrm flipH="1" rot="10800000">
            <a:off x="827584" y="3159114"/>
            <a:ext cx="337341" cy="599696"/>
          </a:xfrm>
          <a:prstGeom prst="straightConnector1">
            <a:avLst/>
          </a:prstGeom>
          <a:noFill/>
          <a:ln cap="flat" cmpd="sng" w="38100">
            <a:solidFill>
              <a:schemeClr val="accent1"/>
            </a:solidFill>
            <a:prstDash val="solid"/>
            <a:round/>
            <a:headEnd len="sm" w="sm" type="none"/>
            <a:tailEnd len="med" w="med" type="triangle"/>
          </a:ln>
          <a:effectLst>
            <a:outerShdw blurRad="40000" rotWithShape="0" dir="5400000" dist="23000">
              <a:srgbClr val="000000">
                <a:alpha val="34901"/>
              </a:srgbClr>
            </a:outerShdw>
          </a:effectLst>
        </p:spPr>
      </p:cxnSp>
      <p:cxnSp>
        <p:nvCxnSpPr>
          <p:cNvPr id="391" name="Google Shape;391;p20"/>
          <p:cNvCxnSpPr/>
          <p:nvPr/>
        </p:nvCxnSpPr>
        <p:spPr>
          <a:xfrm rot="-5400000">
            <a:off x="1056225" y="1616106"/>
            <a:ext cx="478800" cy="216000"/>
          </a:xfrm>
          <a:prstGeom prst="curvedConnector3">
            <a:avLst>
              <a:gd fmla="val 49992" name="adj1"/>
            </a:avLst>
          </a:prstGeom>
          <a:noFill/>
          <a:ln cap="flat" cmpd="sng" w="38100">
            <a:solidFill>
              <a:schemeClr val="accent6"/>
            </a:solidFill>
            <a:prstDash val="solid"/>
            <a:round/>
            <a:headEnd len="sm" w="sm" type="none"/>
            <a:tailEnd len="med" w="med" type="triangle"/>
          </a:ln>
          <a:effectLst>
            <a:outerShdw blurRad="40000" rotWithShape="0" dir="5400000" dist="23000">
              <a:srgbClr val="000000">
                <a:alpha val="34901"/>
              </a:srgbClr>
            </a:outerShdw>
          </a:effectLst>
        </p:spPr>
      </p:cxnSp>
      <p:sp>
        <p:nvSpPr>
          <p:cNvPr id="392" name="Google Shape;392;p20"/>
          <p:cNvSpPr/>
          <p:nvPr/>
        </p:nvSpPr>
        <p:spPr>
          <a:xfrm>
            <a:off x="-108723" y="0"/>
            <a:ext cx="3196861" cy="1512245"/>
          </a:xfrm>
          <a:prstGeom prst="wedgeEllipseCallout">
            <a:avLst>
              <a:gd fmla="val -20833" name="adj1"/>
              <a:gd fmla="val 62500" name="adj2"/>
            </a:avLst>
          </a:prstGeom>
          <a:gradFill>
            <a:gsLst>
              <a:gs pos="0">
                <a:srgbClr val="FFA09D"/>
              </a:gs>
              <a:gs pos="35000">
                <a:srgbClr val="FFBCBC"/>
              </a:gs>
              <a:gs pos="100000">
                <a:srgbClr val="FFE2E2"/>
              </a:gs>
            </a:gsLst>
            <a:lin ang="16200000" scaled="0"/>
          </a:gradFill>
          <a:ln cap="flat" cmpd="sng" w="9525">
            <a:solidFill>
              <a:srgbClr val="BD4B48"/>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2200">
                <a:solidFill>
                  <a:schemeClr val="dk1"/>
                </a:solidFill>
                <a:latin typeface="Times New Roman"/>
                <a:ea typeface="Times New Roman"/>
                <a:cs typeface="Times New Roman"/>
                <a:sym typeface="Times New Roman"/>
              </a:rPr>
              <a:t>3. Tính cá thể: </a:t>
            </a:r>
            <a:r>
              <a:rPr lang="en-US" sz="2200">
                <a:solidFill>
                  <a:srgbClr val="FF0000"/>
                </a:solidFill>
                <a:latin typeface="Times New Roman"/>
                <a:ea typeface="Times New Roman"/>
                <a:cs typeface="Times New Roman"/>
                <a:sym typeface="Times New Roman"/>
              </a:rPr>
              <a:t>giọng điệu, phong cách, lời nói, tình huống</a:t>
            </a:r>
            <a:r>
              <a:rPr lang="en-US" sz="2200">
                <a:solidFill>
                  <a:schemeClr val="dk1"/>
                </a:solidFill>
                <a:latin typeface="Times New Roman"/>
                <a:ea typeface="Times New Roman"/>
                <a:cs typeface="Times New Roman"/>
                <a:sym typeface="Times New Roman"/>
              </a:rPr>
              <a:t>…</a:t>
            </a:r>
            <a:endParaRPr sz="2200">
              <a:solidFill>
                <a:schemeClr val="dk1"/>
              </a:solidFill>
              <a:latin typeface="Times New Roman"/>
              <a:ea typeface="Times New Roman"/>
              <a:cs typeface="Times New Roman"/>
              <a:sym typeface="Times New Roman"/>
            </a:endParaRPr>
          </a:p>
        </p:txBody>
      </p:sp>
      <p:sp>
        <p:nvSpPr>
          <p:cNvPr id="385" name="Google Shape;385;p20"/>
          <p:cNvSpPr/>
          <p:nvPr/>
        </p:nvSpPr>
        <p:spPr>
          <a:xfrm>
            <a:off x="6328035" y="185133"/>
            <a:ext cx="2815965" cy="1442103"/>
          </a:xfrm>
          <a:prstGeom prst="ellipse">
            <a:avLst/>
          </a:prstGeom>
          <a:gradFill>
            <a:gsLst>
              <a:gs pos="0">
                <a:srgbClr val="9BE9FF"/>
              </a:gs>
              <a:gs pos="35000">
                <a:srgbClr val="B8F1FF"/>
              </a:gs>
              <a:gs pos="100000">
                <a:srgbClr val="E2FBFF"/>
              </a:gs>
            </a:gsLst>
            <a:lin ang="16200000" scaled="0"/>
          </a:gradFill>
          <a:ln cap="flat" cmpd="sng" w="9525">
            <a:solidFill>
              <a:srgbClr val="45A9C4"/>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just">
              <a:spcBef>
                <a:spcPts val="0"/>
              </a:spcBef>
              <a:spcAft>
                <a:spcPts val="0"/>
              </a:spcAft>
              <a:buNone/>
            </a:pPr>
            <a:r>
              <a:rPr lang="en-US" sz="2400">
                <a:solidFill>
                  <a:schemeClr val="dk1"/>
                </a:solidFill>
                <a:latin typeface="Times New Roman"/>
                <a:ea typeface="Times New Roman"/>
                <a:cs typeface="Times New Roman"/>
                <a:sym typeface="Times New Roman"/>
              </a:rPr>
              <a:t>Khái niệm: </a:t>
            </a:r>
            <a:r>
              <a:rPr lang="en-US" sz="2400">
                <a:solidFill>
                  <a:srgbClr val="FF0000"/>
                </a:solidFill>
                <a:latin typeface="Times New Roman"/>
                <a:ea typeface="Times New Roman"/>
                <a:cs typeface="Times New Roman"/>
                <a:sym typeface="Times New Roman"/>
              </a:rPr>
              <a:t>gợi hình</a:t>
            </a:r>
            <a:r>
              <a:rPr lang="en-US" sz="2400">
                <a:solidFill>
                  <a:schemeClr val="dk1"/>
                </a:solidFill>
                <a:latin typeface="Times New Roman"/>
                <a:ea typeface="Times New Roman"/>
                <a:cs typeface="Times New Roman"/>
                <a:sym typeface="Times New Roman"/>
              </a:rPr>
              <a:t>, </a:t>
            </a:r>
            <a:r>
              <a:rPr lang="en-US" sz="2400">
                <a:solidFill>
                  <a:srgbClr val="FF0000"/>
                </a:solidFill>
                <a:latin typeface="Times New Roman"/>
                <a:ea typeface="Times New Roman"/>
                <a:cs typeface="Times New Roman"/>
                <a:sym typeface="Times New Roman"/>
              </a:rPr>
              <a:t>gợi cảm</a:t>
            </a:r>
            <a:endParaRPr sz="2400">
              <a:solidFill>
                <a:schemeClr val="dk1"/>
              </a:solidFill>
              <a:latin typeface="Times New Roman"/>
              <a:ea typeface="Times New Roman"/>
              <a:cs typeface="Times New Roman"/>
              <a:sym typeface="Times New Roman"/>
            </a:endParaRPr>
          </a:p>
        </p:txBody>
      </p:sp>
      <p:sp>
        <p:nvSpPr>
          <p:cNvPr id="393" name="Google Shape;393;p20"/>
          <p:cNvSpPr/>
          <p:nvPr/>
        </p:nvSpPr>
        <p:spPr>
          <a:xfrm>
            <a:off x="2603667" y="5320951"/>
            <a:ext cx="2936535" cy="1277640"/>
          </a:xfrm>
          <a:prstGeom prst="smileyFace">
            <a:avLst>
              <a:gd fmla="val 4653" name="adj"/>
            </a:avLst>
          </a:prstGeom>
          <a:gradFill>
            <a:gsLst>
              <a:gs pos="0">
                <a:srgbClr val="FFBB82"/>
              </a:gs>
              <a:gs pos="35000">
                <a:srgbClr val="FFCFA8"/>
              </a:gs>
              <a:gs pos="100000">
                <a:srgbClr val="FFEBD9"/>
              </a:gs>
            </a:gsLst>
            <a:lin ang="16200000" scaled="0"/>
          </a:gradFill>
          <a:ln cap="flat" cmpd="sng" w="9525">
            <a:solidFill>
              <a:srgbClr val="F5913F"/>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chemeClr val="dk1"/>
                </a:solidFill>
                <a:latin typeface="Times New Roman"/>
                <a:ea typeface="Times New Roman"/>
                <a:cs typeface="Times New Roman"/>
                <a:sym typeface="Times New Roman"/>
              </a:rPr>
              <a:t>II. Phong cách ngôn ngữ nghệ thuật</a:t>
            </a:r>
            <a:endParaRPr b="1" sz="2400">
              <a:solidFill>
                <a:schemeClr val="dk1"/>
              </a:solidFill>
              <a:latin typeface="Times New Roman"/>
              <a:ea typeface="Times New Roman"/>
              <a:cs typeface="Times New Roman"/>
              <a:sym typeface="Times New Roman"/>
            </a:endParaRPr>
          </a:p>
        </p:txBody>
      </p:sp>
      <p:sp>
        <p:nvSpPr>
          <p:cNvPr id="394" name="Google Shape;394;p20"/>
          <p:cNvSpPr/>
          <p:nvPr/>
        </p:nvSpPr>
        <p:spPr>
          <a:xfrm>
            <a:off x="3363973" y="18974"/>
            <a:ext cx="2340889" cy="1749769"/>
          </a:xfrm>
          <a:prstGeom prst="cloudCallout">
            <a:avLst>
              <a:gd fmla="val -34186" name="adj1"/>
              <a:gd fmla="val 67325" name="adj2"/>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chemeClr val="dk1"/>
                </a:solidFill>
                <a:latin typeface="Times New Roman"/>
                <a:ea typeface="Times New Roman"/>
                <a:cs typeface="Times New Roman"/>
                <a:sym typeface="Times New Roman"/>
              </a:rPr>
              <a:t>I. Ngôn ngữ nghệ thuật.</a:t>
            </a:r>
            <a:endParaRPr sz="2400">
              <a:solidFill>
                <a:schemeClr val="dk1"/>
              </a:solidFill>
              <a:latin typeface="Times New Roman"/>
              <a:ea typeface="Times New Roman"/>
              <a:cs typeface="Times New Roman"/>
              <a:sym typeface="Times New Roman"/>
            </a:endParaRPr>
          </a:p>
        </p:txBody>
      </p:sp>
      <p:sp>
        <p:nvSpPr>
          <p:cNvPr id="395" name="Google Shape;395;p20"/>
          <p:cNvSpPr/>
          <p:nvPr/>
        </p:nvSpPr>
        <p:spPr>
          <a:xfrm>
            <a:off x="6238398" y="3758810"/>
            <a:ext cx="2750666" cy="909758"/>
          </a:xfrm>
          <a:custGeom>
            <a:rect b="b" l="l" r="r" t="t"/>
            <a:pathLst>
              <a:path extrusionOk="0" h="120000" w="120000">
                <a:moveTo>
                  <a:pt x="0" y="0"/>
                </a:moveTo>
                <a:lnTo>
                  <a:pt x="120000" y="0"/>
                </a:lnTo>
                <a:lnTo>
                  <a:pt x="120000" y="120000"/>
                </a:lnTo>
                <a:lnTo>
                  <a:pt x="0" y="120000"/>
                </a:lnTo>
                <a:close/>
              </a:path>
              <a:path extrusionOk="0" fill="none" h="120000" w="120000">
                <a:moveTo>
                  <a:pt x="112" y="10758"/>
                </a:moveTo>
                <a:lnTo>
                  <a:pt x="-29808" y="-30547"/>
                </a:lnTo>
                <a:lnTo>
                  <a:pt x="-45016" y="-286982"/>
                </a:lnTo>
              </a:path>
            </a:pathLst>
          </a:custGeom>
          <a:gradFill>
            <a:gsLst>
              <a:gs pos="0">
                <a:srgbClr val="FFA09D"/>
              </a:gs>
              <a:gs pos="35000">
                <a:srgbClr val="FFBCBC"/>
              </a:gs>
              <a:gs pos="100000">
                <a:srgbClr val="FFE2E2"/>
              </a:gs>
            </a:gsLst>
            <a:lin ang="16200000" scaled="0"/>
          </a:gradFill>
          <a:ln cap="flat" cmpd="sng" w="9525">
            <a:solidFill>
              <a:srgbClr val="BD4B48"/>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Phân loại: </a:t>
            </a:r>
            <a:r>
              <a:rPr lang="en-US" sz="2400">
                <a:solidFill>
                  <a:srgbClr val="FF0000"/>
                </a:solidFill>
                <a:latin typeface="Times New Roman"/>
                <a:ea typeface="Times New Roman"/>
                <a:cs typeface="Times New Roman"/>
                <a:sym typeface="Times New Roman"/>
              </a:rPr>
              <a:t>tự sự, thơ, sân khấu</a:t>
            </a:r>
            <a:endParaRPr sz="2400">
              <a:solidFill>
                <a:srgbClr val="FF0000"/>
              </a:solidFill>
              <a:latin typeface="Times New Roman"/>
              <a:ea typeface="Times New Roman"/>
              <a:cs typeface="Times New Roman"/>
              <a:sym typeface="Times New Roman"/>
            </a:endParaRPr>
          </a:p>
        </p:txBody>
      </p:sp>
      <p:sp>
        <p:nvSpPr>
          <p:cNvPr id="396" name="Google Shape;396;p20"/>
          <p:cNvSpPr/>
          <p:nvPr/>
        </p:nvSpPr>
        <p:spPr>
          <a:xfrm>
            <a:off x="-72782" y="3322749"/>
            <a:ext cx="3436755" cy="2287469"/>
          </a:xfrm>
          <a:prstGeom prst="star7">
            <a:avLst>
              <a:gd fmla="val 34601" name="adj"/>
              <a:gd fmla="val 102572" name="hf"/>
              <a:gd fmla="val 105210" name="vf"/>
            </a:avLst>
          </a:prstGeom>
          <a:gradFill>
            <a:gsLst>
              <a:gs pos="0">
                <a:srgbClr val="C8B2E9"/>
              </a:gs>
              <a:gs pos="35000">
                <a:srgbClr val="D6CAED"/>
              </a:gs>
              <a:gs pos="100000">
                <a:srgbClr val="EFE8FA"/>
              </a:gs>
            </a:gsLst>
            <a:lin ang="16200000" scaled="0"/>
          </a:gradFill>
          <a:ln cap="flat" cmpd="sng" w="9525">
            <a:solidFill>
              <a:srgbClr val="7C5F9F"/>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2200">
                <a:solidFill>
                  <a:schemeClr val="dk1"/>
                </a:solidFill>
                <a:latin typeface="Times New Roman"/>
                <a:ea typeface="Times New Roman"/>
                <a:cs typeface="Times New Roman"/>
                <a:sym typeface="Times New Roman"/>
              </a:rPr>
              <a:t> </a:t>
            </a:r>
            <a:endParaRPr/>
          </a:p>
          <a:p>
            <a:pPr indent="0" lvl="0" marL="0" marR="0" rtl="0" algn="ctr">
              <a:spcBef>
                <a:spcPts val="0"/>
              </a:spcBef>
              <a:spcAft>
                <a:spcPts val="0"/>
              </a:spcAft>
              <a:buNone/>
            </a:pPr>
            <a:r>
              <a:rPr lang="en-US" sz="2200">
                <a:solidFill>
                  <a:schemeClr val="dk1"/>
                </a:solidFill>
                <a:latin typeface="Times New Roman"/>
                <a:ea typeface="Times New Roman"/>
                <a:cs typeface="Times New Roman"/>
                <a:sym typeface="Times New Roman"/>
              </a:rPr>
              <a:t>1. Tính hình tượng: </a:t>
            </a:r>
            <a:r>
              <a:rPr lang="en-US" sz="2200">
                <a:solidFill>
                  <a:srgbClr val="FF0000"/>
                </a:solidFill>
                <a:latin typeface="Times New Roman"/>
                <a:ea typeface="Times New Roman"/>
                <a:cs typeface="Times New Roman"/>
                <a:sym typeface="Times New Roman"/>
              </a:rPr>
              <a:t>Khả năng, hình tượng, tu từ, đa nghĩa…</a:t>
            </a:r>
            <a:endParaRPr sz="2200">
              <a:solidFill>
                <a:srgbClr val="FF0000"/>
              </a:solidFill>
              <a:latin typeface="Times New Roman"/>
              <a:ea typeface="Times New Roman"/>
              <a:cs typeface="Times New Roman"/>
              <a:sym typeface="Times New Roman"/>
            </a:endParaRPr>
          </a:p>
        </p:txBody>
      </p:sp>
      <p:sp>
        <p:nvSpPr>
          <p:cNvPr id="397" name="Google Shape;397;p20"/>
          <p:cNvSpPr/>
          <p:nvPr/>
        </p:nvSpPr>
        <p:spPr>
          <a:xfrm>
            <a:off x="5776364" y="1873866"/>
            <a:ext cx="3367635" cy="1507527"/>
          </a:xfrm>
          <a:prstGeom prst="homePlate">
            <a:avLst>
              <a:gd fmla="val 50000" name="adj"/>
            </a:avLst>
          </a:prstGeom>
          <a:gradFill>
            <a:gsLst>
              <a:gs pos="0">
                <a:srgbClr val="FFBB82"/>
              </a:gs>
              <a:gs pos="35000">
                <a:srgbClr val="FFCFA8"/>
              </a:gs>
              <a:gs pos="100000">
                <a:srgbClr val="FFEBD9"/>
              </a:gs>
            </a:gsLst>
            <a:lin ang="16200000" scaled="0"/>
          </a:gradFill>
          <a:ln cap="flat" cmpd="sng" w="9525">
            <a:solidFill>
              <a:srgbClr val="F5913F"/>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rPr lang="en-US" sz="2000">
                <a:solidFill>
                  <a:schemeClr val="dk1"/>
                </a:solidFill>
                <a:latin typeface="Times New Roman"/>
                <a:ea typeface="Times New Roman"/>
                <a:cs typeface="Times New Roman"/>
                <a:sym typeface="Times New Roman"/>
              </a:rPr>
              <a:t>Phạm vi sử dụng: </a:t>
            </a:r>
            <a:endParaRPr sz="20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lang="en-US" sz="2000">
                <a:solidFill>
                  <a:schemeClr val="dk1"/>
                </a:solidFill>
                <a:latin typeface="Times New Roman"/>
                <a:ea typeface="Times New Roman"/>
                <a:cs typeface="Times New Roman"/>
                <a:sym typeface="Times New Roman"/>
              </a:rPr>
              <a:t>+ </a:t>
            </a:r>
            <a:r>
              <a:rPr lang="en-US" sz="2000">
                <a:solidFill>
                  <a:srgbClr val="FF0000"/>
                </a:solidFill>
                <a:latin typeface="Times New Roman"/>
                <a:ea typeface="Times New Roman"/>
                <a:cs typeface="Times New Roman"/>
                <a:sym typeface="Times New Roman"/>
              </a:rPr>
              <a:t>Văn bản </a:t>
            </a:r>
            <a:r>
              <a:rPr lang="en-US" sz="2000">
                <a:solidFill>
                  <a:schemeClr val="dk1"/>
                </a:solidFill>
                <a:latin typeface="Times New Roman"/>
                <a:ea typeface="Times New Roman"/>
                <a:cs typeface="Times New Roman"/>
                <a:sym typeface="Times New Roman"/>
              </a:rPr>
              <a:t>nghệ thuật.</a:t>
            </a:r>
            <a:endParaRPr sz="20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lang="en-US" sz="2000">
                <a:solidFill>
                  <a:schemeClr val="dk1"/>
                </a:solidFill>
                <a:latin typeface="Times New Roman"/>
                <a:ea typeface="Times New Roman"/>
                <a:cs typeface="Times New Roman"/>
                <a:sym typeface="Times New Roman"/>
              </a:rPr>
              <a:t>+ </a:t>
            </a:r>
            <a:r>
              <a:rPr lang="en-US" sz="2000">
                <a:solidFill>
                  <a:srgbClr val="FF0000"/>
                </a:solidFill>
                <a:latin typeface="Times New Roman"/>
                <a:ea typeface="Times New Roman"/>
                <a:cs typeface="Times New Roman"/>
                <a:sym typeface="Times New Roman"/>
              </a:rPr>
              <a:t>Lời nói </a:t>
            </a:r>
            <a:r>
              <a:rPr lang="en-US" sz="2000">
                <a:solidFill>
                  <a:schemeClr val="dk1"/>
                </a:solidFill>
                <a:latin typeface="Times New Roman"/>
                <a:ea typeface="Times New Roman"/>
                <a:cs typeface="Times New Roman"/>
                <a:sym typeface="Times New Roman"/>
              </a:rPr>
              <a:t>hàng ngày.</a:t>
            </a:r>
            <a:endParaRPr sz="20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lang="en-US" sz="2000">
                <a:solidFill>
                  <a:schemeClr val="dk1"/>
                </a:solidFill>
                <a:latin typeface="Times New Roman"/>
                <a:ea typeface="Times New Roman"/>
                <a:cs typeface="Times New Roman"/>
                <a:sym typeface="Times New Roman"/>
              </a:rPr>
              <a:t>+ Phong cách </a:t>
            </a:r>
            <a:r>
              <a:rPr lang="en-US" sz="2000">
                <a:solidFill>
                  <a:srgbClr val="FF0000"/>
                </a:solidFill>
                <a:latin typeface="Times New Roman"/>
                <a:ea typeface="Times New Roman"/>
                <a:cs typeface="Times New Roman"/>
                <a:sym typeface="Times New Roman"/>
              </a:rPr>
              <a:t>ngôn ngữ khác.</a:t>
            </a:r>
            <a:endParaRPr sz="2000">
              <a:solidFill>
                <a:srgbClr val="FF0000"/>
              </a:solidFill>
              <a:latin typeface="Times New Roman"/>
              <a:ea typeface="Times New Roman"/>
              <a:cs typeface="Times New Roman"/>
              <a:sym typeface="Times New Roman"/>
            </a:endParaRPr>
          </a:p>
        </p:txBody>
      </p:sp>
      <p:sp>
        <p:nvSpPr>
          <p:cNvPr id="398" name="Google Shape;398;p20"/>
          <p:cNvSpPr/>
          <p:nvPr/>
        </p:nvSpPr>
        <p:spPr>
          <a:xfrm>
            <a:off x="5540202" y="5110705"/>
            <a:ext cx="3130607" cy="1124195"/>
          </a:xfrm>
          <a:prstGeom prst="flowChartMagneticTape">
            <a:avLst/>
          </a:prstGeom>
          <a:gradFill>
            <a:gsLst>
              <a:gs pos="0">
                <a:srgbClr val="9FC3FF"/>
              </a:gs>
              <a:gs pos="35000">
                <a:srgbClr val="BDD5FF"/>
              </a:gs>
              <a:gs pos="100000">
                <a:srgbClr val="E4EEFF"/>
              </a:gs>
            </a:gsLst>
            <a:lin ang="16200000" scaled="0"/>
          </a:gradFill>
          <a:ln cap="flat" cmpd="sng" w="9525">
            <a:solidFill>
              <a:srgbClr val="4A7DBA"/>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Chức năng: </a:t>
            </a:r>
            <a:r>
              <a:rPr lang="en-US" sz="2400">
                <a:solidFill>
                  <a:srgbClr val="FF0000"/>
                </a:solidFill>
                <a:latin typeface="Times New Roman"/>
                <a:ea typeface="Times New Roman"/>
                <a:cs typeface="Times New Roman"/>
                <a:sym typeface="Times New Roman"/>
              </a:rPr>
              <a:t>thông tin, thẩm mĩ </a:t>
            </a:r>
            <a:endParaRPr sz="2400">
              <a:solidFill>
                <a:srgbClr val="FF0000"/>
              </a:solidFill>
              <a:latin typeface="Times New Roman"/>
              <a:ea typeface="Times New Roman"/>
              <a:cs typeface="Times New Roman"/>
              <a:sym typeface="Times New Roman"/>
            </a:endParaRPr>
          </a:p>
        </p:txBody>
      </p:sp>
      <p:sp>
        <p:nvSpPr>
          <p:cNvPr id="399" name="Google Shape;399;p20"/>
          <p:cNvSpPr/>
          <p:nvPr/>
        </p:nvSpPr>
        <p:spPr>
          <a:xfrm>
            <a:off x="2622" y="1986006"/>
            <a:ext cx="2776882" cy="1224603"/>
          </a:xfrm>
          <a:prstGeom prst="ellipse">
            <a:avLst/>
          </a:prstGeom>
          <a:gradFill>
            <a:gsLst>
              <a:gs pos="0">
                <a:srgbClr val="9BE9FF"/>
              </a:gs>
              <a:gs pos="35000">
                <a:srgbClr val="B8F1FF"/>
              </a:gs>
              <a:gs pos="100000">
                <a:srgbClr val="E2FBFF"/>
              </a:gs>
            </a:gsLst>
            <a:lin ang="16200000" scaled="0"/>
          </a:gradFill>
          <a:ln cap="flat" cmpd="sng" w="9525">
            <a:solidFill>
              <a:srgbClr val="45A9C4"/>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2200">
                <a:solidFill>
                  <a:schemeClr val="dk1"/>
                </a:solidFill>
                <a:latin typeface="Times New Roman"/>
                <a:ea typeface="Times New Roman"/>
                <a:cs typeface="Times New Roman"/>
                <a:sym typeface="Times New Roman"/>
              </a:rPr>
              <a:t>2. Tính truyền cảm: </a:t>
            </a:r>
            <a:r>
              <a:rPr lang="en-US" sz="2200">
                <a:solidFill>
                  <a:srgbClr val="FF0000"/>
                </a:solidFill>
                <a:latin typeface="Times New Roman"/>
                <a:ea typeface="Times New Roman"/>
                <a:cs typeface="Times New Roman"/>
                <a:sym typeface="Times New Roman"/>
              </a:rPr>
              <a:t>ngôn ngữ, cảm xúc… </a:t>
            </a:r>
            <a:endParaRPr sz="2200">
              <a:solidFill>
                <a:srgbClr val="FF000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3"/>
                                        </p:tgtEl>
                                        <p:attrNameLst>
                                          <p:attrName>style.visibility</p:attrName>
                                        </p:attrNameLst>
                                      </p:cBhvr>
                                      <p:to>
                                        <p:strVal val="visible"/>
                                      </p:to>
                                    </p:set>
                                    <p:animEffect filter="fade" transition="in">
                                      <p:cBhvr>
                                        <p:cTn dur="500"/>
                                        <p:tgtEl>
                                          <p:spTgt spid="38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4"/>
                                        </p:tgtEl>
                                        <p:attrNameLst>
                                          <p:attrName>style.visibility</p:attrName>
                                        </p:attrNameLst>
                                      </p:cBhvr>
                                      <p:to>
                                        <p:strVal val="visible"/>
                                      </p:to>
                                    </p:set>
                                    <p:animEffect filter="fade" transition="in">
                                      <p:cBhvr>
                                        <p:cTn dur="2000"/>
                                        <p:tgtEl>
                                          <p:spTgt spid="394"/>
                                        </p:tgtEl>
                                      </p:cBhvr>
                                    </p:animEffect>
                                  </p:childTnLst>
                                </p:cTn>
                              </p:par>
                              <p:par>
                                <p:cTn fill="hold" nodeType="withEffect" presetClass="entr" presetID="10" presetSubtype="0">
                                  <p:stCondLst>
                                    <p:cond delay="0"/>
                                  </p:stCondLst>
                                  <p:childTnLst>
                                    <p:set>
                                      <p:cBhvr>
                                        <p:cTn dur="1" fill="hold">
                                          <p:stCondLst>
                                            <p:cond delay="0"/>
                                          </p:stCondLst>
                                        </p:cTn>
                                        <p:tgtEl>
                                          <p:spTgt spid="384"/>
                                        </p:tgtEl>
                                        <p:attrNameLst>
                                          <p:attrName>style.visibility</p:attrName>
                                        </p:attrNameLst>
                                      </p:cBhvr>
                                      <p:to>
                                        <p:strVal val="visible"/>
                                      </p:to>
                                    </p:set>
                                    <p:animEffect filter="fade" transition="in">
                                      <p:cBhvr>
                                        <p:cTn dur="2000"/>
                                        <p:tgtEl>
                                          <p:spTgt spid="384"/>
                                        </p:tgtEl>
                                      </p:cBhvr>
                                    </p:animEffect>
                                  </p:childTnLst>
                                </p:cTn>
                              </p:par>
                              <p:par>
                                <p:cTn fill="hold" nodeType="withEffect" presetClass="entr" presetID="10" presetSubtype="0">
                                  <p:stCondLst>
                                    <p:cond delay="0"/>
                                  </p:stCondLst>
                                  <p:childTnLst>
                                    <p:set>
                                      <p:cBhvr>
                                        <p:cTn dur="1" fill="hold">
                                          <p:stCondLst>
                                            <p:cond delay="0"/>
                                          </p:stCondLst>
                                        </p:cTn>
                                        <p:tgtEl>
                                          <p:spTgt spid="385"/>
                                        </p:tgtEl>
                                        <p:attrNameLst>
                                          <p:attrName>style.visibility</p:attrName>
                                        </p:attrNameLst>
                                      </p:cBhvr>
                                      <p:to>
                                        <p:strVal val="visible"/>
                                      </p:to>
                                    </p:set>
                                    <p:animEffect filter="fade" transition="in">
                                      <p:cBhvr>
                                        <p:cTn dur="2000"/>
                                        <p:tgtEl>
                                          <p:spTgt spid="385"/>
                                        </p:tgtEl>
                                      </p:cBhvr>
                                    </p:animEffect>
                                  </p:childTnLst>
                                </p:cTn>
                              </p:par>
                              <p:par>
                                <p:cTn fill="hold" nodeType="withEffect" presetClass="entr" presetID="10" presetSubtype="0">
                                  <p:stCondLst>
                                    <p:cond delay="0"/>
                                  </p:stCondLst>
                                  <p:childTnLst>
                                    <p:set>
                                      <p:cBhvr>
                                        <p:cTn dur="1" fill="hold">
                                          <p:stCondLst>
                                            <p:cond delay="0"/>
                                          </p:stCondLst>
                                        </p:cTn>
                                        <p:tgtEl>
                                          <p:spTgt spid="388"/>
                                        </p:tgtEl>
                                        <p:attrNameLst>
                                          <p:attrName>style.visibility</p:attrName>
                                        </p:attrNameLst>
                                      </p:cBhvr>
                                      <p:to>
                                        <p:strVal val="visible"/>
                                      </p:to>
                                    </p:set>
                                    <p:animEffect filter="fade" transition="in">
                                      <p:cBhvr>
                                        <p:cTn dur="2000"/>
                                        <p:tgtEl>
                                          <p:spTgt spid="388"/>
                                        </p:tgtEl>
                                      </p:cBhvr>
                                    </p:animEffect>
                                  </p:childTnLst>
                                </p:cTn>
                              </p:par>
                              <p:par>
                                <p:cTn fill="hold" nodeType="withEffect" presetClass="entr" presetID="10" presetSubtype="0">
                                  <p:stCondLst>
                                    <p:cond delay="0"/>
                                  </p:stCondLst>
                                  <p:childTnLst>
                                    <p:set>
                                      <p:cBhvr>
                                        <p:cTn dur="1" fill="hold">
                                          <p:stCondLst>
                                            <p:cond delay="0"/>
                                          </p:stCondLst>
                                        </p:cTn>
                                        <p:tgtEl>
                                          <p:spTgt spid="397"/>
                                        </p:tgtEl>
                                        <p:attrNameLst>
                                          <p:attrName>style.visibility</p:attrName>
                                        </p:attrNameLst>
                                      </p:cBhvr>
                                      <p:to>
                                        <p:strVal val="visible"/>
                                      </p:to>
                                    </p:set>
                                    <p:animEffect filter="fade" transition="in">
                                      <p:cBhvr>
                                        <p:cTn dur="2000"/>
                                        <p:tgtEl>
                                          <p:spTgt spid="397"/>
                                        </p:tgtEl>
                                      </p:cBhvr>
                                    </p:animEffect>
                                  </p:childTnLst>
                                </p:cTn>
                              </p:par>
                              <p:par>
                                <p:cTn fill="hold" nodeType="withEffect" presetClass="entr" presetID="10" presetSubtype="0">
                                  <p:stCondLst>
                                    <p:cond delay="0"/>
                                  </p:stCondLst>
                                  <p:childTnLst>
                                    <p:set>
                                      <p:cBhvr>
                                        <p:cTn dur="1" fill="hold">
                                          <p:stCondLst>
                                            <p:cond delay="0"/>
                                          </p:stCondLst>
                                        </p:cTn>
                                        <p:tgtEl>
                                          <p:spTgt spid="395"/>
                                        </p:tgtEl>
                                        <p:attrNameLst>
                                          <p:attrName>style.visibility</p:attrName>
                                        </p:attrNameLst>
                                      </p:cBhvr>
                                      <p:to>
                                        <p:strVal val="visible"/>
                                      </p:to>
                                    </p:set>
                                    <p:animEffect filter="fade" transition="in">
                                      <p:cBhvr>
                                        <p:cTn dur="2000"/>
                                        <p:tgtEl>
                                          <p:spTgt spid="395"/>
                                        </p:tgtEl>
                                      </p:cBhvr>
                                    </p:animEffect>
                                  </p:childTnLst>
                                </p:cTn>
                              </p:par>
                              <p:par>
                                <p:cTn fill="hold" nodeType="withEffect" presetClass="entr" presetID="10" presetSubtype="0">
                                  <p:stCondLst>
                                    <p:cond delay="0"/>
                                  </p:stCondLst>
                                  <p:childTnLst>
                                    <p:set>
                                      <p:cBhvr>
                                        <p:cTn dur="1" fill="hold">
                                          <p:stCondLst>
                                            <p:cond delay="0"/>
                                          </p:stCondLst>
                                        </p:cTn>
                                        <p:tgtEl>
                                          <p:spTgt spid="389"/>
                                        </p:tgtEl>
                                        <p:attrNameLst>
                                          <p:attrName>style.visibility</p:attrName>
                                        </p:attrNameLst>
                                      </p:cBhvr>
                                      <p:to>
                                        <p:strVal val="visible"/>
                                      </p:to>
                                    </p:set>
                                    <p:animEffect filter="fade" transition="in">
                                      <p:cBhvr>
                                        <p:cTn dur="2000"/>
                                        <p:tgtEl>
                                          <p:spTgt spid="389"/>
                                        </p:tgtEl>
                                      </p:cBhvr>
                                    </p:animEffect>
                                  </p:childTnLst>
                                </p:cTn>
                              </p:par>
                              <p:par>
                                <p:cTn fill="hold" nodeType="withEffect" presetClass="entr" presetID="10" presetSubtype="0">
                                  <p:stCondLst>
                                    <p:cond delay="0"/>
                                  </p:stCondLst>
                                  <p:childTnLst>
                                    <p:set>
                                      <p:cBhvr>
                                        <p:cTn dur="1" fill="hold">
                                          <p:stCondLst>
                                            <p:cond delay="0"/>
                                          </p:stCondLst>
                                        </p:cTn>
                                        <p:tgtEl>
                                          <p:spTgt spid="398"/>
                                        </p:tgtEl>
                                        <p:attrNameLst>
                                          <p:attrName>style.visibility</p:attrName>
                                        </p:attrNameLst>
                                      </p:cBhvr>
                                      <p:to>
                                        <p:strVal val="visible"/>
                                      </p:to>
                                    </p:set>
                                    <p:animEffect filter="fade" transition="in">
                                      <p:cBhvr>
                                        <p:cTn dur="2000"/>
                                        <p:tgtEl>
                                          <p:spTgt spid="39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6"/>
                                        </p:tgtEl>
                                        <p:attrNameLst>
                                          <p:attrName>style.visibility</p:attrName>
                                        </p:attrNameLst>
                                      </p:cBhvr>
                                      <p:to>
                                        <p:strVal val="visible"/>
                                      </p:to>
                                    </p:set>
                                    <p:animEffect filter="fade" transition="in">
                                      <p:cBhvr>
                                        <p:cTn dur="1000"/>
                                        <p:tgtEl>
                                          <p:spTgt spid="386"/>
                                        </p:tgtEl>
                                      </p:cBhvr>
                                    </p:animEffect>
                                  </p:childTnLst>
                                </p:cTn>
                              </p:par>
                              <p:par>
                                <p:cTn fill="hold" nodeType="withEffect" presetClass="entr" presetID="10" presetSubtype="0">
                                  <p:stCondLst>
                                    <p:cond delay="0"/>
                                  </p:stCondLst>
                                  <p:childTnLst>
                                    <p:set>
                                      <p:cBhvr>
                                        <p:cTn dur="1" fill="hold">
                                          <p:stCondLst>
                                            <p:cond delay="0"/>
                                          </p:stCondLst>
                                        </p:cTn>
                                        <p:tgtEl>
                                          <p:spTgt spid="393"/>
                                        </p:tgtEl>
                                        <p:attrNameLst>
                                          <p:attrName>style.visibility</p:attrName>
                                        </p:attrNameLst>
                                      </p:cBhvr>
                                      <p:to>
                                        <p:strVal val="visible"/>
                                      </p:to>
                                    </p:set>
                                    <p:animEffect filter="fade" transition="in">
                                      <p:cBhvr>
                                        <p:cTn dur="1000"/>
                                        <p:tgtEl>
                                          <p:spTgt spid="39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7"/>
                                        </p:tgtEl>
                                        <p:attrNameLst>
                                          <p:attrName>style.visibility</p:attrName>
                                        </p:attrNameLst>
                                      </p:cBhvr>
                                      <p:to>
                                        <p:strVal val="visible"/>
                                      </p:to>
                                    </p:set>
                                    <p:animEffect filter="fade" transition="in">
                                      <p:cBhvr>
                                        <p:cTn dur="2000"/>
                                        <p:tgtEl>
                                          <p:spTgt spid="387"/>
                                        </p:tgtEl>
                                      </p:cBhvr>
                                    </p:animEffect>
                                  </p:childTnLst>
                                </p:cTn>
                              </p:par>
                              <p:par>
                                <p:cTn fill="hold" nodeType="withEffect" presetClass="entr" presetID="10" presetSubtype="0">
                                  <p:stCondLst>
                                    <p:cond delay="0"/>
                                  </p:stCondLst>
                                  <p:childTnLst>
                                    <p:set>
                                      <p:cBhvr>
                                        <p:cTn dur="1" fill="hold">
                                          <p:stCondLst>
                                            <p:cond delay="0"/>
                                          </p:stCondLst>
                                        </p:cTn>
                                        <p:tgtEl>
                                          <p:spTgt spid="396"/>
                                        </p:tgtEl>
                                        <p:attrNameLst>
                                          <p:attrName>style.visibility</p:attrName>
                                        </p:attrNameLst>
                                      </p:cBhvr>
                                      <p:to>
                                        <p:strVal val="visible"/>
                                      </p:to>
                                    </p:set>
                                    <p:animEffect filter="fade" transition="in">
                                      <p:cBhvr>
                                        <p:cTn dur="2000"/>
                                        <p:tgtEl>
                                          <p:spTgt spid="39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0"/>
                                        </p:tgtEl>
                                        <p:attrNameLst>
                                          <p:attrName>style.visibility</p:attrName>
                                        </p:attrNameLst>
                                      </p:cBhvr>
                                      <p:to>
                                        <p:strVal val="visible"/>
                                      </p:to>
                                    </p:set>
                                    <p:animEffect filter="fade" transition="in">
                                      <p:cBhvr>
                                        <p:cTn dur="1000"/>
                                        <p:tgtEl>
                                          <p:spTgt spid="390"/>
                                        </p:tgtEl>
                                      </p:cBhvr>
                                    </p:animEffect>
                                  </p:childTnLst>
                                </p:cTn>
                              </p:par>
                              <p:par>
                                <p:cTn fill="hold" nodeType="withEffect" presetClass="entr" presetID="10" presetSubtype="0">
                                  <p:stCondLst>
                                    <p:cond delay="0"/>
                                  </p:stCondLst>
                                  <p:childTnLst>
                                    <p:set>
                                      <p:cBhvr>
                                        <p:cTn dur="1" fill="hold">
                                          <p:stCondLst>
                                            <p:cond delay="0"/>
                                          </p:stCondLst>
                                        </p:cTn>
                                        <p:tgtEl>
                                          <p:spTgt spid="399"/>
                                        </p:tgtEl>
                                        <p:attrNameLst>
                                          <p:attrName>style.visibility</p:attrName>
                                        </p:attrNameLst>
                                      </p:cBhvr>
                                      <p:to>
                                        <p:strVal val="visible"/>
                                      </p:to>
                                    </p:set>
                                    <p:animEffect filter="fade" transition="in">
                                      <p:cBhvr>
                                        <p:cTn dur="1000"/>
                                        <p:tgtEl>
                                          <p:spTgt spid="39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1"/>
                                        </p:tgtEl>
                                        <p:attrNameLst>
                                          <p:attrName>style.visibility</p:attrName>
                                        </p:attrNameLst>
                                      </p:cBhvr>
                                      <p:to>
                                        <p:strVal val="visible"/>
                                      </p:to>
                                    </p:set>
                                    <p:animEffect filter="fade" transition="in">
                                      <p:cBhvr>
                                        <p:cTn dur="500"/>
                                        <p:tgtEl>
                                          <p:spTgt spid="391"/>
                                        </p:tgtEl>
                                      </p:cBhvr>
                                    </p:animEffect>
                                  </p:childTnLst>
                                </p:cTn>
                              </p:par>
                              <p:par>
                                <p:cTn fill="hold" nodeType="withEffect" presetClass="entr" presetID="10" presetSubtype="0">
                                  <p:stCondLst>
                                    <p:cond delay="0"/>
                                  </p:stCondLst>
                                  <p:childTnLst>
                                    <p:set>
                                      <p:cBhvr>
                                        <p:cTn dur="1" fill="hold">
                                          <p:stCondLst>
                                            <p:cond delay="0"/>
                                          </p:stCondLst>
                                        </p:cTn>
                                        <p:tgtEl>
                                          <p:spTgt spid="392"/>
                                        </p:tgtEl>
                                        <p:attrNameLst>
                                          <p:attrName>style.visibility</p:attrName>
                                        </p:attrNameLst>
                                      </p:cBhvr>
                                      <p:to>
                                        <p:strVal val="visible"/>
                                      </p:to>
                                    </p:set>
                                    <p:animEffect filter="fade" transition="in">
                                      <p:cBhvr>
                                        <p:cTn dur="500"/>
                                        <p:tgtEl>
                                          <p:spTgt spid="39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3" name="Shape 403"/>
        <p:cNvGrpSpPr/>
        <p:nvPr/>
      </p:nvGrpSpPr>
      <p:grpSpPr>
        <a:xfrm>
          <a:off x="0" y="0"/>
          <a:ext cx="0" cy="0"/>
          <a:chOff x="0" y="0"/>
          <a:chExt cx="0" cy="0"/>
        </a:xfrm>
      </p:grpSpPr>
      <p:sp>
        <p:nvSpPr>
          <p:cNvPr id="404" name="Google Shape;404;p21"/>
          <p:cNvSpPr/>
          <p:nvPr/>
        </p:nvSpPr>
        <p:spPr>
          <a:xfrm>
            <a:off x="873844" y="1916832"/>
            <a:ext cx="7344816" cy="2736899"/>
          </a:xfrm>
          <a:prstGeom prst="foldedCorner">
            <a:avLst>
              <a:gd fmla="val 12500" name="adj"/>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342900" lvl="0" marL="342900" marR="0" rtl="0" algn="l">
              <a:spcBef>
                <a:spcPts val="0"/>
              </a:spcBef>
              <a:spcAft>
                <a:spcPts val="0"/>
              </a:spcAft>
              <a:buNone/>
            </a:pPr>
            <a:r>
              <a:rPr lang="en-US" sz="2400" u="sng">
                <a:solidFill>
                  <a:srgbClr val="FF0000"/>
                </a:solidFill>
                <a:latin typeface="Times New Roman"/>
                <a:ea typeface="Times New Roman"/>
                <a:cs typeface="Times New Roman"/>
                <a:sym typeface="Times New Roman"/>
              </a:rPr>
              <a:t>Câu 1:</a:t>
            </a:r>
            <a:endParaRPr sz="2400" u="sng">
              <a:solidFill>
                <a:srgbClr val="FF0000"/>
              </a:solidFill>
              <a:latin typeface="Times New Roman"/>
              <a:ea typeface="Times New Roman"/>
              <a:cs typeface="Times New Roman"/>
              <a:sym typeface="Times New Roman"/>
            </a:endParaRPr>
          </a:p>
          <a:p>
            <a:pPr indent="176212" lvl="0" marL="1023938" marR="0" rtl="0" algn="just">
              <a:spcBef>
                <a:spcPts val="0"/>
              </a:spcBef>
              <a:spcAft>
                <a:spcPts val="0"/>
              </a:spcAft>
              <a:buNone/>
            </a:pPr>
            <a:r>
              <a:rPr b="1" lang="en-US" sz="2400">
                <a:solidFill>
                  <a:srgbClr val="002060"/>
                </a:solidFill>
                <a:latin typeface="Times New Roman"/>
                <a:ea typeface="Times New Roman"/>
                <a:cs typeface="Times New Roman"/>
                <a:sym typeface="Times New Roman"/>
              </a:rPr>
              <a:t>Ngôn ngữ nghệ thuật còn gọi là:</a:t>
            </a:r>
            <a:endParaRPr b="1" sz="2400">
              <a:solidFill>
                <a:srgbClr val="002060"/>
              </a:solidFill>
              <a:latin typeface="Times New Roman"/>
              <a:ea typeface="Times New Roman"/>
              <a:cs typeface="Times New Roman"/>
              <a:sym typeface="Times New Roman"/>
            </a:endParaRPr>
          </a:p>
          <a:p>
            <a:pPr indent="-1435100" lvl="0" marL="2401888" marR="0" rtl="0" algn="just">
              <a:spcBef>
                <a:spcPts val="0"/>
              </a:spcBef>
              <a:spcAft>
                <a:spcPts val="0"/>
              </a:spcAft>
              <a:buNone/>
            </a:pPr>
            <a:r>
              <a:rPr b="1" lang="en-US" sz="2400">
                <a:solidFill>
                  <a:srgbClr val="002060"/>
                </a:solidFill>
                <a:latin typeface="Times New Roman"/>
                <a:ea typeface="Times New Roman"/>
                <a:cs typeface="Times New Roman"/>
                <a:sym typeface="Times New Roman"/>
              </a:rPr>
              <a:t>	</a:t>
            </a:r>
            <a:r>
              <a:rPr b="1" i="1" lang="en-US" sz="2400">
                <a:solidFill>
                  <a:srgbClr val="002060"/>
                </a:solidFill>
                <a:latin typeface="Times New Roman"/>
                <a:ea typeface="Times New Roman"/>
                <a:cs typeface="Times New Roman"/>
                <a:sym typeface="Times New Roman"/>
              </a:rPr>
              <a:t>A- Ngôn ngữ văn chương</a:t>
            </a:r>
            <a:endParaRPr b="1" i="1" sz="2400">
              <a:solidFill>
                <a:srgbClr val="002060"/>
              </a:solidFill>
              <a:latin typeface="Times New Roman"/>
              <a:ea typeface="Times New Roman"/>
              <a:cs typeface="Times New Roman"/>
              <a:sym typeface="Times New Roman"/>
            </a:endParaRPr>
          </a:p>
          <a:p>
            <a:pPr indent="-1435100" lvl="0" marL="2401888" marR="0" rtl="0" algn="just">
              <a:spcBef>
                <a:spcPts val="0"/>
              </a:spcBef>
              <a:spcAft>
                <a:spcPts val="0"/>
              </a:spcAft>
              <a:buNone/>
            </a:pPr>
            <a:r>
              <a:rPr b="1" i="1" lang="en-US" sz="2400">
                <a:solidFill>
                  <a:srgbClr val="002060"/>
                </a:solidFill>
                <a:latin typeface="Times New Roman"/>
                <a:ea typeface="Times New Roman"/>
                <a:cs typeface="Times New Roman"/>
                <a:sym typeface="Times New Roman"/>
              </a:rPr>
              <a:t>	B- Ngôn ngữ văn học</a:t>
            </a:r>
            <a:endParaRPr b="1" i="1" sz="2400">
              <a:solidFill>
                <a:srgbClr val="002060"/>
              </a:solidFill>
              <a:latin typeface="Times New Roman"/>
              <a:ea typeface="Times New Roman"/>
              <a:cs typeface="Times New Roman"/>
              <a:sym typeface="Times New Roman"/>
            </a:endParaRPr>
          </a:p>
          <a:p>
            <a:pPr indent="-1435100" lvl="0" marL="2401888" marR="0" rtl="0" algn="just">
              <a:spcBef>
                <a:spcPts val="0"/>
              </a:spcBef>
              <a:spcAft>
                <a:spcPts val="0"/>
              </a:spcAft>
              <a:buNone/>
            </a:pPr>
            <a:r>
              <a:rPr b="1" i="1" lang="en-US" sz="2400">
                <a:solidFill>
                  <a:srgbClr val="002060"/>
                </a:solidFill>
                <a:latin typeface="Times New Roman"/>
                <a:ea typeface="Times New Roman"/>
                <a:cs typeface="Times New Roman"/>
                <a:sym typeface="Times New Roman"/>
              </a:rPr>
              <a:t>	C- Ngôn ngữ nghệ thuật</a:t>
            </a:r>
            <a:endParaRPr b="1" i="1" sz="2400">
              <a:solidFill>
                <a:srgbClr val="002060"/>
              </a:solidFill>
              <a:latin typeface="Times New Roman"/>
              <a:ea typeface="Times New Roman"/>
              <a:cs typeface="Times New Roman"/>
              <a:sym typeface="Times New Roman"/>
            </a:endParaRPr>
          </a:p>
          <a:p>
            <a:pPr indent="-1435100" lvl="0" marL="2401888" marR="0" rtl="0" algn="just">
              <a:spcBef>
                <a:spcPts val="0"/>
              </a:spcBef>
              <a:spcAft>
                <a:spcPts val="0"/>
              </a:spcAft>
              <a:buNone/>
            </a:pPr>
            <a:r>
              <a:rPr b="1" i="1" lang="en-US" sz="2400">
                <a:solidFill>
                  <a:srgbClr val="002060"/>
                </a:solidFill>
                <a:latin typeface="Times New Roman"/>
                <a:ea typeface="Times New Roman"/>
                <a:cs typeface="Times New Roman"/>
                <a:sym typeface="Times New Roman"/>
              </a:rPr>
              <a:t>	D- Cả A và B</a:t>
            </a:r>
            <a:endParaRPr b="1" i="1" sz="2400">
              <a:solidFill>
                <a:srgbClr val="002060"/>
              </a:solidFill>
              <a:latin typeface="Times New Roman"/>
              <a:ea typeface="Times New Roman"/>
              <a:cs typeface="Times New Roman"/>
              <a:sym typeface="Times New Roman"/>
            </a:endParaRPr>
          </a:p>
        </p:txBody>
      </p:sp>
      <p:sp>
        <p:nvSpPr>
          <p:cNvPr id="405" name="Google Shape;405;p21"/>
          <p:cNvSpPr/>
          <p:nvPr/>
        </p:nvSpPr>
        <p:spPr>
          <a:xfrm>
            <a:off x="2529408" y="476672"/>
            <a:ext cx="5715000"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FF0000"/>
                </a:solidFill>
                <a:latin typeface="Times New Roman"/>
                <a:ea typeface="Times New Roman"/>
                <a:cs typeface="Times New Roman"/>
                <a:sym typeface="Times New Roman"/>
              </a:rPr>
              <a:t>BÀI TẬP VẬN DỤNG</a:t>
            </a:r>
            <a:endParaRPr b="1" sz="2800">
              <a:solidFill>
                <a:srgbClr val="FF0000"/>
              </a:solidFill>
              <a:latin typeface="Times New Roman"/>
              <a:ea typeface="Times New Roman"/>
              <a:cs typeface="Times New Roman"/>
              <a:sym typeface="Times New Roman"/>
            </a:endParaRPr>
          </a:p>
        </p:txBody>
      </p:sp>
      <p:sp>
        <p:nvSpPr>
          <p:cNvPr id="406" name="Google Shape;406;p21"/>
          <p:cNvSpPr/>
          <p:nvPr/>
        </p:nvSpPr>
        <p:spPr>
          <a:xfrm>
            <a:off x="6372200" y="3068960"/>
            <a:ext cx="1368152" cy="1143000"/>
          </a:xfrm>
          <a:prstGeom prst="star16">
            <a:avLst>
              <a:gd fmla="val 25556" name="adj"/>
            </a:avLst>
          </a:prstGeom>
          <a:solidFill>
            <a:srgbClr val="FF9933"/>
          </a:solidFill>
          <a:ln cap="sq"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600">
                <a:solidFill>
                  <a:srgbClr val="FF0066"/>
                </a:solidFill>
                <a:latin typeface="Arial"/>
                <a:ea typeface="Arial"/>
                <a:cs typeface="Arial"/>
                <a:sym typeface="Arial"/>
              </a:rPr>
              <a:t>D</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4"/>
                                        </p:tgtEl>
                                        <p:attrNameLst>
                                          <p:attrName>style.visibility</p:attrName>
                                        </p:attrNameLst>
                                      </p:cBhvr>
                                      <p:to>
                                        <p:strVal val="visible"/>
                                      </p:to>
                                    </p:set>
                                    <p:animEffect filter="fade" transition="in">
                                      <p:cBhvr>
                                        <p:cTn dur="500"/>
                                        <p:tgtEl>
                                          <p:spTgt spid="40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4">
                                            <p:txEl>
                                              <p:pRg end="0" st="0"/>
                                            </p:txEl>
                                          </p:spTgt>
                                        </p:tgtEl>
                                        <p:attrNameLst>
                                          <p:attrName>style.visibility</p:attrName>
                                        </p:attrNameLst>
                                      </p:cBhvr>
                                      <p:to>
                                        <p:strVal val="visible"/>
                                      </p:to>
                                    </p:set>
                                    <p:animEffect filter="fade" transition="in">
                                      <p:cBhvr>
                                        <p:cTn dur="500"/>
                                        <p:tgtEl>
                                          <p:spTgt spid="40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4">
                                            <p:txEl>
                                              <p:pRg end="1" st="1"/>
                                            </p:txEl>
                                          </p:spTgt>
                                        </p:tgtEl>
                                        <p:attrNameLst>
                                          <p:attrName>style.visibility</p:attrName>
                                        </p:attrNameLst>
                                      </p:cBhvr>
                                      <p:to>
                                        <p:strVal val="visible"/>
                                      </p:to>
                                    </p:set>
                                    <p:animEffect filter="fade" transition="in">
                                      <p:cBhvr>
                                        <p:cTn dur="500"/>
                                        <p:tgtEl>
                                          <p:spTgt spid="40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4">
                                            <p:txEl>
                                              <p:pRg end="2" st="2"/>
                                            </p:txEl>
                                          </p:spTgt>
                                        </p:tgtEl>
                                        <p:attrNameLst>
                                          <p:attrName>style.visibility</p:attrName>
                                        </p:attrNameLst>
                                      </p:cBhvr>
                                      <p:to>
                                        <p:strVal val="visible"/>
                                      </p:to>
                                    </p:set>
                                    <p:animEffect filter="fade" transition="in">
                                      <p:cBhvr>
                                        <p:cTn dur="500"/>
                                        <p:tgtEl>
                                          <p:spTgt spid="40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4">
                                            <p:txEl>
                                              <p:pRg end="3" st="3"/>
                                            </p:txEl>
                                          </p:spTgt>
                                        </p:tgtEl>
                                        <p:attrNameLst>
                                          <p:attrName>style.visibility</p:attrName>
                                        </p:attrNameLst>
                                      </p:cBhvr>
                                      <p:to>
                                        <p:strVal val="visible"/>
                                      </p:to>
                                    </p:set>
                                    <p:animEffect filter="fade" transition="in">
                                      <p:cBhvr>
                                        <p:cTn dur="500"/>
                                        <p:tgtEl>
                                          <p:spTgt spid="404">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4">
                                            <p:txEl>
                                              <p:pRg end="4" st="4"/>
                                            </p:txEl>
                                          </p:spTgt>
                                        </p:tgtEl>
                                        <p:attrNameLst>
                                          <p:attrName>style.visibility</p:attrName>
                                        </p:attrNameLst>
                                      </p:cBhvr>
                                      <p:to>
                                        <p:strVal val="visible"/>
                                      </p:to>
                                    </p:set>
                                    <p:animEffect filter="fade" transition="in">
                                      <p:cBhvr>
                                        <p:cTn dur="500"/>
                                        <p:tgtEl>
                                          <p:spTgt spid="404">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4">
                                            <p:txEl>
                                              <p:pRg end="5" st="5"/>
                                            </p:txEl>
                                          </p:spTgt>
                                        </p:tgtEl>
                                        <p:attrNameLst>
                                          <p:attrName>style.visibility</p:attrName>
                                        </p:attrNameLst>
                                      </p:cBhvr>
                                      <p:to>
                                        <p:strVal val="visible"/>
                                      </p:to>
                                    </p:set>
                                    <p:animEffect filter="fade" transition="in">
                                      <p:cBhvr>
                                        <p:cTn dur="500"/>
                                        <p:tgtEl>
                                          <p:spTgt spid="404">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406"/>
                                        </p:tgtEl>
                                        <p:attrNameLst>
                                          <p:attrName>style.visibility</p:attrName>
                                        </p:attrNameLst>
                                      </p:cBhvr>
                                      <p:to>
                                        <p:strVal val="visible"/>
                                      </p:to>
                                    </p:set>
                                    <p:anim calcmode="lin" valueType="num">
                                      <p:cBhvr additive="base">
                                        <p:cTn dur="500"/>
                                        <p:tgtEl>
                                          <p:spTgt spid="406"/>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0" name="Shape 410"/>
        <p:cNvGrpSpPr/>
        <p:nvPr/>
      </p:nvGrpSpPr>
      <p:grpSpPr>
        <a:xfrm>
          <a:off x="0" y="0"/>
          <a:ext cx="0" cy="0"/>
          <a:chOff x="0" y="0"/>
          <a:chExt cx="0" cy="0"/>
        </a:xfrm>
      </p:grpSpPr>
      <p:sp>
        <p:nvSpPr>
          <p:cNvPr id="411" name="Google Shape;411;p22"/>
          <p:cNvSpPr txBox="1"/>
          <p:nvPr>
            <p:ph idx="1" type="body"/>
          </p:nvPr>
        </p:nvSpPr>
        <p:spPr>
          <a:xfrm>
            <a:off x="873844" y="1916832"/>
            <a:ext cx="7344816" cy="2736899"/>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3200"/>
              <a:buNone/>
            </a:pPr>
            <a:r>
              <a:t/>
            </a:r>
            <a:endParaRPr/>
          </a:p>
        </p:txBody>
      </p:sp>
      <p:sp>
        <p:nvSpPr>
          <p:cNvPr id="412" name="Google Shape;412;p22"/>
          <p:cNvSpPr/>
          <p:nvPr/>
        </p:nvSpPr>
        <p:spPr>
          <a:xfrm>
            <a:off x="873844" y="1916832"/>
            <a:ext cx="7344816" cy="2736899"/>
          </a:xfrm>
          <a:prstGeom prst="foldedCorner">
            <a:avLst>
              <a:gd fmla="val 12500" name="adj"/>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342900" lvl="0" marL="342900" marR="0" rtl="0" algn="l">
              <a:spcBef>
                <a:spcPts val="0"/>
              </a:spcBef>
              <a:spcAft>
                <a:spcPts val="0"/>
              </a:spcAft>
              <a:buNone/>
            </a:pPr>
            <a:r>
              <a:rPr lang="en-US" sz="2400" u="sng">
                <a:solidFill>
                  <a:srgbClr val="FF0000"/>
                </a:solidFill>
                <a:latin typeface="Times New Roman"/>
                <a:ea typeface="Times New Roman"/>
                <a:cs typeface="Times New Roman"/>
                <a:sym typeface="Times New Roman"/>
              </a:rPr>
              <a:t>Câu 2: </a:t>
            </a:r>
            <a:r>
              <a:rPr b="1" lang="en-US" sz="2400">
                <a:solidFill>
                  <a:srgbClr val="002060"/>
                </a:solidFill>
                <a:latin typeface="Times New Roman"/>
                <a:ea typeface="Times New Roman"/>
                <a:cs typeface="Times New Roman"/>
                <a:sym typeface="Times New Roman"/>
              </a:rPr>
              <a:t>Trong các đặc trưng sau, đâu là đặc trưng cơ </a:t>
            </a:r>
            <a:endParaRPr/>
          </a:p>
          <a:p>
            <a:pPr indent="-342900" lvl="0" marL="342900" marR="0" rtl="0" algn="l">
              <a:spcBef>
                <a:spcPts val="0"/>
              </a:spcBef>
              <a:spcAft>
                <a:spcPts val="0"/>
              </a:spcAft>
              <a:buNone/>
            </a:pPr>
            <a:r>
              <a:rPr b="1" lang="en-US" sz="2400">
                <a:solidFill>
                  <a:srgbClr val="002060"/>
                </a:solidFill>
                <a:latin typeface="Times New Roman"/>
                <a:ea typeface="Times New Roman"/>
                <a:cs typeface="Times New Roman"/>
                <a:sym typeface="Times New Roman"/>
              </a:rPr>
              <a:t>bản của phong cách ngôn ngữ nghệ thuật:</a:t>
            </a:r>
            <a:endParaRPr b="1" sz="2400">
              <a:solidFill>
                <a:srgbClr val="002060"/>
              </a:solidFill>
              <a:latin typeface="Times New Roman"/>
              <a:ea typeface="Times New Roman"/>
              <a:cs typeface="Times New Roman"/>
              <a:sym typeface="Times New Roman"/>
            </a:endParaRPr>
          </a:p>
          <a:p>
            <a:pPr indent="-1435100" lvl="0" marL="2401888" marR="0" rtl="0" algn="just">
              <a:spcBef>
                <a:spcPts val="0"/>
              </a:spcBef>
              <a:spcAft>
                <a:spcPts val="0"/>
              </a:spcAft>
              <a:buNone/>
            </a:pPr>
            <a:r>
              <a:rPr b="1" lang="en-US" sz="2400">
                <a:solidFill>
                  <a:srgbClr val="002060"/>
                </a:solidFill>
                <a:latin typeface="Times New Roman"/>
                <a:ea typeface="Times New Roman"/>
                <a:cs typeface="Times New Roman"/>
                <a:sym typeface="Times New Roman"/>
              </a:rPr>
              <a:t>	</a:t>
            </a:r>
            <a:r>
              <a:rPr b="1" i="1" lang="en-US" sz="2400">
                <a:solidFill>
                  <a:srgbClr val="002060"/>
                </a:solidFill>
                <a:latin typeface="Times New Roman"/>
                <a:ea typeface="Times New Roman"/>
                <a:cs typeface="Times New Roman"/>
                <a:sym typeface="Times New Roman"/>
              </a:rPr>
              <a:t>A- Tính cụ thể</a:t>
            </a:r>
            <a:endParaRPr b="1" i="1" sz="2400">
              <a:solidFill>
                <a:srgbClr val="002060"/>
              </a:solidFill>
              <a:latin typeface="Times New Roman"/>
              <a:ea typeface="Times New Roman"/>
              <a:cs typeface="Times New Roman"/>
              <a:sym typeface="Times New Roman"/>
            </a:endParaRPr>
          </a:p>
          <a:p>
            <a:pPr indent="-1435100" lvl="0" marL="2401888" marR="0" rtl="0" algn="just">
              <a:spcBef>
                <a:spcPts val="0"/>
              </a:spcBef>
              <a:spcAft>
                <a:spcPts val="0"/>
              </a:spcAft>
              <a:buNone/>
            </a:pPr>
            <a:r>
              <a:rPr b="1" i="1" lang="en-US" sz="2400">
                <a:solidFill>
                  <a:srgbClr val="002060"/>
                </a:solidFill>
                <a:latin typeface="Times New Roman"/>
                <a:ea typeface="Times New Roman"/>
                <a:cs typeface="Times New Roman"/>
                <a:sym typeface="Times New Roman"/>
              </a:rPr>
              <a:t>	B- Tính cảm xúc</a:t>
            </a:r>
            <a:endParaRPr b="1" i="1" sz="2400">
              <a:solidFill>
                <a:srgbClr val="002060"/>
              </a:solidFill>
              <a:latin typeface="Times New Roman"/>
              <a:ea typeface="Times New Roman"/>
              <a:cs typeface="Times New Roman"/>
              <a:sym typeface="Times New Roman"/>
            </a:endParaRPr>
          </a:p>
          <a:p>
            <a:pPr indent="-1435100" lvl="0" marL="2401888" marR="0" rtl="0" algn="just">
              <a:spcBef>
                <a:spcPts val="0"/>
              </a:spcBef>
              <a:spcAft>
                <a:spcPts val="0"/>
              </a:spcAft>
              <a:buNone/>
            </a:pPr>
            <a:r>
              <a:rPr b="1" i="1" lang="en-US" sz="2400">
                <a:solidFill>
                  <a:srgbClr val="002060"/>
                </a:solidFill>
                <a:latin typeface="Times New Roman"/>
                <a:ea typeface="Times New Roman"/>
                <a:cs typeface="Times New Roman"/>
                <a:sym typeface="Times New Roman"/>
              </a:rPr>
              <a:t>	C- Tính hình tượng</a:t>
            </a:r>
            <a:endParaRPr b="1" i="1" sz="2400">
              <a:solidFill>
                <a:srgbClr val="002060"/>
              </a:solidFill>
              <a:latin typeface="Times New Roman"/>
              <a:ea typeface="Times New Roman"/>
              <a:cs typeface="Times New Roman"/>
              <a:sym typeface="Times New Roman"/>
            </a:endParaRPr>
          </a:p>
          <a:p>
            <a:pPr indent="-1435100" lvl="0" marL="2401888" marR="0" rtl="0" algn="just">
              <a:spcBef>
                <a:spcPts val="0"/>
              </a:spcBef>
              <a:spcAft>
                <a:spcPts val="0"/>
              </a:spcAft>
              <a:buNone/>
            </a:pPr>
            <a:r>
              <a:rPr b="1" i="1" lang="en-US" sz="2400">
                <a:solidFill>
                  <a:srgbClr val="002060"/>
                </a:solidFill>
                <a:latin typeface="Times New Roman"/>
                <a:ea typeface="Times New Roman"/>
                <a:cs typeface="Times New Roman"/>
                <a:sym typeface="Times New Roman"/>
              </a:rPr>
              <a:t>	D- Tính khái quát, trừu tượng</a:t>
            </a:r>
            <a:endParaRPr b="1" i="1" sz="2400">
              <a:solidFill>
                <a:srgbClr val="002060"/>
              </a:solidFill>
              <a:latin typeface="Times New Roman"/>
              <a:ea typeface="Times New Roman"/>
              <a:cs typeface="Times New Roman"/>
              <a:sym typeface="Times New Roman"/>
            </a:endParaRPr>
          </a:p>
        </p:txBody>
      </p:sp>
      <p:sp>
        <p:nvSpPr>
          <p:cNvPr id="413" name="Google Shape;413;p22"/>
          <p:cNvSpPr/>
          <p:nvPr/>
        </p:nvSpPr>
        <p:spPr>
          <a:xfrm>
            <a:off x="6660232" y="3140968"/>
            <a:ext cx="914400" cy="914400"/>
          </a:xfrm>
          <a:prstGeom prst="star12">
            <a:avLst>
              <a:gd fmla="val 37500" name="adj"/>
            </a:avLst>
          </a:prstGeom>
          <a:solidFill>
            <a:schemeClr val="accent6"/>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3600">
                <a:solidFill>
                  <a:srgbClr val="FF0000"/>
                </a:solidFill>
                <a:latin typeface="Times New Roman"/>
                <a:ea typeface="Times New Roman"/>
                <a:cs typeface="Times New Roman"/>
                <a:sym typeface="Times New Roman"/>
              </a:rPr>
              <a:t>C</a:t>
            </a:r>
            <a:endParaRPr sz="3600">
              <a:solidFill>
                <a:srgbClr val="FF000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2"/>
                                        </p:tgtEl>
                                        <p:attrNameLst>
                                          <p:attrName>style.visibility</p:attrName>
                                        </p:attrNameLst>
                                      </p:cBhvr>
                                      <p:to>
                                        <p:strVal val="visible"/>
                                      </p:to>
                                    </p:set>
                                    <p:animEffect filter="fade" transition="in">
                                      <p:cBhvr>
                                        <p:cTn dur="500"/>
                                        <p:tgtEl>
                                          <p:spTgt spid="41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2">
                                            <p:txEl>
                                              <p:pRg end="0" st="0"/>
                                            </p:txEl>
                                          </p:spTgt>
                                        </p:tgtEl>
                                        <p:attrNameLst>
                                          <p:attrName>style.visibility</p:attrName>
                                        </p:attrNameLst>
                                      </p:cBhvr>
                                      <p:to>
                                        <p:strVal val="visible"/>
                                      </p:to>
                                    </p:set>
                                    <p:animEffect filter="fade" transition="in">
                                      <p:cBhvr>
                                        <p:cTn dur="500"/>
                                        <p:tgtEl>
                                          <p:spTgt spid="41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2">
                                            <p:txEl>
                                              <p:pRg end="1" st="1"/>
                                            </p:txEl>
                                          </p:spTgt>
                                        </p:tgtEl>
                                        <p:attrNameLst>
                                          <p:attrName>style.visibility</p:attrName>
                                        </p:attrNameLst>
                                      </p:cBhvr>
                                      <p:to>
                                        <p:strVal val="visible"/>
                                      </p:to>
                                    </p:set>
                                    <p:animEffect filter="fade" transition="in">
                                      <p:cBhvr>
                                        <p:cTn dur="500"/>
                                        <p:tgtEl>
                                          <p:spTgt spid="41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2">
                                            <p:txEl>
                                              <p:pRg end="2" st="2"/>
                                            </p:txEl>
                                          </p:spTgt>
                                        </p:tgtEl>
                                        <p:attrNameLst>
                                          <p:attrName>style.visibility</p:attrName>
                                        </p:attrNameLst>
                                      </p:cBhvr>
                                      <p:to>
                                        <p:strVal val="visible"/>
                                      </p:to>
                                    </p:set>
                                    <p:animEffect filter="fade" transition="in">
                                      <p:cBhvr>
                                        <p:cTn dur="500"/>
                                        <p:tgtEl>
                                          <p:spTgt spid="41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2">
                                            <p:txEl>
                                              <p:pRg end="3" st="3"/>
                                            </p:txEl>
                                          </p:spTgt>
                                        </p:tgtEl>
                                        <p:attrNameLst>
                                          <p:attrName>style.visibility</p:attrName>
                                        </p:attrNameLst>
                                      </p:cBhvr>
                                      <p:to>
                                        <p:strVal val="visible"/>
                                      </p:to>
                                    </p:set>
                                    <p:animEffect filter="fade" transition="in">
                                      <p:cBhvr>
                                        <p:cTn dur="500"/>
                                        <p:tgtEl>
                                          <p:spTgt spid="412">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2">
                                            <p:txEl>
                                              <p:pRg end="4" st="4"/>
                                            </p:txEl>
                                          </p:spTgt>
                                        </p:tgtEl>
                                        <p:attrNameLst>
                                          <p:attrName>style.visibility</p:attrName>
                                        </p:attrNameLst>
                                      </p:cBhvr>
                                      <p:to>
                                        <p:strVal val="visible"/>
                                      </p:to>
                                    </p:set>
                                    <p:animEffect filter="fade" transition="in">
                                      <p:cBhvr>
                                        <p:cTn dur="500"/>
                                        <p:tgtEl>
                                          <p:spTgt spid="412">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2">
                                            <p:txEl>
                                              <p:pRg end="5" st="5"/>
                                            </p:txEl>
                                          </p:spTgt>
                                        </p:tgtEl>
                                        <p:attrNameLst>
                                          <p:attrName>style.visibility</p:attrName>
                                        </p:attrNameLst>
                                      </p:cBhvr>
                                      <p:to>
                                        <p:strVal val="visible"/>
                                      </p:to>
                                    </p:set>
                                    <p:animEffect filter="fade" transition="in">
                                      <p:cBhvr>
                                        <p:cTn dur="500"/>
                                        <p:tgtEl>
                                          <p:spTgt spid="412">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413"/>
                                        </p:tgtEl>
                                        <p:attrNameLst>
                                          <p:attrName>style.visibility</p:attrName>
                                        </p:attrNameLst>
                                      </p:cBhvr>
                                      <p:to>
                                        <p:strVal val="visible"/>
                                      </p:to>
                                    </p:set>
                                    <p:anim calcmode="lin" valueType="num">
                                      <p:cBhvr additive="base">
                                        <p:cTn dur="500"/>
                                        <p:tgtEl>
                                          <p:spTgt spid="413"/>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7" name="Shape 417"/>
        <p:cNvGrpSpPr/>
        <p:nvPr/>
      </p:nvGrpSpPr>
      <p:grpSpPr>
        <a:xfrm>
          <a:off x="0" y="0"/>
          <a:ext cx="0" cy="0"/>
          <a:chOff x="0" y="0"/>
          <a:chExt cx="0" cy="0"/>
        </a:xfrm>
      </p:grpSpPr>
      <p:sp>
        <p:nvSpPr>
          <p:cNvPr id="418" name="Google Shape;418;p23"/>
          <p:cNvSpPr txBox="1"/>
          <p:nvPr>
            <p:ph idx="1" type="body"/>
          </p:nvPr>
        </p:nvSpPr>
        <p:spPr>
          <a:xfrm>
            <a:off x="873844" y="1916832"/>
            <a:ext cx="7344816" cy="2736899"/>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3200"/>
              <a:buNone/>
            </a:pPr>
            <a:r>
              <a:t/>
            </a:r>
            <a:endParaRPr/>
          </a:p>
        </p:txBody>
      </p:sp>
      <p:sp>
        <p:nvSpPr>
          <p:cNvPr id="419" name="Google Shape;419;p23"/>
          <p:cNvSpPr/>
          <p:nvPr/>
        </p:nvSpPr>
        <p:spPr>
          <a:xfrm>
            <a:off x="873844" y="1916832"/>
            <a:ext cx="7344816" cy="2736899"/>
          </a:xfrm>
          <a:prstGeom prst="foldedCorner">
            <a:avLst>
              <a:gd fmla="val 12500" name="adj"/>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342900" lvl="0" marL="342900" marR="0" rtl="0" algn="l">
              <a:spcBef>
                <a:spcPts val="0"/>
              </a:spcBef>
              <a:spcAft>
                <a:spcPts val="0"/>
              </a:spcAft>
              <a:buNone/>
            </a:pPr>
            <a:r>
              <a:rPr lang="en-US" sz="2400" u="sng">
                <a:solidFill>
                  <a:srgbClr val="FF0000"/>
                </a:solidFill>
                <a:latin typeface="Times New Roman"/>
                <a:ea typeface="Times New Roman"/>
                <a:cs typeface="Times New Roman"/>
                <a:sym typeface="Times New Roman"/>
              </a:rPr>
              <a:t>Câu 3: </a:t>
            </a:r>
            <a:endParaRPr sz="2400" u="sng">
              <a:solidFill>
                <a:srgbClr val="FF0000"/>
              </a:solidFill>
              <a:latin typeface="Times New Roman"/>
              <a:ea typeface="Times New Roman"/>
              <a:cs typeface="Times New Roman"/>
              <a:sym typeface="Times New Roman"/>
            </a:endParaRPr>
          </a:p>
          <a:p>
            <a:pPr indent="-342900" lvl="0" marL="342900" marR="0" rtl="0" algn="l">
              <a:spcBef>
                <a:spcPts val="0"/>
              </a:spcBef>
              <a:spcAft>
                <a:spcPts val="0"/>
              </a:spcAft>
              <a:buNone/>
            </a:pPr>
            <a:r>
              <a:rPr b="1" lang="en-US" sz="2400">
                <a:solidFill>
                  <a:srgbClr val="002060"/>
                </a:solidFill>
                <a:latin typeface="Times New Roman"/>
                <a:ea typeface="Times New Roman"/>
                <a:cs typeface="Times New Roman"/>
                <a:sym typeface="Times New Roman"/>
              </a:rPr>
              <a:t>Ngôn ngữ nghệ thuật mang đặc điểm gì sau đây:</a:t>
            </a:r>
            <a:endParaRPr b="1" sz="2400">
              <a:solidFill>
                <a:srgbClr val="002060"/>
              </a:solidFill>
              <a:latin typeface="Times New Roman"/>
              <a:ea typeface="Times New Roman"/>
              <a:cs typeface="Times New Roman"/>
              <a:sym typeface="Times New Roman"/>
            </a:endParaRPr>
          </a:p>
          <a:p>
            <a:pPr indent="-1435100" lvl="0" marL="2401888" marR="0" rtl="0" algn="just">
              <a:spcBef>
                <a:spcPts val="0"/>
              </a:spcBef>
              <a:spcAft>
                <a:spcPts val="0"/>
              </a:spcAft>
              <a:buNone/>
            </a:pPr>
            <a:r>
              <a:rPr b="1" lang="en-US" sz="2400">
                <a:solidFill>
                  <a:srgbClr val="002060"/>
                </a:solidFill>
                <a:latin typeface="Times New Roman"/>
                <a:ea typeface="Times New Roman"/>
                <a:cs typeface="Times New Roman"/>
                <a:sym typeface="Times New Roman"/>
              </a:rPr>
              <a:t>	</a:t>
            </a:r>
            <a:r>
              <a:rPr b="1" i="1" lang="en-US" sz="2400">
                <a:solidFill>
                  <a:srgbClr val="002060"/>
                </a:solidFill>
                <a:latin typeface="Times New Roman"/>
                <a:ea typeface="Times New Roman"/>
                <a:cs typeface="Times New Roman"/>
                <a:sym typeface="Times New Roman"/>
              </a:rPr>
              <a:t>A- Tính đơn nghĩa</a:t>
            </a:r>
            <a:endParaRPr b="1" i="1" sz="2400">
              <a:solidFill>
                <a:srgbClr val="002060"/>
              </a:solidFill>
              <a:latin typeface="Times New Roman"/>
              <a:ea typeface="Times New Roman"/>
              <a:cs typeface="Times New Roman"/>
              <a:sym typeface="Times New Roman"/>
            </a:endParaRPr>
          </a:p>
          <a:p>
            <a:pPr indent="-1435100" lvl="0" marL="2401888" marR="0" rtl="0" algn="just">
              <a:spcBef>
                <a:spcPts val="0"/>
              </a:spcBef>
              <a:spcAft>
                <a:spcPts val="0"/>
              </a:spcAft>
              <a:buNone/>
            </a:pPr>
            <a:r>
              <a:rPr b="1" i="1" lang="en-US" sz="2400">
                <a:solidFill>
                  <a:srgbClr val="002060"/>
                </a:solidFill>
                <a:latin typeface="Times New Roman"/>
                <a:ea typeface="Times New Roman"/>
                <a:cs typeface="Times New Roman"/>
                <a:sym typeface="Times New Roman"/>
              </a:rPr>
              <a:t>	B- Tính đa nghĩa</a:t>
            </a:r>
            <a:endParaRPr b="1" i="1" sz="2400">
              <a:solidFill>
                <a:srgbClr val="002060"/>
              </a:solidFill>
              <a:latin typeface="Times New Roman"/>
              <a:ea typeface="Times New Roman"/>
              <a:cs typeface="Times New Roman"/>
              <a:sym typeface="Times New Roman"/>
            </a:endParaRPr>
          </a:p>
          <a:p>
            <a:pPr indent="-1435100" lvl="0" marL="2401888" marR="0" rtl="0" algn="just">
              <a:spcBef>
                <a:spcPts val="0"/>
              </a:spcBef>
              <a:spcAft>
                <a:spcPts val="0"/>
              </a:spcAft>
              <a:buNone/>
            </a:pPr>
            <a:r>
              <a:rPr b="1" i="1" lang="en-US" sz="2400">
                <a:solidFill>
                  <a:srgbClr val="002060"/>
                </a:solidFill>
                <a:latin typeface="Times New Roman"/>
                <a:ea typeface="Times New Roman"/>
                <a:cs typeface="Times New Roman"/>
                <a:sym typeface="Times New Roman"/>
              </a:rPr>
              <a:t>	C- Tính hàm súc</a:t>
            </a:r>
            <a:endParaRPr b="1" i="1" sz="2400">
              <a:solidFill>
                <a:srgbClr val="002060"/>
              </a:solidFill>
              <a:latin typeface="Times New Roman"/>
              <a:ea typeface="Times New Roman"/>
              <a:cs typeface="Times New Roman"/>
              <a:sym typeface="Times New Roman"/>
            </a:endParaRPr>
          </a:p>
          <a:p>
            <a:pPr indent="-1435100" lvl="0" marL="2401888" marR="0" rtl="0" algn="just">
              <a:spcBef>
                <a:spcPts val="0"/>
              </a:spcBef>
              <a:spcAft>
                <a:spcPts val="0"/>
              </a:spcAft>
              <a:buNone/>
            </a:pPr>
            <a:r>
              <a:rPr b="1" i="1" lang="en-US" sz="2400">
                <a:solidFill>
                  <a:srgbClr val="002060"/>
                </a:solidFill>
                <a:latin typeface="Times New Roman"/>
                <a:ea typeface="Times New Roman"/>
                <a:cs typeface="Times New Roman"/>
                <a:sym typeface="Times New Roman"/>
              </a:rPr>
              <a:t>	D- Cả B và C</a:t>
            </a:r>
            <a:endParaRPr b="1" i="1" sz="2400">
              <a:solidFill>
                <a:srgbClr val="002060"/>
              </a:solidFill>
              <a:latin typeface="Times New Roman"/>
              <a:ea typeface="Times New Roman"/>
              <a:cs typeface="Times New Roman"/>
              <a:sym typeface="Times New Roman"/>
            </a:endParaRPr>
          </a:p>
        </p:txBody>
      </p:sp>
      <p:sp>
        <p:nvSpPr>
          <p:cNvPr id="420" name="Google Shape;420;p23"/>
          <p:cNvSpPr/>
          <p:nvPr/>
        </p:nvSpPr>
        <p:spPr>
          <a:xfrm>
            <a:off x="6084168" y="3140968"/>
            <a:ext cx="1008112" cy="986408"/>
          </a:xfrm>
          <a:prstGeom prst="irregularSeal1">
            <a:avLst/>
          </a:prstGeom>
          <a:solidFill>
            <a:schemeClr val="accent6"/>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3600">
                <a:solidFill>
                  <a:srgbClr val="FF0000"/>
                </a:solidFill>
                <a:latin typeface="Times New Roman"/>
                <a:ea typeface="Times New Roman"/>
                <a:cs typeface="Times New Roman"/>
                <a:sym typeface="Times New Roman"/>
              </a:rPr>
              <a:t>D</a:t>
            </a:r>
            <a:endParaRPr sz="3600">
              <a:solidFill>
                <a:srgbClr val="FF0000"/>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9"/>
                                        </p:tgtEl>
                                        <p:attrNameLst>
                                          <p:attrName>style.visibility</p:attrName>
                                        </p:attrNameLst>
                                      </p:cBhvr>
                                      <p:to>
                                        <p:strVal val="visible"/>
                                      </p:to>
                                    </p:set>
                                    <p:animEffect filter="fade" transition="in">
                                      <p:cBhvr>
                                        <p:cTn dur="500"/>
                                        <p:tgtEl>
                                          <p:spTgt spid="41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9">
                                            <p:txEl>
                                              <p:pRg end="0" st="0"/>
                                            </p:txEl>
                                          </p:spTgt>
                                        </p:tgtEl>
                                        <p:attrNameLst>
                                          <p:attrName>style.visibility</p:attrName>
                                        </p:attrNameLst>
                                      </p:cBhvr>
                                      <p:to>
                                        <p:strVal val="visible"/>
                                      </p:to>
                                    </p:set>
                                    <p:animEffect filter="fade" transition="in">
                                      <p:cBhvr>
                                        <p:cTn dur="500"/>
                                        <p:tgtEl>
                                          <p:spTgt spid="41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9">
                                            <p:txEl>
                                              <p:pRg end="1" st="1"/>
                                            </p:txEl>
                                          </p:spTgt>
                                        </p:tgtEl>
                                        <p:attrNameLst>
                                          <p:attrName>style.visibility</p:attrName>
                                        </p:attrNameLst>
                                      </p:cBhvr>
                                      <p:to>
                                        <p:strVal val="visible"/>
                                      </p:to>
                                    </p:set>
                                    <p:animEffect filter="fade" transition="in">
                                      <p:cBhvr>
                                        <p:cTn dur="500"/>
                                        <p:tgtEl>
                                          <p:spTgt spid="41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9">
                                            <p:txEl>
                                              <p:pRg end="2" st="2"/>
                                            </p:txEl>
                                          </p:spTgt>
                                        </p:tgtEl>
                                        <p:attrNameLst>
                                          <p:attrName>style.visibility</p:attrName>
                                        </p:attrNameLst>
                                      </p:cBhvr>
                                      <p:to>
                                        <p:strVal val="visible"/>
                                      </p:to>
                                    </p:set>
                                    <p:animEffect filter="fade" transition="in">
                                      <p:cBhvr>
                                        <p:cTn dur="500"/>
                                        <p:tgtEl>
                                          <p:spTgt spid="41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9">
                                            <p:txEl>
                                              <p:pRg end="3" st="3"/>
                                            </p:txEl>
                                          </p:spTgt>
                                        </p:tgtEl>
                                        <p:attrNameLst>
                                          <p:attrName>style.visibility</p:attrName>
                                        </p:attrNameLst>
                                      </p:cBhvr>
                                      <p:to>
                                        <p:strVal val="visible"/>
                                      </p:to>
                                    </p:set>
                                    <p:animEffect filter="fade" transition="in">
                                      <p:cBhvr>
                                        <p:cTn dur="500"/>
                                        <p:tgtEl>
                                          <p:spTgt spid="41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9">
                                            <p:txEl>
                                              <p:pRg end="4" st="4"/>
                                            </p:txEl>
                                          </p:spTgt>
                                        </p:tgtEl>
                                        <p:attrNameLst>
                                          <p:attrName>style.visibility</p:attrName>
                                        </p:attrNameLst>
                                      </p:cBhvr>
                                      <p:to>
                                        <p:strVal val="visible"/>
                                      </p:to>
                                    </p:set>
                                    <p:animEffect filter="fade" transition="in">
                                      <p:cBhvr>
                                        <p:cTn dur="500"/>
                                        <p:tgtEl>
                                          <p:spTgt spid="41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9">
                                            <p:txEl>
                                              <p:pRg end="5" st="5"/>
                                            </p:txEl>
                                          </p:spTgt>
                                        </p:tgtEl>
                                        <p:attrNameLst>
                                          <p:attrName>style.visibility</p:attrName>
                                        </p:attrNameLst>
                                      </p:cBhvr>
                                      <p:to>
                                        <p:strVal val="visible"/>
                                      </p:to>
                                    </p:set>
                                    <p:animEffect filter="fade" transition="in">
                                      <p:cBhvr>
                                        <p:cTn dur="500"/>
                                        <p:tgtEl>
                                          <p:spTgt spid="419">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420"/>
                                        </p:tgtEl>
                                        <p:attrNameLst>
                                          <p:attrName>style.visibility</p:attrName>
                                        </p:attrNameLst>
                                      </p:cBhvr>
                                      <p:to>
                                        <p:strVal val="visible"/>
                                      </p:to>
                                    </p:set>
                                    <p:anim calcmode="lin" valueType="num">
                                      <p:cBhvr additive="base">
                                        <p:cTn dur="500"/>
                                        <p:tgtEl>
                                          <p:spTgt spid="420"/>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424" name="Shape 424"/>
        <p:cNvGrpSpPr/>
        <p:nvPr/>
      </p:nvGrpSpPr>
      <p:grpSpPr>
        <a:xfrm>
          <a:off x="0" y="0"/>
          <a:ext cx="0" cy="0"/>
          <a:chOff x="0" y="0"/>
          <a:chExt cx="0" cy="0"/>
        </a:xfrm>
      </p:grpSpPr>
      <p:sp>
        <p:nvSpPr>
          <p:cNvPr id="425" name="Google Shape;425;p24"/>
          <p:cNvSpPr txBox="1"/>
          <p:nvPr>
            <p:ph idx="1" type="body"/>
          </p:nvPr>
        </p:nvSpPr>
        <p:spPr>
          <a:xfrm>
            <a:off x="0" y="214290"/>
            <a:ext cx="9144000" cy="664371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rgbClr val="FF0000"/>
              </a:buClr>
              <a:buSzPts val="3400"/>
              <a:buNone/>
            </a:pPr>
            <a:r>
              <a:rPr b="1" lang="en-US" sz="3400">
                <a:solidFill>
                  <a:srgbClr val="FF0000"/>
                </a:solidFill>
                <a:latin typeface="Times New Roman"/>
                <a:ea typeface="Times New Roman"/>
                <a:cs typeface="Times New Roman"/>
                <a:sym typeface="Times New Roman"/>
              </a:rPr>
              <a:t>III. Luyện tập</a:t>
            </a:r>
            <a:endParaRPr b="1" sz="3400">
              <a:solidFill>
                <a:srgbClr val="FF0000"/>
              </a:solidFill>
              <a:latin typeface="Times New Roman"/>
              <a:ea typeface="Times New Roman"/>
              <a:cs typeface="Times New Roman"/>
              <a:sym typeface="Times New Roman"/>
            </a:endParaRPr>
          </a:p>
          <a:p>
            <a:pPr indent="-342900" lvl="0" marL="342900" rtl="0" algn="l">
              <a:spcBef>
                <a:spcPts val="560"/>
              </a:spcBef>
              <a:spcAft>
                <a:spcPts val="0"/>
              </a:spcAft>
              <a:buClr>
                <a:schemeClr val="dk1"/>
              </a:buClr>
              <a:buSzPts val="2800"/>
              <a:buNone/>
            </a:pPr>
            <a:r>
              <a:rPr b="1" lang="en-US" sz="2800">
                <a:latin typeface="Times New Roman"/>
                <a:ea typeface="Times New Roman"/>
                <a:cs typeface="Times New Roman"/>
                <a:sym typeface="Times New Roman"/>
              </a:rPr>
              <a:t>Bài tập 3 </a:t>
            </a:r>
            <a:r>
              <a:rPr i="1" lang="en-US" sz="2800">
                <a:latin typeface="Times New Roman"/>
                <a:ea typeface="Times New Roman"/>
                <a:cs typeface="Times New Roman"/>
                <a:sym typeface="Times New Roman"/>
              </a:rPr>
              <a:t>(SGK tr.101)</a:t>
            </a:r>
            <a:endParaRPr/>
          </a:p>
          <a:p>
            <a:pPr indent="-514350" lvl="0" marL="514350" rtl="0" algn="l">
              <a:spcBef>
                <a:spcPts val="560"/>
              </a:spcBef>
              <a:spcAft>
                <a:spcPts val="0"/>
              </a:spcAft>
              <a:buClr>
                <a:schemeClr val="dk1"/>
              </a:buClr>
              <a:buSzPts val="2800"/>
              <a:buAutoNum type="alphaLcParenR"/>
            </a:pPr>
            <a:r>
              <a:rPr i="1" lang="en-US" sz="2800">
                <a:latin typeface="Times New Roman"/>
                <a:ea typeface="Times New Roman"/>
                <a:cs typeface="Times New Roman"/>
                <a:sym typeface="Times New Roman"/>
              </a:rPr>
              <a:t>“Nhật ký trong tù” /…/ một tấm lòng nhớ nước.</a:t>
            </a:r>
            <a:endParaRPr/>
          </a:p>
          <a:p>
            <a:pPr indent="-514350" lvl="0" marL="514350" rtl="0" algn="r">
              <a:spcBef>
                <a:spcPts val="560"/>
              </a:spcBef>
              <a:spcAft>
                <a:spcPts val="0"/>
              </a:spcAft>
              <a:buClr>
                <a:schemeClr val="dk1"/>
              </a:buClr>
              <a:buSzPts val="2800"/>
              <a:buNone/>
            </a:pPr>
            <a:r>
              <a:rPr lang="en-US" sz="2800">
                <a:latin typeface="Times New Roman"/>
                <a:ea typeface="Times New Roman"/>
                <a:cs typeface="Times New Roman"/>
                <a:sym typeface="Times New Roman"/>
              </a:rPr>
              <a:t>(Theo Hoài Thanh)</a:t>
            </a:r>
            <a:endParaRPr/>
          </a:p>
          <a:p>
            <a:pPr indent="-514350" lvl="0" marL="514350" rtl="0" algn="l">
              <a:spcBef>
                <a:spcPts val="560"/>
              </a:spcBef>
              <a:spcAft>
                <a:spcPts val="0"/>
              </a:spcAft>
              <a:buClr>
                <a:schemeClr val="dk1"/>
              </a:buClr>
              <a:buSzPts val="2800"/>
              <a:buNone/>
            </a:pPr>
            <a:r>
              <a:rPr i="1" lang="en-US" sz="2800">
                <a:latin typeface="Times New Roman"/>
                <a:ea typeface="Times New Roman"/>
                <a:cs typeface="Times New Roman"/>
                <a:sym typeface="Times New Roman"/>
              </a:rPr>
              <a:t>	(biểu hiện, phản ánh, thấm đượm, canh cánh, bộc lộ…)</a:t>
            </a:r>
            <a:endParaRPr/>
          </a:p>
          <a:p>
            <a:pPr indent="-514350" lvl="0" marL="514350" rtl="0" algn="l">
              <a:spcBef>
                <a:spcPts val="560"/>
              </a:spcBef>
              <a:spcAft>
                <a:spcPts val="0"/>
              </a:spcAft>
              <a:buClr>
                <a:schemeClr val="dk1"/>
              </a:buClr>
              <a:buSzPts val="2800"/>
              <a:buAutoNum type="alphaLcParenR" startAt="2"/>
            </a:pPr>
            <a:r>
              <a:rPr i="1" lang="en-US" sz="2800">
                <a:latin typeface="Times New Roman"/>
                <a:ea typeface="Times New Roman"/>
                <a:cs typeface="Times New Roman"/>
                <a:sym typeface="Times New Roman"/>
              </a:rPr>
              <a:t>Ta tha thiết tự do dân tộc</a:t>
            </a:r>
            <a:endParaRPr i="1" sz="2800">
              <a:latin typeface="Times New Roman"/>
              <a:ea typeface="Times New Roman"/>
              <a:cs typeface="Times New Roman"/>
              <a:sym typeface="Times New Roman"/>
            </a:endParaRPr>
          </a:p>
          <a:p>
            <a:pPr indent="-514350" lvl="0" marL="514350" rtl="0" algn="l">
              <a:spcBef>
                <a:spcPts val="560"/>
              </a:spcBef>
              <a:spcAft>
                <a:spcPts val="0"/>
              </a:spcAft>
              <a:buClr>
                <a:schemeClr val="dk1"/>
              </a:buClr>
              <a:buSzPts val="2800"/>
              <a:buNone/>
            </a:pPr>
            <a:r>
              <a:rPr i="1" lang="en-US" sz="2800">
                <a:latin typeface="Times New Roman"/>
                <a:ea typeface="Times New Roman"/>
                <a:cs typeface="Times New Roman"/>
                <a:sym typeface="Times New Roman"/>
              </a:rPr>
              <a:t>	Không chỉ vì một dải đất riêng</a:t>
            </a:r>
            <a:endParaRPr i="1" sz="2800">
              <a:latin typeface="Times New Roman"/>
              <a:ea typeface="Times New Roman"/>
              <a:cs typeface="Times New Roman"/>
              <a:sym typeface="Times New Roman"/>
            </a:endParaRPr>
          </a:p>
          <a:p>
            <a:pPr indent="-514350" lvl="0" marL="514350" rtl="0" algn="l">
              <a:spcBef>
                <a:spcPts val="560"/>
              </a:spcBef>
              <a:spcAft>
                <a:spcPts val="0"/>
              </a:spcAft>
              <a:buClr>
                <a:schemeClr val="dk1"/>
              </a:buClr>
              <a:buSzPts val="2800"/>
              <a:buNone/>
            </a:pPr>
            <a:r>
              <a:rPr i="1" lang="en-US" sz="2800">
                <a:latin typeface="Times New Roman"/>
                <a:ea typeface="Times New Roman"/>
                <a:cs typeface="Times New Roman"/>
                <a:sym typeface="Times New Roman"/>
              </a:rPr>
              <a:t>	Kẻ đã /…/ trên mình ta thuốc độc</a:t>
            </a:r>
            <a:endParaRPr i="1" sz="2800">
              <a:latin typeface="Times New Roman"/>
              <a:ea typeface="Times New Roman"/>
              <a:cs typeface="Times New Roman"/>
              <a:sym typeface="Times New Roman"/>
            </a:endParaRPr>
          </a:p>
          <a:p>
            <a:pPr indent="-514350" lvl="0" marL="514350" rtl="0" algn="l">
              <a:spcBef>
                <a:spcPts val="560"/>
              </a:spcBef>
              <a:spcAft>
                <a:spcPts val="0"/>
              </a:spcAft>
              <a:buClr>
                <a:schemeClr val="dk1"/>
              </a:buClr>
              <a:buSzPts val="2800"/>
              <a:buNone/>
            </a:pPr>
            <a:r>
              <a:rPr i="1" lang="en-US" sz="2800">
                <a:latin typeface="Times New Roman"/>
                <a:ea typeface="Times New Roman"/>
                <a:cs typeface="Times New Roman"/>
                <a:sym typeface="Times New Roman"/>
              </a:rPr>
              <a:t>	/…/ màu xanh cả Trái Đất thiêng.</a:t>
            </a:r>
            <a:endParaRPr/>
          </a:p>
          <a:p>
            <a:pPr indent="-514350" lvl="0" marL="514350" rtl="0" algn="l">
              <a:spcBef>
                <a:spcPts val="560"/>
              </a:spcBef>
              <a:spcAft>
                <a:spcPts val="0"/>
              </a:spcAft>
              <a:buClr>
                <a:schemeClr val="dk1"/>
              </a:buClr>
              <a:buSzPts val="2800"/>
              <a:buNone/>
            </a:pPr>
            <a:r>
              <a:rPr i="1" lang="en-US" sz="2800">
                <a:latin typeface="Times New Roman"/>
                <a:ea typeface="Times New Roman"/>
                <a:cs typeface="Times New Roman"/>
                <a:sym typeface="Times New Roman"/>
              </a:rPr>
              <a:t>					(Theo Tố Hữu)</a:t>
            </a:r>
            <a:endParaRPr/>
          </a:p>
          <a:p>
            <a:pPr indent="-514350" lvl="0" marL="514350" rtl="0" algn="l">
              <a:spcBef>
                <a:spcPts val="560"/>
              </a:spcBef>
              <a:spcAft>
                <a:spcPts val="0"/>
              </a:spcAft>
              <a:buClr>
                <a:schemeClr val="dk1"/>
              </a:buClr>
              <a:buSzPts val="2800"/>
              <a:buNone/>
            </a:pPr>
            <a:r>
              <a:rPr i="1" lang="en-US" sz="2800">
                <a:latin typeface="Times New Roman"/>
                <a:ea typeface="Times New Roman"/>
                <a:cs typeface="Times New Roman"/>
                <a:sym typeface="Times New Roman"/>
              </a:rPr>
              <a:t>	- Dòng 3 (gieo, vãi, phun, rắc)</a:t>
            </a:r>
            <a:endParaRPr/>
          </a:p>
          <a:p>
            <a:pPr indent="-514350" lvl="0" marL="514350" rtl="0" algn="l">
              <a:spcBef>
                <a:spcPts val="560"/>
              </a:spcBef>
              <a:spcAft>
                <a:spcPts val="0"/>
              </a:spcAft>
              <a:buClr>
                <a:schemeClr val="dk1"/>
              </a:buClr>
              <a:buSzPts val="2800"/>
              <a:buNone/>
            </a:pPr>
            <a:r>
              <a:rPr i="1" lang="en-US" sz="2800">
                <a:latin typeface="Times New Roman"/>
                <a:ea typeface="Times New Roman"/>
                <a:cs typeface="Times New Roman"/>
                <a:sym typeface="Times New Roman"/>
              </a:rPr>
              <a:t>	- Dòng 4 (hủy, diệt, tiêu, triệt, giết)</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429" name="Shape 429"/>
        <p:cNvGrpSpPr/>
        <p:nvPr/>
      </p:nvGrpSpPr>
      <p:grpSpPr>
        <a:xfrm>
          <a:off x="0" y="0"/>
          <a:ext cx="0" cy="0"/>
          <a:chOff x="0" y="0"/>
          <a:chExt cx="0" cy="0"/>
        </a:xfrm>
      </p:grpSpPr>
      <p:sp>
        <p:nvSpPr>
          <p:cNvPr id="430" name="Google Shape;430;p25"/>
          <p:cNvSpPr txBox="1"/>
          <p:nvPr>
            <p:ph idx="1" type="body"/>
          </p:nvPr>
        </p:nvSpPr>
        <p:spPr>
          <a:xfrm>
            <a:off x="251520" y="1556792"/>
            <a:ext cx="8229600" cy="5786454"/>
          </a:xfrm>
          <a:prstGeom prst="rect">
            <a:avLst/>
          </a:prstGeom>
          <a:noFill/>
          <a:ln>
            <a:noFill/>
          </a:ln>
        </p:spPr>
        <p:txBody>
          <a:bodyPr anchorCtr="0" anchor="t" bIns="45700" lIns="91425" spcFirstLastPara="1" rIns="91425" wrap="square" tIns="45700">
            <a:normAutofit/>
          </a:bodyPr>
          <a:lstStyle/>
          <a:p>
            <a:pPr indent="-514350" lvl="0" marL="514350" rtl="0" algn="l">
              <a:spcBef>
                <a:spcPts val="0"/>
              </a:spcBef>
              <a:spcAft>
                <a:spcPts val="0"/>
              </a:spcAft>
              <a:buClr>
                <a:schemeClr val="dk1"/>
              </a:buClr>
              <a:buSzPts val="3200"/>
              <a:buAutoNum type="alphaLcParenR"/>
            </a:pPr>
            <a:r>
              <a:rPr i="1" lang="en-US">
                <a:latin typeface="Times New Roman"/>
                <a:ea typeface="Times New Roman"/>
                <a:cs typeface="Times New Roman"/>
                <a:sym typeface="Times New Roman"/>
              </a:rPr>
              <a:t>“Nhật ký trong tù” </a:t>
            </a:r>
            <a:r>
              <a:rPr i="1" lang="en-US">
                <a:solidFill>
                  <a:srgbClr val="C00000"/>
                </a:solidFill>
                <a:latin typeface="Times New Roman"/>
                <a:ea typeface="Times New Roman"/>
                <a:cs typeface="Times New Roman"/>
                <a:sym typeface="Times New Roman"/>
              </a:rPr>
              <a:t>canh cánh </a:t>
            </a:r>
            <a:r>
              <a:rPr i="1" lang="en-US">
                <a:latin typeface="Times New Roman"/>
                <a:ea typeface="Times New Roman"/>
                <a:cs typeface="Times New Roman"/>
                <a:sym typeface="Times New Roman"/>
              </a:rPr>
              <a:t>một tấm lòng nhớ nước.</a:t>
            </a:r>
            <a:endParaRPr/>
          </a:p>
          <a:p>
            <a:pPr indent="-311150" lvl="0" marL="514350" rtl="0" algn="l">
              <a:spcBef>
                <a:spcPts val="640"/>
              </a:spcBef>
              <a:spcAft>
                <a:spcPts val="0"/>
              </a:spcAft>
              <a:buClr>
                <a:schemeClr val="dk1"/>
              </a:buClr>
              <a:buSzPts val="3200"/>
              <a:buNone/>
            </a:pPr>
            <a:r>
              <a:t/>
            </a:r>
            <a:endParaRPr i="1">
              <a:latin typeface="Times New Roman"/>
              <a:ea typeface="Times New Roman"/>
              <a:cs typeface="Times New Roman"/>
              <a:sym typeface="Times New Roman"/>
            </a:endParaRPr>
          </a:p>
          <a:p>
            <a:pPr indent="-514350" lvl="0" marL="514350" rtl="0" algn="l">
              <a:spcBef>
                <a:spcPts val="640"/>
              </a:spcBef>
              <a:spcAft>
                <a:spcPts val="0"/>
              </a:spcAft>
              <a:buClr>
                <a:schemeClr val="dk1"/>
              </a:buClr>
              <a:buSzPts val="3200"/>
              <a:buAutoNum type="alphaLcParenR"/>
            </a:pPr>
            <a:r>
              <a:rPr i="1" lang="en-US">
                <a:latin typeface="Times New Roman"/>
                <a:ea typeface="Times New Roman"/>
                <a:cs typeface="Times New Roman"/>
                <a:sym typeface="Times New Roman"/>
              </a:rPr>
              <a:t>Ta tha thiết tự do dân tộc</a:t>
            </a:r>
            <a:endParaRPr i="1">
              <a:latin typeface="Times New Roman"/>
              <a:ea typeface="Times New Roman"/>
              <a:cs typeface="Times New Roman"/>
              <a:sym typeface="Times New Roman"/>
            </a:endParaRPr>
          </a:p>
          <a:p>
            <a:pPr indent="-514350" lvl="0" marL="514350" rtl="0" algn="l">
              <a:spcBef>
                <a:spcPts val="640"/>
              </a:spcBef>
              <a:spcAft>
                <a:spcPts val="0"/>
              </a:spcAft>
              <a:buClr>
                <a:schemeClr val="dk1"/>
              </a:buClr>
              <a:buSzPts val="3200"/>
              <a:buNone/>
            </a:pPr>
            <a:r>
              <a:rPr i="1" lang="en-US">
                <a:latin typeface="Times New Roman"/>
                <a:ea typeface="Times New Roman"/>
                <a:cs typeface="Times New Roman"/>
                <a:sym typeface="Times New Roman"/>
              </a:rPr>
              <a:t>	Không chỉ vì một dải đất riêng</a:t>
            </a:r>
            <a:endParaRPr i="1">
              <a:latin typeface="Times New Roman"/>
              <a:ea typeface="Times New Roman"/>
              <a:cs typeface="Times New Roman"/>
              <a:sym typeface="Times New Roman"/>
            </a:endParaRPr>
          </a:p>
          <a:p>
            <a:pPr indent="-514350" lvl="0" marL="514350" rtl="0" algn="l">
              <a:spcBef>
                <a:spcPts val="640"/>
              </a:spcBef>
              <a:spcAft>
                <a:spcPts val="0"/>
              </a:spcAft>
              <a:buClr>
                <a:schemeClr val="dk1"/>
              </a:buClr>
              <a:buSzPts val="3200"/>
              <a:buNone/>
            </a:pPr>
            <a:r>
              <a:rPr i="1" lang="en-US">
                <a:latin typeface="Times New Roman"/>
                <a:ea typeface="Times New Roman"/>
                <a:cs typeface="Times New Roman"/>
                <a:sym typeface="Times New Roman"/>
              </a:rPr>
              <a:t>	Kẻ đã </a:t>
            </a:r>
            <a:r>
              <a:rPr i="1" lang="en-US">
                <a:solidFill>
                  <a:srgbClr val="C00000"/>
                </a:solidFill>
                <a:latin typeface="Times New Roman"/>
                <a:ea typeface="Times New Roman"/>
                <a:cs typeface="Times New Roman"/>
                <a:sym typeface="Times New Roman"/>
              </a:rPr>
              <a:t>rắc</a:t>
            </a:r>
            <a:r>
              <a:rPr i="1" lang="en-US">
                <a:latin typeface="Times New Roman"/>
                <a:ea typeface="Times New Roman"/>
                <a:cs typeface="Times New Roman"/>
                <a:sym typeface="Times New Roman"/>
              </a:rPr>
              <a:t> trên mình ta thuốc độc</a:t>
            </a:r>
            <a:endParaRPr i="1">
              <a:latin typeface="Times New Roman"/>
              <a:ea typeface="Times New Roman"/>
              <a:cs typeface="Times New Roman"/>
              <a:sym typeface="Times New Roman"/>
            </a:endParaRPr>
          </a:p>
          <a:p>
            <a:pPr indent="-514350" lvl="0" marL="514350" rtl="0" algn="l">
              <a:spcBef>
                <a:spcPts val="640"/>
              </a:spcBef>
              <a:spcAft>
                <a:spcPts val="0"/>
              </a:spcAft>
              <a:buClr>
                <a:schemeClr val="dk1"/>
              </a:buClr>
              <a:buSzPts val="3200"/>
              <a:buNone/>
            </a:pPr>
            <a:r>
              <a:rPr i="1" lang="en-US">
                <a:latin typeface="Times New Roman"/>
                <a:ea typeface="Times New Roman"/>
                <a:cs typeface="Times New Roman"/>
                <a:sym typeface="Times New Roman"/>
              </a:rPr>
              <a:t>	</a:t>
            </a:r>
            <a:r>
              <a:rPr i="1" lang="en-US">
                <a:solidFill>
                  <a:srgbClr val="C00000"/>
                </a:solidFill>
                <a:latin typeface="Times New Roman"/>
                <a:ea typeface="Times New Roman"/>
                <a:cs typeface="Times New Roman"/>
                <a:sym typeface="Times New Roman"/>
              </a:rPr>
              <a:t>Giết</a:t>
            </a:r>
            <a:r>
              <a:rPr i="1" lang="en-US">
                <a:latin typeface="Times New Roman"/>
                <a:ea typeface="Times New Roman"/>
                <a:cs typeface="Times New Roman"/>
                <a:sym typeface="Times New Roman"/>
              </a:rPr>
              <a:t> màu xanh cả Trái Đất thiêng</a:t>
            </a:r>
            <a:endParaRPr>
              <a:latin typeface="Times New Roman"/>
              <a:ea typeface="Times New Roman"/>
              <a:cs typeface="Times New Roman"/>
              <a:sym typeface="Times New Roman"/>
            </a:endParaRPr>
          </a:p>
        </p:txBody>
      </p:sp>
    </p:spTree>
  </p:cSld>
  <p:clrMapOvr>
    <a:masterClrMapping/>
  </p:clrMapOvr>
  <p:transition>
    <p:wipe dir="u"/>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434" name="Shape 434"/>
        <p:cNvGrpSpPr/>
        <p:nvPr/>
      </p:nvGrpSpPr>
      <p:grpSpPr>
        <a:xfrm>
          <a:off x="0" y="0"/>
          <a:ext cx="0" cy="0"/>
          <a:chOff x="0" y="0"/>
          <a:chExt cx="0" cy="0"/>
        </a:xfrm>
      </p:grpSpPr>
      <p:sp>
        <p:nvSpPr>
          <p:cNvPr id="435" name="Google Shape;435;p26"/>
          <p:cNvSpPr txBox="1"/>
          <p:nvPr>
            <p:ph idx="1" type="body"/>
          </p:nvPr>
        </p:nvSpPr>
        <p:spPr>
          <a:xfrm>
            <a:off x="457200" y="357166"/>
            <a:ext cx="8229600" cy="5768997"/>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None/>
            </a:pPr>
            <a:r>
              <a:t/>
            </a:r>
            <a:endParaRPr/>
          </a:p>
          <a:p>
            <a:pPr indent="-342900" lvl="0" marL="342900" rtl="0" algn="l">
              <a:spcBef>
                <a:spcPts val="640"/>
              </a:spcBef>
              <a:spcAft>
                <a:spcPts val="0"/>
              </a:spcAft>
              <a:buClr>
                <a:schemeClr val="dk1"/>
              </a:buClr>
              <a:buSzPts val="3200"/>
              <a:buNone/>
            </a:pPr>
            <a:r>
              <a:t/>
            </a:r>
            <a:endParaRPr/>
          </a:p>
          <a:p>
            <a:pPr indent="-342900" lvl="0" marL="342900" rtl="0" algn="l">
              <a:spcBef>
                <a:spcPts val="640"/>
              </a:spcBef>
              <a:spcAft>
                <a:spcPts val="0"/>
              </a:spcAft>
              <a:buClr>
                <a:schemeClr val="dk1"/>
              </a:buClr>
              <a:buSzPts val="3200"/>
              <a:buNone/>
            </a:pPr>
            <a:r>
              <a:t/>
            </a:r>
            <a:endParaRPr/>
          </a:p>
        </p:txBody>
      </p:sp>
      <p:sp>
        <p:nvSpPr>
          <p:cNvPr id="436" name="Google Shape;436;p26"/>
          <p:cNvSpPr/>
          <p:nvPr/>
        </p:nvSpPr>
        <p:spPr>
          <a:xfrm>
            <a:off x="215516" y="1052736"/>
            <a:ext cx="8712968" cy="3416320"/>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Clr>
                <a:srgbClr val="3A1A62"/>
              </a:buClr>
              <a:buSzPts val="5400"/>
              <a:buFont typeface="Times New Roman"/>
              <a:buNone/>
            </a:pPr>
            <a:r>
              <a:rPr b="1" lang="en-US" sz="5400" cap="none">
                <a:solidFill>
                  <a:srgbClr val="3A1A62"/>
                </a:solidFill>
                <a:latin typeface="Times New Roman"/>
                <a:ea typeface="Times New Roman"/>
                <a:cs typeface="Times New Roman"/>
                <a:sym typeface="Times New Roman"/>
              </a:rPr>
              <a:t>CHÂN THÀNH CẢM ƠN SỰ CHÚ Ý LẮNG NGHE CỦA THẦY CÔ VÀ CÁC EM HỌC SINH!</a:t>
            </a:r>
            <a:endParaRPr b="1" sz="5400" cap="none">
              <a:solidFill>
                <a:srgbClr val="3A1A62"/>
              </a:solidFill>
              <a:latin typeface="Times New Roman"/>
              <a:ea typeface="Times New Roman"/>
              <a:cs typeface="Times New Roman"/>
              <a:sym typeface="Times New Roman"/>
            </a:endParaRPr>
          </a:p>
        </p:txBody>
      </p:sp>
    </p:spTree>
  </p:cSld>
  <p:clrMapOvr>
    <a:masterClrMapping/>
  </p:clrMapOvr>
  <p:transition>
    <p:wedge/>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6">
                                            <p:txEl>
                                              <p:pRg end="0" st="0"/>
                                            </p:txEl>
                                          </p:spTgt>
                                        </p:tgtEl>
                                        <p:attrNameLst>
                                          <p:attrName>style.visibility</p:attrName>
                                        </p:attrNameLst>
                                      </p:cBhvr>
                                      <p:to>
                                        <p:strVal val="visible"/>
                                      </p:to>
                                    </p:set>
                                    <p:animEffect filter="fade" transition="in">
                                      <p:cBhvr>
                                        <p:cTn dur="80"/>
                                        <p:tgtEl>
                                          <p:spTgt spid="436">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99" name="Shape 199"/>
        <p:cNvGrpSpPr/>
        <p:nvPr/>
      </p:nvGrpSpPr>
      <p:grpSpPr>
        <a:xfrm>
          <a:off x="0" y="0"/>
          <a:ext cx="0" cy="0"/>
          <a:chOff x="0" y="0"/>
          <a:chExt cx="0" cy="0"/>
        </a:xfrm>
      </p:grpSpPr>
      <p:sp>
        <p:nvSpPr>
          <p:cNvPr id="200" name="Google Shape;200;p3"/>
          <p:cNvSpPr txBox="1"/>
          <p:nvPr>
            <p:ph type="title"/>
          </p:nvPr>
        </p:nvSpPr>
        <p:spPr>
          <a:xfrm>
            <a:off x="334368" y="36051"/>
            <a:ext cx="8229600" cy="785794"/>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rgbClr val="FF0000"/>
              </a:buClr>
              <a:buSzPts val="3000"/>
              <a:buFont typeface="Times New Roman"/>
              <a:buNone/>
            </a:pPr>
            <a:r>
              <a:rPr b="1" lang="en-US" sz="3000">
                <a:solidFill>
                  <a:srgbClr val="FF0000"/>
                </a:solidFill>
                <a:latin typeface="Times New Roman"/>
                <a:ea typeface="Times New Roman"/>
                <a:cs typeface="Times New Roman"/>
                <a:sym typeface="Times New Roman"/>
              </a:rPr>
              <a:t>I. Ngôn ngữ nghệ thuật</a:t>
            </a:r>
            <a:endParaRPr b="1" sz="3000">
              <a:solidFill>
                <a:srgbClr val="FF0000"/>
              </a:solidFill>
              <a:latin typeface="Times New Roman"/>
              <a:ea typeface="Times New Roman"/>
              <a:cs typeface="Times New Roman"/>
              <a:sym typeface="Times New Roman"/>
            </a:endParaRPr>
          </a:p>
        </p:txBody>
      </p:sp>
      <p:sp>
        <p:nvSpPr>
          <p:cNvPr id="201" name="Google Shape;201;p3"/>
          <p:cNvSpPr txBox="1"/>
          <p:nvPr>
            <p:ph idx="1" type="body"/>
          </p:nvPr>
        </p:nvSpPr>
        <p:spPr>
          <a:xfrm>
            <a:off x="457200" y="642918"/>
            <a:ext cx="8229600" cy="5929354"/>
          </a:xfrm>
          <a:prstGeom prst="rect">
            <a:avLst/>
          </a:prstGeom>
          <a:noFill/>
          <a:ln>
            <a:noFill/>
          </a:ln>
        </p:spPr>
        <p:txBody>
          <a:bodyPr anchorCtr="0" anchor="t" bIns="45700" lIns="91425" spcFirstLastPara="1" rIns="91425" wrap="square" tIns="45700">
            <a:normAutofit/>
          </a:bodyPr>
          <a:lstStyle/>
          <a:p>
            <a:pPr indent="-571500" lvl="0" marL="571500" rtl="0" algn="l">
              <a:spcBef>
                <a:spcPts val="0"/>
              </a:spcBef>
              <a:spcAft>
                <a:spcPts val="0"/>
              </a:spcAft>
              <a:buClr>
                <a:schemeClr val="dk1"/>
              </a:buClr>
              <a:buSzPts val="2800"/>
              <a:buNone/>
            </a:pPr>
            <a:r>
              <a:rPr b="1" lang="en-US" sz="2800">
                <a:latin typeface="Times New Roman"/>
                <a:ea typeface="Times New Roman"/>
                <a:cs typeface="Times New Roman"/>
                <a:sym typeface="Times New Roman"/>
              </a:rPr>
              <a:t>1. Khái niệm</a:t>
            </a:r>
            <a:endParaRPr b="1" sz="2800">
              <a:latin typeface="Times New Roman"/>
              <a:ea typeface="Times New Roman"/>
              <a:cs typeface="Times New Roman"/>
              <a:sym typeface="Times New Roman"/>
            </a:endParaRPr>
          </a:p>
          <a:p>
            <a:pPr indent="-571500" lvl="0" marL="571500" rtl="0" algn="l">
              <a:spcBef>
                <a:spcPts val="560"/>
              </a:spcBef>
              <a:spcAft>
                <a:spcPts val="0"/>
              </a:spcAft>
              <a:buClr>
                <a:schemeClr val="dk1"/>
              </a:buClr>
              <a:buSzPts val="2800"/>
              <a:buFont typeface="Times New Roman"/>
              <a:buChar char="-"/>
            </a:pPr>
            <a:r>
              <a:rPr lang="en-US" sz="2800">
                <a:latin typeface="Times New Roman"/>
                <a:ea typeface="Times New Roman"/>
                <a:cs typeface="Times New Roman"/>
                <a:sym typeface="Times New Roman"/>
              </a:rPr>
              <a:t>Khảo sát ví dụ:</a:t>
            </a:r>
            <a:endParaRPr/>
          </a:p>
          <a:p>
            <a:pPr indent="-571500" lvl="0" marL="571500" rtl="0" algn="l">
              <a:spcBef>
                <a:spcPts val="640"/>
              </a:spcBef>
              <a:spcAft>
                <a:spcPts val="0"/>
              </a:spcAft>
              <a:buClr>
                <a:schemeClr val="dk1"/>
              </a:buClr>
              <a:buSzPts val="3200"/>
              <a:buNone/>
            </a:pPr>
            <a:r>
              <a:t/>
            </a:r>
            <a:endParaRPr>
              <a:latin typeface="Times New Roman"/>
              <a:ea typeface="Times New Roman"/>
              <a:cs typeface="Times New Roman"/>
              <a:sym typeface="Times New Roman"/>
            </a:endParaRPr>
          </a:p>
          <a:p>
            <a:pPr indent="-571500" lvl="0" marL="571500" rtl="0" algn="l">
              <a:spcBef>
                <a:spcPts val="640"/>
              </a:spcBef>
              <a:spcAft>
                <a:spcPts val="0"/>
              </a:spcAft>
              <a:buClr>
                <a:schemeClr val="dk1"/>
              </a:buClr>
              <a:buSzPts val="3200"/>
              <a:buNone/>
            </a:pPr>
            <a:r>
              <a:t/>
            </a:r>
            <a:endParaRPr>
              <a:latin typeface="Times New Roman"/>
              <a:ea typeface="Times New Roman"/>
              <a:cs typeface="Times New Roman"/>
              <a:sym typeface="Times New Roman"/>
            </a:endParaRPr>
          </a:p>
        </p:txBody>
      </p:sp>
      <p:sp>
        <p:nvSpPr>
          <p:cNvPr id="202" name="Google Shape;202;p3"/>
          <p:cNvSpPr/>
          <p:nvPr/>
        </p:nvSpPr>
        <p:spPr>
          <a:xfrm>
            <a:off x="35703" y="1928802"/>
            <a:ext cx="3178975" cy="1428760"/>
          </a:xfrm>
          <a:prstGeom prst="flowChartProcess">
            <a:avLst/>
          </a:prstGeom>
          <a:solidFill>
            <a:schemeClr val="lt1"/>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200">
                <a:solidFill>
                  <a:srgbClr val="0070C0"/>
                </a:solidFill>
                <a:latin typeface="Times New Roman"/>
                <a:ea typeface="Times New Roman"/>
                <a:cs typeface="Times New Roman"/>
                <a:sym typeface="Times New Roman"/>
              </a:rPr>
              <a:t>Bây giờ mận mới hỏi đào</a:t>
            </a:r>
            <a:endParaRPr b="1" sz="2200">
              <a:solidFill>
                <a:srgbClr val="0070C0"/>
              </a:solidFill>
              <a:latin typeface="Times New Roman"/>
              <a:ea typeface="Times New Roman"/>
              <a:cs typeface="Times New Roman"/>
              <a:sym typeface="Times New Roman"/>
            </a:endParaRPr>
          </a:p>
          <a:p>
            <a:pPr indent="0" lvl="0" marL="0" marR="0" rtl="0" algn="ctr">
              <a:spcBef>
                <a:spcPts val="0"/>
              </a:spcBef>
              <a:spcAft>
                <a:spcPts val="0"/>
              </a:spcAft>
              <a:buNone/>
            </a:pPr>
            <a:r>
              <a:rPr b="1" lang="en-US" sz="2200">
                <a:solidFill>
                  <a:srgbClr val="0070C0"/>
                </a:solidFill>
                <a:latin typeface="Times New Roman"/>
                <a:ea typeface="Times New Roman"/>
                <a:cs typeface="Times New Roman"/>
                <a:sym typeface="Times New Roman"/>
              </a:rPr>
              <a:t>Vườn hồng đã có ai vào hay chưa?</a:t>
            </a:r>
            <a:endParaRPr/>
          </a:p>
        </p:txBody>
      </p:sp>
      <p:sp>
        <p:nvSpPr>
          <p:cNvPr id="203" name="Google Shape;203;p3"/>
          <p:cNvSpPr/>
          <p:nvPr/>
        </p:nvSpPr>
        <p:spPr>
          <a:xfrm>
            <a:off x="6310631" y="1848350"/>
            <a:ext cx="2664088" cy="1500198"/>
          </a:xfrm>
          <a:prstGeom prst="flowChartProcess">
            <a:avLst/>
          </a:prstGeom>
          <a:solidFill>
            <a:schemeClr val="lt1"/>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200">
                <a:solidFill>
                  <a:srgbClr val="0070C0"/>
                </a:solidFill>
                <a:latin typeface="Times New Roman"/>
                <a:ea typeface="Times New Roman"/>
                <a:cs typeface="Times New Roman"/>
                <a:sym typeface="Times New Roman"/>
              </a:rPr>
              <a:t>Cho anh hỏi:</a:t>
            </a:r>
            <a:endParaRPr/>
          </a:p>
          <a:p>
            <a:pPr indent="0" lvl="0" marL="0" marR="0" rtl="0" algn="ctr">
              <a:spcBef>
                <a:spcPts val="0"/>
              </a:spcBef>
              <a:spcAft>
                <a:spcPts val="0"/>
              </a:spcAft>
              <a:buNone/>
            </a:pPr>
            <a:r>
              <a:rPr b="1" lang="en-US" sz="2200">
                <a:solidFill>
                  <a:srgbClr val="0070C0"/>
                </a:solidFill>
                <a:latin typeface="Times New Roman"/>
                <a:ea typeface="Times New Roman"/>
                <a:cs typeface="Times New Roman"/>
                <a:sym typeface="Times New Roman"/>
              </a:rPr>
              <a:t>Em đã có người yêu chưa?</a:t>
            </a:r>
            <a:endParaRPr b="1" sz="2200">
              <a:solidFill>
                <a:srgbClr val="0070C0"/>
              </a:solidFill>
              <a:latin typeface="Times New Roman"/>
              <a:ea typeface="Times New Roman"/>
              <a:cs typeface="Times New Roman"/>
              <a:sym typeface="Times New Roman"/>
            </a:endParaRPr>
          </a:p>
        </p:txBody>
      </p:sp>
      <p:sp>
        <p:nvSpPr>
          <p:cNvPr id="204" name="Google Shape;204;p3"/>
          <p:cNvSpPr/>
          <p:nvPr/>
        </p:nvSpPr>
        <p:spPr>
          <a:xfrm>
            <a:off x="1571604" y="3400427"/>
            <a:ext cx="214314" cy="285752"/>
          </a:xfrm>
          <a:prstGeom prst="downArrow">
            <a:avLst>
              <a:gd fmla="val 50000" name="adj1"/>
              <a:gd fmla="val 50000" name="adj2"/>
            </a:avLst>
          </a:prstGeom>
          <a:solidFill>
            <a:schemeClr val="dk1"/>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5" name="Google Shape;205;p3"/>
          <p:cNvSpPr/>
          <p:nvPr/>
        </p:nvSpPr>
        <p:spPr>
          <a:xfrm>
            <a:off x="7411651" y="3414715"/>
            <a:ext cx="214314" cy="357190"/>
          </a:xfrm>
          <a:prstGeom prst="downArrow">
            <a:avLst>
              <a:gd fmla="val 50000" name="adj1"/>
              <a:gd fmla="val 50000" name="adj2"/>
            </a:avLst>
          </a:prstGeom>
          <a:solidFill>
            <a:schemeClr val="dk1"/>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6" name="Google Shape;206;p3"/>
          <p:cNvSpPr/>
          <p:nvPr/>
        </p:nvSpPr>
        <p:spPr>
          <a:xfrm>
            <a:off x="0" y="3721592"/>
            <a:ext cx="4567188" cy="1450504"/>
          </a:xfrm>
          <a:prstGeom prst="ellipse">
            <a:avLst/>
          </a:prstGeom>
          <a:solidFill>
            <a:schemeClr val="lt1"/>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Cách thức: Ngôn ngữ hàm ẩn, ẩn dụ.</a:t>
            </a:r>
            <a:endParaRPr/>
          </a:p>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-&gt; Ngôn ngữ nghệ thuật.</a:t>
            </a:r>
            <a:endParaRPr sz="2400">
              <a:solidFill>
                <a:schemeClr val="dk1"/>
              </a:solidFill>
              <a:latin typeface="Times New Roman"/>
              <a:ea typeface="Times New Roman"/>
              <a:cs typeface="Times New Roman"/>
              <a:sym typeface="Times New Roman"/>
            </a:endParaRPr>
          </a:p>
        </p:txBody>
      </p:sp>
      <p:sp>
        <p:nvSpPr>
          <p:cNvPr id="207" name="Google Shape;207;p3"/>
          <p:cNvSpPr/>
          <p:nvPr/>
        </p:nvSpPr>
        <p:spPr>
          <a:xfrm>
            <a:off x="4831298" y="3829386"/>
            <a:ext cx="4413176" cy="1357322"/>
          </a:xfrm>
          <a:prstGeom prst="ellipse">
            <a:avLst/>
          </a:prstGeom>
          <a:solidFill>
            <a:schemeClr val="lt1"/>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chemeClr val="dk1"/>
                </a:solidFill>
                <a:latin typeface="Times New Roman"/>
                <a:ea typeface="Times New Roman"/>
                <a:cs typeface="Times New Roman"/>
                <a:sym typeface="Times New Roman"/>
              </a:rPr>
              <a:t>Cách thức: Lời ăn tiếng nói hàng ngày.</a:t>
            </a:r>
            <a:endParaRPr/>
          </a:p>
          <a:p>
            <a:pPr indent="0" lvl="0" marL="0" marR="0" rtl="0" algn="ctr">
              <a:spcBef>
                <a:spcPts val="0"/>
              </a:spcBef>
              <a:spcAft>
                <a:spcPts val="0"/>
              </a:spcAft>
              <a:buNone/>
            </a:pPr>
            <a:r>
              <a:rPr lang="en-US" sz="2400">
                <a:solidFill>
                  <a:schemeClr val="dk1"/>
                </a:solidFill>
                <a:latin typeface="Times New Roman"/>
                <a:ea typeface="Times New Roman"/>
                <a:cs typeface="Times New Roman"/>
                <a:sym typeface="Times New Roman"/>
              </a:rPr>
              <a:t>-&gt; Ngôn ngữ sinh hoạt.</a:t>
            </a:r>
            <a:endParaRPr sz="2400">
              <a:solidFill>
                <a:schemeClr val="dk1"/>
              </a:solidFill>
              <a:latin typeface="Times New Roman"/>
              <a:ea typeface="Times New Roman"/>
              <a:cs typeface="Times New Roman"/>
              <a:sym typeface="Times New Roman"/>
            </a:endParaRPr>
          </a:p>
        </p:txBody>
      </p:sp>
      <p:sp>
        <p:nvSpPr>
          <p:cNvPr id="208" name="Google Shape;208;p3"/>
          <p:cNvSpPr/>
          <p:nvPr/>
        </p:nvSpPr>
        <p:spPr>
          <a:xfrm>
            <a:off x="3286164" y="1785926"/>
            <a:ext cx="2971792" cy="2507170"/>
          </a:xfrm>
          <a:prstGeom prst="heart">
            <a:avLst/>
          </a:prstGeom>
          <a:solidFill>
            <a:schemeClr val="lt1"/>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1" i="1" sz="2400">
              <a:solidFill>
                <a:schemeClr val="dk1"/>
              </a:solidFill>
              <a:latin typeface="Times New Roman"/>
              <a:ea typeface="Times New Roman"/>
              <a:cs typeface="Times New Roman"/>
              <a:sym typeface="Times New Roman"/>
            </a:endParaRPr>
          </a:p>
          <a:p>
            <a:pPr indent="0" lvl="0" marL="0" marR="0" rtl="0" algn="ctr">
              <a:spcBef>
                <a:spcPts val="0"/>
              </a:spcBef>
              <a:spcAft>
                <a:spcPts val="0"/>
              </a:spcAft>
              <a:buNone/>
            </a:pPr>
            <a:r>
              <a:rPr b="1" i="1" lang="en-US" sz="2400">
                <a:solidFill>
                  <a:schemeClr val="dk1"/>
                </a:solidFill>
                <a:latin typeface="Times New Roman"/>
                <a:ea typeface="Times New Roman"/>
                <a:cs typeface="Times New Roman"/>
                <a:sym typeface="Times New Roman"/>
              </a:rPr>
              <a:t>Nội dung: Đều hỏi về việc có người yêu chưa</a:t>
            </a:r>
            <a:endParaRPr b="1" i="1" sz="2400">
              <a:solidFill>
                <a:schemeClr val="dk1"/>
              </a:solidFill>
              <a:latin typeface="Times New Roman"/>
              <a:ea typeface="Times New Roman"/>
              <a:cs typeface="Times New Roman"/>
              <a:sym typeface="Times New Roman"/>
            </a:endParaRPr>
          </a:p>
        </p:txBody>
      </p:sp>
      <p:sp>
        <p:nvSpPr>
          <p:cNvPr id="209" name="Google Shape;209;p3"/>
          <p:cNvSpPr/>
          <p:nvPr/>
        </p:nvSpPr>
        <p:spPr>
          <a:xfrm rot="-392459">
            <a:off x="3214678" y="1214422"/>
            <a:ext cx="857270" cy="633928"/>
          </a:xfrm>
          <a:prstGeom prst="curvedDownArrow">
            <a:avLst>
              <a:gd fmla="val 25000" name="adj1"/>
              <a:gd fmla="val 39323" name="adj2"/>
              <a:gd fmla="val 33767" name="adj3"/>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210" name="Google Shape;210;p3"/>
          <p:cNvSpPr/>
          <p:nvPr/>
        </p:nvSpPr>
        <p:spPr>
          <a:xfrm flipH="1">
            <a:off x="5477592" y="1214422"/>
            <a:ext cx="808919" cy="642942"/>
          </a:xfrm>
          <a:prstGeom prst="curvedDownArrow">
            <a:avLst>
              <a:gd fmla="val 25000" name="adj1"/>
              <a:gd fmla="val 50000" name="adj2"/>
              <a:gd fmla="val 25000" name="adj3"/>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211" name="Google Shape;211;p3"/>
          <p:cNvSpPr/>
          <p:nvPr/>
        </p:nvSpPr>
        <p:spPr>
          <a:xfrm>
            <a:off x="611560" y="5400096"/>
            <a:ext cx="7675216" cy="1285860"/>
          </a:xfrm>
          <a:prstGeom prst="flowChartProcess">
            <a:avLst/>
          </a:prstGeom>
          <a:gradFill>
            <a:gsLst>
              <a:gs pos="0">
                <a:srgbClr val="C8B2E9"/>
              </a:gs>
              <a:gs pos="35000">
                <a:srgbClr val="D6CAED"/>
              </a:gs>
              <a:gs pos="100000">
                <a:srgbClr val="EFE8FA"/>
              </a:gs>
            </a:gsLst>
            <a:lin ang="16200000" scaled="0"/>
          </a:gradFill>
          <a:ln cap="flat" cmpd="sng" w="9525">
            <a:solidFill>
              <a:srgbClr val="7C5F9F"/>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just">
              <a:spcBef>
                <a:spcPts val="0"/>
              </a:spcBef>
              <a:spcAft>
                <a:spcPts val="0"/>
              </a:spcAft>
              <a:buNone/>
            </a:pPr>
            <a:r>
              <a:rPr b="1" lang="en-US" sz="2400">
                <a:solidFill>
                  <a:srgbClr val="FF0000"/>
                </a:solidFill>
                <a:latin typeface="Times New Roman"/>
                <a:ea typeface="Times New Roman"/>
                <a:cs typeface="Times New Roman"/>
                <a:sym typeface="Times New Roman"/>
              </a:rPr>
              <a:t>Khái niệm: Ngôn ngữ nghệ thuật là ngôn ngữ gợi hình, gợi cảm được dùng trong văn bản văn học nghệ thuật.</a:t>
            </a:r>
            <a:endParaRPr b="1" sz="2400">
              <a:solidFill>
                <a:srgbClr val="FF0000"/>
              </a:solidFill>
              <a:latin typeface="Times New Roman"/>
              <a:ea typeface="Times New Roman"/>
              <a:cs typeface="Times New Roman"/>
              <a:sym typeface="Times New Roman"/>
            </a:endParaRPr>
          </a:p>
        </p:txBody>
      </p:sp>
      <p:cxnSp>
        <p:nvCxnSpPr>
          <p:cNvPr id="212" name="Google Shape;212;p3"/>
          <p:cNvCxnSpPr/>
          <p:nvPr/>
        </p:nvCxnSpPr>
        <p:spPr>
          <a:xfrm>
            <a:off x="3643313" y="4987933"/>
            <a:ext cx="428635" cy="412163"/>
          </a:xfrm>
          <a:prstGeom prst="straightConnector1">
            <a:avLst/>
          </a:prstGeom>
          <a:noFill/>
          <a:ln cap="flat" cmpd="sng" w="9525">
            <a:solidFill>
              <a:schemeClr val="dk1"/>
            </a:solidFill>
            <a:prstDash val="solid"/>
            <a:round/>
            <a:headEnd len="sm" w="sm" type="none"/>
            <a:tailEnd len="med" w="med" type="stealth"/>
          </a:ln>
        </p:spPr>
      </p:cxnSp>
      <p:cxnSp>
        <p:nvCxnSpPr>
          <p:cNvPr id="213" name="Google Shape;213;p3"/>
          <p:cNvCxnSpPr>
            <a:stCxn id="207" idx="3"/>
          </p:cNvCxnSpPr>
          <p:nvPr/>
        </p:nvCxnSpPr>
        <p:spPr>
          <a:xfrm flipH="1">
            <a:off x="5032093" y="4987933"/>
            <a:ext cx="445500" cy="426900"/>
          </a:xfrm>
          <a:prstGeom prst="straightConnector1">
            <a:avLst/>
          </a:prstGeom>
          <a:noFill/>
          <a:ln cap="flat" cmpd="sng" w="9525">
            <a:solidFill>
              <a:schemeClr val="dk1"/>
            </a:solidFill>
            <a:prstDash val="solid"/>
            <a:round/>
            <a:headEnd len="sm" w="sm" type="none"/>
            <a:tailEnd len="med" w="med" type="stealth"/>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1">
                                            <p:txEl>
                                              <p:pRg end="0" st="0"/>
                                            </p:txEl>
                                          </p:spTgt>
                                        </p:tgtEl>
                                        <p:attrNameLst>
                                          <p:attrName>style.visibility</p:attrName>
                                        </p:attrNameLst>
                                      </p:cBhvr>
                                      <p:to>
                                        <p:strVal val="visible"/>
                                      </p:to>
                                    </p:set>
                                    <p:animEffect filter="fade" transition="in">
                                      <p:cBhvr>
                                        <p:cTn dur="1000"/>
                                        <p:tgtEl>
                                          <p:spTgt spid="20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1">
                                            <p:txEl>
                                              <p:pRg end="1" st="1"/>
                                            </p:txEl>
                                          </p:spTgt>
                                        </p:tgtEl>
                                        <p:attrNameLst>
                                          <p:attrName>style.visibility</p:attrName>
                                        </p:attrNameLst>
                                      </p:cBhvr>
                                      <p:to>
                                        <p:strVal val="visible"/>
                                      </p:to>
                                    </p:set>
                                    <p:animEffect filter="fade" transition="in">
                                      <p:cBhvr>
                                        <p:cTn dur="1000"/>
                                        <p:tgtEl>
                                          <p:spTgt spid="20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1">
                                            <p:txEl>
                                              <p:pRg end="2" st="2"/>
                                            </p:txEl>
                                          </p:spTgt>
                                        </p:tgtEl>
                                        <p:attrNameLst>
                                          <p:attrName>style.visibility</p:attrName>
                                        </p:attrNameLst>
                                      </p:cBhvr>
                                      <p:to>
                                        <p:strVal val="visible"/>
                                      </p:to>
                                    </p:set>
                                    <p:animEffect filter="fade" transition="in">
                                      <p:cBhvr>
                                        <p:cTn dur="1000"/>
                                        <p:tgtEl>
                                          <p:spTgt spid="20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1">
                                            <p:txEl>
                                              <p:pRg end="3" st="3"/>
                                            </p:txEl>
                                          </p:spTgt>
                                        </p:tgtEl>
                                        <p:attrNameLst>
                                          <p:attrName>style.visibility</p:attrName>
                                        </p:attrNameLst>
                                      </p:cBhvr>
                                      <p:to>
                                        <p:strVal val="visible"/>
                                      </p:to>
                                    </p:set>
                                    <p:animEffect filter="fade" transition="in">
                                      <p:cBhvr>
                                        <p:cTn dur="1000"/>
                                        <p:tgtEl>
                                          <p:spTgt spid="20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2"/>
                                        </p:tgtEl>
                                        <p:attrNameLst>
                                          <p:attrName>style.visibility</p:attrName>
                                        </p:attrNameLst>
                                      </p:cBhvr>
                                      <p:to>
                                        <p:strVal val="visible"/>
                                      </p:to>
                                    </p:set>
                                    <p:animEffect filter="fade" transition="in">
                                      <p:cBhvr>
                                        <p:cTn dur="500"/>
                                        <p:tgtEl>
                                          <p:spTgt spid="202"/>
                                        </p:tgtEl>
                                      </p:cBhvr>
                                    </p:animEffect>
                                  </p:childTnLst>
                                </p:cTn>
                              </p:par>
                              <p:par>
                                <p:cTn fill="hold" nodeType="withEffect" presetClass="entr" presetID="10" presetSubtype="0">
                                  <p:stCondLst>
                                    <p:cond delay="0"/>
                                  </p:stCondLst>
                                  <p:childTnLst>
                                    <p:set>
                                      <p:cBhvr>
                                        <p:cTn dur="1" fill="hold">
                                          <p:stCondLst>
                                            <p:cond delay="0"/>
                                          </p:stCondLst>
                                        </p:cTn>
                                        <p:tgtEl>
                                          <p:spTgt spid="203"/>
                                        </p:tgtEl>
                                        <p:attrNameLst>
                                          <p:attrName>style.visibility</p:attrName>
                                        </p:attrNameLst>
                                      </p:cBhvr>
                                      <p:to>
                                        <p:strVal val="visible"/>
                                      </p:to>
                                    </p:set>
                                    <p:animEffect filter="fade" transition="in">
                                      <p:cBhvr>
                                        <p:cTn dur="500"/>
                                        <p:tgtEl>
                                          <p:spTgt spid="20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gtEl>
                                        <p:attrNameLst>
                                          <p:attrName>style.visibility</p:attrName>
                                        </p:attrNameLst>
                                      </p:cBhvr>
                                      <p:to>
                                        <p:strVal val="visible"/>
                                      </p:to>
                                    </p:set>
                                    <p:animEffect filter="fade" transition="in">
                                      <p:cBhvr>
                                        <p:cTn dur="500"/>
                                        <p:tgtEl>
                                          <p:spTgt spid="209"/>
                                        </p:tgtEl>
                                      </p:cBhvr>
                                    </p:animEffect>
                                  </p:childTnLst>
                                </p:cTn>
                              </p:par>
                              <p:par>
                                <p:cTn fill="hold" nodeType="withEffect" presetClass="entr" presetID="10" presetSubtype="0">
                                  <p:stCondLst>
                                    <p:cond delay="0"/>
                                  </p:stCondLst>
                                  <p:childTnLst>
                                    <p:set>
                                      <p:cBhvr>
                                        <p:cTn dur="1" fill="hold">
                                          <p:stCondLst>
                                            <p:cond delay="0"/>
                                          </p:stCondLst>
                                        </p:cTn>
                                        <p:tgtEl>
                                          <p:spTgt spid="210"/>
                                        </p:tgtEl>
                                        <p:attrNameLst>
                                          <p:attrName>style.visibility</p:attrName>
                                        </p:attrNameLst>
                                      </p:cBhvr>
                                      <p:to>
                                        <p:strVal val="visible"/>
                                      </p:to>
                                    </p:set>
                                    <p:animEffect filter="fade" transition="in">
                                      <p:cBhvr>
                                        <p:cTn dur="500"/>
                                        <p:tgtEl>
                                          <p:spTgt spid="21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8"/>
                                        </p:tgtEl>
                                        <p:attrNameLst>
                                          <p:attrName>style.visibility</p:attrName>
                                        </p:attrNameLst>
                                      </p:cBhvr>
                                      <p:to>
                                        <p:strVal val="visible"/>
                                      </p:to>
                                    </p:set>
                                    <p:animEffect filter="fade" transition="in">
                                      <p:cBhvr>
                                        <p:cTn dur="500"/>
                                        <p:tgtEl>
                                          <p:spTgt spid="20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4"/>
                                        </p:tgtEl>
                                        <p:attrNameLst>
                                          <p:attrName>style.visibility</p:attrName>
                                        </p:attrNameLst>
                                      </p:cBhvr>
                                      <p:to>
                                        <p:strVal val="visible"/>
                                      </p:to>
                                    </p:set>
                                    <p:animEffect filter="fade" transition="in">
                                      <p:cBhvr>
                                        <p:cTn dur="500"/>
                                        <p:tgtEl>
                                          <p:spTgt spid="204"/>
                                        </p:tgtEl>
                                      </p:cBhvr>
                                    </p:animEffect>
                                  </p:childTnLst>
                                </p:cTn>
                              </p:par>
                              <p:par>
                                <p:cTn fill="hold" nodeType="withEffect" presetClass="entr" presetID="10" presetSubtype="0">
                                  <p:stCondLst>
                                    <p:cond delay="0"/>
                                  </p:stCondLst>
                                  <p:childTnLst>
                                    <p:set>
                                      <p:cBhvr>
                                        <p:cTn dur="1" fill="hold">
                                          <p:stCondLst>
                                            <p:cond delay="0"/>
                                          </p:stCondLst>
                                        </p:cTn>
                                        <p:tgtEl>
                                          <p:spTgt spid="205"/>
                                        </p:tgtEl>
                                        <p:attrNameLst>
                                          <p:attrName>style.visibility</p:attrName>
                                        </p:attrNameLst>
                                      </p:cBhvr>
                                      <p:to>
                                        <p:strVal val="visible"/>
                                      </p:to>
                                    </p:set>
                                    <p:animEffect filter="fade" transition="in">
                                      <p:cBhvr>
                                        <p:cTn dur="500"/>
                                        <p:tgtEl>
                                          <p:spTgt spid="20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6"/>
                                        </p:tgtEl>
                                        <p:attrNameLst>
                                          <p:attrName>style.visibility</p:attrName>
                                        </p:attrNameLst>
                                      </p:cBhvr>
                                      <p:to>
                                        <p:strVal val="visible"/>
                                      </p:to>
                                    </p:set>
                                    <p:animEffect filter="fade" transition="in">
                                      <p:cBhvr>
                                        <p:cTn dur="500"/>
                                        <p:tgtEl>
                                          <p:spTgt spid="206"/>
                                        </p:tgtEl>
                                      </p:cBhvr>
                                    </p:animEffect>
                                  </p:childTnLst>
                                </p:cTn>
                              </p:par>
                              <p:par>
                                <p:cTn fill="hold" nodeType="withEffect" presetClass="entr" presetID="10" presetSubtype="0">
                                  <p:stCondLst>
                                    <p:cond delay="0"/>
                                  </p:stCondLst>
                                  <p:childTnLst>
                                    <p:set>
                                      <p:cBhvr>
                                        <p:cTn dur="1" fill="hold">
                                          <p:stCondLst>
                                            <p:cond delay="0"/>
                                          </p:stCondLst>
                                        </p:cTn>
                                        <p:tgtEl>
                                          <p:spTgt spid="207"/>
                                        </p:tgtEl>
                                        <p:attrNameLst>
                                          <p:attrName>style.visibility</p:attrName>
                                        </p:attrNameLst>
                                      </p:cBhvr>
                                      <p:to>
                                        <p:strVal val="visible"/>
                                      </p:to>
                                    </p:set>
                                    <p:animEffect filter="fade" transition="in">
                                      <p:cBhvr>
                                        <p:cTn dur="500"/>
                                        <p:tgtEl>
                                          <p:spTgt spid="20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2"/>
                                        </p:tgtEl>
                                        <p:attrNameLst>
                                          <p:attrName>style.visibility</p:attrName>
                                        </p:attrNameLst>
                                      </p:cBhvr>
                                      <p:to>
                                        <p:strVal val="visible"/>
                                      </p:to>
                                    </p:set>
                                    <p:animEffect filter="fade" transition="in">
                                      <p:cBhvr>
                                        <p:cTn dur="500"/>
                                        <p:tgtEl>
                                          <p:spTgt spid="212"/>
                                        </p:tgtEl>
                                      </p:cBhvr>
                                    </p:animEffect>
                                  </p:childTnLst>
                                </p:cTn>
                              </p:par>
                              <p:par>
                                <p:cTn fill="hold" nodeType="withEffect" presetClass="entr" presetID="10" presetSubtype="0">
                                  <p:stCondLst>
                                    <p:cond delay="0"/>
                                  </p:stCondLst>
                                  <p:childTnLst>
                                    <p:set>
                                      <p:cBhvr>
                                        <p:cTn dur="1" fill="hold">
                                          <p:stCondLst>
                                            <p:cond delay="0"/>
                                          </p:stCondLst>
                                        </p:cTn>
                                        <p:tgtEl>
                                          <p:spTgt spid="213"/>
                                        </p:tgtEl>
                                        <p:attrNameLst>
                                          <p:attrName>style.visibility</p:attrName>
                                        </p:attrNameLst>
                                      </p:cBhvr>
                                      <p:to>
                                        <p:strVal val="visible"/>
                                      </p:to>
                                    </p:set>
                                    <p:animEffect filter="fade" transition="in">
                                      <p:cBhvr>
                                        <p:cTn dur="500"/>
                                        <p:tgtEl>
                                          <p:spTgt spid="213"/>
                                        </p:tgtEl>
                                      </p:cBhvr>
                                    </p:animEffect>
                                  </p:childTnLst>
                                </p:cTn>
                              </p:par>
                              <p:par>
                                <p:cTn fill="hold" nodeType="withEffect" presetClass="entr" presetID="10" presetSubtype="0">
                                  <p:stCondLst>
                                    <p:cond delay="0"/>
                                  </p:stCondLst>
                                  <p:childTnLst>
                                    <p:set>
                                      <p:cBhvr>
                                        <p:cTn dur="1" fill="hold">
                                          <p:stCondLst>
                                            <p:cond delay="0"/>
                                          </p:stCondLst>
                                        </p:cTn>
                                        <p:tgtEl>
                                          <p:spTgt spid="211"/>
                                        </p:tgtEl>
                                        <p:attrNameLst>
                                          <p:attrName>style.visibility</p:attrName>
                                        </p:attrNameLst>
                                      </p:cBhvr>
                                      <p:to>
                                        <p:strVal val="visible"/>
                                      </p:to>
                                    </p:set>
                                    <p:animEffect filter="fade" transition="in">
                                      <p:cBhvr>
                                        <p:cTn dur="500"/>
                                        <p:tgtEl>
                                          <p:spTgt spid="21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17" name="Shape 217"/>
        <p:cNvGrpSpPr/>
        <p:nvPr/>
      </p:nvGrpSpPr>
      <p:grpSpPr>
        <a:xfrm>
          <a:off x="0" y="0"/>
          <a:ext cx="0" cy="0"/>
          <a:chOff x="0" y="0"/>
          <a:chExt cx="0" cy="0"/>
        </a:xfrm>
      </p:grpSpPr>
      <p:sp>
        <p:nvSpPr>
          <p:cNvPr id="218" name="Google Shape;218;p4"/>
          <p:cNvSpPr txBox="1"/>
          <p:nvPr>
            <p:ph idx="1" type="body"/>
          </p:nvPr>
        </p:nvSpPr>
        <p:spPr>
          <a:xfrm>
            <a:off x="457200" y="142852"/>
            <a:ext cx="8229600" cy="6715148"/>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800"/>
              <a:buNone/>
            </a:pPr>
            <a:r>
              <a:rPr b="1" lang="en-US" sz="2800">
                <a:latin typeface="Times New Roman"/>
                <a:ea typeface="Times New Roman"/>
                <a:cs typeface="Times New Roman"/>
                <a:sym typeface="Times New Roman"/>
              </a:rPr>
              <a:t>2. Phạm vi sử dụng</a:t>
            </a:r>
            <a:endParaRPr b="1" sz="2800">
              <a:latin typeface="Times New Roman"/>
              <a:ea typeface="Times New Roman"/>
              <a:cs typeface="Times New Roman"/>
              <a:sym typeface="Times New Roman"/>
            </a:endParaRPr>
          </a:p>
          <a:p>
            <a:pPr indent="-342900" lvl="0" marL="342900" rtl="0" algn="l">
              <a:spcBef>
                <a:spcPts val="560"/>
              </a:spcBef>
              <a:spcAft>
                <a:spcPts val="0"/>
              </a:spcAft>
              <a:buClr>
                <a:schemeClr val="dk1"/>
              </a:buClr>
              <a:buSzPts val="2800"/>
              <a:buNone/>
            </a:pPr>
            <a:r>
              <a:t/>
            </a:r>
            <a:endParaRPr sz="2800">
              <a:latin typeface="Times New Roman"/>
              <a:ea typeface="Times New Roman"/>
              <a:cs typeface="Times New Roman"/>
              <a:sym typeface="Times New Roman"/>
            </a:endParaRPr>
          </a:p>
        </p:txBody>
      </p:sp>
      <p:sp>
        <p:nvSpPr>
          <p:cNvPr id="219" name="Google Shape;219;p4"/>
          <p:cNvSpPr/>
          <p:nvPr/>
        </p:nvSpPr>
        <p:spPr>
          <a:xfrm>
            <a:off x="0" y="1142984"/>
            <a:ext cx="3286116" cy="1428760"/>
          </a:xfrm>
          <a:prstGeom prst="ellipse">
            <a:avLst/>
          </a:prstGeom>
          <a:gradFill>
            <a:gsLst>
              <a:gs pos="0">
                <a:srgbClr val="9FC3FF"/>
              </a:gs>
              <a:gs pos="35000">
                <a:srgbClr val="BDD5FF"/>
              </a:gs>
              <a:gs pos="100000">
                <a:srgbClr val="E4EEFF"/>
              </a:gs>
            </a:gsLst>
            <a:lin ang="16200000" scaled="0"/>
          </a:gradFill>
          <a:ln cap="flat" cmpd="sng" w="9525">
            <a:solidFill>
              <a:srgbClr val="4A7DBA"/>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2600">
                <a:solidFill>
                  <a:schemeClr val="dk1"/>
                </a:solidFill>
                <a:latin typeface="Times New Roman"/>
                <a:ea typeface="Times New Roman"/>
                <a:cs typeface="Times New Roman"/>
                <a:sym typeface="Times New Roman"/>
              </a:rPr>
              <a:t>Lời nói hàng ngày</a:t>
            </a:r>
            <a:endParaRPr sz="2600">
              <a:solidFill>
                <a:schemeClr val="dk1"/>
              </a:solidFill>
              <a:latin typeface="Times New Roman"/>
              <a:ea typeface="Times New Roman"/>
              <a:cs typeface="Times New Roman"/>
              <a:sym typeface="Times New Roman"/>
            </a:endParaRPr>
          </a:p>
        </p:txBody>
      </p:sp>
      <p:sp>
        <p:nvSpPr>
          <p:cNvPr id="220" name="Google Shape;220;p4"/>
          <p:cNvSpPr/>
          <p:nvPr/>
        </p:nvSpPr>
        <p:spPr>
          <a:xfrm>
            <a:off x="0" y="3143248"/>
            <a:ext cx="3286116" cy="1500198"/>
          </a:xfrm>
          <a:prstGeom prst="ellipse">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2600">
                <a:solidFill>
                  <a:schemeClr val="dk1"/>
                </a:solidFill>
                <a:latin typeface="Times New Roman"/>
                <a:ea typeface="Times New Roman"/>
                <a:cs typeface="Times New Roman"/>
                <a:sym typeface="Times New Roman"/>
              </a:rPr>
              <a:t>Văn bản nghệ thuật</a:t>
            </a:r>
            <a:endParaRPr sz="2600">
              <a:solidFill>
                <a:schemeClr val="dk1"/>
              </a:solidFill>
              <a:latin typeface="Times New Roman"/>
              <a:ea typeface="Times New Roman"/>
              <a:cs typeface="Times New Roman"/>
              <a:sym typeface="Times New Roman"/>
            </a:endParaRPr>
          </a:p>
        </p:txBody>
      </p:sp>
      <p:sp>
        <p:nvSpPr>
          <p:cNvPr id="221" name="Google Shape;221;p4"/>
          <p:cNvSpPr/>
          <p:nvPr/>
        </p:nvSpPr>
        <p:spPr>
          <a:xfrm>
            <a:off x="0" y="5072074"/>
            <a:ext cx="3286116" cy="1428760"/>
          </a:xfrm>
          <a:prstGeom prst="ellipse">
            <a:avLst/>
          </a:prstGeom>
          <a:gradFill>
            <a:gsLst>
              <a:gs pos="0">
                <a:srgbClr val="C8B2E9"/>
              </a:gs>
              <a:gs pos="35000">
                <a:srgbClr val="D6CAED"/>
              </a:gs>
              <a:gs pos="100000">
                <a:srgbClr val="EFE8FA"/>
              </a:gs>
            </a:gsLst>
            <a:lin ang="16200000" scaled="0"/>
          </a:gradFill>
          <a:ln cap="flat" cmpd="sng" w="9525">
            <a:solidFill>
              <a:srgbClr val="7C5F9F"/>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2600">
                <a:solidFill>
                  <a:schemeClr val="dk1"/>
                </a:solidFill>
                <a:latin typeface="Times New Roman"/>
                <a:ea typeface="Times New Roman"/>
                <a:cs typeface="Times New Roman"/>
                <a:sym typeface="Times New Roman"/>
              </a:rPr>
              <a:t>Văn bản thuộc các phong cách ngôn ngữ khác</a:t>
            </a:r>
            <a:endParaRPr sz="2600">
              <a:solidFill>
                <a:schemeClr val="dk1"/>
              </a:solidFill>
              <a:latin typeface="Times New Roman"/>
              <a:ea typeface="Times New Roman"/>
              <a:cs typeface="Times New Roman"/>
              <a:sym typeface="Times New Roman"/>
            </a:endParaRPr>
          </a:p>
        </p:txBody>
      </p:sp>
      <p:sp>
        <p:nvSpPr>
          <p:cNvPr id="222" name="Google Shape;222;p4"/>
          <p:cNvSpPr/>
          <p:nvPr/>
        </p:nvSpPr>
        <p:spPr>
          <a:xfrm>
            <a:off x="3643306" y="1071546"/>
            <a:ext cx="5072098" cy="1500198"/>
          </a:xfrm>
          <a:prstGeom prst="rect">
            <a:avLst/>
          </a:prstGeom>
          <a:gradFill>
            <a:gsLst>
              <a:gs pos="0">
                <a:srgbClr val="C8B2E9"/>
              </a:gs>
              <a:gs pos="35000">
                <a:srgbClr val="D6CAED"/>
              </a:gs>
              <a:gs pos="100000">
                <a:srgbClr val="EFE8FA"/>
              </a:gs>
            </a:gsLst>
            <a:lin ang="16200000" scaled="0"/>
          </a:gradFill>
          <a:ln cap="flat" cmpd="sng" w="9525">
            <a:solidFill>
              <a:srgbClr val="7C5F9F"/>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just">
              <a:spcBef>
                <a:spcPts val="0"/>
              </a:spcBef>
              <a:spcAft>
                <a:spcPts val="0"/>
              </a:spcAft>
              <a:buNone/>
            </a:pPr>
            <a:r>
              <a:rPr lang="en-US" sz="2800">
                <a:solidFill>
                  <a:schemeClr val="dk1"/>
                </a:solidFill>
                <a:latin typeface="Times New Roman"/>
                <a:ea typeface="Times New Roman"/>
                <a:cs typeface="Times New Roman"/>
                <a:sym typeface="Times New Roman"/>
              </a:rPr>
              <a:t>- Nhanh chân lên nào, gớm gì mà </a:t>
            </a:r>
            <a:r>
              <a:rPr lang="en-US" sz="2800">
                <a:solidFill>
                  <a:srgbClr val="FF0000"/>
                </a:solidFill>
                <a:latin typeface="Times New Roman"/>
                <a:ea typeface="Times New Roman"/>
                <a:cs typeface="Times New Roman"/>
                <a:sym typeface="Times New Roman"/>
              </a:rPr>
              <a:t>chậm như rùa </a:t>
            </a:r>
            <a:r>
              <a:rPr lang="en-US" sz="2800">
                <a:solidFill>
                  <a:schemeClr val="dk1"/>
                </a:solidFill>
                <a:latin typeface="Times New Roman"/>
                <a:ea typeface="Times New Roman"/>
                <a:cs typeface="Times New Roman"/>
                <a:sym typeface="Times New Roman"/>
              </a:rPr>
              <a:t>thế?</a:t>
            </a:r>
            <a:endParaRPr sz="2800">
              <a:solidFill>
                <a:schemeClr val="dk1"/>
              </a:solidFill>
              <a:latin typeface="Times New Roman"/>
              <a:ea typeface="Times New Roman"/>
              <a:cs typeface="Times New Roman"/>
              <a:sym typeface="Times New Roman"/>
            </a:endParaRPr>
          </a:p>
        </p:txBody>
      </p:sp>
      <p:sp>
        <p:nvSpPr>
          <p:cNvPr id="223" name="Google Shape;223;p4"/>
          <p:cNvSpPr/>
          <p:nvPr/>
        </p:nvSpPr>
        <p:spPr>
          <a:xfrm>
            <a:off x="3643306" y="3071810"/>
            <a:ext cx="5072098" cy="1643074"/>
          </a:xfrm>
          <a:prstGeom prst="rect">
            <a:avLst/>
          </a:prstGeom>
          <a:gradFill>
            <a:gsLst>
              <a:gs pos="0">
                <a:srgbClr val="9BE9FF"/>
              </a:gs>
              <a:gs pos="35000">
                <a:srgbClr val="B8F1FF"/>
              </a:gs>
              <a:gs pos="100000">
                <a:srgbClr val="E2FBFF"/>
              </a:gs>
            </a:gsLst>
            <a:lin ang="16200000" scaled="0"/>
          </a:gradFill>
          <a:ln cap="flat" cmpd="sng" w="9525">
            <a:solidFill>
              <a:srgbClr val="45A9C4"/>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just">
              <a:spcBef>
                <a:spcPts val="0"/>
              </a:spcBef>
              <a:spcAft>
                <a:spcPts val="0"/>
              </a:spcAft>
              <a:buNone/>
            </a:pPr>
            <a:r>
              <a:rPr lang="en-US" sz="2600">
                <a:solidFill>
                  <a:schemeClr val="dk1"/>
                </a:solidFill>
                <a:latin typeface="Times New Roman"/>
                <a:ea typeface="Times New Roman"/>
                <a:cs typeface="Times New Roman"/>
                <a:sym typeface="Times New Roman"/>
              </a:rPr>
              <a:t>Từ nãy Mị thấy phơi phới trở lại, trong lòng đột nhiên vui như những đêm Tết ngày trước. Mị trẻ. Mị vẫn còn trẻ. M muốn đi chơi.</a:t>
            </a:r>
            <a:endParaRPr/>
          </a:p>
        </p:txBody>
      </p:sp>
      <p:sp>
        <p:nvSpPr>
          <p:cNvPr id="224" name="Google Shape;224;p4"/>
          <p:cNvSpPr/>
          <p:nvPr/>
        </p:nvSpPr>
        <p:spPr>
          <a:xfrm>
            <a:off x="3643306" y="5072074"/>
            <a:ext cx="5072098" cy="1500198"/>
          </a:xfrm>
          <a:prstGeom prst="rect">
            <a:avLst/>
          </a:prstGeom>
          <a:gradFill>
            <a:gsLst>
              <a:gs pos="0">
                <a:srgbClr val="FFBB82"/>
              </a:gs>
              <a:gs pos="35000">
                <a:srgbClr val="FFCFA8"/>
              </a:gs>
              <a:gs pos="100000">
                <a:srgbClr val="FFEBD9"/>
              </a:gs>
            </a:gsLst>
            <a:lin ang="16200000" scaled="0"/>
          </a:gradFill>
          <a:ln cap="flat" cmpd="sng" w="9525">
            <a:solidFill>
              <a:srgbClr val="F5913F"/>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rPr lang="en-US" sz="2800">
                <a:solidFill>
                  <a:schemeClr val="dk1"/>
                </a:solidFill>
                <a:latin typeface="Times New Roman"/>
                <a:ea typeface="Times New Roman"/>
                <a:cs typeface="Times New Roman"/>
                <a:sym typeface="Times New Roman"/>
              </a:rPr>
              <a:t>Chúng tắm các cuộc khởi nghĩa của ta trong bể máu .</a:t>
            </a:r>
            <a:endParaRPr/>
          </a:p>
          <a:p>
            <a:pPr indent="0" lvl="0" marL="0" marR="0" rtl="0" algn="ctr">
              <a:spcBef>
                <a:spcPts val="0"/>
              </a:spcBef>
              <a:spcAft>
                <a:spcPts val="0"/>
              </a:spcAft>
              <a:buNone/>
            </a:pPr>
            <a:r>
              <a:t/>
            </a:r>
            <a:endParaRPr sz="2800">
              <a:solidFill>
                <a:schemeClr val="dk1"/>
              </a:solidFill>
              <a:latin typeface="Times New Roman"/>
              <a:ea typeface="Times New Roman"/>
              <a:cs typeface="Times New Roman"/>
              <a:sym typeface="Times New Roman"/>
            </a:endParaRPr>
          </a:p>
        </p:txBody>
      </p:sp>
      <p:sp>
        <p:nvSpPr>
          <p:cNvPr id="225" name="Google Shape;225;p4"/>
          <p:cNvSpPr/>
          <p:nvPr/>
        </p:nvSpPr>
        <p:spPr>
          <a:xfrm>
            <a:off x="3286116" y="5715016"/>
            <a:ext cx="357190" cy="117157"/>
          </a:xfrm>
          <a:prstGeom prst="rightArrow">
            <a:avLst>
              <a:gd fmla="val 50000" name="adj1"/>
              <a:gd fmla="val 50000" name="adj2"/>
            </a:avLst>
          </a:prstGeom>
          <a:solidFill>
            <a:schemeClr val="dk1"/>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6" name="Google Shape;226;p4"/>
          <p:cNvSpPr/>
          <p:nvPr/>
        </p:nvSpPr>
        <p:spPr>
          <a:xfrm>
            <a:off x="3286116" y="3786190"/>
            <a:ext cx="357190" cy="117157"/>
          </a:xfrm>
          <a:prstGeom prst="rightArrow">
            <a:avLst>
              <a:gd fmla="val 50000" name="adj1"/>
              <a:gd fmla="val 50000" name="adj2"/>
            </a:avLst>
          </a:prstGeom>
          <a:solidFill>
            <a:schemeClr val="dk1"/>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7" name="Google Shape;227;p4"/>
          <p:cNvSpPr/>
          <p:nvPr/>
        </p:nvSpPr>
        <p:spPr>
          <a:xfrm>
            <a:off x="3286116" y="1785926"/>
            <a:ext cx="357190" cy="117157"/>
          </a:xfrm>
          <a:prstGeom prst="rightArrow">
            <a:avLst>
              <a:gd fmla="val 50000" name="adj1"/>
              <a:gd fmla="val 50000" name="adj2"/>
            </a:avLst>
          </a:prstGeom>
          <a:solidFill>
            <a:schemeClr val="dk1"/>
          </a:solidFill>
          <a:ln cap="flat" cmpd="sng" w="25400">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transition>
    <p:split orient="vert" dir="in"/>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9"/>
                                        </p:tgtEl>
                                        <p:attrNameLst>
                                          <p:attrName>style.visibility</p:attrName>
                                        </p:attrNameLst>
                                      </p:cBhvr>
                                      <p:to>
                                        <p:strVal val="visible"/>
                                      </p:to>
                                    </p:set>
                                    <p:animEffect filter="fade" transition="in">
                                      <p:cBhvr>
                                        <p:cTn dur="500"/>
                                        <p:tgtEl>
                                          <p:spTgt spid="21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2"/>
                                        </p:tgtEl>
                                        <p:attrNameLst>
                                          <p:attrName>style.visibility</p:attrName>
                                        </p:attrNameLst>
                                      </p:cBhvr>
                                      <p:to>
                                        <p:strVal val="visible"/>
                                      </p:to>
                                    </p:set>
                                    <p:animEffect filter="fade" transition="in">
                                      <p:cBhvr>
                                        <p:cTn dur="500"/>
                                        <p:tgtEl>
                                          <p:spTgt spid="222"/>
                                        </p:tgtEl>
                                      </p:cBhvr>
                                    </p:animEffect>
                                  </p:childTnLst>
                                </p:cTn>
                              </p:par>
                              <p:par>
                                <p:cTn fill="hold" nodeType="withEffect" presetClass="entr" presetID="10" presetSubtype="0">
                                  <p:stCondLst>
                                    <p:cond delay="0"/>
                                  </p:stCondLst>
                                  <p:childTnLst>
                                    <p:set>
                                      <p:cBhvr>
                                        <p:cTn dur="1" fill="hold">
                                          <p:stCondLst>
                                            <p:cond delay="0"/>
                                          </p:stCondLst>
                                        </p:cTn>
                                        <p:tgtEl>
                                          <p:spTgt spid="227"/>
                                        </p:tgtEl>
                                        <p:attrNameLst>
                                          <p:attrName>style.visibility</p:attrName>
                                        </p:attrNameLst>
                                      </p:cBhvr>
                                      <p:to>
                                        <p:strVal val="visible"/>
                                      </p:to>
                                    </p:set>
                                    <p:animEffect filter="fade" transition="in">
                                      <p:cBhvr>
                                        <p:cTn dur="500"/>
                                        <p:tgtEl>
                                          <p:spTgt spid="22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0"/>
                                        </p:tgtEl>
                                        <p:attrNameLst>
                                          <p:attrName>style.visibility</p:attrName>
                                        </p:attrNameLst>
                                      </p:cBhvr>
                                      <p:to>
                                        <p:strVal val="visible"/>
                                      </p:to>
                                    </p:set>
                                    <p:animEffect filter="fade" transition="in">
                                      <p:cBhvr>
                                        <p:cTn dur="500"/>
                                        <p:tgtEl>
                                          <p:spTgt spid="22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3"/>
                                        </p:tgtEl>
                                        <p:attrNameLst>
                                          <p:attrName>style.visibility</p:attrName>
                                        </p:attrNameLst>
                                      </p:cBhvr>
                                      <p:to>
                                        <p:strVal val="visible"/>
                                      </p:to>
                                    </p:set>
                                    <p:animEffect filter="fade" transition="in">
                                      <p:cBhvr>
                                        <p:cTn dur="500"/>
                                        <p:tgtEl>
                                          <p:spTgt spid="223"/>
                                        </p:tgtEl>
                                      </p:cBhvr>
                                    </p:animEffect>
                                  </p:childTnLst>
                                </p:cTn>
                              </p:par>
                              <p:par>
                                <p:cTn fill="hold" nodeType="withEffect" presetClass="entr" presetID="10" presetSubtype="0">
                                  <p:stCondLst>
                                    <p:cond delay="0"/>
                                  </p:stCondLst>
                                  <p:childTnLst>
                                    <p:set>
                                      <p:cBhvr>
                                        <p:cTn dur="1" fill="hold">
                                          <p:stCondLst>
                                            <p:cond delay="0"/>
                                          </p:stCondLst>
                                        </p:cTn>
                                        <p:tgtEl>
                                          <p:spTgt spid="226"/>
                                        </p:tgtEl>
                                        <p:attrNameLst>
                                          <p:attrName>style.visibility</p:attrName>
                                        </p:attrNameLst>
                                      </p:cBhvr>
                                      <p:to>
                                        <p:strVal val="visible"/>
                                      </p:to>
                                    </p:set>
                                    <p:animEffect filter="fade" transition="in">
                                      <p:cBhvr>
                                        <p:cTn dur="500"/>
                                        <p:tgtEl>
                                          <p:spTgt spid="22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1"/>
                                        </p:tgtEl>
                                        <p:attrNameLst>
                                          <p:attrName>style.visibility</p:attrName>
                                        </p:attrNameLst>
                                      </p:cBhvr>
                                      <p:to>
                                        <p:strVal val="visible"/>
                                      </p:to>
                                    </p:set>
                                    <p:animEffect filter="fade" transition="in">
                                      <p:cBhvr>
                                        <p:cTn dur="500"/>
                                        <p:tgtEl>
                                          <p:spTgt spid="22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4"/>
                                        </p:tgtEl>
                                        <p:attrNameLst>
                                          <p:attrName>style.visibility</p:attrName>
                                        </p:attrNameLst>
                                      </p:cBhvr>
                                      <p:to>
                                        <p:strVal val="visible"/>
                                      </p:to>
                                    </p:set>
                                    <p:animEffect filter="fade" transition="in">
                                      <p:cBhvr>
                                        <p:cTn dur="500"/>
                                        <p:tgtEl>
                                          <p:spTgt spid="224"/>
                                        </p:tgtEl>
                                      </p:cBhvr>
                                    </p:animEffect>
                                  </p:childTnLst>
                                </p:cTn>
                              </p:par>
                              <p:par>
                                <p:cTn fill="hold" nodeType="withEffect" presetClass="entr" presetID="10" presetSubtype="0">
                                  <p:stCondLst>
                                    <p:cond delay="0"/>
                                  </p:stCondLst>
                                  <p:childTnLst>
                                    <p:set>
                                      <p:cBhvr>
                                        <p:cTn dur="1" fill="hold">
                                          <p:stCondLst>
                                            <p:cond delay="0"/>
                                          </p:stCondLst>
                                        </p:cTn>
                                        <p:tgtEl>
                                          <p:spTgt spid="225"/>
                                        </p:tgtEl>
                                        <p:attrNameLst>
                                          <p:attrName>style.visibility</p:attrName>
                                        </p:attrNameLst>
                                      </p:cBhvr>
                                      <p:to>
                                        <p:strVal val="visible"/>
                                      </p:to>
                                    </p:set>
                                    <p:animEffect filter="fade" transition="in">
                                      <p:cBhvr>
                                        <p:cTn dur="500"/>
                                        <p:tgtEl>
                                          <p:spTgt spid="22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31" name="Shape 231"/>
        <p:cNvGrpSpPr/>
        <p:nvPr/>
      </p:nvGrpSpPr>
      <p:grpSpPr>
        <a:xfrm>
          <a:off x="0" y="0"/>
          <a:ext cx="0" cy="0"/>
          <a:chOff x="0" y="0"/>
          <a:chExt cx="0" cy="0"/>
        </a:xfrm>
      </p:grpSpPr>
      <p:graphicFrame>
        <p:nvGraphicFramePr>
          <p:cNvPr id="232" name="Google Shape;232;p5"/>
          <p:cNvGraphicFramePr/>
          <p:nvPr/>
        </p:nvGraphicFramePr>
        <p:xfrm>
          <a:off x="0" y="980728"/>
          <a:ext cx="3000000" cy="3000000"/>
        </p:xfrm>
        <a:graphic>
          <a:graphicData uri="http://schemas.openxmlformats.org/drawingml/2006/table">
            <a:tbl>
              <a:tblPr>
                <a:noFill/>
                <a:tableStyleId>{B874F1FE-C053-4F6E-85AE-A48AAC3B93B2}</a:tableStyleId>
              </a:tblPr>
              <a:tblGrid>
                <a:gridCol w="1428725"/>
                <a:gridCol w="1487100"/>
                <a:gridCol w="1584175"/>
                <a:gridCol w="4644000"/>
              </a:tblGrid>
              <a:tr h="1081575">
                <a:tc>
                  <a:txBody>
                    <a:bodyPr/>
                    <a:lstStyle/>
                    <a:p>
                      <a:pPr indent="0" lvl="0" marL="0" marR="0" rtl="0" algn="ctr">
                        <a:lnSpc>
                          <a:spcPct val="150000"/>
                        </a:lnSpc>
                        <a:spcBef>
                          <a:spcPts val="0"/>
                        </a:spcBef>
                        <a:spcAft>
                          <a:spcPts val="0"/>
                        </a:spcAft>
                        <a:buNone/>
                      </a:pPr>
                      <a:r>
                        <a:rPr b="1" lang="en-US" sz="2100" u="none" cap="none" strike="noStrike">
                          <a:latin typeface="Times New Roman"/>
                          <a:ea typeface="Times New Roman"/>
                          <a:cs typeface="Times New Roman"/>
                          <a:sym typeface="Times New Roman"/>
                        </a:rPr>
                        <a:t>Loại ngôn ngữ</a:t>
                      </a:r>
                      <a:endParaRPr b="1" sz="2100" u="none" cap="none" strike="noStrike">
                        <a:latin typeface="Times New Roman"/>
                        <a:ea typeface="Times New Roman"/>
                        <a:cs typeface="Times New Roman"/>
                        <a:sym typeface="Times New Roman"/>
                      </a:endParaRPr>
                    </a:p>
                  </a:txBody>
                  <a:tcPr marT="0"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50000"/>
                        </a:lnSpc>
                        <a:spcBef>
                          <a:spcPts val="0"/>
                        </a:spcBef>
                        <a:spcAft>
                          <a:spcPts val="0"/>
                        </a:spcAft>
                        <a:buNone/>
                      </a:pPr>
                      <a:r>
                        <a:rPr b="1" lang="en-US" sz="2100" u="none" cap="none" strike="noStrike">
                          <a:latin typeface="Times New Roman"/>
                          <a:ea typeface="Times New Roman"/>
                          <a:cs typeface="Times New Roman"/>
                          <a:sym typeface="Times New Roman"/>
                        </a:rPr>
                        <a:t>Thể loại</a:t>
                      </a:r>
                      <a:endParaRPr b="1" sz="2100" u="none" cap="none" strike="noStrike">
                        <a:latin typeface="Times New Roman"/>
                        <a:ea typeface="Times New Roman"/>
                        <a:cs typeface="Times New Roman"/>
                        <a:sym typeface="Times New Roman"/>
                      </a:endParaRPr>
                    </a:p>
                  </a:txBody>
                  <a:tcPr marT="0"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50000"/>
                        </a:lnSpc>
                        <a:spcBef>
                          <a:spcPts val="0"/>
                        </a:spcBef>
                        <a:spcAft>
                          <a:spcPts val="0"/>
                        </a:spcAft>
                        <a:buNone/>
                      </a:pPr>
                      <a:r>
                        <a:rPr b="1" lang="en-US" sz="2100" u="none" cap="none" strike="noStrike">
                          <a:latin typeface="Times New Roman"/>
                          <a:ea typeface="Times New Roman"/>
                          <a:cs typeface="Times New Roman"/>
                          <a:sym typeface="Times New Roman"/>
                        </a:rPr>
                        <a:t>Đặc điểm</a:t>
                      </a:r>
                      <a:endParaRPr b="1" sz="2100" u="none" cap="none" strike="noStrike">
                        <a:latin typeface="Times New Roman"/>
                        <a:ea typeface="Times New Roman"/>
                        <a:cs typeface="Times New Roman"/>
                        <a:sym typeface="Times New Roman"/>
                      </a:endParaRPr>
                    </a:p>
                  </a:txBody>
                  <a:tcPr marT="0"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50000"/>
                        </a:lnSpc>
                        <a:spcBef>
                          <a:spcPts val="0"/>
                        </a:spcBef>
                        <a:spcAft>
                          <a:spcPts val="0"/>
                        </a:spcAft>
                        <a:buNone/>
                      </a:pPr>
                      <a:r>
                        <a:rPr b="1" lang="en-US" sz="2100" u="none" cap="none" strike="noStrike">
                          <a:latin typeface="Times New Roman"/>
                          <a:ea typeface="Times New Roman"/>
                          <a:cs typeface="Times New Roman"/>
                          <a:sym typeface="Times New Roman"/>
                        </a:rPr>
                        <a:t>Ví dụ</a:t>
                      </a:r>
                      <a:endParaRPr b="1" sz="2100" u="none" cap="none" strike="noStrike">
                        <a:latin typeface="Times New Roman"/>
                        <a:ea typeface="Times New Roman"/>
                        <a:cs typeface="Times New Roman"/>
                        <a:sym typeface="Times New Roman"/>
                      </a:endParaRPr>
                    </a:p>
                  </a:txBody>
                  <a:tcPr marT="0"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468850">
                <a:tc>
                  <a:txBody>
                    <a:bodyPr/>
                    <a:lstStyle/>
                    <a:p>
                      <a:pPr indent="0" lvl="0" marL="0" marR="0" rtl="0" algn="ctr">
                        <a:lnSpc>
                          <a:spcPct val="150000"/>
                        </a:lnSpc>
                        <a:spcBef>
                          <a:spcPts val="0"/>
                        </a:spcBef>
                        <a:spcAft>
                          <a:spcPts val="0"/>
                        </a:spcAft>
                        <a:buNone/>
                      </a:pPr>
                      <a:r>
                        <a:rPr b="1" lang="en-US" sz="2100" u="none" cap="none" strike="noStrike">
                          <a:latin typeface="Times New Roman"/>
                          <a:ea typeface="Times New Roman"/>
                          <a:cs typeface="Times New Roman"/>
                          <a:sym typeface="Times New Roman"/>
                        </a:rPr>
                        <a:t>Ngôn ngữ tự sự</a:t>
                      </a:r>
                      <a:endParaRPr b="1" sz="2100" u="none" cap="none" strike="noStrike">
                        <a:latin typeface="Times New Roman"/>
                        <a:ea typeface="Times New Roman"/>
                        <a:cs typeface="Times New Roman"/>
                        <a:sym typeface="Times New Roman"/>
                      </a:endParaRPr>
                    </a:p>
                  </a:txBody>
                  <a:tcPr marT="0"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50000"/>
                        </a:lnSpc>
                        <a:spcBef>
                          <a:spcPts val="0"/>
                        </a:spcBef>
                        <a:spcAft>
                          <a:spcPts val="0"/>
                        </a:spcAft>
                        <a:buNone/>
                      </a:pPr>
                      <a:r>
                        <a:rPr lang="en-US" sz="2100" u="none" cap="none" strike="noStrike">
                          <a:latin typeface="Times New Roman"/>
                          <a:ea typeface="Times New Roman"/>
                          <a:cs typeface="Times New Roman"/>
                          <a:sym typeface="Times New Roman"/>
                        </a:rPr>
                        <a:t>Truyện ký, tiểu thuyết…</a:t>
                      </a:r>
                      <a:endParaRPr sz="2100" u="none" cap="none" strike="noStrike">
                        <a:latin typeface="Times New Roman"/>
                        <a:ea typeface="Times New Roman"/>
                        <a:cs typeface="Times New Roman"/>
                        <a:sym typeface="Times New Roman"/>
                      </a:endParaRPr>
                    </a:p>
                  </a:txBody>
                  <a:tcPr marT="0"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50000"/>
                        </a:lnSpc>
                        <a:spcBef>
                          <a:spcPts val="0"/>
                        </a:spcBef>
                        <a:spcAft>
                          <a:spcPts val="0"/>
                        </a:spcAft>
                        <a:buNone/>
                      </a:pPr>
                      <a:r>
                        <a:rPr lang="en-US" sz="2100" u="none" cap="none" strike="noStrike">
                          <a:latin typeface="Times New Roman"/>
                          <a:ea typeface="Times New Roman"/>
                          <a:cs typeface="Times New Roman"/>
                          <a:sym typeface="Times New Roman"/>
                        </a:rPr>
                        <a:t>Miêu tả, trần thuật…</a:t>
                      </a:r>
                      <a:endParaRPr sz="2100" u="none" cap="none" strike="noStrike">
                        <a:latin typeface="Times New Roman"/>
                        <a:ea typeface="Times New Roman"/>
                        <a:cs typeface="Times New Roman"/>
                        <a:sym typeface="Times New Roman"/>
                      </a:endParaRPr>
                    </a:p>
                  </a:txBody>
                  <a:tcPr marT="0"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50000"/>
                        </a:lnSpc>
                        <a:spcBef>
                          <a:spcPts val="0"/>
                        </a:spcBef>
                        <a:spcAft>
                          <a:spcPts val="0"/>
                        </a:spcAft>
                        <a:buNone/>
                      </a:pPr>
                      <a:r>
                        <a:rPr b="0" i="0" lang="en-US" sz="2100" u="none" cap="none" strike="noStrike">
                          <a:solidFill>
                            <a:schemeClr val="dk1"/>
                          </a:solidFill>
                          <a:latin typeface="Times New Roman"/>
                          <a:ea typeface="Times New Roman"/>
                          <a:cs typeface="Times New Roman"/>
                          <a:sym typeface="Times New Roman"/>
                        </a:rPr>
                        <a:t>Mỗi bước đi, tôi làm điệu nhún nhẩy, rung lên rung xuống hai chiếc râu cho ra kiểu cách con nhà võ.</a:t>
                      </a:r>
                      <a:endParaRPr sz="2100" u="none" cap="none" strike="noStrike">
                        <a:latin typeface="Times New Roman"/>
                        <a:ea typeface="Times New Roman"/>
                        <a:cs typeface="Times New Roman"/>
                        <a:sym typeface="Times New Roman"/>
                      </a:endParaRPr>
                    </a:p>
                  </a:txBody>
                  <a:tcPr marT="0"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465900">
                <a:tc>
                  <a:txBody>
                    <a:bodyPr/>
                    <a:lstStyle/>
                    <a:p>
                      <a:pPr indent="0" lvl="0" marL="0" marR="0" rtl="0" algn="ctr">
                        <a:lnSpc>
                          <a:spcPct val="150000"/>
                        </a:lnSpc>
                        <a:spcBef>
                          <a:spcPts val="0"/>
                        </a:spcBef>
                        <a:spcAft>
                          <a:spcPts val="0"/>
                        </a:spcAft>
                        <a:buClr>
                          <a:schemeClr val="dk1"/>
                        </a:buClr>
                        <a:buSzPts val="2100"/>
                        <a:buFont typeface="Times New Roman"/>
                        <a:buNone/>
                      </a:pPr>
                      <a:r>
                        <a:rPr b="1" lang="en-US" sz="2100" u="none" cap="none" strike="noStrike">
                          <a:solidFill>
                            <a:schemeClr val="dk1"/>
                          </a:solidFill>
                          <a:latin typeface="Times New Roman"/>
                          <a:ea typeface="Times New Roman"/>
                          <a:cs typeface="Times New Roman"/>
                          <a:sym typeface="Times New Roman"/>
                        </a:rPr>
                        <a:t>Ngôn ngữ thơ</a:t>
                      </a:r>
                      <a:endParaRPr b="1" sz="2100" u="none" cap="none" strike="noStrike">
                        <a:solidFill>
                          <a:schemeClr val="dk1"/>
                        </a:solidFill>
                        <a:latin typeface="Times New Roman"/>
                        <a:ea typeface="Times New Roman"/>
                        <a:cs typeface="Times New Roman"/>
                        <a:sym typeface="Times New Roman"/>
                      </a:endParaRPr>
                    </a:p>
                    <a:p>
                      <a:pPr indent="0" lvl="0" marL="0" marR="0" rtl="0" algn="ctr">
                        <a:lnSpc>
                          <a:spcPct val="150000"/>
                        </a:lnSpc>
                        <a:spcBef>
                          <a:spcPts val="0"/>
                        </a:spcBef>
                        <a:spcAft>
                          <a:spcPts val="0"/>
                        </a:spcAft>
                        <a:buNone/>
                      </a:pPr>
                      <a:r>
                        <a:t/>
                      </a:r>
                      <a:endParaRPr sz="2100" u="none" cap="none" strike="noStrike">
                        <a:latin typeface="Times New Roman"/>
                        <a:ea typeface="Times New Roman"/>
                        <a:cs typeface="Times New Roman"/>
                        <a:sym typeface="Times New Roman"/>
                      </a:endParaRPr>
                    </a:p>
                  </a:txBody>
                  <a:tcPr marT="0"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50000"/>
                        </a:lnSpc>
                        <a:spcBef>
                          <a:spcPts val="0"/>
                        </a:spcBef>
                        <a:spcAft>
                          <a:spcPts val="0"/>
                        </a:spcAft>
                        <a:buNone/>
                      </a:pPr>
                      <a:r>
                        <a:rPr lang="en-US" sz="2100" u="none" cap="none" strike="noStrike">
                          <a:latin typeface="Times New Roman"/>
                          <a:ea typeface="Times New Roman"/>
                          <a:cs typeface="Times New Roman"/>
                          <a:sym typeface="Times New Roman"/>
                        </a:rPr>
                        <a:t>Các thể thơ, ca dao, hò vè…</a:t>
                      </a:r>
                      <a:endParaRPr sz="2100" u="none" cap="none" strike="noStrike">
                        <a:latin typeface="Times New Roman"/>
                        <a:ea typeface="Times New Roman"/>
                        <a:cs typeface="Times New Roman"/>
                        <a:sym typeface="Times New Roman"/>
                      </a:endParaRPr>
                    </a:p>
                  </a:txBody>
                  <a:tcPr marT="0"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50000"/>
                        </a:lnSpc>
                        <a:spcBef>
                          <a:spcPts val="0"/>
                        </a:spcBef>
                        <a:spcAft>
                          <a:spcPts val="0"/>
                        </a:spcAft>
                        <a:buNone/>
                      </a:pPr>
                      <a:r>
                        <a:rPr lang="en-US" sz="2100" u="none" cap="none" strike="noStrike">
                          <a:latin typeface="Times New Roman"/>
                          <a:ea typeface="Times New Roman"/>
                          <a:cs typeface="Times New Roman"/>
                          <a:sym typeface="Times New Roman"/>
                        </a:rPr>
                        <a:t>Giàu hình ảnh, nhạc  điệu…</a:t>
                      </a:r>
                      <a:endParaRPr sz="2100" u="none" cap="none" strike="noStrike">
                        <a:latin typeface="Times New Roman"/>
                        <a:ea typeface="Times New Roman"/>
                        <a:cs typeface="Times New Roman"/>
                        <a:sym typeface="Times New Roman"/>
                      </a:endParaRPr>
                    </a:p>
                  </a:txBody>
                  <a:tcPr marT="0"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50000"/>
                        </a:lnSpc>
                        <a:spcBef>
                          <a:spcPts val="0"/>
                        </a:spcBef>
                        <a:spcAft>
                          <a:spcPts val="0"/>
                        </a:spcAft>
                        <a:buNone/>
                      </a:pPr>
                      <a:r>
                        <a:rPr lang="en-US" sz="2100" u="none" cap="none" strike="noStrike">
                          <a:latin typeface="Times New Roman"/>
                          <a:ea typeface="Times New Roman"/>
                          <a:cs typeface="Times New Roman"/>
                          <a:sym typeface="Times New Roman"/>
                        </a:rPr>
                        <a:t>Công cha như núi Thái Sơn</a:t>
                      </a:r>
                      <a:endParaRPr/>
                    </a:p>
                    <a:p>
                      <a:pPr indent="0" lvl="0" marL="0" marR="0" rtl="0" algn="l">
                        <a:lnSpc>
                          <a:spcPct val="150000"/>
                        </a:lnSpc>
                        <a:spcBef>
                          <a:spcPts val="0"/>
                        </a:spcBef>
                        <a:spcAft>
                          <a:spcPts val="0"/>
                        </a:spcAft>
                        <a:buNone/>
                      </a:pPr>
                      <a:r>
                        <a:rPr lang="en-US" sz="2100" u="none" cap="none" strike="noStrike">
                          <a:latin typeface="Times New Roman"/>
                          <a:ea typeface="Times New Roman"/>
                          <a:cs typeface="Times New Roman"/>
                          <a:sym typeface="Times New Roman"/>
                        </a:rPr>
                        <a:t>Nghĩa mẹ như nước trong nguồn chảy ra.</a:t>
                      </a:r>
                      <a:endParaRPr sz="2100" u="none" cap="none" strike="noStrike">
                        <a:latin typeface="Times New Roman"/>
                        <a:ea typeface="Times New Roman"/>
                        <a:cs typeface="Times New Roman"/>
                        <a:sym typeface="Times New Roman"/>
                      </a:endParaRPr>
                    </a:p>
                  </a:txBody>
                  <a:tcPr marT="0"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505550">
                <a:tc>
                  <a:txBody>
                    <a:bodyPr/>
                    <a:lstStyle/>
                    <a:p>
                      <a:pPr indent="0" lvl="0" marL="0" marR="0" rtl="0" algn="ctr">
                        <a:lnSpc>
                          <a:spcPct val="150000"/>
                        </a:lnSpc>
                        <a:spcBef>
                          <a:spcPts val="0"/>
                        </a:spcBef>
                        <a:spcAft>
                          <a:spcPts val="0"/>
                        </a:spcAft>
                        <a:buClr>
                          <a:schemeClr val="dk1"/>
                        </a:buClr>
                        <a:buSzPts val="2100"/>
                        <a:buFont typeface="Times New Roman"/>
                        <a:buNone/>
                      </a:pPr>
                      <a:r>
                        <a:rPr b="1" lang="en-US" sz="2100" u="none" cap="none" strike="noStrike">
                          <a:solidFill>
                            <a:schemeClr val="dk1"/>
                          </a:solidFill>
                          <a:latin typeface="Times New Roman"/>
                          <a:ea typeface="Times New Roman"/>
                          <a:cs typeface="Times New Roman"/>
                          <a:sym typeface="Times New Roman"/>
                        </a:rPr>
                        <a:t>Ngôn ngữ sân khấu</a:t>
                      </a:r>
                      <a:endParaRPr b="1" sz="2100" u="none" cap="none" strike="noStrike">
                        <a:solidFill>
                          <a:schemeClr val="dk1"/>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None/>
                      </a:pPr>
                      <a:r>
                        <a:t/>
                      </a:r>
                      <a:endParaRPr sz="2100" u="none" cap="none" strike="noStrike">
                        <a:latin typeface="Times New Roman"/>
                        <a:ea typeface="Times New Roman"/>
                        <a:cs typeface="Times New Roman"/>
                        <a:sym typeface="Times New Roman"/>
                      </a:endParaRPr>
                    </a:p>
                  </a:txBody>
                  <a:tcPr marT="0"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50000"/>
                        </a:lnSpc>
                        <a:spcBef>
                          <a:spcPts val="0"/>
                        </a:spcBef>
                        <a:spcAft>
                          <a:spcPts val="0"/>
                        </a:spcAft>
                        <a:buNone/>
                      </a:pPr>
                      <a:r>
                        <a:rPr lang="en-US" sz="2100" u="none" cap="none" strike="noStrike">
                          <a:latin typeface="Times New Roman"/>
                          <a:ea typeface="Times New Roman"/>
                          <a:cs typeface="Times New Roman"/>
                          <a:sym typeface="Times New Roman"/>
                        </a:rPr>
                        <a:t>Kịch, chèo, tuồng…</a:t>
                      </a:r>
                      <a:endParaRPr sz="2100" u="none" cap="none" strike="noStrike">
                        <a:latin typeface="Times New Roman"/>
                        <a:ea typeface="Times New Roman"/>
                        <a:cs typeface="Times New Roman"/>
                        <a:sym typeface="Times New Roman"/>
                      </a:endParaRPr>
                    </a:p>
                  </a:txBody>
                  <a:tcPr marT="0"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50000"/>
                        </a:lnSpc>
                        <a:spcBef>
                          <a:spcPts val="0"/>
                        </a:spcBef>
                        <a:spcAft>
                          <a:spcPts val="0"/>
                        </a:spcAft>
                        <a:buNone/>
                      </a:pPr>
                      <a:r>
                        <a:rPr lang="en-US" sz="2100" u="none" cap="none" strike="noStrike">
                          <a:latin typeface="Times New Roman"/>
                          <a:ea typeface="Times New Roman"/>
                          <a:cs typeface="Times New Roman"/>
                          <a:sym typeface="Times New Roman"/>
                        </a:rPr>
                        <a:t>Tính cá thể hóa</a:t>
                      </a:r>
                      <a:endParaRPr sz="2100" u="none" cap="none" strike="noStrike">
                        <a:latin typeface="Times New Roman"/>
                        <a:ea typeface="Times New Roman"/>
                        <a:cs typeface="Times New Roman"/>
                        <a:sym typeface="Times New Roman"/>
                      </a:endParaRPr>
                    </a:p>
                  </a:txBody>
                  <a:tcPr marT="0"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l">
                        <a:lnSpc>
                          <a:spcPct val="150000"/>
                        </a:lnSpc>
                        <a:spcBef>
                          <a:spcPts val="0"/>
                        </a:spcBef>
                        <a:spcAft>
                          <a:spcPts val="0"/>
                        </a:spcAft>
                        <a:buNone/>
                      </a:pPr>
                      <a:r>
                        <a:rPr b="0" i="0" lang="en-US" sz="2100" u="none" cap="none" strike="noStrike">
                          <a:solidFill>
                            <a:schemeClr val="dk1"/>
                          </a:solidFill>
                          <a:latin typeface="Times New Roman"/>
                          <a:ea typeface="Times New Roman"/>
                          <a:cs typeface="Times New Roman"/>
                          <a:sym typeface="Times New Roman"/>
                        </a:rPr>
                        <a:t>“Tôi không muốn sống như thế này mãi! Tôi chán cái chỗ ở không phải là của tôi này lắm rồi!”</a:t>
                      </a:r>
                      <a:endParaRPr i="0" sz="2100" u="none" cap="none" strike="noStrike">
                        <a:latin typeface="Times New Roman"/>
                        <a:ea typeface="Times New Roman"/>
                        <a:cs typeface="Times New Roman"/>
                        <a:sym typeface="Times New Roman"/>
                      </a:endParaRPr>
                    </a:p>
                  </a:txBody>
                  <a:tcPr marT="0" marB="0"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
        <p:nvSpPr>
          <p:cNvPr id="233" name="Google Shape;233;p5"/>
          <p:cNvSpPr txBox="1"/>
          <p:nvPr/>
        </p:nvSpPr>
        <p:spPr>
          <a:xfrm>
            <a:off x="0" y="0"/>
            <a:ext cx="9144000" cy="61555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400">
                <a:solidFill>
                  <a:schemeClr val="dk1"/>
                </a:solidFill>
                <a:latin typeface="Times New Roman"/>
                <a:ea typeface="Times New Roman"/>
                <a:cs typeface="Times New Roman"/>
                <a:sym typeface="Times New Roman"/>
              </a:rPr>
              <a:t>3. Phân loại</a:t>
            </a:r>
            <a:endParaRPr b="1" sz="3400">
              <a:solidFill>
                <a:schemeClr val="dk1"/>
              </a:solidFill>
              <a:latin typeface="Times New Roman"/>
              <a:ea typeface="Times New Roman"/>
              <a:cs typeface="Times New Roman"/>
              <a:sym typeface="Times New Roman"/>
            </a:endParaRPr>
          </a:p>
        </p:txBody>
      </p:sp>
    </p:spTree>
  </p:cSld>
  <p:clrMapOvr>
    <a:masterClrMapping/>
  </p:clrMapOvr>
  <p:transition>
    <p:strips dir="rd"/>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3"/>
                                        </p:tgtEl>
                                        <p:attrNameLst>
                                          <p:attrName>style.visibility</p:attrName>
                                        </p:attrNameLst>
                                      </p:cBhvr>
                                      <p:to>
                                        <p:strVal val="visible"/>
                                      </p:to>
                                    </p:set>
                                    <p:animEffect filter="fade" transition="in">
                                      <p:cBhvr>
                                        <p:cTn dur="500"/>
                                        <p:tgtEl>
                                          <p:spTgt spid="23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2"/>
                                        </p:tgtEl>
                                        <p:attrNameLst>
                                          <p:attrName>style.visibility</p:attrName>
                                        </p:attrNameLst>
                                      </p:cBhvr>
                                      <p:to>
                                        <p:strVal val="visible"/>
                                      </p:to>
                                    </p:set>
                                    <p:animEffect filter="fade" transition="in">
                                      <p:cBhvr>
                                        <p:cTn dur="500"/>
                                        <p:tgtEl>
                                          <p:spTgt spid="23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37" name="Shape 237"/>
        <p:cNvGrpSpPr/>
        <p:nvPr/>
      </p:nvGrpSpPr>
      <p:grpSpPr>
        <a:xfrm>
          <a:off x="0" y="0"/>
          <a:ext cx="0" cy="0"/>
          <a:chOff x="0" y="0"/>
          <a:chExt cx="0" cy="0"/>
        </a:xfrm>
      </p:grpSpPr>
      <p:sp>
        <p:nvSpPr>
          <p:cNvPr id="238" name="Google Shape;238;p6"/>
          <p:cNvSpPr txBox="1"/>
          <p:nvPr>
            <p:ph idx="1" type="body"/>
          </p:nvPr>
        </p:nvSpPr>
        <p:spPr>
          <a:xfrm>
            <a:off x="0" y="0"/>
            <a:ext cx="8686800" cy="685800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400"/>
              <a:buNone/>
            </a:pPr>
            <a:r>
              <a:rPr b="1" lang="en-US" sz="2400">
                <a:latin typeface="Times New Roman"/>
                <a:ea typeface="Times New Roman"/>
                <a:cs typeface="Times New Roman"/>
                <a:sym typeface="Times New Roman"/>
              </a:rPr>
              <a:t>4. Chức năng</a:t>
            </a:r>
            <a:endParaRPr b="1" sz="2400">
              <a:latin typeface="Times New Roman"/>
              <a:ea typeface="Times New Roman"/>
              <a:cs typeface="Times New Roman"/>
              <a:sym typeface="Times New Roman"/>
            </a:endParaRPr>
          </a:p>
          <a:p>
            <a:pPr indent="-342900" lvl="0" marL="342900" rtl="0" algn="l">
              <a:spcBef>
                <a:spcPts val="480"/>
              </a:spcBef>
              <a:spcAft>
                <a:spcPts val="0"/>
              </a:spcAft>
              <a:buClr>
                <a:schemeClr val="dk1"/>
              </a:buClr>
              <a:buSzPts val="2400"/>
              <a:buNone/>
            </a:pPr>
            <a:r>
              <a:t/>
            </a:r>
            <a:endParaRPr sz="2400">
              <a:latin typeface="Times New Roman"/>
              <a:ea typeface="Times New Roman"/>
              <a:cs typeface="Times New Roman"/>
              <a:sym typeface="Times New Roman"/>
            </a:endParaRPr>
          </a:p>
        </p:txBody>
      </p:sp>
      <p:sp>
        <p:nvSpPr>
          <p:cNvPr id="239" name="Google Shape;239;p6"/>
          <p:cNvSpPr/>
          <p:nvPr/>
        </p:nvSpPr>
        <p:spPr>
          <a:xfrm>
            <a:off x="2107389" y="478602"/>
            <a:ext cx="5357850" cy="1714512"/>
          </a:xfrm>
          <a:prstGeom prst="roundRect">
            <a:avLst>
              <a:gd fmla="val 16667" name="adj"/>
            </a:avLst>
          </a:prstGeom>
          <a:solidFill>
            <a:schemeClr val="lt1"/>
          </a:solidFill>
          <a:ln cap="flat" cmpd="sng" w="25400">
            <a:solidFill>
              <a:schemeClr val="accent4"/>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i="1" lang="en-US" sz="2400">
                <a:solidFill>
                  <a:srgbClr val="FF0000"/>
                </a:solidFill>
                <a:latin typeface="Times New Roman"/>
                <a:ea typeface="Times New Roman"/>
                <a:cs typeface="Times New Roman"/>
                <a:sym typeface="Times New Roman"/>
              </a:rPr>
              <a:t>Trong đầm gì đẹp bằng sen </a:t>
            </a:r>
            <a:endParaRPr/>
          </a:p>
          <a:p>
            <a:pPr indent="0" lvl="0" marL="0" marR="0" rtl="0" algn="ctr">
              <a:spcBef>
                <a:spcPts val="0"/>
              </a:spcBef>
              <a:spcAft>
                <a:spcPts val="0"/>
              </a:spcAft>
              <a:buNone/>
            </a:pPr>
            <a:r>
              <a:rPr b="1" i="1" lang="en-US" sz="2400">
                <a:solidFill>
                  <a:srgbClr val="FF0000"/>
                </a:solidFill>
                <a:latin typeface="Times New Roman"/>
                <a:ea typeface="Times New Roman"/>
                <a:cs typeface="Times New Roman"/>
                <a:sym typeface="Times New Roman"/>
              </a:rPr>
              <a:t>Lá xanh bông trắng lại chen nhị vàng</a:t>
            </a:r>
            <a:endParaRPr b="1" i="1" sz="2400">
              <a:solidFill>
                <a:srgbClr val="FF0000"/>
              </a:solidFill>
              <a:latin typeface="Times New Roman"/>
              <a:ea typeface="Times New Roman"/>
              <a:cs typeface="Times New Roman"/>
              <a:sym typeface="Times New Roman"/>
            </a:endParaRPr>
          </a:p>
          <a:p>
            <a:pPr indent="0" lvl="0" marL="0" marR="0" rtl="0" algn="ctr">
              <a:spcBef>
                <a:spcPts val="0"/>
              </a:spcBef>
              <a:spcAft>
                <a:spcPts val="0"/>
              </a:spcAft>
              <a:buNone/>
            </a:pPr>
            <a:r>
              <a:rPr b="1" i="1" lang="en-US" sz="2400">
                <a:solidFill>
                  <a:srgbClr val="FF0000"/>
                </a:solidFill>
                <a:latin typeface="Times New Roman"/>
                <a:ea typeface="Times New Roman"/>
                <a:cs typeface="Times New Roman"/>
                <a:sym typeface="Times New Roman"/>
              </a:rPr>
              <a:t>Nhị vàng bông trắng lá xanh </a:t>
            </a:r>
            <a:endParaRPr/>
          </a:p>
          <a:p>
            <a:pPr indent="0" lvl="0" marL="0" marR="0" rtl="0" algn="ctr">
              <a:spcBef>
                <a:spcPts val="0"/>
              </a:spcBef>
              <a:spcAft>
                <a:spcPts val="0"/>
              </a:spcAft>
              <a:buNone/>
            </a:pPr>
            <a:r>
              <a:rPr b="1" i="1" lang="en-US" sz="2400">
                <a:solidFill>
                  <a:srgbClr val="FF0000"/>
                </a:solidFill>
                <a:latin typeface="Times New Roman"/>
                <a:ea typeface="Times New Roman"/>
                <a:cs typeface="Times New Roman"/>
                <a:sym typeface="Times New Roman"/>
              </a:rPr>
              <a:t>Gần bùn mà chẳng hôi tanh mùi bùn .</a:t>
            </a:r>
            <a:endParaRPr/>
          </a:p>
          <a:p>
            <a:pPr indent="0" lvl="0" marL="0" marR="0" rtl="0" algn="l">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240" name="Google Shape;240;p6"/>
          <p:cNvSpPr/>
          <p:nvPr/>
        </p:nvSpPr>
        <p:spPr>
          <a:xfrm>
            <a:off x="179512" y="2671716"/>
            <a:ext cx="4249612" cy="1471664"/>
          </a:xfrm>
          <a:prstGeom prst="flowChartProcess">
            <a:avLst/>
          </a:prstGeom>
          <a:solidFill>
            <a:schemeClr val="lt1"/>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dk1"/>
              </a:solidFill>
              <a:latin typeface="Times New Roman"/>
              <a:ea typeface="Times New Roman"/>
              <a:cs typeface="Times New Roman"/>
              <a:sym typeface="Times New Roman"/>
            </a:endParaRPr>
          </a:p>
          <a:p>
            <a:pPr indent="0" lvl="0" marL="0" marR="0" rtl="0" algn="just">
              <a:spcBef>
                <a:spcPts val="0"/>
              </a:spcBef>
              <a:spcAft>
                <a:spcPts val="0"/>
              </a:spcAft>
              <a:buNone/>
            </a:pPr>
            <a:r>
              <a:rPr lang="en-US" sz="2400">
                <a:solidFill>
                  <a:schemeClr val="dk1"/>
                </a:solidFill>
                <a:latin typeface="Times New Roman"/>
                <a:ea typeface="Times New Roman"/>
                <a:cs typeface="Times New Roman"/>
                <a:sym typeface="Times New Roman"/>
              </a:rPr>
              <a:t>Thông tin về cây Sen: Nơi sinh sống, cấu tạo, hương vị, nơi sống và vẻ đẹp của sen ở bùn lầy </a:t>
            </a:r>
            <a:endParaRPr sz="2400">
              <a:solidFill>
                <a:schemeClr val="dk1"/>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241" name="Google Shape;241;p6"/>
          <p:cNvSpPr/>
          <p:nvPr/>
        </p:nvSpPr>
        <p:spPr>
          <a:xfrm>
            <a:off x="4429124" y="2671716"/>
            <a:ext cx="4714876" cy="1471664"/>
          </a:xfrm>
          <a:prstGeom prst="flowChartProcess">
            <a:avLst/>
          </a:prstGeom>
          <a:solidFill>
            <a:schemeClr val="lt1"/>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dk1"/>
              </a:solidFill>
              <a:latin typeface="Times New Roman"/>
              <a:ea typeface="Times New Roman"/>
              <a:cs typeface="Times New Roman"/>
              <a:sym typeface="Times New Roman"/>
            </a:endParaRPr>
          </a:p>
          <a:p>
            <a:pPr indent="0" lvl="0" marL="0" marR="0" rtl="0" algn="just">
              <a:spcBef>
                <a:spcPts val="0"/>
              </a:spcBef>
              <a:spcAft>
                <a:spcPts val="0"/>
              </a:spcAft>
              <a:buNone/>
            </a:pPr>
            <a:r>
              <a:rPr lang="en-US" sz="2400">
                <a:solidFill>
                  <a:schemeClr val="dk1"/>
                </a:solidFill>
                <a:latin typeface="Times New Roman"/>
                <a:ea typeface="Times New Roman"/>
                <a:cs typeface="Times New Roman"/>
                <a:sym typeface="Times New Roman"/>
              </a:rPr>
              <a:t>Khẳng định và nuôi dưỡng một tư tưởng : cái đẹp có thể hiện hữu và bảo tồn trong môi trường có nhiều cái xấu .</a:t>
            </a:r>
            <a:endParaRPr/>
          </a:p>
          <a:p>
            <a:pPr indent="0" lvl="0" marL="0" marR="0" rtl="0" algn="just">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242" name="Google Shape;242;p6"/>
          <p:cNvSpPr/>
          <p:nvPr/>
        </p:nvSpPr>
        <p:spPr>
          <a:xfrm>
            <a:off x="179512" y="4423071"/>
            <a:ext cx="4249612" cy="785818"/>
          </a:xfrm>
          <a:prstGeom prst="rect">
            <a:avLst/>
          </a:prstGeom>
          <a:solidFill>
            <a:schemeClr val="lt1"/>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dk1"/>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sz="2400">
              <a:solidFill>
                <a:schemeClr val="dk1"/>
              </a:solidFill>
              <a:latin typeface="Times New Roman"/>
              <a:ea typeface="Times New Roman"/>
              <a:cs typeface="Times New Roman"/>
              <a:sym typeface="Times New Roman"/>
            </a:endParaRPr>
          </a:p>
          <a:p>
            <a:pPr indent="0" lvl="0" marL="0" marR="0" rtl="0" algn="ctr">
              <a:spcBef>
                <a:spcPts val="0"/>
              </a:spcBef>
              <a:spcAft>
                <a:spcPts val="0"/>
              </a:spcAft>
              <a:buNone/>
            </a:pPr>
            <a:r>
              <a:rPr lang="en-US" sz="2400">
                <a:solidFill>
                  <a:schemeClr val="dk1"/>
                </a:solidFill>
                <a:latin typeface="Times New Roman"/>
                <a:ea typeface="Times New Roman"/>
                <a:cs typeface="Times New Roman"/>
                <a:sym typeface="Times New Roman"/>
              </a:rPr>
              <a:t>Đặc điểm tính chất của </a:t>
            </a:r>
            <a:endParaRPr/>
          </a:p>
          <a:p>
            <a:pPr indent="0" lvl="0" marL="0" marR="0" rtl="0" algn="ctr">
              <a:spcBef>
                <a:spcPts val="0"/>
              </a:spcBef>
              <a:spcAft>
                <a:spcPts val="0"/>
              </a:spcAft>
              <a:buNone/>
            </a:pPr>
            <a:r>
              <a:rPr lang="en-US" sz="2400">
                <a:solidFill>
                  <a:schemeClr val="dk1"/>
                </a:solidFill>
                <a:latin typeface="Times New Roman"/>
                <a:ea typeface="Times New Roman"/>
                <a:cs typeface="Times New Roman"/>
                <a:sym typeface="Times New Roman"/>
              </a:rPr>
              <a:t>sự vật sự việc,hiện tượng</a:t>
            </a:r>
            <a:endParaRPr sz="2400">
              <a:solidFill>
                <a:schemeClr val="dk1"/>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sz="2400">
              <a:solidFill>
                <a:schemeClr val="dk1"/>
              </a:solidFill>
              <a:latin typeface="Times New Roman"/>
              <a:ea typeface="Times New Roman"/>
              <a:cs typeface="Times New Roman"/>
              <a:sym typeface="Times New Roman"/>
            </a:endParaRPr>
          </a:p>
          <a:p>
            <a:pPr indent="0" lvl="0" marL="0" marR="0" rtl="0" algn="ctr">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243" name="Google Shape;243;p6"/>
          <p:cNvSpPr/>
          <p:nvPr/>
        </p:nvSpPr>
        <p:spPr>
          <a:xfrm>
            <a:off x="4429124" y="4423071"/>
            <a:ext cx="4686272" cy="785818"/>
          </a:xfrm>
          <a:prstGeom prst="rect">
            <a:avLst/>
          </a:prstGeom>
          <a:solidFill>
            <a:schemeClr val="lt1"/>
          </a:solidFill>
          <a:ln cap="flat" cmpd="sng" w="25400">
            <a:solidFill>
              <a:schemeClr val="accent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400">
              <a:solidFill>
                <a:schemeClr val="dk1"/>
              </a:solidFill>
              <a:latin typeface="Times New Roman"/>
              <a:ea typeface="Times New Roman"/>
              <a:cs typeface="Times New Roman"/>
              <a:sym typeface="Times New Roman"/>
            </a:endParaRPr>
          </a:p>
          <a:p>
            <a:pPr indent="0" lvl="0" marL="0" marR="0" rtl="0" algn="just">
              <a:spcBef>
                <a:spcPts val="0"/>
              </a:spcBef>
              <a:spcAft>
                <a:spcPts val="0"/>
              </a:spcAft>
              <a:buNone/>
            </a:pPr>
            <a:r>
              <a:rPr lang="en-US" sz="2400">
                <a:solidFill>
                  <a:schemeClr val="dk1"/>
                </a:solidFill>
                <a:latin typeface="Times New Roman"/>
                <a:ea typeface="Times New Roman"/>
                <a:cs typeface="Times New Roman"/>
                <a:sym typeface="Times New Roman"/>
              </a:rPr>
              <a:t>Biểu hiện cái đẹp và khơi gợi, nuôi dưỡng cảm xúc thẩm mĩ </a:t>
            </a:r>
            <a:endParaRPr/>
          </a:p>
          <a:p>
            <a:pPr indent="0" lvl="0" marL="0" marR="0" rtl="0" algn="ctr">
              <a:spcBef>
                <a:spcPts val="0"/>
              </a:spcBef>
              <a:spcAft>
                <a:spcPts val="0"/>
              </a:spcAft>
              <a:buNone/>
            </a:pPr>
            <a:r>
              <a:t/>
            </a:r>
            <a:endParaRPr sz="2400">
              <a:solidFill>
                <a:schemeClr val="dk1"/>
              </a:solidFill>
              <a:latin typeface="Times New Roman"/>
              <a:ea typeface="Times New Roman"/>
              <a:cs typeface="Times New Roman"/>
              <a:sym typeface="Times New Roman"/>
            </a:endParaRPr>
          </a:p>
        </p:txBody>
      </p:sp>
      <p:sp>
        <p:nvSpPr>
          <p:cNvPr id="244" name="Google Shape;244;p6"/>
          <p:cNvSpPr/>
          <p:nvPr/>
        </p:nvSpPr>
        <p:spPr>
          <a:xfrm>
            <a:off x="714348" y="5476458"/>
            <a:ext cx="3643338" cy="1357298"/>
          </a:xfrm>
          <a:prstGeom prst="flowChartConnector">
            <a:avLst/>
          </a:prstGeom>
          <a:gradFill>
            <a:gsLst>
              <a:gs pos="0">
                <a:srgbClr val="FFA09D"/>
              </a:gs>
              <a:gs pos="35000">
                <a:srgbClr val="FFBCBC"/>
              </a:gs>
              <a:gs pos="100000">
                <a:srgbClr val="FFE2E2"/>
              </a:gs>
            </a:gsLst>
            <a:lin ang="16200000" scaled="0"/>
          </a:gradFill>
          <a:ln cap="flat" cmpd="sng" w="9525">
            <a:solidFill>
              <a:srgbClr val="BD4B48"/>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400">
                <a:solidFill>
                  <a:schemeClr val="dk1"/>
                </a:solidFill>
                <a:latin typeface="Times New Roman"/>
                <a:ea typeface="Times New Roman"/>
                <a:cs typeface="Times New Roman"/>
                <a:sym typeface="Times New Roman"/>
              </a:rPr>
              <a:t>CHỨC NĂNG THÔNG TIN</a:t>
            </a:r>
            <a:endParaRPr b="1" sz="2400">
              <a:solidFill>
                <a:schemeClr val="dk1"/>
              </a:solidFill>
              <a:latin typeface="Times New Roman"/>
              <a:ea typeface="Times New Roman"/>
              <a:cs typeface="Times New Roman"/>
              <a:sym typeface="Times New Roman"/>
            </a:endParaRPr>
          </a:p>
        </p:txBody>
      </p:sp>
      <p:sp>
        <p:nvSpPr>
          <p:cNvPr id="245" name="Google Shape;245;p6"/>
          <p:cNvSpPr/>
          <p:nvPr/>
        </p:nvSpPr>
        <p:spPr>
          <a:xfrm>
            <a:off x="4786314" y="5488580"/>
            <a:ext cx="3571900" cy="1357298"/>
          </a:xfrm>
          <a:prstGeom prst="flowChartConnector">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400">
                <a:solidFill>
                  <a:schemeClr val="dk1"/>
                </a:solidFill>
                <a:latin typeface="Times New Roman"/>
                <a:ea typeface="Times New Roman"/>
                <a:cs typeface="Times New Roman"/>
                <a:sym typeface="Times New Roman"/>
              </a:rPr>
              <a:t>CHỨC NĂNG THẨM MĨ</a:t>
            </a:r>
            <a:endParaRPr b="1" sz="2400">
              <a:solidFill>
                <a:schemeClr val="dk1"/>
              </a:solidFill>
              <a:latin typeface="Times New Roman"/>
              <a:ea typeface="Times New Roman"/>
              <a:cs typeface="Times New Roman"/>
              <a:sym typeface="Times New Roman"/>
            </a:endParaRPr>
          </a:p>
        </p:txBody>
      </p:sp>
      <p:cxnSp>
        <p:nvCxnSpPr>
          <p:cNvPr id="246" name="Google Shape;246;p6"/>
          <p:cNvCxnSpPr/>
          <p:nvPr/>
        </p:nvCxnSpPr>
        <p:spPr>
          <a:xfrm>
            <a:off x="5679305" y="2193114"/>
            <a:ext cx="764903" cy="478602"/>
          </a:xfrm>
          <a:prstGeom prst="straightConnector1">
            <a:avLst/>
          </a:prstGeom>
          <a:noFill/>
          <a:ln cap="flat" cmpd="sng" w="9525">
            <a:solidFill>
              <a:schemeClr val="dk1"/>
            </a:solidFill>
            <a:prstDash val="solid"/>
            <a:round/>
            <a:headEnd len="sm" w="sm" type="none"/>
            <a:tailEnd len="med" w="med" type="stealth"/>
          </a:ln>
        </p:spPr>
      </p:cxnSp>
      <p:cxnSp>
        <p:nvCxnSpPr>
          <p:cNvPr id="247" name="Google Shape;247;p6"/>
          <p:cNvCxnSpPr/>
          <p:nvPr/>
        </p:nvCxnSpPr>
        <p:spPr>
          <a:xfrm flipH="1">
            <a:off x="2536017" y="2193114"/>
            <a:ext cx="892983" cy="478602"/>
          </a:xfrm>
          <a:prstGeom prst="straightConnector1">
            <a:avLst/>
          </a:prstGeom>
          <a:noFill/>
          <a:ln cap="flat" cmpd="sng" w="9525">
            <a:solidFill>
              <a:schemeClr val="dk1"/>
            </a:solidFill>
            <a:prstDash val="solid"/>
            <a:round/>
            <a:headEnd len="sm" w="sm" type="none"/>
            <a:tailEnd len="med" w="med" type="stealth"/>
          </a:ln>
        </p:spPr>
      </p:cxnSp>
      <p:cxnSp>
        <p:nvCxnSpPr>
          <p:cNvPr id="248" name="Google Shape;248;p6"/>
          <p:cNvCxnSpPr>
            <a:endCxn id="244" idx="0"/>
          </p:cNvCxnSpPr>
          <p:nvPr/>
        </p:nvCxnSpPr>
        <p:spPr>
          <a:xfrm>
            <a:off x="2304417" y="5208858"/>
            <a:ext cx="231600" cy="267600"/>
          </a:xfrm>
          <a:prstGeom prst="straightConnector1">
            <a:avLst/>
          </a:prstGeom>
          <a:noFill/>
          <a:ln cap="flat" cmpd="sng" w="9525">
            <a:solidFill>
              <a:schemeClr val="dk1"/>
            </a:solidFill>
            <a:prstDash val="solid"/>
            <a:round/>
            <a:headEnd len="sm" w="sm" type="none"/>
            <a:tailEnd len="med" w="med" type="stealth"/>
          </a:ln>
        </p:spPr>
      </p:cxnSp>
      <p:cxnSp>
        <p:nvCxnSpPr>
          <p:cNvPr id="249" name="Google Shape;249;p6"/>
          <p:cNvCxnSpPr>
            <a:endCxn id="245" idx="0"/>
          </p:cNvCxnSpPr>
          <p:nvPr/>
        </p:nvCxnSpPr>
        <p:spPr>
          <a:xfrm flipH="1">
            <a:off x="6572264" y="5208980"/>
            <a:ext cx="99900" cy="279600"/>
          </a:xfrm>
          <a:prstGeom prst="straightConnector1">
            <a:avLst/>
          </a:prstGeom>
          <a:noFill/>
          <a:ln cap="flat" cmpd="sng" w="9525">
            <a:solidFill>
              <a:schemeClr val="dk1"/>
            </a:solidFill>
            <a:prstDash val="solid"/>
            <a:round/>
            <a:headEnd len="sm" w="sm" type="none"/>
            <a:tailEnd len="med" w="med" type="stealth"/>
          </a:ln>
        </p:spPr>
      </p:cxnSp>
      <p:cxnSp>
        <p:nvCxnSpPr>
          <p:cNvPr id="250" name="Google Shape;250;p6"/>
          <p:cNvCxnSpPr/>
          <p:nvPr/>
        </p:nvCxnSpPr>
        <p:spPr>
          <a:xfrm>
            <a:off x="2304318" y="4143380"/>
            <a:ext cx="235402" cy="279691"/>
          </a:xfrm>
          <a:prstGeom prst="straightConnector1">
            <a:avLst/>
          </a:prstGeom>
          <a:noFill/>
          <a:ln cap="flat" cmpd="sng" w="9525">
            <a:solidFill>
              <a:schemeClr val="dk1"/>
            </a:solidFill>
            <a:prstDash val="solid"/>
            <a:round/>
            <a:headEnd len="sm" w="sm" type="none"/>
            <a:tailEnd len="med" w="med" type="stealth"/>
          </a:ln>
        </p:spPr>
      </p:cxnSp>
      <p:cxnSp>
        <p:nvCxnSpPr>
          <p:cNvPr id="251" name="Google Shape;251;p6"/>
          <p:cNvCxnSpPr/>
          <p:nvPr/>
        </p:nvCxnSpPr>
        <p:spPr>
          <a:xfrm flipH="1">
            <a:off x="6736563" y="4171016"/>
            <a:ext cx="99998" cy="279691"/>
          </a:xfrm>
          <a:prstGeom prst="straightConnector1">
            <a:avLst/>
          </a:prstGeom>
          <a:noFill/>
          <a:ln cap="flat" cmpd="sng" w="9525">
            <a:solidFill>
              <a:schemeClr val="dk1"/>
            </a:solidFill>
            <a:prstDash val="solid"/>
            <a:round/>
            <a:headEnd len="sm" w="sm" type="none"/>
            <a:tailEnd len="med" w="med" type="stealth"/>
          </a:ln>
        </p:spPr>
      </p:cxnSp>
    </p:spTree>
  </p:cSld>
  <p:clrMapOvr>
    <a:masterClrMapping/>
  </p:clrMapOvr>
  <p:transition>
    <p:push dir="r"/>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9"/>
                                        </p:tgtEl>
                                        <p:attrNameLst>
                                          <p:attrName>style.visibility</p:attrName>
                                        </p:attrNameLst>
                                      </p:cBhvr>
                                      <p:to>
                                        <p:strVal val="visible"/>
                                      </p:to>
                                    </p:set>
                                    <p:animEffect filter="fade" transition="in">
                                      <p:cBhvr>
                                        <p:cTn dur="500"/>
                                        <p:tgtEl>
                                          <p:spTgt spid="23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7"/>
                                        </p:tgtEl>
                                        <p:attrNameLst>
                                          <p:attrName>style.visibility</p:attrName>
                                        </p:attrNameLst>
                                      </p:cBhvr>
                                      <p:to>
                                        <p:strVal val="visible"/>
                                      </p:to>
                                    </p:set>
                                    <p:animEffect filter="fade" transition="in">
                                      <p:cBhvr>
                                        <p:cTn dur="500"/>
                                        <p:tgtEl>
                                          <p:spTgt spid="247"/>
                                        </p:tgtEl>
                                      </p:cBhvr>
                                    </p:animEffect>
                                  </p:childTnLst>
                                </p:cTn>
                              </p:par>
                              <p:par>
                                <p:cTn fill="hold" nodeType="withEffect" presetClass="entr" presetID="10" presetSubtype="0">
                                  <p:stCondLst>
                                    <p:cond delay="0"/>
                                  </p:stCondLst>
                                  <p:childTnLst>
                                    <p:set>
                                      <p:cBhvr>
                                        <p:cTn dur="1" fill="hold">
                                          <p:stCondLst>
                                            <p:cond delay="0"/>
                                          </p:stCondLst>
                                        </p:cTn>
                                        <p:tgtEl>
                                          <p:spTgt spid="246"/>
                                        </p:tgtEl>
                                        <p:attrNameLst>
                                          <p:attrName>style.visibility</p:attrName>
                                        </p:attrNameLst>
                                      </p:cBhvr>
                                      <p:to>
                                        <p:strVal val="visible"/>
                                      </p:to>
                                    </p:set>
                                    <p:animEffect filter="fade" transition="in">
                                      <p:cBhvr>
                                        <p:cTn dur="500"/>
                                        <p:tgtEl>
                                          <p:spTgt spid="246"/>
                                        </p:tgtEl>
                                      </p:cBhvr>
                                    </p:animEffect>
                                  </p:childTnLst>
                                </p:cTn>
                              </p:par>
                              <p:par>
                                <p:cTn fill="hold" nodeType="withEffect" presetClass="entr" presetID="10" presetSubtype="0">
                                  <p:stCondLst>
                                    <p:cond delay="0"/>
                                  </p:stCondLst>
                                  <p:childTnLst>
                                    <p:set>
                                      <p:cBhvr>
                                        <p:cTn dur="1" fill="hold">
                                          <p:stCondLst>
                                            <p:cond delay="0"/>
                                          </p:stCondLst>
                                        </p:cTn>
                                        <p:tgtEl>
                                          <p:spTgt spid="240"/>
                                        </p:tgtEl>
                                        <p:attrNameLst>
                                          <p:attrName>style.visibility</p:attrName>
                                        </p:attrNameLst>
                                      </p:cBhvr>
                                      <p:to>
                                        <p:strVal val="visible"/>
                                      </p:to>
                                    </p:set>
                                    <p:animEffect filter="fade" transition="in">
                                      <p:cBhvr>
                                        <p:cTn dur="500"/>
                                        <p:tgtEl>
                                          <p:spTgt spid="24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250"/>
                                        </p:tgtEl>
                                        <p:attrNameLst>
                                          <p:attrName>style.visibility</p:attrName>
                                        </p:attrNameLst>
                                      </p:cBhvr>
                                      <p:to>
                                        <p:strVal val="visible"/>
                                      </p:to>
                                    </p:set>
                                    <p:anim calcmode="lin" valueType="num">
                                      <p:cBhvr additive="base">
                                        <p:cTn dur="500"/>
                                        <p:tgtEl>
                                          <p:spTgt spid="250"/>
                                        </p:tgtEl>
                                        <p:attrNameLst>
                                          <p:attrName>ppt_w</p:attrName>
                                        </p:attrNameLst>
                                      </p:cBhvr>
                                      <p:tavLst>
                                        <p:tav fmla="" tm="0">
                                          <p:val>
                                            <p:strVal val="0"/>
                                          </p:val>
                                        </p:tav>
                                        <p:tav fmla="" tm="100000">
                                          <p:val>
                                            <p:strVal val="#ppt_w"/>
                                          </p:val>
                                        </p:tav>
                                      </p:tavLst>
                                    </p:anim>
                                    <p:anim calcmode="lin" valueType="num">
                                      <p:cBhvr additive="base">
                                        <p:cTn dur="500"/>
                                        <p:tgtEl>
                                          <p:spTgt spid="250"/>
                                        </p:tgtEl>
                                        <p:attrNameLst>
                                          <p:attrName>ppt_h</p:attrName>
                                        </p:attrNameLst>
                                      </p:cBhvr>
                                      <p:tavLst>
                                        <p:tav fmla="" tm="0">
                                          <p:val>
                                            <p:strVal val="0"/>
                                          </p:val>
                                        </p:tav>
                                        <p:tav fmla="" tm="100000">
                                          <p:val>
                                            <p:strVal val="#ppt_h"/>
                                          </p:val>
                                        </p:tav>
                                      </p:tavLst>
                                    </p:anim>
                                  </p:childTnLst>
                                </p:cTn>
                              </p:par>
                              <p:par>
                                <p:cTn fill="hold" nodeType="withEffect" presetClass="entr" presetID="10" presetSubtype="0">
                                  <p:stCondLst>
                                    <p:cond delay="0"/>
                                  </p:stCondLst>
                                  <p:childTnLst>
                                    <p:set>
                                      <p:cBhvr>
                                        <p:cTn dur="1" fill="hold">
                                          <p:stCondLst>
                                            <p:cond delay="0"/>
                                          </p:stCondLst>
                                        </p:cTn>
                                        <p:tgtEl>
                                          <p:spTgt spid="242"/>
                                        </p:tgtEl>
                                        <p:attrNameLst>
                                          <p:attrName>style.visibility</p:attrName>
                                        </p:attrNameLst>
                                      </p:cBhvr>
                                      <p:to>
                                        <p:strVal val="visible"/>
                                      </p:to>
                                    </p:set>
                                    <p:animEffect filter="fade" transition="in">
                                      <p:cBhvr>
                                        <p:cTn dur="500"/>
                                        <p:tgtEl>
                                          <p:spTgt spid="24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1"/>
                                        </p:tgtEl>
                                        <p:attrNameLst>
                                          <p:attrName>style.visibility</p:attrName>
                                        </p:attrNameLst>
                                      </p:cBhvr>
                                      <p:to>
                                        <p:strVal val="visible"/>
                                      </p:to>
                                    </p:set>
                                    <p:animEffect filter="fade" transition="in">
                                      <p:cBhvr>
                                        <p:cTn dur="500"/>
                                        <p:tgtEl>
                                          <p:spTgt spid="241"/>
                                        </p:tgtEl>
                                      </p:cBhvr>
                                    </p:animEffect>
                                  </p:childTnLst>
                                </p:cTn>
                              </p:par>
                              <p:par>
                                <p:cTn fill="hold" nodeType="withEffect" presetClass="entr" presetID="10" presetSubtype="0">
                                  <p:stCondLst>
                                    <p:cond delay="0"/>
                                  </p:stCondLst>
                                  <p:childTnLst>
                                    <p:set>
                                      <p:cBhvr>
                                        <p:cTn dur="1" fill="hold">
                                          <p:stCondLst>
                                            <p:cond delay="0"/>
                                          </p:stCondLst>
                                        </p:cTn>
                                        <p:tgtEl>
                                          <p:spTgt spid="243"/>
                                        </p:tgtEl>
                                        <p:attrNameLst>
                                          <p:attrName>style.visibility</p:attrName>
                                        </p:attrNameLst>
                                      </p:cBhvr>
                                      <p:to>
                                        <p:strVal val="visible"/>
                                      </p:to>
                                    </p:set>
                                    <p:animEffect filter="fade" transition="in">
                                      <p:cBhvr>
                                        <p:cTn dur="500"/>
                                        <p:tgtEl>
                                          <p:spTgt spid="243"/>
                                        </p:tgtEl>
                                      </p:cBhvr>
                                    </p:animEffect>
                                  </p:childTnLst>
                                </p:cTn>
                              </p:par>
                              <p:par>
                                <p:cTn fill="hold" nodeType="withEffect" presetClass="entr" presetID="23" presetSubtype="16">
                                  <p:stCondLst>
                                    <p:cond delay="0"/>
                                  </p:stCondLst>
                                  <p:childTnLst>
                                    <p:set>
                                      <p:cBhvr>
                                        <p:cTn dur="1" fill="hold">
                                          <p:stCondLst>
                                            <p:cond delay="0"/>
                                          </p:stCondLst>
                                        </p:cTn>
                                        <p:tgtEl>
                                          <p:spTgt spid="251"/>
                                        </p:tgtEl>
                                        <p:attrNameLst>
                                          <p:attrName>style.visibility</p:attrName>
                                        </p:attrNameLst>
                                      </p:cBhvr>
                                      <p:to>
                                        <p:strVal val="visible"/>
                                      </p:to>
                                    </p:set>
                                    <p:anim calcmode="lin" valueType="num">
                                      <p:cBhvr additive="base">
                                        <p:cTn dur="500"/>
                                        <p:tgtEl>
                                          <p:spTgt spid="251"/>
                                        </p:tgtEl>
                                        <p:attrNameLst>
                                          <p:attrName>ppt_w</p:attrName>
                                        </p:attrNameLst>
                                      </p:cBhvr>
                                      <p:tavLst>
                                        <p:tav fmla="" tm="0">
                                          <p:val>
                                            <p:strVal val="0"/>
                                          </p:val>
                                        </p:tav>
                                        <p:tav fmla="" tm="100000">
                                          <p:val>
                                            <p:strVal val="#ppt_w"/>
                                          </p:val>
                                        </p:tav>
                                      </p:tavLst>
                                    </p:anim>
                                    <p:anim calcmode="lin" valueType="num">
                                      <p:cBhvr additive="base">
                                        <p:cTn dur="500"/>
                                        <p:tgtEl>
                                          <p:spTgt spid="251"/>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248"/>
                                        </p:tgtEl>
                                        <p:attrNameLst>
                                          <p:attrName>style.visibility</p:attrName>
                                        </p:attrNameLst>
                                      </p:cBhvr>
                                      <p:to>
                                        <p:strVal val="visible"/>
                                      </p:to>
                                    </p:set>
                                    <p:anim calcmode="lin" valueType="num">
                                      <p:cBhvr additive="base">
                                        <p:cTn dur="500"/>
                                        <p:tgtEl>
                                          <p:spTgt spid="248"/>
                                        </p:tgtEl>
                                        <p:attrNameLst>
                                          <p:attrName>ppt_w</p:attrName>
                                        </p:attrNameLst>
                                      </p:cBhvr>
                                      <p:tavLst>
                                        <p:tav fmla="" tm="0">
                                          <p:val>
                                            <p:strVal val="0"/>
                                          </p:val>
                                        </p:tav>
                                        <p:tav fmla="" tm="100000">
                                          <p:val>
                                            <p:strVal val="#ppt_w"/>
                                          </p:val>
                                        </p:tav>
                                      </p:tavLst>
                                    </p:anim>
                                    <p:anim calcmode="lin" valueType="num">
                                      <p:cBhvr additive="base">
                                        <p:cTn dur="500"/>
                                        <p:tgtEl>
                                          <p:spTgt spid="248"/>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249"/>
                                        </p:tgtEl>
                                        <p:attrNameLst>
                                          <p:attrName>style.visibility</p:attrName>
                                        </p:attrNameLst>
                                      </p:cBhvr>
                                      <p:to>
                                        <p:strVal val="visible"/>
                                      </p:to>
                                    </p:set>
                                    <p:anim calcmode="lin" valueType="num">
                                      <p:cBhvr additive="base">
                                        <p:cTn dur="500"/>
                                        <p:tgtEl>
                                          <p:spTgt spid="249"/>
                                        </p:tgtEl>
                                        <p:attrNameLst>
                                          <p:attrName>ppt_w</p:attrName>
                                        </p:attrNameLst>
                                      </p:cBhvr>
                                      <p:tavLst>
                                        <p:tav fmla="" tm="0">
                                          <p:val>
                                            <p:strVal val="0"/>
                                          </p:val>
                                        </p:tav>
                                        <p:tav fmla="" tm="100000">
                                          <p:val>
                                            <p:strVal val="#ppt_w"/>
                                          </p:val>
                                        </p:tav>
                                      </p:tavLst>
                                    </p:anim>
                                    <p:anim calcmode="lin" valueType="num">
                                      <p:cBhvr additive="base">
                                        <p:cTn dur="500"/>
                                        <p:tgtEl>
                                          <p:spTgt spid="249"/>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244"/>
                                        </p:tgtEl>
                                        <p:attrNameLst>
                                          <p:attrName>style.visibility</p:attrName>
                                        </p:attrNameLst>
                                      </p:cBhvr>
                                      <p:to>
                                        <p:strVal val="visible"/>
                                      </p:to>
                                    </p:set>
                                    <p:anim calcmode="lin" valueType="num">
                                      <p:cBhvr additive="base">
                                        <p:cTn dur="500"/>
                                        <p:tgtEl>
                                          <p:spTgt spid="244"/>
                                        </p:tgtEl>
                                        <p:attrNameLst>
                                          <p:attrName>ppt_w</p:attrName>
                                        </p:attrNameLst>
                                      </p:cBhvr>
                                      <p:tavLst>
                                        <p:tav fmla="" tm="0">
                                          <p:val>
                                            <p:strVal val="0"/>
                                          </p:val>
                                        </p:tav>
                                        <p:tav fmla="" tm="100000">
                                          <p:val>
                                            <p:strVal val="#ppt_w"/>
                                          </p:val>
                                        </p:tav>
                                      </p:tavLst>
                                    </p:anim>
                                    <p:anim calcmode="lin" valueType="num">
                                      <p:cBhvr additive="base">
                                        <p:cTn dur="500"/>
                                        <p:tgtEl>
                                          <p:spTgt spid="244"/>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245"/>
                                        </p:tgtEl>
                                        <p:attrNameLst>
                                          <p:attrName>style.visibility</p:attrName>
                                        </p:attrNameLst>
                                      </p:cBhvr>
                                      <p:to>
                                        <p:strVal val="visible"/>
                                      </p:to>
                                    </p:set>
                                    <p:anim calcmode="lin" valueType="num">
                                      <p:cBhvr additive="base">
                                        <p:cTn dur="500"/>
                                        <p:tgtEl>
                                          <p:spTgt spid="245"/>
                                        </p:tgtEl>
                                        <p:attrNameLst>
                                          <p:attrName>ppt_w</p:attrName>
                                        </p:attrNameLst>
                                      </p:cBhvr>
                                      <p:tavLst>
                                        <p:tav fmla="" tm="0">
                                          <p:val>
                                            <p:strVal val="0"/>
                                          </p:val>
                                        </p:tav>
                                        <p:tav fmla="" tm="100000">
                                          <p:val>
                                            <p:strVal val="#ppt_w"/>
                                          </p:val>
                                        </p:tav>
                                      </p:tavLst>
                                    </p:anim>
                                    <p:anim calcmode="lin" valueType="num">
                                      <p:cBhvr additive="base">
                                        <p:cTn dur="500"/>
                                        <p:tgtEl>
                                          <p:spTgt spid="245"/>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7"/>
          <p:cNvSpPr/>
          <p:nvPr/>
        </p:nvSpPr>
        <p:spPr>
          <a:xfrm>
            <a:off x="1216825" y="2397727"/>
            <a:ext cx="2963267" cy="1991538"/>
          </a:xfrm>
          <a:prstGeom prst="heart">
            <a:avLst/>
          </a:prstGeom>
          <a:gradFill>
            <a:gsLst>
              <a:gs pos="0">
                <a:srgbClr val="992D2B"/>
              </a:gs>
              <a:gs pos="80000">
                <a:srgbClr val="C93D39"/>
              </a:gs>
              <a:gs pos="100000">
                <a:srgbClr val="CD3A36"/>
              </a:gs>
            </a:gsLst>
            <a:lin ang="16200000" scaled="0"/>
          </a:gradFill>
          <a:ln cap="flat" cmpd="sng" w="9525">
            <a:solidFill>
              <a:srgbClr val="BD4B48"/>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2800">
                <a:solidFill>
                  <a:srgbClr val="FFFF00"/>
                </a:solidFill>
                <a:latin typeface="Times New Roman"/>
                <a:ea typeface="Times New Roman"/>
                <a:cs typeface="Times New Roman"/>
                <a:sym typeface="Times New Roman"/>
              </a:rPr>
              <a:t>Phong cách ngôn ngữ nghệ thuật</a:t>
            </a:r>
            <a:endParaRPr b="1" sz="2800">
              <a:solidFill>
                <a:srgbClr val="FFFF00"/>
              </a:solidFill>
              <a:latin typeface="Times New Roman"/>
              <a:ea typeface="Times New Roman"/>
              <a:cs typeface="Times New Roman"/>
              <a:sym typeface="Times New Roman"/>
            </a:endParaRPr>
          </a:p>
        </p:txBody>
      </p:sp>
      <p:cxnSp>
        <p:nvCxnSpPr>
          <p:cNvPr id="257" name="Google Shape;257;p7"/>
          <p:cNvCxnSpPr/>
          <p:nvPr/>
        </p:nvCxnSpPr>
        <p:spPr>
          <a:xfrm>
            <a:off x="4688109" y="765554"/>
            <a:ext cx="1568700" cy="168000"/>
          </a:xfrm>
          <a:prstGeom prst="curvedConnector3">
            <a:avLst>
              <a:gd fmla="val 50001" name="adj1"/>
            </a:avLst>
          </a:prstGeom>
          <a:noFill/>
          <a:ln cap="flat" cmpd="sng" w="38100">
            <a:solidFill>
              <a:schemeClr val="accent5"/>
            </a:solidFill>
            <a:prstDash val="solid"/>
            <a:round/>
            <a:headEnd len="sm" w="sm" type="none"/>
            <a:tailEnd len="med" w="med" type="triangle"/>
          </a:ln>
          <a:effectLst>
            <a:outerShdw blurRad="40000" rotWithShape="0" dir="5400000" dist="23000">
              <a:srgbClr val="000000">
                <a:alpha val="34901"/>
              </a:srgbClr>
            </a:outerShdw>
          </a:effectLst>
        </p:spPr>
      </p:cxnSp>
      <p:cxnSp>
        <p:nvCxnSpPr>
          <p:cNvPr id="258" name="Google Shape;258;p7"/>
          <p:cNvCxnSpPr/>
          <p:nvPr/>
        </p:nvCxnSpPr>
        <p:spPr>
          <a:xfrm>
            <a:off x="4823217" y="1107839"/>
            <a:ext cx="612879" cy="1097025"/>
          </a:xfrm>
          <a:prstGeom prst="straightConnector1">
            <a:avLst/>
          </a:prstGeom>
          <a:noFill/>
          <a:ln cap="flat" cmpd="sng" w="38100">
            <a:solidFill>
              <a:schemeClr val="accent4"/>
            </a:solidFill>
            <a:prstDash val="solid"/>
            <a:round/>
            <a:headEnd len="sm" w="sm" type="none"/>
            <a:tailEnd len="med" w="med" type="triangle"/>
          </a:ln>
          <a:effectLst>
            <a:outerShdw blurRad="40000" rotWithShape="0" dir="5400000" dist="23000">
              <a:srgbClr val="000000">
                <a:alpha val="34901"/>
              </a:srgbClr>
            </a:outerShdw>
          </a:effectLst>
        </p:spPr>
      </p:cxnSp>
      <p:cxnSp>
        <p:nvCxnSpPr>
          <p:cNvPr id="259" name="Google Shape;259;p7"/>
          <p:cNvCxnSpPr/>
          <p:nvPr/>
        </p:nvCxnSpPr>
        <p:spPr>
          <a:xfrm flipH="1" rot="-5400000">
            <a:off x="2912987" y="3122085"/>
            <a:ext cx="3746100" cy="797700"/>
          </a:xfrm>
          <a:prstGeom prst="curvedConnector3">
            <a:avLst>
              <a:gd fmla="val 49998" name="adj1"/>
            </a:avLst>
          </a:prstGeom>
          <a:noFill/>
          <a:ln cap="flat" cmpd="sng" w="38100">
            <a:solidFill>
              <a:schemeClr val="accent1"/>
            </a:solidFill>
            <a:prstDash val="solid"/>
            <a:round/>
            <a:headEnd len="sm" w="sm" type="none"/>
            <a:tailEnd len="med" w="med" type="triangle"/>
          </a:ln>
          <a:effectLst>
            <a:outerShdw blurRad="40000" rotWithShape="0" dir="5400000" dist="23000">
              <a:srgbClr val="000000">
                <a:alpha val="34901"/>
              </a:srgbClr>
            </a:outerShdw>
          </a:effectLst>
        </p:spPr>
      </p:cxnSp>
      <p:sp>
        <p:nvSpPr>
          <p:cNvPr id="260" name="Google Shape;260;p7"/>
          <p:cNvSpPr/>
          <p:nvPr/>
        </p:nvSpPr>
        <p:spPr>
          <a:xfrm>
            <a:off x="6085922" y="71438"/>
            <a:ext cx="2987824" cy="1413346"/>
          </a:xfrm>
          <a:prstGeom prst="ellipse">
            <a:avLst/>
          </a:prstGeom>
          <a:gradFill>
            <a:gsLst>
              <a:gs pos="0">
                <a:srgbClr val="9BE9FF"/>
              </a:gs>
              <a:gs pos="35000">
                <a:srgbClr val="B8F1FF"/>
              </a:gs>
              <a:gs pos="100000">
                <a:srgbClr val="E2FBFF"/>
              </a:gs>
            </a:gsLst>
            <a:lin ang="16200000" scaled="0"/>
          </a:gradFill>
          <a:ln cap="flat" cmpd="sng" w="9525">
            <a:solidFill>
              <a:srgbClr val="45A9C4"/>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just">
              <a:lnSpc>
                <a:spcPct val="150000"/>
              </a:lnSpc>
              <a:spcBef>
                <a:spcPts val="0"/>
              </a:spcBef>
              <a:spcAft>
                <a:spcPts val="0"/>
              </a:spcAft>
              <a:buNone/>
            </a:pPr>
            <a:r>
              <a:rPr lang="en-US" sz="2400">
                <a:solidFill>
                  <a:schemeClr val="dk1"/>
                </a:solidFill>
                <a:latin typeface="Times New Roman"/>
                <a:ea typeface="Times New Roman"/>
                <a:cs typeface="Times New Roman"/>
                <a:sym typeface="Times New Roman"/>
              </a:rPr>
              <a:t>Khái niệm: </a:t>
            </a:r>
            <a:r>
              <a:rPr lang="en-US" sz="2400">
                <a:solidFill>
                  <a:srgbClr val="FF0000"/>
                </a:solidFill>
                <a:latin typeface="Times New Roman"/>
                <a:ea typeface="Times New Roman"/>
                <a:cs typeface="Times New Roman"/>
                <a:sym typeface="Times New Roman"/>
              </a:rPr>
              <a:t>gợi hình</a:t>
            </a:r>
            <a:r>
              <a:rPr lang="en-US" sz="2400">
                <a:solidFill>
                  <a:schemeClr val="dk1"/>
                </a:solidFill>
                <a:latin typeface="Times New Roman"/>
                <a:ea typeface="Times New Roman"/>
                <a:cs typeface="Times New Roman"/>
                <a:sym typeface="Times New Roman"/>
              </a:rPr>
              <a:t>, </a:t>
            </a:r>
            <a:r>
              <a:rPr lang="en-US" sz="2400">
                <a:solidFill>
                  <a:srgbClr val="FF0000"/>
                </a:solidFill>
                <a:latin typeface="Times New Roman"/>
                <a:ea typeface="Times New Roman"/>
                <a:cs typeface="Times New Roman"/>
                <a:sym typeface="Times New Roman"/>
              </a:rPr>
              <a:t>gợi cảm</a:t>
            </a:r>
            <a:endParaRPr sz="2400">
              <a:solidFill>
                <a:schemeClr val="dk1"/>
              </a:solidFill>
              <a:latin typeface="Times New Roman"/>
              <a:ea typeface="Times New Roman"/>
              <a:cs typeface="Times New Roman"/>
              <a:sym typeface="Times New Roman"/>
            </a:endParaRPr>
          </a:p>
        </p:txBody>
      </p:sp>
      <p:sp>
        <p:nvSpPr>
          <p:cNvPr id="261" name="Google Shape;261;p7"/>
          <p:cNvSpPr/>
          <p:nvPr/>
        </p:nvSpPr>
        <p:spPr>
          <a:xfrm>
            <a:off x="2630213" y="137817"/>
            <a:ext cx="2247900" cy="1749769"/>
          </a:xfrm>
          <a:prstGeom prst="cloudCallout">
            <a:avLst>
              <a:gd fmla="val -30372" name="adj1"/>
              <a:gd fmla="val 84472" name="adj2"/>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2400">
                <a:solidFill>
                  <a:schemeClr val="dk1"/>
                </a:solidFill>
                <a:latin typeface="Times New Roman"/>
                <a:ea typeface="Times New Roman"/>
                <a:cs typeface="Times New Roman"/>
                <a:sym typeface="Times New Roman"/>
              </a:rPr>
              <a:t>I. Ngôn ngữ nghệ thuật.</a:t>
            </a:r>
            <a:endParaRPr sz="2400">
              <a:solidFill>
                <a:schemeClr val="dk1"/>
              </a:solidFill>
              <a:latin typeface="Times New Roman"/>
              <a:ea typeface="Times New Roman"/>
              <a:cs typeface="Times New Roman"/>
              <a:sym typeface="Times New Roman"/>
            </a:endParaRPr>
          </a:p>
        </p:txBody>
      </p:sp>
      <p:sp>
        <p:nvSpPr>
          <p:cNvPr id="262" name="Google Shape;262;p7"/>
          <p:cNvSpPr/>
          <p:nvPr/>
        </p:nvSpPr>
        <p:spPr>
          <a:xfrm>
            <a:off x="5566639" y="3704068"/>
            <a:ext cx="2750666" cy="909758"/>
          </a:xfrm>
          <a:custGeom>
            <a:rect b="b" l="l" r="r" t="t"/>
            <a:pathLst>
              <a:path extrusionOk="0" h="120000" w="120000">
                <a:moveTo>
                  <a:pt x="0" y="0"/>
                </a:moveTo>
                <a:lnTo>
                  <a:pt x="120000" y="0"/>
                </a:lnTo>
                <a:lnTo>
                  <a:pt x="120000" y="120000"/>
                </a:lnTo>
                <a:lnTo>
                  <a:pt x="0" y="120000"/>
                </a:lnTo>
                <a:close/>
              </a:path>
              <a:path extrusionOk="0" fill="none" h="120000" w="120000">
                <a:moveTo>
                  <a:pt x="112" y="10758"/>
                </a:moveTo>
                <a:lnTo>
                  <a:pt x="-29808" y="-30547"/>
                </a:lnTo>
                <a:lnTo>
                  <a:pt x="-45016" y="-286982"/>
                </a:lnTo>
              </a:path>
            </a:pathLst>
          </a:custGeom>
          <a:gradFill>
            <a:gsLst>
              <a:gs pos="0">
                <a:srgbClr val="FFA09D"/>
              </a:gs>
              <a:gs pos="35000">
                <a:srgbClr val="FFBCBC"/>
              </a:gs>
              <a:gs pos="100000">
                <a:srgbClr val="FFE2E2"/>
              </a:gs>
            </a:gsLst>
            <a:lin ang="16200000" scaled="0"/>
          </a:gradFill>
          <a:ln cap="flat" cmpd="sng" w="9525">
            <a:solidFill>
              <a:srgbClr val="BD4B48"/>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Phân loại: </a:t>
            </a:r>
            <a:r>
              <a:rPr lang="en-US" sz="2400">
                <a:solidFill>
                  <a:srgbClr val="FF0000"/>
                </a:solidFill>
                <a:latin typeface="Times New Roman"/>
                <a:ea typeface="Times New Roman"/>
                <a:cs typeface="Times New Roman"/>
                <a:sym typeface="Times New Roman"/>
              </a:rPr>
              <a:t>tự sự, thơ, sân khấu</a:t>
            </a:r>
            <a:endParaRPr sz="2400">
              <a:solidFill>
                <a:srgbClr val="FF0000"/>
              </a:solidFill>
              <a:latin typeface="Times New Roman"/>
              <a:ea typeface="Times New Roman"/>
              <a:cs typeface="Times New Roman"/>
              <a:sym typeface="Times New Roman"/>
            </a:endParaRPr>
          </a:p>
        </p:txBody>
      </p:sp>
      <p:sp>
        <p:nvSpPr>
          <p:cNvPr id="263" name="Google Shape;263;p7"/>
          <p:cNvSpPr/>
          <p:nvPr/>
        </p:nvSpPr>
        <p:spPr>
          <a:xfrm>
            <a:off x="5436096" y="1659021"/>
            <a:ext cx="3707904" cy="1913995"/>
          </a:xfrm>
          <a:prstGeom prst="homePlate">
            <a:avLst>
              <a:gd fmla="val 50000" name="adj"/>
            </a:avLst>
          </a:prstGeom>
          <a:gradFill>
            <a:gsLst>
              <a:gs pos="0">
                <a:srgbClr val="FFBB82"/>
              </a:gs>
              <a:gs pos="35000">
                <a:srgbClr val="FFCFA8"/>
              </a:gs>
              <a:gs pos="100000">
                <a:srgbClr val="FFEBD9"/>
              </a:gs>
            </a:gsLst>
            <a:lin ang="16200000" scaled="0"/>
          </a:gradFill>
          <a:ln cap="flat" cmpd="sng" w="9525">
            <a:solidFill>
              <a:srgbClr val="F5913F"/>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rPr lang="en-US" sz="2000">
                <a:solidFill>
                  <a:schemeClr val="dk1"/>
                </a:solidFill>
                <a:latin typeface="Times New Roman"/>
                <a:ea typeface="Times New Roman"/>
                <a:cs typeface="Times New Roman"/>
                <a:sym typeface="Times New Roman"/>
              </a:rPr>
              <a:t>Phạm vi sử dụng: + </a:t>
            </a:r>
            <a:r>
              <a:rPr lang="en-US" sz="2000">
                <a:solidFill>
                  <a:srgbClr val="FF0000"/>
                </a:solidFill>
                <a:latin typeface="Times New Roman"/>
                <a:ea typeface="Times New Roman"/>
                <a:cs typeface="Times New Roman"/>
                <a:sym typeface="Times New Roman"/>
              </a:rPr>
              <a:t>Văn bản </a:t>
            </a:r>
            <a:r>
              <a:rPr lang="en-US" sz="2000">
                <a:solidFill>
                  <a:schemeClr val="dk1"/>
                </a:solidFill>
                <a:latin typeface="Times New Roman"/>
                <a:ea typeface="Times New Roman"/>
                <a:cs typeface="Times New Roman"/>
                <a:sym typeface="Times New Roman"/>
              </a:rPr>
              <a:t>nghệ thuật.</a:t>
            </a:r>
            <a:endParaRPr sz="20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lang="en-US" sz="2000">
                <a:solidFill>
                  <a:schemeClr val="dk1"/>
                </a:solidFill>
                <a:latin typeface="Times New Roman"/>
                <a:ea typeface="Times New Roman"/>
                <a:cs typeface="Times New Roman"/>
                <a:sym typeface="Times New Roman"/>
              </a:rPr>
              <a:t>+ </a:t>
            </a:r>
            <a:r>
              <a:rPr lang="en-US" sz="2000">
                <a:solidFill>
                  <a:srgbClr val="FF0000"/>
                </a:solidFill>
                <a:latin typeface="Times New Roman"/>
                <a:ea typeface="Times New Roman"/>
                <a:cs typeface="Times New Roman"/>
                <a:sym typeface="Times New Roman"/>
              </a:rPr>
              <a:t>Lời nói </a:t>
            </a:r>
            <a:r>
              <a:rPr lang="en-US" sz="2000">
                <a:solidFill>
                  <a:schemeClr val="dk1"/>
                </a:solidFill>
                <a:latin typeface="Times New Roman"/>
                <a:ea typeface="Times New Roman"/>
                <a:cs typeface="Times New Roman"/>
                <a:sym typeface="Times New Roman"/>
              </a:rPr>
              <a:t>hàng ngày.</a:t>
            </a:r>
            <a:endParaRPr sz="2000">
              <a:solidFill>
                <a:schemeClr val="dk1"/>
              </a:solidFill>
              <a:latin typeface="Times New Roman"/>
              <a:ea typeface="Times New Roman"/>
              <a:cs typeface="Times New Roman"/>
              <a:sym typeface="Times New Roman"/>
            </a:endParaRPr>
          </a:p>
          <a:p>
            <a:pPr indent="0" lvl="0" marL="0" marR="0" rtl="0" algn="l">
              <a:spcBef>
                <a:spcPts val="0"/>
              </a:spcBef>
              <a:spcAft>
                <a:spcPts val="0"/>
              </a:spcAft>
              <a:buNone/>
            </a:pPr>
            <a:r>
              <a:rPr lang="en-US" sz="2000">
                <a:solidFill>
                  <a:schemeClr val="dk1"/>
                </a:solidFill>
                <a:latin typeface="Times New Roman"/>
                <a:ea typeface="Times New Roman"/>
                <a:cs typeface="Times New Roman"/>
                <a:sym typeface="Times New Roman"/>
              </a:rPr>
              <a:t>+ Phong cách </a:t>
            </a:r>
            <a:r>
              <a:rPr lang="en-US" sz="2000">
                <a:solidFill>
                  <a:srgbClr val="FF0000"/>
                </a:solidFill>
                <a:latin typeface="Times New Roman"/>
                <a:ea typeface="Times New Roman"/>
                <a:cs typeface="Times New Roman"/>
                <a:sym typeface="Times New Roman"/>
              </a:rPr>
              <a:t>ngôn ngữ khác.</a:t>
            </a:r>
            <a:endParaRPr sz="2000">
              <a:solidFill>
                <a:srgbClr val="FF0000"/>
              </a:solidFill>
              <a:latin typeface="Times New Roman"/>
              <a:ea typeface="Times New Roman"/>
              <a:cs typeface="Times New Roman"/>
              <a:sym typeface="Times New Roman"/>
            </a:endParaRPr>
          </a:p>
        </p:txBody>
      </p:sp>
      <p:sp>
        <p:nvSpPr>
          <p:cNvPr id="264" name="Google Shape;264;p7"/>
          <p:cNvSpPr/>
          <p:nvPr/>
        </p:nvSpPr>
        <p:spPr>
          <a:xfrm>
            <a:off x="4911797" y="5060854"/>
            <a:ext cx="4052691" cy="1464490"/>
          </a:xfrm>
          <a:prstGeom prst="flowChartMagneticTape">
            <a:avLst/>
          </a:prstGeom>
          <a:gradFill>
            <a:gsLst>
              <a:gs pos="0">
                <a:srgbClr val="9FC3FF"/>
              </a:gs>
              <a:gs pos="35000">
                <a:srgbClr val="BDD5FF"/>
              </a:gs>
              <a:gs pos="100000">
                <a:srgbClr val="E4EEFF"/>
              </a:gs>
            </a:gsLst>
            <a:lin ang="16200000" scaled="0"/>
          </a:gradFill>
          <a:ln cap="flat" cmpd="sng" w="9525">
            <a:solidFill>
              <a:srgbClr val="4A7DBA"/>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Chức năng: </a:t>
            </a:r>
            <a:r>
              <a:rPr lang="en-US" sz="2400">
                <a:solidFill>
                  <a:srgbClr val="FF0000"/>
                </a:solidFill>
                <a:latin typeface="Times New Roman"/>
                <a:ea typeface="Times New Roman"/>
                <a:cs typeface="Times New Roman"/>
                <a:sym typeface="Times New Roman"/>
              </a:rPr>
              <a:t>thông tin, thẩm mĩ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6"/>
                                        </p:tgtEl>
                                        <p:attrNameLst>
                                          <p:attrName>style.visibility</p:attrName>
                                        </p:attrNameLst>
                                      </p:cBhvr>
                                      <p:to>
                                        <p:strVal val="visible"/>
                                      </p:to>
                                    </p:set>
                                    <p:animEffect filter="fade" transition="in">
                                      <p:cBhvr>
                                        <p:cTn dur="500"/>
                                        <p:tgtEl>
                                          <p:spTgt spid="25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1"/>
                                        </p:tgtEl>
                                        <p:attrNameLst>
                                          <p:attrName>style.visibility</p:attrName>
                                        </p:attrNameLst>
                                      </p:cBhvr>
                                      <p:to>
                                        <p:strVal val="visible"/>
                                      </p:to>
                                    </p:set>
                                    <p:animEffect filter="fade" transition="in">
                                      <p:cBhvr>
                                        <p:cTn dur="500"/>
                                        <p:tgtEl>
                                          <p:spTgt spid="26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0"/>
                                        </p:tgtEl>
                                        <p:attrNameLst>
                                          <p:attrName>style.visibility</p:attrName>
                                        </p:attrNameLst>
                                      </p:cBhvr>
                                      <p:to>
                                        <p:strVal val="visible"/>
                                      </p:to>
                                    </p:set>
                                    <p:animEffect filter="fade" transition="in">
                                      <p:cBhvr>
                                        <p:cTn dur="2000"/>
                                        <p:tgtEl>
                                          <p:spTgt spid="260"/>
                                        </p:tgtEl>
                                      </p:cBhvr>
                                    </p:animEffect>
                                  </p:childTnLst>
                                </p:cTn>
                              </p:par>
                              <p:par>
                                <p:cTn fill="hold" nodeType="withEffect" presetClass="entr" presetID="10" presetSubtype="0">
                                  <p:stCondLst>
                                    <p:cond delay="0"/>
                                  </p:stCondLst>
                                  <p:childTnLst>
                                    <p:set>
                                      <p:cBhvr>
                                        <p:cTn dur="1" fill="hold">
                                          <p:stCondLst>
                                            <p:cond delay="0"/>
                                          </p:stCondLst>
                                        </p:cTn>
                                        <p:tgtEl>
                                          <p:spTgt spid="257"/>
                                        </p:tgtEl>
                                        <p:attrNameLst>
                                          <p:attrName>style.visibility</p:attrName>
                                        </p:attrNameLst>
                                      </p:cBhvr>
                                      <p:to>
                                        <p:strVal val="visible"/>
                                      </p:to>
                                    </p:set>
                                    <p:animEffect filter="fade" transition="in">
                                      <p:cBhvr>
                                        <p:cTn dur="2000"/>
                                        <p:tgtEl>
                                          <p:spTgt spid="25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8"/>
                                        </p:tgtEl>
                                        <p:attrNameLst>
                                          <p:attrName>style.visibility</p:attrName>
                                        </p:attrNameLst>
                                      </p:cBhvr>
                                      <p:to>
                                        <p:strVal val="visible"/>
                                      </p:to>
                                    </p:set>
                                    <p:animEffect filter="fade" transition="in">
                                      <p:cBhvr>
                                        <p:cTn dur="1000"/>
                                        <p:tgtEl>
                                          <p:spTgt spid="258"/>
                                        </p:tgtEl>
                                      </p:cBhvr>
                                    </p:animEffect>
                                  </p:childTnLst>
                                </p:cTn>
                              </p:par>
                              <p:par>
                                <p:cTn fill="hold" nodeType="withEffect" presetClass="entr" presetID="10" presetSubtype="0">
                                  <p:stCondLst>
                                    <p:cond delay="0"/>
                                  </p:stCondLst>
                                  <p:childTnLst>
                                    <p:set>
                                      <p:cBhvr>
                                        <p:cTn dur="1" fill="hold">
                                          <p:stCondLst>
                                            <p:cond delay="0"/>
                                          </p:stCondLst>
                                        </p:cTn>
                                        <p:tgtEl>
                                          <p:spTgt spid="263"/>
                                        </p:tgtEl>
                                        <p:attrNameLst>
                                          <p:attrName>style.visibility</p:attrName>
                                        </p:attrNameLst>
                                      </p:cBhvr>
                                      <p:to>
                                        <p:strVal val="visible"/>
                                      </p:to>
                                    </p:set>
                                    <p:animEffect filter="fade" transition="in">
                                      <p:cBhvr>
                                        <p:cTn dur="1000"/>
                                        <p:tgtEl>
                                          <p:spTgt spid="26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2"/>
                                        </p:tgtEl>
                                        <p:attrNameLst>
                                          <p:attrName>style.visibility</p:attrName>
                                        </p:attrNameLst>
                                      </p:cBhvr>
                                      <p:to>
                                        <p:strVal val="visible"/>
                                      </p:to>
                                    </p:set>
                                    <p:animEffect filter="fade" transition="in">
                                      <p:cBhvr>
                                        <p:cTn dur="500"/>
                                        <p:tgtEl>
                                          <p:spTgt spid="26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259"/>
                                        </p:tgtEl>
                                        <p:attrNameLst>
                                          <p:attrName>style.visibility</p:attrName>
                                        </p:attrNameLst>
                                      </p:cBhvr>
                                      <p:to>
                                        <p:strVal val="visible"/>
                                      </p:to>
                                    </p:set>
                                    <p:anim calcmode="lin" valueType="num">
                                      <p:cBhvr additive="base">
                                        <p:cTn dur="500"/>
                                        <p:tgtEl>
                                          <p:spTgt spid="259"/>
                                        </p:tgtEl>
                                        <p:attrNameLst>
                                          <p:attrName>ppt_w</p:attrName>
                                        </p:attrNameLst>
                                      </p:cBhvr>
                                      <p:tavLst>
                                        <p:tav fmla="" tm="0">
                                          <p:val>
                                            <p:strVal val="0"/>
                                          </p:val>
                                        </p:tav>
                                        <p:tav fmla="" tm="100000">
                                          <p:val>
                                            <p:strVal val="#ppt_w"/>
                                          </p:val>
                                        </p:tav>
                                      </p:tavLst>
                                    </p:anim>
                                    <p:anim calcmode="lin" valueType="num">
                                      <p:cBhvr additive="base">
                                        <p:cTn dur="500"/>
                                        <p:tgtEl>
                                          <p:spTgt spid="259"/>
                                        </p:tgtEl>
                                        <p:attrNameLst>
                                          <p:attrName>ppt_h</p:attrName>
                                        </p:attrNameLst>
                                      </p:cBhvr>
                                      <p:tavLst>
                                        <p:tav fmla="" tm="0">
                                          <p:val>
                                            <p:strVal val="0"/>
                                          </p:val>
                                        </p:tav>
                                        <p:tav fmla="" tm="100000">
                                          <p:val>
                                            <p:strVal val="#ppt_h"/>
                                          </p:val>
                                        </p:tav>
                                      </p:tavLst>
                                    </p:anim>
                                  </p:childTnLst>
                                </p:cTn>
                              </p:par>
                              <p:par>
                                <p:cTn fill="hold" nodeType="withEffect" presetClass="entr" presetID="23" presetSubtype="16">
                                  <p:stCondLst>
                                    <p:cond delay="0"/>
                                  </p:stCondLst>
                                  <p:childTnLst>
                                    <p:set>
                                      <p:cBhvr>
                                        <p:cTn dur="1" fill="hold">
                                          <p:stCondLst>
                                            <p:cond delay="0"/>
                                          </p:stCondLst>
                                        </p:cTn>
                                        <p:tgtEl>
                                          <p:spTgt spid="264"/>
                                        </p:tgtEl>
                                        <p:attrNameLst>
                                          <p:attrName>style.visibility</p:attrName>
                                        </p:attrNameLst>
                                      </p:cBhvr>
                                      <p:to>
                                        <p:strVal val="visible"/>
                                      </p:to>
                                    </p:set>
                                    <p:anim calcmode="lin" valueType="num">
                                      <p:cBhvr additive="base">
                                        <p:cTn dur="500"/>
                                        <p:tgtEl>
                                          <p:spTgt spid="264"/>
                                        </p:tgtEl>
                                        <p:attrNameLst>
                                          <p:attrName>ppt_w</p:attrName>
                                        </p:attrNameLst>
                                      </p:cBhvr>
                                      <p:tavLst>
                                        <p:tav fmla="" tm="0">
                                          <p:val>
                                            <p:strVal val="0"/>
                                          </p:val>
                                        </p:tav>
                                        <p:tav fmla="" tm="100000">
                                          <p:val>
                                            <p:strVal val="#ppt_w"/>
                                          </p:val>
                                        </p:tav>
                                      </p:tavLst>
                                    </p:anim>
                                    <p:anim calcmode="lin" valueType="num">
                                      <p:cBhvr additive="base">
                                        <p:cTn dur="500"/>
                                        <p:tgtEl>
                                          <p:spTgt spid="264"/>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8"/>
          <p:cNvSpPr/>
          <p:nvPr/>
        </p:nvSpPr>
        <p:spPr>
          <a:xfrm>
            <a:off x="1115616" y="3545532"/>
            <a:ext cx="685800" cy="685800"/>
          </a:xfrm>
          <a:prstGeom prst="ellipse">
            <a:avLst/>
          </a:prstGeom>
          <a:gradFill>
            <a:gsLst>
              <a:gs pos="0">
                <a:srgbClr val="FFA09D"/>
              </a:gs>
              <a:gs pos="35000">
                <a:srgbClr val="FFBCBC"/>
              </a:gs>
              <a:gs pos="100000">
                <a:srgbClr val="FFE2E2"/>
              </a:gs>
            </a:gsLst>
            <a:lin ang="16200000" scaled="0"/>
          </a:gradFill>
          <a:ln cap="flat" cmpd="sng" w="9525">
            <a:solidFill>
              <a:srgbClr val="BD4B48"/>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70" name="Google Shape;270;p8"/>
          <p:cNvSpPr txBox="1"/>
          <p:nvPr/>
        </p:nvSpPr>
        <p:spPr>
          <a:xfrm>
            <a:off x="1939875" y="202049"/>
            <a:ext cx="5029200" cy="116955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800">
                <a:solidFill>
                  <a:srgbClr val="CC0099"/>
                </a:solidFill>
                <a:latin typeface="Times New Roman"/>
                <a:ea typeface="Times New Roman"/>
                <a:cs typeface="Times New Roman"/>
                <a:sym typeface="Times New Roman"/>
              </a:rPr>
              <a:t>CỦNG CỐ</a:t>
            </a:r>
            <a:endParaRPr/>
          </a:p>
          <a:p>
            <a:pPr indent="0" lvl="0" marL="0" marR="0" rtl="0" algn="ctr">
              <a:spcBef>
                <a:spcPts val="1400"/>
              </a:spcBef>
              <a:spcAft>
                <a:spcPts val="0"/>
              </a:spcAft>
              <a:buNone/>
            </a:pPr>
            <a:r>
              <a:rPr b="1" lang="en-US" sz="2800">
                <a:solidFill>
                  <a:srgbClr val="0000FF"/>
                </a:solidFill>
                <a:latin typeface="Times New Roman"/>
                <a:ea typeface="Times New Roman"/>
                <a:cs typeface="Times New Roman"/>
                <a:sym typeface="Times New Roman"/>
              </a:rPr>
              <a:t>CÂU HỎI 1</a:t>
            </a:r>
            <a:endParaRPr/>
          </a:p>
        </p:txBody>
      </p:sp>
      <p:sp>
        <p:nvSpPr>
          <p:cNvPr id="271" name="Google Shape;271;p8"/>
          <p:cNvSpPr txBox="1"/>
          <p:nvPr/>
        </p:nvSpPr>
        <p:spPr>
          <a:xfrm>
            <a:off x="683568" y="1371600"/>
            <a:ext cx="8208912" cy="89255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600">
                <a:solidFill>
                  <a:srgbClr val="006600"/>
                </a:solidFill>
                <a:latin typeface="Times New Roman"/>
                <a:ea typeface="Times New Roman"/>
                <a:cs typeface="Times New Roman"/>
                <a:sym typeface="Times New Roman"/>
              </a:rPr>
              <a:t>Điểm khác biệt cơ bản của ngôn ngữ nghệ thuật so với các phong cách ngôn ngữ khác?</a:t>
            </a:r>
            <a:endParaRPr/>
          </a:p>
        </p:txBody>
      </p:sp>
      <p:sp>
        <p:nvSpPr>
          <p:cNvPr id="272" name="Google Shape;272;p8"/>
          <p:cNvSpPr txBox="1"/>
          <p:nvPr/>
        </p:nvSpPr>
        <p:spPr>
          <a:xfrm>
            <a:off x="1295400" y="2971800"/>
            <a:ext cx="670560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A. Dùng nhiều từ tượng thanh</a:t>
            </a:r>
            <a:endParaRPr sz="2400">
              <a:solidFill>
                <a:schemeClr val="dk1"/>
              </a:solidFill>
              <a:latin typeface="Times New Roman"/>
              <a:ea typeface="Times New Roman"/>
              <a:cs typeface="Times New Roman"/>
              <a:sym typeface="Times New Roman"/>
            </a:endParaRPr>
          </a:p>
        </p:txBody>
      </p:sp>
      <p:sp>
        <p:nvSpPr>
          <p:cNvPr id="273" name="Google Shape;273;p8"/>
          <p:cNvSpPr txBox="1"/>
          <p:nvPr/>
        </p:nvSpPr>
        <p:spPr>
          <a:xfrm>
            <a:off x="1295400" y="3657600"/>
            <a:ext cx="655320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B. Dùng nhiều biện pháp tu từ</a:t>
            </a:r>
            <a:endParaRPr b="0" sz="2400">
              <a:solidFill>
                <a:schemeClr val="dk1"/>
              </a:solidFill>
              <a:latin typeface="Times New Roman"/>
              <a:ea typeface="Times New Roman"/>
              <a:cs typeface="Times New Roman"/>
              <a:sym typeface="Times New Roman"/>
            </a:endParaRPr>
          </a:p>
        </p:txBody>
      </p:sp>
      <p:sp>
        <p:nvSpPr>
          <p:cNvPr id="274" name="Google Shape;274;p8"/>
          <p:cNvSpPr txBox="1"/>
          <p:nvPr/>
        </p:nvSpPr>
        <p:spPr>
          <a:xfrm>
            <a:off x="1219200" y="4419600"/>
            <a:ext cx="670560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C. Dùng nhiều từ tượng hình</a:t>
            </a:r>
            <a:endParaRPr sz="2400">
              <a:solidFill>
                <a:schemeClr val="dk1"/>
              </a:solidFill>
              <a:latin typeface="Times New Roman"/>
              <a:ea typeface="Times New Roman"/>
              <a:cs typeface="Times New Roman"/>
              <a:sym typeface="Times New Roman"/>
            </a:endParaRPr>
          </a:p>
        </p:txBody>
      </p:sp>
      <p:sp>
        <p:nvSpPr>
          <p:cNvPr id="275" name="Google Shape;275;p8"/>
          <p:cNvSpPr txBox="1"/>
          <p:nvPr/>
        </p:nvSpPr>
        <p:spPr>
          <a:xfrm>
            <a:off x="1219200" y="5181600"/>
            <a:ext cx="594360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Times New Roman"/>
                <a:ea typeface="Times New Roman"/>
                <a:cs typeface="Times New Roman"/>
                <a:sym typeface="Times New Roman"/>
              </a:rPr>
              <a:t>D. Dùng nhiều từ  láy</a:t>
            </a:r>
            <a:endParaRPr sz="2400">
              <a:solidFill>
                <a:schemeClr val="dk1"/>
              </a:solidFill>
              <a:latin typeface="Times New Roman"/>
              <a:ea typeface="Times New Roman"/>
              <a:cs typeface="Times New Roman"/>
              <a:sym typeface="Times New Roman"/>
            </a:endParaRPr>
          </a:p>
        </p:txBody>
      </p:sp>
      <p:sp>
        <p:nvSpPr>
          <p:cNvPr id="276" name="Google Shape;276;p8"/>
          <p:cNvSpPr/>
          <p:nvPr/>
        </p:nvSpPr>
        <p:spPr>
          <a:xfrm>
            <a:off x="6019800" y="5334000"/>
            <a:ext cx="1981200" cy="1219200"/>
          </a:xfrm>
          <a:prstGeom prst="ellipse">
            <a:avLst/>
          </a:prstGeom>
          <a:gradFill>
            <a:gsLst>
              <a:gs pos="0">
                <a:srgbClr val="9FC3FF"/>
              </a:gs>
              <a:gs pos="35000">
                <a:srgbClr val="BDD5FF"/>
              </a:gs>
              <a:gs pos="100000">
                <a:srgbClr val="E4EEFF"/>
              </a:gs>
            </a:gsLst>
            <a:lin ang="16200000" scaled="0"/>
          </a:gradFill>
          <a:ln cap="flat" cmpd="sng" w="9525">
            <a:solidFill>
              <a:srgbClr val="4A7DBA"/>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chemeClr val="dk1"/>
                </a:solidFill>
                <a:latin typeface="Times New Roman"/>
                <a:ea typeface="Times New Roman"/>
                <a:cs typeface="Times New Roman"/>
                <a:sym typeface="Times New Roman"/>
              </a:rPr>
              <a:t>ĐÁP ÁN</a:t>
            </a:r>
            <a:endParaRPr b="1" sz="1800">
              <a:solidFill>
                <a:schemeClr val="dk1"/>
              </a:solidFill>
              <a:latin typeface="Times New Roman"/>
              <a:ea typeface="Times New Roman"/>
              <a:cs typeface="Times New Roman"/>
              <a:sym typeface="Times New Roman"/>
            </a:endParaRPr>
          </a:p>
        </p:txBody>
      </p:sp>
      <p:sp>
        <p:nvSpPr>
          <p:cNvPr id="277" name="Google Shape;277;p8"/>
          <p:cNvSpPr txBox="1"/>
          <p:nvPr/>
        </p:nvSpPr>
        <p:spPr>
          <a:xfrm>
            <a:off x="4191000" y="304800"/>
            <a:ext cx="3048000" cy="457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lang="en-US" sz="2400">
                <a:solidFill>
                  <a:schemeClr val="folHlink"/>
                </a:solidFill>
                <a:latin typeface="Times New Roman"/>
                <a:ea typeface="Times New Roman"/>
                <a:cs typeface="Times New Roman"/>
                <a:sym typeface="Times New Roman"/>
              </a:rPr>
              <a:t> </a:t>
            </a:r>
            <a:endParaRPr/>
          </a:p>
        </p:txBody>
      </p:sp>
      <p:pic>
        <p:nvPicPr>
          <p:cNvPr descr="gem40" id="278" name="Google Shape;278;p8"/>
          <p:cNvPicPr preferRelativeResize="0"/>
          <p:nvPr>
            <p:ph idx="1" type="body"/>
          </p:nvPr>
        </p:nvPicPr>
        <p:blipFill rotWithShape="1">
          <a:blip r:embed="rId3">
            <a:alphaModFix/>
          </a:blip>
          <a:srcRect b="0" l="0" r="0" t="0"/>
          <a:stretch/>
        </p:blipFill>
        <p:spPr>
          <a:xfrm>
            <a:off x="6934200" y="2743200"/>
            <a:ext cx="2209800" cy="23622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0"/>
                                        </p:tgtEl>
                                        <p:attrNameLst>
                                          <p:attrName>style.visibility</p:attrName>
                                        </p:attrNameLst>
                                      </p:cBhvr>
                                      <p:to>
                                        <p:strVal val="visible"/>
                                      </p:to>
                                    </p:set>
                                    <p:animEffect filter="fade" transition="in">
                                      <p:cBhvr>
                                        <p:cTn dur="2000"/>
                                        <p:tgtEl>
                                          <p:spTgt spid="27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71"/>
                                        </p:tgtEl>
                                        <p:attrNameLst>
                                          <p:attrName>style.visibility</p:attrName>
                                        </p:attrNameLst>
                                      </p:cBhvr>
                                      <p:to>
                                        <p:strVal val="visible"/>
                                      </p:to>
                                    </p:set>
                                    <p:anim calcmode="lin" valueType="num">
                                      <p:cBhvr additive="base">
                                        <p:cTn dur="500"/>
                                        <p:tgtEl>
                                          <p:spTgt spid="271"/>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2"/>
                                        </p:tgtEl>
                                        <p:attrNameLst>
                                          <p:attrName>style.visibility</p:attrName>
                                        </p:attrNameLst>
                                      </p:cBhvr>
                                      <p:to>
                                        <p:strVal val="visible"/>
                                      </p:to>
                                    </p:set>
                                    <p:animEffect filter="fade" transition="in">
                                      <p:cBhvr>
                                        <p:cTn dur="2000"/>
                                        <p:tgtEl>
                                          <p:spTgt spid="272"/>
                                        </p:tgtEl>
                                      </p:cBhvr>
                                    </p:animEffect>
                                  </p:childTnLst>
                                </p:cTn>
                              </p:par>
                              <p:par>
                                <p:cTn fill="hold" nodeType="withEffect" presetClass="entr" presetID="10" presetSubtype="0">
                                  <p:stCondLst>
                                    <p:cond delay="0"/>
                                  </p:stCondLst>
                                  <p:childTnLst>
                                    <p:set>
                                      <p:cBhvr>
                                        <p:cTn dur="1" fill="hold">
                                          <p:stCondLst>
                                            <p:cond delay="0"/>
                                          </p:stCondLst>
                                        </p:cTn>
                                        <p:tgtEl>
                                          <p:spTgt spid="273"/>
                                        </p:tgtEl>
                                        <p:attrNameLst>
                                          <p:attrName>style.visibility</p:attrName>
                                        </p:attrNameLst>
                                      </p:cBhvr>
                                      <p:to>
                                        <p:strVal val="visible"/>
                                      </p:to>
                                    </p:set>
                                    <p:animEffect filter="fade" transition="in">
                                      <p:cBhvr>
                                        <p:cTn dur="2000"/>
                                        <p:tgtEl>
                                          <p:spTgt spid="273"/>
                                        </p:tgtEl>
                                      </p:cBhvr>
                                    </p:animEffect>
                                  </p:childTnLst>
                                </p:cTn>
                              </p:par>
                              <p:par>
                                <p:cTn fill="hold" nodeType="withEffect" presetClass="entr" presetID="10" presetSubtype="0">
                                  <p:stCondLst>
                                    <p:cond delay="0"/>
                                  </p:stCondLst>
                                  <p:childTnLst>
                                    <p:set>
                                      <p:cBhvr>
                                        <p:cTn dur="1" fill="hold">
                                          <p:stCondLst>
                                            <p:cond delay="0"/>
                                          </p:stCondLst>
                                        </p:cTn>
                                        <p:tgtEl>
                                          <p:spTgt spid="274"/>
                                        </p:tgtEl>
                                        <p:attrNameLst>
                                          <p:attrName>style.visibility</p:attrName>
                                        </p:attrNameLst>
                                      </p:cBhvr>
                                      <p:to>
                                        <p:strVal val="visible"/>
                                      </p:to>
                                    </p:set>
                                    <p:animEffect filter="fade" transition="in">
                                      <p:cBhvr>
                                        <p:cTn dur="2000"/>
                                        <p:tgtEl>
                                          <p:spTgt spid="274"/>
                                        </p:tgtEl>
                                      </p:cBhvr>
                                    </p:animEffect>
                                  </p:childTnLst>
                                </p:cTn>
                              </p:par>
                              <p:par>
                                <p:cTn fill="hold" nodeType="withEffect" presetClass="entr" presetID="10" presetSubtype="0">
                                  <p:stCondLst>
                                    <p:cond delay="0"/>
                                  </p:stCondLst>
                                  <p:childTnLst>
                                    <p:set>
                                      <p:cBhvr>
                                        <p:cTn dur="1" fill="hold">
                                          <p:stCondLst>
                                            <p:cond delay="0"/>
                                          </p:stCondLst>
                                        </p:cTn>
                                        <p:tgtEl>
                                          <p:spTgt spid="275"/>
                                        </p:tgtEl>
                                        <p:attrNameLst>
                                          <p:attrName>style.visibility</p:attrName>
                                        </p:attrNameLst>
                                      </p:cBhvr>
                                      <p:to>
                                        <p:strVal val="visible"/>
                                      </p:to>
                                    </p:set>
                                    <p:animEffect filter="fade" transition="in">
                                      <p:cBhvr>
                                        <p:cTn dur="2000"/>
                                        <p:tgtEl>
                                          <p:spTgt spid="27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6"/>
                                        </p:tgtEl>
                                        <p:attrNameLst>
                                          <p:attrName>style.visibility</p:attrName>
                                        </p:attrNameLst>
                                      </p:cBhvr>
                                      <p:to>
                                        <p:strVal val="visible"/>
                                      </p:to>
                                    </p:set>
                                    <p:animEffect filter="fade" transition="in">
                                      <p:cBhvr>
                                        <p:cTn dur="2000"/>
                                        <p:tgtEl>
                                          <p:spTgt spid="27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9"/>
                                        </p:tgtEl>
                                        <p:attrNameLst>
                                          <p:attrName>style.visibility</p:attrName>
                                        </p:attrNameLst>
                                      </p:cBhvr>
                                      <p:to>
                                        <p:strVal val="visible"/>
                                      </p:to>
                                    </p:set>
                                    <p:animEffect filter="fade" transition="in">
                                      <p:cBhvr>
                                        <p:cTn dur="500"/>
                                        <p:tgtEl>
                                          <p:spTgt spid="26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9"/>
          <p:cNvSpPr/>
          <p:nvPr/>
        </p:nvSpPr>
        <p:spPr>
          <a:xfrm>
            <a:off x="914400" y="4953000"/>
            <a:ext cx="685800" cy="685800"/>
          </a:xfrm>
          <a:prstGeom prst="ellipse">
            <a:avLst/>
          </a:prstGeom>
          <a:gradFill>
            <a:gsLst>
              <a:gs pos="0">
                <a:srgbClr val="DAFEA4"/>
              </a:gs>
              <a:gs pos="35000">
                <a:srgbClr val="E3FEBF"/>
              </a:gs>
              <a:gs pos="100000">
                <a:srgbClr val="F4FEE6"/>
              </a:gs>
            </a:gsLst>
            <a:lin ang="16200000" scaled="0"/>
          </a:gradFill>
          <a:ln cap="flat" cmpd="sng" w="9525">
            <a:solidFill>
              <a:srgbClr val="97B853"/>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84" name="Google Shape;284;p9"/>
          <p:cNvSpPr txBox="1"/>
          <p:nvPr/>
        </p:nvSpPr>
        <p:spPr>
          <a:xfrm>
            <a:off x="1905000" y="0"/>
            <a:ext cx="5029200" cy="206210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200">
                <a:solidFill>
                  <a:srgbClr val="CC0099"/>
                </a:solidFill>
                <a:latin typeface="Times New Roman"/>
                <a:ea typeface="Times New Roman"/>
                <a:cs typeface="Times New Roman"/>
                <a:sym typeface="Times New Roman"/>
              </a:rPr>
              <a:t>CỦNG CỐ</a:t>
            </a:r>
            <a:endParaRPr/>
          </a:p>
          <a:p>
            <a:pPr indent="0" lvl="0" marL="0" marR="0" rtl="0" algn="ctr">
              <a:spcBef>
                <a:spcPts val="1600"/>
              </a:spcBef>
              <a:spcAft>
                <a:spcPts val="0"/>
              </a:spcAft>
              <a:buNone/>
            </a:pPr>
            <a:r>
              <a:rPr b="1" lang="en-US" sz="3200">
                <a:solidFill>
                  <a:srgbClr val="0000FF"/>
                </a:solidFill>
                <a:latin typeface="Times New Roman"/>
                <a:ea typeface="Times New Roman"/>
                <a:cs typeface="Times New Roman"/>
                <a:sym typeface="Times New Roman"/>
              </a:rPr>
              <a:t>CÂU HỎI 2</a:t>
            </a:r>
            <a:endParaRPr/>
          </a:p>
          <a:p>
            <a:pPr indent="0" lvl="0" marL="0" marR="0" rtl="0" algn="ctr">
              <a:spcBef>
                <a:spcPts val="1600"/>
              </a:spcBef>
              <a:spcAft>
                <a:spcPts val="0"/>
              </a:spcAft>
              <a:buNone/>
            </a:pPr>
            <a:r>
              <a:t/>
            </a:r>
            <a:endParaRPr b="1" sz="3200">
              <a:solidFill>
                <a:srgbClr val="CC0099"/>
              </a:solidFill>
              <a:latin typeface="Times New Roman"/>
              <a:ea typeface="Times New Roman"/>
              <a:cs typeface="Times New Roman"/>
              <a:sym typeface="Times New Roman"/>
            </a:endParaRPr>
          </a:p>
        </p:txBody>
      </p:sp>
      <p:sp>
        <p:nvSpPr>
          <p:cNvPr id="285" name="Google Shape;285;p9"/>
          <p:cNvSpPr txBox="1"/>
          <p:nvPr/>
        </p:nvSpPr>
        <p:spPr>
          <a:xfrm>
            <a:off x="503040" y="1511587"/>
            <a:ext cx="8640960"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3200">
                <a:solidFill>
                  <a:srgbClr val="006600"/>
                </a:solidFill>
                <a:latin typeface="Times New Roman"/>
                <a:ea typeface="Times New Roman"/>
                <a:cs typeface="Times New Roman"/>
                <a:sym typeface="Times New Roman"/>
              </a:rPr>
              <a:t>Chức năng chính của ngôn ngữ nghệ thuật là gì?</a:t>
            </a:r>
            <a:endParaRPr/>
          </a:p>
        </p:txBody>
      </p:sp>
      <p:sp>
        <p:nvSpPr>
          <p:cNvPr id="286" name="Google Shape;286;p9"/>
          <p:cNvSpPr txBox="1"/>
          <p:nvPr/>
        </p:nvSpPr>
        <p:spPr>
          <a:xfrm>
            <a:off x="990600" y="2667000"/>
            <a:ext cx="6705600"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a:solidFill>
                  <a:schemeClr val="dk1"/>
                </a:solidFill>
                <a:latin typeface="Times New Roman"/>
                <a:ea typeface="Times New Roman"/>
                <a:cs typeface="Times New Roman"/>
                <a:sym typeface="Times New Roman"/>
              </a:rPr>
              <a:t>A. Giải trí và tuyên truyền</a:t>
            </a:r>
            <a:endParaRPr sz="3200">
              <a:solidFill>
                <a:schemeClr val="dk1"/>
              </a:solidFill>
              <a:latin typeface="Times New Roman"/>
              <a:ea typeface="Times New Roman"/>
              <a:cs typeface="Times New Roman"/>
              <a:sym typeface="Times New Roman"/>
            </a:endParaRPr>
          </a:p>
        </p:txBody>
      </p:sp>
      <p:sp>
        <p:nvSpPr>
          <p:cNvPr id="287" name="Google Shape;287;p9"/>
          <p:cNvSpPr txBox="1"/>
          <p:nvPr/>
        </p:nvSpPr>
        <p:spPr>
          <a:xfrm>
            <a:off x="990600" y="5029200"/>
            <a:ext cx="6553200"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a:solidFill>
                  <a:schemeClr val="dk1"/>
                </a:solidFill>
                <a:latin typeface="Times New Roman"/>
                <a:ea typeface="Times New Roman"/>
                <a:cs typeface="Times New Roman"/>
                <a:sym typeface="Times New Roman"/>
              </a:rPr>
              <a:t>D. Thông tin và thẩm mĩ</a:t>
            </a:r>
            <a:endParaRPr sz="3200">
              <a:solidFill>
                <a:schemeClr val="dk1"/>
              </a:solidFill>
              <a:latin typeface="Times New Roman"/>
              <a:ea typeface="Times New Roman"/>
              <a:cs typeface="Times New Roman"/>
              <a:sym typeface="Times New Roman"/>
            </a:endParaRPr>
          </a:p>
        </p:txBody>
      </p:sp>
      <p:sp>
        <p:nvSpPr>
          <p:cNvPr id="288" name="Google Shape;288;p9"/>
          <p:cNvSpPr txBox="1"/>
          <p:nvPr/>
        </p:nvSpPr>
        <p:spPr>
          <a:xfrm>
            <a:off x="990600" y="4267200"/>
            <a:ext cx="6705600"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a:solidFill>
                  <a:schemeClr val="dk1"/>
                </a:solidFill>
                <a:latin typeface="Times New Roman"/>
                <a:ea typeface="Times New Roman"/>
                <a:cs typeface="Times New Roman"/>
                <a:sym typeface="Times New Roman"/>
              </a:rPr>
              <a:t>C. Nhận thức và giao tiếp</a:t>
            </a:r>
            <a:endParaRPr sz="3200">
              <a:solidFill>
                <a:schemeClr val="dk1"/>
              </a:solidFill>
              <a:latin typeface="Times New Roman"/>
              <a:ea typeface="Times New Roman"/>
              <a:cs typeface="Times New Roman"/>
              <a:sym typeface="Times New Roman"/>
            </a:endParaRPr>
          </a:p>
        </p:txBody>
      </p:sp>
      <p:sp>
        <p:nvSpPr>
          <p:cNvPr id="289" name="Google Shape;289;p9"/>
          <p:cNvSpPr txBox="1"/>
          <p:nvPr/>
        </p:nvSpPr>
        <p:spPr>
          <a:xfrm>
            <a:off x="990600" y="3505200"/>
            <a:ext cx="5943600"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a:solidFill>
                  <a:schemeClr val="dk1"/>
                </a:solidFill>
                <a:latin typeface="Times New Roman"/>
                <a:ea typeface="Times New Roman"/>
                <a:cs typeface="Times New Roman"/>
                <a:sym typeface="Times New Roman"/>
              </a:rPr>
              <a:t>B. Giáo dục và tuyên truyền</a:t>
            </a:r>
            <a:endParaRPr sz="3200">
              <a:solidFill>
                <a:schemeClr val="dk1"/>
              </a:solidFill>
              <a:latin typeface="Times New Roman"/>
              <a:ea typeface="Times New Roman"/>
              <a:cs typeface="Times New Roman"/>
              <a:sym typeface="Times New Roman"/>
            </a:endParaRPr>
          </a:p>
        </p:txBody>
      </p:sp>
      <p:sp>
        <p:nvSpPr>
          <p:cNvPr id="290" name="Google Shape;290;p9"/>
          <p:cNvSpPr/>
          <p:nvPr/>
        </p:nvSpPr>
        <p:spPr>
          <a:xfrm>
            <a:off x="6248400" y="5321587"/>
            <a:ext cx="1981200" cy="1219200"/>
          </a:xfrm>
          <a:prstGeom prst="ellipse">
            <a:avLst/>
          </a:prstGeom>
          <a:gradFill>
            <a:gsLst>
              <a:gs pos="0">
                <a:srgbClr val="C8B2E9"/>
              </a:gs>
              <a:gs pos="35000">
                <a:srgbClr val="D6CAED"/>
              </a:gs>
              <a:gs pos="100000">
                <a:srgbClr val="EFE8FA"/>
              </a:gs>
            </a:gsLst>
            <a:lin ang="16200000" scaled="0"/>
          </a:gradFill>
          <a:ln cap="flat" cmpd="sng" w="9525">
            <a:solidFill>
              <a:srgbClr val="7C5F9F"/>
            </a:solidFill>
            <a:prstDash val="solid"/>
            <a:round/>
            <a:headEnd len="sm" w="sm" type="none"/>
            <a:tailEnd len="sm" w="sm" type="none"/>
          </a:ln>
          <a:effectLst>
            <a:outerShdw blurRad="400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800">
                <a:solidFill>
                  <a:schemeClr val="dk1"/>
                </a:solidFill>
                <a:latin typeface="Times New Roman"/>
                <a:ea typeface="Times New Roman"/>
                <a:cs typeface="Times New Roman"/>
                <a:sym typeface="Times New Roman"/>
              </a:rPr>
              <a:t>ĐÁP ÁN</a:t>
            </a:r>
            <a:endParaRPr b="1" sz="1800">
              <a:solidFill>
                <a:schemeClr val="dk1"/>
              </a:solidFill>
              <a:latin typeface="Times New Roman"/>
              <a:ea typeface="Times New Roman"/>
              <a:cs typeface="Times New Roman"/>
              <a:sym typeface="Times New Roman"/>
            </a:endParaRPr>
          </a:p>
        </p:txBody>
      </p:sp>
      <p:sp>
        <p:nvSpPr>
          <p:cNvPr id="291" name="Google Shape;291;p9"/>
          <p:cNvSpPr txBox="1"/>
          <p:nvPr/>
        </p:nvSpPr>
        <p:spPr>
          <a:xfrm>
            <a:off x="4191000" y="304800"/>
            <a:ext cx="3048000" cy="457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lang="en-US" sz="2400">
                <a:solidFill>
                  <a:schemeClr val="folHlink"/>
                </a:solidFill>
                <a:latin typeface="Times New Roman"/>
                <a:ea typeface="Times New Roman"/>
                <a:cs typeface="Times New Roman"/>
                <a:sym typeface="Times New Roman"/>
              </a:rPr>
              <a:t> </a:t>
            </a:r>
            <a:endParaRPr/>
          </a:p>
        </p:txBody>
      </p:sp>
      <p:pic>
        <p:nvPicPr>
          <p:cNvPr descr="gem40" id="292" name="Google Shape;292;p9"/>
          <p:cNvPicPr preferRelativeResize="0"/>
          <p:nvPr>
            <p:ph idx="1" type="body"/>
          </p:nvPr>
        </p:nvPicPr>
        <p:blipFill rotWithShape="1">
          <a:blip r:embed="rId3">
            <a:alphaModFix/>
          </a:blip>
          <a:srcRect b="0" l="0" r="0" t="0"/>
          <a:stretch/>
        </p:blipFill>
        <p:spPr>
          <a:xfrm>
            <a:off x="6934200" y="2743200"/>
            <a:ext cx="2209800" cy="23622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4"/>
                                        </p:tgtEl>
                                        <p:attrNameLst>
                                          <p:attrName>style.visibility</p:attrName>
                                        </p:attrNameLst>
                                      </p:cBhvr>
                                      <p:to>
                                        <p:strVal val="visible"/>
                                      </p:to>
                                    </p:set>
                                    <p:animEffect filter="fade" transition="in">
                                      <p:cBhvr>
                                        <p:cTn dur="2000"/>
                                        <p:tgtEl>
                                          <p:spTgt spid="28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85"/>
                                        </p:tgtEl>
                                        <p:attrNameLst>
                                          <p:attrName>style.visibility</p:attrName>
                                        </p:attrNameLst>
                                      </p:cBhvr>
                                      <p:to>
                                        <p:strVal val="visible"/>
                                      </p:to>
                                    </p:set>
                                    <p:anim calcmode="lin" valueType="num">
                                      <p:cBhvr additive="base">
                                        <p:cTn dur="500"/>
                                        <p:tgtEl>
                                          <p:spTgt spid="285"/>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6"/>
                                        </p:tgtEl>
                                        <p:attrNameLst>
                                          <p:attrName>style.visibility</p:attrName>
                                        </p:attrNameLst>
                                      </p:cBhvr>
                                      <p:to>
                                        <p:strVal val="visible"/>
                                      </p:to>
                                    </p:set>
                                    <p:animEffect filter="fade" transition="in">
                                      <p:cBhvr>
                                        <p:cTn dur="2000"/>
                                        <p:tgtEl>
                                          <p:spTgt spid="286"/>
                                        </p:tgtEl>
                                      </p:cBhvr>
                                    </p:animEffect>
                                  </p:childTnLst>
                                </p:cTn>
                              </p:par>
                              <p:par>
                                <p:cTn fill="hold" nodeType="withEffect" presetClass="entr" presetID="10" presetSubtype="0">
                                  <p:stCondLst>
                                    <p:cond delay="0"/>
                                  </p:stCondLst>
                                  <p:childTnLst>
                                    <p:set>
                                      <p:cBhvr>
                                        <p:cTn dur="1" fill="hold">
                                          <p:stCondLst>
                                            <p:cond delay="0"/>
                                          </p:stCondLst>
                                        </p:cTn>
                                        <p:tgtEl>
                                          <p:spTgt spid="287"/>
                                        </p:tgtEl>
                                        <p:attrNameLst>
                                          <p:attrName>style.visibility</p:attrName>
                                        </p:attrNameLst>
                                      </p:cBhvr>
                                      <p:to>
                                        <p:strVal val="visible"/>
                                      </p:to>
                                    </p:set>
                                    <p:animEffect filter="fade" transition="in">
                                      <p:cBhvr>
                                        <p:cTn dur="2000"/>
                                        <p:tgtEl>
                                          <p:spTgt spid="287"/>
                                        </p:tgtEl>
                                      </p:cBhvr>
                                    </p:animEffect>
                                  </p:childTnLst>
                                </p:cTn>
                              </p:par>
                              <p:par>
                                <p:cTn fill="hold" nodeType="withEffect" presetClass="entr" presetID="10" presetSubtype="0">
                                  <p:stCondLst>
                                    <p:cond delay="0"/>
                                  </p:stCondLst>
                                  <p:childTnLst>
                                    <p:set>
                                      <p:cBhvr>
                                        <p:cTn dur="1" fill="hold">
                                          <p:stCondLst>
                                            <p:cond delay="0"/>
                                          </p:stCondLst>
                                        </p:cTn>
                                        <p:tgtEl>
                                          <p:spTgt spid="288"/>
                                        </p:tgtEl>
                                        <p:attrNameLst>
                                          <p:attrName>style.visibility</p:attrName>
                                        </p:attrNameLst>
                                      </p:cBhvr>
                                      <p:to>
                                        <p:strVal val="visible"/>
                                      </p:to>
                                    </p:set>
                                    <p:animEffect filter="fade" transition="in">
                                      <p:cBhvr>
                                        <p:cTn dur="2000"/>
                                        <p:tgtEl>
                                          <p:spTgt spid="288"/>
                                        </p:tgtEl>
                                      </p:cBhvr>
                                    </p:animEffect>
                                  </p:childTnLst>
                                </p:cTn>
                              </p:par>
                              <p:par>
                                <p:cTn fill="hold" nodeType="withEffect" presetClass="entr" presetID="10" presetSubtype="0">
                                  <p:stCondLst>
                                    <p:cond delay="0"/>
                                  </p:stCondLst>
                                  <p:childTnLst>
                                    <p:set>
                                      <p:cBhvr>
                                        <p:cTn dur="1" fill="hold">
                                          <p:stCondLst>
                                            <p:cond delay="0"/>
                                          </p:stCondLst>
                                        </p:cTn>
                                        <p:tgtEl>
                                          <p:spTgt spid="289"/>
                                        </p:tgtEl>
                                        <p:attrNameLst>
                                          <p:attrName>style.visibility</p:attrName>
                                        </p:attrNameLst>
                                      </p:cBhvr>
                                      <p:to>
                                        <p:strVal val="visible"/>
                                      </p:to>
                                    </p:set>
                                    <p:animEffect filter="fade" transition="in">
                                      <p:cBhvr>
                                        <p:cTn dur="2000"/>
                                        <p:tgtEl>
                                          <p:spTgt spid="28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0"/>
                                        </p:tgtEl>
                                        <p:attrNameLst>
                                          <p:attrName>style.visibility</p:attrName>
                                        </p:attrNameLst>
                                      </p:cBhvr>
                                      <p:to>
                                        <p:strVal val="visible"/>
                                      </p:to>
                                    </p:set>
                                    <p:animEffect filter="fade" transition="in">
                                      <p:cBhvr>
                                        <p:cTn dur="2000"/>
                                        <p:tgtEl>
                                          <p:spTgt spid="29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3"/>
                                        </p:tgtEl>
                                        <p:attrNameLst>
                                          <p:attrName>style.visibility</p:attrName>
                                        </p:attrNameLst>
                                      </p:cBhvr>
                                      <p:to>
                                        <p:strVal val="visible"/>
                                      </p:to>
                                    </p:set>
                                    <p:animEffect filter="fade" transition="in">
                                      <p:cBhvr>
                                        <p:cTn dur="500"/>
                                        <p:tgtEl>
                                          <p:spTgt spid="28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2014-03-14T14:08:17Z</dcterms:created>
  <dc:creator>Nấm Độc</dc:creator>
</cp:coreProperties>
</file>