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90" r:id="rId3"/>
    <p:sldId id="389" r:id="rId4"/>
    <p:sldId id="392" r:id="rId5"/>
    <p:sldId id="376" r:id="rId6"/>
    <p:sldId id="396" r:id="rId7"/>
    <p:sldId id="377" r:id="rId8"/>
    <p:sldId id="379" r:id="rId9"/>
    <p:sldId id="402" r:id="rId10"/>
    <p:sldId id="398" r:id="rId11"/>
    <p:sldId id="400" r:id="rId12"/>
    <p:sldId id="380" r:id="rId13"/>
    <p:sldId id="407" r:id="rId14"/>
    <p:sldId id="406" r:id="rId15"/>
    <p:sldId id="381" r:id="rId16"/>
    <p:sldId id="383" r:id="rId17"/>
    <p:sldId id="408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374" autoAdjust="0"/>
  </p:normalViewPr>
  <p:slideViewPr>
    <p:cSldViewPr>
      <p:cViewPr varScale="1">
        <p:scale>
          <a:sx n="38" d="100"/>
          <a:sy n="38" d="100"/>
        </p:scale>
        <p:origin x="414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5200" y="3200400"/>
            <a:ext cx="10769600" cy="4371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5200" y="7877177"/>
            <a:ext cx="10769600" cy="4375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229674-6D98-4746-842E-D30AD6D4E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4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549277"/>
            <a:ext cx="21945600" cy="1170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490450"/>
            <a:ext cx="7721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490450"/>
            <a:ext cx="568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EBA2F7-DA89-47DB-9D70-422F801FC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41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7.png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5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image" Target="../media/image42.wmf"/><Relationship Id="rId5" Type="http://schemas.openxmlformats.org/officeDocument/2006/relationships/image" Target="../media/image45.png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4.png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0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png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11" Type="http://schemas.openxmlformats.org/officeDocument/2006/relationships/image" Target="../media/image48.emf"/><Relationship Id="rId5" Type="http://schemas.openxmlformats.org/officeDocument/2006/relationships/image" Target="../media/image45.png"/><Relationship Id="rId10" Type="http://schemas.openxmlformats.org/officeDocument/2006/relationships/image" Target="../media/image47.emf"/><Relationship Id="rId4" Type="http://schemas.openxmlformats.org/officeDocument/2006/relationships/image" Target="../media/image44.png"/><Relationship Id="rId9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5.wmf"/><Relationship Id="rId5" Type="http://schemas.openxmlformats.org/officeDocument/2006/relationships/image" Target="../media/image23.png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8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18169" y="3720435"/>
            <a:ext cx="3312040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GIẢI TÍCH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7614" y="4229941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HÀM SỐ LŨY THỪA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HÀM SỐ MŨ VÀ HÀM SỐ LÔGARIT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HÀM SỐ MŨ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4184576" y="6940720"/>
            <a:ext cx="16600935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HÀM SỐ MŨ VÀ HÀM SỐ LÔGARIT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836234" y="10083826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09600" y="2009253"/>
            <a:ext cx="8307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51" y="3428999"/>
            <a:ext cx="9081449" cy="60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3428999"/>
            <a:ext cx="9615651" cy="60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1810306" y="11353800"/>
            <a:ext cx="2158309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1810306" y="9829800"/>
            <a:ext cx="5276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NHÓM. </a:t>
            </a:r>
          </a:p>
        </p:txBody>
      </p:sp>
    </p:spTree>
    <p:extLst>
      <p:ext uri="{BB962C8B-B14F-4D97-AF65-F5344CB8AC3E}">
        <p14:creationId xmlns:p14="http://schemas.microsoft.com/office/powerpoint/2010/main" val="206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1" grpId="0"/>
      <p:bldP spid="1034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09764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204" y="2409112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9187" name="Group 9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1782424"/>
              </p:ext>
            </p:extLst>
          </p:nvPr>
        </p:nvGraphicFramePr>
        <p:xfrm>
          <a:off x="1324769" y="7629438"/>
          <a:ext cx="20667662" cy="6140916"/>
        </p:xfrm>
        <a:graphic>
          <a:graphicData uri="http://schemas.openxmlformats.org/drawingml/2006/table">
            <a:tbl>
              <a:tblPr/>
              <a:tblGrid>
                <a:gridCol w="5384234"/>
                <a:gridCol w="15283428"/>
              </a:tblGrid>
              <a:tr h="93281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hàm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11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Tiệm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cận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07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171" name="Object 8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4655299"/>
              </p:ext>
            </p:extLst>
          </p:nvPr>
        </p:nvGraphicFramePr>
        <p:xfrm>
          <a:off x="8381999" y="7590713"/>
          <a:ext cx="2624731" cy="81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" name="Equation" r:id="rId5" imgW="774360" imgH="241200" progId="Equation.DSMT4">
                  <p:embed/>
                </p:oleObj>
              </mc:Choice>
              <mc:Fallback>
                <p:oleObj name="Equation" r:id="rId5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9" y="7590713"/>
                        <a:ext cx="2624731" cy="818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39012"/>
              </p:ext>
            </p:extLst>
          </p:nvPr>
        </p:nvGraphicFramePr>
        <p:xfrm>
          <a:off x="8382000" y="9601200"/>
          <a:ext cx="148907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" name="Equation" r:id="rId7" imgW="393480" imgH="203040" progId="Equation.DSMT4">
                  <p:embed/>
                </p:oleObj>
              </mc:Choice>
              <mc:Fallback>
                <p:oleObj name="Equation" r:id="rId7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9601200"/>
                        <a:ext cx="148907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8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96367"/>
              </p:ext>
            </p:extLst>
          </p:nvPr>
        </p:nvGraphicFramePr>
        <p:xfrm>
          <a:off x="8289924" y="8588724"/>
          <a:ext cx="3216276" cy="101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9" imgW="888840" imgH="279360" progId="Equation.DSMT4">
                  <p:embed/>
                </p:oleObj>
              </mc:Choice>
              <mc:Fallback>
                <p:oleObj name="Equation" r:id="rId9" imgW="888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9924" y="8588724"/>
                        <a:ext cx="3216276" cy="101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9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72260"/>
              </p:ext>
            </p:extLst>
          </p:nvPr>
        </p:nvGraphicFramePr>
        <p:xfrm>
          <a:off x="8305800" y="10515600"/>
          <a:ext cx="254952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11" imgW="672840" imgH="203040" progId="Equation.DSMT4">
                  <p:embed/>
                </p:oleObj>
              </mc:Choice>
              <mc:Fallback>
                <p:oleObj name="Equation" r:id="rId11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0515600"/>
                        <a:ext cx="254952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84" name="Rectangle 96"/>
          <p:cNvSpPr>
            <a:spLocks noChangeArrowheads="1"/>
          </p:cNvSpPr>
          <p:nvPr/>
        </p:nvSpPr>
        <p:spPr bwMode="auto">
          <a:xfrm>
            <a:off x="10972800" y="9502914"/>
            <a:ext cx="56621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: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hàm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luôn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đồng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biến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9185" name="Rectangle 97"/>
          <p:cNvSpPr>
            <a:spLocks noChangeArrowheads="1"/>
          </p:cNvSpPr>
          <p:nvPr/>
        </p:nvSpPr>
        <p:spPr bwMode="auto">
          <a:xfrm>
            <a:off x="10972800" y="10417314"/>
            <a:ext cx="60324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: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hàm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luôn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nghịch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biến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9186" name="Text Box 98"/>
          <p:cNvSpPr txBox="1">
            <a:spLocks noChangeArrowheads="1"/>
          </p:cNvSpPr>
          <p:nvPr/>
        </p:nvSpPr>
        <p:spPr bwMode="auto">
          <a:xfrm>
            <a:off x="8365035" y="12246114"/>
            <a:ext cx="1103058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 smtClean="0">
                <a:latin typeface="Arial" panose="020B0604020202020204" pitchFamily="34" charset="0"/>
              </a:rPr>
              <a:t>Đi</a:t>
            </a:r>
            <a:r>
              <a:rPr lang="en-US" altLang="en-US" sz="4000" dirty="0" smtClean="0">
                <a:latin typeface="Arial" panose="020B0604020202020204" pitchFamily="34" charset="0"/>
              </a:rPr>
              <a:t> qua (</a:t>
            </a:r>
            <a:r>
              <a:rPr lang="en-US" altLang="en-US" dirty="0" smtClean="0"/>
              <a:t>0;1</a:t>
            </a:r>
            <a:r>
              <a:rPr lang="en-US" altLang="en-US" sz="4000" dirty="0" smtClean="0">
                <a:latin typeface="Arial" panose="020B0604020202020204" pitchFamily="34" charset="0"/>
              </a:rPr>
              <a:t>)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và</a:t>
            </a:r>
            <a:r>
              <a:rPr lang="en-US" altLang="en-US" sz="4000" dirty="0" smtClean="0">
                <a:latin typeface="Arial" panose="020B0604020202020204" pitchFamily="34" charset="0"/>
              </a:rPr>
              <a:t> (1;a)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nằm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phía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trên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trục</a:t>
            </a:r>
            <a:r>
              <a:rPr lang="en-US" altLang="en-US" sz="4000" dirty="0" smtClean="0">
                <a:latin typeface="Arial" panose="020B0604020202020204" pitchFamily="34" charset="0"/>
              </a:rPr>
              <a:t> </a:t>
            </a:r>
            <a:r>
              <a:rPr lang="en-US" altLang="en-US" sz="4000" dirty="0" err="1" smtClean="0">
                <a:latin typeface="Arial" panose="020B0604020202020204" pitchFamily="34" charset="0"/>
              </a:rPr>
              <a:t>hoành</a:t>
            </a:r>
            <a:r>
              <a:rPr lang="en-US" altLang="en-US" sz="4000" dirty="0" smtClean="0">
                <a:latin typeface="Arial" panose="020B0604020202020204" pitchFamily="34" charset="0"/>
              </a:rPr>
              <a:t>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graphicFrame>
        <p:nvGraphicFramePr>
          <p:cNvPr id="89188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68281"/>
              </p:ext>
            </p:extLst>
          </p:nvPr>
        </p:nvGraphicFramePr>
        <p:xfrm>
          <a:off x="8381999" y="12771661"/>
          <a:ext cx="6250601" cy="86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13" imgW="1447560" imgH="279360" progId="Equation.DSMT4">
                  <p:embed/>
                </p:oleObj>
              </mc:Choice>
              <mc:Fallback>
                <p:oleObj name="Equation" r:id="rId13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9" y="12771661"/>
                        <a:ext cx="6250601" cy="86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89" name="Rectangle 101"/>
          <p:cNvSpPr>
            <a:spLocks noChangeArrowheads="1"/>
          </p:cNvSpPr>
          <p:nvPr/>
        </p:nvSpPr>
        <p:spPr bwMode="auto">
          <a:xfrm>
            <a:off x="8382000" y="11331714"/>
            <a:ext cx="59186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</a:rPr>
              <a:t>trục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smtClean="0">
                <a:latin typeface="Arial" panose="020B0604020202020204" pitchFamily="34" charset="0"/>
              </a:rPr>
              <a:t>0x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tiệm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cận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ngang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41718" y="1553305"/>
            <a:ext cx="8307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84" grpId="0"/>
      <p:bldP spid="89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94030" y="2514924"/>
            <a:ext cx="23391942" cy="10591477"/>
            <a:chOff x="992187" y="2564544"/>
            <a:chExt cx="22353091" cy="53608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2583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283803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2428" y="47931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28" y="4793159"/>
                <a:ext cx="548568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96815" y="4869359"/>
                <a:ext cx="48120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15" y="4869359"/>
                <a:ext cx="481207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70074" y="4869359"/>
                <a:ext cx="580743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44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074" y="4869359"/>
                <a:ext cx="5807439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831562" y="48693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dirty="0"/>
                  <a:t> </a:t>
                </a:r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562" y="4869359"/>
                <a:ext cx="548568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714621" y="479315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983685" y="3101933"/>
            <a:ext cx="1103539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4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650737"/>
              </p:ext>
            </p:extLst>
          </p:nvPr>
        </p:nvGraphicFramePr>
        <p:xfrm>
          <a:off x="2452896" y="4276725"/>
          <a:ext cx="27908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8" imgW="2790871" imgH="1819130" progId="Equation.DSMT4">
                  <p:embed/>
                </p:oleObj>
              </mc:Choice>
              <mc:Fallback>
                <p:oleObj name="Equation" r:id="rId8" imgW="2790871" imgH="18191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2896" y="4276725"/>
                        <a:ext cx="279082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11775"/>
              </p:ext>
            </p:extLst>
          </p:nvPr>
        </p:nvGraphicFramePr>
        <p:xfrm>
          <a:off x="7809298" y="4669140"/>
          <a:ext cx="1696904" cy="96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10" imgW="444240" imgH="253800" progId="Equation.DSMT4">
                  <p:embed/>
                </p:oleObj>
              </mc:Choice>
              <mc:Fallback>
                <p:oleObj name="Equation" r:id="rId10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9298" y="4669140"/>
                        <a:ext cx="1696904" cy="96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65319"/>
              </p:ext>
            </p:extLst>
          </p:nvPr>
        </p:nvGraphicFramePr>
        <p:xfrm>
          <a:off x="13411200" y="4310448"/>
          <a:ext cx="3223490" cy="1861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12" imgW="2886033" imgH="1666941" progId="Equation.DSMT4">
                  <p:embed/>
                </p:oleObj>
              </mc:Choice>
              <mc:Fallback>
                <p:oleObj name="Equation" r:id="rId12" imgW="2886033" imgH="16669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411200" y="4310448"/>
                        <a:ext cx="3223490" cy="1861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99752"/>
              </p:ext>
            </p:extLst>
          </p:nvPr>
        </p:nvGraphicFramePr>
        <p:xfrm>
          <a:off x="19577125" y="4653322"/>
          <a:ext cx="2399225" cy="106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Equation" r:id="rId14" imgW="2733605" imgH="1209530" progId="Equation.DSMT4">
                  <p:embed/>
                </p:oleObj>
              </mc:Choice>
              <mc:Fallback>
                <p:oleObj name="Equation" r:id="rId14" imgW="2733605" imgH="120953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7125" y="4653322"/>
                        <a:ext cx="2399225" cy="1061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98" y="6311175"/>
            <a:ext cx="5791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79692" y="2558990"/>
            <a:ext cx="23391942" cy="10591477"/>
            <a:chOff x="992187" y="2564544"/>
            <a:chExt cx="22353091" cy="53608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25838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1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283803"/>
            <a:ext cx="22565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2428" y="479315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28" y="4793159"/>
                <a:ext cx="548568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96815" y="4869359"/>
                <a:ext cx="48120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15" y="4869359"/>
                <a:ext cx="481207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766186" y="4944714"/>
                <a:ext cx="580743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44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6186" y="4944714"/>
                <a:ext cx="5807439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831562" y="481222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dirty="0"/>
                  <a:t> </a:t>
                </a:r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1562" y="4812223"/>
                <a:ext cx="548568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6744218" y="471780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983685" y="3440487"/>
            <a:ext cx="800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2432278" y="2808033"/>
            <a:ext cx="149925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smtClean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4988"/>
              </p:ext>
            </p:extLst>
          </p:nvPr>
        </p:nvGraphicFramePr>
        <p:xfrm>
          <a:off x="7162800" y="2667000"/>
          <a:ext cx="2438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8" imgW="2438433" imgH="961907" progId="Equation.DSMT4">
                  <p:embed/>
                </p:oleObj>
              </mc:Choice>
              <mc:Fallback>
                <p:oleObj name="Equation" r:id="rId8" imgW="2438433" imgH="9619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2800" y="2667000"/>
                        <a:ext cx="24384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95" y="5865712"/>
            <a:ext cx="4040288" cy="40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634" y="6031348"/>
            <a:ext cx="3997258" cy="37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132" y="5714155"/>
            <a:ext cx="3728330" cy="39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812" y="5714155"/>
            <a:ext cx="3894492" cy="38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94030" y="251492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339058" y="9601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9058" y="96012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83803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83803"/>
                <a:ext cx="22565882" cy="769441"/>
              </a:xfrm>
              <a:prstGeom prst="rect">
                <a:avLst/>
              </a:prstGeom>
              <a:blipFill>
                <a:blip r:embed="rId4"/>
                <a:stretch>
                  <a:fillRect l="-108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3245" y="4694117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5" y="4694117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96815" y="4690109"/>
                <a:ext cx="48120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815" y="4690109"/>
                <a:ext cx="4812076" cy="769441"/>
              </a:xfrm>
              <a:prstGeom prst="rect">
                <a:avLst/>
              </a:prstGeom>
              <a:blipFill>
                <a:blip r:embed="rId6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51624" y="4358576"/>
                <a:ext cx="5807439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44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624" y="4358576"/>
                <a:ext cx="5807439" cy="1168397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313" y="4606906"/>
                <a:ext cx="5485687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4606906"/>
                <a:ext cx="5485687" cy="784767"/>
              </a:xfrm>
              <a:prstGeom prst="rect">
                <a:avLst/>
              </a:prstGeom>
              <a:blipFill>
                <a:blip r:embed="rId8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784767"/>
              </a:xfrm>
              <a:prstGeom prst="rect">
                <a:avLst/>
              </a:prstGeom>
              <a:blipFill>
                <a:blip r:embed="rId9"/>
                <a:stretch>
                  <a:fillRect l="-2051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7333827" y="449555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249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94030" y="2434818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490363" y="1004534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0363" y="1004534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283803"/>
                <a:ext cx="22565882" cy="8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indent="-63055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283803"/>
                <a:ext cx="22565882" cy="884473"/>
              </a:xfrm>
              <a:prstGeom prst="rect">
                <a:avLst/>
              </a:prstGeom>
              <a:blipFill>
                <a:blip r:embed="rId4"/>
                <a:stretch>
                  <a:fillRect l="-1080" t="-2069" b="-3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498795"/>
                <a:ext cx="5485687" cy="12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4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98795"/>
                <a:ext cx="5485687" cy="1292405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973066" y="4724400"/>
                <a:ext cx="5904734" cy="86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66" y="4724400"/>
                <a:ext cx="5904734" cy="862416"/>
              </a:xfrm>
              <a:prstGeom prst="rect">
                <a:avLst/>
              </a:prstGeom>
              <a:blipFill>
                <a:blip r:embed="rId6"/>
                <a:stretch>
                  <a:fillRect t="-2837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001" y="4858115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ln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4858115"/>
                <a:ext cx="548568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834374" y="4612887"/>
                <a:ext cx="5485687" cy="114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374" y="4612887"/>
                <a:ext cx="5485687" cy="1143326"/>
              </a:xfrm>
              <a:prstGeom prst="rect">
                <a:avLst/>
              </a:prstGeom>
              <a:blipFill>
                <a:blip r:embed="rId8"/>
                <a:stretch>
                  <a:fillRect b="-1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5708116" cy="1045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5708116" cy="1045158"/>
              </a:xfrm>
              <a:prstGeom prst="rect">
                <a:avLst/>
              </a:prstGeom>
              <a:blipFill>
                <a:blip r:embed="rId9"/>
                <a:stretch>
                  <a:fillRect l="-1591" t="-3488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633097" y="468366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747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5327" y="6997149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09840" y="243416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55344" y="1045855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344" y="1045855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421559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421559"/>
                <a:ext cx="22565882" cy="769441"/>
              </a:xfrm>
              <a:prstGeom prst="rect">
                <a:avLst/>
              </a:prstGeom>
              <a:blipFill>
                <a:blip r:embed="rId4"/>
                <a:stretch>
                  <a:fillRect l="-108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4733589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4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733589"/>
                <a:ext cx="548568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82031" y="4729201"/>
                <a:ext cx="72941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GB" sz="4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31" y="4729201"/>
                <a:ext cx="7294180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60746" y="5622739"/>
                <a:ext cx="84784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GB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6" y="5622739"/>
                <a:ext cx="847845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882031" y="5636663"/>
                <a:ext cx="548568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31" y="5636663"/>
                <a:ext cx="5485687" cy="769441"/>
              </a:xfrm>
              <a:prstGeom prst="rect">
                <a:avLst/>
              </a:prstGeom>
              <a:blipFill>
                <a:blip r:embed="rId8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856581"/>
              </a:xfrm>
              <a:prstGeom prst="rect">
                <a:avLst/>
              </a:prstGeom>
              <a:blipFill>
                <a:blip r:embed="rId9"/>
                <a:stretch>
                  <a:fillRect l="-2051" t="-14894" b="-2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1500447" y="55442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2A4373EF-DE2D-47FA-BD66-BF45EAA0ED58}"/>
                  </a:ext>
                </a:extLst>
              </p:cNvPr>
              <p:cNvSpPr txBox="1"/>
              <p:nvPr/>
            </p:nvSpPr>
            <p:spPr>
              <a:xfrm>
                <a:off x="3657600" y="9154133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A4373EF-DE2D-47FA-BD66-BF45EAA0E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9154133"/>
                <a:ext cx="16687800" cy="769441"/>
              </a:xfrm>
              <a:prstGeom prst="rect">
                <a:avLst/>
              </a:prstGeom>
              <a:blipFill>
                <a:blip r:embed="rId10"/>
                <a:stretch>
                  <a:fillRect l="-146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7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49" grpId="0" animBg="1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-457200" y="9809302"/>
            <a:ext cx="18473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8600">
              <a:latin typeface="Arial" panose="020B0604020202020204" pitchFamily="34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048001" y="5692914"/>
            <a:ext cx="18473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860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147480" y="2819400"/>
            <a:ext cx="29787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400" b="1" dirty="0" smtClean="0">
                <a:solidFill>
                  <a:srgbClr val="FF3300"/>
                </a:solidFill>
              </a:rPr>
              <a:t>DẶN </a:t>
            </a:r>
            <a:r>
              <a:rPr lang="en-US" altLang="en-US" sz="6400" b="1" dirty="0">
                <a:solidFill>
                  <a:srgbClr val="FF3300"/>
                </a:solidFill>
              </a:rPr>
              <a:t>DÒ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143000" y="4923473"/>
            <a:ext cx="166843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lôgarít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143000" y="7108686"/>
            <a:ext cx="80666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1, 2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77.</a:t>
            </a:r>
          </a:p>
        </p:txBody>
      </p:sp>
    </p:spTree>
    <p:extLst>
      <p:ext uri="{BB962C8B-B14F-4D97-AF65-F5344CB8AC3E}">
        <p14:creationId xmlns:p14="http://schemas.microsoft.com/office/powerpoint/2010/main" val="41906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7200" y="38100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lnSpc>
                  <a:spcPct val="150000"/>
                </a:lnSpc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THÚC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defTabSz="2177060">
                <a:lnSpc>
                  <a:spcPct val="150000"/>
                </a:lnSpc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TRÂN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CÁM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THEO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DÕI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3048001" y="5873890"/>
            <a:ext cx="18473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8600"/>
          </a:p>
        </p:txBody>
      </p:sp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838200" y="4193500"/>
            <a:ext cx="2286000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4400" dirty="0" err="1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400" dirty="0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4400" dirty="0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. (</a:t>
            </a:r>
            <a:r>
              <a:rPr lang="en-US" altLang="en-US" sz="4400" dirty="0" err="1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4400" dirty="0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kép</a:t>
            </a:r>
            <a:r>
              <a:rPr lang="en-US" altLang="en-US" sz="4400" dirty="0">
                <a:solidFill>
                  <a:srgbClr val="FF33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gửi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7%/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kép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lĩnh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i="1" dirty="0"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(           </a:t>
            </a:r>
            <a:r>
              <a:rPr lang="en-US" altLang="en-US" sz="4400" dirty="0" smtClean="0"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altLang="en-US" sz="4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4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81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486489"/>
              </p:ext>
            </p:extLst>
          </p:nvPr>
        </p:nvGraphicFramePr>
        <p:xfrm>
          <a:off x="21564600" y="7330934"/>
          <a:ext cx="1727179" cy="82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418918" imgH="203112" progId="Equation.DSMT4">
                  <p:embed/>
                </p:oleObj>
              </mc:Choice>
              <mc:Fallback>
                <p:oleObj name="Equation" r:id="rId3" imgW="41891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4600" y="7330934"/>
                        <a:ext cx="1727179" cy="8224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3693" y="4645049"/>
            <a:ext cx="4029333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altLang="en-US" sz="40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4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70675" name="Object 1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20730221"/>
              </p:ext>
            </p:extLst>
          </p:nvPr>
        </p:nvGraphicFramePr>
        <p:xfrm>
          <a:off x="12725400" y="10089529"/>
          <a:ext cx="6471869" cy="76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3" imgW="2209680" imgH="266400" progId="Equation.DSMT4">
                  <p:embed/>
                </p:oleObj>
              </mc:Choice>
              <mc:Fallback>
                <p:oleObj name="Equation" r:id="rId3" imgW="2209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400" y="10089529"/>
                        <a:ext cx="6471869" cy="761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596967" y="4626114"/>
            <a:ext cx="3797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Arial" panose="020B0604020202020204" pitchFamily="34" charset="0"/>
              </a:rPr>
              <a:t>, P </a:t>
            </a:r>
            <a:r>
              <a:rPr lang="en-US" altLang="en-US" sz="4000" dirty="0">
                <a:latin typeface="Arial" panose="020B0604020202020204" pitchFamily="34" charset="0"/>
              </a:rPr>
              <a:t>= 1; r = 0,07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048000" y="5618302"/>
            <a:ext cx="182880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8600"/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13898"/>
              </p:ext>
            </p:extLst>
          </p:nvPr>
        </p:nvGraphicFramePr>
        <p:xfrm>
          <a:off x="4733026" y="4687088"/>
          <a:ext cx="26320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5" imgW="850680" imgH="203040" progId="Equation.DSMT4">
                  <p:embed/>
                </p:oleObj>
              </mc:Choice>
              <mc:Fallback>
                <p:oleObj name="Equation" r:id="rId5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026" y="4687088"/>
                        <a:ext cx="263207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567689" y="5867400"/>
            <a:ext cx="4578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altLang="en-US" sz="4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4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7000450" y="5867400"/>
            <a:ext cx="103830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lãi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T1 = P. r = 1. 0,07= 0,07 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altLang="en-US" sz="4000" dirty="0"/>
              <a:t>.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077332" y="6929835"/>
            <a:ext cx="153254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err="1"/>
              <a:t>Số</a:t>
            </a:r>
            <a:r>
              <a:rPr lang="en-US" altLang="en-US" dirty="0"/>
              <a:t> </a:t>
            </a:r>
            <a:r>
              <a:rPr lang="en-US" altLang="en-US" dirty="0" err="1"/>
              <a:t>tiền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lãnh</a:t>
            </a:r>
            <a:r>
              <a:rPr lang="en-US" altLang="en-US" dirty="0"/>
              <a:t>: P1 = P + T1 = </a:t>
            </a:r>
            <a:r>
              <a:rPr lang="en-US" altLang="en-US" dirty="0" err="1"/>
              <a:t>P+P.r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0000"/>
                </a:solidFill>
              </a:rPr>
              <a:t>P(1+r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  <a:r>
              <a:rPr lang="en-US" altLang="en-US" dirty="0" smtClean="0"/>
              <a:t> </a:t>
            </a:r>
            <a:r>
              <a:rPr lang="en-US" altLang="en-US" dirty="0"/>
              <a:t>= 1,07  </a:t>
            </a:r>
            <a:r>
              <a:rPr lang="en-US" altLang="en-US" dirty="0" err="1"/>
              <a:t>triệu</a:t>
            </a:r>
            <a:r>
              <a:rPr lang="en-US" altLang="en-US" dirty="0"/>
              <a:t>.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3048000" y="6837502"/>
            <a:ext cx="182880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8600"/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468717" y="8017838"/>
            <a:ext cx="42643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.</a:t>
            </a:r>
            <a:r>
              <a:rPr lang="en-US" altLang="en-US" dirty="0">
                <a:solidFill>
                  <a:srgbClr val="003399"/>
                </a:solidFill>
              </a:rPr>
              <a:t>Sau </a:t>
            </a:r>
            <a:r>
              <a:rPr lang="en-US" altLang="en-US" dirty="0" err="1">
                <a:solidFill>
                  <a:srgbClr val="003399"/>
                </a:solidFill>
              </a:rPr>
              <a:t>năm</a:t>
            </a:r>
            <a:r>
              <a:rPr lang="en-US" altLang="en-US" dirty="0">
                <a:solidFill>
                  <a:srgbClr val="003399"/>
                </a:solidFill>
              </a:rPr>
              <a:t> </a:t>
            </a:r>
            <a:r>
              <a:rPr lang="en-US" altLang="en-US" dirty="0" err="1">
                <a:solidFill>
                  <a:srgbClr val="003399"/>
                </a:solidFill>
              </a:rPr>
              <a:t>thứ</a:t>
            </a:r>
            <a:r>
              <a:rPr lang="en-US" altLang="en-US" dirty="0">
                <a:solidFill>
                  <a:srgbClr val="003399"/>
                </a:solidFill>
              </a:rPr>
              <a:t> </a:t>
            </a:r>
            <a:r>
              <a:rPr lang="en-US" altLang="en-US" dirty="0" err="1">
                <a:solidFill>
                  <a:srgbClr val="003399"/>
                </a:solidFill>
              </a:rPr>
              <a:t>hai</a:t>
            </a:r>
            <a:r>
              <a:rPr lang="en-US" altLang="en-US" dirty="0">
                <a:solidFill>
                  <a:srgbClr val="003399"/>
                </a:solidFill>
              </a:rPr>
              <a:t>: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213337" y="8130442"/>
            <a:ext cx="149424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err="1"/>
              <a:t>Tiền</a:t>
            </a:r>
            <a:r>
              <a:rPr lang="en-US" altLang="en-US" dirty="0"/>
              <a:t> </a:t>
            </a:r>
            <a:r>
              <a:rPr lang="en-US" altLang="en-US" dirty="0" err="1"/>
              <a:t>lãi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: T2 = P1. r = P(1+r).r </a:t>
            </a:r>
            <a:r>
              <a:rPr lang="en-US" altLang="en-US" dirty="0" smtClean="0"/>
              <a:t>= </a:t>
            </a:r>
            <a:r>
              <a:rPr lang="en-US" altLang="en-US" dirty="0"/>
              <a:t>1,07 . 0,07= 0,0749  </a:t>
            </a:r>
            <a:r>
              <a:rPr lang="en-US" altLang="en-US" dirty="0" err="1"/>
              <a:t>triệu</a:t>
            </a:r>
            <a:r>
              <a:rPr lang="en-US" altLang="en-US" dirty="0"/>
              <a:t>.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152850" y="8986865"/>
            <a:ext cx="164715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dirty="0" err="1"/>
              <a:t>Số</a:t>
            </a:r>
            <a:r>
              <a:rPr lang="en-US" altLang="en-US" dirty="0"/>
              <a:t> </a:t>
            </a:r>
            <a:r>
              <a:rPr lang="en-US" altLang="en-US" dirty="0" err="1"/>
              <a:t>tiền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lãnh</a:t>
            </a:r>
            <a:r>
              <a:rPr lang="en-US" altLang="en-US" dirty="0"/>
              <a:t>: P2 = P1 + T2 = P(1+r) + P(1+r).r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                        </a:t>
            </a:r>
            <a:r>
              <a:rPr lang="en-US" altLang="en-US" dirty="0" smtClean="0"/>
              <a:t>           =                                               </a:t>
            </a:r>
            <a:r>
              <a:rPr lang="en-US" altLang="en-US" dirty="0" err="1" smtClean="0"/>
              <a:t>triệu</a:t>
            </a:r>
            <a:r>
              <a:rPr lang="en-US" altLang="en-US" dirty="0"/>
              <a:t>.</a:t>
            </a:r>
          </a:p>
        </p:txBody>
      </p:sp>
      <p:graphicFrame>
        <p:nvGraphicFramePr>
          <p:cNvPr id="706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78575"/>
              </p:ext>
            </p:extLst>
          </p:nvPr>
        </p:nvGraphicFramePr>
        <p:xfrm>
          <a:off x="8229600" y="11234998"/>
          <a:ext cx="4129518" cy="79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7" imgW="1079280" imgH="266400" progId="Equation.DSMT4">
                  <p:embed/>
                </p:oleObj>
              </mc:Choice>
              <mc:Fallback>
                <p:oleObj name="Equation" r:id="rId7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1234998"/>
                        <a:ext cx="4129518" cy="79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542289" y="11327548"/>
            <a:ext cx="7082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err="1">
                <a:solidFill>
                  <a:srgbClr val="003399"/>
                </a:solidFill>
              </a:rPr>
              <a:t>Vậy</a:t>
            </a:r>
            <a:r>
              <a:rPr lang="en-US" altLang="en-US" dirty="0">
                <a:solidFill>
                  <a:srgbClr val="003399"/>
                </a:solidFill>
              </a:rPr>
              <a:t> </a:t>
            </a:r>
            <a:r>
              <a:rPr lang="en-US" altLang="en-US" dirty="0" err="1">
                <a:solidFill>
                  <a:srgbClr val="003399"/>
                </a:solidFill>
              </a:rPr>
              <a:t>sau</a:t>
            </a:r>
            <a:r>
              <a:rPr lang="en-US" altLang="en-US" dirty="0">
                <a:solidFill>
                  <a:srgbClr val="003399"/>
                </a:solidFill>
              </a:rPr>
              <a:t> n </a:t>
            </a:r>
            <a:r>
              <a:rPr lang="en-US" altLang="en-US" dirty="0" err="1">
                <a:solidFill>
                  <a:srgbClr val="003399"/>
                </a:solidFill>
              </a:rPr>
              <a:t>năm</a:t>
            </a:r>
            <a:r>
              <a:rPr lang="en-US" altLang="en-US" dirty="0">
                <a:solidFill>
                  <a:srgbClr val="003399"/>
                </a:solidFill>
              </a:rPr>
              <a:t> </a:t>
            </a:r>
            <a:r>
              <a:rPr lang="en-US" altLang="en-US" dirty="0" err="1">
                <a:solidFill>
                  <a:srgbClr val="003399"/>
                </a:solidFill>
              </a:rPr>
              <a:t>người</a:t>
            </a:r>
            <a:r>
              <a:rPr lang="en-US" altLang="en-US" dirty="0">
                <a:solidFill>
                  <a:srgbClr val="003399"/>
                </a:solidFill>
              </a:rPr>
              <a:t> </a:t>
            </a:r>
            <a:r>
              <a:rPr lang="en-US" altLang="en-US" dirty="0" err="1">
                <a:solidFill>
                  <a:srgbClr val="003399"/>
                </a:solidFill>
              </a:rPr>
              <a:t>đó</a:t>
            </a:r>
            <a:r>
              <a:rPr lang="en-US" altLang="en-US" dirty="0">
                <a:solidFill>
                  <a:srgbClr val="003399"/>
                </a:solidFill>
              </a:rPr>
              <a:t> </a:t>
            </a:r>
            <a:r>
              <a:rPr lang="en-US" altLang="en-US" dirty="0" err="1">
                <a:solidFill>
                  <a:srgbClr val="003399"/>
                </a:solidFill>
              </a:rPr>
              <a:t>lãnh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706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420166"/>
              </p:ext>
            </p:extLst>
          </p:nvPr>
        </p:nvGraphicFramePr>
        <p:xfrm>
          <a:off x="12359118" y="11218696"/>
          <a:ext cx="2728482" cy="81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9" imgW="698400" imgH="266400" progId="Equation.DSMT4">
                  <p:embed/>
                </p:oleObj>
              </mc:Choice>
              <mc:Fallback>
                <p:oleObj name="Equation" r:id="rId9" imgW="698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9118" y="11218696"/>
                        <a:ext cx="2728482" cy="81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494117" y="12501586"/>
            <a:ext cx="1748908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err="1">
                <a:latin typeface="Arial" panose="020B0604020202020204" pitchFamily="34" charset="0"/>
              </a:rPr>
              <a:t>Bài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toán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thực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tế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trên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đưa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chúng</a:t>
            </a:r>
            <a:r>
              <a:rPr lang="en-US" altLang="en-US" sz="4400" dirty="0">
                <a:latin typeface="Arial" panose="020B0604020202020204" pitchFamily="34" charset="0"/>
              </a:rPr>
              <a:t> ta </a:t>
            </a:r>
            <a:r>
              <a:rPr lang="en-US" altLang="en-US" sz="4400" dirty="0" err="1">
                <a:latin typeface="Arial" panose="020B0604020202020204" pitchFamily="34" charset="0"/>
              </a:rPr>
              <a:t>đến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việc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xét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các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hàm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số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có</a:t>
            </a:r>
            <a:r>
              <a:rPr lang="en-US" altLang="en-US" sz="4400" dirty="0"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</a:rPr>
              <a:t>dạng</a:t>
            </a:r>
            <a:r>
              <a:rPr lang="en-US" altLang="en-US" sz="4400" dirty="0">
                <a:latin typeface="Arial" panose="020B0604020202020204" pitchFamily="34" charset="0"/>
              </a:rPr>
              <a:t>  </a:t>
            </a:r>
          </a:p>
        </p:txBody>
      </p:sp>
      <p:graphicFrame>
        <p:nvGraphicFramePr>
          <p:cNvPr id="70683" name="Object 2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98882012"/>
              </p:ext>
            </p:extLst>
          </p:nvPr>
        </p:nvGraphicFramePr>
        <p:xfrm>
          <a:off x="17602200" y="12253905"/>
          <a:ext cx="2971800" cy="1229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11" imgW="482400" imgH="279360" progId="Equation.DSMT4">
                  <p:embed/>
                </p:oleObj>
              </mc:Choice>
              <mc:Fallback>
                <p:oleObj name="Equation" r:id="rId11" imgW="482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2200" y="12253905"/>
                        <a:ext cx="2971800" cy="1229406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9724" y="1551840"/>
            <a:ext cx="19856129" cy="3624133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93089" y="2465183"/>
            <a:ext cx="4459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en-US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4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altLang="en-US" sz="4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70665" grpId="0"/>
      <p:bldP spid="70672" grpId="0"/>
      <p:bldP spid="70673" grpId="0"/>
      <p:bldP spid="70674" grpId="0"/>
      <p:bldP spid="706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3352800" y="2971800"/>
            <a:ext cx="1760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 </a:t>
            </a:r>
            <a:r>
              <a:rPr lang="en-US" altLang="en-US" sz="6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</a:t>
            </a:r>
            <a:r>
              <a:rPr lang="en-US" altLang="en-US" sz="6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MŨ. HÀM SỐ LÔGARIT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391400" y="61722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6400" b="1" dirty="0">
                <a:solidFill>
                  <a:srgbClr val="FF0000"/>
                </a:solidFill>
              </a:rPr>
              <a:t>TIẾT </a:t>
            </a:r>
            <a:r>
              <a:rPr lang="en-US" altLang="en-US" sz="6400" b="1" dirty="0" smtClean="0">
                <a:solidFill>
                  <a:srgbClr val="FF0000"/>
                </a:solidFill>
              </a:rPr>
              <a:t>31.  </a:t>
            </a:r>
            <a:r>
              <a:rPr lang="en-US" altLang="en-US" sz="6400" b="1" dirty="0">
                <a:solidFill>
                  <a:srgbClr val="FF0000"/>
                </a:solidFill>
              </a:rPr>
              <a:t>HÀM SỐ MŨ</a:t>
            </a:r>
          </a:p>
        </p:txBody>
      </p:sp>
    </p:spTree>
    <p:extLst>
      <p:ext uri="{BB962C8B-B14F-4D97-AF65-F5344CB8AC3E}">
        <p14:creationId xmlns:p14="http://schemas.microsoft.com/office/powerpoint/2010/main" val="33809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89483" y="166587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HÀM SỐ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00FF"/>
                </a:solidFill>
              </a:rPr>
              <a:t>1. </a:t>
            </a:r>
            <a:r>
              <a:rPr lang="en-US" sz="4400" b="1" dirty="0" err="1" smtClean="0">
                <a:solidFill>
                  <a:srgbClr val="0000FF"/>
                </a:solidFill>
              </a:rPr>
              <a:t>Định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nghĩa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6403" y="3058661"/>
                <a:ext cx="17373600" cy="1973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3" y="3058661"/>
                <a:ext cx="17373600" cy="1973232"/>
              </a:xfrm>
              <a:prstGeom prst="rect">
                <a:avLst/>
              </a:prstGeom>
              <a:blipFill rotWithShape="0">
                <a:blip r:embed="rId4"/>
                <a:stretch>
                  <a:fillRect t="-7121" b="-1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E6E3B4B-714C-411C-A72D-98A6926E4CF1}"/>
                  </a:ext>
                </a:extLst>
              </p:cNvPr>
              <p:cNvSpPr/>
              <p:nvPr/>
            </p:nvSpPr>
            <p:spPr>
              <a:xfrm>
                <a:off x="1047185" y="5773096"/>
                <a:ext cx="17516941" cy="282032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rgbClr val="0000FF"/>
                    </a:solidFill>
                  </a:rPr>
                  <a:t>VÍ DỤ: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828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28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6E3B4B-714C-411C-A72D-98A6926E4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85" y="5773096"/>
                <a:ext cx="17516941" cy="2820324"/>
              </a:xfrm>
              <a:prstGeom prst="rect">
                <a:avLst/>
              </a:prstGeom>
              <a:blipFill rotWithShape="0">
                <a:blip r:embed="rId5"/>
                <a:stretch>
                  <a:fillRect l="-1427" t="-4536" b="-734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15149725" y="2113665"/>
            <a:ext cx="8873836" cy="4768866"/>
          </a:xfrm>
          <a:prstGeom prst="cloudCallou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680232" y="5363771"/>
            <a:ext cx="12444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? Cho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47185" y="5320212"/>
            <a:ext cx="2404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18958"/>
              </p:ext>
            </p:extLst>
          </p:nvPr>
        </p:nvGraphicFramePr>
        <p:xfrm>
          <a:off x="2514599" y="6371027"/>
          <a:ext cx="3441701" cy="96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Equation" r:id="rId6" imgW="761760" imgH="241200" progId="Equation.DSMT4">
                  <p:embed/>
                </p:oleObj>
              </mc:Choice>
              <mc:Fallback>
                <p:oleObj name="Equation" r:id="rId6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99" y="6371027"/>
                        <a:ext cx="3441701" cy="963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04445"/>
              </p:ext>
            </p:extLst>
          </p:nvPr>
        </p:nvGraphicFramePr>
        <p:xfrm>
          <a:off x="2362199" y="7182303"/>
          <a:ext cx="3746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Equation" r:id="rId8" imgW="558720" imgH="330120" progId="Equation.DSMT4">
                  <p:embed/>
                </p:oleObj>
              </mc:Choice>
              <mc:Fallback>
                <p:oleObj name="Equation" r:id="rId8" imgW="558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199" y="7182303"/>
                        <a:ext cx="37465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558152"/>
              </p:ext>
            </p:extLst>
          </p:nvPr>
        </p:nvGraphicFramePr>
        <p:xfrm>
          <a:off x="2438400" y="8886657"/>
          <a:ext cx="3200400" cy="103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" name="Equation" r:id="rId10" imgW="609480" imgH="228600" progId="Equation.DSMT4">
                  <p:embed/>
                </p:oleObj>
              </mc:Choice>
              <mc:Fallback>
                <p:oleObj name="Equation" r:id="rId10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886657"/>
                        <a:ext cx="3200400" cy="1038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658022"/>
              </p:ext>
            </p:extLst>
          </p:nvPr>
        </p:nvGraphicFramePr>
        <p:xfrm>
          <a:off x="2362200" y="10165289"/>
          <a:ext cx="3594100" cy="97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" name="Equation" r:id="rId12" imgW="634680" imgH="228600" progId="Equation.DSMT4">
                  <p:embed/>
                </p:oleObj>
              </mc:Choice>
              <mc:Fallback>
                <p:oleObj name="Equation" r:id="rId12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165289"/>
                        <a:ext cx="3594100" cy="979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934200" y="6420303"/>
            <a:ext cx="51427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34200" y="7823793"/>
            <a:ext cx="51427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774873" y="10280081"/>
            <a:ext cx="51427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6777249" y="9052136"/>
            <a:ext cx="5033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55115"/>
              </p:ext>
            </p:extLst>
          </p:nvPr>
        </p:nvGraphicFramePr>
        <p:xfrm>
          <a:off x="11862543" y="6369116"/>
          <a:ext cx="939057" cy="74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" name="Equation" r:id="rId14" imgW="241200" imgH="215640" progId="Equation.DSMT4">
                  <p:embed/>
                </p:oleObj>
              </mc:Choice>
              <mc:Fallback>
                <p:oleObj name="Equation" r:id="rId14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2543" y="6369116"/>
                        <a:ext cx="939057" cy="743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182901"/>
              </p:ext>
            </p:extLst>
          </p:nvPr>
        </p:nvGraphicFramePr>
        <p:xfrm>
          <a:off x="11908824" y="7315200"/>
          <a:ext cx="892776" cy="1264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Equation" r:id="rId16" imgW="190440" imgH="304560" progId="Equation.DSMT4">
                  <p:embed/>
                </p:oleObj>
              </mc:Choice>
              <mc:Fallback>
                <p:oleObj name="Equation" r:id="rId16" imgW="19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8824" y="7315200"/>
                        <a:ext cx="892776" cy="1264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126303"/>
              </p:ext>
            </p:extLst>
          </p:nvPr>
        </p:nvGraphicFramePr>
        <p:xfrm>
          <a:off x="11658599" y="10247141"/>
          <a:ext cx="1447801" cy="80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18" imgW="330120" imgH="228600" progId="Equation.DSMT4">
                  <p:embed/>
                </p:oleObj>
              </mc:Choice>
              <mc:Fallback>
                <p:oleObj name="Equation" r:id="rId18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8599" y="10247141"/>
                        <a:ext cx="1447801" cy="801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561974"/>
              </p:ext>
            </p:extLst>
          </p:nvPr>
        </p:nvGraphicFramePr>
        <p:xfrm>
          <a:off x="13728241" y="7184096"/>
          <a:ext cx="3038476" cy="161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20" imgW="647640" imgH="520560" progId="Equation.DSMT4">
                  <p:embed/>
                </p:oleObj>
              </mc:Choice>
              <mc:Fallback>
                <p:oleObj name="Equation" r:id="rId20" imgW="6476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8241" y="7184096"/>
                        <a:ext cx="3038476" cy="161607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57396"/>
              </p:ext>
            </p:extLst>
          </p:nvPr>
        </p:nvGraphicFramePr>
        <p:xfrm>
          <a:off x="13707459" y="9993729"/>
          <a:ext cx="2417205" cy="1113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22" imgW="660240" imgH="317160" progId="Equation.DSMT4">
                  <p:embed/>
                </p:oleObj>
              </mc:Choice>
              <mc:Fallback>
                <p:oleObj name="Equation" r:id="rId22" imgW="660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7459" y="9993729"/>
                        <a:ext cx="2417205" cy="111307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69" grpId="0"/>
      <p:bldP spid="69" grpId="1"/>
      <p:bldP spid="2" grpId="0" animBg="1"/>
      <p:bldP spid="2" grpId="1" animBg="1"/>
      <p:bldP spid="15" grpId="0"/>
      <p:bldP spid="17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3778251" y="5559426"/>
            <a:ext cx="184731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8600">
              <a:latin typeface="Arial" panose="020B0604020202020204" pitchFamily="34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1981200" y="2625078"/>
            <a:ext cx="940834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aphicFrame>
        <p:nvGraphicFramePr>
          <p:cNvPr id="75794" name="Object 1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9887976"/>
              </p:ext>
            </p:extLst>
          </p:nvPr>
        </p:nvGraphicFramePr>
        <p:xfrm>
          <a:off x="11389545" y="1981200"/>
          <a:ext cx="4114812" cy="202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3" imgW="609480" imgH="419040" progId="Equation.DSMT4">
                  <p:embed/>
                </p:oleObj>
              </mc:Choice>
              <mc:Fallback>
                <p:oleObj name="Equation" r:id="rId3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9545" y="1981200"/>
                        <a:ext cx="4114812" cy="202066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447800" y="5666106"/>
            <a:ext cx="43204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4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n-US" sz="44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4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7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45374"/>
              </p:ext>
            </p:extLst>
          </p:nvPr>
        </p:nvGraphicFramePr>
        <p:xfrm>
          <a:off x="6477000" y="5029200"/>
          <a:ext cx="3818238" cy="180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5" imgW="787320" imgH="419040" progId="Equation.DSMT4">
                  <p:embed/>
                </p:oleObj>
              </mc:Choice>
              <mc:Fallback>
                <p:oleObj name="Equation" r:id="rId5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029200"/>
                        <a:ext cx="3818238" cy="18032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981200" y="8585065"/>
            <a:ext cx="18418825" cy="199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endParaRPr lang="en-US" alt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/>
      <p:bldP spid="757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HÀM SỐ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58" y="3043078"/>
            <a:ext cx="114971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00FF"/>
                </a:solidFill>
              </a:rPr>
              <a:t>2. </a:t>
            </a:r>
            <a:r>
              <a:rPr lang="en-US" sz="4400" b="1" dirty="0" err="1" smtClean="0">
                <a:solidFill>
                  <a:srgbClr val="0000FF"/>
                </a:solidFill>
              </a:rPr>
              <a:t>Đạo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hàm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hàm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số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</a:rPr>
              <a:t>mũ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8779" y="4250159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ĐỊNH LÍ 1: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0750" y="5210261"/>
                <a:ext cx="215836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5210261"/>
                <a:ext cx="21583650" cy="769441"/>
              </a:xfrm>
              <a:prstGeom prst="rect">
                <a:avLst/>
              </a:prstGeom>
              <a:blipFill>
                <a:blip r:embed="rId3"/>
                <a:stretch>
                  <a:fillRect l="-113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6E6E3B4B-714C-411C-A72D-98A6926E4CF1}"/>
                  </a:ext>
                </a:extLst>
              </p:cNvPr>
              <p:cNvSpPr/>
              <p:nvPr/>
            </p:nvSpPr>
            <p:spPr>
              <a:xfrm>
                <a:off x="1539455" y="8453552"/>
                <a:ext cx="17349755" cy="418698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VÍ DỤ: </a:t>
                </a:r>
                <a:r>
                  <a:rPr lang="en-US" sz="4400" dirty="0" err="1" smtClean="0">
                    <a:cs typeface="Arial" panose="020B0604020202020204" pitchFamily="34" charset="0"/>
                  </a:rPr>
                  <a:t>Tính</a:t>
                </a:r>
                <a:r>
                  <a:rPr lang="en-US" sz="4400" dirty="0" smtClean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đạo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hàm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của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các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hàm</a:t>
                </a:r>
                <a:r>
                  <a:rPr lang="en-US" sz="4400" dirty="0"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cs typeface="Arial" panose="020B0604020202020204" pitchFamily="34" charset="0"/>
                  </a:rPr>
                  <a:t>sô</a:t>
                </a:r>
                <a:r>
                  <a:rPr lang="en-US" sz="4400" dirty="0">
                    <a:cs typeface="Arial" panose="020B0604020202020204" pitchFamily="34" charset="0"/>
                  </a:rPr>
                  <a:t>́ </a:t>
                </a:r>
                <a:r>
                  <a:rPr lang="en-US" sz="4400" dirty="0" err="1">
                    <a:cs typeface="Arial" panose="020B0604020202020204" pitchFamily="34" charset="0"/>
                  </a:rPr>
                  <a:t>sau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dirty="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6E3B4B-714C-411C-A72D-98A6926E4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5" y="8453552"/>
                <a:ext cx="17349755" cy="4186980"/>
              </a:xfrm>
              <a:prstGeom prst="rect">
                <a:avLst/>
              </a:prstGeom>
              <a:blipFill rotWithShape="0">
                <a:blip r:embed="rId4"/>
                <a:stretch>
                  <a:fillRect l="-1441" t="-3202" b="-305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93377E5-00EF-4762-8DF3-8DE459B55216}"/>
                  </a:ext>
                </a:extLst>
              </p:cNvPr>
              <p:cNvSpPr txBox="1"/>
              <p:nvPr/>
            </p:nvSpPr>
            <p:spPr>
              <a:xfrm>
                <a:off x="2190750" y="7254859"/>
                <a:ext cx="21583650" cy="82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3377E5-00EF-4762-8DF3-8DE459B55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7254859"/>
                <a:ext cx="21583650" cy="822341"/>
              </a:xfrm>
              <a:prstGeom prst="rect">
                <a:avLst/>
              </a:prstGeom>
              <a:blipFill>
                <a:blip r:embed="rId5"/>
                <a:stretch>
                  <a:fillRect l="-1130" t="-8889" b="-3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67D8C91-DDB3-4BC4-A841-FDF2A7F25575}"/>
              </a:ext>
            </a:extLst>
          </p:cNvPr>
          <p:cNvSpPr/>
          <p:nvPr/>
        </p:nvSpPr>
        <p:spPr>
          <a:xfrm>
            <a:off x="1395445" y="6334814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ĐỊNH LÍ 2: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A3BB4D32-84C4-45DA-9FC2-64CBDE7645EE}"/>
                  </a:ext>
                </a:extLst>
              </p:cNvPr>
              <p:cNvSpPr/>
              <p:nvPr/>
            </p:nvSpPr>
            <p:spPr>
              <a:xfrm>
                <a:off x="4724400" y="9164514"/>
                <a:ext cx="17349755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BB4D32-84C4-45DA-9FC2-64CBDE764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9164514"/>
                <a:ext cx="17349755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A3BB4D32-84C4-45DA-9FC2-64CBDE7645EE}"/>
                  </a:ext>
                </a:extLst>
              </p:cNvPr>
              <p:cNvSpPr/>
              <p:nvPr/>
            </p:nvSpPr>
            <p:spPr>
              <a:xfrm>
                <a:off x="4724400" y="9905132"/>
                <a:ext cx="17349755" cy="169232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44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i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BB4D32-84C4-45DA-9FC2-64CBDE764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9905132"/>
                <a:ext cx="17349755" cy="16923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3BB4D32-84C4-45DA-9FC2-64CBDE7645EE}"/>
                  </a:ext>
                </a:extLst>
              </p:cNvPr>
              <p:cNvSpPr/>
              <p:nvPr/>
            </p:nvSpPr>
            <p:spPr>
              <a:xfrm>
                <a:off x="4741787" y="11439000"/>
                <a:ext cx="17349755" cy="135998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BB4D32-84C4-45DA-9FC2-64CBDE764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787" y="11439000"/>
                <a:ext cx="17349755" cy="13599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734800" y="6386945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3" grpId="0"/>
      <p:bldP spid="30" grpId="0"/>
      <p:bldP spid="28" grpId="0"/>
      <p:bldP spid="29" grpId="0"/>
      <p:bldP spid="3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675ACC0-FCE0-40BB-A783-D0D41CD2649F}"/>
                  </a:ext>
                </a:extLst>
              </p:cNvPr>
              <p:cNvSpPr/>
              <p:nvPr/>
            </p:nvSpPr>
            <p:spPr>
              <a:xfrm>
                <a:off x="1010409" y="3200400"/>
                <a:ext cx="21773391" cy="148290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rgbClr val="0000FF"/>
                    </a:solidFill>
                  </a:rPr>
                  <a:t>CHÚ Ý: </a:t>
                </a:r>
                <a:r>
                  <a:rPr lang="en-US" sz="4400" dirty="0" err="1"/>
                  <a:t>Đối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hợp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/>
                  <a:t>,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sz="4400" dirty="0"/>
              </a:p>
              <a:p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09" y="3200400"/>
                <a:ext cx="21773391" cy="1482906"/>
              </a:xfrm>
              <a:prstGeom prst="rect">
                <a:avLst/>
              </a:prstGeom>
              <a:blipFill rotWithShape="0">
                <a:blip r:embed="rId3"/>
                <a:stretch>
                  <a:fillRect l="-1148" t="-535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/>
          <p:cNvGrpSpPr/>
          <p:nvPr/>
        </p:nvGrpSpPr>
        <p:grpSpPr>
          <a:xfrm>
            <a:off x="589483" y="1665870"/>
            <a:ext cx="12114292" cy="907192"/>
            <a:chOff x="7459670" y="7543799"/>
            <a:chExt cx="20011305" cy="907311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HÀM SỐ MŨ</a:t>
              </a: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0" name="Round Same Side Corner Rectangle 2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1128627" y="5805248"/>
            <a:ext cx="11012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DỤ: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đạo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hàm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hàm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AC1C0E5-1C09-4154-B7DC-3DD2991B5A39}"/>
                  </a:ext>
                </a:extLst>
              </p:cNvPr>
              <p:cNvSpPr txBox="1"/>
              <p:nvPr/>
            </p:nvSpPr>
            <p:spPr>
              <a:xfrm>
                <a:off x="1373820" y="7136621"/>
                <a:ext cx="18155920" cy="4354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C1C0E5-1C09-4154-B7DC-3DD2991B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20" y="7136621"/>
                <a:ext cx="18155920" cy="4354525"/>
              </a:xfrm>
              <a:prstGeom prst="rect">
                <a:avLst/>
              </a:prstGeom>
              <a:blipFill rotWithShape="0">
                <a:blip r:embed="rId4"/>
                <a:stretch>
                  <a:fillRect l="-1208" t="-28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5EDD262-9EDE-4B6D-9627-1A58F96966C0}"/>
                  </a:ext>
                </a:extLst>
              </p:cNvPr>
              <p:cNvSpPr txBox="1"/>
              <p:nvPr/>
            </p:nvSpPr>
            <p:spPr>
              <a:xfrm>
                <a:off x="6635103" y="7081074"/>
                <a:ext cx="18155920" cy="1640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</m:sSup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5EDD262-9EDE-4B6D-9627-1A58F969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03" y="7081074"/>
                <a:ext cx="18155920" cy="16408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78979" y="8093844"/>
                <a:ext cx="17805021" cy="1812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ln</m:t>
                      </m:r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979" y="8093844"/>
                <a:ext cx="17805021" cy="18126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07775" y="9883493"/>
                <a:ext cx="12192000" cy="19152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4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75" y="9883493"/>
                <a:ext cx="12192000" cy="19152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4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22" grpId="0"/>
      <p:bldP spid="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Káº¿t quáº£ hÃ¬nh áº£nh cho áº¢NH BIáº¾M Há»A Vá» THáº¦Y GIÃ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18288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1125200" y="1814945"/>
            <a:ext cx="90677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???</a:t>
            </a:r>
          </a:p>
        </p:txBody>
      </p:sp>
      <p:graphicFrame>
        <p:nvGraphicFramePr>
          <p:cNvPr id="90118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0797538"/>
              </p:ext>
            </p:extLst>
          </p:nvPr>
        </p:nvGraphicFramePr>
        <p:xfrm>
          <a:off x="14935200" y="1828800"/>
          <a:ext cx="365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4" imgW="1244520" imgH="279360" progId="Equation.DSMT4">
                  <p:embed/>
                </p:oleObj>
              </mc:Choice>
              <mc:Fallback>
                <p:oleObj name="Equation" r:id="rId4" imgW="1244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5200" y="1828800"/>
                        <a:ext cx="3657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7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7971</TotalTime>
  <Words>1160</Words>
  <Application>Microsoft Office PowerPoint</Application>
  <PresentationFormat>Custom</PresentationFormat>
  <Paragraphs>186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Calibri </vt:lpstr>
      <vt:lpstr>Cambria Math</vt:lpstr>
      <vt:lpstr>Chu Van An</vt:lpstr>
      <vt:lpstr>MS Mincho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Sony Vaio</cp:lastModifiedBy>
  <cp:revision>545</cp:revision>
  <dcterms:created xsi:type="dcterms:W3CDTF">2013-08-31T11:42:51Z</dcterms:created>
  <dcterms:modified xsi:type="dcterms:W3CDTF">2021-08-26T12:09:09Z</dcterms:modified>
</cp:coreProperties>
</file>